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4"/>
  </p:notesMasterIdLst>
  <p:sldIdLst>
    <p:sldId id="256" r:id="rId2"/>
    <p:sldId id="1418" r:id="rId3"/>
    <p:sldId id="1390" r:id="rId4"/>
    <p:sldId id="258" r:id="rId5"/>
    <p:sldId id="259" r:id="rId6"/>
    <p:sldId id="260" r:id="rId7"/>
    <p:sldId id="1419" r:id="rId8"/>
    <p:sldId id="1420" r:id="rId9"/>
    <p:sldId id="1425" r:id="rId10"/>
    <p:sldId id="1422" r:id="rId11"/>
    <p:sldId id="1427" r:id="rId12"/>
    <p:sldId id="1428" r:id="rId13"/>
    <p:sldId id="1423" r:id="rId14"/>
    <p:sldId id="1426" r:id="rId15"/>
    <p:sldId id="1429" r:id="rId16"/>
    <p:sldId id="1430" r:id="rId17"/>
    <p:sldId id="1431" r:id="rId18"/>
    <p:sldId id="1432" r:id="rId19"/>
    <p:sldId id="1433" r:id="rId20"/>
    <p:sldId id="1424" r:id="rId21"/>
    <p:sldId id="1421" r:id="rId22"/>
    <p:sldId id="35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AE0A"/>
    <a:srgbClr val="FD8603"/>
    <a:srgbClr val="7E007E"/>
    <a:srgbClr val="1A4F05"/>
    <a:srgbClr val="164404"/>
    <a:srgbClr val="F63122"/>
    <a:srgbClr val="2B8208"/>
    <a:srgbClr val="329909"/>
    <a:srgbClr val="840FF9"/>
    <a:srgbClr val="CAA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06-04-2022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5392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rgbClr val="00FF87"/>
                </a:solidFill>
                <a:latin typeface="SimSun"/>
                <a:ea typeface="SimSun"/>
              </a:rPr>
              <a:t>Cassandra</a:t>
            </a:r>
            <a:endParaRPr lang="en-IN" sz="8000" b="0" strike="noStrike" spc="-1" dirty="0">
              <a:latin typeface="Arial"/>
            </a:endParaRPr>
          </a:p>
        </p:txBody>
      </p:sp>
      <p:pic>
        <p:nvPicPr>
          <p:cNvPr id="89" name="Picture 7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2001960"/>
            <a:ext cx="2830680" cy="28306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30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FF5733"/>
                </a:solidFill>
                <a:latin typeface="Segoe Print"/>
                <a:ea typeface="DejaVu Sans"/>
              </a:rPr>
              <a:t>“In a day, when you don't come across any problems - you can be sure that you are travelling in a wrong path”</a:t>
            </a:r>
            <a:endParaRPr lang="en-IN" sz="44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3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716000"/>
            <a:ext cx="344484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IN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NoSQL db</a:t>
            </a:r>
            <a:endParaRPr lang="en-IN" sz="2200" i="1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1558CD-1F8C-437E-B4C5-D33EA372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0" y="3023993"/>
            <a:ext cx="3768295" cy="25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describe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FULL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SCHEMA 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CLUSTER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udf_name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uda_name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INDEX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index_name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MATERIALIZED VIEW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view_name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4501282"/>
            <a:ext cx="11687400" cy="19683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functions;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924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data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708C7-3D0E-4F29-A665-8D40B90AAB7C}"/>
              </a:ext>
            </a:extLst>
          </p:cNvPr>
          <p:cNvSpPr txBox="1"/>
          <p:nvPr/>
        </p:nvSpPr>
        <p:spPr>
          <a:xfrm>
            <a:off x="335360" y="332656"/>
            <a:ext cx="609372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" dirty="0">
                <a:latin typeface="Palatino Linotype" panose="02040502050505030304" pitchFamily="18" charset="0"/>
              </a:rPr>
              <a:t>Data types supported by CQL: </a:t>
            </a:r>
          </a:p>
          <a:p>
            <a:r>
              <a:rPr lang="en-US" sz="800" spc="-1" dirty="0">
                <a:latin typeface="Palatino Linotype" panose="0204050205050503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Native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Collection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User-defined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Tuple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Custom types</a:t>
            </a:r>
          </a:p>
        </p:txBody>
      </p:sp>
    </p:spTree>
    <p:extLst>
      <p:ext uri="{BB962C8B-B14F-4D97-AF65-F5344CB8AC3E}">
        <p14:creationId xmlns:p14="http://schemas.microsoft.com/office/powerpoint/2010/main" val="121481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CQL is a typed language and supports a rich set of data types.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native d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ata 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ASCII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TEXT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VARCHAR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SMALLINT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TINYINT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BIGINT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DECIMAL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DOUBLE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yyyy-mm-dd )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HH : MM : SS )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BOOLEAN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True | False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B6A15627-00DA-4F96-9307-437209A7E065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COUNTER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INET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VARINT</a:t>
            </a:r>
            <a:endParaRPr lang="en-IN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196A35-F394-4034-B69C-6398E987F28F}"/>
              </a:ext>
            </a:extLst>
          </p:cNvPr>
          <p:cNvSpPr/>
          <p:nvPr/>
        </p:nvSpPr>
        <p:spPr>
          <a:xfrm>
            <a:off x="262558" y="4782051"/>
            <a:ext cx="113052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Data Type TEXT and VARCHAR are synonym's/alias for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71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reate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4A84A-C20F-42C6-90A7-B71F547FC2DC}"/>
              </a:ext>
            </a:extLst>
          </p:cNvPr>
          <p:cNvSpPr/>
          <p:nvPr/>
        </p:nvSpPr>
        <p:spPr>
          <a:xfrm>
            <a:off x="262558" y="3969638"/>
            <a:ext cx="113052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When primary key is at the end of a column definition that column is the only primary key for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table must have at least one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static column cannot be a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Primary keys can include frozen collections.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78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6"/>
          <p:cNvSpPr/>
          <p:nvPr/>
        </p:nvSpPr>
        <p:spPr>
          <a:xfrm>
            <a:off x="246600" y="2030040"/>
            <a:ext cx="11687400" cy="44613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','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 | '(' column_name ( ',' column_name 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table_options:=: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COMPACT STORAGE [ AND table_options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|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 ORDER 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clustering_order ')’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[ AND table_options ]  | options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clustering_order::=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(ASC | DESC) ( ',' column_name (ASC | DESC) )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CREATE TABLE command creates a new table under the current keyspace.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96669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134076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endParaRPr lang="en-IN" spc="-1" dirty="0">
              <a:latin typeface="Consolas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primary key</a:t>
            </a:r>
            <a:endParaRPr lang="en-IN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8174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drop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21743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drop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drop_table_statement::=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]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drop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drop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endParaRPr lang="en-IN" spc="-1" dirty="0">
              <a:latin typeface="Consolas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364275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truncate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53681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Truncating a table permanently removes all existing data from the table, but without removing the table itself.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truncate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Roboto Mono"/>
              </a:rPr>
              <a:t>truncate_statement::=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TRUNCATE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truncate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truncate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64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what is cassandra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Apache Cassandra is highly scalable, high performance, distributed NoSQL database. Cassandra is designed to handle huge amount of data across many servers, providing high availability without a single point of failure.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64761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data dictionary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28241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data dictionary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170080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IN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system_schema</a:t>
            </a:r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E35224-1564-4BE6-A82C-8E3588C3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1743"/>
              </p:ext>
            </p:extLst>
          </p:nvPr>
        </p:nvGraphicFramePr>
        <p:xfrm>
          <a:off x="246742" y="2636912"/>
          <a:ext cx="11687257" cy="410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9079">
                  <a:extLst>
                    <a:ext uri="{9D8B030D-6E8A-4147-A177-3AD203B41FA5}">
                      <a16:colId xmlns:a16="http://schemas.microsoft.com/office/drawing/2014/main" val="3708428766"/>
                    </a:ext>
                  </a:extLst>
                </a:gridCol>
                <a:gridCol w="8358178">
                  <a:extLst>
                    <a:ext uri="{9D8B030D-6E8A-4147-A177-3AD203B41FA5}">
                      <a16:colId xmlns:a16="http://schemas.microsoft.com/office/drawing/2014/main" val="226442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name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0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keyspaces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38100" marB="19050" anchor="ctr"/>
                </a:tc>
                <a:extLst>
                  <a:ext uri="{0D108BD9-81ED-4DB2-BD59-A6C34878D82A}">
                    <a16:rowId xmlns:a16="http://schemas.microsoft.com/office/drawing/2014/main" val="298490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04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dropped_columns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9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39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8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aggregates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1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77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triggers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0384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41A7C7-11A2-409E-BAF0-5559918BF3A1}"/>
              </a:ext>
            </a:extLst>
          </p:cNvPr>
          <p:cNvSpPr txBox="1"/>
          <p:nvPr/>
        </p:nvSpPr>
        <p:spPr>
          <a:xfrm>
            <a:off x="246600" y="2195572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latin typeface="Consolas"/>
                <a:ea typeface="SimSun"/>
              </a:rPr>
              <a:t>SELECT * FROM system_schema.keyspaces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6722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cqlsh</a:t>
            </a:r>
          </a:p>
          <a:p>
            <a:pPr algn="ctr">
              <a:lnSpc>
                <a:spcPct val="100000"/>
              </a:lnSpc>
            </a:pP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Cassandra Query Language Shell (CQLSH) is basically a communication medium between Cassandra and the user.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 start cassandra server/client</a:t>
            </a:r>
            <a:endParaRPr lang="en-IN" spc="-1" dirty="0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>
                <a:solidFill>
                  <a:srgbClr val="F7C120"/>
                </a:solidFill>
                <a:latin typeface="Open Sans"/>
              </a:rPr>
              <a:t>getting </a:t>
            </a:r>
            <a:r>
              <a:rPr lang="en-IN" sz="4000" spc="-1" dirty="0">
                <a:solidFill>
                  <a:srgbClr val="F7C120"/>
                </a:solidFill>
                <a:latin typeface="Open Sans"/>
              </a:rPr>
              <a:t>s</a:t>
            </a:r>
            <a:r>
              <a:rPr lang="en-IN" sz="4000" spc="-1">
                <a:solidFill>
                  <a:srgbClr val="F7C120"/>
                </a:solidFill>
                <a:latin typeface="Open Sans"/>
              </a:rPr>
              <a:t>tarted</a:t>
            </a:r>
            <a:endParaRPr lang="en-IN" sz="4000" spc="-1" dirty="0">
              <a:solidFill>
                <a:srgbClr val="F7C120"/>
              </a:solidFill>
              <a:latin typeface="Open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580DF52F-648F-47A9-8A01-C0749712A9B3}"/>
              </a:ext>
            </a:extLst>
          </p:cNvPr>
          <p:cNvSpPr/>
          <p:nvPr/>
        </p:nvSpPr>
        <p:spPr>
          <a:xfrm>
            <a:off x="246600" y="2204864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cassandra.bat // Starts cassandra server</a:t>
            </a:r>
            <a:endParaRPr lang="en-IN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800" b="0" strike="noStrike" spc="-1" dirty="0">
              <a:latin typeface="Arial"/>
            </a:endParaRPr>
          </a:p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cqlsh.bat // Starts cassandra client</a:t>
            </a:r>
            <a:endParaRPr lang="en-IN" b="0" strike="noStrike" spc="-1" dirty="0"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DF05E-751C-4C72-BCA4-A32DF2379C59}"/>
              </a:ext>
            </a:extLst>
          </p:cNvPr>
          <p:cNvSpPr txBox="1"/>
          <p:nvPr/>
        </p:nvSpPr>
        <p:spPr>
          <a:xfrm>
            <a:off x="229109" y="6011996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 </a:t>
            </a:r>
            <a:r>
              <a:rPr lang="en-IN" sz="1800" b="0" strike="noStrike" spc="-1" dirty="0">
                <a:latin typeface="Consolas"/>
                <a:ea typeface="SimSun"/>
              </a:rPr>
              <a:t>clear </a:t>
            </a:r>
            <a:r>
              <a:rPr lang="en-IN" sz="1800" b="0" strike="noStrike" spc="-1" dirty="0">
                <a:solidFill>
                  <a:srgbClr val="39AE0A"/>
                </a:solidFill>
                <a:latin typeface="Consolas"/>
                <a:ea typeface="SimSun"/>
              </a:rPr>
              <a:t>//Clear screen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8C755-B338-4FB2-B663-69A653354049}"/>
              </a:ext>
            </a:extLst>
          </p:cNvPr>
          <p:cNvSpPr txBox="1"/>
          <p:nvPr/>
        </p:nvSpPr>
        <p:spPr>
          <a:xfrm>
            <a:off x="261514" y="1704340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windows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10B4B-68DB-4090-A209-92C240BC4069}"/>
              </a:ext>
            </a:extLst>
          </p:cNvPr>
          <p:cNvSpPr txBox="1"/>
          <p:nvPr/>
        </p:nvSpPr>
        <p:spPr>
          <a:xfrm>
            <a:off x="261514" y="3563724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ubuntu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995EF76E-0039-4C1E-82A6-25517E1DAE73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TODO</a:t>
            </a:r>
            <a:endParaRPr lang="en-IN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keyspace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A</a:t>
            </a:r>
            <a:r>
              <a:rPr lang="en-US" spc="-1" dirty="0">
                <a:solidFill>
                  <a:srgbClr val="BB0643"/>
                </a:solidFill>
                <a:latin typeface="Segoe UI"/>
              </a:rPr>
              <a:t> keyspace is an outermost object that determines how data replicates on nodes. Keyspaces consist of core objects called column families (which are like tables in RDBMS)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246600" y="3288179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create keyspace db1 with replication </a:t>
            </a:r>
            <a:r>
              <a:rPr lang="en-IN" spc="-1" dirty="0">
                <a:latin typeface="Consolas"/>
                <a:ea typeface="SimSun"/>
              </a:rPr>
              <a:t>= { </a:t>
            </a:r>
            <a:r>
              <a:rPr lang="en-US" spc="-1" dirty="0">
                <a:latin typeface="Consolas"/>
                <a:ea typeface="SimSun"/>
              </a:rPr>
              <a:t>'class' : 'SimpleStrategy',          'replication_factor' : 2</a:t>
            </a:r>
            <a:r>
              <a:rPr lang="en-IN" spc="-1" dirty="0">
                <a:latin typeface="Consolas"/>
                <a:ea typeface="SimSun"/>
              </a:rPr>
              <a:t> }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983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WITH REPLICATION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'class'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'SimpleStrategy'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'replication_factor'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A78E0F1D-A4E5-481E-9AE0-E3CDCA4B38C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List of all keyspaces in the cluster.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269179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show all keyspaces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8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USE statement changes the current keyspace to the specified keyspace. A number of objects in CQL are bound to a keyspace (tables, user-defined types, functions, etc.) and the current keyspace is the default keyspace used when those objects are referred to in a query without a fully-qualified name (without a prefixed keyspace name).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320513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use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2048458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54237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endParaRPr lang="en-IN" sz="400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5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describe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21684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38631</TotalTime>
  <Words>977</Words>
  <Application>Microsoft Office PowerPoint</Application>
  <PresentationFormat>Widescreen</PresentationFormat>
  <Paragraphs>161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40" baseType="lpstr">
      <vt:lpstr>SimSun</vt:lpstr>
      <vt:lpstr>-apple-system</vt:lpstr>
      <vt:lpstr>Arial</vt:lpstr>
      <vt:lpstr>Bookman Old Style</vt:lpstr>
      <vt:lpstr>Calibri</vt:lpstr>
      <vt:lpstr>Century</vt:lpstr>
      <vt:lpstr>Consolas</vt:lpstr>
      <vt:lpstr>Gill Sans MT</vt:lpstr>
      <vt:lpstr>Liberation Mono</vt:lpstr>
      <vt:lpstr>Open Sans</vt:lpstr>
      <vt:lpstr>Palatino Linotype</vt:lpstr>
      <vt:lpstr>Roboto Mono</vt:lpstr>
      <vt:lpstr>Segoe Print</vt:lpstr>
      <vt:lpstr>Segoe UI</vt:lpstr>
      <vt:lpstr>Source Code Pro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8801</cp:revision>
  <dcterms:created xsi:type="dcterms:W3CDTF">2015-10-09T06:09:34Z</dcterms:created>
  <dcterms:modified xsi:type="dcterms:W3CDTF">2022-04-06T05:23:40Z</dcterms:modified>
</cp:coreProperties>
</file>