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03"/>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584" r:id="rId52"/>
    <p:sldId id="1585" r:id="rId53"/>
    <p:sldId id="1284" r:id="rId54"/>
    <p:sldId id="1285" r:id="rId55"/>
    <p:sldId id="1334" r:id="rId56"/>
    <p:sldId id="1351" r:id="rId57"/>
    <p:sldId id="1335" r:id="rId58"/>
    <p:sldId id="1282" r:id="rId59"/>
    <p:sldId id="1283" r:id="rId60"/>
    <p:sldId id="1228" r:id="rId61"/>
    <p:sldId id="1229" r:id="rId62"/>
    <p:sldId id="1171" r:id="rId63"/>
    <p:sldId id="1172" r:id="rId64"/>
    <p:sldId id="1167" r:id="rId65"/>
    <p:sldId id="1168" r:id="rId66"/>
    <p:sldId id="1142" r:id="rId67"/>
    <p:sldId id="1143" r:id="rId68"/>
    <p:sldId id="1144" r:id="rId69"/>
    <p:sldId id="1350" r:id="rId70"/>
    <p:sldId id="1407" r:id="rId71"/>
    <p:sldId id="1340" r:id="rId72"/>
    <p:sldId id="1156" r:id="rId73"/>
    <p:sldId id="1145" r:id="rId74"/>
    <p:sldId id="1146" r:id="rId75"/>
    <p:sldId id="1147" r:id="rId76"/>
    <p:sldId id="1148" r:id="rId77"/>
    <p:sldId id="1149" r:id="rId78"/>
    <p:sldId id="1150" r:id="rId79"/>
    <p:sldId id="1151" r:id="rId80"/>
    <p:sldId id="1152" r:id="rId81"/>
    <p:sldId id="1153" r:id="rId82"/>
    <p:sldId id="1226" r:id="rId83"/>
    <p:sldId id="1227" r:id="rId84"/>
    <p:sldId id="1161" r:id="rId85"/>
    <p:sldId id="1162" r:id="rId86"/>
    <p:sldId id="1154" r:id="rId87"/>
    <p:sldId id="1155" r:id="rId88"/>
    <p:sldId id="1191" r:id="rId89"/>
    <p:sldId id="1192" r:id="rId90"/>
    <p:sldId id="1179" r:id="rId91"/>
    <p:sldId id="1180" r:id="rId92"/>
    <p:sldId id="1183" r:id="rId93"/>
    <p:sldId id="1184" r:id="rId94"/>
    <p:sldId id="1413" r:id="rId95"/>
    <p:sldId id="1414" r:id="rId96"/>
    <p:sldId id="1415" r:id="rId97"/>
    <p:sldId id="1416" r:id="rId98"/>
    <p:sldId id="1417" r:id="rId99"/>
    <p:sldId id="1420" r:id="rId100"/>
    <p:sldId id="1421" r:id="rId101"/>
    <p:sldId id="1332" r:id="rId102"/>
    <p:sldId id="1333" r:id="rId103"/>
    <p:sldId id="1193" r:id="rId104"/>
    <p:sldId id="1194" r:id="rId105"/>
    <p:sldId id="1223" r:id="rId106"/>
    <p:sldId id="1224" r:id="rId107"/>
    <p:sldId id="1277" r:id="rId108"/>
    <p:sldId id="1330" r:id="rId109"/>
    <p:sldId id="1328" r:id="rId110"/>
    <p:sldId id="1331" r:id="rId111"/>
    <p:sldId id="1329" r:id="rId112"/>
    <p:sldId id="1410" r:id="rId113"/>
    <p:sldId id="1412" r:id="rId114"/>
    <p:sldId id="1185" r:id="rId115"/>
    <p:sldId id="1186" r:id="rId116"/>
    <p:sldId id="1187" r:id="rId117"/>
    <p:sldId id="1188" r:id="rId118"/>
    <p:sldId id="1189" r:id="rId119"/>
    <p:sldId id="1190" r:id="rId120"/>
    <p:sldId id="1234" r:id="rId121"/>
    <p:sldId id="1235" r:id="rId122"/>
    <p:sldId id="1275" r:id="rId123"/>
    <p:sldId id="1276" r:id="rId124"/>
    <p:sldId id="1336" r:id="rId125"/>
    <p:sldId id="1337" r:id="rId126"/>
    <p:sldId id="1418" r:id="rId127"/>
    <p:sldId id="1419" r:id="rId128"/>
    <p:sldId id="1310" r:id="rId129"/>
    <p:sldId id="1311" r:id="rId130"/>
    <p:sldId id="1273" r:id="rId131"/>
    <p:sldId id="1274" r:id="rId132"/>
    <p:sldId id="1173" r:id="rId133"/>
    <p:sldId id="1174" r:id="rId134"/>
    <p:sldId id="1308" r:id="rId135"/>
    <p:sldId id="1309" r:id="rId136"/>
    <p:sldId id="1200" r:id="rId137"/>
    <p:sldId id="1099" r:id="rId138"/>
    <p:sldId id="1594" r:id="rId139"/>
    <p:sldId id="1595" r:id="rId140"/>
    <p:sldId id="1256" r:id="rId141"/>
    <p:sldId id="1257" r:id="rId142"/>
    <p:sldId id="1258" r:id="rId143"/>
    <p:sldId id="1259" r:id="rId144"/>
    <p:sldId id="1348" r:id="rId145"/>
    <p:sldId id="1349" r:id="rId146"/>
    <p:sldId id="1326" r:id="rId147"/>
    <p:sldId id="1327" r:id="rId148"/>
    <p:sldId id="1322" r:id="rId149"/>
    <p:sldId id="1323" r:id="rId150"/>
    <p:sldId id="1533" r:id="rId151"/>
    <p:sldId id="1534" r:id="rId152"/>
    <p:sldId id="1324" r:id="rId153"/>
    <p:sldId id="1325" r:id="rId154"/>
    <p:sldId id="1267" r:id="rId155"/>
    <p:sldId id="1268" r:id="rId156"/>
    <p:sldId id="1260" r:id="rId157"/>
    <p:sldId id="1261" r:id="rId158"/>
    <p:sldId id="1262" r:id="rId159"/>
    <p:sldId id="1263" r:id="rId160"/>
    <p:sldId id="1264" r:id="rId161"/>
    <p:sldId id="1406" r:id="rId162"/>
    <p:sldId id="1411" r:id="rId163"/>
    <p:sldId id="1341" r:id="rId164"/>
    <p:sldId id="1342" r:id="rId165"/>
    <p:sldId id="1265" r:id="rId166"/>
    <p:sldId id="1266" r:id="rId167"/>
    <p:sldId id="1216" r:id="rId168"/>
    <p:sldId id="1092" r:id="rId169"/>
    <p:sldId id="1251" r:id="rId170"/>
    <p:sldId id="1252" r:id="rId171"/>
    <p:sldId id="1269" r:id="rId172"/>
    <p:sldId id="1270" r:id="rId173"/>
    <p:sldId id="1596" r:id="rId174"/>
    <p:sldId id="1597" r:id="rId175"/>
    <p:sldId id="1271" r:id="rId176"/>
    <p:sldId id="1272" r:id="rId177"/>
    <p:sldId id="1219" r:id="rId178"/>
    <p:sldId id="1204" r:id="rId179"/>
    <p:sldId id="1338" r:id="rId180"/>
    <p:sldId id="1339" r:id="rId181"/>
    <p:sldId id="1346" r:id="rId182"/>
    <p:sldId id="1347" r:id="rId183"/>
    <p:sldId id="1528" r:id="rId184"/>
    <p:sldId id="1529" r:id="rId185"/>
    <p:sldId id="1530" r:id="rId186"/>
    <p:sldId id="1531" r:id="rId187"/>
    <p:sldId id="1590" r:id="rId188"/>
    <p:sldId id="1591" r:id="rId189"/>
    <p:sldId id="1592" r:id="rId190"/>
    <p:sldId id="1593" r:id="rId191"/>
    <p:sldId id="1408" r:id="rId192"/>
    <p:sldId id="1409" r:id="rId193"/>
    <p:sldId id="1315" r:id="rId194"/>
    <p:sldId id="1535" r:id="rId195"/>
    <p:sldId id="1532" r:id="rId196"/>
    <p:sldId id="1316" r:id="rId197"/>
    <p:sldId id="1318" r:id="rId198"/>
    <p:sldId id="1292" r:id="rId199"/>
    <p:sldId id="1301" r:id="rId200"/>
    <p:sldId id="1302" r:id="rId201"/>
    <p:sldId id="1294" r:id="rId202"/>
    <p:sldId id="1293" r:id="rId203"/>
    <p:sldId id="1295" r:id="rId204"/>
    <p:sldId id="1296" r:id="rId205"/>
    <p:sldId id="1297" r:id="rId206"/>
    <p:sldId id="1303" r:id="rId207"/>
    <p:sldId id="1304" r:id="rId208"/>
    <p:sldId id="954" r:id="rId209"/>
    <p:sldId id="1307" r:id="rId210"/>
    <p:sldId id="1359" r:id="rId211"/>
    <p:sldId id="1360" r:id="rId212"/>
    <p:sldId id="1364" r:id="rId213"/>
    <p:sldId id="1363" r:id="rId214"/>
    <p:sldId id="788" r:id="rId215"/>
    <p:sldId id="1499" r:id="rId216"/>
    <p:sldId id="1422" r:id="rId217"/>
    <p:sldId id="1514" r:id="rId218"/>
    <p:sldId id="1516" r:id="rId219"/>
    <p:sldId id="1519" r:id="rId220"/>
    <p:sldId id="1515" r:id="rId221"/>
    <p:sldId id="1518" r:id="rId222"/>
    <p:sldId id="1423" r:id="rId223"/>
    <p:sldId id="1436" r:id="rId224"/>
    <p:sldId id="1437" r:id="rId225"/>
    <p:sldId id="1424" r:id="rId226"/>
    <p:sldId id="1441" r:id="rId227"/>
    <p:sldId id="1442" r:id="rId228"/>
    <p:sldId id="1520" r:id="rId229"/>
    <p:sldId id="1443" r:id="rId230"/>
    <p:sldId id="1444" r:id="rId231"/>
    <p:sldId id="1445" r:id="rId232"/>
    <p:sldId id="1446" r:id="rId233"/>
    <p:sldId id="1447" r:id="rId234"/>
    <p:sldId id="1521" r:id="rId235"/>
    <p:sldId id="1426" r:id="rId236"/>
    <p:sldId id="1438" r:id="rId237"/>
    <p:sldId id="1439" r:id="rId238"/>
    <p:sldId id="1448" r:id="rId239"/>
    <p:sldId id="1449" r:id="rId240"/>
    <p:sldId id="1450" r:id="rId241"/>
    <p:sldId id="1522" r:id="rId242"/>
    <p:sldId id="1440" r:id="rId243"/>
    <p:sldId id="1455" r:id="rId244"/>
    <p:sldId id="1456" r:id="rId245"/>
    <p:sldId id="1523" r:id="rId246"/>
    <p:sldId id="1524" r:id="rId247"/>
    <p:sldId id="1525" r:id="rId248"/>
    <p:sldId id="1526" r:id="rId249"/>
    <p:sldId id="1527" r:id="rId250"/>
    <p:sldId id="1500" r:id="rId251"/>
    <p:sldId id="1457" r:id="rId252"/>
    <p:sldId id="1498" r:id="rId253"/>
    <p:sldId id="1474" r:id="rId254"/>
    <p:sldId id="1475" r:id="rId255"/>
    <p:sldId id="1476" r:id="rId256"/>
    <p:sldId id="1477" r:id="rId257"/>
    <p:sldId id="1478" r:id="rId258"/>
    <p:sldId id="1479" r:id="rId259"/>
    <p:sldId id="1501" r:id="rId260"/>
    <p:sldId id="1513" r:id="rId261"/>
    <p:sldId id="1502" r:id="rId262"/>
    <p:sldId id="1539" r:id="rId263"/>
    <p:sldId id="1503" r:id="rId264"/>
    <p:sldId id="1568" r:id="rId265"/>
    <p:sldId id="1586" r:id="rId266"/>
    <p:sldId id="1587" r:id="rId267"/>
    <p:sldId id="1588" r:id="rId268"/>
    <p:sldId id="1505" r:id="rId269"/>
    <p:sldId id="1537" r:id="rId270"/>
    <p:sldId id="1550" r:id="rId271"/>
    <p:sldId id="1538" r:id="rId272"/>
    <p:sldId id="1506" r:id="rId273"/>
    <p:sldId id="1583" r:id="rId274"/>
    <p:sldId id="1579" r:id="rId275"/>
    <p:sldId id="1589" r:id="rId276"/>
    <p:sldId id="1536" r:id="rId277"/>
    <p:sldId id="1508" r:id="rId278"/>
    <p:sldId id="1581" r:id="rId279"/>
    <p:sldId id="1582" r:id="rId280"/>
    <p:sldId id="1577" r:id="rId281"/>
    <p:sldId id="1580" r:id="rId282"/>
    <p:sldId id="1564" r:id="rId283"/>
    <p:sldId id="1563" r:id="rId284"/>
    <p:sldId id="1540" r:id="rId285"/>
    <p:sldId id="1567" r:id="rId286"/>
    <p:sldId id="1541" r:id="rId287"/>
    <p:sldId id="1562" r:id="rId288"/>
    <p:sldId id="1565" r:id="rId289"/>
    <p:sldId id="1569" r:id="rId290"/>
    <p:sldId id="1575" r:id="rId291"/>
    <p:sldId id="1576" r:id="rId292"/>
    <p:sldId id="1566" r:id="rId293"/>
    <p:sldId id="1552" r:id="rId294"/>
    <p:sldId id="1553" r:id="rId295"/>
    <p:sldId id="1578" r:id="rId296"/>
    <p:sldId id="1570" r:id="rId297"/>
    <p:sldId id="1571" r:id="rId298"/>
    <p:sldId id="1572" r:id="rId299"/>
    <p:sldId id="1573" r:id="rId300"/>
    <p:sldId id="1574" r:id="rId301"/>
    <p:sldId id="1087" r:id="rId30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0AF4"/>
    <a:srgbClr val="F49E2C"/>
    <a:srgbClr val="6A3864"/>
    <a:srgbClr val="9C7506"/>
    <a:srgbClr val="F6B80A"/>
    <a:srgbClr val="704738"/>
    <a:srgbClr val="6C5750"/>
    <a:srgbClr val="C5C10B"/>
    <a:srgbClr val="FF5A36"/>
    <a:srgbClr val="B222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2" d="100"/>
          <a:sy n="82" d="100"/>
        </p:scale>
        <p:origin x="378" y="10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commentAuthors" Target="commentAuthors.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presProps" Target="presProps.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viewProps" Target="viewProp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theme" Target="theme/theme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tableStyles" Target="tableStyle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notesMaster" Target="notesMasters/notesMaster1.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08-06-2024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159</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260</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291</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6/8/2024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6/8/2024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6/8/2024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6/8/2024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53968"/>
            <a:ext cx="8424935" cy="92333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708920"/>
            <a:ext cx="1159846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&lt;field2&gt;: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74427937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smtClean="0">
                          <a:solidFill>
                            <a:srgbClr val="FF0000"/>
                          </a:solidFill>
                          <a:latin typeface="+mn-lt"/>
                          <a:ea typeface="+mn-ea"/>
                          <a:cs typeface="+mn-cs"/>
                        </a:rPr>
                        <a:t>$documents</a:t>
                      </a:r>
                    </a:p>
                    <a:p>
                      <a:pPr algn="ctr"/>
                      <a:r>
                        <a:rPr kumimoji="0" lang="en-IN" sz="1400" kern="1200" dirty="0" smtClean="0">
                          <a:solidFill>
                            <a:schemeClr val="accent6">
                              <a:lumMod val="75000"/>
                            </a:schemeClr>
                          </a:solidFill>
                          <a:latin typeface="+mn-lt"/>
                          <a:ea typeface="+mn-ea"/>
                          <a:cs typeface="+mn-cs"/>
                        </a:rPr>
                        <a:t>dual table</a:t>
                      </a:r>
                      <a:endParaRPr kumimoji="0" lang="en-IN" sz="1400" kern="1200" dirty="0">
                        <a:solidFill>
                          <a:schemeClr val="accent6">
                            <a:lumMod val="75000"/>
                          </a:schemeClr>
                        </a:solidFill>
                        <a:latin typeface="+mn-lt"/>
                        <a:ea typeface="+mn-ea"/>
                        <a:cs typeface="+mn-cs"/>
                      </a:endParaRPr>
                    </a:p>
                  </a:txBody>
                  <a:tcPr/>
                </a:tc>
                <a:tc>
                  <a:txBody>
                    <a:bodyPr/>
                    <a:lstStyle/>
                    <a:p>
                      <a:pPr algn="ctr"/>
                      <a:r>
                        <a:rPr lang="en-US" sz="2000" dirty="0" smtClean="0">
                          <a:solidFill>
                            <a:srgbClr val="FF0000"/>
                          </a:solidFill>
                        </a:rPr>
                        <a:t>$match</a:t>
                      </a:r>
                    </a:p>
                    <a:p>
                      <a:pPr algn="ctr"/>
                      <a:r>
                        <a:rPr lang="en-US" sz="1400" dirty="0" smtClean="0">
                          <a:solidFill>
                            <a:schemeClr val="accent6">
                              <a:lumMod val="75000"/>
                            </a:schemeClr>
                          </a:solidFill>
                        </a:rPr>
                        <a:t>WHERE</a:t>
                      </a:r>
                    </a:p>
                    <a:p>
                      <a:pPr algn="ctr"/>
                      <a:r>
                        <a:rPr lang="en-US" sz="1400" dirty="0" smtClean="0">
                          <a:solidFill>
                            <a:schemeClr val="accent6">
                              <a:lumMod val="75000"/>
                            </a:schemeClr>
                          </a:solidFill>
                        </a:rPr>
                        <a:t>clause</a:t>
                      </a:r>
                    </a:p>
                  </a:txBody>
                  <a:tcPr/>
                </a:tc>
                <a:tc>
                  <a:txBody>
                    <a:bodyPr/>
                    <a:lstStyle/>
                    <a:p>
                      <a:pPr algn="ctr"/>
                      <a:r>
                        <a:rPr lang="en-US" sz="20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smtClean="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smtClean="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smtClean="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smtClean="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smtClean="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smtClean="0">
                          <a:solidFill>
                            <a:schemeClr val="accent6">
                              <a:lumMod val="75000"/>
                            </a:schemeClr>
                          </a:solidFill>
                          <a:latin typeface="+mn-lt"/>
                          <a:ea typeface="+mn-ea"/>
                          <a:cs typeface="+mn-cs"/>
                        </a:rPr>
                        <a:t>document</a:t>
                      </a:r>
                      <a:endParaRPr kumimoji="0" lang="en-US" sz="1400" kern="1200" dirty="0" smtClean="0">
                        <a:solidFill>
                          <a:srgbClr val="ECD540"/>
                        </a:solidFill>
                        <a:latin typeface="+mn-lt"/>
                        <a:ea typeface="+mn-ea"/>
                        <a:cs typeface="+mn-cs"/>
                      </a:endParaRPr>
                    </a:p>
                  </a:txBody>
                  <a:tcPr/>
                </a:tc>
                <a:tc>
                  <a:txBody>
                    <a:bodyPr/>
                    <a:lstStyle/>
                    <a:p>
                      <a:pPr algn="ctr"/>
                      <a:r>
                        <a:rPr lang="en-US" sz="20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6">
                              <a:lumMod val="75000"/>
                            </a:schemeClr>
                          </a:solidFill>
                        </a:rPr>
                        <a:t>an array</a:t>
                      </a:r>
                    </a:p>
                  </a:txBody>
                  <a:tcPr/>
                </a:tc>
                <a:tc>
                  <a:txBody>
                    <a:bodyPr/>
                    <a:lstStyle/>
                    <a:p>
                      <a:pPr algn="ctr"/>
                      <a:r>
                        <a:rPr lang="en-US" sz="20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smtClean="0">
                          <a:solidFill>
                            <a:srgbClr val="FF0000"/>
                          </a:solidFill>
                        </a:rPr>
                        <a:t>$match</a:t>
                      </a:r>
                    </a:p>
                    <a:p>
                      <a:pPr algn="ctr"/>
                      <a:r>
                        <a:rPr lang="en-US" sz="1400" dirty="0" smtClean="0">
                          <a:solidFill>
                            <a:schemeClr val="accent6">
                              <a:lumMod val="75000"/>
                            </a:schemeClr>
                          </a:solidFill>
                        </a:rPr>
                        <a:t>HAVING</a:t>
                      </a:r>
                    </a:p>
                    <a:p>
                      <a:pPr algn="ctr"/>
                      <a:r>
                        <a:rPr lang="en-US" sz="1400" dirty="0" smtClean="0">
                          <a:solidFill>
                            <a:schemeClr val="accent6">
                              <a:lumMod val="75000"/>
                            </a:schemeClr>
                          </a:solidFill>
                        </a:rPr>
                        <a:t>clause</a:t>
                      </a:r>
                    </a:p>
                  </a:txBody>
                  <a:tcPr/>
                </a:tc>
                <a:tc>
                  <a:txBody>
                    <a:bodyPr/>
                    <a:lstStyle/>
                    <a:p>
                      <a:pPr algn="ctr"/>
                      <a:r>
                        <a:rPr lang="en-US" sz="2000" dirty="0" smtClean="0">
                          <a:solidFill>
                            <a:srgbClr val="FF0000"/>
                          </a:solidFill>
                        </a:rPr>
                        <a:t>$sort</a:t>
                      </a:r>
                    </a:p>
                    <a:p>
                      <a:pPr algn="ctr"/>
                      <a:r>
                        <a:rPr lang="en-US" sz="1400" dirty="0" smtClean="0">
                          <a:solidFill>
                            <a:schemeClr val="accent6">
                              <a:lumMod val="75000"/>
                            </a:schemeClr>
                          </a:solidFill>
                        </a:rPr>
                        <a:t>ORDER BY clause</a:t>
                      </a:r>
                    </a:p>
                  </a:txBody>
                  <a:tcPr/>
                </a:tc>
                <a:tc>
                  <a:txBody>
                    <a:bodyPr/>
                    <a:lstStyle/>
                    <a:p>
                      <a:pPr algn="ctr"/>
                      <a:r>
                        <a:rPr lang="en-US" sz="2000" dirty="0" smtClean="0">
                          <a:solidFill>
                            <a:srgbClr val="FF0000"/>
                          </a:solidFill>
                        </a:rPr>
                        <a:t>$limit</a:t>
                      </a:r>
                    </a:p>
                    <a:p>
                      <a:pPr algn="ctr"/>
                      <a:r>
                        <a:rPr lang="en-US" sz="1400" dirty="0" smtClean="0">
                          <a:solidFill>
                            <a:schemeClr val="accent6">
                              <a:lumMod val="75000"/>
                            </a:schemeClr>
                          </a:solidFill>
                        </a:rPr>
                        <a:t>TOP</a:t>
                      </a:r>
                    </a:p>
                    <a:p>
                      <a:pPr algn="ctr"/>
                      <a:r>
                        <a:rPr lang="en-US" sz="1400" dirty="0" smtClean="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rgbClr val="FF0000"/>
                          </a:solidFill>
                        </a:rPr>
                        <a:t>$skip</a:t>
                      </a:r>
                    </a:p>
                  </a:txBody>
                  <a:tcPr/>
                </a:tc>
                <a:tc>
                  <a:txBody>
                    <a:bodyPr/>
                    <a:lstStyle/>
                    <a:p>
                      <a:pPr algn="ctr"/>
                      <a:r>
                        <a:rPr lang="en-US" sz="2000" dirty="0" smtClean="0">
                          <a:solidFill>
                            <a:srgbClr val="FF0000"/>
                          </a:solidFill>
                        </a:rPr>
                        <a:t>$unset</a:t>
                      </a:r>
                    </a:p>
                    <a:p>
                      <a:pPr algn="ctr"/>
                      <a:r>
                        <a:rPr lang="en-US" sz="1400" dirty="0" smtClean="0">
                          <a:solidFill>
                            <a:schemeClr val="accent6">
                              <a:lumMod val="75000"/>
                            </a:schemeClr>
                          </a:solidFill>
                        </a:rPr>
                        <a:t>REMOVE fields from output</a:t>
                      </a:r>
                    </a:p>
                  </a:txBody>
                  <a:tcPr/>
                </a:tc>
                <a:tc>
                  <a:txBody>
                    <a:bodyPr/>
                    <a:lstStyle/>
                    <a:p>
                      <a:r>
                        <a:rPr kumimoji="0" lang="en-IN" sz="2000" kern="1200" dirty="0" smtClean="0">
                          <a:solidFill>
                            <a:srgbClr val="FF0000"/>
                          </a:solidFill>
                          <a:latin typeface="+mn-lt"/>
                          <a:ea typeface="+mn-ea"/>
                          <a:cs typeface="+mn-cs"/>
                        </a:rPr>
                        <a:t>$sortByCount</a:t>
                      </a:r>
                      <a:endParaRPr kumimoji="0" lang="en-IN" sz="2000" kern="1200" dirty="0">
                        <a:solidFill>
                          <a:srgbClr val="FF0000"/>
                        </a:solidFill>
                        <a:latin typeface="+mn-lt"/>
                        <a:ea typeface="+mn-ea"/>
                        <a:cs typeface="+mn-cs"/>
                      </a:endParaRPr>
                    </a:p>
                  </a:txBody>
                  <a:tcPr/>
                </a:tc>
                <a:tc>
                  <a:txBody>
                    <a:bodyPr/>
                    <a:lstStyle/>
                    <a:p>
                      <a:pPr algn="ctr"/>
                      <a:r>
                        <a:rPr lang="en-US" sz="2400" dirty="0" smtClean="0">
                          <a:solidFill>
                            <a:srgbClr val="FF0000"/>
                          </a:solidFill>
                        </a:rPr>
                        <a:t>$out</a:t>
                      </a:r>
                    </a:p>
                    <a:p>
                      <a:pPr algn="ctr"/>
                      <a:r>
                        <a:rPr lang="en-US" sz="1600" dirty="0" smtClean="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2001028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C5C10B"/>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smtClean="0">
                          <a:solidFill>
                            <a:srgbClr val="FF0000"/>
                          </a:solidFill>
                          <a:latin typeface="+mn-lt"/>
                          <a:ea typeface="+mn-ea"/>
                          <a:cs typeface="+mn-cs"/>
                        </a:rPr>
                        <a:t>$documents</a:t>
                      </a:r>
                    </a:p>
                    <a:p>
                      <a:pPr algn="ctr"/>
                      <a:r>
                        <a:rPr kumimoji="0" lang="en-IN" sz="1400" kern="1200" dirty="0" smtClean="0">
                          <a:solidFill>
                            <a:schemeClr val="accent6">
                              <a:lumMod val="75000"/>
                            </a:schemeClr>
                          </a:solidFill>
                          <a:latin typeface="+mn-lt"/>
                          <a:ea typeface="+mn-ea"/>
                          <a:cs typeface="+mn-cs"/>
                        </a:rPr>
                        <a:t>dual table</a:t>
                      </a:r>
                      <a:endParaRPr kumimoji="0" lang="en-IN" sz="1400" kern="1200" dirty="0">
                        <a:solidFill>
                          <a:schemeClr val="accent6">
                            <a:lumMod val="75000"/>
                          </a:schemeClr>
                        </a:solidFill>
                        <a:latin typeface="+mn-lt"/>
                        <a:ea typeface="+mn-ea"/>
                        <a:cs typeface="+mn-cs"/>
                      </a:endParaRPr>
                    </a:p>
                  </a:txBody>
                  <a:tcPr/>
                </a:tc>
                <a:tc>
                  <a:txBody>
                    <a:bodyPr/>
                    <a:lstStyle/>
                    <a:p>
                      <a:pPr algn="ctr"/>
                      <a:r>
                        <a:rPr lang="en-US" sz="2000" dirty="0" smtClean="0">
                          <a:solidFill>
                            <a:srgbClr val="FF0000"/>
                          </a:solidFill>
                        </a:rPr>
                        <a:t>$match</a:t>
                      </a:r>
                    </a:p>
                    <a:p>
                      <a:pPr algn="ctr"/>
                      <a:r>
                        <a:rPr lang="en-US" sz="1400" dirty="0" smtClean="0">
                          <a:solidFill>
                            <a:schemeClr val="accent6">
                              <a:lumMod val="75000"/>
                            </a:schemeClr>
                          </a:solidFill>
                        </a:rPr>
                        <a:t>WHERE</a:t>
                      </a:r>
                    </a:p>
                    <a:p>
                      <a:pPr algn="ctr"/>
                      <a:r>
                        <a:rPr lang="en-US" sz="1400" dirty="0" smtClean="0">
                          <a:solidFill>
                            <a:schemeClr val="accent6">
                              <a:lumMod val="75000"/>
                            </a:schemeClr>
                          </a:solidFill>
                        </a:rPr>
                        <a:t>clause</a:t>
                      </a:r>
                    </a:p>
                  </a:txBody>
                  <a:tcPr/>
                </a:tc>
                <a:tc>
                  <a:txBody>
                    <a:bodyPr/>
                    <a:lstStyle/>
                    <a:p>
                      <a:pPr algn="ctr"/>
                      <a:r>
                        <a:rPr lang="en-US" sz="20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smtClean="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smtClean="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smtClean="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smtClean="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smtClean="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smtClean="0">
                          <a:solidFill>
                            <a:schemeClr val="accent6">
                              <a:lumMod val="75000"/>
                            </a:schemeClr>
                          </a:solidFill>
                          <a:latin typeface="+mn-lt"/>
                          <a:ea typeface="+mn-ea"/>
                          <a:cs typeface="+mn-cs"/>
                        </a:rPr>
                        <a:t>document</a:t>
                      </a:r>
                      <a:endParaRPr kumimoji="0" lang="en-US" sz="1400" kern="1200" dirty="0" smtClean="0">
                        <a:solidFill>
                          <a:srgbClr val="ECD540"/>
                        </a:solidFill>
                        <a:latin typeface="+mn-lt"/>
                        <a:ea typeface="+mn-ea"/>
                        <a:cs typeface="+mn-cs"/>
                      </a:endParaRPr>
                    </a:p>
                  </a:txBody>
                  <a:tcPr/>
                </a:tc>
                <a:tc>
                  <a:txBody>
                    <a:bodyPr/>
                    <a:lstStyle/>
                    <a:p>
                      <a:pPr algn="ctr"/>
                      <a:r>
                        <a:rPr lang="en-US" sz="20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6">
                              <a:lumMod val="75000"/>
                            </a:schemeClr>
                          </a:solidFill>
                        </a:rPr>
                        <a:t>an array</a:t>
                      </a:r>
                    </a:p>
                  </a:txBody>
                  <a:tcPr/>
                </a:tc>
                <a:tc>
                  <a:txBody>
                    <a:bodyPr/>
                    <a:lstStyle/>
                    <a:p>
                      <a:pPr algn="ctr"/>
                      <a:r>
                        <a:rPr lang="en-US" sz="20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smtClean="0">
                          <a:solidFill>
                            <a:srgbClr val="FF0000"/>
                          </a:solidFill>
                        </a:rPr>
                        <a:t>$match</a:t>
                      </a:r>
                    </a:p>
                    <a:p>
                      <a:pPr algn="ctr"/>
                      <a:r>
                        <a:rPr lang="en-US" sz="1400" dirty="0" smtClean="0">
                          <a:solidFill>
                            <a:schemeClr val="accent6">
                              <a:lumMod val="75000"/>
                            </a:schemeClr>
                          </a:solidFill>
                        </a:rPr>
                        <a:t>HAVING</a:t>
                      </a:r>
                    </a:p>
                    <a:p>
                      <a:pPr algn="ctr"/>
                      <a:r>
                        <a:rPr lang="en-US" sz="1400" dirty="0" smtClean="0">
                          <a:solidFill>
                            <a:schemeClr val="accent6">
                              <a:lumMod val="75000"/>
                            </a:schemeClr>
                          </a:solidFill>
                        </a:rPr>
                        <a:t>clause</a:t>
                      </a:r>
                    </a:p>
                  </a:txBody>
                  <a:tcPr/>
                </a:tc>
                <a:tc>
                  <a:txBody>
                    <a:bodyPr/>
                    <a:lstStyle/>
                    <a:p>
                      <a:pPr algn="ctr"/>
                      <a:r>
                        <a:rPr lang="en-US" sz="2000" dirty="0" smtClean="0">
                          <a:solidFill>
                            <a:srgbClr val="FF0000"/>
                          </a:solidFill>
                        </a:rPr>
                        <a:t>$sort</a:t>
                      </a:r>
                    </a:p>
                    <a:p>
                      <a:pPr algn="ctr"/>
                      <a:r>
                        <a:rPr lang="en-US" sz="1400" dirty="0" smtClean="0">
                          <a:solidFill>
                            <a:schemeClr val="accent6">
                              <a:lumMod val="75000"/>
                            </a:schemeClr>
                          </a:solidFill>
                        </a:rPr>
                        <a:t>ORDER BY clause</a:t>
                      </a:r>
                    </a:p>
                  </a:txBody>
                  <a:tcPr/>
                </a:tc>
                <a:tc>
                  <a:txBody>
                    <a:bodyPr/>
                    <a:lstStyle/>
                    <a:p>
                      <a:pPr algn="ctr"/>
                      <a:r>
                        <a:rPr lang="en-US" sz="2000" dirty="0" smtClean="0">
                          <a:solidFill>
                            <a:srgbClr val="FF0000"/>
                          </a:solidFill>
                        </a:rPr>
                        <a:t>$limit</a:t>
                      </a:r>
                    </a:p>
                    <a:p>
                      <a:pPr algn="ctr"/>
                      <a:r>
                        <a:rPr lang="en-US" sz="1400" dirty="0" smtClean="0">
                          <a:solidFill>
                            <a:schemeClr val="accent6">
                              <a:lumMod val="75000"/>
                            </a:schemeClr>
                          </a:solidFill>
                        </a:rPr>
                        <a:t>TOP</a:t>
                      </a:r>
                    </a:p>
                    <a:p>
                      <a:pPr algn="ctr"/>
                      <a:r>
                        <a:rPr lang="en-US" sz="1400" dirty="0" smtClean="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rgbClr val="FF0000"/>
                          </a:solidFill>
                        </a:rPr>
                        <a:t>$skip</a:t>
                      </a:r>
                    </a:p>
                  </a:txBody>
                  <a:tcPr/>
                </a:tc>
                <a:tc>
                  <a:txBody>
                    <a:bodyPr/>
                    <a:lstStyle/>
                    <a:p>
                      <a:pPr algn="ctr"/>
                      <a:r>
                        <a:rPr lang="en-US" sz="2000" dirty="0" smtClean="0">
                          <a:solidFill>
                            <a:srgbClr val="FF0000"/>
                          </a:solidFill>
                        </a:rPr>
                        <a:t>$unset</a:t>
                      </a:r>
                    </a:p>
                    <a:p>
                      <a:pPr algn="ctr"/>
                      <a:r>
                        <a:rPr lang="en-US" sz="1400" dirty="0" smtClean="0">
                          <a:solidFill>
                            <a:schemeClr val="accent6">
                              <a:lumMod val="75000"/>
                            </a:schemeClr>
                          </a:solidFill>
                        </a:rPr>
                        <a:t>REMOVE fields from output</a:t>
                      </a:r>
                    </a:p>
                  </a:txBody>
                  <a:tcPr/>
                </a:tc>
                <a:tc>
                  <a:txBody>
                    <a:bodyPr/>
                    <a:lstStyle/>
                    <a:p>
                      <a:r>
                        <a:rPr kumimoji="0" lang="en-IN" sz="2000" kern="1200" dirty="0" smtClean="0">
                          <a:solidFill>
                            <a:srgbClr val="FF0000"/>
                          </a:solidFill>
                          <a:latin typeface="+mn-lt"/>
                          <a:ea typeface="+mn-ea"/>
                          <a:cs typeface="+mn-cs"/>
                        </a:rPr>
                        <a:t>$sortByCount</a:t>
                      </a:r>
                      <a:endParaRPr kumimoji="0" lang="en-IN" sz="2000" kern="1200" dirty="0">
                        <a:solidFill>
                          <a:srgbClr val="FF0000"/>
                        </a:solidFill>
                        <a:latin typeface="+mn-lt"/>
                        <a:ea typeface="+mn-ea"/>
                        <a:cs typeface="+mn-cs"/>
                      </a:endParaRPr>
                    </a:p>
                  </a:txBody>
                  <a:tcPr/>
                </a:tc>
                <a:tc>
                  <a:txBody>
                    <a:bodyPr/>
                    <a:lstStyle/>
                    <a:p>
                      <a:pPr algn="ctr"/>
                      <a:r>
                        <a:rPr lang="en-US" sz="2400" dirty="0" smtClean="0">
                          <a:solidFill>
                            <a:srgbClr val="FF0000"/>
                          </a:solidFill>
                        </a:rPr>
                        <a:t>$out</a:t>
                      </a:r>
                    </a:p>
                    <a:p>
                      <a:pPr algn="ctr"/>
                      <a:r>
                        <a:rPr lang="en-US" sz="1600" dirty="0" smtClean="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a:t>
            </a:r>
            <a:r>
              <a:rPr lang="en-US" dirty="0" smtClean="0">
                <a:solidFill>
                  <a:srgbClr val="FF5A36"/>
                </a:solidFill>
                <a:latin typeface="SimSun" panose="02010600030101010101" pitchFamily="2" charset="-122"/>
                <a:ea typeface="SimSun" panose="02010600030101010101" pitchFamily="2" charset="-122"/>
                <a:cs typeface="Arial" panose="020B0604020202020204" pitchFamily="34" charset="0"/>
              </a:rPr>
              <a:t>values.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1337680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$documents</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a:t>
            </a:r>
            <a:r>
              <a:rPr lang="en-IN" dirty="0" smtClean="0">
                <a:solidFill>
                  <a:srgbClr val="001E2B"/>
                </a:solidFill>
                <a:latin typeface="Source Code Pro" panose="020B0509030403020204"/>
              </a:rPr>
              <a:t>[ { doc</a:t>
            </a:r>
            <a:r>
              <a:rPr lang="en-IN" baseline="-25000" dirty="0" smtClean="0">
                <a:solidFill>
                  <a:srgbClr val="001E2B"/>
                </a:solidFill>
                <a:latin typeface="Source Code Pro" panose="020B0509030403020204"/>
              </a:rPr>
              <a:t>1</a:t>
            </a:r>
            <a:r>
              <a:rPr lang="en-IN" dirty="0" smtClean="0">
                <a:solidFill>
                  <a:srgbClr val="001E2B"/>
                </a:solidFill>
                <a:latin typeface="Source Code Pro" panose="020B0509030403020204"/>
              </a:rPr>
              <a:t> }, { doc</a:t>
            </a:r>
            <a:r>
              <a:rPr lang="en-IN" baseline="-25000" dirty="0" smtClean="0">
                <a:solidFill>
                  <a:srgbClr val="001E2B"/>
                </a:solidFill>
                <a:latin typeface="Source Code Pro" panose="020B0509030403020204"/>
              </a:rPr>
              <a:t>2</a:t>
            </a:r>
            <a:r>
              <a:rPr lang="en-IN" dirty="0" smtClean="0">
                <a:solidFill>
                  <a:srgbClr val="001E2B"/>
                </a:solidFill>
                <a:latin typeface="Source Code Pro" panose="020B0509030403020204"/>
              </a:rPr>
              <a:t> }, { doc</a:t>
            </a:r>
            <a:r>
              <a:rPr lang="en-IN" baseline="-25000" dirty="0" smtClean="0">
                <a:solidFill>
                  <a:srgbClr val="001E2B"/>
                </a:solidFill>
                <a:latin typeface="Source Code Pro" panose="020B0509030403020204"/>
              </a:rPr>
              <a:t>3</a:t>
            </a:r>
            <a:r>
              <a:rPr lang="en-IN" dirty="0" smtClean="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smtClean="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a:t>
            </a:r>
            <a:r>
              <a:rPr lang="en-IN" dirty="0" smtClean="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latin typeface="Source Code Pro" panose="020B0509030403020204"/>
              </a:rPr>
              <a:t> _</a:t>
            </a:r>
            <a:r>
              <a:rPr lang="en-IN" dirty="0">
                <a:latin typeface="Source Code Pro" panose="020B0509030403020204"/>
              </a:rPr>
              <a:t>id: </a:t>
            </a:r>
            <a:r>
              <a:rPr lang="en-IN" dirty="0">
                <a:solidFill>
                  <a:srgbClr val="994646"/>
                </a:solidFill>
                <a:latin typeface="Source Code Pro" panose="020B0509030403020204" pitchFamily="49" charset="0"/>
                <a:ea typeface="Source Code Pro" panose="020B0509030403020204" pitchFamily="49" charset="0"/>
              </a:rPr>
              <a:t>1001</a:t>
            </a:r>
            <a:r>
              <a:rPr lang="en-IN" dirty="0" smtClean="0">
                <a:latin typeface="Source Code Pro" panose="020B0509030403020204"/>
              </a:rPr>
              <a:t>, ename</a:t>
            </a:r>
            <a:r>
              <a:rPr lang="en-IN" dirty="0">
                <a:latin typeface="Source Code Pro" panose="020B0509030403020204"/>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smtClean="0">
                <a:latin typeface="Source Code Pro" panose="020B0509030403020204"/>
              </a:rPr>
              <a:t>, job</a:t>
            </a:r>
            <a:r>
              <a:rPr lang="en-IN" dirty="0">
                <a:latin typeface="Source Code Pro" panose="020B0509030403020204"/>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smtClean="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latin typeface="Source Code Pro" panose="020B0509030403020204"/>
              </a:rPr>
              <a:t>,                          </a:t>
            </a:r>
          </a:p>
          <a:p>
            <a:r>
              <a:rPr lang="en-IN" dirty="0">
                <a:latin typeface="Source Code Pro" panose="020B0509030403020204"/>
              </a:rPr>
              <a:t> </a:t>
            </a:r>
            <a:r>
              <a:rPr lang="en-IN" dirty="0" smtClean="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latin typeface="Source Code Pro" panose="020B0509030403020204"/>
              </a:rPr>
              <a:t> _</a:t>
            </a:r>
            <a:r>
              <a:rPr lang="en-IN" dirty="0">
                <a:latin typeface="Source Code Pro" panose="020B0509030403020204"/>
              </a:rPr>
              <a:t>id: </a:t>
            </a:r>
            <a:r>
              <a:rPr lang="en-IN" dirty="0">
                <a:solidFill>
                  <a:srgbClr val="994646"/>
                </a:solidFill>
                <a:latin typeface="Source Code Pro" panose="020B0509030403020204" pitchFamily="49" charset="0"/>
                <a:ea typeface="Source Code Pro" panose="020B0509030403020204" pitchFamily="49" charset="0"/>
              </a:rPr>
              <a:t>1002</a:t>
            </a:r>
            <a:r>
              <a:rPr lang="en-IN" dirty="0" smtClean="0">
                <a:latin typeface="Source Code Pro" panose="020B0509030403020204"/>
              </a:rPr>
              <a:t>, ename</a:t>
            </a:r>
            <a:r>
              <a:rPr lang="en-IN" dirty="0">
                <a:latin typeface="Source Code Pro" panose="020B0509030403020204"/>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smtClean="0">
                <a:latin typeface="Source Code Pro" panose="020B0509030403020204"/>
              </a:rPr>
              <a:t>, job</a:t>
            </a:r>
            <a:r>
              <a:rPr lang="en-IN" dirty="0">
                <a:latin typeface="Source Code Pro" panose="020B0509030403020204"/>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smtClean="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latin typeface="Source Code Pro" panose="020B0509030403020204"/>
              </a:rPr>
              <a:t>, </a:t>
            </a:r>
          </a:p>
          <a:p>
            <a:r>
              <a:rPr lang="en-IN" dirty="0" smtClean="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latin typeface="Source Code Pro" panose="020B0509030403020204"/>
              </a:rPr>
              <a:t> _</a:t>
            </a:r>
            <a:r>
              <a:rPr lang="en-IN" dirty="0">
                <a:latin typeface="Source Code Pro" panose="020B0509030403020204"/>
              </a:rPr>
              <a:t>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a:t>
            </a:r>
            <a:r>
              <a:rPr lang="en-IN" dirty="0" smtClean="0">
                <a:latin typeface="Source Code Pro" panose="020B0509030403020204"/>
              </a:rPr>
              <a:t>ename</a:t>
            </a:r>
            <a:r>
              <a:rPr lang="en-IN" dirty="0">
                <a:latin typeface="Source Code Pro" panose="020B0509030403020204"/>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a:t>
            </a:r>
            <a:r>
              <a:rPr lang="en-IN" dirty="0" smtClean="0">
                <a:latin typeface="Source Code Pro" panose="020B0509030403020204"/>
              </a:rPr>
              <a:t>job</a:t>
            </a:r>
            <a:r>
              <a:rPr lang="en-IN" dirty="0">
                <a:latin typeface="Source Code Pro" panose="020B0509030403020204"/>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smtClean="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latin typeface="Source Code Pro" panose="020B0509030403020204"/>
              </a:rPr>
              <a:t>                     </a:t>
            </a:r>
          </a:p>
          <a:p>
            <a:r>
              <a:rPr lang="en-IN" dirty="0">
                <a:latin typeface="Source Code Pro" panose="020B0509030403020204"/>
              </a:rPr>
              <a:t> </a:t>
            </a:r>
            <a:r>
              <a:rPr lang="en-IN" dirty="0" smtClean="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smtClean="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smtClean="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900724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smtClean="0">
                <a:latin typeface="Source Code Pro" panose="020B0509030403020204" pitchFamily="49" charset="0"/>
                <a:ea typeface="Source Code Pro" panose="020B0509030403020204" pitchFamily="49" charset="0"/>
                <a:cs typeface="Calibri" panose="020F0502020204030204" pitchFamily="34" charset="0"/>
              </a:rPr>
              <a:t>"</a:t>
            </a:r>
            <a:r>
              <a:rPr lang="en-US" dirty="0" smtClean="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494516498"/>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false, ename: true, sal: true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false, ename: true, sal: true,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757684742"/>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100818874"/>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smtClean="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smtClean="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smtClean="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smtClean="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smtClean="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smtClean="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smtClean="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smtClean="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smtClean="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smtClean="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smtClean="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smtClean="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smtClean="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smtClean="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smtClean="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smtClean="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smtClean="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smtClean="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smtClean="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smtClean="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smtClean="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smtClean="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smtClean="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smtClean="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a:t>
            </a:r>
            <a:r>
              <a:rPr lang="en-US" dirty="0">
                <a:latin typeface="Source Code Pro" panose="020B0509030403020204" pitchFamily="49" charset="0"/>
                <a:ea typeface="Source Code Pro" panose="020B0509030403020204" pitchFamily="49" charset="0"/>
                <a:cs typeface="Calibri" panose="020F0502020204030204" pitchFamily="34" charset="0"/>
              </a:rPr>
              <a:t>",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759023063"/>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3991977074"/>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38499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smtClean="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smtClean="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int“ </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005370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40555693"/>
              </p:ext>
            </p:extLst>
          </p:nvPr>
        </p:nvGraphicFramePr>
        <p:xfrm>
          <a:off x="335360" y="1350000"/>
          <a:ext cx="11449272" cy="4508865"/>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smtClean="0">
                <a:latin typeface="Source Code Pro" panose="020B0509030403020204" pitchFamily="49" charset="0"/>
                <a:ea typeface="Source Code Pro" panose="020B0509030403020204" pitchFamily="49" charset="0"/>
              </a:rPr>
              <a:t>:{ </a:t>
            </a:r>
            <a:r>
              <a:rPr lang="en-IN" dirty="0" smtClean="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r>
              <a:rPr lang="en-IN" dirty="0" smtClean="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smtClean="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747388368"/>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874019366"/>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2151326">
                  <a:extLst>
                    <a:ext uri="{9D8B030D-6E8A-4147-A177-3AD203B41FA5}">
                      <a16:colId xmlns:a16="http://schemas.microsoft.com/office/drawing/2014/main" val="20000"/>
                    </a:ext>
                  </a:extLst>
                </a:gridCol>
                <a:gridCol w="7821274">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r h="414888">
                <a:tc>
                  <a:txBody>
                    <a:bodyPr/>
                    <a:lstStyle/>
                    <a:p>
                      <a:r>
                        <a:rPr lang="en-US" dirty="0">
                          <a:solidFill>
                            <a:srgbClr val="036883"/>
                          </a:solidFill>
                          <a:latin typeface="Source Code Pro" panose="020B0509030403020204" pitchFamily="49" charset="0"/>
                          <a:ea typeface="Source Code Pro" panose="020B0509030403020204" pitchFamily="49" charset="0"/>
                        </a:rPr>
                        <a:t>  $count</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&lt;field1&gt;: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t>
            </a:r>
            <a:r>
              <a:rPr lang="en-IN" dirty="0" smtClean="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r>
              <a:rPr lang="en-US" dirty="0" smtClean="0">
                <a:solidFill>
                  <a:srgbClr val="FF5A36"/>
                </a:solidFill>
                <a:latin typeface="SimSun" panose="02010600030101010101" pitchFamily="2" charset="-122"/>
                <a:ea typeface="SimSun" panose="02010600030101010101" pitchFamily="2" charset="-122"/>
                <a:cs typeface="Arial" panose="020B0604020202020204" pitchFamily="34" charset="0"/>
              </a:rPr>
              <a: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3779384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t>
            </a:r>
            <a:r>
              <a:rPr lang="en-IN" sz="3200" b="1" i="1" dirty="0" smtClean="0">
                <a:solidFill>
                  <a:srgbClr val="FFFF00"/>
                </a:solidFill>
                <a:latin typeface="Arial" pitchFamily="34" charset="0"/>
                <a:cs typeface="Arial" pitchFamily="34" charset="0"/>
              </a:rPr>
              <a:t>sortByCount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a:t>
            </a:r>
            <a:r>
              <a:rPr lang="en-US" dirty="0" smtClean="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r>
              <a:rPr lang="en-US" dirty="0" smtClean="0">
                <a:solidFill>
                  <a:srgbClr val="061621"/>
                </a:solidFill>
                <a:latin typeface="Source Code Pro" panose="020B0509030403020204" pitchFamily="49" charset="0"/>
                <a:ea typeface="Source Code Pro" panose="020B0509030403020204" pitchFamily="49" charset="0"/>
              </a:rPr>
              <a:t>}</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smtClean="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smtClean="0">
                <a:latin typeface="Source Code Pro" panose="020B0509030403020204" pitchFamily="49" charset="0"/>
                <a:ea typeface="Source Code Pro" panose="020B0509030403020204" pitchFamily="49" charset="0"/>
                <a:cs typeface="Calibri" panose="020F0502020204030204" pitchFamily="34" charset="0"/>
              </a:rPr>
              <a:t>"</a:t>
            </a:r>
            <a:r>
              <a:rPr lang="en-US" dirty="0" smtClean="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smtClean="0">
                <a:latin typeface="Source Code Pro" panose="020B0509030403020204" pitchFamily="49" charset="0"/>
                <a:ea typeface="Source Code Pro" panose="020B0509030403020204" pitchFamily="49" charset="0"/>
                <a:cs typeface="Calibri" panose="020F0502020204030204" pitchFamily="34" charset="0"/>
              </a:rPr>
              <a:t>job" </a:t>
            </a:r>
            <a:r>
              <a:rPr lang="en-US"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141564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$setUnion </a:t>
            </a:r>
            <a:r>
              <a:rPr lang="en-IN" dirty="0"/>
              <a:t>/ $setIntersection</a:t>
            </a:r>
          </a:p>
          <a:p>
            <a:r>
              <a:rPr lang="en-IN" dirty="0" smtClean="0"/>
              <a:t>/ $setDifference</a:t>
            </a:r>
            <a:endParaRPr lang="en-IN" dirty="0"/>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smtClean="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smtClean="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a:t>
            </a:r>
            <a:r>
              <a:rPr lang="en-US" dirty="0" smtClean="0">
                <a:solidFill>
                  <a:srgbClr val="FF5A36"/>
                </a:solidFill>
                <a:latin typeface="SimSun" panose="02010600030101010101" pitchFamily="2" charset="-122"/>
                <a:ea typeface="SimSun" panose="02010600030101010101" pitchFamily="2" charset="-122"/>
                <a:cs typeface="Arial" panose="020B0604020202020204" pitchFamily="34" charset="0"/>
              </a:rPr>
              <a:t>set.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91837014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$setUnion</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0" y="762001"/>
            <a:ext cx="9144000" cy="369332"/>
          </a:xfrm>
          <a:prstGeom prst="rect">
            <a:avLst/>
          </a:prstGeom>
        </p:spPr>
        <p:txBody>
          <a:bodyPr wrap="square">
            <a:spAutoFit/>
          </a:bodyPr>
          <a:lstStyle/>
          <a:p>
            <a:r>
              <a:rPr lang="en-US" b="0" i="0" dirty="0" smtClean="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smtClean="0">
                <a:solidFill>
                  <a:srgbClr val="001E2B"/>
                </a:solidFill>
                <a:latin typeface="Source Code Pro" panose="020B0509030403020204"/>
              </a:rPr>
              <a:t>: </a:t>
            </a:r>
            <a:r>
              <a:rPr lang="en-IN" dirty="0">
                <a:solidFill>
                  <a:srgbClr val="001E2B"/>
                </a:solidFill>
                <a:latin typeface="Source Code Pro" panose="020B0509030403020204"/>
              </a:rPr>
              <a:t>[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smtClean="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smtClean="0">
                <a:solidFill>
                  <a:srgbClr val="001E2B"/>
                </a:solidFill>
                <a:latin typeface="Source Code Pro" panose="020B0509030403020204"/>
              </a:rPr>
              <a:t>: </a:t>
            </a:r>
            <a:r>
              <a:rPr lang="en-IN" dirty="0">
                <a:solidFill>
                  <a:srgbClr val="001E2B"/>
                </a:solidFill>
                <a:latin typeface="Source Code Pro" panose="020B0509030403020204"/>
              </a:rPr>
              <a:t>[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$setDifference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0" y="762001"/>
            <a:ext cx="9144000" cy="369332"/>
          </a:xfrm>
          <a:prstGeom prst="rect">
            <a:avLst/>
          </a:prstGeom>
        </p:spPr>
        <p:txBody>
          <a:bodyPr wrap="square">
            <a:spAutoFit/>
          </a:bodyPr>
          <a:lstStyle/>
          <a:p>
            <a:r>
              <a:rPr lang="en-US" b="0" i="0" dirty="0" smtClean="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smtClean="0">
                <a:solidFill>
                  <a:srgbClr val="001E2B"/>
                </a:solidFill>
                <a:latin typeface="Source Code Pro" panose="020B0509030403020204"/>
              </a:rPr>
              <a:t>: </a:t>
            </a:r>
            <a:r>
              <a:rPr lang="en-IN" dirty="0">
                <a:solidFill>
                  <a:srgbClr val="001E2B"/>
                </a:solidFill>
                <a:latin typeface="Source Code Pro" panose="020B0509030403020204"/>
              </a:rPr>
              <a:t>[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smtClean="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a:t>
            </a:r>
            <a:r>
              <a:rPr lang="en-IN" dirty="0">
                <a:solidFill>
                  <a:schemeClr val="bg1">
                    <a:lumMod val="50000"/>
                  </a:schemeClr>
                </a:solidFill>
                <a:latin typeface="Source Code Pro" panose="020B0509030403020204" pitchFamily="49" charset="0"/>
              </a:rPr>
              <a: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a:t>
            </a:r>
            <a:r>
              <a:rPr lang="en-US" dirty="0" smtClean="0">
                <a:solidFill>
                  <a:srgbClr val="061621"/>
                </a:solidFill>
                <a:latin typeface="Source Code Pro" panose="020B0509030403020204" pitchFamily="49" charset="0"/>
                <a:ea typeface="Source Code Pro" panose="020B0509030403020204" pitchFamily="49" charset="0"/>
              </a:rPr>
              <a:t>&lt;</a:t>
            </a:r>
            <a:r>
              <a:rPr lang="en-US" dirty="0">
                <a:solidFill>
                  <a:srgbClr val="061621"/>
                </a:solidFill>
                <a:latin typeface="Source Code Pro" panose="020B0509030403020204" pitchFamily="49" charset="0"/>
                <a:ea typeface="Source Code Pro" panose="020B0509030403020204" pitchFamily="49" charset="0"/>
              </a:rPr>
              <a: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2196993532"/>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2296336712"/>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1322465525"/>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415348483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62382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2867429511"/>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1196014244"/>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131035978"/>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2502189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smtClean="0">
                <a:solidFill>
                  <a:srgbClr val="C00000"/>
                </a:solidFill>
              </a:rPr>
              <a:t>mongosh.exe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smtClean="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smtClean="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smtClean="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smtClean="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smtClean="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smtClean="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4091151459"/>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608418218"/>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232184393"/>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74326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00708745"/>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518149481"/>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4063690654"/>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1369281745"/>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2062179469"/>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595769386"/>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238953551"/>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r>
              <a:rPr lang="en-IN" sz="1600" dirty="0" smtClean="0">
                <a:latin typeface="Consolas" panose="020B0609020204030204" pitchFamily="49" charset="0"/>
              </a:rPr>
              <a:t>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smtClean="0">
                <a:solidFill>
                  <a:srgbClr val="9966B8"/>
                </a:solidFill>
                <a:latin typeface="Consolas" panose="020B0609020204030204" pitchFamily="49" charset="0"/>
              </a:rPr>
              <a:t>"</a:t>
            </a:r>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t>
                      </a:r>
                      <a:r>
                        <a:rPr lang="en-US" sz="1600" dirty="0" smtClean="0">
                          <a:latin typeface="Source Code Pro" panose="020B0509030403020204" pitchFamily="49" charset="0"/>
                          <a:ea typeface="Source Code Pro" panose="020B0509030403020204" pitchFamily="49" charset="0"/>
                        </a:rPr>
                        <a:t>a program </a:t>
                      </a:r>
                      <a:r>
                        <a:rPr lang="en-US" sz="1600" dirty="0">
                          <a:latin typeface="Source Code Pro" panose="020B0509030403020204" pitchFamily="49" charset="0"/>
                          <a:ea typeface="Source Code Pro" panose="020B0509030403020204" pitchFamily="49" charset="0"/>
                        </a:rPr>
                        <a:t>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mongoimport </a:t>
            </a:r>
            <a:r>
              <a:rPr lang="en-IN" sz="3200" b="1" i="1" dirty="0">
                <a:solidFill>
                  <a:srgbClr val="FFFF00"/>
                </a:solidFill>
                <a:latin typeface="Arial" pitchFamily="34" charset="0"/>
                <a:cs typeface="Arial" pitchFamily="34" charset="0"/>
              </a:rPr>
              <a:t>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a:t>
            </a:r>
            <a:r>
              <a:rPr lang="en-IN" sz="1600" dirty="0" smtClean="0">
                <a:solidFill>
                  <a:srgbClr val="22AA44"/>
                </a:solidFill>
                <a:latin typeface="Consolas" panose="020B0609020204030204" pitchFamily="49" charset="0"/>
              </a:rPr>
              <a:t>--host=192.168.100.91 --port=27017 --db="db1" --collection="movies</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--type="</a:t>
            </a:r>
            <a:r>
              <a:rPr lang="en-IN" sz="1600" dirty="0">
                <a:solidFill>
                  <a:srgbClr val="22AA44"/>
                </a:solidFill>
                <a:latin typeface="Consolas" panose="020B0609020204030204" pitchFamily="49" charset="0"/>
              </a:rPr>
              <a:t>csv" </a:t>
            </a:r>
            <a:endParaRPr lang="en-IN" sz="1600" dirty="0" smtClean="0">
              <a:solidFill>
                <a:srgbClr val="22AA44"/>
              </a:solidFill>
              <a:latin typeface="Consolas" panose="020B0609020204030204" pitchFamily="49" charset="0"/>
            </a:endParaRPr>
          </a:p>
          <a:p>
            <a:r>
              <a:rPr lang="en-IN" sz="1600" dirty="0">
                <a:solidFill>
                  <a:srgbClr val="22AA44"/>
                </a:solidFill>
                <a:latin typeface="Consolas" panose="020B0609020204030204" pitchFamily="49" charset="0"/>
              </a:rPr>
              <a:t> </a:t>
            </a:r>
            <a:r>
              <a:rPr lang="en-IN" sz="1600" dirty="0" smtClean="0">
                <a:solidFill>
                  <a:srgbClr val="22AA44"/>
                </a:solidFill>
                <a:latin typeface="Consolas" panose="020B0609020204030204" pitchFamily="49" charset="0"/>
              </a:rPr>
              <a:t>     --</a:t>
            </a:r>
            <a:r>
              <a:rPr lang="en-IN" sz="1600" dirty="0">
                <a:solidFill>
                  <a:srgbClr val="22AA44"/>
                </a:solidFill>
                <a:latin typeface="Consolas" panose="020B0609020204030204" pitchFamily="49" charset="0"/>
              </a:rPr>
              <a:t>file="C</a:t>
            </a:r>
            <a:r>
              <a:rPr lang="en-IN" sz="1600" dirty="0" smtClean="0">
                <a:solidFill>
                  <a:srgbClr val="22AA44"/>
                </a:solidFill>
                <a:latin typeface="Consolas" panose="020B0609020204030204" pitchFamily="49" charset="0"/>
              </a:rPr>
              <a:t>:/data/movie.csv</a:t>
            </a:r>
            <a:r>
              <a:rPr lang="en-IN" sz="1600" dirty="0">
                <a:solidFill>
                  <a:srgbClr val="22AA44"/>
                </a:solidFill>
                <a:latin typeface="Consolas" panose="020B0609020204030204" pitchFamily="49" charset="0"/>
              </a:rPr>
              <a:t>"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Some </a:t>
            </a:r>
            <a:r>
              <a:rPr lang="en-IN" sz="1600" dirty="0">
                <a:solidFill>
                  <a:srgbClr val="22AA44"/>
                </a:solidFill>
                <a:latin typeface="Consolas" panose="020B0609020204030204" pitchFamily="49" charset="0"/>
              </a:rPr>
              <a:t>error occurred"</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a:t>
            </a:r>
            <a:r>
              <a:rPr lang="en-IN" sz="1600" dirty="0" smtClean="0">
                <a:solidFill>
                  <a:srgbClr val="22AA44"/>
                </a:solidFill>
                <a:latin typeface="Consolas" panose="020B0609020204030204" pitchFamily="49" charset="0"/>
              </a:rPr>
              <a:t>documents </a:t>
            </a:r>
            <a:r>
              <a:rPr lang="en-IN" sz="1600" dirty="0">
                <a:solidFill>
                  <a:srgbClr val="22AA44"/>
                </a:solidFill>
                <a:latin typeface="Consolas" panose="020B0609020204030204" pitchFamily="49" charset="0"/>
              </a:rPr>
              <a:t>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createCollection</a:t>
            </a:r>
            <a:r>
              <a:rPr lang="en-IN" sz="3200" b="1" i="1" dirty="0">
                <a:solidFill>
                  <a:srgbClr val="FFFF00"/>
                </a:solidFill>
                <a:latin typeface="Arial" pitchFamily="34" charset="0"/>
                <a:cs typeface="Arial" pitchFamily="34" charset="0"/>
              </a:rPr>
              <a:t>()</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employee"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Source Code Pro" panose="020B0509030403020204" pitchFamily="49" charset="0"/>
                          <a:ea typeface="Source Code Pro" panose="020B0509030403020204" pitchFamily="49" charset="0"/>
                        </a:rPr>
                        <a:t>Write a program to create collection “doctor” with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capped</a:t>
                      </a:r>
                      <a:r>
                        <a:rPr lang="en-US" dirty="0" smtClean="0">
                          <a:latin typeface="Source Code Pro" panose="020B0509030403020204" pitchFamily="49" charset="0"/>
                          <a:ea typeface="Source Code Pro" panose="020B0509030403020204" pitchFamily="49" charset="0"/>
                        </a:rPr>
                        <a:t>,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size</a:t>
                      </a:r>
                      <a:r>
                        <a:rPr lang="en-US" dirty="0" smtClean="0">
                          <a:latin typeface="Source Code Pro" panose="020B0509030403020204" pitchFamily="49" charset="0"/>
                          <a:ea typeface="Source Code Pro" panose="020B0509030403020204" pitchFamily="49" charset="0"/>
                        </a:rPr>
                        <a:t>, and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max</a:t>
                      </a:r>
                      <a:r>
                        <a:rPr lang="en-US" dirty="0" smtClean="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capped collection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capped: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size: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max: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print all the collection from </a:t>
                      </a:r>
                      <a:r>
                        <a:rPr lang="en-US" dirty="0" smtClean="0">
                          <a:latin typeface="Source Code Pro" panose="020B0509030403020204" pitchFamily="49" charset="0"/>
                          <a:ea typeface="Source Code Pro" panose="020B0509030403020204" pitchFamily="49" charset="0"/>
                        </a:rPr>
                        <a:t>‘db1’ database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listCollections()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smtClean="0">
                <a:solidFill>
                  <a:srgbClr val="225588"/>
                </a:solidFill>
                <a:latin typeface="Consolas" panose="020B0609020204030204" pitchFamily="49" charset="0"/>
              </a:rPr>
              <a:t>catch</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finally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print all the collection from </a:t>
                      </a:r>
                      <a:r>
                        <a:rPr lang="en-US" dirty="0" smtClean="0">
                          <a:latin typeface="Source Code Pro" panose="020B0509030403020204" pitchFamily="49" charset="0"/>
                          <a:ea typeface="Source Code Pro" panose="020B0509030403020204" pitchFamily="49" charset="0"/>
                        </a:rPr>
                        <a:t>‘db1’ database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listCollections() using Array()</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let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9261385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create </a:t>
                      </a:r>
                      <a:r>
                        <a:rPr lang="en-US" dirty="0" smtClean="0">
                          <a:latin typeface="Source Code Pro" panose="020B0509030403020204" pitchFamily="49" charset="0"/>
                          <a:ea typeface="Source Code Pro" panose="020B0509030403020204" pitchFamily="49" charset="0"/>
                        </a:rPr>
                        <a:t>collection and add new document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createCollection() and add new document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354698"/>
            <a:ext cx="11664000" cy="446276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person"</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smtClean="0">
                <a:solidFill>
                  <a:srgbClr val="6688CC"/>
                </a:solidFill>
                <a:latin typeface="Consolas" panose="020B0609020204030204" pitchFamily="49" charset="0"/>
              </a:rPr>
              <a:t>(</a:t>
            </a:r>
            <a:r>
              <a:rPr lang="en-IN" sz="1600" dirty="0" smtClean="0">
                <a:solidFill>
                  <a:srgbClr val="22AA44"/>
                </a:solidFill>
                <a:latin typeface="Consolas" panose="020B0609020204030204" pitchFamily="49" charset="0"/>
              </a:rPr>
              <a:t>"person"</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p.</a:t>
            </a:r>
            <a:r>
              <a:rPr lang="en-IN" sz="1600" dirty="0" smtClean="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ename:</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6688CC"/>
                </a:solidFill>
                <a:latin typeface="Consolas" panose="020B0609020204030204" pitchFamily="49" charset="0"/>
              </a:rPr>
              <a:t>error.code, error.name, error.message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2322642"/>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50752806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rename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renameCollection</a:t>
            </a:r>
            <a:r>
              <a:rPr lang="en-IN" sz="3200" b="1" i="1" dirty="0">
                <a:solidFill>
                  <a:srgbClr val="FFFF00"/>
                </a:solidFill>
                <a:latin typeface="Arial" pitchFamily="34" charset="0"/>
                <a:cs typeface="Arial" pitchFamily="34" charset="0"/>
              </a:rPr>
              <a:t>()</a:t>
            </a:r>
          </a:p>
        </p:txBody>
      </p:sp>
      <p:sp>
        <p:nvSpPr>
          <p:cNvPr id="3" name="Rectangle 2"/>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person"</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p.</a:t>
            </a:r>
            <a:r>
              <a:rPr lang="en-IN" sz="1600" dirty="0" smtClean="0">
                <a:solidFill>
                  <a:srgbClr val="DDBB88"/>
                </a:solidFill>
                <a:latin typeface="Consolas" panose="020B0609020204030204" pitchFamily="49" charset="0"/>
              </a:rPr>
              <a:t>rename</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newPerson"</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769465"/>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764994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drop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dropCollection</a:t>
            </a:r>
            <a:r>
              <a:rPr lang="en-IN" sz="3200" b="1" i="1" dirty="0">
                <a:solidFill>
                  <a:srgbClr val="FFFF00"/>
                </a:solidFill>
                <a:latin typeface="Arial" pitchFamily="34" charset="0"/>
                <a:cs typeface="Arial" pitchFamily="34" charset="0"/>
              </a:rPr>
              <a:t>()</a:t>
            </a:r>
          </a:p>
        </p:txBody>
      </p:sp>
      <p:sp>
        <p:nvSpPr>
          <p:cNvPr id="2" name="Rectangle 1"/>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person"</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err="1" smtClean="0">
                <a:solidFill>
                  <a:srgbClr val="6688CC"/>
                </a:solidFill>
                <a:latin typeface="Consolas" panose="020B0609020204030204" pitchFamily="49" charset="0"/>
              </a:rPr>
              <a:t>p.</a:t>
            </a:r>
            <a:r>
              <a:rPr lang="en-IN" sz="1600" dirty="0" err="1" smtClean="0">
                <a:solidFill>
                  <a:srgbClr val="DDBB88"/>
                </a:solidFill>
                <a:latin typeface="Consolas" panose="020B0609020204030204" pitchFamily="49" charset="0"/>
              </a:rPr>
              <a:t>drop</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8964867"/>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insert single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p:txBody>
      </p:sp>
    </p:spTree>
    <p:extLst>
      <p:ext uri="{BB962C8B-B14F-4D97-AF65-F5344CB8AC3E}">
        <p14:creationId xmlns:p14="http://schemas.microsoft.com/office/powerpoint/2010/main" val="2698352175"/>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i="1" dirty="0" smtClean="0">
                <a:solidFill>
                  <a:srgbClr val="9966B8"/>
                </a:solidFill>
                <a:latin typeface="Consolas" panose="020B0609020204030204" pitchFamily="49" charset="0"/>
              </a:rPr>
              <a:t>        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1338117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smtClean="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56792"/>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cnt </a:t>
            </a:r>
            <a:r>
              <a:rPr lang="en-IN" sz="1600" dirty="0" smtClean="0">
                <a:solidFill>
                  <a:srgbClr val="225588"/>
                </a:solidFill>
                <a:latin typeface="Consolas" panose="020B0609020204030204" pitchFamily="49" charset="0"/>
              </a:rPr>
              <a:t>= </a:t>
            </a:r>
            <a:r>
              <a:rPr lang="en-IN" sz="1600" dirty="0" smtClean="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([{$group:{_id:</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max:</a:t>
            </a:r>
            <a:r>
              <a:rPr lang="en-IN" sz="1600" dirty="0">
                <a:solidFill>
                  <a:srgbClr val="22AA44"/>
                </a:solidFill>
                <a:latin typeface="Consolas" panose="020B0609020204030204" pitchFamily="49" charset="0"/>
              </a:rPr>
              <a:t>"$_</a:t>
            </a:r>
            <a:r>
              <a:rPr lang="en-IN" sz="1600" dirty="0" smtClean="0">
                <a:solidFill>
                  <a:srgbClr val="22AA44"/>
                </a:solidFill>
                <a:latin typeface="Consolas" panose="020B0609020204030204" pitchFamily="49" charset="0"/>
              </a:rPr>
              <a:t>id</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a:t>
            </a:r>
            <a:r>
              <a:rPr lang="en-IN" sz="1500" dirty="0" smtClean="0">
                <a:solidFill>
                  <a:srgbClr val="6688CC"/>
                </a:solidFill>
                <a:latin typeface="Consolas" panose="020B0609020204030204" pitchFamily="49" charset="0"/>
              </a:rPr>
              <a:t>id:cnt, relese:</a:t>
            </a:r>
            <a:r>
              <a:rPr lang="en-IN" sz="1500" i="1" dirty="0" smtClean="0">
                <a:solidFill>
                  <a:srgbClr val="2277FF"/>
                </a:solidFill>
                <a:latin typeface="Consolas" panose="020B0609020204030204" pitchFamily="49" charset="0"/>
              </a:rPr>
              <a:t>relese</a:t>
            </a:r>
            <a:r>
              <a:rPr lang="en-IN" sz="1500" dirty="0" smtClean="0">
                <a:solidFill>
                  <a:srgbClr val="6688CC"/>
                </a:solidFill>
                <a:latin typeface="Consolas" panose="020B0609020204030204" pitchFamily="49" charset="0"/>
              </a:rPr>
              <a:t>, color:</a:t>
            </a:r>
            <a:r>
              <a:rPr lang="en-IN" sz="1500" i="1" dirty="0" smtClean="0">
                <a:solidFill>
                  <a:srgbClr val="2277FF"/>
                </a:solidFill>
                <a:latin typeface="Consolas" panose="020B0609020204030204" pitchFamily="49" charset="0"/>
              </a:rPr>
              <a:t>color</a:t>
            </a:r>
            <a:r>
              <a:rPr lang="en-IN" sz="1500" dirty="0" smtClean="0">
                <a:solidFill>
                  <a:srgbClr val="6688CC"/>
                </a:solidFill>
                <a:latin typeface="Consolas" panose="020B0609020204030204" pitchFamily="49" charset="0"/>
              </a:rPr>
              <a:t>, director:</a:t>
            </a:r>
            <a:r>
              <a:rPr lang="en-IN" sz="1500" i="1" dirty="0" smtClean="0">
                <a:solidFill>
                  <a:srgbClr val="2277FF"/>
                </a:solidFill>
                <a:latin typeface="Consolas" panose="020B0609020204030204" pitchFamily="49" charset="0"/>
              </a:rPr>
              <a:t>director</a:t>
            </a:r>
            <a:r>
              <a:rPr lang="en-IN" sz="1500" dirty="0" smtClean="0">
                <a:solidFill>
                  <a:srgbClr val="6688CC"/>
                </a:solidFill>
                <a:latin typeface="Consolas" panose="020B0609020204030204" pitchFamily="49" charset="0"/>
              </a:rPr>
              <a:t>, title:</a:t>
            </a:r>
            <a:r>
              <a:rPr lang="en-IN" sz="1500" i="1" dirty="0" smtClean="0">
                <a:solidFill>
                  <a:srgbClr val="2277FF"/>
                </a:solidFill>
                <a:latin typeface="Consolas" panose="020B0609020204030204" pitchFamily="49" charset="0"/>
              </a:rPr>
              <a:t>title</a:t>
            </a:r>
            <a:r>
              <a:rPr lang="en-IN" sz="1500" dirty="0" smtClean="0">
                <a:solidFill>
                  <a:srgbClr val="6688CC"/>
                </a:solidFill>
                <a:latin typeface="Consolas" panose="020B0609020204030204" pitchFamily="49" charset="0"/>
              </a:rPr>
              <a:t>, gross:</a:t>
            </a:r>
            <a:r>
              <a:rPr lang="en-IN" sz="1500" i="1" dirty="0" smtClean="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smtClean="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618012095"/>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 } ) using arrow function</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smtClean="0">
              <a:solidFill>
                <a:srgbClr val="9966B8"/>
              </a:solidFill>
              <a:latin typeface="Consolas" panose="020B0609020204030204" pitchFamily="49" charset="0"/>
            </a:endParaRPr>
          </a:p>
          <a:p>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endParaRPr lang="en-IN" sz="1600" dirty="0" smtClean="0">
              <a:solidFill>
                <a:srgbClr val="6688CC"/>
              </a:solidFill>
              <a:latin typeface="Consolas" panose="020B0609020204030204" pitchFamily="49" charset="0"/>
            </a:endParaRPr>
          </a:p>
          <a:p>
            <a:r>
              <a:rPr lang="en-IN" sz="1600" i="1" dirty="0">
                <a:solidFill>
                  <a:srgbClr val="6688CC"/>
                </a:solidFill>
                <a:latin typeface="Consolas" panose="020B0609020204030204" pitchFamily="49" charset="0"/>
              </a:rPr>
              <a:t> </a:t>
            </a:r>
            <a:r>
              <a:rPr lang="en-IN" sz="1600" i="1"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500" dirty="0">
                <a:solidFill>
                  <a:srgbClr val="6688CC"/>
                </a:solidFill>
                <a:latin typeface="Consolas" panose="020B0609020204030204" pitchFamily="49" charset="0"/>
              </a:rPr>
              <a:t>    </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insert multiple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insertMany([  { }, {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smtClean="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smtClean="0">
                <a:solidFill>
                  <a:srgbClr val="F280D0"/>
                </a:solidFill>
                <a:latin typeface="Consolas" panose="020B0609020204030204" pitchFamily="49" charset="0"/>
              </a:rPr>
              <a:t>2</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finally</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 </a:t>
            </a:r>
            <a:r>
              <a:rPr lang="en-IN" sz="1600" dirty="0" smtClean="0">
                <a:solidFill>
                  <a:srgbClr val="225588"/>
                </a:solidFill>
                <a:latin typeface="Consolas" panose="020B0609020204030204" pitchFamily="49" charset="0"/>
              </a:rPr>
              <a:t>    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591047"/>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a:t>
            </a:r>
            <a:r>
              <a:rPr lang="en-IN" sz="1600" dirty="0" smtClean="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graphicFrame>
        <p:nvGraphicFramePr>
          <p:cNvPr id="8"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24982691"/>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Tree>
    <p:extLst>
      <p:ext uri="{BB962C8B-B14F-4D97-AF65-F5344CB8AC3E}">
        <p14:creationId xmlns:p14="http://schemas.microsoft.com/office/powerpoint/2010/main" val="2077455847"/>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give alias name to movie_title field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 { projection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projection: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).filter( { query } ).project( { fieldList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881419"/>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filter</a:t>
            </a:r>
            <a:r>
              <a:rPr lang="en-IN" sz="1600" dirty="0">
                <a:solidFill>
                  <a:srgbClr val="6688CC"/>
                </a:solidFill>
                <a:latin typeface="Consolas" panose="020B0609020204030204" pitchFamily="49" charset="0"/>
              </a:rPr>
              <a:t>({language: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2144776"/>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whose</a:t>
                      </a:r>
                      <a:r>
                        <a:rPr lang="en-US" baseline="0" dirty="0" smtClean="0">
                          <a:latin typeface="Source Code Pro" panose="020B0509030403020204" pitchFamily="49" charset="0"/>
                          <a:ea typeface="Source Code Pro" panose="020B0509030403020204" pitchFamily="49" charset="0"/>
                        </a:rPr>
                        <a:t> genres starts with a letter ‘H’</a:t>
                      </a:r>
                      <a:r>
                        <a:rPr lang="en-US" dirty="0" smtClean="0">
                          <a:latin typeface="Source Code Pro" panose="020B0509030403020204" pitchFamily="49" charset="0"/>
                          <a:ea typeface="Source Code Pro" panose="020B0509030403020204" pitchFamily="49" charset="0"/>
                        </a:rPr>
                        <a:t> and give alias name</a:t>
                      </a:r>
                      <a:r>
                        <a:rPr lang="en-US" baseline="0" dirty="0" smtClean="0">
                          <a:latin typeface="Source Code Pro" panose="020B0509030403020204" pitchFamily="49" charset="0"/>
                          <a:ea typeface="Source Code Pro" panose="020B0509030403020204" pitchFamily="49" charset="0"/>
                        </a:rPr>
                        <a:t> to movie_title field </a:t>
                      </a:r>
                      <a:r>
                        <a:rPr lang="en-US" dirty="0" smtClean="0">
                          <a:latin typeface="Source Code Pro" panose="020B0509030403020204" pitchFamily="49" charset="0"/>
                          <a:ea typeface="Source Code Pro" panose="020B0509030403020204" pitchFamily="49" charset="0"/>
                        </a:rPr>
                        <a:t>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query }, { projection }) - like</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projection: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smtClean="0">
                <a:solidFill>
                  <a:srgbClr val="6688CC"/>
                </a:solidFill>
                <a:latin typeface="Consolas" panose="020B0609020204030204" pitchFamily="49" charset="0"/>
              </a:rPr>
              <a:t/>
            </a:r>
            <a:br>
              <a:rPr lang="en-IN" sz="400" dirty="0" smtClean="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(doc.Title</a:t>
            </a:r>
            <a:r>
              <a:rPr lang="en-IN" sz="1600" dirty="0">
                <a:solidFill>
                  <a:srgbClr val="6688CC"/>
                </a:solidFill>
                <a:latin typeface="Consolas" panose="020B0609020204030204" pitchFamily="49" charset="0"/>
              </a:rPr>
              <a:t>,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all document from the ‘movies’ collection whose color = </a:t>
                      </a:r>
                      <a:r>
                        <a:rPr lang="en-US" dirty="0" smtClean="0">
                          <a:latin typeface="Source Code Pro" panose="020B0509030403020204" pitchFamily="49" charset="0"/>
                          <a:ea typeface="Source Code Pro" panose="020B0509030403020204" pitchFamily="49" charset="0"/>
                        </a:rPr>
                        <a:t>‘Eastman’ </a:t>
                      </a:r>
                      <a:r>
                        <a:rPr lang="en-US" dirty="0">
                          <a:latin typeface="Source Code Pro" panose="020B0509030403020204" pitchFamily="49" charset="0"/>
                          <a:ea typeface="Source Code Pro" panose="020B0509030403020204" pitchFamily="49" charset="0"/>
                        </a:rPr>
                        <a:t>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a:t>
            </a:r>
            <a:r>
              <a:rPr lang="en-IN" sz="1600" dirty="0" smtClean="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 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language:</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query }, { projection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099371511"/>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query as variable }, { projection as variable})</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endParaRPr lang="en-IN" sz="800" dirty="0" smtClean="0">
              <a:solidFill>
                <a:srgbClr val="6688CC"/>
              </a:solidFill>
              <a:latin typeface="Consolas" panose="020B0609020204030204" pitchFamily="49" charset="0"/>
            </a:endParaRPr>
          </a:p>
          <a:p>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country</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'USA'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_</a:t>
            </a:r>
            <a:r>
              <a:rPr lang="en-IN" sz="1600" dirty="0">
                <a:solidFill>
                  <a:srgbClr val="6688CC"/>
                </a:solidFill>
                <a:latin typeface="Consolas" panose="020B0609020204030204" pitchFamily="49" charset="0"/>
              </a:rPr>
              <a:t>id:</a:t>
            </a:r>
            <a:r>
              <a:rPr lang="en-IN" sz="1600" dirty="0">
                <a:solidFill>
                  <a:srgbClr val="F280D0"/>
                </a:solidFill>
                <a:latin typeface="Consolas" panose="020B0609020204030204" pitchFamily="49" charset="0"/>
              </a:rPr>
              <a:t>false</a:t>
            </a:r>
            <a:r>
              <a:rPr lang="en-IN" sz="1600" dirty="0" smtClean="0">
                <a:solidFill>
                  <a:srgbClr val="6688CC"/>
                </a:solidFill>
                <a:latin typeface="Consolas" panose="020B0609020204030204" pitchFamily="49" charset="0"/>
              </a:rPr>
              <a:t>, 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director: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country:</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endParaRPr lang="en-IN" sz="8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dirty="0" smtClean="0">
                <a:solidFill>
                  <a:srgbClr val="6688CC"/>
                </a:solidFill>
                <a:latin typeface="Consolas" panose="020B0609020204030204" pitchFamily="49" charset="0"/>
              </a:rPr>
              <a:t>{ projection:fieldList });</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query as variable }, { projection as variable})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smtClean="0">
              <a:solidFill>
                <a:srgbClr val="6688CC"/>
              </a:solidFill>
              <a:latin typeface="Consolas" panose="020B0609020204030204" pitchFamily="49" charset="0"/>
            </a:endParaRPr>
          </a:p>
          <a:p>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t>
            </a:r>
            <a:r>
              <a:rPr lang="en-IN" sz="1600" dirty="0">
                <a:solidFill>
                  <a:srgbClr val="225588"/>
                </a:solidFill>
                <a:latin typeface="Consolas" panose="020B0609020204030204" pitchFamily="49"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smtClean="0">
                <a:solidFill>
                  <a:srgbClr val="6688CC"/>
                </a:solidFill>
                <a:latin typeface="Consolas" panose="020B0609020204030204" pitchFamily="49" charset="0"/>
              </a:rPr>
              <a:t>}, { genres</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$ne</a:t>
            </a:r>
            <a:r>
              <a:rPr lang="en-IN" sz="1600" dirty="0" smtClean="0">
                <a:solidFill>
                  <a:srgbClr val="6688CC"/>
                </a:solidFill>
                <a:latin typeface="Consolas" panose="020B0609020204030204" pitchFamily="49" charset="0"/>
              </a:rPr>
              <a:t>:</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 </a:t>
            </a:r>
            <a:r>
              <a:rPr lang="en-IN" sz="1600" dirty="0">
                <a:solidFill>
                  <a:srgbClr val="6688CC"/>
                </a:solidFill>
                <a:latin typeface="Consolas" panose="020B0609020204030204" pitchFamily="49" charset="0"/>
              </a:rPr>
              <a:t>]};</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{projection:fieldList});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a:t>
                      </a:r>
                      <a:r>
                        <a:rPr lang="en-US" dirty="0" smtClean="0">
                          <a:latin typeface="Source Code Pro" panose="020B0509030403020204" pitchFamily="49" charset="0"/>
                          <a:ea typeface="Source Code Pro" panose="020B0509030403020204" pitchFamily="49" charset="0"/>
                        </a:rPr>
                        <a:t>nth-document </a:t>
                      </a:r>
                      <a:r>
                        <a:rPr lang="en-US" dirty="0">
                          <a:latin typeface="Source Code Pro" panose="020B0509030403020204" pitchFamily="49" charset="0"/>
                          <a:ea typeface="Source Code Pro" panose="020B0509030403020204" pitchFamily="49" charset="0"/>
                        </a:rPr>
                        <a:t>from the ‘</a:t>
                      </a:r>
                      <a:r>
                        <a:rPr lang="en-US" dirty="0" smtClean="0">
                          <a:latin typeface="Source Code Pro" panose="020B0509030403020204" pitchFamily="49" charset="0"/>
                          <a:ea typeface="Source Code Pro" panose="020B0509030403020204" pitchFamily="49" charset="0"/>
                        </a:rPr>
                        <a:t>movies’ collection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find().skip{ m.countDocuments() – param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db1"</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a:t>
            </a:r>
            <a:r>
              <a:rPr lang="en-IN" sz="1600" dirty="0" smtClean="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a:t>
            </a:r>
            <a:r>
              <a:rPr lang="en-IN" sz="1600" dirty="0" smtClean="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(doc.ename</a:t>
            </a:r>
            <a:r>
              <a:rPr lang="en-IN" sz="1600" dirty="0">
                <a:solidFill>
                  <a:srgbClr val="6688CC"/>
                </a:solidFill>
                <a:latin typeface="Consolas" panose="020B0609020204030204" pitchFamily="49" charset="0"/>
              </a:rPr>
              <a:t>, doc.job, doc.sal);</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give alias name to movie_title field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findOne( {  }, { projection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projection:{ _</a:t>
            </a:r>
            <a:r>
              <a:rPr lang="en-IN" sz="1600" dirty="0">
                <a:solidFill>
                  <a:srgbClr val="6688CC"/>
                </a:solidFill>
                <a:latin typeface="Consolas" panose="020B0609020204030204" pitchFamily="49" charset="0"/>
              </a:rPr>
              <a:t>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r>
              <a:rPr lang="en-IN" sz="300" dirty="0">
                <a:solidFill>
                  <a:srgbClr val="6688CC"/>
                </a:solidFill>
                <a:latin typeface="Consolas" panose="020B0609020204030204" pitchFamily="49" charset="0"/>
              </a:rPr>
              <a:t/>
            </a:r>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cursor1)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e.</a:t>
            </a:r>
            <a:r>
              <a:rPr lang="en-IN" sz="1600" dirty="0" smtClean="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cursor2)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795257301"/>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smtClean="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500" dirty="0">
                <a:solidFill>
                  <a:srgbClr val="6688CC"/>
                </a:solidFill>
                <a:latin typeface="Consolas" panose="020B0609020204030204" pitchFamily="49" charset="0"/>
              </a:rPr>
              <a:t/>
            </a:r>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movie_title:</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gross:</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a:t>
            </a:r>
            <a:r>
              <a:rPr lang="en-IN" sz="1600" dirty="0" smtClean="0">
                <a:solidFill>
                  <a:srgbClr val="6688CC"/>
                </a:solidFill>
                <a:latin typeface="Consolas" panose="020B0609020204030204" pitchFamily="49" charset="0"/>
              </a:rPr>
              <a:t>doc.genres, doc.gross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$project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86329685"/>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{$match} ]) with </a:t>
            </a:r>
            <a:r>
              <a:rPr lang="en-IN" sz="3200" b="1" i="1" dirty="0">
                <a:solidFill>
                  <a:srgbClr val="FFFF00"/>
                </a:solidFill>
                <a:latin typeface="Arial" pitchFamily="34" charset="0"/>
                <a:cs typeface="Arial" pitchFamily="34" charset="0"/>
              </a:rPr>
              <a:t>await cursor.hasNext() == </a:t>
            </a:r>
            <a:r>
              <a:rPr lang="en-IN" sz="3200" b="1" i="1" dirty="0" smtClean="0">
                <a:solidFill>
                  <a:srgbClr val="FFFF00"/>
                </a:solidFill>
                <a:latin typeface="Arial" pitchFamily="34" charset="0"/>
                <a:cs typeface="Arial" pitchFamily="34" charset="0"/>
              </a:rPr>
              <a:t>true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790828"/>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duration</a:t>
            </a:r>
            <a:r>
              <a:rPr lang="en-IN" sz="1600" dirty="0">
                <a:solidFill>
                  <a:srgbClr val="6688CC"/>
                </a:solidFill>
                <a:latin typeface="Consolas" panose="020B0609020204030204" pitchFamily="49" charset="0"/>
              </a:rPr>
              <a:t>: { $not: { $eq: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$project: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if</a:t>
            </a:r>
            <a:r>
              <a:rPr lang="en-IN" sz="1600" dirty="0" smtClean="0">
                <a:solidFill>
                  <a:srgbClr val="6688CC"/>
                </a:solidFill>
                <a:latin typeface="Consolas" panose="020B0609020204030204" pitchFamily="49" charset="0"/>
              </a:rPr>
              <a:t>(</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583064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genres is ‘Horror’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$match }, { $project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match:{genres: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smtClean="0">
                <a:solidFill>
                  <a:srgbClr val="225588"/>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 { $</a:t>
            </a:r>
            <a:r>
              <a:rPr lang="en-IN" sz="1600" dirty="0">
                <a:solidFill>
                  <a:srgbClr val="6688CC"/>
                </a:solidFill>
                <a:latin typeface="Consolas" panose="020B0609020204030204" pitchFamily="49" charset="0"/>
              </a:rPr>
              <a:t>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relese:</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color: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director: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gross:</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a:t>
            </a:r>
            <a:r>
              <a:rPr lang="en-IN" sz="1600" dirty="0" smtClean="0">
                <a:solidFill>
                  <a:srgbClr val="6688CC"/>
                </a:solidFill>
                <a:latin typeface="Consolas" panose="020B0609020204030204" pitchFamily="49" charset="0"/>
              </a:rPr>
              <a:t>doc.genres, doc.gross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genres is ‘Horror’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$match } ]) with $regex</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363070"/>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endParaRPr lang="en-IN" sz="1600" dirty="0" smtClean="0">
              <a:solidFill>
                <a:srgbClr val="6688CC"/>
              </a:solidFill>
              <a:latin typeface="Consolas" panose="020B0609020204030204" pitchFamily="49" charset="0"/>
            </a:endParaRPr>
          </a:p>
          <a:p>
            <a:r>
              <a:rPr lang="en-IN" sz="1600" i="1" dirty="0">
                <a:solidFill>
                  <a:srgbClr val="6688CC"/>
                </a:solidFill>
                <a:latin typeface="Consolas" panose="020B0609020204030204" pitchFamily="49" charset="0"/>
              </a:rPr>
              <a:t> </a:t>
            </a:r>
            <a:r>
              <a:rPr lang="en-IN" sz="1600" i="1"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match</a:t>
            </a:r>
            <a:r>
              <a:rPr lang="en-IN" sz="1500" dirty="0" smtClean="0">
                <a:solidFill>
                  <a:srgbClr val="6688CC"/>
                </a:solidFill>
                <a:latin typeface="Consolas" panose="020B0609020204030204" pitchFamily="49" charset="0"/>
              </a:rPr>
              <a:t>:{ genres</a:t>
            </a:r>
            <a:r>
              <a:rPr lang="en-IN" sz="1500" dirty="0">
                <a:solidFill>
                  <a:srgbClr val="6688CC"/>
                </a:solidFill>
                <a:latin typeface="Consolas" panose="020B0609020204030204" pitchFamily="49" charset="0"/>
              </a:rPr>
              <a:t>: { $regex:</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project</a:t>
            </a:r>
            <a:r>
              <a:rPr lang="en-IN" sz="1500" dirty="0" smtClean="0">
                <a:solidFill>
                  <a:srgbClr val="6688CC"/>
                </a:solidFill>
                <a:latin typeface="Consolas" panose="020B0609020204030204" pitchFamily="49" charset="0"/>
              </a:rPr>
              <a:t>:{ movie_title:</a:t>
            </a:r>
            <a:r>
              <a:rPr lang="en-IN" sz="1500" dirty="0" smtClean="0">
                <a:solidFill>
                  <a:srgbClr val="F280D0"/>
                </a:solidFill>
                <a:latin typeface="Consolas" panose="020B0609020204030204" pitchFamily="49" charset="0"/>
              </a:rPr>
              <a:t>true</a:t>
            </a:r>
            <a:r>
              <a:rPr lang="en-IN" sz="1500" dirty="0" smtClean="0">
                <a:solidFill>
                  <a:srgbClr val="6688CC"/>
                </a:solidFill>
                <a:latin typeface="Consolas" panose="020B0609020204030204" pitchFamily="49" charset="0"/>
              </a:rPr>
              <a:t>,  genres:</a:t>
            </a:r>
            <a:r>
              <a:rPr lang="en-IN" sz="1500" dirty="0" smtClean="0">
                <a:solidFill>
                  <a:srgbClr val="F280D0"/>
                </a:solidFill>
                <a:latin typeface="Consolas" panose="020B0609020204030204" pitchFamily="49" charset="0"/>
              </a:rPr>
              <a:t>true </a:t>
            </a:r>
            <a:r>
              <a:rPr lang="en-IN" sz="1500" dirty="0" smtClean="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movie duration is more than 300 minutes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$match } ]) with $expr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endParaRPr lang="en-IN" sz="1600" dirty="0" smtClean="0">
              <a:solidFill>
                <a:srgbClr val="6688CC"/>
              </a:solidFill>
              <a:latin typeface="Consolas" panose="020B0609020204030204" pitchFamily="49" charset="0"/>
            </a:endParaRPr>
          </a:p>
          <a:p>
            <a:r>
              <a:rPr lang="en-IN" sz="1600" i="1" dirty="0">
                <a:solidFill>
                  <a:srgbClr val="6688CC"/>
                </a:solidFill>
                <a:latin typeface="Consolas" panose="020B0609020204030204" pitchFamily="49" charset="0"/>
              </a:rPr>
              <a:t> </a:t>
            </a:r>
            <a:r>
              <a:rPr lang="en-IN" sz="1600" i="1"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x: { $</a:t>
            </a:r>
            <a:r>
              <a:rPr lang="en-IN" sz="1600" dirty="0" smtClean="0">
                <a:solidFill>
                  <a:srgbClr val="6688CC"/>
                </a:solidFill>
                <a:latin typeface="Consolas" panose="020B0609020204030204" pitchFamily="49" charset="0"/>
              </a:rPr>
              <a:t>literal: </a:t>
            </a:r>
            <a:r>
              <a:rPr lang="en-IN" sz="1600" dirty="0" smtClean="0">
                <a:solidFill>
                  <a:srgbClr val="F280D0"/>
                </a:solidFill>
                <a:latin typeface="Consolas" panose="020B0609020204030204" pitchFamily="49" charset="0"/>
              </a:rPr>
              <a:t>300</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 }, {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        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$setWindowFields } ]) – documentNumber()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a:solidFill>
                  <a:srgbClr val="225588"/>
                </a:solidFill>
                <a:latin typeface="Consolas" panose="020B0609020204030204" pitchFamily="49"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title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:{sortBy:{director:</a:t>
            </a:r>
            <a:r>
              <a:rPr lang="en-IN" sz="1600" dirty="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output</a:t>
            </a:r>
            <a:r>
              <a:rPr lang="en-IN" sz="1600" dirty="0">
                <a:solidFill>
                  <a:srgbClr val="6688CC"/>
                </a:solidFill>
                <a:latin typeface="Consolas" panose="020B0609020204030204" pitchFamily="49" charset="0"/>
              </a:rPr>
              <a:t>:{x:{</a:t>
            </a:r>
            <a:r>
              <a:rPr lang="en-IN" sz="1600" dirty="0">
                <a:solidFill>
                  <a:srgbClr val="225588"/>
                </a:solidFill>
                <a:latin typeface="Consolas" panose="020B0609020204030204" pitchFamily="49" charset="0"/>
              </a:rPr>
              <a:t>$documentNumber</a:t>
            </a:r>
            <a:r>
              <a:rPr lang="en-IN" sz="1600" dirty="0">
                <a:solidFill>
                  <a:srgbClr val="6688CC"/>
                </a:solidFill>
                <a:latin typeface="Consolas" panose="020B0609020204030204" pitchFamily="49" charset="0"/>
              </a:rPr>
              <a:t>:{}}}}} ]);</a:t>
            </a:r>
          </a:p>
          <a:p>
            <a:endParaRPr lang="en-IN" sz="400" dirty="0" smtClean="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smtClean="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smtClean="0">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smtClean="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smtClean="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smtClean="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smtClean="0">
                <a:latin typeface="Source Code Pro" panose="020B0509030403020204"/>
              </a:rPr>
              <a:t>JOB: </a:t>
            </a:r>
            <a:r>
              <a:rPr lang="en-IN" dirty="0" smtClean="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smtClean="0">
                <a:latin typeface="Source Code Pro" panose="020B0509030403020204"/>
              </a:rPr>
              <a:t> </a:t>
            </a:r>
            <a:r>
              <a:rPr lang="en-IN" dirty="0" smtClean="0">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smtClean="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smtClean="0">
                <a:latin typeface="Source Code Pro" panose="020B0509030403020204"/>
              </a:rPr>
              <a:t> </a:t>
            </a:r>
            <a:r>
              <a:rPr lang="en-IN" dirty="0" smtClean="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a:t>
            </a:r>
            <a:r>
              <a:rPr lang="en-IN" dirty="0" smtClean="0">
                <a:latin typeface="Source Code Pro" panose="020B0509030403020204"/>
              </a:rPr>
              <a:t>, </a:t>
            </a:r>
            <a:r>
              <a:rPr lang="en-IN" dirty="0" smtClean="0">
                <a:solidFill>
                  <a:srgbClr val="669900"/>
                </a:solidFill>
                <a:latin typeface="Source Code Pro" panose="020B0509030403020204"/>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a:t>
            </a:r>
            <a:r>
              <a:rPr lang="en-IN" dirty="0" smtClean="0">
                <a:solidFill>
                  <a:srgbClr val="669900"/>
                </a:solidFill>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smtClean="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smtClean="0">
                <a:latin typeface="Source Code Pro" panose="020B0509030403020204"/>
              </a:rPr>
              <a:t> _</a:t>
            </a:r>
            <a:r>
              <a:rPr lang="en-IN" dirty="0">
                <a:latin typeface="Source Code Pro" panose="020B0509030403020204"/>
              </a:rPr>
              <a:t>id</a:t>
            </a:r>
            <a:r>
              <a:rPr lang="en-IN" dirty="0" smtClean="0">
                <a:latin typeface="Source Code Pro" panose="020B0509030403020204"/>
              </a:rPr>
              <a:t>: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a:t>
            </a:r>
            <a:r>
              <a:rPr lang="en-IN" dirty="0" smtClean="0">
                <a:latin typeface="Source Code Pro" panose="020B0509030403020204"/>
              </a:rPr>
              <a:t>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smtClean="0">
                <a:latin typeface="Source Code Pro" panose="020B0509030403020204"/>
              </a:rPr>
              <a:t>, job:  </a:t>
            </a:r>
            <a:r>
              <a:rPr lang="en-IN" dirty="0" smtClean="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smtClean="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smtClean="0">
                <a:latin typeface="Source Code Pro" panose="020B0509030403020204"/>
              </a:rPr>
              <a:t>;</a:t>
            </a:r>
            <a:endParaRPr lang="en-IN" dirty="0">
              <a:latin typeface="Source Code Pro" panose="020B0509030403020204"/>
            </a:endParaRP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$setWindowFields } ]) – denseRank()</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smtClean="0">
                <a:solidFill>
                  <a:srgbClr val="6688CC"/>
                </a:solidFill>
                <a:latin typeface="Consolas" panose="020B0609020204030204" pitchFamily="49" charset="0"/>
              </a:rPr>
              <a:t>:{</a:t>
            </a:r>
            <a:r>
              <a:rPr lang="en-IN" sz="1600" dirty="0" smtClean="0">
                <a:solidFill>
                  <a:srgbClr val="225588"/>
                </a:solidFill>
                <a:latin typeface="Consolas" panose="020B0609020204030204" pitchFamily="49" charset="0"/>
              </a:rPr>
              <a:t>$eq</a:t>
            </a:r>
            <a:r>
              <a:rPr lang="en-IN" sz="1600" dirty="0" smtClean="0">
                <a:solidFill>
                  <a:srgbClr val="6688CC"/>
                </a:solidFill>
                <a:latin typeface="Consolas" panose="020B0609020204030204" pitchFamily="49" charset="0"/>
              </a:rPr>
              <a:t>:</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 },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title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:{sortBy:{director:</a:t>
            </a:r>
            <a:r>
              <a:rPr lang="en-IN" sz="1600" dirty="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output</a:t>
            </a:r>
            <a:r>
              <a:rPr lang="en-IN" sz="1600" dirty="0">
                <a:solidFill>
                  <a:srgbClr val="6688CC"/>
                </a:solidFill>
                <a:latin typeface="Consolas" panose="020B0609020204030204" pitchFamily="49" charset="0"/>
              </a:rPr>
              <a:t>:{x</a:t>
            </a:r>
            <a:r>
              <a:rPr lang="en-IN" sz="1600" dirty="0" smtClean="0">
                <a:solidFill>
                  <a:srgbClr val="6688CC"/>
                </a:solidFill>
                <a:latin typeface="Consolas" panose="020B0609020204030204" pitchFamily="49" charset="0"/>
              </a:rPr>
              <a:t>:{</a:t>
            </a:r>
            <a:r>
              <a:rPr lang="en-IN" sz="1600" dirty="0" smtClean="0">
                <a:solidFill>
                  <a:srgbClr val="225588"/>
                </a:solidFill>
                <a:latin typeface="Consolas" panose="020B0609020204030204" pitchFamily="49" charset="0"/>
              </a:rPr>
              <a:t>$denseRank</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$setWindowFields } ]) – denseRank()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a:solidFill>
                  <a:srgbClr val="225588"/>
                </a:solidFill>
                <a:latin typeface="Consolas" panose="020B0609020204030204" pitchFamily="49"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title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 { partitionBy:</a:t>
            </a:r>
            <a:r>
              <a:rPr lang="en-IN" sz="1600" dirty="0">
                <a:solidFill>
                  <a:srgbClr val="22AA44"/>
                </a:solidFill>
                <a:latin typeface="Consolas" panose="020B0609020204030204" pitchFamily="49" charset="0"/>
              </a:rPr>
              <a:t>"$color</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sortBy: { _id:</a:t>
            </a:r>
            <a:r>
              <a:rPr lang="en-IN" sz="1600" dirty="0" smtClean="0">
                <a:solidFill>
                  <a:srgbClr val="F280D0"/>
                </a:solidFill>
                <a:latin typeface="Consolas" panose="020B0609020204030204" pitchFamily="49" charset="0"/>
              </a:rPr>
              <a:t>1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output</a:t>
            </a:r>
            <a:r>
              <a:rPr lang="en-IN" sz="1600" dirty="0" smtClean="0">
                <a:solidFill>
                  <a:srgbClr val="6688CC"/>
                </a:solidFill>
                <a:latin typeface="Consolas" panose="020B0609020204030204" pitchFamily="49" charset="0"/>
              </a:rPr>
              <a:t>:{ x:{ </a:t>
            </a:r>
            <a:r>
              <a:rPr lang="en-IN" sz="1600" dirty="0" smtClean="0">
                <a:solidFill>
                  <a:srgbClr val="225588"/>
                </a:solidFill>
                <a:latin typeface="Consolas" panose="020B0609020204030204" pitchFamily="49" charset="0"/>
              </a:rPr>
              <a:t>$</a:t>
            </a:r>
            <a:r>
              <a:rPr lang="en-IN" sz="1600" dirty="0">
                <a:solidFill>
                  <a:srgbClr val="225588"/>
                </a:solidFill>
                <a:latin typeface="Consolas" panose="020B0609020204030204" pitchFamily="49" charset="0"/>
              </a:rPr>
              <a:t>denseRank</a:t>
            </a:r>
            <a:r>
              <a:rPr lang="en-IN" sz="1600" dirty="0" smtClean="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smtClean="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r>
              <a:rPr lang="en-IN" sz="1600" dirty="0" smtClean="0">
                <a:solidFill>
                  <a:srgbClr val="F280D0"/>
                </a:solidFill>
                <a:latin typeface="Consolas" panose="020B0609020204030204" pitchFamily="49" charset="0"/>
              </a:rPr>
              <a:t>5</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$match }, { $sort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560849"/>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smtClean="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r>
              <a:rPr lang="en-IN" sz="1600" i="1" dirty="0" smtClean="0">
                <a:solidFill>
                  <a:srgbClr val="2277FF"/>
                </a:solidFill>
                <a:latin typeface="Consolas" panose="020B0609020204030204" pitchFamily="49" charset="0"/>
              </a:rPr>
              <a:t>movieDurationion</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duration</a:t>
            </a:r>
            <a:r>
              <a:rPr lang="en-IN" sz="1600" dirty="0">
                <a:solidFill>
                  <a:srgbClr val="6688CC"/>
                </a:solidFill>
                <a:latin typeface="Consolas" panose="020B0609020204030204" pitchFamily="49" charset="0"/>
              </a:rPr>
              <a:t>: { $not: { $eq: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 } } }, { </a:t>
            </a:r>
            <a:r>
              <a:rPr lang="en-IN" sz="1600" dirty="0">
                <a:solidFill>
                  <a:srgbClr val="6688CC"/>
                </a:solidFill>
                <a:latin typeface="Consolas" panose="020B0609020204030204" pitchFamily="49" charset="0"/>
              </a:rPr>
              <a:t>$sort</a:t>
            </a:r>
            <a:r>
              <a:rPr lang="en-IN" sz="1600" dirty="0" smtClean="0">
                <a:solidFill>
                  <a:srgbClr val="6688CC"/>
                </a:solidFill>
                <a:latin typeface="Consolas" panose="020B0609020204030204" pitchFamily="49" charset="0"/>
              </a:rPr>
              <a:t>:{ duration: </a:t>
            </a:r>
            <a:r>
              <a:rPr lang="en-IN" sz="1600" dirty="0" smtClean="0">
                <a:solidFill>
                  <a:srgbClr val="F280D0"/>
                </a:solidFill>
                <a:latin typeface="Consolas" panose="020B0609020204030204" pitchFamily="49" charset="0"/>
              </a:rPr>
              <a:t>1 </a:t>
            </a:r>
            <a:r>
              <a:rPr lang="en-IN" sz="1600" dirty="0" smtClean="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finally</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$lookup } ]) – one-to-one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db1"</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lookup: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project: </a:t>
            </a:r>
            <a:r>
              <a:rPr lang="en-IN" sz="1600" dirty="0" smtClean="0">
                <a:solidFill>
                  <a:srgbClr val="6688CC"/>
                </a:solidFill>
                <a:latin typeface="Consolas" panose="020B0609020204030204" pitchFamily="49" charset="0"/>
              </a:rPr>
              <a:t>{ _</a:t>
            </a:r>
            <a:r>
              <a:rPr lang="en-IN" sz="1600" dirty="0">
                <a:solidFill>
                  <a:srgbClr val="6688CC"/>
                </a:solidFill>
                <a:latin typeface="Consolas" panose="020B0609020204030204" pitchFamily="49" charset="0"/>
              </a:rPr>
              <a:t>id: </a:t>
            </a:r>
            <a:r>
              <a:rPr lang="en-IN" sz="1600" dirty="0" smtClean="0">
                <a:solidFill>
                  <a:srgbClr val="F280D0"/>
                </a:solidFill>
                <a:latin typeface="Consolas" panose="020B0609020204030204" pitchFamily="49" charset="0"/>
              </a:rPr>
              <a:t>0</a:t>
            </a:r>
            <a:r>
              <a:rPr lang="en-IN" sz="1600" dirty="0" smtClean="0">
                <a:solidFill>
                  <a:srgbClr val="6688CC"/>
                </a:solidFill>
                <a:latin typeface="Consolas" panose="020B0609020204030204" pitchFamily="49" charset="0"/>
              </a:rPr>
              <a:t>, name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city</a:t>
            </a:r>
            <a:r>
              <a:rPr lang="en-IN" sz="1600" dirty="0">
                <a:solidFill>
                  <a:srgbClr val="6688CC"/>
                </a:solidFill>
                <a:latin typeface="Consolas" panose="020B0609020204030204" pitchFamily="49" charset="0"/>
              </a:rPr>
              <a:t>: </a:t>
            </a:r>
            <a:r>
              <a:rPr lang="en-IN" sz="1600" dirty="0" smtClean="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smtClean="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 } }]);</a:t>
            </a:r>
            <a:endParaRPr lang="en-IN" sz="1600" dirty="0">
              <a:solidFill>
                <a:srgbClr val="6688CC"/>
              </a:solidFill>
              <a:latin typeface="Consolas" panose="020B0609020204030204" pitchFamily="49" charset="0"/>
            </a:endParaRP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updateOne({ }, { $set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'M</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updateOne({ }, { $push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$each: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$position: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524352260"/>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510645016"/>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78968148"/>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041668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149861686"/>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a:t>
            </a:r>
            <a:r>
              <a:rPr lang="en-US" dirty="0" smtClean="0">
                <a:solidFill>
                  <a:srgbClr val="FF5A36"/>
                </a:solidFill>
                <a:latin typeface="SimSun" panose="02010600030101010101" pitchFamily="2" charset="-122"/>
                <a:ea typeface="SimSun" panose="02010600030101010101" pitchFamily="2" charset="-122"/>
                <a:cs typeface="Arial" panose="020B0604020202020204" pitchFamily="34" charset="0"/>
              </a:rPr>
              <a:t>collection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convertToCapped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0"/>
            <a:ext cx="9144000" cy="646331"/>
          </a:xfrm>
          <a:prstGeom prst="rect">
            <a:avLst/>
          </a:prstGeom>
        </p:spPr>
        <p:txBody>
          <a:bodyPr wrap="square">
            <a:spAutoFit/>
          </a:bodyPr>
          <a:lstStyle/>
          <a:p>
            <a:r>
              <a:rPr lang="en-US" dirty="0" smtClean="0">
                <a:latin typeface="Palatino Linotype" panose="02040502050505030304" pitchFamily="18" charset="0"/>
              </a:rPr>
              <a:t>To </a:t>
            </a:r>
            <a:r>
              <a:rPr lang="en-US" dirty="0">
                <a:latin typeface="Palatino Linotype" panose="02040502050505030304" pitchFamily="18" charset="0"/>
              </a:rPr>
              <a:t>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smtClean="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smtClean="0">
                <a:solidFill>
                  <a:srgbClr val="D83713"/>
                </a:solidFill>
                <a:latin typeface="Source Code Pro" panose="020B0509030403020204" pitchFamily="49" charset="0"/>
                <a:ea typeface="Source Code Pro" panose="020B0509030403020204" pitchFamily="49" charset="0"/>
              </a:rPr>
              <a:t>runCommand</a:t>
            </a:r>
            <a:r>
              <a:rPr lang="en-IN" dirty="0" smtClean="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smtClean="0">
                <a:solidFill>
                  <a:srgbClr val="061621"/>
                </a:solidFill>
                <a:latin typeface="Source Code Pro" panose="020B0509030403020204" pitchFamily="49" charset="0"/>
                <a:ea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convertToCapped</a:t>
            </a:r>
            <a:r>
              <a:rPr lang="en-IN" dirty="0" smtClean="0">
                <a:latin typeface="Source Code Pro" panose="020B0509030403020204" pitchFamily="49" charset="0"/>
                <a:ea typeface="Source Code Pro" panose="020B0509030403020204" pitchFamily="49" charset="0"/>
                <a:cs typeface="Calibri" panose="020F0502020204030204" pitchFamily="34" charset="0"/>
              </a:rPr>
              <a:t>: 'log</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smtClean="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smtClean="0">
                <a:latin typeface="Source Code Pro" panose="020B0509030403020204" pitchFamily="49" charset="0"/>
                <a:ea typeface="Source Code Pro" panose="020B0509030403020204" pitchFamily="49" charset="0"/>
                <a:cs typeface="Calibri" panose="020F0502020204030204" pitchFamily="34" charset="0"/>
              </a:rPr>
              <a:t>'log</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t>
            </a:r>
            <a:r>
              <a:rPr lang="en-IN" dirty="0" smtClean="0">
                <a:latin typeface="Source Code Pro" panose="020B0509030403020204" pitchFamily="49" charset="0"/>
                <a:ea typeface="Source Code Pro" panose="020B0509030403020204" pitchFamily="49" charset="0"/>
                <a:cs typeface="Calibri" panose="020F0502020204030204" pitchFamily="34" charset="0"/>
              </a:rPr>
              <a:t>: </a:t>
            </a:r>
            <a:r>
              <a:rPr lang="en-IN" dirty="0" smtClean="0">
                <a:solidFill>
                  <a:srgbClr val="994646"/>
                </a:solidFill>
                <a:latin typeface="Source Code Pro" panose="020B0509030403020204" pitchFamily="49" charset="0"/>
                <a:ea typeface="Source Code Pro" panose="020B0509030403020204" pitchFamily="49" charset="0"/>
              </a:rPr>
              <a:t>200 </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convertToCapped</a:t>
            </a:r>
            <a:r>
              <a:rPr lang="en-IN" dirty="0" smtClean="0">
                <a:latin typeface="Source Code Pro" panose="020B0509030403020204" pitchFamily="49" charset="0"/>
                <a:ea typeface="Source Code Pro" panose="020B0509030403020204" pitchFamily="49" charset="0"/>
                <a:cs typeface="Calibri" panose="020F0502020204030204" pitchFamily="34" charset="0"/>
              </a:rPr>
              <a:t>: 'log</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smtClean="0">
                <a:solidFill>
                  <a:srgbClr val="994646"/>
                </a:solidFill>
                <a:latin typeface="Source Code Pro" panose="020B0509030403020204" pitchFamily="49" charset="0"/>
                <a:ea typeface="Source Code Pro" panose="020B0509030403020204" pitchFamily="49" charset="0"/>
              </a:rPr>
              <a:t>7</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smtClean="0">
                <a:latin typeface="Source Code Pro" panose="020B0509030403020204"/>
              </a:rPr>
              <a:t> </a:t>
            </a:r>
            <a:r>
              <a:rPr lang="en-IN" dirty="0">
                <a:latin typeface="Source Code Pro" panose="020B0509030403020204"/>
              </a:rPr>
              <a:t>}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smtClean="0">
                <a:solidFill>
                  <a:srgbClr val="D83713"/>
                </a:solidFill>
                <a:latin typeface="Source Code Pro" panose="020B0509030403020204" pitchFamily="49" charset="0"/>
                <a:ea typeface="Source Code Pro" panose="020B0509030403020204" pitchFamily="49" charset="0"/>
              </a:rPr>
              <a:t>cappedMax</a:t>
            </a:r>
            <a:r>
              <a:rPr lang="en-IN" dirty="0" smtClean="0">
                <a:latin typeface="Source Code Pro" panose="020B0509030403020204"/>
              </a:rPr>
              <a:t>: </a:t>
            </a:r>
            <a:r>
              <a:rPr lang="en-IN" dirty="0" smtClean="0">
                <a:solidFill>
                  <a:srgbClr val="994646"/>
                </a:solidFill>
                <a:latin typeface="Source Code Pro" panose="020B0509030403020204" pitchFamily="49" charset="0"/>
                <a:ea typeface="Source Code Pro" panose="020B0509030403020204" pitchFamily="49" charset="0"/>
              </a:rPr>
              <a:t>7</a:t>
            </a:r>
            <a:r>
              <a:rPr lang="en-IN" dirty="0" smtClean="0">
                <a:latin typeface="Source Code Pro" panose="020B0509030403020204"/>
              </a:rPr>
              <a:t> </a:t>
            </a:r>
            <a:r>
              <a:rPr lang="en-IN" dirty="0">
                <a:latin typeface="Source Code Pro" panose="020B0509030403020204"/>
              </a:rPr>
              <a:t>} );</a:t>
            </a:r>
          </a:p>
        </p:txBody>
      </p:sp>
    </p:spTree>
    <p:extLst>
      <p:ext uri="{BB962C8B-B14F-4D97-AF65-F5344CB8AC3E}">
        <p14:creationId xmlns:p14="http://schemas.microsoft.com/office/powerpoint/2010/main" val="2145397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a:t>
            </a:r>
            <a:r>
              <a:rPr lang="en-IN" sz="3200" b="1" i="1" dirty="0" smtClean="0">
                <a:solidFill>
                  <a:srgbClr val="FFFF00"/>
                </a:solidFill>
                <a:latin typeface="Arial" pitchFamily="34" charset="0"/>
                <a:cs typeface="Arial" pitchFamily="34" charset="0"/>
              </a:rPr>
              <a:t>regex</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09120"/>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445224"/>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2DE36BD5-0B20-651B-17BB-D46C5D5A14E7}"/>
              </a:ext>
            </a:extLst>
          </p:cNvPr>
          <p:cNvSpPr txBox="1"/>
          <p:nvPr/>
        </p:nvSpPr>
        <p:spPr>
          <a:xfrm>
            <a:off x="227256" y="4838962"/>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&lt;field&gt;: { </a:t>
            </a:r>
            <a:r>
              <a:rPr lang="en-IN" b="0" i="0" dirty="0">
                <a:solidFill>
                  <a:srgbClr val="D83713"/>
                </a:solidFill>
                <a:effectLst/>
                <a:latin typeface="Source Code Pro" panose="020B0509030403020204" pitchFamily="49" charset="0"/>
                <a:ea typeface="Source Code Pro" panose="020B0509030403020204" pitchFamily="49" charset="0"/>
              </a:rPr>
              <a:t>$regex</a:t>
            </a:r>
            <a:r>
              <a:rPr lang="en-IN" b="0" i="0" dirty="0">
                <a:solidFill>
                  <a:srgbClr val="001E2B"/>
                </a:solidFill>
                <a:effectLst/>
                <a:latin typeface="Source Code Pro" panose="020B0509030403020204" pitchFamily="49" charset="0"/>
                <a:ea typeface="Source Code Pro" panose="020B0509030403020204" pitchFamily="49" charset="0"/>
              </a:rPr>
              <a:t>: </a:t>
            </a:r>
            <a:r>
              <a:rPr lang="en-IN" b="0" i="0" dirty="0">
                <a:solidFill>
                  <a:srgbClr val="016EE9"/>
                </a:solidFill>
                <a:effectLst/>
                <a:latin typeface="Source Code Pro" panose="020B0509030403020204" pitchFamily="49" charset="0"/>
                <a:ea typeface="Source Code Pro" panose="020B0509030403020204" pitchFamily="49" charset="0"/>
              </a:rPr>
              <a:t>/pattern/</a:t>
            </a:r>
            <a:r>
              <a:rPr lang="en-IN" b="0" i="0" dirty="0">
                <a:solidFill>
                  <a:srgbClr val="D83713"/>
                </a:solidFill>
                <a:effectLst/>
                <a:latin typeface="Source Code Pro" panose="020B0509030403020204" pitchFamily="49" charset="0"/>
                <a:ea typeface="Source Code Pro" panose="020B0509030403020204" pitchFamily="49" charset="0"/>
              </a:rPr>
              <a:t>option // </a:t>
            </a:r>
            <a:r>
              <a:rPr lang="en-IN" b="1" i="0" dirty="0">
                <a:effectLst/>
                <a:latin typeface="Source Code Pro" panose="020B0509030403020204" pitchFamily="49" charset="0"/>
                <a:ea typeface="Source Code Pro" panose="020B0509030403020204" pitchFamily="49" charset="0"/>
              </a:rPr>
              <a:t>i</a:t>
            </a:r>
            <a:r>
              <a:rPr lang="en-IN" b="0" i="0" dirty="0">
                <a:solidFill>
                  <a:srgbClr val="0F0F0F"/>
                </a:solidFill>
                <a:effectLst/>
                <a:latin typeface="Source Code Pro" panose="020B0509030403020204" pitchFamily="49" charset="0"/>
                <a:ea typeface="Source Code Pro" panose="020B0509030403020204" pitchFamily="49" charset="0"/>
              </a:rPr>
              <a:t>: Case-insensitive search</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5675986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37013</TotalTime>
  <Words>28701</Words>
  <Application>Microsoft Office PowerPoint</Application>
  <PresentationFormat>Widescreen</PresentationFormat>
  <Paragraphs>2980</Paragraphs>
  <Slides>301</Slides>
  <Notes>7</Notes>
  <HiddenSlides>0</HiddenSlides>
  <MMClips>0</MMClips>
  <ScaleCrop>false</ScaleCrop>
  <HeadingPairs>
    <vt:vector size="6" baseType="variant">
      <vt:variant>
        <vt:lpstr>Fonts Used</vt:lpstr>
      </vt:variant>
      <vt:variant>
        <vt:i4>25</vt:i4>
      </vt:variant>
      <vt:variant>
        <vt:lpstr>Theme</vt:lpstr>
      </vt:variant>
      <vt:variant>
        <vt:i4>1</vt:i4>
      </vt:variant>
      <vt:variant>
        <vt:lpstr>Slide Titles</vt:lpstr>
      </vt:variant>
      <vt:variant>
        <vt:i4>301</vt:i4>
      </vt:variant>
    </vt:vector>
  </HeadingPairs>
  <TitlesOfParts>
    <vt:vector size="327"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Times New Roman</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7707</cp:revision>
  <dcterms:created xsi:type="dcterms:W3CDTF">2015-10-09T06:09:34Z</dcterms:created>
  <dcterms:modified xsi:type="dcterms:W3CDTF">2024-06-08T07:11:26Z</dcterms:modified>
</cp:coreProperties>
</file>