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641" r:id="rId132"/>
    <p:sldId id="1644" r:id="rId133"/>
    <p:sldId id="1643" r:id="rId134"/>
    <p:sldId id="1639" r:id="rId135"/>
    <p:sldId id="1640" r:id="rId136"/>
    <p:sldId id="1234" r:id="rId137"/>
    <p:sldId id="1235" r:id="rId138"/>
    <p:sldId id="1637" r:id="rId139"/>
    <p:sldId id="1638" r:id="rId140"/>
    <p:sldId id="1275" r:id="rId141"/>
    <p:sldId id="1276" r:id="rId142"/>
    <p:sldId id="1336" r:id="rId143"/>
    <p:sldId id="1337" r:id="rId144"/>
    <p:sldId id="1418" r:id="rId145"/>
    <p:sldId id="1642" r:id="rId146"/>
    <p:sldId id="1419" r:id="rId147"/>
    <p:sldId id="1310" r:id="rId148"/>
    <p:sldId id="1311" r:id="rId149"/>
    <p:sldId id="1273" r:id="rId150"/>
    <p:sldId id="1274" r:id="rId151"/>
    <p:sldId id="1173" r:id="rId152"/>
    <p:sldId id="1174" r:id="rId153"/>
    <p:sldId id="1308" r:id="rId154"/>
    <p:sldId id="1309" r:id="rId155"/>
    <p:sldId id="1200" r:id="rId156"/>
    <p:sldId id="1099" r:id="rId157"/>
    <p:sldId id="1594" r:id="rId158"/>
    <p:sldId id="1595" r:id="rId159"/>
    <p:sldId id="1256" r:id="rId160"/>
    <p:sldId id="1257" r:id="rId161"/>
    <p:sldId id="1258" r:id="rId162"/>
    <p:sldId id="1259" r:id="rId163"/>
    <p:sldId id="1348" r:id="rId164"/>
    <p:sldId id="1349" r:id="rId165"/>
    <p:sldId id="1326" r:id="rId166"/>
    <p:sldId id="1327" r:id="rId167"/>
    <p:sldId id="1322" r:id="rId168"/>
    <p:sldId id="1323" r:id="rId169"/>
    <p:sldId id="1533" r:id="rId170"/>
    <p:sldId id="1534" r:id="rId171"/>
    <p:sldId id="1324" r:id="rId172"/>
    <p:sldId id="1325" r:id="rId173"/>
    <p:sldId id="1267" r:id="rId174"/>
    <p:sldId id="1268" r:id="rId175"/>
    <p:sldId id="1260" r:id="rId176"/>
    <p:sldId id="1261" r:id="rId177"/>
    <p:sldId id="1262" r:id="rId178"/>
    <p:sldId id="1263" r:id="rId179"/>
    <p:sldId id="1264" r:id="rId180"/>
    <p:sldId id="1406" r:id="rId181"/>
    <p:sldId id="1411" r:id="rId182"/>
    <p:sldId id="1341" r:id="rId183"/>
    <p:sldId id="1342" r:id="rId184"/>
    <p:sldId id="1645" r:id="rId185"/>
    <p:sldId id="1265" r:id="rId186"/>
    <p:sldId id="1266" r:id="rId187"/>
    <p:sldId id="1216" r:id="rId188"/>
    <p:sldId id="1092" r:id="rId189"/>
    <p:sldId id="1251" r:id="rId190"/>
    <p:sldId id="1252" r:id="rId191"/>
    <p:sldId id="1269" r:id="rId192"/>
    <p:sldId id="1270" r:id="rId193"/>
    <p:sldId id="1596" r:id="rId194"/>
    <p:sldId id="1597" r:id="rId195"/>
    <p:sldId id="1271" r:id="rId196"/>
    <p:sldId id="1272" r:id="rId197"/>
    <p:sldId id="1219" r:id="rId198"/>
    <p:sldId id="1204" r:id="rId199"/>
    <p:sldId id="1338" r:id="rId200"/>
    <p:sldId id="1339" r:id="rId201"/>
    <p:sldId id="1346" r:id="rId202"/>
    <p:sldId id="1347" r:id="rId203"/>
    <p:sldId id="1528" r:id="rId204"/>
    <p:sldId id="1529" r:id="rId205"/>
    <p:sldId id="1530" r:id="rId206"/>
    <p:sldId id="1531" r:id="rId207"/>
    <p:sldId id="1590" r:id="rId208"/>
    <p:sldId id="1591" r:id="rId209"/>
    <p:sldId id="1592" r:id="rId210"/>
    <p:sldId id="1593" r:id="rId211"/>
    <p:sldId id="1408" r:id="rId212"/>
    <p:sldId id="1409" r:id="rId213"/>
    <p:sldId id="1605" r:id="rId214"/>
    <p:sldId id="1315" r:id="rId215"/>
    <p:sldId id="1535" r:id="rId216"/>
    <p:sldId id="1532" r:id="rId217"/>
    <p:sldId id="1316" r:id="rId218"/>
    <p:sldId id="1318" r:id="rId219"/>
    <p:sldId id="1292" r:id="rId220"/>
    <p:sldId id="1301" r:id="rId221"/>
    <p:sldId id="1302" r:id="rId222"/>
    <p:sldId id="1294" r:id="rId223"/>
    <p:sldId id="1293" r:id="rId224"/>
    <p:sldId id="1295" r:id="rId225"/>
    <p:sldId id="1296" r:id="rId226"/>
    <p:sldId id="1297" r:id="rId227"/>
    <p:sldId id="1303" r:id="rId228"/>
    <p:sldId id="1304" r:id="rId229"/>
    <p:sldId id="954" r:id="rId230"/>
    <p:sldId id="1307" r:id="rId231"/>
    <p:sldId id="1359" r:id="rId232"/>
    <p:sldId id="1360" r:id="rId233"/>
    <p:sldId id="1364" r:id="rId234"/>
    <p:sldId id="1363" r:id="rId235"/>
    <p:sldId id="788" r:id="rId236"/>
    <p:sldId id="1499" r:id="rId237"/>
    <p:sldId id="1422" r:id="rId238"/>
    <p:sldId id="1514" r:id="rId239"/>
    <p:sldId id="1516" r:id="rId240"/>
    <p:sldId id="1519" r:id="rId241"/>
    <p:sldId id="1515" r:id="rId242"/>
    <p:sldId id="1518" r:id="rId243"/>
    <p:sldId id="1423" r:id="rId244"/>
    <p:sldId id="1436" r:id="rId245"/>
    <p:sldId id="1437" r:id="rId246"/>
    <p:sldId id="1424" r:id="rId247"/>
    <p:sldId id="1441" r:id="rId248"/>
    <p:sldId id="1442" r:id="rId249"/>
    <p:sldId id="1520" r:id="rId250"/>
    <p:sldId id="1443" r:id="rId251"/>
    <p:sldId id="1444" r:id="rId252"/>
    <p:sldId id="1445" r:id="rId253"/>
    <p:sldId id="1446" r:id="rId254"/>
    <p:sldId id="1447" r:id="rId255"/>
    <p:sldId id="1521" r:id="rId256"/>
    <p:sldId id="1426" r:id="rId257"/>
    <p:sldId id="1438" r:id="rId258"/>
    <p:sldId id="1439" r:id="rId259"/>
    <p:sldId id="1448" r:id="rId260"/>
    <p:sldId id="1449" r:id="rId261"/>
    <p:sldId id="1450" r:id="rId262"/>
    <p:sldId id="1522" r:id="rId263"/>
    <p:sldId id="1440" r:id="rId264"/>
    <p:sldId id="1455" r:id="rId265"/>
    <p:sldId id="1456" r:id="rId266"/>
    <p:sldId id="1523" r:id="rId267"/>
    <p:sldId id="1524" r:id="rId268"/>
    <p:sldId id="1525" r:id="rId269"/>
    <p:sldId id="1526" r:id="rId270"/>
    <p:sldId id="1527" r:id="rId271"/>
    <p:sldId id="1500" r:id="rId272"/>
    <p:sldId id="1620" r:id="rId273"/>
    <p:sldId id="1457" r:id="rId274"/>
    <p:sldId id="1498" r:id="rId275"/>
    <p:sldId id="1474" r:id="rId276"/>
    <p:sldId id="1475" r:id="rId277"/>
    <p:sldId id="1476" r:id="rId278"/>
    <p:sldId id="1477" r:id="rId279"/>
    <p:sldId id="1478" r:id="rId280"/>
    <p:sldId id="1479" r:id="rId281"/>
    <p:sldId id="1626" r:id="rId282"/>
    <p:sldId id="1627" r:id="rId283"/>
    <p:sldId id="1628" r:id="rId284"/>
    <p:sldId id="1631" r:id="rId285"/>
    <p:sldId id="1630" r:id="rId286"/>
    <p:sldId id="1629" r:id="rId287"/>
    <p:sldId id="1501" r:id="rId288"/>
    <p:sldId id="1513" r:id="rId289"/>
    <p:sldId id="1623" r:id="rId290"/>
    <p:sldId id="1621" r:id="rId291"/>
    <p:sldId id="1622" r:id="rId292"/>
    <p:sldId id="1502" r:id="rId293"/>
    <p:sldId id="1539" r:id="rId294"/>
    <p:sldId id="1503" r:id="rId295"/>
    <p:sldId id="1568" r:id="rId296"/>
    <p:sldId id="1600" r:id="rId297"/>
    <p:sldId id="1601" r:id="rId298"/>
    <p:sldId id="1602" r:id="rId299"/>
    <p:sldId id="1586" r:id="rId300"/>
    <p:sldId id="1587" r:id="rId301"/>
    <p:sldId id="1588" r:id="rId302"/>
    <p:sldId id="1505" r:id="rId303"/>
    <p:sldId id="1617" r:id="rId304"/>
    <p:sldId id="1616" r:id="rId305"/>
    <p:sldId id="1537" r:id="rId306"/>
    <p:sldId id="1550" r:id="rId307"/>
    <p:sldId id="1538" r:id="rId308"/>
    <p:sldId id="1506" r:id="rId309"/>
    <p:sldId id="1583" r:id="rId310"/>
    <p:sldId id="1579" r:id="rId311"/>
    <p:sldId id="1615" r:id="rId312"/>
    <p:sldId id="1598" r:id="rId313"/>
    <p:sldId id="1589" r:id="rId314"/>
    <p:sldId id="1536" r:id="rId315"/>
    <p:sldId id="1604" r:id="rId316"/>
    <p:sldId id="1508" r:id="rId317"/>
    <p:sldId id="1581" r:id="rId318"/>
    <p:sldId id="1582" r:id="rId319"/>
    <p:sldId id="1577" r:id="rId320"/>
    <p:sldId id="1580" r:id="rId321"/>
    <p:sldId id="1564" r:id="rId322"/>
    <p:sldId id="1563" r:id="rId323"/>
    <p:sldId id="1540" r:id="rId324"/>
    <p:sldId id="1567" r:id="rId325"/>
    <p:sldId id="1541" r:id="rId326"/>
    <p:sldId id="1619" r:id="rId327"/>
    <p:sldId id="1562" r:id="rId328"/>
    <p:sldId id="1565" r:id="rId329"/>
    <p:sldId id="1569" r:id="rId330"/>
    <p:sldId id="1575" r:id="rId331"/>
    <p:sldId id="1576" r:id="rId332"/>
    <p:sldId id="1566" r:id="rId333"/>
    <p:sldId id="1552" r:id="rId334"/>
    <p:sldId id="1553" r:id="rId335"/>
    <p:sldId id="1578" r:id="rId336"/>
    <p:sldId id="1570" r:id="rId337"/>
    <p:sldId id="1599" r:id="rId338"/>
    <p:sldId id="1571" r:id="rId339"/>
    <p:sldId id="1572" r:id="rId340"/>
    <p:sldId id="1573" r:id="rId341"/>
    <p:sldId id="1574" r:id="rId342"/>
    <p:sldId id="1087" r:id="rId343"/>
    <p:sldId id="1633" r:id="rId344"/>
    <p:sldId id="1634" r:id="rId345"/>
    <p:sldId id="1635" r:id="rId346"/>
    <p:sldId id="1636" r:id="rId3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619428"/>
    <a:srgbClr val="D80E95"/>
    <a:srgbClr val="0A039B"/>
    <a:srgbClr val="BAAE18"/>
    <a:srgbClr val="8C8312"/>
    <a:srgbClr val="D2CD03"/>
    <a:srgbClr val="610F51"/>
    <a:srgbClr val="B7AC1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notesMaster" Target="notesMasters/notesMaster1.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commentAuthors" Target="commentAuthor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presProps" Target="presProps.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viewProps" Target="viewProps.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theme" Target="theme/theme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tableStyles" Target="tableStyle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18-09-2025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331</a:t>
            </a:fld>
            <a:endParaRPr lang="en-IN"/>
          </a:p>
        </p:txBody>
      </p:sp>
    </p:spTree>
    <p:extLst>
      <p:ext uri="{BB962C8B-B14F-4D97-AF65-F5344CB8AC3E}">
        <p14:creationId xmlns:p14="http://schemas.microsoft.com/office/powerpoint/2010/main" val="805376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288</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296</a:t>
            </a:fld>
            <a:endParaRPr lang="en-IN"/>
          </a:p>
        </p:txBody>
      </p:sp>
    </p:spTree>
    <p:extLst>
      <p:ext uri="{BB962C8B-B14F-4D97-AF65-F5344CB8AC3E}">
        <p14:creationId xmlns:p14="http://schemas.microsoft.com/office/powerpoint/2010/main" val="3380757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306</a:t>
            </a:fld>
            <a:endParaRPr lang="en-IN"/>
          </a:p>
        </p:txBody>
      </p:sp>
    </p:spTree>
    <p:extLst>
      <p:ext uri="{BB962C8B-B14F-4D97-AF65-F5344CB8AC3E}">
        <p14:creationId xmlns:p14="http://schemas.microsoft.com/office/powerpoint/2010/main" val="716614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9/18/2025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9/18/2025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9/18/2025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9/18/2025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29266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sp>
        <p:nvSpPr>
          <p:cNvPr id="7" name="Rectangle 6"/>
          <p:cNvSpPr/>
          <p:nvPr/>
        </p:nvSpPr>
        <p:spPr>
          <a:xfrm>
            <a:off x="263352" y="762000"/>
            <a:ext cx="11737304" cy="1600438"/>
          </a:xfrm>
          <a:prstGeom prst="rect">
            <a:avLst/>
          </a:prstGeom>
        </p:spPr>
        <p:txBody>
          <a:bodyPr wrap="square">
            <a:spAutoFit/>
          </a:bodyPr>
          <a:lstStyle/>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grpSp>
        <p:nvGrpSpPr>
          <p:cNvPr id="3" name="Group 2">
            <a:extLst>
              <a:ext uri="{FF2B5EF4-FFF2-40B4-BE49-F238E27FC236}">
                <a16:creationId xmlns:a16="http://schemas.microsoft.com/office/drawing/2014/main" id="{5FBE6416-DC96-A578-3A40-2152D140486C}"/>
              </a:ext>
            </a:extLst>
          </p:cNvPr>
          <p:cNvGrpSpPr/>
          <p:nvPr/>
        </p:nvGrpSpPr>
        <p:grpSpPr>
          <a:xfrm>
            <a:off x="967734" y="2479312"/>
            <a:ext cx="9740906" cy="1593468"/>
            <a:chOff x="1524000" y="2555612"/>
            <a:chExt cx="9740906" cy="1593468"/>
          </a:xfrm>
        </p:grpSpPr>
        <p:sp>
          <p:nvSpPr>
            <p:cNvPr id="8" name="Rectangle 7"/>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77974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312238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gr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0C4DC-77DF-8B26-DD6F-CC76EA86391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3849788-2D9A-1697-48D8-0E28B3DE2AA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graphicFrame>
        <p:nvGraphicFramePr>
          <p:cNvPr id="5" name="Table 4">
            <a:extLst>
              <a:ext uri="{FF2B5EF4-FFF2-40B4-BE49-F238E27FC236}">
                <a16:creationId xmlns:a16="http://schemas.microsoft.com/office/drawing/2014/main" id="{A40290E4-6784-1E91-1A03-1B85B62A679C}"/>
              </a:ext>
            </a:extLst>
          </p:cNvPr>
          <p:cNvGraphicFramePr>
            <a:graphicFrameLocks noGrp="1"/>
          </p:cNvGraphicFramePr>
          <p:nvPr>
            <p:extLst>
              <p:ext uri="{D42A27DB-BD31-4B8C-83A1-F6EECF244321}">
                <p14:modId xmlns:p14="http://schemas.microsoft.com/office/powerpoint/2010/main" val="958803878"/>
              </p:ext>
            </p:extLst>
          </p:nvPr>
        </p:nvGraphicFramePr>
        <p:xfrm>
          <a:off x="191342" y="2420888"/>
          <a:ext cx="11737306" cy="4062267"/>
        </p:xfrm>
        <a:graphic>
          <a:graphicData uri="http://schemas.openxmlformats.org/drawingml/2006/table">
            <a:tbl>
              <a:tblPr firstRow="1" bandRow="1">
                <a:tableStyleId>{5940675A-B579-460E-94D1-54222C63F5DA}</a:tableStyleId>
              </a:tblPr>
              <a:tblGrid>
                <a:gridCol w="1728194">
                  <a:extLst>
                    <a:ext uri="{9D8B030D-6E8A-4147-A177-3AD203B41FA5}">
                      <a16:colId xmlns:a16="http://schemas.microsoft.com/office/drawing/2014/main" val="2913218954"/>
                    </a:ext>
                  </a:extLst>
                </a:gridCol>
                <a:gridCol w="10009112">
                  <a:extLst>
                    <a:ext uri="{9D8B030D-6E8A-4147-A177-3AD203B41FA5}">
                      <a16:colId xmlns:a16="http://schemas.microsoft.com/office/drawing/2014/main" val="4262722594"/>
                    </a:ext>
                  </a:extLst>
                </a:gridCol>
              </a:tblGrid>
              <a:tr h="451363">
                <a:tc gridSpan="2">
                  <a:txBody>
                    <a:bodyPr/>
                    <a:lstStyle/>
                    <a:p>
                      <a:pPr algn="ctr" fontAlgn="t">
                        <a:lnSpc>
                          <a:spcPts val="1500"/>
                        </a:lnSpc>
                        <a:buNone/>
                      </a:pP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fields</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marL="60960" marR="60960" marT="76200" marB="76200" anchor="ctr"/>
                </a:tc>
                <a:tc hMerge="1">
                  <a:txBody>
                    <a:bodyPr/>
                    <a:lstStyle/>
                    <a:p>
                      <a:pPr algn="l" fontAlgn="t">
                        <a:lnSpc>
                          <a:spcPts val="1500"/>
                        </a:lnSpc>
                        <a:buNone/>
                      </a:pPr>
                      <a:endParaRPr lang="en-US" sz="2000" b="0" dirty="0">
                        <a:solidFill>
                          <a:srgbClr val="FF0066"/>
                        </a:solidFill>
                        <a:effectLst/>
                        <a:latin typeface="Source Code Pro" panose="020B0509030403020204" pitchFamily="49" charset="0"/>
                        <a:ea typeface="Source Code Pro" panose="020B0509030403020204" pitchFamily="49" charset="0"/>
                      </a:endParaRPr>
                    </a:p>
                  </a:txBody>
                  <a:tcPr marL="60960" marR="182880" marT="76200" marB="76200"/>
                </a:tc>
                <a:extLst>
                  <a:ext uri="{0D108BD9-81ED-4DB2-BD59-A6C34878D82A}">
                    <a16:rowId xmlns:a16="http://schemas.microsoft.com/office/drawing/2014/main" val="2086457453"/>
                  </a:ext>
                </a:extLst>
              </a:tr>
              <a:tr h="451363">
                <a:tc>
                  <a:txBody>
                    <a:bodyPr/>
                    <a:lstStyle/>
                    <a:p>
                      <a:pPr lvl="0" algn="l" fontAlgn="t">
                        <a:lnSpc>
                          <a:spcPts val="1500"/>
                        </a:lnSpc>
                        <a:buNone/>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$set</a:t>
                      </a:r>
                    </a:p>
                  </a:txBody>
                  <a:tcPr marL="60960" marR="60960" marT="76200" marB="76200" anchor="ctr"/>
                </a:tc>
                <a:tc>
                  <a:txBody>
                    <a:bodyPr/>
                    <a:lstStyle/>
                    <a:p>
                      <a:pPr algn="ctr"/>
                      <a:r>
                        <a:rPr lang="en-US" sz="1800" dirty="0">
                          <a:solidFill>
                            <a:schemeClr val="tx1"/>
                          </a:solidFill>
                          <a:latin typeface="Source Code Pro" panose="020B0509030403020204" pitchFamily="49" charset="0"/>
                          <a:ea typeface="Source Code Pro" panose="020B0509030403020204" pitchFamily="49" charset="0"/>
                        </a:rPr>
                        <a:t>TODO</a:t>
                      </a:r>
                      <a:endParaRPr lang="en-IN" sz="1800" dirty="0">
                        <a:solidFill>
                          <a:schemeClr val="tx1"/>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247975249"/>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$unset</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4094491301"/>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rgbClr val="FF0066"/>
                          </a:solidFill>
                          <a:effectLst/>
                          <a:latin typeface="Source Code Pro" panose="020B0509030403020204" pitchFamily="49" charset="0"/>
                          <a:ea typeface="Source Code Pro" panose="020B0509030403020204" pitchFamily="49" charset="0"/>
                        </a:rPr>
                        <a:t>$inc</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034828415"/>
                  </a:ext>
                </a:extLst>
              </a:tr>
              <a:tr h="451363">
                <a:tc>
                  <a:txBody>
                    <a:bodyPr/>
                    <a:lstStyle/>
                    <a:p>
                      <a:pPr lvl="0"/>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$rename</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200261022"/>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$min</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$max</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$mul</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96368875"/>
                  </a:ext>
                </a:extLst>
              </a:tr>
            </a:tbl>
          </a:graphicData>
        </a:graphic>
      </p:graphicFrame>
      <p:sp>
        <p:nvSpPr>
          <p:cNvPr id="3" name="TextBox 2">
            <a:extLst>
              <a:ext uri="{FF2B5EF4-FFF2-40B4-BE49-F238E27FC236}">
                <a16:creationId xmlns:a16="http://schemas.microsoft.com/office/drawing/2014/main" id="{0DBDA107-B0D2-4763-4EE9-EFA7A00D47CD}"/>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7571788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43948-3D00-131C-BA60-FDFC9086428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FAD2EE4-33E5-3F08-5923-46625A7943D2}"/>
              </a:ext>
            </a:extLst>
          </p:cNvPr>
          <p:cNvGraphicFramePr>
            <a:graphicFrameLocks noGrp="1"/>
          </p:cNvGraphicFramePr>
          <p:nvPr>
            <p:extLst>
              <p:ext uri="{D42A27DB-BD31-4B8C-83A1-F6EECF244321}">
                <p14:modId xmlns:p14="http://schemas.microsoft.com/office/powerpoint/2010/main" val="4284724625"/>
              </p:ext>
            </p:extLst>
          </p:nvPr>
        </p:nvGraphicFramePr>
        <p:xfrm>
          <a:off x="191342" y="679095"/>
          <a:ext cx="11809314" cy="6062273"/>
        </p:xfrm>
        <a:graphic>
          <a:graphicData uri="http://schemas.openxmlformats.org/drawingml/2006/table">
            <a:tbl>
              <a:tblPr firstRow="1" bandRow="1">
                <a:tableStyleId>{5940675A-B579-460E-94D1-54222C63F5DA}</a:tableStyleId>
              </a:tblPr>
              <a:tblGrid>
                <a:gridCol w="2232250">
                  <a:extLst>
                    <a:ext uri="{9D8B030D-6E8A-4147-A177-3AD203B41FA5}">
                      <a16:colId xmlns:a16="http://schemas.microsoft.com/office/drawing/2014/main" val="915960406"/>
                    </a:ext>
                  </a:extLst>
                </a:gridCol>
                <a:gridCol w="9577064">
                  <a:extLst>
                    <a:ext uri="{9D8B030D-6E8A-4147-A177-3AD203B41FA5}">
                      <a16:colId xmlns:a16="http://schemas.microsoft.com/office/drawing/2014/main" val="469668721"/>
                    </a:ext>
                  </a:extLst>
                </a:gridCol>
              </a:tblGrid>
              <a:tr h="451363">
                <a:tc gridSpan="2">
                  <a:txBody>
                    <a:bodyPr/>
                    <a:lstStyle/>
                    <a:p>
                      <a:pPr algn="ct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array</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tc hMerge="1">
                  <a:txBody>
                    <a:bodyPr/>
                    <a:lstStyle/>
                    <a:p>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86457453"/>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the first element that matches the query condition.</a:t>
                      </a:r>
                      <a:endParaRPr lang="en-IN" sz="1800" b="0" dirty="0">
                        <a:solidFill>
                          <a:schemeClr val="tx1"/>
                        </a:solidFill>
                        <a:latin typeface="Palatino Linotype" panose="02040502050505030304" pitchFamily="18" charset="0"/>
                        <a:ea typeface="SimSun" panose="02010600030101010101" pitchFamily="2" charset="-122"/>
                      </a:endParaRPr>
                    </a:p>
                  </a:txBody>
                  <a:tcPr anchor="ctr"/>
                </a:tc>
                <a:extLst>
                  <a:ext uri="{0D108BD9-81ED-4DB2-BD59-A6C34878D82A}">
                    <a16:rowId xmlns:a16="http://schemas.microsoft.com/office/drawing/2014/main" val="3247975249"/>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marL="0" algn="l" rtl="0" eaLnBrk="1" latinLnBrk="0" hangingPunct="1"/>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in an array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4094491301"/>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$[].field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access the fields in the embedded documents. </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303482841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$[&lt;identifier&gt;]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that match the arrayFilters condition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76811177"/>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$addToSet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Adds elements to an array only if they do not already exist in the set. </a:t>
                      </a:r>
                      <a:r>
                        <a:rPr lang="en-IN" sz="1800" dirty="0">
                          <a:solidFill>
                            <a:srgbClr val="FF0000"/>
                          </a:solidFill>
                          <a:highlight>
                            <a:srgbClr val="F9FBFA"/>
                          </a:highlight>
                          <a:latin typeface="Source Code Pro" panose="020B0509030403020204" pitchFamily="49" charset="0"/>
                        </a:rPr>
                        <a:t>// use the $each</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2200261022"/>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$pop</a:t>
                      </a:r>
                    </a:p>
                  </a:txBody>
                  <a:tcPr anchor="ctr"/>
                </a:tc>
                <a:tc>
                  <a:txBody>
                    <a:bodyPr/>
                    <a:lstStyle/>
                    <a:p>
                      <a:r>
                        <a:rPr kumimoji="0" lang="en-US" sz="1800" b="0" i="0" kern="1200" dirty="0">
                          <a:solidFill>
                            <a:schemeClr val="tx1"/>
                          </a:solidFill>
                          <a:effectLst/>
                          <a:latin typeface="+mn-lt"/>
                          <a:ea typeface="+mn-ea"/>
                          <a:cs typeface="+mn-cs"/>
                        </a:rPr>
                        <a:t>Removes the first or last item of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$pull</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r>
                        <a:rPr kumimoji="0" lang="en-US" sz="1800" b="0" i="0" kern="1200" dirty="0">
                          <a:solidFill>
                            <a:schemeClr val="tx1"/>
                          </a:solidFill>
                          <a:effectLst/>
                          <a:latin typeface="+mn-lt"/>
                          <a:ea typeface="+mn-ea"/>
                          <a:cs typeface="+mn-cs"/>
                        </a:rPr>
                        <a:t>Removes all array elements that match a specified query.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$push</a:t>
                      </a:r>
                    </a:p>
                  </a:txBody>
                  <a:tcPr anchor="ctr"/>
                </a:tc>
                <a:tc>
                  <a:txBody>
                    <a:bodyPr/>
                    <a:lstStyle/>
                    <a:p>
                      <a:r>
                        <a:rPr kumimoji="0" lang="en-US" sz="1800" b="0" i="0" kern="1200" dirty="0">
                          <a:solidFill>
                            <a:schemeClr val="tx1"/>
                          </a:solidFill>
                          <a:effectLst/>
                          <a:latin typeface="+mn-lt"/>
                          <a:ea typeface="+mn-ea"/>
                          <a:cs typeface="+mn-cs"/>
                        </a:rPr>
                        <a:t>Adds an item to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$pullAll</a:t>
                      </a:r>
                    </a:p>
                  </a:txBody>
                  <a:tcPr anchor="ctr"/>
                </a:tc>
                <a:tc>
                  <a:txBody>
                    <a:bodyPr/>
                    <a:lstStyle/>
                    <a:p>
                      <a:r>
                        <a:rPr kumimoji="0" lang="en-US" sz="1800" b="0" i="0" kern="1200" dirty="0">
                          <a:solidFill>
                            <a:schemeClr val="tx1"/>
                          </a:solidFill>
                          <a:effectLst/>
                          <a:latin typeface="+mn-lt"/>
                          <a:ea typeface="+mn-ea"/>
                          <a:cs typeface="+mn-cs"/>
                        </a:rPr>
                        <a:t>Removes all matching values from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9636887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$each</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and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$addToSet</a:t>
                      </a:r>
                      <a:r>
                        <a:rPr kumimoji="0" lang="en-US" sz="1800" b="0" i="0" kern="1200" dirty="0">
                          <a:solidFill>
                            <a:schemeClr val="tx1"/>
                          </a:solidFill>
                          <a:effectLst/>
                          <a:latin typeface="+mn-lt"/>
                          <a:ea typeface="+mn-ea"/>
                          <a:cs typeface="+mn-cs"/>
                        </a:rPr>
                        <a:t> operators to append multiple items for array updates.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821835199"/>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$position</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operator to specify the position in the array to add elements.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119622722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$slice / $sort</a:t>
                      </a:r>
                    </a:p>
                  </a:txBody>
                  <a:tcPr anchor="ctr"/>
                </a:tc>
                <a:tc>
                  <a:txBody>
                    <a:bodyPr/>
                    <a:lstStyle/>
                    <a:p>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457975032"/>
                  </a:ext>
                </a:extLst>
              </a:tr>
            </a:tbl>
          </a:graphicData>
        </a:graphic>
      </p:graphicFrame>
      <p:sp>
        <p:nvSpPr>
          <p:cNvPr id="3" name="Rectangle 2">
            <a:extLst>
              <a:ext uri="{FF2B5EF4-FFF2-40B4-BE49-F238E27FC236}">
                <a16:creationId xmlns:a16="http://schemas.microsoft.com/office/drawing/2014/main" id="{0E3176BA-618A-388F-574B-285CB8BAD8A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Tree>
    <p:extLst>
      <p:ext uri="{BB962C8B-B14F-4D97-AF65-F5344CB8AC3E}">
        <p14:creationId xmlns:p14="http://schemas.microsoft.com/office/powerpoint/2010/main" val="1597035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90E8B-8659-3715-C0E1-368805DFF66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222A5D9-CD90-552A-24D8-80767BEBA6E0}"/>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
        <p:nvSpPr>
          <p:cNvPr id="9" name="TextBox 8">
            <a:extLst>
              <a:ext uri="{FF2B5EF4-FFF2-40B4-BE49-F238E27FC236}">
                <a16:creationId xmlns:a16="http://schemas.microsoft.com/office/drawing/2014/main" id="{0420EF8A-4269-DABD-0606-7519DE8A19B5}"/>
              </a:ext>
            </a:extLst>
          </p:cNvPr>
          <p:cNvSpPr txBox="1"/>
          <p:nvPr/>
        </p:nvSpPr>
        <p:spPr>
          <a:xfrm>
            <a:off x="263352" y="2422043"/>
            <a:ext cx="11665296" cy="4154984"/>
          </a:xfrm>
          <a:prstGeom prst="rect">
            <a:avLst/>
          </a:prstGeom>
          <a:noFill/>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rPr>
              <a:t>	$set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p>
          <a:p>
            <a:r>
              <a:rPr lang="en-US" sz="600" dirty="0">
                <a:solidFill>
                  <a:srgbClr val="D83713"/>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ea typeface="Source Code Pro" panose="020B0509030403020204" pitchFamily="49" charset="0"/>
              </a:rPr>
              <a:t>	$inc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true,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D83713"/>
                </a:solidFill>
                <a:effectLst/>
                <a:latin typeface="Source Code Pro" panose="020B0509030403020204" pitchFamily="49" charset="0"/>
              </a:rPr>
              <a:t>	$push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endParaRPr lang="en-IN" sz="600" b="0" i="0" dirty="0">
              <a:solidFill>
                <a:srgbClr val="061621"/>
              </a:solidFill>
              <a:effectLst/>
              <a:latin typeface="Source Code Pro" panose="020B0509030403020204" pitchFamily="49" charset="0"/>
            </a:endParaRPr>
          </a:p>
          <a:p>
            <a:r>
              <a:rPr lang="en-IN" b="0" i="0" dirty="0">
                <a:solidFill>
                  <a:srgbClr val="D83713"/>
                </a:solidFill>
                <a:effectLst/>
                <a:latin typeface="Source Code Pro" panose="020B0509030403020204" pitchFamily="49" charset="0"/>
              </a:rPr>
              <a:t>	$pop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r>
              <a:rPr lang="en-US" b="0" i="0" dirty="0">
                <a:solidFill>
                  <a:srgbClr val="061621"/>
                </a:solidFill>
                <a:effectLst/>
                <a:latin typeface="Source Code Pro" panose="020B0509030403020204" pitchFamily="49" charset="0"/>
              </a:rPr>
              <a:t>,</a:t>
            </a:r>
          </a:p>
          <a:p>
            <a:r>
              <a:rPr lang="en-US" dirty="0">
                <a:solidFill>
                  <a:srgbClr val="061621"/>
                </a:solidFill>
                <a:latin typeface="Source Code Pro" panose="020B0509030403020204" pitchFamily="49" charset="0"/>
              </a:rPr>
              <a:t>	</a:t>
            </a:r>
            <a:r>
              <a:rPr lang="en-US" b="1" dirty="0">
                <a:solidFill>
                  <a:srgbClr val="061621"/>
                </a:solidFill>
                <a:latin typeface="Source Code Pro" panose="020B0509030403020204" pitchFamily="49" charset="0"/>
              </a:rPr>
              <a:t>...</a:t>
            </a:r>
          </a:p>
          <a:p>
            <a:r>
              <a:rPr lang="en-US" dirty="0">
                <a:solidFill>
                  <a:srgbClr val="061621"/>
                </a:solidFill>
                <a:latin typeface="Source Code Pro" panose="020B0509030403020204" pitchFamily="49" charset="0"/>
              </a:rPr>
              <a:t>}</a:t>
            </a:r>
            <a:endParaRPr lang="en-IN" dirty="0"/>
          </a:p>
        </p:txBody>
      </p:sp>
      <p:sp>
        <p:nvSpPr>
          <p:cNvPr id="3" name="TextBox 2">
            <a:extLst>
              <a:ext uri="{FF2B5EF4-FFF2-40B4-BE49-F238E27FC236}">
                <a16:creationId xmlns:a16="http://schemas.microsoft.com/office/drawing/2014/main" id="{E3CF2FAD-5DA1-DECF-B02E-7C1E2FD6FBF0}"/>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39463470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EC7-4195-11BD-FF2A-F081C22E10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6CB14E-6122-FC10-549A-62AE30C4AFD5}"/>
              </a:ext>
            </a:extLst>
          </p:cNvPr>
          <p:cNvSpPr/>
          <p:nvPr/>
        </p:nvSpPr>
        <p:spPr>
          <a:xfrm>
            <a:off x="1787302" y="2861953"/>
            <a:ext cx="861739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$set operator replaces the value of a field with the specified value.</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EE4BB224-E0E4-306D-0951-64054574669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a:t>
            </a:r>
            <a:endParaRPr lang="en-US" dirty="0"/>
          </a:p>
        </p:txBody>
      </p:sp>
    </p:spTree>
    <p:extLst>
      <p:ext uri="{BB962C8B-B14F-4D97-AF65-F5344CB8AC3E}">
        <p14:creationId xmlns:p14="http://schemas.microsoft.com/office/powerpoint/2010/main" val="5966132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8676-7126-3879-E7B0-9DE581035A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D91188E-38AB-2B72-0040-D6092D47476E}"/>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a:t>
            </a:r>
          </a:p>
        </p:txBody>
      </p:sp>
      <p:sp>
        <p:nvSpPr>
          <p:cNvPr id="7" name="Rectangle 6">
            <a:extLst>
              <a:ext uri="{FF2B5EF4-FFF2-40B4-BE49-F238E27FC236}">
                <a16:creationId xmlns:a16="http://schemas.microsoft.com/office/drawing/2014/main" id="{9CADCF28-261C-A905-1673-741E92DA5590}"/>
              </a:ext>
            </a:extLst>
          </p:cNvPr>
          <p:cNvSpPr/>
          <p:nvPr/>
        </p:nvSpPr>
        <p:spPr>
          <a:xfrm>
            <a:off x="1673188" y="762000"/>
            <a:ext cx="8845624" cy="369332"/>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$set </a:t>
            </a:r>
            <a:r>
              <a:rPr lang="en-US" dirty="0">
                <a:latin typeface="Palatino Linotype" panose="02040502050505030304" pitchFamily="18" charset="0"/>
              </a:rPr>
              <a:t>operator replaces the value of a field with the specified value.</a:t>
            </a:r>
            <a:endParaRPr lang="en-IN" dirty="0">
              <a:latin typeface="Palatino Linotype" panose="02040502050505030304" pitchFamily="18" charset="0"/>
            </a:endParaRPr>
          </a:p>
        </p:txBody>
      </p:sp>
      <p:sp>
        <p:nvSpPr>
          <p:cNvPr id="8" name="Rectangle 7">
            <a:extLst>
              <a:ext uri="{FF2B5EF4-FFF2-40B4-BE49-F238E27FC236}">
                <a16:creationId xmlns:a16="http://schemas.microsoft.com/office/drawing/2014/main" id="{C9EDE3E9-35DE-1B0B-223B-6160DA6BA4D5}"/>
              </a:ext>
            </a:extLst>
          </p:cNvPr>
          <p:cNvSpPr/>
          <p:nvPr/>
        </p:nvSpPr>
        <p:spPr>
          <a:xfrm>
            <a:off x="1524000" y="1611868"/>
            <a:ext cx="9144000" cy="73866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 ]</a:t>
            </a:r>
          </a:p>
        </p:txBody>
      </p:sp>
      <p:sp>
        <p:nvSpPr>
          <p:cNvPr id="5" name="TextBox 4">
            <a:extLst>
              <a:ext uri="{FF2B5EF4-FFF2-40B4-BE49-F238E27FC236}">
                <a16:creationId xmlns:a16="http://schemas.microsoft.com/office/drawing/2014/main" id="{BDC6C6B3-DE03-B7C8-5C0D-C60FDE6D4CBE}"/>
              </a:ext>
            </a:extLst>
          </p:cNvPr>
          <p:cNvSpPr txBox="1"/>
          <p:nvPr/>
        </p:nvSpPr>
        <p:spPr>
          <a:xfrm>
            <a:off x="335360" y="2915652"/>
            <a:ext cx="11377264" cy="738664"/>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 );</a:t>
            </a:r>
          </a:p>
        </p:txBody>
      </p:sp>
      <p:grpSp>
        <p:nvGrpSpPr>
          <p:cNvPr id="9" name="Group 8">
            <a:extLst>
              <a:ext uri="{FF2B5EF4-FFF2-40B4-BE49-F238E27FC236}">
                <a16:creationId xmlns:a16="http://schemas.microsoft.com/office/drawing/2014/main" id="{0079EEFC-871B-9556-62A4-328A4FE33925}"/>
              </a:ext>
            </a:extLst>
          </p:cNvPr>
          <p:cNvGrpSpPr/>
          <p:nvPr/>
        </p:nvGrpSpPr>
        <p:grpSpPr>
          <a:xfrm>
            <a:off x="304984" y="4147428"/>
            <a:ext cx="11623664" cy="1945868"/>
            <a:chOff x="304984" y="4077072"/>
            <a:chExt cx="11623664" cy="1945868"/>
          </a:xfrm>
        </p:grpSpPr>
        <p:sp>
          <p:nvSpPr>
            <p:cNvPr id="3" name="TextBox 2">
              <a:extLst>
                <a:ext uri="{FF2B5EF4-FFF2-40B4-BE49-F238E27FC236}">
                  <a16:creationId xmlns:a16="http://schemas.microsoft.com/office/drawing/2014/main" id="{6E8AE68F-D24F-00D6-E140-415E461A65E8}"/>
                </a:ext>
              </a:extLst>
            </p:cNvPr>
            <p:cNvSpPr txBox="1"/>
            <p:nvPr/>
          </p:nvSpPr>
          <p:spPr>
            <a:xfrm>
              <a:off x="304984" y="4637945"/>
              <a:ext cx="11623664" cy="138499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"lime yellow"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a:t>
              </a:r>
              <a:r>
                <a:rPr lang="en-IN" dirty="0">
                  <a:latin typeface="Source Code Pro" panose="020B0509030403020204" pitchFamily="49" charset="0"/>
                  <a:ea typeface="Source Code Pro" panose="020B0509030403020204" pitchFamily="49" charset="0"/>
                </a:rPr>
                <a:t>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882C606F-5C38-FB29-C6AD-52AF27D15B41}"/>
                </a:ext>
              </a:extLst>
            </p:cNvPr>
            <p:cNvSpPr txBox="1"/>
            <p:nvPr/>
          </p:nvSpPr>
          <p:spPr>
            <a:xfrm>
              <a:off x="407368" y="4077072"/>
              <a:ext cx="1694695" cy="400110"/>
            </a:xfrm>
            <a:prstGeom prst="rect">
              <a:avLst/>
            </a:prstGeom>
            <a:noFill/>
          </p:spPr>
          <p:txBody>
            <a:bodyPr wrap="none" rtlCol="0">
              <a:spAutoFit/>
            </a:bodyPr>
            <a:lstStyle/>
            <a:p>
              <a:r>
                <a:rPr lang="en-IN" sz="2000" dirty="0">
                  <a:solidFill>
                    <a:srgbClr val="D80E95"/>
                  </a:solidFill>
                  <a:latin typeface="Arial" panose="020B0604020202020204" pitchFamily="34" charset="0"/>
                  <a:cs typeface="Arial" panose="020B0604020202020204" pitchFamily="34" charset="0"/>
                </a:rPr>
                <a:t>Array Update</a:t>
              </a:r>
            </a:p>
          </p:txBody>
        </p:sp>
      </p:grpSp>
    </p:spTree>
    <p:extLst>
      <p:ext uri="{BB962C8B-B14F-4D97-AF65-F5344CB8AC3E}">
        <p14:creationId xmlns:p14="http://schemas.microsoft.com/office/powerpoint/2010/main" val="13034826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sal: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1200329"/>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a:p>
            <a:endParaRPr lang="en-IN" dirty="0"/>
          </a:p>
        </p:txBody>
      </p:sp>
      <p:sp>
        <p:nvSpPr>
          <p:cNvPr id="4" name="TextBox 3">
            <a:extLst>
              <a:ext uri="{FF2B5EF4-FFF2-40B4-BE49-F238E27FC236}">
                <a16:creationId xmlns:a16="http://schemas.microsoft.com/office/drawing/2014/main" id="{2B1CA49B-B0AF-B904-330B-80EDEB4A729A}"/>
              </a:ext>
            </a:extLst>
          </p:cNvPr>
          <p:cNvSpPr txBox="1"/>
          <p:nvPr/>
        </p:nvSpPr>
        <p:spPr>
          <a:xfrm>
            <a:off x="263352" y="4881934"/>
            <a:ext cx="116652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and $inc in single statement.</a:t>
            </a:r>
          </a:p>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$inc, and $unsset</a:t>
            </a:r>
          </a:p>
        </p:txBody>
      </p:sp>
    </p:spTree>
    <p:extLst>
      <p:ext uri="{BB962C8B-B14F-4D97-AF65-F5344CB8AC3E}">
        <p14:creationId xmlns:p14="http://schemas.microsoft.com/office/powerpoint/2010/main" val="21802460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84034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 or multiple fields using [  { </a:t>
            </a:r>
            <a:r>
              <a:rPr lang="en-US" dirty="0">
                <a:solidFill>
                  <a:srgbClr val="D83713"/>
                </a:solidFill>
                <a:latin typeface="Source Code Pro" panose="020B0509030403020204" pitchFamily="49" charset="0"/>
                <a:ea typeface="Source Code Pro" panose="020B0509030403020204" pitchFamily="49" charset="0"/>
              </a:rPr>
              <a:t>$unset </a:t>
            </a:r>
            <a:r>
              <a:rPr lang="en-US" dirty="0"/>
              <a:t>} ].</a:t>
            </a:r>
            <a:endParaRPr lang="en-IN" dirty="0"/>
          </a:p>
        </p:txBody>
      </p:sp>
      <p:sp>
        <p:nvSpPr>
          <p:cNvPr id="8" name="Rectangle 7"/>
          <p:cNvSpPr/>
          <p:nvPr/>
        </p:nvSpPr>
        <p:spPr>
          <a:xfrm>
            <a:off x="1524000" y="1484784"/>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9" name="Rectangle 8"/>
          <p:cNvSpPr/>
          <p:nvPr/>
        </p:nvSpPr>
        <p:spPr>
          <a:xfrm>
            <a:off x="1217712" y="2384792"/>
            <a:ext cx="975657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136584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0B5CA-3558-652A-044D-BC75D7892F8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F0DA5BB-1B55-8648-AB09-F586A76402B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5" name="Rectangle 4">
            <a:extLst>
              <a:ext uri="{FF2B5EF4-FFF2-40B4-BE49-F238E27FC236}">
                <a16:creationId xmlns:a16="http://schemas.microsoft.com/office/drawing/2014/main" id="{8767C661-38DB-6D7D-CDC8-D37A4DDB8957}"/>
              </a:ext>
            </a:extLst>
          </p:cNvPr>
          <p:cNvSpPr/>
          <p:nvPr/>
        </p:nvSpPr>
        <p:spPr>
          <a:xfrm>
            <a:off x="263357" y="900584"/>
            <a:ext cx="11665286" cy="541686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p>
          <a:p>
            <a:pPr marL="342900" indent="-342900">
              <a:buFont typeface="Arial" panose="020B0604020202020204" pitchFamily="34" charset="0"/>
              <a:buChar char="•"/>
            </a:pPr>
            <a:endParaRPr lang="en-IN" sz="1000" dirty="0">
              <a:solidFill>
                <a:srgbClr val="FF0000"/>
              </a:solidFill>
              <a:highlight>
                <a:srgbClr val="F9FBFA"/>
              </a:highlight>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t>
            </a:r>
            <a:r>
              <a:rPr lang="en-US" dirty="0">
                <a:solidFill>
                  <a:srgbClr val="FF0000"/>
                </a:solidFill>
                <a:highlight>
                  <a:srgbClr val="F9FBFA"/>
                </a:highlight>
                <a:latin typeface="Source Code Pro" panose="020B0509030403020204" pitchFamily="49" charset="0"/>
              </a:rPr>
              <a:t>// To access the fields in the embedded documents</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identifier</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 </a:t>
            </a:r>
            <a:r>
              <a:rPr lang="en-US" i="1" dirty="0">
                <a:solidFill>
                  <a:srgbClr val="D83713"/>
                </a:solidFill>
                <a:latin typeface="Source Code Pro" panose="020B0509030403020204" pitchFamily="49" charset="0"/>
              </a:rPr>
              <a:t>arrayFilters</a:t>
            </a:r>
            <a:r>
              <a:rPr lang="en-US" dirty="0">
                <a:solidFill>
                  <a:srgbClr val="061621"/>
                </a:solidFill>
                <a:latin typeface="Source Code Pro" panose="020B0509030403020204" pitchFamily="49" charset="0"/>
              </a:rPr>
              <a:t>: [ { condition } ] }  </a:t>
            </a:r>
          </a:p>
        </p:txBody>
      </p:sp>
      <p:grpSp>
        <p:nvGrpSpPr>
          <p:cNvPr id="11" name="Group 10">
            <a:extLst>
              <a:ext uri="{FF2B5EF4-FFF2-40B4-BE49-F238E27FC236}">
                <a16:creationId xmlns:a16="http://schemas.microsoft.com/office/drawing/2014/main" id="{0D90BC27-44E4-F19D-61EC-392B648B6B97}"/>
              </a:ext>
            </a:extLst>
          </p:cNvPr>
          <p:cNvGrpSpPr/>
          <p:nvPr/>
        </p:nvGrpSpPr>
        <p:grpSpPr>
          <a:xfrm>
            <a:off x="3359696" y="5787840"/>
            <a:ext cx="2016224" cy="890812"/>
            <a:chOff x="3431704" y="5877272"/>
            <a:chExt cx="2016224" cy="890812"/>
          </a:xfrm>
        </p:grpSpPr>
        <p:sp>
          <p:nvSpPr>
            <p:cNvPr id="4" name="TextBox 3">
              <a:extLst>
                <a:ext uri="{FF2B5EF4-FFF2-40B4-BE49-F238E27FC236}">
                  <a16:creationId xmlns:a16="http://schemas.microsoft.com/office/drawing/2014/main" id="{0CCE2900-69AF-2C71-F073-9619E0121579}"/>
                </a:ext>
              </a:extLst>
            </p:cNvPr>
            <p:cNvSpPr txBox="1"/>
            <p:nvPr/>
          </p:nvSpPr>
          <p:spPr>
            <a:xfrm>
              <a:off x="3431704" y="6398752"/>
              <a:ext cx="1728192"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placeholder</a:t>
              </a:r>
            </a:p>
          </p:txBody>
        </p:sp>
        <p:cxnSp>
          <p:nvCxnSpPr>
            <p:cNvPr id="7" name="Connector: Elbow 6">
              <a:extLst>
                <a:ext uri="{FF2B5EF4-FFF2-40B4-BE49-F238E27FC236}">
                  <a16:creationId xmlns:a16="http://schemas.microsoft.com/office/drawing/2014/main" id="{C48207BA-C91C-FBD6-1DD8-9487EFAAD3B9}"/>
                </a:ext>
              </a:extLst>
            </p:cNvPr>
            <p:cNvCxnSpPr>
              <a:cxnSpLocks/>
            </p:cNvCxnSpPr>
            <p:nvPr/>
          </p:nvCxnSpPr>
          <p:spPr>
            <a:xfrm flipV="1">
              <a:off x="4079776" y="5877272"/>
              <a:ext cx="1368152" cy="360040"/>
            </a:xfrm>
            <a:prstGeom prst="bentConnector3">
              <a:avLst>
                <a:gd name="adj1" fmla="val 100497"/>
              </a:avLst>
            </a:prstGeom>
            <a:ln w="38100">
              <a:solidFill>
                <a:srgbClr val="FF006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0C265D6-8D0B-6A61-8B93-7AD0606AF9A8}"/>
                </a:ext>
              </a:extLst>
            </p:cNvPr>
            <p:cNvCxnSpPr/>
            <p:nvPr/>
          </p:nvCxnSpPr>
          <p:spPr>
            <a:xfrm>
              <a:off x="4079776" y="6215463"/>
              <a:ext cx="0" cy="237626"/>
            </a:xfrm>
            <a:prstGeom prst="straightConnector1">
              <a:avLst/>
            </a:prstGeom>
            <a:ln w="38100">
              <a:solidFill>
                <a:srgbClr val="FF006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9D1311E4-965B-F5A2-1138-C8ECD0457489}"/>
              </a:ext>
            </a:extLst>
          </p:cNvPr>
          <p:cNvGrpSpPr/>
          <p:nvPr/>
        </p:nvGrpSpPr>
        <p:grpSpPr>
          <a:xfrm>
            <a:off x="5663952" y="5804800"/>
            <a:ext cx="1440160" cy="864560"/>
            <a:chOff x="5663952" y="5804800"/>
            <a:chExt cx="1440160" cy="864560"/>
          </a:xfrm>
        </p:grpSpPr>
        <p:cxnSp>
          <p:nvCxnSpPr>
            <p:cNvPr id="21" name="Connector: Elbow 20">
              <a:extLst>
                <a:ext uri="{FF2B5EF4-FFF2-40B4-BE49-F238E27FC236}">
                  <a16:creationId xmlns:a16="http://schemas.microsoft.com/office/drawing/2014/main" id="{02A804B9-889E-A02F-73C3-371C4E77B6A2}"/>
                </a:ext>
              </a:extLst>
            </p:cNvPr>
            <p:cNvCxnSpPr>
              <a:cxnSpLocks/>
            </p:cNvCxnSpPr>
            <p:nvPr/>
          </p:nvCxnSpPr>
          <p:spPr>
            <a:xfrm rot="16200000" flipV="1">
              <a:off x="5888581" y="5868206"/>
              <a:ext cx="558857" cy="432045"/>
            </a:xfrm>
            <a:prstGeom prst="bentConnector3">
              <a:avLst/>
            </a:prstGeom>
            <a:ln w="38100">
              <a:solidFill>
                <a:srgbClr val="FF0066"/>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DB728FC-6677-3054-1724-6A6D6955C216}"/>
                </a:ext>
              </a:extLst>
            </p:cNvPr>
            <p:cNvSpPr txBox="1"/>
            <p:nvPr/>
          </p:nvSpPr>
          <p:spPr>
            <a:xfrm>
              <a:off x="5663952" y="6300028"/>
              <a:ext cx="1440160" cy="369332"/>
            </a:xfrm>
            <a:prstGeom prst="rect">
              <a:avLst/>
            </a:prstGeom>
            <a:noFill/>
          </p:spPr>
          <p:txBody>
            <a:bodyPr wrap="square">
              <a:spAutoFit/>
            </a:bodyPr>
            <a:lstStyle/>
            <a:p>
              <a:r>
                <a:rPr lang="en-IN" dirty="0">
                  <a:solidFill>
                    <a:srgbClr val="4D0AF4"/>
                  </a:solidFill>
                  <a:latin typeface="Source Code Pro" panose="020B0509030403020204" pitchFamily="49" charset="0"/>
                  <a:ea typeface="Source Code Pro" panose="020B0509030403020204" pitchFamily="49" charset="0"/>
                </a:rPr>
                <a:t>new value</a:t>
              </a:r>
            </a:p>
          </p:txBody>
        </p:sp>
      </p:grpSp>
      <p:grpSp>
        <p:nvGrpSpPr>
          <p:cNvPr id="26" name="Group 25">
            <a:extLst>
              <a:ext uri="{FF2B5EF4-FFF2-40B4-BE49-F238E27FC236}">
                <a16:creationId xmlns:a16="http://schemas.microsoft.com/office/drawing/2014/main" id="{1AA4C033-81A5-29D0-A9FF-595D4BAC7BE3}"/>
              </a:ext>
            </a:extLst>
          </p:cNvPr>
          <p:cNvGrpSpPr/>
          <p:nvPr/>
        </p:nvGrpSpPr>
        <p:grpSpPr>
          <a:xfrm>
            <a:off x="551385" y="6085300"/>
            <a:ext cx="2232247" cy="1016108"/>
            <a:chOff x="5663952" y="6013292"/>
            <a:chExt cx="1440160" cy="1016108"/>
          </a:xfrm>
        </p:grpSpPr>
        <p:cxnSp>
          <p:nvCxnSpPr>
            <p:cNvPr id="27" name="Connector: Elbow 26">
              <a:extLst>
                <a:ext uri="{FF2B5EF4-FFF2-40B4-BE49-F238E27FC236}">
                  <a16:creationId xmlns:a16="http://schemas.microsoft.com/office/drawing/2014/main" id="{FE3322F5-55F2-EE82-8C6C-0330D5D89D0B}"/>
                </a:ext>
              </a:extLst>
            </p:cNvPr>
            <p:cNvCxnSpPr>
              <a:cxnSpLocks/>
            </p:cNvCxnSpPr>
            <p:nvPr/>
          </p:nvCxnSpPr>
          <p:spPr>
            <a:xfrm rot="16200000" flipV="1">
              <a:off x="6019992" y="6089299"/>
              <a:ext cx="368036" cy="216021"/>
            </a:xfrm>
            <a:prstGeom prst="bentConnector3">
              <a:avLst/>
            </a:prstGeom>
            <a:ln w="38100">
              <a:solidFill>
                <a:srgbClr val="FF0066"/>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599C1E6-5FBD-80DC-E1BB-0616DB5FEC14}"/>
                </a:ext>
              </a:extLst>
            </p:cNvPr>
            <p:cNvSpPr txBox="1"/>
            <p:nvPr/>
          </p:nvSpPr>
          <p:spPr>
            <a:xfrm>
              <a:off x="5663952" y="6383069"/>
              <a:ext cx="1440160" cy="646331"/>
            </a:xfrm>
            <a:prstGeom prst="rect">
              <a:avLst/>
            </a:prstGeom>
            <a:noFill/>
          </p:spPr>
          <p:txBody>
            <a:bodyPr wrap="square">
              <a:spAutoFit/>
            </a:bodyPr>
            <a:lstStyle/>
            <a:p>
              <a:r>
                <a:rPr lang="en-IN" dirty="0">
                  <a:solidFill>
                    <a:srgbClr val="4D0AF4"/>
                  </a:solidFill>
                  <a:latin typeface="Source Code Pro" panose="020B0509030403020204" pitchFamily="49" charset="0"/>
                  <a:ea typeface="Source Code Pro" panose="020B0509030403020204" pitchFamily="49" charset="0"/>
                </a:rPr>
                <a:t>condition value</a:t>
              </a:r>
            </a:p>
          </p:txBody>
        </p:sp>
      </p:grpSp>
    </p:spTree>
    <p:extLst>
      <p:ext uri="{BB962C8B-B14F-4D97-AF65-F5344CB8AC3E}">
        <p14:creationId xmlns:p14="http://schemas.microsoft.com/office/powerpoint/2010/main" val="12641193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341"/>
            <a:ext cx="12144672" cy="6617196"/>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website: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 }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email: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number: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numbers: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68</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({colors: "lemon"},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"white"</a:t>
            </a:r>
            <a:r>
              <a:rPr lang="en-IN" dirty="0">
                <a:latin typeface="Source Code Pro" panose="020B0509030403020204" pitchFamily="49" charset="0"/>
                <a:ea typeface="Source Code Pro" panose="020B0509030403020204" pitchFamily="49" charset="0"/>
              </a:rPr>
              <a:t> }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IN" dirty="0">
                <a:latin typeface="Source Code Pro" panose="020B0509030403020204" pitchFamily="49" charset="0"/>
                <a:ea typeface="Source Code Pro" panose="020B0509030403020204" pitchFamily="49" charset="0"/>
              </a:rPr>
              <a:t> }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45 </a:t>
            </a:r>
            <a:r>
              <a:rPr lang="en-IN" dirty="0">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19970356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err="1">
                <a:latin typeface="Source Code Pro" panose="020B0509030403020204" pitchFamily="49" charset="0"/>
                <a:ea typeface="Source Code Pro" panose="020B0509030403020204" pitchFamily="49" charset="0"/>
                <a:cs typeface="Calibri" panose="020F0502020204030204" pitchFamily="34" charset="0"/>
              </a:rPr>
              <a:t>.emp.</a:t>
            </a:r>
            <a:r>
              <a:rPr lang="en-US"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rgbClr val="061621"/>
                </a:solidFill>
                <a:latin typeface="Source Code Pro" panose="020B0509030403020204" pitchFamily="49" charset="0"/>
                <a:ea typeface="Source Code Pro" panose="020B0509030403020204" pitchFamily="49"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4" name="Rectangle 3"/>
          <p:cNvSpPr/>
          <p:nvPr/>
        </p:nvSpPr>
        <p:spPr>
          <a:xfrm>
            <a:off x="1524000" y="928874"/>
            <a:ext cx="9144000"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263352" y="3429000"/>
            <a:ext cx="11665296" cy="203132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"Gross Salary":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y: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z: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latin typeface="Source Code Pro" panose="020B0509030403020204" pitchFamily="49" charset="0"/>
                <a:ea typeface="Source Code Pro" panose="020B0509030403020204" pitchFamily="49" charset="0"/>
                <a:cs typeface="Calibri" panose="020F0502020204030204" pitchFamily="34" charset="0"/>
              </a:rPr>
              <a:t>] } } }]);</a:t>
            </a:r>
          </a:p>
        </p:txBody>
      </p:sp>
      <p:graphicFrame>
        <p:nvGraphicFramePr>
          <p:cNvPr id="3" name="Table 2">
            <a:extLst>
              <a:ext uri="{FF2B5EF4-FFF2-40B4-BE49-F238E27FC236}">
                <a16:creationId xmlns:a16="http://schemas.microsoft.com/office/drawing/2014/main" id="{EA87433E-F572-11F8-9F30-101F4ECBE329}"/>
              </a:ext>
            </a:extLst>
          </p:cNvPr>
          <p:cNvGraphicFramePr>
            <a:graphicFrameLocks noGrp="1"/>
          </p:cNvGraphicFramePr>
          <p:nvPr>
            <p:extLst>
              <p:ext uri="{D42A27DB-BD31-4B8C-83A1-F6EECF244321}">
                <p14:modId xmlns:p14="http://schemas.microsoft.com/office/powerpoint/2010/main" val="3223344193"/>
              </p:ext>
            </p:extLst>
          </p:nvPr>
        </p:nvGraphicFramePr>
        <p:xfrm>
          <a:off x="593557" y="2132856"/>
          <a:ext cx="11004885" cy="731520"/>
        </p:xfrm>
        <a:graphic>
          <a:graphicData uri="http://schemas.openxmlformats.org/drawingml/2006/table">
            <a:tbl>
              <a:tblPr firstRow="1" bandRow="1">
                <a:tableStyleId>{5940675A-B579-460E-94D1-54222C63F5DA}</a:tableStyleId>
              </a:tblPr>
              <a:tblGrid>
                <a:gridCol w="3516051">
                  <a:extLst>
                    <a:ext uri="{9D8B030D-6E8A-4147-A177-3AD203B41FA5}">
                      <a16:colId xmlns:a16="http://schemas.microsoft.com/office/drawing/2014/main" val="3781642009"/>
                    </a:ext>
                  </a:extLst>
                </a:gridCol>
                <a:gridCol w="3678006">
                  <a:extLst>
                    <a:ext uri="{9D8B030D-6E8A-4147-A177-3AD203B41FA5}">
                      <a16:colId xmlns:a16="http://schemas.microsoft.com/office/drawing/2014/main" val="3960261557"/>
                    </a:ext>
                  </a:extLst>
                </a:gridCol>
                <a:gridCol w="3810828">
                  <a:extLst>
                    <a:ext uri="{9D8B030D-6E8A-4147-A177-3AD203B41FA5}">
                      <a16:colId xmlns:a16="http://schemas.microsoft.com/office/drawing/2014/main" val="215156997"/>
                    </a:ext>
                  </a:extLst>
                </a:gridCol>
              </a:tblGrid>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extLst>
                  <a:ext uri="{0D108BD9-81ED-4DB2-BD59-A6C34878D82A}">
                    <a16:rowId xmlns:a16="http://schemas.microsoft.com/office/drawing/2014/main" val="4273910695"/>
                  </a:ext>
                </a:extLst>
              </a:tr>
              <a:tr h="127000">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69956396"/>
                  </a:ext>
                </a:extLst>
              </a:tr>
            </a:tbl>
          </a:graphicData>
        </a:graphic>
      </p:graphicFrame>
    </p:spTree>
    <p:extLst>
      <p:ext uri="{BB962C8B-B14F-4D97-AF65-F5344CB8AC3E}">
        <p14:creationId xmlns:p14="http://schemas.microsoft.com/office/powerpoint/2010/main" val="95593075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2935632231"/>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FF4A22-CCDD-51EF-80A2-F8BB7B4B7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t>
            </a:r>
            <a:r>
              <a:rPr lang="en-IN" sz="3200" b="1" i="1" dirty="0" err="1">
                <a:solidFill>
                  <a:srgbClr val="FFFF00"/>
                </a:solidFill>
                <a:latin typeface="Arial" pitchFamily="34" charset="0"/>
                <a:cs typeface="Arial" pitchFamily="34" charset="0"/>
              </a:rPr>
              <a:t>cond</a:t>
            </a:r>
            <a:r>
              <a:rPr lang="en-IN" sz="3200" b="1" i="1" dirty="0">
                <a:solidFill>
                  <a:srgbClr val="FFFF00"/>
                </a:solidFill>
                <a:latin typeface="Arial" pitchFamily="34" charset="0"/>
                <a:cs typeface="Arial" pitchFamily="34" charset="0"/>
              </a:rPr>
              <a:t>()</a:t>
            </a:r>
          </a:p>
        </p:txBody>
      </p:sp>
    </p:spTree>
    <p:extLst>
      <p:ext uri="{BB962C8B-B14F-4D97-AF65-F5344CB8AC3E}">
        <p14:creationId xmlns:p14="http://schemas.microsoft.com/office/powerpoint/2010/main" val="263127399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191344" y="3645024"/>
            <a:ext cx="11737303"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x: </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$denseRank</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$rank</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 }</a:t>
            </a:r>
          </a:p>
          <a:p>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3271333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63525"/>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63525"/>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263525"/>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246441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err="1">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err="1">
                          <a:latin typeface="Source Code Pro" panose="020B0509030403020204" pitchFamily="49" charset="0"/>
                          <a:ea typeface="Source Code Pro" panose="020B0509030403020204" pitchFamily="49" charset="0"/>
                        </a:rPr>
                        <a:t>.DenseRank</a:t>
                      </a:r>
                      <a:r>
                        <a:rPr lang="en-IN" sz="1800" dirty="0">
                          <a:latin typeface="Source Code Pro" panose="020B0509030403020204" pitchFamily="49" charset="0"/>
                          <a:ea typeface="Source Code Pro" panose="020B0509030403020204" pitchFamily="49" charset="0"/>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err="1">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err="1">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672039"/>
            <a:ext cx="11809312" cy="2229098"/>
            <a:chOff x="119336" y="116632"/>
            <a:chExt cx="11809312" cy="2229098"/>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145401"/>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CCAC9AD4-3AC0-DE96-A426-EC44F6068C78}"/>
              </a:ext>
            </a:extLst>
          </p:cNvPr>
          <p:cNvGrpSpPr/>
          <p:nvPr/>
        </p:nvGrpSpPr>
        <p:grpSpPr>
          <a:xfrm>
            <a:off x="697672" y="3090486"/>
            <a:ext cx="10801200" cy="3506866"/>
            <a:chOff x="697672" y="3429000"/>
            <a:chExt cx="10801200" cy="3506866"/>
          </a:xfrm>
        </p:grpSpPr>
        <p:grpSp>
          <p:nvGrpSpPr>
            <p:cNvPr id="13" name="Group 12">
              <a:extLst>
                <a:ext uri="{FF2B5EF4-FFF2-40B4-BE49-F238E27FC236}">
                  <a16:creationId xmlns:a16="http://schemas.microsoft.com/office/drawing/2014/main" id="{C380FF45-F3C8-CEF6-5E77-51D4518E5120}"/>
                </a:ext>
              </a:extLst>
            </p:cNvPr>
            <p:cNvGrpSpPr/>
            <p:nvPr/>
          </p:nvGrpSpPr>
          <p:grpSpPr>
            <a:xfrm>
              <a:off x="697672" y="342900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sp>
            <p:nvSpPr>
              <p:cNvPr id="2" name="TextBox 1">
                <a:extLst>
                  <a:ext uri="{FF2B5EF4-FFF2-40B4-BE49-F238E27FC236}">
                    <a16:creationId xmlns:a16="http://schemas.microsoft.com/office/drawing/2014/main" id="{7FD2B757-B85F-CCDF-2A89-1D32CFB4C031}"/>
                  </a:ext>
                </a:extLst>
              </p:cNvPr>
              <p:cNvSpPr txBox="1"/>
              <p:nvPr/>
            </p:nvSpPr>
            <p:spPr>
              <a:xfrm>
                <a:off x="5900711" y="4735556"/>
                <a:ext cx="3026365"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array.forEach loop</a:t>
                </a:r>
              </a:p>
            </p:txBody>
          </p:sp>
        </p:grpSp>
        <p:sp>
          <p:nvSpPr>
            <p:cNvPr id="4" name="TextBox 3">
              <a:extLst>
                <a:ext uri="{FF2B5EF4-FFF2-40B4-BE49-F238E27FC236}">
                  <a16:creationId xmlns:a16="http://schemas.microsoft.com/office/drawing/2014/main" id="{74CB3074-93B2-0554-EA22-A1901FD4DC3E}"/>
                </a:ext>
              </a:extLst>
            </p:cNvPr>
            <p:cNvSpPr txBox="1"/>
            <p:nvPr/>
          </p:nvSpPr>
          <p:spPr>
            <a:xfrm>
              <a:off x="5883781" y="5817611"/>
              <a:ext cx="5579000" cy="1118255"/>
            </a:xfrm>
            <a:prstGeom prst="rect">
              <a:avLst/>
            </a:prstGeom>
            <a:noFill/>
          </p:spPr>
          <p:txBody>
            <a:bodyPr wrap="square">
              <a:spAutoFit/>
            </a:bodyPr>
            <a:lstStyle/>
            <a:p>
              <a:pPr>
                <a:lnSpc>
                  <a:spcPts val="2025"/>
                </a:lnSpc>
                <a:buNone/>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025"/>
                </a:lnSpc>
                <a:buNone/>
              </a:pP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forEach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lnSpc>
                  <a:spcPts val="2025"/>
                </a:lnSpc>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a:t>
              </a:r>
            </a:p>
            <a:p>
              <a:pPr>
                <a:lnSpc>
                  <a:spcPts val="2025"/>
                </a:lnSpc>
              </a:pPr>
              <a:r>
                <a:rPr lang="en-US" b="0" dirty="0">
                  <a:solidFill>
                    <a:srgbClr val="000000"/>
                  </a:solidFill>
                  <a:effectLst/>
                  <a:latin typeface="Consolas" panose="020B0609020204030204" pitchFamily="49" charset="0"/>
                </a:rPr>
                <a:t>})</a:t>
              </a:r>
            </a:p>
          </p:txBody>
        </p:sp>
      </p:grpSp>
    </p:spTree>
    <p:extLst>
      <p:ext uri="{BB962C8B-B14F-4D97-AF65-F5344CB8AC3E}">
        <p14:creationId xmlns:p14="http://schemas.microsoft.com/office/powerpoint/2010/main" val="375376111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994646"/>
                </a:solidFill>
                <a:highlight>
                  <a:srgbClr val="FFFF00"/>
                </a:highlight>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994646"/>
                </a:solidFill>
                <a:highlight>
                  <a:srgbClr val="FFFF00"/>
                </a:highlight>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994646"/>
                </a:solidFill>
                <a:highlight>
                  <a:srgbClr val="FFFF00"/>
                </a:highlight>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49060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a:t>
            </a:r>
            <a:r>
              <a:rPr lang="en-US" sz="2200">
                <a:solidFill>
                  <a:schemeClr val="accent1">
                    <a:lumMod val="75000"/>
                  </a:schemeClr>
                </a:solidFill>
                <a:latin typeface="Arial" panose="020B0604020202020204" pitchFamily="34" charset="0"/>
                <a:cs typeface="Arial" panose="020B0604020202020204" pitchFamily="34" charset="0"/>
              </a:rPr>
              <a:t>Create few </a:t>
            </a:r>
            <a:r>
              <a:rPr lang="en-US" sz="2200" dirty="0">
                <a:solidFill>
                  <a:schemeClr val="accent1">
                    <a:lumMod val="75000"/>
                  </a:schemeClr>
                </a:solidFill>
                <a:latin typeface="Arial" panose="020B0604020202020204" pitchFamily="34" charset="0"/>
                <a:cs typeface="Arial" panose="020B0604020202020204" pitchFamily="34" charset="0"/>
              </a:rPr>
              <a:t>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994646"/>
                </a:solidFill>
                <a:highlight>
                  <a:srgbClr val="FFFF00"/>
                </a:highlight>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or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781200"/>
            <a:ext cx="11639716" cy="3216265"/>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exec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a:t>
            </a:r>
            <a:r>
              <a:rPr lang="en-IN" dirty="0" err="1">
                <a:solidFill>
                  <a:srgbClr val="22AA44"/>
                </a:solidFill>
                <a:latin typeface="Consolas" panose="020B0609020204030204" pitchFamily="49" charset="0"/>
              </a:rPr>
              <a:t>child_process</a:t>
            </a:r>
            <a:r>
              <a:rPr lang="en-IN" dirty="0">
                <a:solidFill>
                  <a:srgbClr val="22AA44"/>
                </a:solidFill>
                <a:latin typeface="Consolas" panose="020B0609020204030204" pitchFamily="49" charset="0"/>
              </a:rPr>
              <a:t>'</a:t>
            </a:r>
            <a:r>
              <a:rPr lang="en-IN"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dirty="0">
                <a:solidFill>
                  <a:srgbClr val="DDBB88"/>
                </a:solidFill>
                <a:latin typeface="Consolas" panose="020B0609020204030204" pitchFamily="49" charset="0"/>
              </a:rPr>
              <a:t>exec</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'mongoimport --host=192.168.100.91 --port=27017 --db="db1" --collection="movies" --type="csv" </a:t>
            </a:r>
          </a:p>
          <a:p>
            <a:r>
              <a:rPr lang="en-IN" dirty="0">
                <a:solidFill>
                  <a:srgbClr val="22AA44"/>
                </a:solidFill>
                <a:latin typeface="Consolas" panose="020B0609020204030204" pitchFamily="49" charset="0"/>
              </a:rPr>
              <a:t>      --file="C:/data/movie.csv" --headerline'</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err</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res</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=&gt;</a:t>
            </a:r>
            <a:r>
              <a:rPr lang="en-IN" dirty="0">
                <a:solidFill>
                  <a:srgbClr val="6688CC"/>
                </a:solidFill>
                <a:latin typeface="Consolas" panose="020B0609020204030204" pitchFamily="49" charset="0"/>
              </a:rPr>
              <a:t> {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if</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err</a:t>
            </a:r>
            <a:r>
              <a:rPr lang="en-IN" dirty="0">
                <a:solidFill>
                  <a:srgbClr val="6688CC"/>
                </a:solidFill>
                <a:latin typeface="Consolas" panose="020B0609020204030204" pitchFamily="49" charset="0"/>
              </a:rPr>
              <a:t>) {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"Some error occurred"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else</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 documents imported!"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78120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78120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781200"/>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781200"/>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781200"/>
            <a:ext cx="11664000" cy="6247864"/>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00"/>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781200"/>
            <a:ext cx="11664000" cy="6247864"/>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br>
              <a:rPr lang="en-IN" sz="400"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781200"/>
            <a:ext cx="11664000" cy="4862870"/>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781200"/>
            <a:ext cx="11664000" cy="4257576"/>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781200"/>
            <a:ext cx="11664000" cy="4257576"/>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781200"/>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endParaRPr lang="en-IN" dirty="0">
              <a:solidFill>
                <a:srgbClr val="000000"/>
              </a:solidFill>
              <a:latin typeface="Consolas" panose="020B0609020204030204" pitchFamily="49" charset="0"/>
            </a:endParaRPr>
          </a:p>
          <a:p>
            <a:br>
              <a:rPr lang="en-IN" sz="400"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781200"/>
            <a:ext cx="11664000" cy="465768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br>
              <a:rPr lang="en-IN" b="0" dirty="0">
                <a:solidFill>
                  <a:srgbClr val="000000"/>
                </a:solidFill>
                <a:effectLst/>
                <a:latin typeface="Consolas" panose="020B0609020204030204" pitchFamily="49" charset="0"/>
              </a:rPr>
            </a:br>
            <a:endParaRPr lang="en-IN" sz="400" b="0" dirty="0">
              <a:solidFill>
                <a:srgbClr val="000000"/>
              </a:solidFill>
              <a:effectLst/>
              <a:latin typeface="Consolas" panose="020B0609020204030204" pitchFamily="49" charset="0"/>
            </a:endParaRPr>
          </a:p>
          <a:p>
            <a:endParaRPr lang="en-IN" sz="400" dirty="0">
              <a:solidFill>
                <a:srgbClr val="000000"/>
              </a:solidFill>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781200"/>
            <a:ext cx="11664000" cy="457561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endParaRPr lang="en-IN" sz="400" b="0" dirty="0">
              <a:solidFill>
                <a:srgbClr val="000000"/>
              </a:solidFill>
              <a:effectLst/>
              <a:latin typeface="Consolas" panose="020B0609020204030204" pitchFamily="49" charset="0"/>
            </a:endParaRPr>
          </a:p>
          <a:p>
            <a:endParaRPr lang="en-IN" sz="400" dirty="0">
              <a:solidFill>
                <a:srgbClr val="000000"/>
              </a:solidFill>
              <a:latin typeface="Consolas" panose="020B0609020204030204" pitchFamily="49" charset="0"/>
            </a:endParaRP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781200"/>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br>
              <a:rPr lang="en-IN" sz="400" b="0" dirty="0">
                <a:solidFill>
                  <a:srgbClr val="000000"/>
                </a:solidFill>
                <a:effectLst/>
                <a:latin typeface="Consolas" panose="020B0609020204030204" pitchFamily="49" charset="0"/>
              </a:rPr>
            </a:br>
            <a:endParaRPr lang="en-IN" sz="400"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sz="8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781200"/>
            <a:ext cx="11664000" cy="494148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781200"/>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620688"/>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781200"/>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endParaRPr lang="en-IN" b="0" dirty="0">
              <a:solidFill>
                <a:srgbClr val="795E26"/>
              </a:solidFill>
              <a:effectLst/>
              <a:latin typeface="Consolas" panose="020B0609020204030204" pitchFamily="49" charset="0"/>
            </a:endParaRP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781200"/>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a:t>
            </a: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499291662"/>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"emp"</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phone:</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$exists: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513183360"/>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'Eastman'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"Comedy"</a:t>
            </a:r>
            <a:r>
              <a:rPr lang="en-IN" b="0" dirty="0">
                <a:solidFill>
                  <a:srgbClr val="3B3B3B"/>
                </a:solidFill>
                <a:effectLst/>
                <a:latin typeface="Consolas" panose="020B0609020204030204" pitchFamily="49" charset="0"/>
              </a:rPr>
              <a:t> }, </a:t>
            </a:r>
          </a:p>
          <a:p>
            <a:pPr>
              <a:lnSpc>
                <a:spcPts val="2025"/>
              </a:lnSpc>
              <a:buNone/>
            </a:pPr>
            <a:r>
              <a:rPr lang="en-IN" dirty="0">
                <a:solidFill>
                  <a:srgbClr val="3B3B3B"/>
                </a:solidFill>
                <a:latin typeface="Consolas" panose="020B0609020204030204" pitchFamily="49" charset="0"/>
              </a:rPr>
              <a:t>      </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buNone/>
            </a:pPr>
            <a:endParaRPr lang="en-IN" sz="800"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country:</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'USA'</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dirty="0">
                <a:solidFill>
                  <a:srgbClr val="3B3B3B"/>
                </a:solidFill>
                <a:latin typeface="Consolas" panose="020B0609020204030204" pitchFamily="49" charset="0"/>
              </a:rPr>
              <a:t>	</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3224333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781200"/>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$and:</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country:</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'USA'</a:t>
            </a: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p>
          <a:p>
            <a:pPr>
              <a:buNone/>
            </a:pPr>
            <a:endParaRPr lang="en-IN" sz="600"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544397604"/>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skip</a:t>
            </a:r>
            <a:r>
              <a:rPr lang="en-IN" b="0" dirty="0">
                <a:solidFill>
                  <a:srgbClr val="3B3B3B"/>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ename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job</a:t>
            </a:r>
            <a:r>
              <a:rPr lang="en-IN" b="0" dirty="0">
                <a:solidFill>
                  <a:srgbClr val="3B3B3B"/>
                </a:solidFill>
                <a:effectLst/>
                <a:latin typeface="Consolas" panose="020B0609020204030204" pitchFamily="49" charset="0"/>
              </a:rPr>
              <a:t>, </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sal</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4</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4256340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781200"/>
            <a:ext cx="11664000" cy="4965462"/>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findOne</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691892340"/>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781200"/>
            <a:ext cx="11664000" cy="586314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5165387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627647"/>
            <a:ext cx="11664000" cy="6217087"/>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cursor1</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3B3B3B"/>
                </a:solidFill>
                <a:effectLst/>
                <a:latin typeface="Consolas" panose="020B0609020204030204" pitchFamily="49" charset="0"/>
              </a:rPr>
              <a:t>();</a:t>
            </a:r>
          </a:p>
          <a:p>
            <a:pPr>
              <a:buNone/>
            </a:pPr>
            <a:br>
              <a:rPr lang="en-IN" sz="600"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cursor1</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cursor2</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p>
          <a:p>
            <a:pPr>
              <a:buNone/>
            </a:pPr>
            <a:br>
              <a:rPr lang="en-IN" sz="600"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cursor2</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692696"/>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$not: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if</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hasNext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else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"No documents found..."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400</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5605964"/>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781200"/>
            <a:ext cx="11664000" cy="598625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cnt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22765506"/>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781200"/>
            <a:ext cx="11664000" cy="6247864"/>
          </a:xfrm>
          <a:prstGeom prst="rect">
            <a:avLst/>
          </a:prstGeom>
          <a:noFill/>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"mongodb://192.168.150.24:27017"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'Director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 Movie Title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 Genres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$regex:</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4577803"/>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781200"/>
            <a:ext cx="11664000" cy="6063198"/>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$literal:</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300</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'$x'</a:t>
            </a:r>
            <a:r>
              <a:rPr lang="en-IN" b="0" dirty="0">
                <a:solidFill>
                  <a:srgbClr val="3B3B3B"/>
                </a:solidFill>
                <a:effectLst/>
                <a:latin typeface="Consolas" panose="020B0609020204030204" pitchFamily="49" charset="0"/>
              </a:rPr>
              <a:t>]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88644840"/>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612259"/>
            <a:ext cx="11664000" cy="6417141"/>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$setWindowFields: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sortBy: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output: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$documentNumber:</a:t>
            </a:r>
            <a:r>
              <a:rPr lang="en-IN" b="0" dirty="0">
                <a:solidFill>
                  <a:srgbClr val="3B3B3B"/>
                </a:solidFill>
                <a:effectLst/>
                <a:latin typeface="Consolas" panose="020B0609020204030204" pitchFamily="49" charset="0"/>
              </a:rPr>
              <a:t> {} }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950268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620688"/>
            <a:ext cx="11664000" cy="6417141"/>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$setWindowFields: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sortBy: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output: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$denseRank:</a:t>
            </a:r>
            <a:r>
              <a:rPr lang="en-IN" b="0" dirty="0">
                <a:solidFill>
                  <a:srgbClr val="3B3B3B"/>
                </a:solidFill>
                <a:effectLst/>
                <a:latin typeface="Consolas" panose="020B0609020204030204" pitchFamily="49" charset="0"/>
              </a:rPr>
              <a:t> {} }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75942171"/>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781200"/>
            <a:ext cx="11664000" cy="623651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aggregate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$match:</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genres:</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$eq:</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a:t>
            </a:r>
            <a:r>
              <a:rPr lang="en-IN" sz="1600" b="0" dirty="0">
                <a:solidFill>
                  <a:srgbClr val="3B3B3B"/>
                </a:solidFill>
                <a:effectLst/>
                <a:latin typeface="Consolas" panose="020B0609020204030204" pitchFamily="49" charset="0"/>
              </a:rPr>
              <a:t> } } }, { </a:t>
            </a:r>
            <a:r>
              <a:rPr lang="en-IN" sz="1600" b="0" dirty="0">
                <a:solidFill>
                  <a:srgbClr val="001080"/>
                </a:solidFill>
                <a:effectLst/>
                <a:latin typeface="Consolas" panose="020B0609020204030204" pitchFamily="49" charset="0"/>
              </a:rPr>
              <a:t>$project: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color:</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genres:</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 }, { </a:t>
            </a:r>
            <a:r>
              <a:rPr lang="en-IN" sz="1600" b="0" dirty="0">
                <a:solidFill>
                  <a:srgbClr val="001080"/>
                </a:solidFill>
                <a:effectLst/>
                <a:latin typeface="Consolas" panose="020B0609020204030204" pitchFamily="49" charset="0"/>
              </a:rPr>
              <a:t>$setWindowFields:</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partitionBy:</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"$color"</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sortBy:</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output: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$denseRank:</a:t>
            </a:r>
            <a:r>
              <a:rPr lang="en-IN" sz="1600" b="0" dirty="0">
                <a:solidFill>
                  <a:srgbClr val="3B3B3B"/>
                </a:solidFill>
                <a:effectLst/>
                <a:latin typeface="Consolas" panose="020B0609020204030204" pitchFamily="49" charset="0"/>
              </a:rPr>
              <a:t> {} } } } }, { </a:t>
            </a:r>
            <a:r>
              <a:rPr lang="en-IN" sz="1600" b="0" dirty="0">
                <a:solidFill>
                  <a:srgbClr val="001080"/>
                </a:solidFill>
                <a:effectLst/>
                <a:latin typeface="Consolas" panose="020B0609020204030204" pitchFamily="49" charset="0"/>
              </a:rPr>
              <a:t>$match:</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y</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r>
              <a:rPr lang="en-IN" sz="1600" b="0" dirty="0">
                <a:solidFill>
                  <a:srgbClr val="098658"/>
                </a:solidFill>
                <a:effectLst/>
                <a:latin typeface="Consolas" panose="020B0609020204030204" pitchFamily="49" charset="0"/>
              </a:rPr>
              <a:t>5</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081298490"/>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692696"/>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$not:</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$sort: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250</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53385364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23651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aggregate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$lookup:</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localField:</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foreignField:</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as:</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"PassportDetails"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pipeline:</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$project: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city:</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 number"</a:t>
            </a:r>
            <a:r>
              <a:rPr lang="en-IN" sz="1600" b="0" dirty="0">
                <a:solidFill>
                  <a:srgbClr val="00108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08605434"/>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692696"/>
            <a:ext cx="11664000" cy="626325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updateOne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endParaRPr lang="en-IN"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$set: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salary:</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45000</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gender:</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a:t>
            </a:r>
            <a:endParaRPr lang="en-IN"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338987789"/>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598003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updateOne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 </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$push:</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phone:</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$each:</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$position:</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endParaRPr lang="en-IN" sz="1600" b="0" dirty="0">
              <a:solidFill>
                <a:srgbClr val="3B3B3B"/>
              </a:solidFill>
              <a:effectLst/>
              <a:latin typeface="Consolas" panose="020B0609020204030204" pitchFamily="49" charset="0"/>
            </a:endParaRP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40640477"/>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236515"/>
          </a:xfrm>
          <a:prstGeom prst="rect">
            <a:avLst/>
          </a:prstGeom>
          <a:noFill/>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url:</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"redis://192.168.100.84:6379"</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find</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projection:</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SET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"KEY"</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 created ... "</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QUIT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524352260"/>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236515"/>
          </a:xfrm>
          <a:prstGeom prst="rect">
            <a:avLst/>
          </a:prstGeom>
          <a:noFill/>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url:</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"redis://192.168.100.84:6379"</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find</a:t>
            </a:r>
            <a:r>
              <a:rPr lang="en-IN" sz="1600" b="0" dirty="0">
                <a:solidFill>
                  <a:srgbClr val="3B3B3B"/>
                </a:solidFill>
                <a:effectLst/>
                <a:latin typeface="Consolas" panose="020B0609020204030204" pitchFamily="49" charset="0"/>
              </a:rPr>
              <a:t>({}, {});</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SET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QUIT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3545003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709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 as x</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as y}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6E978F44-AED1-016A-E4A1-AF503502A84F}"/>
              </a:ext>
            </a:extLst>
          </p:cNvPr>
          <p:cNvPicPr>
            <a:picLocks noChangeAspect="1"/>
          </p:cNvPicPr>
          <p:nvPr/>
        </p:nvPicPr>
        <p:blipFill>
          <a:blip r:embed="rId2"/>
          <a:stretch>
            <a:fillRect/>
          </a:stretch>
        </p:blipFill>
        <p:spPr>
          <a:xfrm>
            <a:off x="1230782" y="692696"/>
            <a:ext cx="9617745" cy="6076113"/>
          </a:xfrm>
          <a:prstGeom prst="rect">
            <a:avLst/>
          </a:prstGeom>
        </p:spPr>
      </p:pic>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91344" y="1628198"/>
            <a:ext cx="11593288"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a:solidFill>
                  <a:srgbClr val="994646"/>
                </a:solidFill>
                <a:latin typeface="Source Code Pro" panose="020B0509030403020204" pitchFamily="49" charset="0"/>
                <a:ea typeface="Source Code Pro" panose="020B0509030403020204" pitchFamily="49" charset="0"/>
              </a:rPr>
              <a:t>27017</a:t>
            </a:r>
            <a:r>
              <a:rPr lang="fr-FR">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a:solidFill>
                  <a:srgbClr val="D83713"/>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5" name="Rectangle 4">
            <a:extLst>
              <a:ext uri="{FF2B5EF4-FFF2-40B4-BE49-F238E27FC236}">
                <a16:creationId xmlns:a16="http://schemas.microsoft.com/office/drawing/2014/main" id="{11C1F50F-098F-4F00-B0A1-14AFDCA03CE2}"/>
              </a:ext>
            </a:extLst>
          </p:cNvPr>
          <p:cNvSpPr/>
          <p:nvPr/>
        </p:nvSpPr>
        <p:spPr>
          <a:xfrm>
            <a:off x="191344" y="762000"/>
            <a:ext cx="11809312"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a:t>
            </a:r>
            <a:r>
              <a:rPr lang="en-US" b="1" dirty="0"/>
              <a:t>arrow functions (()=&gt;{})</a:t>
            </a:r>
            <a:r>
              <a:rPr lang="en-US" dirty="0"/>
              <a:t> do not work because MongoDB uses the legacy JavaScript engine.</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
        <p:nvSpPr>
          <p:cNvPr id="2" name="Rectangle 1">
            <a:extLst>
              <a:ext uri="{FF2B5EF4-FFF2-40B4-BE49-F238E27FC236}">
                <a16:creationId xmlns:a16="http://schemas.microsoft.com/office/drawing/2014/main" id="{DE011D61-EF6B-7A4A-AD1B-171CFC6D7266}"/>
              </a:ext>
            </a:extLst>
          </p:cNvPr>
          <p:cNvSpPr/>
          <p:nvPr/>
        </p:nvSpPr>
        <p:spPr>
          <a:xfrm>
            <a:off x="335360" y="2468756"/>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if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FDFBDD5-032C-BDD1-6C6F-A3BFA26B2C42}"/>
              </a:ext>
            </a:extLst>
          </p:cNvPr>
          <p:cNvSpPr txBox="1"/>
          <p:nvPr/>
        </p:nvSpPr>
        <p:spPr>
          <a:xfrm>
            <a:off x="335360" y="5181580"/>
            <a:ext cx="11593288" cy="1415772"/>
          </a:xfrm>
          <a:prstGeom prst="rect">
            <a:avLst/>
          </a:prstGeom>
          <a:noFill/>
        </p:spPr>
        <p:txBody>
          <a:bodyPr wrap="square">
            <a:spAutoFit/>
          </a:bodyPr>
          <a:lstStyle/>
          <a:p>
            <a:pPr algn="l"/>
            <a:r>
              <a:rPr lang="en-US" sz="2000" b="0" i="0" dirty="0">
                <a:solidFill>
                  <a:srgbClr val="FF0000"/>
                </a:solidFill>
                <a:effectLst/>
                <a:latin typeface="Arial" panose="020B0604020202020204" pitchFamily="34" charset="0"/>
                <a:cs typeface="Arial" panose="020B0604020202020204" pitchFamily="34" charset="0"/>
              </a:rPr>
              <a:t>Note:</a:t>
            </a:r>
          </a:p>
          <a:p>
            <a:pPr marL="285750" indent="-285750" algn="l">
              <a:buFont typeface="Arial" panose="020B0604020202020204" pitchFamily="34" charset="0"/>
              <a:buChar char="•"/>
            </a:pPr>
            <a:endParaRPr lang="en-US" sz="400" b="0" i="0" dirty="0">
              <a:solidFill>
                <a:srgbClr val="FF0000"/>
              </a:solidFill>
              <a:effectLst/>
              <a:latin typeface="Gill Sans MT (Body)"/>
            </a:endParaRPr>
          </a:p>
          <a:p>
            <a:pPr marL="285750" indent="-285750" algn="l">
              <a:buFont typeface="Arial" panose="020B0604020202020204" pitchFamily="34" charset="0"/>
              <a:buChar char="•"/>
            </a:pPr>
            <a:r>
              <a:rPr lang="en-US" b="0" i="0" dirty="0">
                <a:effectLst/>
                <a:latin typeface="Gill Sans MT (Body)"/>
              </a:rPr>
              <a:t>$where takes a JavaScript function without parameters.</a:t>
            </a:r>
          </a:p>
          <a:p>
            <a:pPr marL="285750" indent="-285750" algn="l">
              <a:buFont typeface="Arial" panose="020B0604020202020204" pitchFamily="34" charset="0"/>
              <a:buChar char="•"/>
            </a:pPr>
            <a:endParaRPr lang="en-US" sz="400" b="0" i="0" dirty="0">
              <a:effectLst/>
              <a:latin typeface="Gill Sans MT (Body)"/>
            </a:endParaRPr>
          </a:p>
          <a:p>
            <a:pPr marL="285750" indent="-285750" algn="l">
              <a:buFont typeface="Arial" panose="020B0604020202020204" pitchFamily="34" charset="0"/>
              <a:buChar char="•"/>
            </a:pPr>
            <a:r>
              <a:rPr lang="en-US" b="0" i="0" dirty="0">
                <a:effectLst/>
                <a:latin typeface="Gill Sans MT (Body)"/>
              </a:rPr>
              <a:t>The function should return a boolean expression to filter documents.</a:t>
            </a:r>
          </a:p>
          <a:p>
            <a:pPr marL="285750" indent="-285750" algn="l">
              <a:buFont typeface="Arial" panose="020B0604020202020204" pitchFamily="34" charset="0"/>
              <a:buChar char="•"/>
            </a:pPr>
            <a:endParaRPr lang="en-US" sz="400" b="0" i="0" dirty="0">
              <a:effectLst/>
              <a:latin typeface="Gill Sans MT (Body)"/>
            </a:endParaRPr>
          </a:p>
          <a:p>
            <a:pPr marL="285750" indent="-285750" algn="l">
              <a:buFont typeface="Arial" panose="020B0604020202020204" pitchFamily="34" charset="0"/>
              <a:buChar char="•"/>
            </a:pPr>
            <a:r>
              <a:rPr lang="en-US" b="0" i="0" dirty="0">
                <a:effectLst/>
                <a:latin typeface="Gill Sans MT (Body)"/>
              </a:rPr>
              <a:t>You cannot pass arguments into the $where function when used inside find()</a:t>
            </a: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61610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deptno:</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40053</TotalTime>
  <Words>35263</Words>
  <Application>Microsoft Office PowerPoint</Application>
  <PresentationFormat>Widescreen</PresentationFormat>
  <Paragraphs>3713</Paragraphs>
  <Slides>346</Slides>
  <Notes>10</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346</vt:i4>
      </vt:variant>
    </vt:vector>
  </HeadingPairs>
  <TitlesOfParts>
    <vt:vector size="373"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8435</cp:revision>
  <dcterms:created xsi:type="dcterms:W3CDTF">2015-10-09T06:09:34Z</dcterms:created>
  <dcterms:modified xsi:type="dcterms:W3CDTF">2025-09-18T05:08:27Z</dcterms:modified>
</cp:coreProperties>
</file>