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54"/>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1157" r:id="rId256"/>
    <p:sldId id="622" r:id="rId257"/>
    <p:sldId id="623" r:id="rId258"/>
    <p:sldId id="1158" r:id="rId259"/>
    <p:sldId id="624" r:id="rId260"/>
    <p:sldId id="858" r:id="rId261"/>
    <p:sldId id="627" r:id="rId262"/>
    <p:sldId id="628" r:id="rId263"/>
    <p:sldId id="626" r:id="rId264"/>
    <p:sldId id="1101" r:id="rId265"/>
    <p:sldId id="1160" r:id="rId266"/>
    <p:sldId id="629" r:id="rId267"/>
    <p:sldId id="1161" r:id="rId268"/>
    <p:sldId id="630" r:id="rId269"/>
    <p:sldId id="1165" r:id="rId270"/>
    <p:sldId id="1166" r:id="rId271"/>
    <p:sldId id="1162" r:id="rId272"/>
    <p:sldId id="818" r:id="rId273"/>
    <p:sldId id="631" r:id="rId274"/>
    <p:sldId id="913" r:id="rId275"/>
    <p:sldId id="632" r:id="rId276"/>
    <p:sldId id="1100" r:id="rId277"/>
    <p:sldId id="1164" r:id="rId278"/>
    <p:sldId id="751" r:id="rId279"/>
    <p:sldId id="352" r:id="rId280"/>
    <p:sldId id="1099" r:id="rId281"/>
    <p:sldId id="1152" r:id="rId282"/>
    <p:sldId id="1167" r:id="rId283"/>
    <p:sldId id="633" r:id="rId284"/>
    <p:sldId id="938" r:id="rId285"/>
    <p:sldId id="1168" r:id="rId286"/>
    <p:sldId id="634" r:id="rId287"/>
    <p:sldId id="1169" r:id="rId288"/>
    <p:sldId id="635" r:id="rId289"/>
    <p:sldId id="1067" r:id="rId290"/>
    <p:sldId id="1068" r:id="rId291"/>
    <p:sldId id="712" r:id="rId292"/>
    <p:sldId id="713" r:id="rId293"/>
    <p:sldId id="1128" r:id="rId294"/>
    <p:sldId id="904" r:id="rId295"/>
    <p:sldId id="906" r:id="rId296"/>
    <p:sldId id="910" r:id="rId297"/>
    <p:sldId id="643" r:id="rId298"/>
    <p:sldId id="642" r:id="rId299"/>
    <p:sldId id="1117" r:id="rId300"/>
    <p:sldId id="1118" r:id="rId301"/>
    <p:sldId id="1119" r:id="rId302"/>
    <p:sldId id="1120" r:id="rId303"/>
    <p:sldId id="1121" r:id="rId304"/>
    <p:sldId id="386" r:id="rId305"/>
    <p:sldId id="654" r:id="rId306"/>
    <p:sldId id="397" r:id="rId307"/>
    <p:sldId id="657" r:id="rId308"/>
    <p:sldId id="1155" r:id="rId309"/>
    <p:sldId id="1156" r:id="rId310"/>
    <p:sldId id="399" r:id="rId311"/>
    <p:sldId id="660" r:id="rId312"/>
    <p:sldId id="1135" r:id="rId313"/>
    <p:sldId id="669" r:id="rId314"/>
    <p:sldId id="670" r:id="rId315"/>
    <p:sldId id="673" r:id="rId316"/>
    <p:sldId id="674" r:id="rId317"/>
    <p:sldId id="1136" r:id="rId318"/>
    <p:sldId id="1148" r:id="rId319"/>
    <p:sldId id="1137" r:id="rId320"/>
    <p:sldId id="1149" r:id="rId321"/>
    <p:sldId id="1138" r:id="rId322"/>
    <p:sldId id="1142" r:id="rId323"/>
    <p:sldId id="1150" r:id="rId324"/>
    <p:sldId id="1139" r:id="rId325"/>
    <p:sldId id="1147" r:id="rId326"/>
    <p:sldId id="1140" r:id="rId327"/>
    <p:sldId id="1151" r:id="rId328"/>
    <p:sldId id="1143" r:id="rId329"/>
    <p:sldId id="1141" r:id="rId330"/>
    <p:sldId id="1171" r:id="rId331"/>
    <p:sldId id="801" r:id="rId332"/>
    <p:sldId id="1170" r:id="rId333"/>
    <p:sldId id="741" r:id="rId334"/>
    <p:sldId id="742" r:id="rId335"/>
    <p:sldId id="743" r:id="rId336"/>
    <p:sldId id="744" r:id="rId337"/>
    <p:sldId id="746" r:id="rId338"/>
    <p:sldId id="745" r:id="rId339"/>
    <p:sldId id="747" r:id="rId340"/>
    <p:sldId id="835" r:id="rId341"/>
    <p:sldId id="686" r:id="rId342"/>
    <p:sldId id="685" r:id="rId343"/>
    <p:sldId id="957" r:id="rId344"/>
    <p:sldId id="719" r:id="rId345"/>
    <p:sldId id="720" r:id="rId346"/>
    <p:sldId id="715" r:id="rId347"/>
    <p:sldId id="716" r:id="rId348"/>
    <p:sldId id="717" r:id="rId349"/>
    <p:sldId id="872" r:id="rId350"/>
    <p:sldId id="721" r:id="rId351"/>
    <p:sldId id="722" r:id="rId352"/>
    <p:sldId id="718" r:id="rId353"/>
    <p:sldId id="723" r:id="rId354"/>
    <p:sldId id="724" r:id="rId355"/>
    <p:sldId id="749" r:id="rId356"/>
    <p:sldId id="915" r:id="rId357"/>
    <p:sldId id="750" r:id="rId358"/>
    <p:sldId id="810" r:id="rId359"/>
    <p:sldId id="811" r:id="rId360"/>
    <p:sldId id="812" r:id="rId361"/>
    <p:sldId id="725" r:id="rId362"/>
    <p:sldId id="726" r:id="rId363"/>
    <p:sldId id="727" r:id="rId364"/>
    <p:sldId id="728" r:id="rId365"/>
    <p:sldId id="781" r:id="rId366"/>
    <p:sldId id="730" r:id="rId367"/>
    <p:sldId id="775" r:id="rId368"/>
    <p:sldId id="734" r:id="rId369"/>
    <p:sldId id="735" r:id="rId370"/>
    <p:sldId id="738" r:id="rId371"/>
    <p:sldId id="774" r:id="rId372"/>
    <p:sldId id="737" r:id="rId373"/>
    <p:sldId id="740" r:id="rId374"/>
    <p:sldId id="1172" r:id="rId375"/>
    <p:sldId id="1173" r:id="rId376"/>
    <p:sldId id="968" r:id="rId377"/>
    <p:sldId id="969" r:id="rId378"/>
    <p:sldId id="427" r:id="rId379"/>
    <p:sldId id="688" r:id="rId380"/>
    <p:sldId id="689" r:id="rId381"/>
    <p:sldId id="731" r:id="rId382"/>
    <p:sldId id="732" r:id="rId383"/>
    <p:sldId id="758" r:id="rId384"/>
    <p:sldId id="759" r:id="rId385"/>
    <p:sldId id="916" r:id="rId386"/>
    <p:sldId id="917" r:id="rId387"/>
    <p:sldId id="840" r:id="rId388"/>
    <p:sldId id="841" r:id="rId389"/>
    <p:sldId id="939" r:id="rId390"/>
    <p:sldId id="766" r:id="rId391"/>
    <p:sldId id="767" r:id="rId392"/>
    <p:sldId id="776" r:id="rId393"/>
    <p:sldId id="752" r:id="rId394"/>
    <p:sldId id="753" r:id="rId395"/>
    <p:sldId id="764" r:id="rId396"/>
    <p:sldId id="765" r:id="rId397"/>
    <p:sldId id="874" r:id="rId398"/>
    <p:sldId id="946" r:id="rId399"/>
    <p:sldId id="777" r:id="rId400"/>
    <p:sldId id="762" r:id="rId401"/>
    <p:sldId id="763" r:id="rId402"/>
    <p:sldId id="769" r:id="rId403"/>
    <p:sldId id="770" r:id="rId404"/>
    <p:sldId id="873" r:id="rId405"/>
    <p:sldId id="875" r:id="rId406"/>
    <p:sldId id="943" r:id="rId407"/>
    <p:sldId id="755" r:id="rId408"/>
    <p:sldId id="754" r:id="rId409"/>
    <p:sldId id="760" r:id="rId410"/>
    <p:sldId id="952" r:id="rId411"/>
    <p:sldId id="768" r:id="rId412"/>
    <p:sldId id="761" r:id="rId413"/>
    <p:sldId id="861" r:id="rId414"/>
    <p:sldId id="862" r:id="rId415"/>
    <p:sldId id="756" r:id="rId416"/>
    <p:sldId id="771" r:id="rId417"/>
    <p:sldId id="876" r:id="rId418"/>
    <p:sldId id="877" r:id="rId419"/>
    <p:sldId id="778" r:id="rId420"/>
    <p:sldId id="779" r:id="rId421"/>
    <p:sldId id="834" r:id="rId422"/>
    <p:sldId id="780" r:id="rId423"/>
    <p:sldId id="833" r:id="rId424"/>
    <p:sldId id="783" r:id="rId425"/>
    <p:sldId id="880" r:id="rId426"/>
    <p:sldId id="881" r:id="rId427"/>
    <p:sldId id="879" r:id="rId428"/>
    <p:sldId id="866" r:id="rId429"/>
    <p:sldId id="878" r:id="rId430"/>
    <p:sldId id="867" r:id="rId431"/>
    <p:sldId id="868" r:id="rId432"/>
    <p:sldId id="870" r:id="rId433"/>
    <p:sldId id="871" r:id="rId434"/>
    <p:sldId id="869" r:id="rId435"/>
    <p:sldId id="918" r:id="rId436"/>
    <p:sldId id="919" r:id="rId437"/>
    <p:sldId id="920" r:id="rId438"/>
    <p:sldId id="921" r:id="rId439"/>
    <p:sldId id="922" r:id="rId440"/>
    <p:sldId id="923" r:id="rId441"/>
    <p:sldId id="924" r:id="rId442"/>
    <p:sldId id="925" r:id="rId443"/>
    <p:sldId id="926" r:id="rId444"/>
    <p:sldId id="927" r:id="rId445"/>
    <p:sldId id="956" r:id="rId446"/>
    <p:sldId id="885" r:id="rId447"/>
    <p:sldId id="976" r:id="rId448"/>
    <p:sldId id="933" r:id="rId449"/>
    <p:sldId id="954" r:id="rId450"/>
    <p:sldId id="788" r:id="rId451"/>
    <p:sldId id="1071" r:id="rId452"/>
    <p:sldId id="1087" r:id="rId4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FF1C00"/>
    <a:srgbClr val="036883"/>
    <a:srgbClr val="049DC8"/>
    <a:srgbClr val="B22251"/>
    <a:srgbClr val="BAB294"/>
    <a:srgbClr val="DFE100"/>
    <a:srgbClr val="90E183"/>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commentAuthors" Target="commentAuthors.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viewProps" Target="viewProps.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tableStyles" Target="tableStyles.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notesMaster" Target="notesMasters/notesMaster1.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theme" Target="theme/theme1.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27-11-2018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427</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262</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344</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11/27/2018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
        <p:nvSpPr>
          <p:cNvPr id="3" name="Rectangle 2"/>
          <p:cNvSpPr/>
          <p:nvPr/>
        </p:nvSpPr>
        <p:spPr>
          <a:xfrm>
            <a:off x="2019300" y="3221710"/>
            <a:ext cx="5105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The </a:t>
            </a:r>
            <a:r>
              <a:rPr lang="en-US" sz="2200" b="1" i="1" dirty="0">
                <a:latin typeface="Segoe UI Light" panose="020B0502040204020203" pitchFamily="34" charset="0"/>
                <a:ea typeface="Calibri" panose="020F0502020204030204" pitchFamily="34" charset="0"/>
                <a:cs typeface="Segoe UI Light" panose="020B0502040204020203" pitchFamily="34" charset="0"/>
              </a:rPr>
              <a:t>alias</a:t>
            </a:r>
            <a:r>
              <a:rPr lang="en-US" sz="2200" dirty="0">
                <a:latin typeface="Segoe UI Light" panose="020B0502040204020203" pitchFamily="34" charset="0"/>
                <a:ea typeface="Calibri" panose="020F0502020204030204" pitchFamily="34" charset="0"/>
                <a:cs typeface="Segoe UI Light" panose="020B0502040204020203" pitchFamily="34" charset="0"/>
              </a:rPr>
              <a:t> can be used in the </a:t>
            </a:r>
            <a:r>
              <a:rPr lang="en-US" sz="2200" b="1" dirty="0">
                <a:latin typeface="Segoe UI Light" panose="020B0502040204020203" pitchFamily="34" charset="0"/>
                <a:ea typeface="Calibri" panose="020F0502020204030204" pitchFamily="34" charset="0"/>
                <a:cs typeface="Segoe UI Light" panose="020B0502040204020203" pitchFamily="34" charset="0"/>
              </a:rPr>
              <a:t>ORDER BY</a:t>
            </a:r>
            <a:r>
              <a:rPr lang="en-US" sz="2200" dirty="0">
                <a:latin typeface="Segoe UI Light" panose="020B0502040204020203" pitchFamily="34" charset="0"/>
                <a:ea typeface="Calibri" panose="020F0502020204030204" pitchFamily="34" charset="0"/>
                <a:cs typeface="Segoe UI Light" panose="020B0502040204020203" pitchFamily="34" charset="0"/>
              </a:rPr>
              <a:t> clause, but not other clauses in the query.</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cartesian/cross joins</a:t>
            </a:r>
            <a:endParaRPr lang="en-US" dirty="0"/>
          </a:p>
        </p:txBody>
      </p:sp>
    </p:spTree>
    <p:extLst>
      <p:ext uri="{BB962C8B-B14F-4D97-AF65-F5344CB8AC3E}">
        <p14:creationId xmlns:p14="http://schemas.microsoft.com/office/powerpoint/2010/main" val="611873288"/>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equi/inner </a:t>
            </a:r>
            <a:r>
              <a:rPr lang="en-US" dirty="0"/>
              <a:t>join</a:t>
            </a:r>
            <a:r>
              <a:rPr lang="en-US" dirty="0" smtClean="0"/>
              <a:t>s</a:t>
            </a:r>
            <a:endParaRPr lang="en-US" dirty="0"/>
          </a:p>
        </p:txBody>
      </p:sp>
    </p:spTree>
    <p:extLst>
      <p:ext uri="{BB962C8B-B14F-4D97-AF65-F5344CB8AC3E}">
        <p14:creationId xmlns:p14="http://schemas.microsoft.com/office/powerpoint/2010/main" val="227037455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natural joins</a:t>
            </a:r>
            <a:endParaRPr lang="en-US" dirty="0"/>
          </a:p>
        </p:txBody>
      </p:sp>
    </p:spTree>
    <p:extLst>
      <p:ext uri="{BB962C8B-B14F-4D97-AF65-F5344CB8AC3E}">
        <p14:creationId xmlns:p14="http://schemas.microsoft.com/office/powerpoint/2010/main" val="46402742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simple joins</a:t>
            </a:r>
            <a:endParaRPr lang="en-US" dirty="0"/>
          </a:p>
        </p:txBody>
      </p:sp>
    </p:spTree>
    <p:extLst>
      <p:ext uri="{BB962C8B-B14F-4D97-AF65-F5344CB8AC3E}">
        <p14:creationId xmlns:p14="http://schemas.microsoft.com/office/powerpoint/2010/main" val="141202717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 using (+)</a:t>
            </a:r>
            <a:endParaRPr lang="en-US" dirty="0"/>
          </a:p>
        </p:txBody>
      </p:sp>
    </p:spTree>
    <p:extLst>
      <p:ext uri="{BB962C8B-B14F-4D97-AF65-F5344CB8AC3E}">
        <p14:creationId xmlns:p14="http://schemas.microsoft.com/office/powerpoint/2010/main" val="280370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
        <p:nvSpPr>
          <p:cNvPr id="9" name="Rectangle 8"/>
          <p:cNvSpPr/>
          <p:nvPr/>
        </p:nvSpPr>
        <p:spPr>
          <a:xfrm>
            <a:off x="0" y="22464"/>
            <a:ext cx="4572000" cy="646331"/>
          </a:xfrm>
          <a:prstGeom prst="rect">
            <a:avLst/>
          </a:prstGeom>
        </p:spPr>
        <p:txBody>
          <a:bodyPr>
            <a:spAutoFit/>
          </a:bodyPr>
          <a:lstStyle/>
          <a:p>
            <a:r>
              <a:rPr lang="en-US" dirty="0"/>
              <a:t>outer join operator (+) not allowed in operand of OR </a:t>
            </a:r>
            <a:r>
              <a:rPr lang="en-US" dirty="0" err="1"/>
              <a:t>or</a:t>
            </a:r>
            <a:r>
              <a:rPr lang="en-US" dirty="0"/>
              <a:t> IN</a:t>
            </a:r>
          </a:p>
        </p:txBody>
      </p:sp>
    </p:spTree>
    <p:extLst>
      <p:ext uri="{BB962C8B-B14F-4D97-AF65-F5344CB8AC3E}">
        <p14:creationId xmlns:p14="http://schemas.microsoft.com/office/powerpoint/2010/main" val="333748054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a:t>
            </a:r>
            <a:endParaRPr lang="en-US" dirty="0"/>
          </a:p>
        </p:txBody>
      </p:sp>
    </p:spTree>
    <p:extLst>
      <p:ext uri="{BB962C8B-B14F-4D97-AF65-F5344CB8AC3E}">
        <p14:creationId xmlns:p14="http://schemas.microsoft.com/office/powerpoint/2010/main" val="2522059746"/>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self joins</a:t>
            </a:r>
            <a:endParaRPr lang="en-US" dirty="0"/>
          </a:p>
        </p:txBody>
      </p:sp>
    </p:spTree>
    <p:extLst>
      <p:ext uri="{BB962C8B-B14F-4D97-AF65-F5344CB8AC3E}">
        <p14:creationId xmlns:p14="http://schemas.microsoft.com/office/powerpoint/2010/main" val="2706030270"/>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8839200" cy="646331"/>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 ALL | DISTINCT | UNIQUE }   select_list</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FROM &lt; { table </a:t>
            </a:r>
            <a:r>
              <a:rPr lang="en-US" dirty="0">
                <a:solidFill>
                  <a:srgbClr val="0070C0"/>
                </a:solidFill>
                <a:latin typeface="Consolas" panose="020B0609020204030204" pitchFamily="49" charset="0"/>
                <a:cs typeface="Arial" panose="020B0604020202020204" pitchFamily="34" charset="0"/>
              </a:rPr>
              <a:t>|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where_clause ]</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group_by_clause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having_clause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 UNION [ ALL ] | INTERSECT | MINUS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order_by_clause ]</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set operator syntax</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72871915"/>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union [ ALL ]</a:t>
            </a:r>
            <a:endParaRPr lang="en-US" dirty="0"/>
          </a:p>
        </p:txBody>
      </p:sp>
    </p:spTree>
    <p:extLst>
      <p:ext uri="{BB962C8B-B14F-4D97-AF65-F5344CB8AC3E}">
        <p14:creationId xmlns:p14="http://schemas.microsoft.com/office/powerpoint/2010/main" val="281545935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intersect</a:t>
            </a:r>
            <a:endParaRPr lang="en-US" dirty="0"/>
          </a:p>
        </p:txBody>
      </p:sp>
    </p:spTree>
    <p:extLst>
      <p:ext uri="{BB962C8B-B14F-4D97-AF65-F5344CB8AC3E}">
        <p14:creationId xmlns:p14="http://schemas.microsoft.com/office/powerpoint/2010/main" val="18740878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minus</a:t>
            </a:r>
            <a:endParaRPr lang="en-US" dirty="0"/>
          </a:p>
        </p:txBody>
      </p:sp>
    </p:spTree>
    <p:extLst>
      <p:ext uri="{BB962C8B-B14F-4D97-AF65-F5344CB8AC3E}">
        <p14:creationId xmlns:p14="http://schemas.microsoft.com/office/powerpoint/2010/main" val="2588068706"/>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62586"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87086" y="31271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
        <p:nvSpPr>
          <p:cNvPr id="11" name="Rectangle 10"/>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a:solidFill>
                  <a:srgbClr val="0077AA"/>
                </a:solidFill>
                <a:latin typeface="Consolas" panose="020B0609020204030204" pitchFamily="49" charset="0"/>
              </a:rPr>
              <a:t>m</a:t>
            </a:r>
            <a:r>
              <a:rPr lang="en-IN" dirty="0" smtClean="0">
                <a:solidFill>
                  <a:srgbClr val="0077AA"/>
                </a:solidFill>
                <a:latin typeface="Consolas" panose="020B0609020204030204" pitchFamily="49" charset="0"/>
              </a:rPr>
              <a:t>inus 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multiple rows</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365885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993" y="1976496"/>
            <a:ext cx="8724405"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t>
            </a:r>
            <a:r>
              <a:rPr lang="en-US" dirty="0" smtClean="0">
                <a:solidFill>
                  <a:srgbClr val="0070C0"/>
                </a:solidFill>
                <a:latin typeface="Consolas" panose="020B0609020204030204" pitchFamily="49" charset="0"/>
                <a:cs typeface="Arial" panose="020B0604020202020204" pitchFamily="34" charset="0"/>
              </a:rPr>
              <a:t>ALL</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chemeClr val="bg1">
                    <a:lumMod val="50000"/>
                  </a:schemeClr>
                </a:solidFill>
                <a:latin typeface="Consolas" panose="020B0609020204030204" pitchFamily="49" charset="0"/>
                <a:cs typeface="Arial" panose="020B0604020202020204" pitchFamily="34" charset="0"/>
              </a:rPr>
              <a:t>...</a:t>
            </a:r>
          </a:p>
          <a:p>
            <a:r>
              <a:rPr lang="en-US" dirty="0">
                <a:solidFill>
                  <a:srgbClr val="0070C0"/>
                </a:solidFill>
                <a:latin typeface="Consolas" panose="020B0609020204030204" pitchFamily="49" charset="0"/>
                <a:cs typeface="Arial" panose="020B0604020202020204" pitchFamily="34" charset="0"/>
              </a:rPr>
              <a:t>select </a:t>
            </a:r>
            <a:r>
              <a:rPr lang="en-US" dirty="0">
                <a:solidFill>
                  <a:schemeClr val="bg1">
                    <a:lumMod val="50000"/>
                  </a:schemeClr>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1976496"/>
            <a:ext cx="8458200" cy="2585323"/>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ALL</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 ELSE </a:t>
            </a:r>
          </a:p>
          <a:p>
            <a:r>
              <a:rPr lang="en-US" dirty="0">
                <a:solidFill>
                  <a:srgbClr val="0070C0"/>
                </a:solidFill>
                <a:latin typeface="Consolas" panose="020B0609020204030204" pitchFamily="49" charset="0"/>
                <a:cs typeface="Arial" panose="020B0604020202020204" pitchFamily="34" charset="0"/>
              </a:rPr>
              <a:t>   		insert_into_clause [ values_clause ] </a:t>
            </a:r>
          </a:p>
          <a:p>
            <a:r>
              <a:rPr lang="en-US" dirty="0">
                <a:solidFill>
                  <a:srgbClr val="0070C0"/>
                </a:solidFill>
                <a:latin typeface="Consolas" panose="020B0609020204030204" pitchFamily="49" charset="0"/>
                <a:cs typeface="Arial" panose="020B0604020202020204" pitchFamily="34" charset="0"/>
              </a:rPr>
              <a:t>	]</a:t>
            </a:r>
          </a:p>
          <a:p>
            <a:r>
              <a:rPr lang="en-US" dirty="0">
                <a:solidFill>
                  <a:srgbClr val="0070C0"/>
                </a:solidFill>
                <a:latin typeface="Consolas" panose="020B0609020204030204" pitchFamily="49" charset="0"/>
                <a:cs typeface="Arial" panose="020B0604020202020204" pitchFamily="34" charset="0"/>
              </a:rPr>
              <a:t>select </a:t>
            </a:r>
            <a:r>
              <a:rPr lang="en-US" dirty="0" smtClean="0">
                <a:solidFill>
                  <a:schemeClr val="bg1">
                    <a:lumMod val="50000"/>
                  </a:schemeClr>
                </a:solidFill>
                <a:latin typeface="Consolas" panose="020B0609020204030204" pitchFamily="49" charset="0"/>
                <a:cs typeface="Arial" panose="020B0604020202020204" pitchFamily="34" charset="0"/>
              </a:rPr>
              <a:t>...</a:t>
            </a:r>
            <a:endParaRPr lang="en-US" dirty="0">
              <a:solidFill>
                <a:schemeClr val="bg1">
                  <a:lumMod val="50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90500" y="4091118"/>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update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sal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case</a:t>
            </a:r>
            <a:r>
              <a:rPr lang="en-US" sz="2200" dirty="0">
                <a:latin typeface="Calibri" panose="020F0502020204030204" pitchFamily="34" charset="0"/>
                <a:cs typeface="Calibri" panose="020F0502020204030204" pitchFamily="34" charset="0"/>
              </a:rPr>
              <a:t> deptno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10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-1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20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-2 </a:t>
            </a:r>
            <a:r>
              <a:rPr lang="en-US" sz="2200" dirty="0">
                <a:solidFill>
                  <a:srgbClr val="FFC000"/>
                </a:solidFill>
                <a:latin typeface="Calibri" panose="020F0502020204030204" pitchFamily="34" charset="0"/>
                <a:cs typeface="Calibri" panose="020F0502020204030204" pitchFamily="34" charset="0"/>
              </a:rPr>
              <a:t>end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AS select </a:t>
            </a:r>
            <a:r>
              <a:rPr lang="en-US" dirty="0"/>
              <a:t>...</a:t>
            </a:r>
          </a:p>
        </p:txBody>
      </p:sp>
    </p:spTree>
    <p:extLst>
      <p:ext uri="{BB962C8B-B14F-4D97-AF65-F5344CB8AC3E}">
        <p14:creationId xmlns:p14="http://schemas.microsoft.com/office/powerpoint/2010/main" val="60342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11" name="Rectangle 10"/>
          <p:cNvSpPr/>
          <p:nvPr/>
        </p:nvSpPr>
        <p:spPr>
          <a:xfrm>
            <a:off x="152400" y="1626275"/>
            <a:ext cx="8839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a:solidFill>
                  <a:srgbClr val="0070C0"/>
                </a:solidFill>
                <a:latin typeface="Consolas" panose="020B0609020204030204" pitchFamily="49" charset="0"/>
                <a:cs typeface="Arial" panose="020B0604020202020204" pitchFamily="34" charset="0"/>
              </a:rPr>
              <a:t> (column_name  </a:t>
            </a:r>
          </a:p>
          <a:p>
            <a:r>
              <a:rPr lang="en-US" dirty="0">
                <a:solidFill>
                  <a:srgbClr val="0070C0"/>
                </a:solidFill>
                <a:latin typeface="Consolas" panose="020B0609020204030204" pitchFamily="49" charset="0"/>
                <a:cs typeface="Arial" panose="020B0604020202020204" pitchFamily="34" charset="0"/>
              </a:rPr>
              <a:t>    [ { VISIBLE | INVISIBLE } ] )</a:t>
            </a:r>
          </a:p>
          <a:p>
            <a:r>
              <a:rPr lang="en-US" dirty="0">
                <a:solidFill>
                  <a:srgbClr val="0070C0"/>
                </a:solidFill>
                <a:latin typeface="Consolas" panose="020B0609020204030204" pitchFamily="49" charset="0"/>
                <a:cs typeface="Arial" panose="020B0604020202020204" pitchFamily="34" charset="0"/>
              </a:rPr>
              <a:t>    [ DEFAULT [ ON NULL ] expr]</a:t>
            </a:r>
          </a:p>
          <a:p>
            <a:r>
              <a:rPr lang="en-US" dirty="0">
                <a:solidFill>
                  <a:srgbClr val="0070C0"/>
                </a:solidFill>
                <a:latin typeface="Consolas" panose="020B0609020204030204" pitchFamily="49" charset="0"/>
                <a:cs typeface="Arial" panose="020B0604020202020204" pitchFamily="34" charset="0"/>
              </a:rPr>
              <a:t>    [ ENCRYPT ]</a:t>
            </a:r>
          </a:p>
          <a:p>
            <a:r>
              <a:rPr lang="en-US" dirty="0">
                <a:solidFill>
                  <a:srgbClr val="0070C0"/>
                </a:solidFill>
                <a:latin typeface="Consolas" panose="020B0609020204030204" pitchFamily="49" charset="0"/>
                <a:cs typeface="Arial" panose="020B0604020202020204" pitchFamily="34" charset="0"/>
              </a:rPr>
              <a:t>    [ { inline_constraint }... ] , </a:t>
            </a:r>
          </a:p>
          <a:p>
            <a:r>
              <a:rPr lang="en-US" dirty="0">
                <a:solidFill>
                  <a:srgbClr val="0070C0"/>
                </a:solidFill>
                <a:latin typeface="Consolas" panose="020B0609020204030204" pitchFamily="49" charset="0"/>
                <a:cs typeface="Arial" panose="020B0604020202020204" pitchFamily="34" charset="0"/>
              </a:rPr>
              <a:t> )</a:t>
            </a:r>
          </a:p>
        </p:txBody>
      </p:sp>
      <p:sp>
        <p:nvSpPr>
          <p:cNvPr id="6" name="Rectangle 5"/>
          <p:cNvSpPr/>
          <p:nvPr/>
        </p:nvSpPr>
        <p:spPr>
          <a:xfrm>
            <a:off x="76200" y="-36731"/>
            <a:ext cx="4343400" cy="646331"/>
          </a:xfrm>
          <a:prstGeom prst="rect">
            <a:avLst/>
          </a:prstGeom>
        </p:spPr>
        <p:txBody>
          <a:bodyPr wrap="square">
            <a:spAutoFit/>
          </a:bodyPr>
          <a:lstStyle/>
          <a:p>
            <a:r>
              <a:rPr lang="en-US" dirty="0" smtClean="0">
                <a:solidFill>
                  <a:schemeClr val="bg1">
                    <a:lumMod val="50000"/>
                  </a:schemeClr>
                </a:solidFill>
              </a:rPr>
              <a:t>You must not </a:t>
            </a:r>
            <a:r>
              <a:rPr lang="en-US" dirty="0">
                <a:solidFill>
                  <a:schemeClr val="bg1">
                    <a:lumMod val="50000"/>
                  </a:schemeClr>
                </a:solidFill>
              </a:rPr>
              <a:t>specify column </a:t>
            </a:r>
            <a:r>
              <a:rPr lang="en-US" dirty="0" smtClean="0">
                <a:solidFill>
                  <a:schemeClr val="bg1">
                    <a:lumMod val="50000"/>
                  </a:schemeClr>
                </a:solidFill>
              </a:rPr>
              <a:t>datatype </a:t>
            </a:r>
            <a:r>
              <a:rPr lang="en-US" dirty="0">
                <a:solidFill>
                  <a:schemeClr val="bg1">
                    <a:lumMod val="50000"/>
                  </a:schemeClr>
                </a:solidFill>
              </a:rPr>
              <a:t>in this CREATE </a:t>
            </a:r>
            <a:r>
              <a:rPr lang="en-US" dirty="0" smtClean="0">
                <a:solidFill>
                  <a:schemeClr val="bg1">
                    <a:lumMod val="50000"/>
                  </a:schemeClr>
                </a:solidFill>
              </a:rPr>
              <a:t>TABLE AS SELECT …</a:t>
            </a:r>
            <a:endParaRPr lang="en-US" dirty="0">
              <a:solidFill>
                <a:schemeClr val="bg1">
                  <a:lumMod val="50000"/>
                </a:schemeClr>
              </a:solidFill>
            </a:endParaRPr>
          </a:p>
        </p:txBody>
      </p:sp>
      <p:sp>
        <p:nvSpPr>
          <p:cNvPr id="2" name="Rectangle 1"/>
          <p:cNvSpPr/>
          <p:nvPr/>
        </p:nvSpPr>
        <p:spPr>
          <a:xfrm>
            <a:off x="152400" y="3733800"/>
            <a:ext cx="8915400" cy="249299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a:latin typeface="Calibri" panose="020F0502020204030204" pitchFamily="34" charset="0"/>
                <a:cs typeface="Calibri" panose="020F0502020204030204" pitchFamily="34" charset="0"/>
              </a:rPr>
              <a:t> c2 </a:t>
            </a:r>
            <a:r>
              <a:rPr lang="en-US" sz="2200" dirty="0" smtClean="0">
                <a:solidFill>
                  <a:schemeClr val="bg1">
                    <a:lumMod val="50000"/>
                  </a:schemeClr>
                </a:solidFill>
                <a:latin typeface="Calibri" panose="020F0502020204030204" pitchFamily="34" charset="0"/>
                <a:cs typeface="Calibri" panose="020F0502020204030204" pitchFamily="34" charset="0"/>
              </a:rPr>
              <a:t>invisible)</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chemeClr val="bg1">
                    <a:lumMod val="50000"/>
                  </a:schemeClr>
                </a:solidFill>
                <a:latin typeface="Calibri" panose="020F0502020204030204" pitchFamily="34" charset="0"/>
                <a:cs typeface="Calibri" panose="020F0502020204030204" pitchFamily="34" charset="0"/>
              </a:rPr>
              <a:t>on null 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encrypt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constraint pk_c1 primary key</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997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485900" y="3252542"/>
            <a:ext cx="6172200" cy="400110"/>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By default, tables are created in the </a:t>
            </a:r>
            <a:r>
              <a:rPr lang="en-IN" sz="2000" b="1" i="1" dirty="0">
                <a:latin typeface="Segoe UI Light" panose="020B0502040204020203" pitchFamily="34" charset="0"/>
                <a:cs typeface="Segoe UI Light" panose="020B0502040204020203" pitchFamily="34" charset="0"/>
              </a:rPr>
              <a:t>default</a:t>
            </a:r>
            <a:r>
              <a:rPr lang="en-IN" sz="2000"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tablespace</a:t>
            </a:r>
            <a:r>
              <a:rPr lang="en-IN" sz="2000" dirty="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p:cNvSpPr/>
          <p:nvPr/>
        </p:nvSpPr>
        <p:spPr>
          <a:xfrm>
            <a:off x="228600" y="1581090"/>
            <a:ext cx="8686800" cy="400110"/>
          </a:xfrm>
          <a:prstGeom prst="rect">
            <a:avLst/>
          </a:prstGeom>
        </p:spPr>
        <p:txBody>
          <a:bodyPr wrap="square">
            <a:spAutoFit/>
          </a:bodyPr>
          <a:lstStyle/>
          <a:p>
            <a:r>
              <a:rPr lang="en-US" sz="2000" dirty="0" smtClean="0">
                <a:solidFill>
                  <a:srgbClr val="036883"/>
                </a:solidFill>
              </a:rPr>
              <a:t>Ordinary </a:t>
            </a:r>
            <a:r>
              <a:rPr lang="en-US" sz="2000" dirty="0">
                <a:solidFill>
                  <a:srgbClr val="036883"/>
                </a:solidFill>
              </a:rPr>
              <a:t>table, Clustered table, Partitioned table, and Index-organized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3" name="Rectangle 2"/>
          <p:cNvSpPr/>
          <p:nvPr/>
        </p:nvSpPr>
        <p:spPr>
          <a:xfrm>
            <a:off x="152400" y="25908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a:t>
            </a:r>
            <a:r>
              <a:rPr lang="en-US" dirty="0" smtClean="0">
                <a:solidFill>
                  <a:srgbClr val="0070C0"/>
                </a:solidFill>
                <a:latin typeface="Consolas" panose="020B0609020204030204" pitchFamily="49" charset="0"/>
                <a:cs typeface="Arial" panose="020B0604020202020204" pitchFamily="34" charset="0"/>
              </a:rPr>
              <a:t>table_name</a:t>
            </a:r>
          </a:p>
          <a:p>
            <a:r>
              <a:rPr lang="en-US" dirty="0" smtClean="0">
                <a:solidFill>
                  <a:srgbClr val="0070C0"/>
                </a:solidFill>
                <a:latin typeface="Consolas" panose="020B0609020204030204" pitchFamily="49" charset="0"/>
                <a:cs typeface="Arial" panose="020B0604020202020204" pitchFamily="34" charset="0"/>
              </a:rPr>
              <a:t>( { column_name </a:t>
            </a:r>
            <a:r>
              <a:rPr lang="en-US" dirty="0">
                <a:solidFill>
                  <a:srgbClr val="0070C0"/>
                </a:solidFill>
                <a:latin typeface="Consolas" panose="020B0609020204030204" pitchFamily="49" charset="0"/>
                <a:cs typeface="Arial" panose="020B0604020202020204" pitchFamily="34" charset="0"/>
              </a:rPr>
              <a:t>datatype </a:t>
            </a:r>
            <a:r>
              <a:rPr lang="en-US" dirty="0" smtClean="0">
                <a:solidFill>
                  <a:srgbClr val="0070C0"/>
                </a:solidFill>
                <a:latin typeface="Consolas" panose="020B0609020204030204" pitchFamily="49" charset="0"/>
                <a:cs typeface="Arial" panose="020B0604020202020204" pitchFamily="34" charset="0"/>
              </a:rPr>
              <a:t>[ (size)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VISIBLE | INVISIBLE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DEFAULT [ ON NULL ] expr | identity_clause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ENCRYPT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inline_constraint }... </a:t>
            </a:r>
            <a:r>
              <a:rPr lang="en-US" dirty="0" smtClean="0">
                <a:solidFill>
                  <a:srgbClr val="0070C0"/>
                </a:solidFill>
                <a:latin typeface="Consolas" panose="020B0609020204030204" pitchFamily="49" charset="0"/>
                <a:cs typeface="Arial" panose="020B0604020202020204" pitchFamily="34" charset="0"/>
              </a:rPr>
              <a:t>] ,</a:t>
            </a:r>
          </a:p>
          <a:p>
            <a:r>
              <a:rPr lang="en-US" dirty="0" smtClean="0">
                <a:solidFill>
                  <a:srgbClr val="0070C0"/>
                </a:solidFill>
                <a:latin typeface="Consolas" panose="020B0609020204030204" pitchFamily="49" charset="0"/>
                <a:cs typeface="Arial" panose="020B0604020202020204" pitchFamily="34" charset="0"/>
              </a:rPr>
              <a:t>  column_name </a:t>
            </a:r>
            <a:r>
              <a:rPr lang="en-US" dirty="0">
                <a:solidFill>
                  <a:srgbClr val="0070C0"/>
                </a:solidFill>
                <a:latin typeface="Consolas" panose="020B0609020204030204" pitchFamily="49" charset="0"/>
                <a:cs typeface="Arial" panose="020B0604020202020204" pitchFamily="34" charset="0"/>
              </a:rPr>
              <a:t>[datatype] [GENERATED ALWAYS] AS (column_expression)</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inline_constraint [inline_constraint]... </a:t>
            </a:r>
            <a:r>
              <a:rPr lang="en-US" dirty="0" smtClean="0">
                <a:solidFill>
                  <a:srgbClr val="0070C0"/>
                </a:solidFill>
                <a:latin typeface="Consolas" panose="020B0609020204030204" pitchFamily="49" charset="0"/>
                <a:cs typeface="Arial" panose="020B0604020202020204" pitchFamily="34" charset="0"/>
              </a:rPr>
              <a:t>]</a:t>
            </a:r>
          </a:p>
          <a:p>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5" name="Rectangle 4"/>
          <p:cNvSpPr/>
          <p:nvPr/>
        </p:nvSpPr>
        <p:spPr>
          <a:xfrm>
            <a:off x="3810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endParaRPr lang="en-US" sz="2200" dirty="0" smtClean="0">
              <a:solidFill>
                <a:srgbClr val="C00000"/>
              </a:solidFill>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encrypt column</a:t>
            </a:r>
            <a:endParaRPr lang="en-US" dirty="0"/>
          </a:p>
        </p:txBody>
      </p:sp>
    </p:spTree>
    <p:extLst>
      <p:ext uri="{BB962C8B-B14F-4D97-AF65-F5344CB8AC3E}">
        <p14:creationId xmlns:p14="http://schemas.microsoft.com/office/powerpoint/2010/main" val="80242978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encrypt column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ENCRYPT keyword against a column specifies that the column should be encrypted.</a:t>
            </a:r>
          </a:p>
        </p:txBody>
      </p:sp>
      <p:sp>
        <p:nvSpPr>
          <p:cNvPr id="6" name="Rectangle 5"/>
          <p:cNvSpPr/>
          <p:nvPr/>
        </p:nvSpPr>
        <p:spPr>
          <a:xfrm>
            <a:off x="2286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76200" y="1657148"/>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ENCRYPT</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76200" y="2192827"/>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TABLE table_name MODIFY ( </a:t>
            </a:r>
            <a:r>
              <a:rPr lang="en-US" dirty="0" smtClean="0">
                <a:solidFill>
                  <a:srgbClr val="0070C0"/>
                </a:solidFill>
                <a:latin typeface="Consolas" panose="020B0609020204030204" pitchFamily="49" charset="0"/>
                <a:cs typeface="Arial" panose="020B0604020202020204" pitchFamily="34" charset="0"/>
              </a:rPr>
              <a:t>column_name [ type ] </a:t>
            </a:r>
            <a:r>
              <a:rPr lang="en-US" dirty="0">
                <a:solidFill>
                  <a:srgbClr val="0070C0"/>
                </a:solidFill>
                <a:latin typeface="Consolas" panose="020B0609020204030204" pitchFamily="49" charset="0"/>
                <a:cs typeface="Arial" panose="020B0604020202020204" pitchFamily="34" charset="0"/>
              </a:rPr>
              <a:t>ENCRYPT</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3896833" y="3540204"/>
            <a:ext cx="4572000" cy="1107996"/>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 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3896833" y="2819400"/>
            <a:ext cx="5170967" cy="430887"/>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a:solidFill>
                  <a:schemeClr val="bg1">
                    <a:lumMod val="50000"/>
                  </a:schemeClr>
                </a:solidFill>
                <a:latin typeface="Calibri" panose="020F0502020204030204" pitchFamily="34" charset="0"/>
                <a:cs typeface="Calibri" panose="020F0502020204030204" pitchFamily="34" charset="0"/>
              </a:rPr>
              <a:t>encrypt;</a:t>
            </a:r>
          </a:p>
        </p:txBody>
      </p:sp>
    </p:spTree>
    <p:extLst>
      <p:ext uri="{BB962C8B-B14F-4D97-AF65-F5344CB8AC3E}">
        <p14:creationId xmlns:p14="http://schemas.microsoft.com/office/powerpoint/2010/main" val="1748909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default value for column</a:t>
            </a:r>
            <a:endParaRPr lang="en-US" dirty="0"/>
          </a:p>
        </p:txBody>
      </p:sp>
    </p:spTree>
    <p:extLst>
      <p:ext uri="{BB962C8B-B14F-4D97-AF65-F5344CB8AC3E}">
        <p14:creationId xmlns:p14="http://schemas.microsoft.com/office/powerpoint/2010/main" val="3347822188"/>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2895600"/>
            <a:ext cx="43434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city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todate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date</a:t>
            </a:r>
            <a:r>
              <a:rPr lang="en-US" sz="2200" dirty="0" smtClean="0">
                <a:solidFill>
                  <a:schemeClr val="bg1">
                    <a:lumMod val="50000"/>
                  </a:schemeClr>
                </a:solidFill>
                <a:latin typeface="Calibri" panose="020F0502020204030204" pitchFamily="34" charset="0"/>
                <a:cs typeface="Calibri" panose="020F0502020204030204" pitchFamily="34" charset="0"/>
              </a:rPr>
              <a:t> default </a:t>
            </a:r>
            <a:r>
              <a:rPr lang="en-US" sz="2200" dirty="0" smtClean="0">
                <a:solidFill>
                  <a:srgbClr val="C00000"/>
                </a:solidFill>
                <a:latin typeface="Calibri" panose="020F0502020204030204" pitchFamily="34" charset="0"/>
                <a:cs typeface="Calibri" panose="020F0502020204030204" pitchFamily="34" charset="0"/>
              </a:rPr>
              <a:t>sysdate</a:t>
            </a:r>
            <a:endParaRPr lang="en-US" sz="2200" dirty="0">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4789714" y="2895600"/>
            <a:ext cx="41910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sequence</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3" name="Rectangle 2"/>
          <p:cNvSpPr/>
          <p:nvPr/>
        </p:nvSpPr>
        <p:spPr>
          <a:xfrm>
            <a:off x="152400" y="5123259"/>
            <a:ext cx="8839200" cy="1015663"/>
          </a:xfrm>
          <a:prstGeom prst="rect">
            <a:avLst/>
          </a:prstGeom>
        </p:spPr>
        <p:txBody>
          <a:bodyPr wrap="square">
            <a:spAutoFit/>
          </a:bodyPr>
          <a:lstStyle/>
          <a:p>
            <a:r>
              <a:rPr lang="en-US" sz="2000" dirty="0" smtClean="0"/>
              <a:t>DEFAULT values </a:t>
            </a:r>
            <a:r>
              <a:rPr lang="en-US" sz="2000" dirty="0"/>
              <a:t>are only used when a column is not referenced in an </a:t>
            </a:r>
            <a:r>
              <a:rPr lang="en-US" sz="2000" dirty="0" smtClean="0"/>
              <a:t>INSERT statement</a:t>
            </a:r>
            <a:r>
              <a:rPr lang="en-US" sz="2000" dirty="0"/>
              <a:t>. </a:t>
            </a:r>
            <a:r>
              <a:rPr lang="en-US" sz="2000" dirty="0" smtClean="0"/>
              <a:t>If </a:t>
            </a:r>
            <a:r>
              <a:rPr lang="en-US" sz="2000" dirty="0"/>
              <a:t>the column is referenced, even when supplying the value NULL, the default value is not used.</a:t>
            </a:r>
          </a:p>
        </p:txBody>
      </p:sp>
      <p:sp>
        <p:nvSpPr>
          <p:cNvPr id="8" name="Rectangle 7"/>
          <p:cNvSpPr/>
          <p:nvPr/>
        </p:nvSpPr>
        <p:spPr>
          <a:xfrm>
            <a:off x="76200" y="-36731"/>
            <a:ext cx="5867400" cy="707886"/>
          </a:xfrm>
          <a:prstGeom prst="rect">
            <a:avLst/>
          </a:prstGeom>
        </p:spPr>
        <p:txBody>
          <a:bodyPr wrap="square">
            <a:spAutoFit/>
          </a:bodyPr>
          <a:lstStyle/>
          <a:p>
            <a:r>
              <a:rPr lang="en-US" sz="2000" dirty="0"/>
              <a:t>A DEFAULT expression cannot contain references to PL/SQL functions or to other </a:t>
            </a:r>
            <a:r>
              <a:rPr lang="en-US" sz="2000" dirty="0" smtClean="0"/>
              <a:t>columns.</a:t>
            </a:r>
            <a:endParaRPr lang="en-US" sz="2000" dirty="0"/>
          </a:p>
        </p:txBody>
      </p:sp>
    </p:spTree>
    <p:extLst>
      <p:ext uri="{BB962C8B-B14F-4D97-AF65-F5344CB8AC3E}">
        <p14:creationId xmlns:p14="http://schemas.microsoft.com/office/powerpoint/2010/main" val="818690422"/>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on null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3048000"/>
            <a:ext cx="4953000"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526942430"/>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visible/invisible column</a:t>
            </a:r>
            <a:endParaRPr lang="en-US" dirty="0"/>
          </a:p>
        </p:txBody>
      </p:sp>
      <p:sp>
        <p:nvSpPr>
          <p:cNvPr id="3" name="Rectangle 2"/>
          <p:cNvSpPr/>
          <p:nvPr/>
        </p:nvSpPr>
        <p:spPr>
          <a:xfrm>
            <a:off x="1001485" y="3212574"/>
            <a:ext cx="7141030" cy="1938992"/>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following operations do not display invisible columns in the output:</a:t>
            </a:r>
          </a:p>
          <a:p>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SELECT * FROM statements in SQL</a:t>
            </a:r>
          </a:p>
          <a:p>
            <a:r>
              <a:rPr lang="en-US" sz="2000" dirty="0">
                <a:latin typeface="Segoe UI Light" panose="020B0502040204020203" pitchFamily="34" charset="0"/>
                <a:cs typeface="Segoe UI Light" panose="020B0502040204020203" pitchFamily="34" charset="0"/>
              </a:rPr>
              <a:t>DESCRIBE commands in SQL*Plus</a:t>
            </a:r>
          </a:p>
          <a:p>
            <a:r>
              <a:rPr lang="en-US" sz="2000" dirty="0">
                <a:latin typeface="Segoe UI Light" panose="020B0502040204020203" pitchFamily="34" charset="0"/>
                <a:cs typeface="Segoe UI Light" panose="020B0502040204020203" pitchFamily="34" charset="0"/>
              </a:rPr>
              <a:t>%ROWTYPE attribute declarations in PL/SQL</a:t>
            </a:r>
          </a:p>
        </p:txBody>
      </p:sp>
    </p:spTree>
    <p:extLst>
      <p:ext uri="{BB962C8B-B14F-4D97-AF65-F5344CB8AC3E}">
        <p14:creationId xmlns:p14="http://schemas.microsoft.com/office/powerpoint/2010/main" val="133073158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6" name="Rectangle 5"/>
          <p:cNvSpPr/>
          <p:nvPr/>
        </p:nvSpPr>
        <p:spPr>
          <a:xfrm>
            <a:off x="228599" y="2739794"/>
            <a:ext cx="49530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52400" y="1792069"/>
            <a:ext cx="8839201"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 VISIBLE | INVISIBLE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228599" y="5334000"/>
            <a:ext cx="1963807"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employee</a:t>
            </a:r>
            <a:endParaRPr lang="en-IN" sz="2200" dirty="0">
              <a:solidFill>
                <a:schemeClr val="accent4">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46951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152400" y="2394972"/>
            <a:ext cx="8762999"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in</a:t>
            </a:r>
            <a:r>
              <a:rPr lang="en-US" sz="2200" dirty="0" smtClean="0">
                <a:solidFill>
                  <a:schemeClr val="bg1">
                    <a:lumMod val="50000"/>
                  </a:schemeClr>
                </a:solidFill>
                <a:latin typeface="Calibri" panose="020F0502020204030204" pitchFamily="34" charset="0"/>
                <a:cs typeface="Calibri" panose="020F0502020204030204" pitchFamily="34" charset="0"/>
              </a:rPr>
              <a:t>visible;</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2" name="Rectangle 11"/>
          <p:cNvSpPr/>
          <p:nvPr/>
        </p:nvSpPr>
        <p:spPr>
          <a:xfrm>
            <a:off x="152400" y="1764268"/>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ALTER TABLE </a:t>
            </a:r>
            <a:r>
              <a:rPr lang="en-US" dirty="0">
                <a:solidFill>
                  <a:srgbClr val="0070C0"/>
                </a:solidFill>
                <a:latin typeface="Consolas" panose="020B0609020204030204" pitchFamily="49" charset="0"/>
                <a:cs typeface="Arial" panose="020B0604020202020204" pitchFamily="34" charset="0"/>
              </a:rPr>
              <a:t>table_name </a:t>
            </a:r>
            <a:r>
              <a:rPr lang="en-US" dirty="0" smtClean="0">
                <a:solidFill>
                  <a:srgbClr val="0070C0"/>
                </a:solidFill>
                <a:latin typeface="Consolas" panose="020B0609020204030204" pitchFamily="49" charset="0"/>
                <a:cs typeface="Arial" panose="020B0604020202020204" pitchFamily="34" charset="0"/>
              </a:rPr>
              <a:t>MODIFY(column_name) [{ VISIBLE | INVISIBLE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681366510"/>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06817"/>
            <a:ext cx="8839200" cy="4431983"/>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SELECT * syntax will not display an INVISIBLE column. However, if you include an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select list of a SELECT statement, then the column will be displayed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You cannot implicitly specify a value for an INVISIBLE column in the VALUES clause of an INSERT statement. You must specify the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column list</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 virtual column can be an INVISIBLE column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PL/SQL %ROWTYPE attributes do not show INVISIBLE columns</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Invisible columns are not assigned a column order, so if an invisible column is made visible it is listed as the last column of the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External tables, Cluster tables, and Temporary tables cannot have invisible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Attributes of user-defined types cannot be invisible.</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4" name="TextBox 3"/>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Tree>
    <p:extLst>
      <p:ext uri="{BB962C8B-B14F-4D97-AF65-F5344CB8AC3E}">
        <p14:creationId xmlns:p14="http://schemas.microsoft.com/office/powerpoint/2010/main" val="147661157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virtual column</a:t>
            </a:r>
            <a:endParaRPr lang="en-US" dirty="0"/>
          </a:p>
        </p:txBody>
      </p:sp>
      <p:sp>
        <p:nvSpPr>
          <p:cNvPr id="3" name="Rectangle 2"/>
          <p:cNvSpPr/>
          <p:nvPr/>
        </p:nvSpPr>
        <p:spPr>
          <a:xfrm>
            <a:off x="1491342" y="3200400"/>
            <a:ext cx="6161315"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Virtual </a:t>
            </a:r>
            <a:r>
              <a:rPr lang="en-US" sz="2000" dirty="0">
                <a:latin typeface="Segoe UI Light" panose="020B0502040204020203" pitchFamily="34" charset="0"/>
                <a:cs typeface="Segoe UI Light" panose="020B0502040204020203" pitchFamily="34" charset="0"/>
              </a:rPr>
              <a:t>column's value is calculated only when it is queried</a:t>
            </a:r>
            <a:r>
              <a:rPr lang="en-US" sz="2000" dirty="0">
                <a:latin typeface="Segoe UI Light" panose="020B0502040204020203" pitchFamily="34" charset="0"/>
                <a:cs typeface="Segoe UI Light" panose="020B0502040204020203" pitchFamily="34" charset="0"/>
              </a:rPr>
              <a:t>.</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79470239"/>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1792069"/>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[GENERATED ALWAYS] AS (column_expression</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149430" y="2848973"/>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salary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6389668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1295400"/>
            <a:ext cx="8839200" cy="3570208"/>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cannot refer to another virtual column by name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Any columns referenced in column_expression must be defined on the same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 refer to a deterministic user-defined function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Virtual column cannot be encrypted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Virtual column cannot be redirected to another table. </a:t>
            </a:r>
            <a:endParaRPr lang="en-US"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values are not physically stored, it is generated when needed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Case and other functions can be used for virtual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Indexes and partitions can be created on virtual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Primary &amp; Foreign key can be given on virtual columns</a:t>
            </a:r>
            <a:r>
              <a:rPr lang="en-US" dirty="0" smtClean="0">
                <a:solidFill>
                  <a:srgbClr val="049DC8"/>
                </a:solidFill>
                <a:latin typeface="Arial" panose="020B0604020202020204" pitchFamily="34" charset="0"/>
                <a:cs typeface="Arial" panose="020B0604020202020204" pitchFamily="34" charset="0"/>
              </a:rPr>
              <a:t>.</a:t>
            </a:r>
            <a:endParaRPr lang="en-US" dirty="0">
              <a:solidFill>
                <a:srgbClr val="049DC8"/>
              </a:solidFill>
              <a:latin typeface="Arial" panose="020B0604020202020204" pitchFamily="34" charset="0"/>
              <a:cs typeface="Arial" panose="020B0604020202020204" pitchFamily="34" charset="0"/>
            </a:endParaRPr>
          </a:p>
        </p:txBody>
      </p:sp>
      <p:sp>
        <p:nvSpPr>
          <p:cNvPr id="6" name="TextBox 5"/>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Tree>
    <p:extLst>
      <p:ext uri="{BB962C8B-B14F-4D97-AF65-F5344CB8AC3E}">
        <p14:creationId xmlns:p14="http://schemas.microsoft.com/office/powerpoint/2010/main" val="27596332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temporary table</a:t>
            </a:r>
            <a:endParaRPr lang="en-US" dirty="0"/>
          </a:p>
        </p:txBody>
      </p:sp>
      <p:sp>
        <p:nvSpPr>
          <p:cNvPr id="3" name="Rectangle 2"/>
          <p:cNvSpPr/>
          <p:nvPr/>
        </p:nvSpPr>
        <p:spPr>
          <a:xfrm>
            <a:off x="898071" y="3200400"/>
            <a:ext cx="7347858"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Temporary tables cannot be partitioned, clustered, or index organized.</a:t>
            </a:r>
            <a:endParaRPr lang="en-US"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54009668"/>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GLOBAL TEMPORARY to indicate that the table is temporary and that its definition is visible to all sessions with appropriate privileges. The data in a temporary table is visible only to the session that inserts the data into the table.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90500" y="1819870"/>
            <a:ext cx="8763000"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column_name datatype [ (size) </a:t>
            </a:r>
            <a:r>
              <a:rPr lang="en-US" dirty="0" smtClean="0">
                <a:solidFill>
                  <a:srgbClr val="0070C0"/>
                </a:solidFill>
                <a:latin typeface="Consolas" panose="020B0609020204030204" pitchFamily="49" charset="0"/>
                <a:cs typeface="Arial" panose="020B0604020202020204" pitchFamily="34" charset="0"/>
              </a:rPr>
              <a:t>] ) { ON </a:t>
            </a:r>
            <a:r>
              <a:rPr lang="en-US" dirty="0">
                <a:solidFill>
                  <a:srgbClr val="0070C0"/>
                </a:solidFill>
                <a:latin typeface="Consolas" panose="020B0609020204030204" pitchFamily="49" charset="0"/>
                <a:cs typeface="Arial" panose="020B0604020202020204" pitchFamily="34" charset="0"/>
              </a:rPr>
              <a:t>COMMIT DELETE </a:t>
            </a:r>
            <a:r>
              <a:rPr lang="en-US" dirty="0" smtClean="0">
                <a:solidFill>
                  <a:srgbClr val="0070C0"/>
                </a:solidFill>
                <a:latin typeface="Consolas" panose="020B0609020204030204" pitchFamily="49" charset="0"/>
                <a:cs typeface="Arial" panose="020B0604020202020204" pitchFamily="34" charset="0"/>
              </a:rPr>
              <a:t>ROWS | </a:t>
            </a:r>
            <a:r>
              <a:rPr lang="en-US" dirty="0">
                <a:solidFill>
                  <a:srgbClr val="0070C0"/>
                </a:solidFill>
                <a:latin typeface="Consolas" panose="020B0609020204030204" pitchFamily="49" charset="0"/>
                <a:cs typeface="Arial" panose="020B0604020202020204" pitchFamily="34" charset="0"/>
              </a:rPr>
              <a:t>ON COMMIT PRESERVE ROWS</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49430" y="2914233"/>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global</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temporary</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salary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500" y="1106031"/>
            <a:ext cx="8763000" cy="2246769"/>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2">
                    <a:lumMod val="75000"/>
                  </a:schemeClr>
                </a:solidFill>
              </a:rPr>
              <a:t>Temporary tables cannot be partitioned, clustered, or index organized</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You </a:t>
            </a:r>
            <a:r>
              <a:rPr lang="en-US" dirty="0">
                <a:solidFill>
                  <a:schemeClr val="accent2">
                    <a:lumMod val="75000"/>
                  </a:schemeClr>
                </a:solidFill>
              </a:rPr>
              <a:t>cannot specify any foreign key constraints on temporary tables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Temporary </a:t>
            </a:r>
            <a:r>
              <a:rPr lang="en-US" dirty="0">
                <a:solidFill>
                  <a:schemeClr val="accent2">
                    <a:lumMod val="75000"/>
                  </a:schemeClr>
                </a:solidFill>
              </a:rPr>
              <a:t>tables cannot contain columns of nested table</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If the TRUNCATE statement is issued against a temporary table, only the session specific data is truncated. There is no affect on the data of other sessions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 temporary table cannot contain INVISIBLE columns.</a:t>
            </a:r>
          </a:p>
        </p:txBody>
      </p:sp>
      <p:sp>
        <p:nvSpPr>
          <p:cNvPr id="6" name="TextBox 5"/>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6156754"/>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Use the </a:t>
            </a:r>
            <a:r>
              <a:rPr lang="en-US" sz="2000" b="1" i="1" dirty="0">
                <a:latin typeface="Segoe UI Light" panose="020B0502040204020203" pitchFamily="34" charset="0"/>
                <a:cs typeface="Segoe UI Light" panose="020B0502040204020203" pitchFamily="34" charset="0"/>
              </a:rPr>
              <a:t>DROP</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TABLE</a:t>
            </a:r>
            <a:r>
              <a:rPr lang="en-US" sz="2000" dirty="0">
                <a:latin typeface="Segoe UI Light" panose="020B0502040204020203" pitchFamily="34" charset="0"/>
                <a:cs typeface="Segoe UI Light" panose="020B0502040204020203" pitchFamily="34" charset="0"/>
              </a:rPr>
              <a:t> statement to move a table </a:t>
            </a:r>
            <a:r>
              <a:rPr lang="en-US" sz="2000" dirty="0" smtClean="0">
                <a:latin typeface="Segoe UI Light" panose="020B0502040204020203" pitchFamily="34" charset="0"/>
                <a:cs typeface="Segoe UI Light" panose="020B0502040204020203" pitchFamily="34" charset="0"/>
              </a:rPr>
              <a:t>to </a:t>
            </a:r>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RECYCLE BIN</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or to remove the table and all its data from the database entirely.</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2" name="Rectangle 1"/>
          <p:cNvSpPr/>
          <p:nvPr/>
        </p:nvSpPr>
        <p:spPr>
          <a:xfrm>
            <a:off x="152400" y="1676400"/>
            <a:ext cx="4572000"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DROP TABLE [ schema. ]table</a:t>
            </a:r>
          </a:p>
          <a:p>
            <a:r>
              <a:rPr lang="en-US" dirty="0">
                <a:solidFill>
                  <a:srgbClr val="0070C0"/>
                </a:solidFill>
                <a:latin typeface="Consolas" panose="020B0609020204030204" pitchFamily="49" charset="0"/>
                <a:cs typeface="Arial" panose="020B0604020202020204" pitchFamily="34" charset="0"/>
              </a:rPr>
              <a:t>   [ CASCADE CONSTRAINTS ]</a:t>
            </a:r>
          </a:p>
          <a:p>
            <a:r>
              <a:rPr lang="en-US" dirty="0">
                <a:solidFill>
                  <a:srgbClr val="0070C0"/>
                </a:solidFill>
                <a:latin typeface="Consolas" panose="020B0609020204030204" pitchFamily="49" charset="0"/>
                <a:cs typeface="Arial" panose="020B0604020202020204" pitchFamily="34" charset="0"/>
              </a:rPr>
              <a:t>   [ PURGE ] ;</a:t>
            </a:r>
          </a:p>
        </p:txBody>
      </p:sp>
      <p:sp>
        <p:nvSpPr>
          <p:cNvPr id="8" name="Rectangle 7"/>
          <p:cNvSpPr/>
          <p:nvPr/>
        </p:nvSpPr>
        <p:spPr>
          <a:xfrm>
            <a:off x="152400" y="3048000"/>
            <a:ext cx="5646674" cy="1107996"/>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purge;</a:t>
            </a:r>
          </a:p>
          <a:p>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cascade constraints purge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000" dirty="0">
                <a:latin typeface="Segoe UI Light" panose="020B0502040204020203" pitchFamily="34" charset="0"/>
                <a:cs typeface="Segoe UI Light" panose="020B0502040204020203" pitchFamily="34" charset="0"/>
              </a:rPr>
              <a:t>another/same </a:t>
            </a:r>
            <a:r>
              <a:rPr lang="en-IN" sz="20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4233197646"/>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436400"/>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24739</TotalTime>
  <Words>26256</Words>
  <Application>Microsoft Office PowerPoint</Application>
  <PresentationFormat>On-screen Show (4:3)</PresentationFormat>
  <Paragraphs>3565</Paragraphs>
  <Slides>452</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452</vt:i4>
      </vt:variant>
    </vt:vector>
  </HeadingPairs>
  <TitlesOfParts>
    <vt:vector size="486"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4884</cp:revision>
  <dcterms:created xsi:type="dcterms:W3CDTF">2015-10-09T06:09:34Z</dcterms:created>
  <dcterms:modified xsi:type="dcterms:W3CDTF">2018-11-27T08:37:53Z</dcterms:modified>
</cp:coreProperties>
</file>