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62"/>
  </p:notesMasterIdLst>
  <p:sldIdLst>
    <p:sldId id="256" r:id="rId2"/>
    <p:sldId id="1418" r:id="rId3"/>
    <p:sldId id="1390" r:id="rId4"/>
    <p:sldId id="258" r:id="rId5"/>
    <p:sldId id="580" r:id="rId6"/>
    <p:sldId id="259" r:id="rId7"/>
    <p:sldId id="260" r:id="rId8"/>
    <p:sldId id="1419" r:id="rId9"/>
    <p:sldId id="1420" r:id="rId10"/>
    <p:sldId id="1425" r:id="rId11"/>
    <p:sldId id="1422" r:id="rId12"/>
    <p:sldId id="1427" r:id="rId13"/>
    <p:sldId id="1428" r:id="rId14"/>
    <p:sldId id="1423" r:id="rId15"/>
    <p:sldId id="1426" r:id="rId16"/>
    <p:sldId id="1429" r:id="rId17"/>
    <p:sldId id="1434" r:id="rId18"/>
    <p:sldId id="1435" r:id="rId19"/>
    <p:sldId id="1438" r:id="rId20"/>
    <p:sldId id="1443" r:id="rId21"/>
    <p:sldId id="1439" r:id="rId22"/>
    <p:sldId id="1459" r:id="rId23"/>
    <p:sldId id="1436" r:id="rId24"/>
    <p:sldId id="1466" r:id="rId25"/>
    <p:sldId id="1437" r:id="rId26"/>
    <p:sldId id="1467" r:id="rId27"/>
    <p:sldId id="1460" r:id="rId28"/>
    <p:sldId id="1451" r:id="rId29"/>
    <p:sldId id="1452" r:id="rId30"/>
    <p:sldId id="1457" r:id="rId31"/>
    <p:sldId id="1465" r:id="rId32"/>
    <p:sldId id="1454" r:id="rId33"/>
    <p:sldId id="1456" r:id="rId34"/>
    <p:sldId id="1455" r:id="rId35"/>
    <p:sldId id="1458" r:id="rId36"/>
    <p:sldId id="1461" r:id="rId37"/>
    <p:sldId id="1462" r:id="rId38"/>
    <p:sldId id="1463" r:id="rId39"/>
    <p:sldId id="1464" r:id="rId40"/>
    <p:sldId id="1469" r:id="rId41"/>
    <p:sldId id="1470" r:id="rId42"/>
    <p:sldId id="1472" r:id="rId43"/>
    <p:sldId id="947" r:id="rId44"/>
    <p:sldId id="1446" r:id="rId45"/>
    <p:sldId id="1444" r:id="rId46"/>
    <p:sldId id="1445" r:id="rId47"/>
    <p:sldId id="1450" r:id="rId48"/>
    <p:sldId id="1468" r:id="rId49"/>
    <p:sldId id="1430" r:id="rId50"/>
    <p:sldId id="1431" r:id="rId51"/>
    <p:sldId id="1432" r:id="rId52"/>
    <p:sldId id="1433" r:id="rId53"/>
    <p:sldId id="1471" r:id="rId54"/>
    <p:sldId id="1442" r:id="rId55"/>
    <p:sldId id="1447" r:id="rId56"/>
    <p:sldId id="1448" r:id="rId57"/>
    <p:sldId id="1449" r:id="rId58"/>
    <p:sldId id="1424" r:id="rId59"/>
    <p:sldId id="1421" r:id="rId60"/>
    <p:sldId id="350" r:id="rId6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3122"/>
    <a:srgbClr val="FD8603"/>
    <a:srgbClr val="329909"/>
    <a:srgbClr val="7E007E"/>
    <a:srgbClr val="39AE0A"/>
    <a:srgbClr val="840FF9"/>
    <a:srgbClr val="1A4F05"/>
    <a:srgbClr val="164404"/>
    <a:srgbClr val="2B8208"/>
    <a:srgbClr val="CAA49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commentAuthors" Target="commentAuthor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slide" Target="slides/slide60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16-04-2022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4/16/2022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5392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rgbClr val="00FF87"/>
                </a:solidFill>
                <a:latin typeface="SimSun"/>
                <a:ea typeface="SimSun"/>
              </a:rPr>
              <a:t>Cassandra</a:t>
            </a:r>
            <a:endParaRPr lang="en-IN" sz="8000" b="0" strike="noStrike" spc="-1" dirty="0">
              <a:latin typeface="Arial"/>
            </a:endParaRPr>
          </a:p>
        </p:txBody>
      </p:sp>
      <p:pic>
        <p:nvPicPr>
          <p:cNvPr id="89" name="Picture 7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2001960"/>
            <a:ext cx="2830680" cy="2830680"/>
          </a:xfrm>
          <a:prstGeom prst="rect">
            <a:avLst/>
          </a:prstGeom>
          <a:ln>
            <a:noFill/>
          </a:ln>
        </p:spPr>
      </p:pic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3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30452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FF5733"/>
                </a:solidFill>
                <a:latin typeface="Segoe Print"/>
                <a:ea typeface="DejaVu Sans"/>
              </a:rPr>
              <a:t>“In a day, when you don't come across any problems - you can be sure that you are travelling in a wrong path”</a:t>
            </a:r>
            <a:endParaRPr lang="en-IN" sz="4400" b="0" strike="noStrike" spc="-1" dirty="0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3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392144" y="4716000"/>
            <a:ext cx="3444840" cy="39168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IN" sz="2200" i="1" strike="noStrike" spc="-1" dirty="0">
                <a:solidFill>
                  <a:srgbClr val="000000"/>
                </a:solidFill>
                <a:latin typeface="Arial"/>
                <a:ea typeface="DejaVu Sans"/>
              </a:rPr>
              <a:t>NoSQL db</a:t>
            </a:r>
            <a:endParaRPr lang="en-IN" sz="2200" i="1" strike="noStrike" spc="-1" dirty="0">
              <a:latin typeface="Arial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51558CD-1F8C-437E-B4C5-D33EA372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080" y="3023993"/>
            <a:ext cx="3768295" cy="25305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describe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82168445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describe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230687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FULL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SCHEMA 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CLUSTER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FUNCTION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udf_name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AGGREGATE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uda_name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INDEX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index_name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MATERIALIZED VIEW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view_name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4501282"/>
            <a:ext cx="11687400" cy="196831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table 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describe functions;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48924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data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F9708C7-3D0E-4F29-A665-8D40B90AAB7C}"/>
              </a:ext>
            </a:extLst>
          </p:cNvPr>
          <p:cNvSpPr txBox="1"/>
          <p:nvPr/>
        </p:nvSpPr>
        <p:spPr>
          <a:xfrm>
            <a:off x="335360" y="332656"/>
            <a:ext cx="6093724" cy="215443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spc="-1" dirty="0">
                <a:latin typeface="Palatino Linotype" panose="02040502050505030304" pitchFamily="18" charset="0"/>
              </a:rPr>
              <a:t>Data types supported by CQL: </a:t>
            </a:r>
          </a:p>
          <a:p>
            <a:r>
              <a:rPr lang="en-US" sz="800" spc="-1" dirty="0">
                <a:latin typeface="Palatino Linotype" panose="02040502050505030304" pitchFamily="18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Native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Collection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User-defined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Tuple types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400" spc="-1" dirty="0">
              <a:solidFill>
                <a:schemeClr val="accent5">
                  <a:lumMod val="50000"/>
                </a:schemeClr>
              </a:solidFill>
              <a:latin typeface="Palatino Linotype" panose="02040502050505030304" pitchFamily="18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accent5">
                    <a:lumMod val="50000"/>
                  </a:schemeClr>
                </a:solidFill>
                <a:latin typeface="Palatino Linotype" panose="02040502050505030304" pitchFamily="18" charset="0"/>
              </a:rPr>
              <a:t>Custom types</a:t>
            </a:r>
          </a:p>
        </p:txBody>
      </p:sp>
    </p:spTree>
    <p:extLst>
      <p:ext uri="{BB962C8B-B14F-4D97-AF65-F5344CB8AC3E}">
        <p14:creationId xmlns:p14="http://schemas.microsoft.com/office/powerpoint/2010/main" val="1214815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CQL is a typed language and supports a rich set of data types.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native d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ata 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ASCII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TEXT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VARCHAR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SMALLINT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TINYINT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BIGINT</a:t>
            </a:r>
          </a:p>
          <a:p>
            <a:r>
              <a:rPr lang="en-US" sz="400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DECIMAL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DOUBLE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FLOAT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DATE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yyyy-mm-dd )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TIME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HH : MM : SS )</a:t>
            </a:r>
          </a:p>
          <a:p>
            <a:endParaRPr lang="en-US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BOOLEAN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True | False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9" name="CustomShape 6">
            <a:extLst>
              <a:ext uri="{FF2B5EF4-FFF2-40B4-BE49-F238E27FC236}">
                <a16:creationId xmlns:a16="http://schemas.microsoft.com/office/drawing/2014/main" id="{B6A15627-00DA-4F96-9307-437209A7E065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native_type::=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COUNTER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INET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VARINT</a:t>
            </a:r>
            <a:endParaRPr lang="en-IN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3196A35-F394-4034-B69C-6398E987F28F}"/>
              </a:ext>
            </a:extLst>
          </p:cNvPr>
          <p:cNvSpPr/>
          <p:nvPr/>
        </p:nvSpPr>
        <p:spPr>
          <a:xfrm>
            <a:off x="246600" y="4782051"/>
            <a:ext cx="1168740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Data Type TEXT and VARCHAR are synonym's/alias for each other.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6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TODO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646713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reate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44A84A-C20F-42C6-90A7-B71F547FC2DC}"/>
              </a:ext>
            </a:extLst>
          </p:cNvPr>
          <p:cNvSpPr/>
          <p:nvPr/>
        </p:nvSpPr>
        <p:spPr>
          <a:xfrm>
            <a:off x="262558" y="4638035"/>
            <a:ext cx="11594082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When primary key is at the end of a column definition that column is the only primary key for the table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table must have at least one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A static column cannot be a primary key.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Primary keys can include frozen collections.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93789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CustomShape 6"/>
          <p:cNvSpPr/>
          <p:nvPr/>
        </p:nvSpPr>
        <p:spPr>
          <a:xfrm>
            <a:off x="246600" y="2030040"/>
            <a:ext cx="11687400" cy="418430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( ',' column_definition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','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primary_key ')'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')'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column_definition::=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cql_type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STATIC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primary_key::=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','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partition_key::=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 | '(' column_name ( ',' column_name 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clustering_columns::=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table_options:=: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COMPACT STORAGE [ AND table_options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|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 ORDER 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'(' clustering_order ')’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    [ AND table_options ]  | options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clustering_order::=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(ASC | DESC) ( ',' column_name (ASC | DESC) )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CREATE TABLE command creates a new table under the current keyspace.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29666955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1776011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emp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empno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ename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job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hiredate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salary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comm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primary key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9481746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insert, update and delete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4479877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281252E6-176D-4663-B5DF-99173D04CB27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3537238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VALUES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3660700"/>
            <a:ext cx="11687400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1, 'saleel', 'manager', '2022-04-25', 42000, 4500.67,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empno, ename, job, salary, isactive 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IN" dirty="0">
                <a:latin typeface="Consolas" panose="020B0609020204030204" pitchFamily="49" charset="0"/>
              </a:rPr>
              <a:t>2, 'sharmin', 'manager', 47000,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empno, ename, job, hiredate, salary, comm, isactive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 </a:t>
            </a:r>
            <a:r>
              <a:rPr lang="en-US" dirty="0">
                <a:latin typeface="Consolas" panose="020B0609020204030204" pitchFamily="49" charset="0"/>
              </a:rPr>
              <a:t>3, 'ruhan',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$$manager's$$</a:t>
            </a:r>
            <a:r>
              <a:rPr lang="en-US" dirty="0">
                <a:latin typeface="Consolas" panose="020B0609020204030204" pitchFamily="49" charset="0"/>
              </a:rPr>
              <a:t>, '2022-03-30', 34000, 0.673,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7D3065B0-8A04-4D41-9B9D-6476B92C000F}"/>
              </a:ext>
            </a:extLst>
          </p:cNvPr>
          <p:cNvSpPr/>
          <p:nvPr/>
        </p:nvSpPr>
        <p:spPr>
          <a:xfrm>
            <a:off x="246600" y="2030040"/>
            <a:ext cx="11687400" cy="116809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</a:t>
            </a:r>
          </a:p>
          <a:p>
            <a:endParaRPr lang="en-US" sz="800" spc="-1" dirty="0">
              <a:solidFill>
                <a:srgbClr val="0070C0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</p:txBody>
      </p:sp>
    </p:spTree>
    <p:extLst>
      <p:ext uri="{BB962C8B-B14F-4D97-AF65-F5344CB8AC3E}">
        <p14:creationId xmlns:p14="http://schemas.microsoft.com/office/powerpoint/2010/main" val="1818697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what is cassandra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Apache Cassandra is highly scalable, high performance, distributed NoSQL database. Cassandra is designed to handle huge amount of data across many servers, providing high availability without a single point of failure.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1647610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You can insert complex string constants using </a:t>
            </a:r>
            <a:r>
              <a:rPr lang="en-US" spc="-1" dirty="0">
                <a:solidFill>
                  <a:srgbClr val="0070C0"/>
                </a:solidFill>
                <a:latin typeface="Arial"/>
              </a:rPr>
              <a:t>double dollar signs </a:t>
            </a:r>
            <a:r>
              <a:rPr lang="en-US" spc="-1" dirty="0">
                <a:latin typeface="Arial"/>
              </a:rPr>
              <a:t>to enclose a string with quotes, backslashes, or other characters that would normally need to be escaped..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JSON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1993A81-124E-4C31-857F-05F86CB3992F}"/>
              </a:ext>
            </a:extLst>
          </p:cNvPr>
          <p:cNvSpPr txBox="1"/>
          <p:nvPr/>
        </p:nvSpPr>
        <p:spPr>
          <a:xfrm>
            <a:off x="246600" y="3502749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 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61F0DA70-B746-49D7-92C2-0F4532E79AEF}"/>
              </a:ext>
            </a:extLst>
          </p:cNvPr>
          <p:cNvSpPr/>
          <p:nvPr/>
        </p:nvSpPr>
        <p:spPr>
          <a:xfrm>
            <a:off x="246600" y="2030040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</p:txBody>
      </p:sp>
    </p:spTree>
    <p:extLst>
      <p:ext uri="{BB962C8B-B14F-4D97-AF65-F5344CB8AC3E}">
        <p14:creationId xmlns:p14="http://schemas.microsoft.com/office/powerpoint/2010/main" val="8179354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insert data using TTL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D5EBEC2-F93A-405A-A8A0-67C4A22ADC15}"/>
              </a:ext>
            </a:extLst>
          </p:cNvPr>
          <p:cNvSpPr txBox="1"/>
          <p:nvPr/>
        </p:nvSpPr>
        <p:spPr>
          <a:xfrm>
            <a:off x="246600" y="5140930"/>
            <a:ext cx="11826064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emp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empno, ename, job, hiredate, salary, comm,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3, 'ruhan’, 'salesman', '2022-04-27', 41000, 500.43, false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emp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"empno": 3,"ename": "ruhan", "job": "salesman", "salary": 12000, "comm": 7.789, "hiredate": "2022-01-01", "isactive": true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33F30DD1-75DF-4EA7-BE3C-4C795AD0D94F}"/>
              </a:ext>
            </a:extLst>
          </p:cNvPr>
          <p:cNvSpPr/>
          <p:nvPr/>
        </p:nvSpPr>
        <p:spPr>
          <a:xfrm>
            <a:off x="246600" y="2030040"/>
            <a:ext cx="11687400" cy="283009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insert_statement::=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INSERT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INTO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</a:t>
            </a:r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update_parameter )* ]</a:t>
            </a:r>
          </a:p>
          <a:p>
            <a:endParaRPr lang="en-US" sz="10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names_values::=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VALUES tuple_literal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json_clause::=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JSON string [ DEFAULT ( NULL | UNSET ) ]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names::=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'(' column_name ( ',' column_name )* ')'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IN" b="0" i="0" dirty="0">
                <a:solidFill>
                  <a:srgbClr val="C00000"/>
                </a:solidFill>
                <a:effectLst/>
                <a:latin typeface="Roboto Mono"/>
              </a:rPr>
              <a:t>update_parameter ::= </a:t>
            </a:r>
            <a:r>
              <a:rPr lang="en-IN" b="0" i="0" dirty="0">
                <a:effectLst/>
                <a:latin typeface="Roboto Mono"/>
              </a:rPr>
              <a:t>( TIMESTAMP | TTL )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3782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TTL: specifies an optional Time To Live (in seconds) for the inserted values. If set, the inserted values are automatically removed from the database after the specified time..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>
                <a:solidFill>
                  <a:srgbClr val="F7C120"/>
                </a:solidFill>
                <a:latin typeface="Open Sans"/>
                <a:ea typeface="DejaVu Sans"/>
              </a:rPr>
              <a:t>TTL()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29913FB-1ACE-4519-A75B-29E56B5C2F95}"/>
              </a:ext>
            </a:extLst>
          </p:cNvPr>
          <p:cNvSpPr/>
          <p:nvPr/>
        </p:nvSpPr>
        <p:spPr>
          <a:xfrm>
            <a:off x="262558" y="5766355"/>
            <a:ext cx="1159408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Cannot use selection function ttl on PRIMARY KEY</a:t>
            </a:r>
            <a:endParaRPr lang="en-IN" dirty="0">
              <a:solidFill>
                <a:schemeClr val="tx1">
                  <a:lumMod val="95000"/>
                  <a:lumOff val="5000"/>
                </a:schemeClr>
              </a:solidFill>
              <a:latin typeface="Liberation Mono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8ED1A-55E3-4E2E-B7B5-A7C83D7714B1}"/>
              </a:ext>
            </a:extLst>
          </p:cNvPr>
          <p:cNvSpPr txBox="1"/>
          <p:nvPr/>
        </p:nvSpPr>
        <p:spPr>
          <a:xfrm>
            <a:off x="215542" y="1921676"/>
            <a:ext cx="118260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deptno, dname, loc 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dname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), </a:t>
            </a:r>
            <a:r>
              <a:rPr lang="en-IN" dirty="0">
                <a:latin typeface="Consolas" panose="020B0609020204030204" pitchFamily="49" charset="0"/>
              </a:rPr>
              <a:t>TTL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loc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 FROM</a:t>
            </a:r>
            <a:r>
              <a:rPr lang="en-IN" dirty="0">
                <a:latin typeface="Consolas" panose="020B0609020204030204" pitchFamily="49" charset="0"/>
              </a:rPr>
              <a:t> dept;</a:t>
            </a:r>
          </a:p>
        </p:txBody>
      </p:sp>
    </p:spTree>
    <p:extLst>
      <p:ext uri="{BB962C8B-B14F-4D97-AF65-F5344CB8AC3E}">
        <p14:creationId xmlns:p14="http://schemas.microsoft.com/office/powerpoint/2010/main" val="39836335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D4558032-AAFD-4B35-81C8-1CCCADB686EE}"/>
              </a:ext>
            </a:extLst>
          </p:cNvPr>
          <p:cNvSpPr/>
          <p:nvPr/>
        </p:nvSpPr>
        <p:spPr>
          <a:xfrm>
            <a:off x="246600" y="2030040"/>
            <a:ext cx="11687400" cy="369186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update_statement ::=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assignment )*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condition ( AND condition)*) ]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assignment: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'='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`| column_name'=' column_name ( '+' | '-' )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| column_name'=' list_literal'+' column_name</a:t>
            </a:r>
          </a:p>
          <a:p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simple_selection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 '[' term']'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            | column_name'.' field_name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condition ::= `simple_selection operator term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600171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update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14015792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87598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delete_statement::=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DELETE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simple_selection ( ',' simple_selection 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FROM table_name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AND update_parameter# )*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where_clause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IF ( EXISTS | condition ( AND condition)*) ]</a:t>
            </a:r>
          </a:p>
          <a:p>
            <a:endParaRPr lang="en-US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update_parameter 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TIMESTAMP | TTL ) ( integer | bind_marker )</a:t>
            </a:r>
          </a:p>
          <a:p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3227734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delete data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4299441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collection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8435094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collection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8345198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ustomShape 2">
            <a:extLst>
              <a:ext uri="{FF2B5EF4-FFF2-40B4-BE49-F238E27FC236}">
                <a16:creationId xmlns:a16="http://schemas.microsoft.com/office/drawing/2014/main" id="{ED4E4A46-92F8-4098-9C72-170444BAD7A0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location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name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location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map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float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&gt;,  isActive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boolean,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MAP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39AE0A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// map_key : map_value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FB08CC-3C06-4100-85F4-0BEAD9C2C439}"/>
              </a:ext>
            </a:extLst>
          </p:cNvPr>
          <p:cNvSpPr txBox="1"/>
          <p:nvPr/>
        </p:nvSpPr>
        <p:spPr>
          <a:xfrm>
            <a:off x="246600" y="3905761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name, location, isActive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latin typeface="Consolas" panose="020B0609020204030204" pitchFamily="49" charset="0"/>
              </a:rPr>
              <a:t>(1, 'pune',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'latitude': 18.5204, 'longitude': 73.8567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true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"id":2, "name": "baroda", "location":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 "latitude": 22.3072 , "longitude": 73.1812 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}</a:t>
            </a:r>
            <a:r>
              <a:rPr lang="en-IN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8952655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5400" i="1" spc="-1" dirty="0">
                <a:solidFill>
                  <a:srgbClr val="F7C120"/>
                </a:solidFill>
                <a:latin typeface="Century"/>
              </a:rPr>
              <a:t>cqlsh</a:t>
            </a:r>
          </a:p>
          <a:p>
            <a:pPr algn="ctr">
              <a:lnSpc>
                <a:spcPct val="100000"/>
              </a:lnSpc>
            </a:pPr>
            <a:endParaRPr lang="en-IN" sz="5400" b="0" strike="noStrike" spc="-1" dirty="0">
              <a:latin typeface="Arial"/>
            </a:endParaRPr>
          </a:p>
        </p:txBody>
      </p:sp>
      <p:sp>
        <p:nvSpPr>
          <p:cNvPr id="97" name="CustomShape 2"/>
          <p:cNvSpPr/>
          <p:nvPr/>
        </p:nvSpPr>
        <p:spPr>
          <a:xfrm>
            <a:off x="522360" y="3531600"/>
            <a:ext cx="11124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pc="-1" dirty="0">
                <a:solidFill>
                  <a:srgbClr val="BB0643"/>
                </a:solidFill>
                <a:latin typeface="Segoe UI"/>
              </a:rPr>
              <a:t>Cassandra Query Language Shell (CQLSH) is basically a communication medium between Cassandra and the user.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B91EAE7-9732-4D99-86B9-AB602405262B}"/>
              </a:ext>
            </a:extLst>
          </p:cNvPr>
          <p:cNvSpPr txBox="1"/>
          <p:nvPr/>
        </p:nvSpPr>
        <p:spPr>
          <a:xfrm>
            <a:off x="246600" y="3222000"/>
            <a:ext cx="1168740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name,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</a:t>
            </a:r>
            <a:r>
              <a:rPr lang="en-IN" dirty="0">
                <a:latin typeface="Consolas" panose="020B0609020204030204" pitchFamily="49" charset="0"/>
              </a:rPr>
              <a:t> as latitude, </a:t>
            </a:r>
            <a:r>
              <a:rPr lang="en-IN" dirty="0">
                <a:solidFill>
                  <a:srgbClr val="C00000"/>
                </a:solidFill>
                <a:latin typeface="Consolas" panose="020B0609020204030204" pitchFamily="49" charset="0"/>
              </a:rPr>
              <a:t>location['longitude'] </a:t>
            </a:r>
            <a:r>
              <a:rPr lang="en-IN" dirty="0">
                <a:latin typeface="Consolas" panose="020B0609020204030204" pitchFamily="49" charset="0"/>
              </a:rPr>
              <a:t>as  longitude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location;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499958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MAP – UPDATE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40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map_name = map_name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map_key : map_value [, map_key : map_value . . . }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| map_name[ index ] = map_value </a:t>
            </a:r>
            <a:endParaRPr lang="en-US" spc="-1" dirty="0">
              <a:solidFill>
                <a:srgbClr val="39AE0A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806E55C-ED9E-480D-9A61-FBB175B1D5B0}"/>
              </a:ext>
            </a:extLst>
          </p:cNvPr>
          <p:cNvSpPr txBox="1"/>
          <p:nvPr/>
        </p:nvSpPr>
        <p:spPr>
          <a:xfrm>
            <a:off x="246600" y="3060000"/>
            <a:ext cx="11687400" cy="17235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IN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IN" dirty="0">
                <a:latin typeface="Consolas" panose="020B0609020204030204" pitchFamily="49" charset="0"/>
              </a:rPr>
              <a:t> location = location </a:t>
            </a:r>
            <a:r>
              <a:rPr lang="en-IN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IN" dirty="0">
                <a:latin typeface="Consolas" panose="020B0609020204030204" pitchFamily="49" charset="0"/>
              </a:rPr>
              <a:t> { 'key1':1001, 'key2':1002 }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IN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location = location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dirty="0">
                <a:latin typeface="Consolas" panose="020B0609020204030204" pitchFamily="49" charset="0"/>
              </a:rPr>
              <a:t> { 'key1', 'key2' }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dirty="0">
                <a:latin typeface="Consolas" panose="020B0609020204030204" pitchFamily="49" charset="0"/>
              </a:rPr>
              <a:t> location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location['latitude'] </a:t>
            </a:r>
            <a:r>
              <a:rPr lang="en-US" dirty="0">
                <a:latin typeface="Consolas" panose="020B0609020204030204" pitchFamily="49" charset="0"/>
              </a:rPr>
              <a:t>= 22.3072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id=2;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6A0B1FA-B2CF-4BF4-BE8B-EFD1F68E637B}"/>
              </a:ext>
            </a:extLst>
          </p:cNvPr>
          <p:cNvSpPr/>
          <p:nvPr/>
        </p:nvSpPr>
        <p:spPr>
          <a:xfrm>
            <a:off x="246600" y="4869160"/>
            <a:ext cx="11687400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MAP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 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MAP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980606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SET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588A32FF-0189-47AF-B8D3-4EBD04B30B57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A9B9927-ECBD-4A74-AD92-8DC81C709E42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id, title, author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US" dirty="0">
                <a:latin typeface="Consolas" panose="020B0609020204030204" pitchFamily="49" charset="0"/>
              </a:rPr>
              <a:t>1, 'redis',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'smith', 'martin', 'james' 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})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 INTO </a:t>
            </a:r>
            <a:r>
              <a:rPr lang="en-US" dirty="0">
                <a:latin typeface="Consolas" panose="020B0609020204030204" pitchFamily="49" charset="0"/>
              </a:rPr>
              <a:t>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dirty="0">
                <a:latin typeface="Consolas" panose="020B0609020204030204" pitchFamily="49" charset="0"/>
              </a:rPr>
              <a:t> "</a:t>
            </a:r>
            <a:r>
              <a:rPr lang="en-US" dirty="0" err="1">
                <a:latin typeface="Consolas" panose="020B0609020204030204" pitchFamily="49" charset="0"/>
              </a:rPr>
              <a:t>scott</a:t>
            </a:r>
            <a:r>
              <a:rPr lang="en-US" dirty="0">
                <a:latin typeface="Consolas" panose="020B0609020204030204" pitchFamily="49" charset="0"/>
              </a:rPr>
              <a:t>", "rose"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700562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SET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A3681485-4DDA-416A-9E81-54097E0120F3}"/>
              </a:ext>
            </a:extLst>
          </p:cNvPr>
          <p:cNvSpPr/>
          <p:nvPr/>
        </p:nvSpPr>
        <p:spPr>
          <a:xfrm>
            <a:off x="246600" y="2030040"/>
            <a:ext cx="11687400" cy="46021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set_name = set_name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{ ['set_item'] }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SET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curly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{ }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. Set values must be unique.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b="0" i="0" dirty="0">
                <a:solidFill>
                  <a:srgbClr val="FD8603"/>
                </a:solidFill>
                <a:effectLst/>
                <a:latin typeface="Palatino Linotype" panose="02040502050505030304" pitchFamily="18" charset="0"/>
              </a:rPr>
              <a:t>SET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18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z="1800" b="0" strike="noStrike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author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'saleel', 'sharmin'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author =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''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id=1; </a:t>
            </a:r>
            <a:r>
              <a:rPr lang="en-US" sz="1800" b="0" strike="noStrike" spc="-1" dirty="0">
                <a:solidFill>
                  <a:srgbClr val="329909"/>
                </a:solidFill>
                <a:latin typeface="Consolas" panose="020B0609020204030204" pitchFamily="49" charset="0"/>
                <a:ea typeface="SimSun"/>
              </a:rPr>
              <a:t>// </a:t>
            </a:r>
            <a:r>
              <a:rPr lang="en-IN" b="0" i="0" dirty="0">
                <a:solidFill>
                  <a:srgbClr val="329909"/>
                </a:solidFill>
                <a:effectLst/>
                <a:latin typeface="Consolas" panose="020B0609020204030204" pitchFamily="49" charset="0"/>
              </a:rPr>
              <a:t>remove all elements</a:t>
            </a:r>
            <a:endParaRPr lang="en-IN" spc="-1" dirty="0">
              <a:solidFill>
                <a:srgbClr val="329909"/>
              </a:solidFill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685505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table with LIST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270000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860A174-40B6-42A4-94CB-9A7B26EBE240}"/>
              </a:ext>
            </a:extLst>
          </p:cNvPr>
          <p:cNvSpPr txBox="1"/>
          <p:nvPr/>
        </p:nvSpPr>
        <p:spPr>
          <a:xfrm>
            <a:off x="246600" y="3906000"/>
            <a:ext cx="11687400" cy="132343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books(id, author, publisher, title)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1,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 </a:t>
            </a:r>
            <a:r>
              <a:rPr lang="en-IN" dirty="0">
                <a:latin typeface="Consolas" panose="020B0609020204030204" pitchFamily="49" charset="0"/>
              </a:rPr>
              <a:t>'saleel', 'sharmin'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IN" dirty="0">
                <a:latin typeface="Consolas" panose="020B0609020204030204" pitchFamily="49" charset="0"/>
              </a:rPr>
              <a:t>'ABC', 'PQR' ], 'redis');</a:t>
            </a:r>
          </a:p>
          <a:p>
            <a:endParaRPr lang="en-IN" sz="800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US" dirty="0">
                <a:latin typeface="Consolas" panose="020B0609020204030204" pitchFamily="49" charset="0"/>
              </a:rPr>
              <a:t> books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IN" dirty="0">
                <a:latin typeface="Consolas" panose="020B0609020204030204" pitchFamily="49" charset="0"/>
              </a:rPr>
              <a:t>'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{</a:t>
            </a:r>
            <a:r>
              <a:rPr lang="en-US" dirty="0">
                <a:latin typeface="Consolas" panose="020B0609020204030204" pitchFamily="49" charset="0"/>
              </a:rPr>
              <a:t> "id":2, "title": "neo4j", "author":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"abc", "</a:t>
            </a:r>
            <a:r>
              <a:rPr lang="en-US" dirty="0" err="1">
                <a:latin typeface="Consolas" panose="020B0609020204030204" pitchFamily="49" charset="0"/>
              </a:rPr>
              <a:t>abcd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, "publisher":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dirty="0">
                <a:latin typeface="Consolas" panose="020B0609020204030204" pitchFamily="49" charset="0"/>
              </a:rPr>
              <a:t>"xxx", "</a:t>
            </a:r>
            <a:r>
              <a:rPr lang="en-US" dirty="0" err="1">
                <a:latin typeface="Consolas" panose="020B0609020204030204" pitchFamily="49" charset="0"/>
              </a:rPr>
              <a:t>yyy</a:t>
            </a:r>
            <a:r>
              <a:rPr lang="en-US" dirty="0">
                <a:latin typeface="Consolas" panose="020B0609020204030204" pitchFamily="49" charset="0"/>
              </a:rPr>
              <a:t>"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}</a:t>
            </a:r>
            <a:r>
              <a:rPr lang="en-US" dirty="0">
                <a:latin typeface="Consolas" panose="020B0609020204030204" pitchFamily="49" charset="0"/>
              </a:rPr>
              <a:t>';</a:t>
            </a:r>
            <a:endParaRPr lang="en-IN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16049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LIST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BFBEC8F-EFE4-4425-928C-88D32FF7CA86}"/>
              </a:ext>
            </a:extLst>
          </p:cNvPr>
          <p:cNvSpPr/>
          <p:nvPr/>
        </p:nvSpPr>
        <p:spPr>
          <a:xfrm>
            <a:off x="262558" y="4870800"/>
            <a:ext cx="11594082" cy="178510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sz="2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Remember:</a:t>
            </a:r>
          </a:p>
          <a:p>
            <a:endParaRPr lang="en-IN" sz="8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Insert data into the 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dirty="0">
                <a:solidFill>
                  <a:schemeClr val="tx1">
                    <a:lumMod val="95000"/>
                    <a:lumOff val="5000"/>
                  </a:schemeClr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, enclosing values in square brackets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[ ]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We can add an element in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collection data type by using </a:t>
            </a:r>
            <a:r>
              <a:rPr lang="en-US" sz="2400" b="1" i="0" dirty="0">
                <a:solidFill>
                  <a:srgbClr val="7E007E"/>
                </a:solidFill>
                <a:effectLst/>
                <a:latin typeface="Palatino Linotype" panose="02040502050505030304" pitchFamily="18" charset="0"/>
              </a:rPr>
              <a:t>(+)</a:t>
            </a:r>
            <a:r>
              <a:rPr lang="en-US" b="0" i="0" dirty="0">
                <a:solidFill>
                  <a:srgbClr val="273239"/>
                </a:solidFill>
                <a:effectLst/>
                <a:latin typeface="Palatino Linotype" panose="02040502050505030304" pitchFamily="18" charset="0"/>
              </a:rPr>
              <a:t> operator.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400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Remove an element from a </a:t>
            </a:r>
            <a:r>
              <a:rPr lang="en-US" dirty="0">
                <a:solidFill>
                  <a:srgbClr val="FD8603"/>
                </a:solidFill>
                <a:latin typeface="Palatino Linotype" panose="02040502050505030304" pitchFamily="18" charset="0"/>
                <a:cs typeface="Arial" panose="020B0604020202020204" pitchFamily="34" charset="0"/>
              </a:rPr>
              <a:t>LIST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using the subtraction </a:t>
            </a:r>
            <a:r>
              <a:rPr lang="en-US" sz="2400" b="1" dirty="0">
                <a:solidFill>
                  <a:srgbClr val="7E007E"/>
                </a:solidFill>
                <a:latin typeface="Palatino Linotype" panose="02040502050505030304" pitchFamily="18" charset="0"/>
              </a:rPr>
              <a:t>(-)</a:t>
            </a:r>
            <a:r>
              <a:rPr lang="en-US" b="0" i="0" dirty="0">
                <a:solidFill>
                  <a:srgbClr val="1F2438"/>
                </a:solidFill>
                <a:effectLst/>
                <a:latin typeface="Palatino Linotype" panose="02040502050505030304" pitchFamily="18" charset="0"/>
              </a:rPr>
              <a:t> operator.</a:t>
            </a:r>
            <a:endParaRPr lang="en-US" dirty="0">
              <a:solidFill>
                <a:schemeClr val="tx1">
                  <a:lumMod val="95000"/>
                  <a:lumOff val="5000"/>
                </a:schemeClr>
              </a:solidFill>
              <a:latin typeface="Palatino Linotype" panose="02040502050505030304" pitchFamily="18" charset="0"/>
              <a:cs typeface="Arial" panose="020B0604020202020204" pitchFamily="34" charset="0"/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3150000"/>
            <a:ext cx="11687400" cy="172209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+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publisher = publisher </a:t>
            </a:r>
            <a:r>
              <a:rPr lang="en-US" spc="-1" dirty="0">
                <a:solidFill>
                  <a:srgbClr val="7E007E"/>
                </a:solidFill>
                <a:latin typeface="Consolas" panose="020B0609020204030204" pitchFamily="49" charset="0"/>
                <a:ea typeface="SimSun"/>
              </a:rPr>
              <a:t>-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[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'ABC publisher' </a:t>
            </a:r>
            <a:r>
              <a:rPr lang="en-US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US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publisher[0]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= 'ABC publisher'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id=2;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list_name = ['list_item' [, 'list_item'] . . .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    | list_name = list_name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+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| </a:t>
            </a:r>
            <a:r>
              <a:rPr lang="en-US" sz="2400" spc="-1" dirty="0">
                <a:solidFill>
                  <a:srgbClr val="7E007E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-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['list_item' [, 'list_item'] . . . ]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089699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user defined datatype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6525868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5FFE217-10E6-473C-B9AE-7DEDFA8E93C4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DA8E5B24-1CBB-4EBC-979B-70A249BA88C3}"/>
              </a:ext>
            </a:extLst>
          </p:cNvPr>
          <p:cNvSpPr/>
          <p:nvPr/>
        </p:nvSpPr>
        <p:spPr>
          <a:xfrm>
            <a:off x="246600" y="4584323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COLUMNFAMILY books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id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int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title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author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set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&gt;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,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publisher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list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&lt;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&gt;,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address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primary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key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id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)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BFDADF5F-75B5-4364-83C6-4FB86236AD1B}"/>
              </a:ext>
            </a:extLst>
          </p:cNvPr>
          <p:cNvSpPr/>
          <p:nvPr/>
        </p:nvSpPr>
        <p:spPr>
          <a:xfrm>
            <a:off x="246600" y="3637186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CREATE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TYPE</a:t>
            </a:r>
            <a:r>
              <a:rPr lang="en-US" sz="1800" b="0" strike="noStrike" spc="-1" dirty="0">
                <a:solidFill>
                  <a:schemeClr val="accent5">
                    <a:lumMod val="75000"/>
                  </a:schemeClr>
                </a:solidFill>
                <a:latin typeface="Consolas" panose="020B0609020204030204" pitchFamily="49" charset="0"/>
                <a:ea typeface="SimSun"/>
              </a:rPr>
              <a:t> </a:t>
            </a:r>
            <a:r>
              <a:rPr lang="en-US" spc="-1" dirty="0">
                <a:solidFill>
                  <a:srgbClr val="FD8603"/>
                </a:solidFill>
                <a:latin typeface="Consolas" panose="020B0609020204030204" pitchFamily="49" charset="0"/>
                <a:ea typeface="SimSun"/>
              </a:rPr>
              <a:t>address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(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 line1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city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varchar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, state 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text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,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pin</a:t>
            </a:r>
            <a:r>
              <a:rPr lang="en-US" dirty="0">
                <a:solidFill>
                  <a:srgbClr val="834689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int </a:t>
            </a:r>
            <a:r>
              <a:rPr lang="en-US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)</a:t>
            </a:r>
            <a:r>
              <a:rPr lang="en-US" sz="1800" b="0" strike="noStrike" spc="-1" dirty="0">
                <a:latin typeface="Consolas" panose="020B0609020204030204" pitchFamily="49" charset="0"/>
                <a:ea typeface="SimSun"/>
              </a:rPr>
              <a:t>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80244793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- INSERT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2" name="CustomShape 6">
            <a:extLst>
              <a:ext uri="{FF2B5EF4-FFF2-40B4-BE49-F238E27FC236}">
                <a16:creationId xmlns:a16="http://schemas.microsoft.com/office/drawing/2014/main" id="{BF489D79-C5EA-43D4-AC7C-D553ACDF4857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create_type_statement::=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NOT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udt_name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       '('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( ','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)* ')’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field_definition::=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identifier cql_type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772013B-484F-4E25-8DCF-A11FA3D0F52E}"/>
              </a:ext>
            </a:extLst>
          </p:cNvPr>
          <p:cNvSpPr txBox="1"/>
          <p:nvPr/>
        </p:nvSpPr>
        <p:spPr>
          <a:xfrm>
            <a:off x="246600" y="3430590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id, title, author, publisher, address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VALUES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(</a:t>
            </a:r>
            <a:r>
              <a:rPr lang="en-IN" dirty="0">
                <a:latin typeface="Consolas" panose="020B0609020204030204" pitchFamily="49" charset="0"/>
              </a:rPr>
              <a:t>2, 'redis',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'saleel', 'sharmin'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[</a:t>
            </a:r>
            <a:r>
              <a:rPr lang="en-IN" dirty="0">
                <a:latin typeface="Consolas" panose="020B0609020204030204" pitchFamily="49" charset="0"/>
              </a:rPr>
              <a:t>'global', 'private'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]</a:t>
            </a:r>
            <a:r>
              <a:rPr lang="en-IN" dirty="0">
                <a:latin typeface="Consolas" panose="020B0609020204030204" pitchFamily="49" charset="0"/>
              </a:rPr>
              <a:t>, 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{</a:t>
            </a:r>
            <a:r>
              <a:rPr lang="en-IN" dirty="0">
                <a:latin typeface="Consolas" panose="020B0609020204030204" pitchFamily="49" charset="0"/>
              </a:rPr>
              <a:t>"line1": 'paud road', "city": 'pune', "state": MH', "pin":420038</a:t>
            </a:r>
            <a:r>
              <a:rPr lang="en-IN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} )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IN" dirty="0">
              <a:latin typeface="Consolas" panose="020B0609020204030204" pitchFamily="49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D09B12-F582-4473-A56C-7E3CEE4426DC}"/>
              </a:ext>
            </a:extLst>
          </p:cNvPr>
          <p:cNvSpPr txBox="1"/>
          <p:nvPr/>
        </p:nvSpPr>
        <p:spPr>
          <a:xfrm>
            <a:off x="246600" y="4895551"/>
            <a:ext cx="11687400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INSERT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INTO</a:t>
            </a:r>
            <a:r>
              <a:rPr lang="en-IN" dirty="0">
                <a:latin typeface="Consolas" panose="020B0609020204030204" pitchFamily="49" charset="0"/>
              </a:rPr>
              <a:t> books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JSON</a:t>
            </a:r>
            <a:r>
              <a:rPr lang="en-IN" dirty="0">
                <a:latin typeface="Consolas" panose="020B0609020204030204" pitchFamily="49" charset="0"/>
              </a:rPr>
              <a:t> '{"id":2,"title":"mongoDB", "author": ["Author1", "Author2", "Author3"], "publisher":["Publisher1", "Publisher2"],"address": {"line1":"paud Road",  "city":"pune", "state":"MH", "pin":100011} }'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USING</a:t>
            </a:r>
            <a:r>
              <a:rPr lang="en-IN" dirty="0">
                <a:latin typeface="Consolas" panose="020B0609020204030204" pitchFamily="49" charset="0"/>
              </a:rPr>
              <a:t> </a:t>
            </a:r>
            <a:r>
              <a:rPr lang="en-IN" dirty="0">
                <a:solidFill>
                  <a:srgbClr val="F63122"/>
                </a:solidFill>
                <a:latin typeface="Consolas" panose="020B0609020204030204" pitchFamily="49" charset="0"/>
              </a:rPr>
              <a:t>TTL</a:t>
            </a:r>
            <a:r>
              <a:rPr lang="en-IN" dirty="0">
                <a:latin typeface="Consolas" panose="020B0609020204030204" pitchFamily="49" charset="0"/>
              </a:rPr>
              <a:t> 50;</a:t>
            </a:r>
          </a:p>
        </p:txBody>
      </p:sp>
    </p:spTree>
    <p:extLst>
      <p:ext uri="{BB962C8B-B14F-4D97-AF65-F5344CB8AC3E}">
        <p14:creationId xmlns:p14="http://schemas.microsoft.com/office/powerpoint/2010/main" val="230770514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ustomShape 4">
            <a:extLst>
              <a:ext uri="{FF2B5EF4-FFF2-40B4-BE49-F238E27FC236}">
                <a16:creationId xmlns:a16="http://schemas.microsoft.com/office/drawing/2014/main" id="{AC1F4ECD-A5A0-4EFE-8E62-53EF8AAE26B8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user defined datatype – UPDATE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643BF468-D44A-4018-A859-FDBE2A875E73}"/>
              </a:ext>
            </a:extLst>
          </p:cNvPr>
          <p:cNvSpPr/>
          <p:nvPr/>
        </p:nvSpPr>
        <p:spPr>
          <a:xfrm>
            <a:off x="246600" y="270000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addess.city='Baroda'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id=1;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A9AB6D0E-B438-49CD-80E5-C98E8F47E644}"/>
              </a:ext>
            </a:extLst>
          </p:cNvPr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412684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 start cassandra server/client</a:t>
            </a:r>
            <a:endParaRPr lang="en-IN" spc="-1" dirty="0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>
                <a:solidFill>
                  <a:srgbClr val="F7C120"/>
                </a:solidFill>
                <a:latin typeface="Open Sans"/>
              </a:rPr>
              <a:t>getting </a:t>
            </a:r>
            <a:r>
              <a:rPr lang="en-IN" sz="4000" spc="-1" dirty="0">
                <a:solidFill>
                  <a:srgbClr val="F7C120"/>
                </a:solidFill>
                <a:latin typeface="Open Sans"/>
              </a:rPr>
              <a:t>s</a:t>
            </a:r>
            <a:r>
              <a:rPr lang="en-IN" sz="4000" spc="-1">
                <a:solidFill>
                  <a:srgbClr val="F7C120"/>
                </a:solidFill>
                <a:latin typeface="Open Sans"/>
              </a:rPr>
              <a:t>tarted</a:t>
            </a:r>
            <a:endParaRPr lang="en-IN" sz="4000" spc="-1" dirty="0">
              <a:solidFill>
                <a:srgbClr val="F7C120"/>
              </a:solidFill>
              <a:latin typeface="Open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CustomShape 2">
            <a:extLst>
              <a:ext uri="{FF2B5EF4-FFF2-40B4-BE49-F238E27FC236}">
                <a16:creationId xmlns:a16="http://schemas.microsoft.com/office/drawing/2014/main" id="{580DF52F-648F-47A9-8A01-C0749712A9B3}"/>
              </a:ext>
            </a:extLst>
          </p:cNvPr>
          <p:cNvSpPr/>
          <p:nvPr/>
        </p:nvSpPr>
        <p:spPr>
          <a:xfrm>
            <a:off x="246600" y="2204864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cassandra.bat // Starts cassandra server</a:t>
            </a:r>
            <a:endParaRPr lang="en-IN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800" b="0" strike="noStrike" spc="-1" dirty="0">
              <a:latin typeface="Arial"/>
            </a:endParaRPr>
          </a:p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b="0" strike="noStrike" spc="-1" dirty="0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b="0" strike="noStrike" spc="-1" dirty="0">
                <a:latin typeface="Consolas"/>
                <a:ea typeface="Tahoma"/>
              </a:rPr>
              <a:t>cqlsh.bat // Starts cassandra client</a:t>
            </a:r>
            <a:endParaRPr lang="en-IN" b="0" strike="noStrike" spc="-1" dirty="0">
              <a:latin typeface="Arial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EBDF05E-751C-4C72-BCA4-A32DF2379C59}"/>
              </a:ext>
            </a:extLst>
          </p:cNvPr>
          <p:cNvSpPr txBox="1"/>
          <p:nvPr/>
        </p:nvSpPr>
        <p:spPr>
          <a:xfrm>
            <a:off x="229109" y="6011996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 </a:t>
            </a:r>
            <a:r>
              <a:rPr lang="en-IN" sz="1800" b="0" strike="noStrike" spc="-1" dirty="0">
                <a:latin typeface="Consolas"/>
                <a:ea typeface="SimSun"/>
              </a:rPr>
              <a:t>clear </a:t>
            </a:r>
            <a:r>
              <a:rPr lang="en-IN" sz="1800" b="0" strike="noStrike" spc="-1" dirty="0">
                <a:solidFill>
                  <a:srgbClr val="39AE0A"/>
                </a:solidFill>
                <a:latin typeface="Consolas"/>
                <a:ea typeface="SimSun"/>
              </a:rPr>
              <a:t>//Clear screen</a:t>
            </a: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 </a:t>
            </a:r>
            <a:endParaRPr lang="en-I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BF8C755-B338-4FB2-B663-69A653354049}"/>
              </a:ext>
            </a:extLst>
          </p:cNvPr>
          <p:cNvSpPr txBox="1"/>
          <p:nvPr/>
        </p:nvSpPr>
        <p:spPr>
          <a:xfrm>
            <a:off x="261514" y="1704340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windows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6910B4B-68DB-4090-A209-92C240BC4069}"/>
              </a:ext>
            </a:extLst>
          </p:cNvPr>
          <p:cNvSpPr txBox="1"/>
          <p:nvPr/>
        </p:nvSpPr>
        <p:spPr>
          <a:xfrm>
            <a:off x="261514" y="3563724"/>
            <a:ext cx="116724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C00000"/>
                </a:solidFill>
                <a:latin typeface="Arial"/>
              </a:rPr>
              <a:t>on ubuntu</a:t>
            </a:r>
            <a:endParaRPr lang="en-IN" dirty="0">
              <a:solidFill>
                <a:srgbClr val="C00000"/>
              </a:solidFill>
            </a:endParaRPr>
          </a:p>
        </p:txBody>
      </p:sp>
      <p:sp>
        <p:nvSpPr>
          <p:cNvPr id="18" name="CustomShape 2">
            <a:extLst>
              <a:ext uri="{FF2B5EF4-FFF2-40B4-BE49-F238E27FC236}">
                <a16:creationId xmlns:a16="http://schemas.microsoft.com/office/drawing/2014/main" id="{995EF76E-0039-4C1E-82A6-25517E1DAE73}"/>
              </a:ext>
            </a:extLst>
          </p:cNvPr>
          <p:cNvSpPr/>
          <p:nvPr/>
        </p:nvSpPr>
        <p:spPr>
          <a:xfrm>
            <a:off x="246600" y="4077072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23760">
              <a:lnSpc>
                <a:spcPct val="100000"/>
              </a:lnSpc>
              <a:buClr>
                <a:srgbClr val="000000"/>
              </a:buClr>
            </a:pPr>
            <a:r>
              <a:rPr lang="en-IN" b="0" strike="noStrike" spc="-1" dirty="0">
                <a:solidFill>
                  <a:srgbClr val="000000"/>
                </a:solidFill>
                <a:latin typeface="Consolas"/>
                <a:ea typeface="Tahoma"/>
              </a:rPr>
              <a:t>TODO</a:t>
            </a:r>
            <a:endParaRPr lang="en-IN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frozen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0770067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37076D27-6BA0-44DB-A7E7-228B41F43FB8}"/>
              </a:ext>
            </a:extLst>
          </p:cNvPr>
          <p:cNvGrpSpPr/>
          <p:nvPr/>
        </p:nvGrpSpPr>
        <p:grpSpPr>
          <a:xfrm>
            <a:off x="246600" y="3717032"/>
            <a:ext cx="11687400" cy="2517085"/>
            <a:chOff x="246600" y="3717032"/>
            <a:chExt cx="11687400" cy="2517085"/>
          </a:xfrm>
        </p:grpSpPr>
        <p:sp>
          <p:nvSpPr>
            <p:cNvPr id="12" name="CustomShape 2">
              <a:extLst>
                <a:ext uri="{FF2B5EF4-FFF2-40B4-BE49-F238E27FC236}">
                  <a16:creationId xmlns:a16="http://schemas.microsoft.com/office/drawing/2014/main" id="{4F0B3FD2-AB15-469E-8DBF-548155734C77}"/>
                </a:ext>
              </a:extLst>
            </p:cNvPr>
            <p:cNvSpPr/>
            <p:nvPr/>
          </p:nvSpPr>
          <p:spPr>
            <a:xfrm>
              <a:off x="246600" y="3717032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location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name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location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map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float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&gt;,  isActive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boolean,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3" name="CustomShape 2">
              <a:extLst>
                <a:ext uri="{FF2B5EF4-FFF2-40B4-BE49-F238E27FC236}">
                  <a16:creationId xmlns:a16="http://schemas.microsoft.com/office/drawing/2014/main" id="{79653DE4-47F1-4108-9B22-FE9F9FE828A8}"/>
                </a:ext>
              </a:extLst>
            </p:cNvPr>
            <p:cNvSpPr/>
            <p:nvPr/>
          </p:nvSpPr>
          <p:spPr>
            <a:xfrm>
              <a:off x="246600" y="4653136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author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set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&gt; &gt;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,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  <p:sp>
          <p:nvSpPr>
            <p:cNvPr id="14" name="CustomShape 2">
              <a:extLst>
                <a:ext uri="{FF2B5EF4-FFF2-40B4-BE49-F238E27FC236}">
                  <a16:creationId xmlns:a16="http://schemas.microsoft.com/office/drawing/2014/main" id="{396348A5-44D0-45C8-8C26-2F4DCB037F3E}"/>
                </a:ext>
              </a:extLst>
            </p:cNvPr>
            <p:cNvSpPr/>
            <p:nvPr/>
          </p:nvSpPr>
          <p:spPr>
            <a:xfrm>
              <a:off x="246600" y="5589240"/>
              <a:ext cx="11687400" cy="644877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/>
          </p:style>
          <p:txBody>
            <a:bodyPr wrap="square" lIns="90000" tIns="45000" rIns="90000" bIns="45000">
              <a:spAutoFit/>
            </a:bodyPr>
            <a:lstStyle/>
            <a:p>
              <a:pPr marL="309510" indent="-285750">
                <a:buClr>
                  <a:srgbClr val="808080"/>
                </a:buClr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CREATE COLUMNFAMILY books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id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int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title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varchar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,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publisher </a:t>
              </a:r>
              <a:r>
                <a:rPr lang="en-US" dirty="0">
                  <a:solidFill>
                    <a:schemeClr val="accent4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frozen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&lt; 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list 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&lt;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text</a:t>
              </a:r>
              <a:r>
                <a:rPr lang="en-US" spc="-1" dirty="0">
                  <a:latin typeface="Consolas" panose="020B0609020204030204" pitchFamily="49" charset="0"/>
                  <a:ea typeface="SimSun"/>
                </a:rPr>
                <a:t>&gt; &gt;,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primary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key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(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id</a:t>
              </a:r>
              <a:r>
                <a:rPr lang="en-US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)</a:t>
              </a:r>
              <a:r>
                <a:rPr lang="en-US" dirty="0">
                  <a:solidFill>
                    <a:srgbClr val="834689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 </a:t>
              </a:r>
              <a:r>
                <a:rPr lang="en-US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)</a:t>
              </a:r>
              <a:r>
                <a:rPr lang="en-US" sz="1800" b="0" strike="noStrike" spc="-1" dirty="0">
                  <a:latin typeface="Consolas" panose="020B0609020204030204" pitchFamily="49" charset="0"/>
                  <a:ea typeface="SimSun"/>
                </a:rPr>
                <a:t>;</a:t>
              </a:r>
              <a:endParaRPr lang="en-IN" spc="-1" dirty="0">
                <a:latin typeface="Consolas" panose="020B0609020204030204" pitchFamily="49" charset="0"/>
                <a:ea typeface="SimSun"/>
              </a:endParaRPr>
            </a:p>
          </p:txBody>
        </p:sp>
      </p:grpSp>
      <p:sp>
        <p:nvSpPr>
          <p:cNvPr id="16" name="CustomShape 6">
            <a:extLst>
              <a:ext uri="{FF2B5EF4-FFF2-40B4-BE49-F238E27FC236}">
                <a16:creationId xmlns:a16="http://schemas.microsoft.com/office/drawing/2014/main" id="{09347743-1D85-4D54-9202-1BA9908AA32D}"/>
              </a:ext>
            </a:extLst>
          </p:cNvPr>
          <p:cNvSpPr/>
          <p:nvPr/>
        </p:nvSpPr>
        <p:spPr>
          <a:xfrm>
            <a:off x="246600" y="203004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collection_type::=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MAP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&gt; &gt;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FROZEN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LIST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 </a:t>
            </a:r>
            <a:r>
              <a:rPr lang="en-US" spc="-1" dirty="0">
                <a:solidFill>
                  <a:srgbClr val="FD8603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cql_type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&gt;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6324071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CustomShape 1">
            <a:extLst>
              <a:ext uri="{FF2B5EF4-FFF2-40B4-BE49-F238E27FC236}">
                <a16:creationId xmlns:a16="http://schemas.microsoft.com/office/drawing/2014/main" id="{BDFD7540-71E5-4580-B408-0238083AF10D}"/>
              </a:ext>
            </a:extLst>
          </p:cNvPr>
          <p:cNvSpPr/>
          <p:nvPr/>
        </p:nvSpPr>
        <p:spPr>
          <a:xfrm>
            <a:off x="246600" y="762120"/>
            <a:ext cx="116874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A column whose type is a frozen collection (set, map, or list) can only have its value replaced as a whole. In other words, </a:t>
            </a:r>
            <a:r>
              <a:rPr lang="en-US" spc="-1" dirty="0">
                <a:solidFill>
                  <a:srgbClr val="F63122"/>
                </a:solidFill>
                <a:latin typeface="Arial"/>
              </a:rPr>
              <a:t>we can't add, update, or delete individual elements from the collection as we can in non-frozen collection types.</a:t>
            </a:r>
          </a:p>
        </p:txBody>
      </p:sp>
      <p:sp>
        <p:nvSpPr>
          <p:cNvPr id="10" name="Line 5">
            <a:extLst>
              <a:ext uri="{FF2B5EF4-FFF2-40B4-BE49-F238E27FC236}">
                <a16:creationId xmlns:a16="http://schemas.microsoft.com/office/drawing/2014/main" id="{9195D559-2BA8-4321-B3CF-CB7E0100E287}"/>
              </a:ext>
            </a:extLst>
          </p:cNvPr>
          <p:cNvSpPr/>
          <p:nvPr/>
        </p:nvSpPr>
        <p:spPr>
          <a:xfrm>
            <a:off x="0" y="1772816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91993118-1AF5-45AD-B680-FE100B853130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frozen collection - UPDATE</a:t>
            </a:r>
            <a:endParaRPr lang="en-IN" sz="4000" b="0" strike="noStrike" spc="-1" dirty="0">
              <a:latin typeface="Arial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9C47194A-0ED6-4188-BD00-BAF8F9CEF334}"/>
              </a:ext>
            </a:extLst>
          </p:cNvPr>
          <p:cNvGrpSpPr/>
          <p:nvPr/>
        </p:nvGrpSpPr>
        <p:grpSpPr>
          <a:xfrm>
            <a:off x="246600" y="1939516"/>
            <a:ext cx="11687400" cy="1055695"/>
            <a:chOff x="246600" y="1939516"/>
            <a:chExt cx="11687400" cy="1055695"/>
          </a:xfrm>
        </p:grpSpPr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83E49B-89F0-46CB-AC01-1DE358DBDA87}"/>
                </a:ext>
              </a:extLst>
            </p:cNvPr>
            <p:cNvSpPr txBox="1"/>
            <p:nvPr/>
          </p:nvSpPr>
          <p:spPr>
            <a:xfrm>
              <a:off x="246600" y="2348880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B196D51-1AEC-41B2-86E1-569423CB2715}"/>
                </a:ext>
              </a:extLst>
            </p:cNvPr>
            <p:cNvSpPr txBox="1"/>
            <p:nvPr/>
          </p:nvSpPr>
          <p:spPr>
            <a:xfrm>
              <a:off x="246600" y="19395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MAP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,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136FFD05-4373-4D71-8BD3-E39E9DB0C22D}"/>
              </a:ext>
            </a:extLst>
          </p:cNvPr>
          <p:cNvGrpSpPr/>
          <p:nvPr/>
        </p:nvGrpSpPr>
        <p:grpSpPr>
          <a:xfrm>
            <a:off x="246600" y="3639942"/>
            <a:ext cx="11695626" cy="806462"/>
            <a:chOff x="246600" y="3639942"/>
            <a:chExt cx="11695626" cy="806462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8D0A1764-7EC2-4889-A1EC-B8B4CFBCBED1}"/>
                </a:ext>
              </a:extLst>
            </p:cNvPr>
            <p:cNvSpPr txBox="1"/>
            <p:nvPr/>
          </p:nvSpPr>
          <p:spPr>
            <a:xfrm>
              <a:off x="246600" y="3639942"/>
              <a:ext cx="11695626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SET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&gt; &gt;</a:t>
              </a:r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C1E22BE1-93CF-43DC-917D-8F63C3395893}"/>
                </a:ext>
              </a:extLst>
            </p:cNvPr>
            <p:cNvSpPr txBox="1"/>
            <p:nvPr/>
          </p:nvSpPr>
          <p:spPr>
            <a:xfrm>
              <a:off x="246600" y="4077072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US" dirty="0">
                  <a:latin typeface="Consolas" panose="020B0609020204030204" pitchFamily="49" charset="0"/>
                </a:rPr>
                <a:t> books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 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US" dirty="0">
                  <a:latin typeface="Consolas" panose="020B0609020204030204" pitchFamily="49" charset="0"/>
                </a:rPr>
                <a:t> author = {'ruhan'} </a:t>
              </a:r>
              <a:r>
                <a:rPr lang="en-US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US" dirty="0">
                  <a:latin typeface="Consolas" panose="020B0609020204030204" pitchFamily="49" charset="0"/>
                </a:rPr>
                <a:t> id=1;</a:t>
              </a:r>
              <a:endParaRPr lang="en-IN" dirty="0">
                <a:latin typeface="Consolas" panose="020B0609020204030204" pitchFamily="49" charset="0"/>
              </a:endParaRPr>
            </a:p>
          </p:txBody>
        </p: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8CD3063F-90B6-48D4-8D7F-26880C98E37E}"/>
              </a:ext>
            </a:extLst>
          </p:cNvPr>
          <p:cNvGrpSpPr/>
          <p:nvPr/>
        </p:nvGrpSpPr>
        <p:grpSpPr>
          <a:xfrm>
            <a:off x="246600" y="5229200"/>
            <a:ext cx="11687400" cy="1006371"/>
            <a:chOff x="246600" y="5373216"/>
            <a:chExt cx="11687400" cy="1006371"/>
          </a:xfrm>
        </p:grpSpPr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68F502F3-C6C4-46E9-A5EB-68FF9EC78464}"/>
                </a:ext>
              </a:extLst>
            </p:cNvPr>
            <p:cNvSpPr txBox="1"/>
            <p:nvPr/>
          </p:nvSpPr>
          <p:spPr>
            <a:xfrm>
              <a:off x="246600" y="5373216"/>
              <a:ext cx="1168740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FROZEN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&lt; </a:t>
              </a:r>
              <a:r>
                <a:rPr lang="en-US" spc="-1" dirty="0">
                  <a:solidFill>
                    <a:srgbClr val="2B8208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LIST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 &lt; </a:t>
              </a:r>
              <a:r>
                <a:rPr lang="en-US" spc="-1" dirty="0">
                  <a:solidFill>
                    <a:srgbClr val="FD8603"/>
                  </a:solidFill>
                  <a:latin typeface="Source Code Pro" panose="020B0509030403020204" pitchFamily="49" charset="0"/>
                  <a:ea typeface="Source Code Pro" panose="020B0509030403020204" pitchFamily="49" charset="0"/>
                </a:rPr>
                <a:t>cql_type </a:t>
              </a:r>
              <a:r>
                <a:rPr lang="en-US" spc="-1" dirty="0">
                  <a:latin typeface="Source Code Pro" panose="020B0509030403020204" pitchFamily="49" charset="0"/>
                  <a:ea typeface="Source Code Pro" panose="020B0509030403020204" pitchFamily="49" charset="0"/>
                </a:rPr>
                <a:t>&gt; &gt;</a:t>
              </a:r>
              <a:endParaRPr lang="en-IN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4485CAB-8E89-4502-B181-98D935B5F22F}"/>
                </a:ext>
              </a:extLst>
            </p:cNvPr>
            <p:cNvSpPr txBox="1"/>
            <p:nvPr/>
          </p:nvSpPr>
          <p:spPr>
            <a:xfrm>
              <a:off x="246600" y="5733256"/>
              <a:ext cx="11687400" cy="64633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285750" indent="-285750">
                <a:buFont typeface="Arial" panose="020B0604020202020204" pitchFamily="34" charset="0"/>
                <a:buChar char="•"/>
              </a:pPr>
              <a:r>
                <a:rPr lang="en-IN" sz="1800" b="0" strike="noStrike" spc="-1" dirty="0">
                  <a:solidFill>
                    <a:schemeClr val="bg1">
                      <a:lumMod val="50000"/>
                    </a:schemeClr>
                  </a:solidFill>
                  <a:latin typeface="Consolas" panose="020B0609020204030204" pitchFamily="49" charset="0"/>
                  <a:ea typeface="SimSun"/>
                </a:rPr>
                <a:t>cqlsh:db1&gt;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UPDATE</a:t>
              </a:r>
              <a:r>
                <a:rPr lang="en-IN" dirty="0">
                  <a:latin typeface="Consolas" panose="020B0609020204030204" pitchFamily="49" charset="0"/>
                </a:rPr>
                <a:t> location </a:t>
              </a:r>
              <a:r>
                <a:rPr lang="en-US" dirty="0">
                  <a:solidFill>
                    <a:srgbClr val="C00000"/>
                  </a:solidFill>
                  <a:latin typeface="Consolas" panose="020B0609020204030204" pitchFamily="49" charset="0"/>
                </a:rPr>
                <a:t>USING TTL 50 </a:t>
              </a:r>
              <a:r>
                <a:rPr lang="en-US" dirty="0">
                  <a:solidFill>
                    <a:srgbClr val="F63122"/>
                  </a:solidFill>
                  <a:latin typeface="Consolas" panose="020B0609020204030204" pitchFamily="49" charset="0"/>
                </a:rPr>
                <a:t>SET</a:t>
              </a:r>
              <a:r>
                <a:rPr lang="en-IN" dirty="0">
                  <a:latin typeface="Consolas" panose="020B0609020204030204" pitchFamily="49" charset="0"/>
                </a:rPr>
                <a:t> location = { 'latitude': 18.5204, 'longitude': 73.8567 } </a:t>
              </a:r>
              <a:r>
                <a:rPr lang="en-IN" dirty="0">
                  <a:solidFill>
                    <a:srgbClr val="0070C0"/>
                  </a:solidFill>
                  <a:latin typeface="Consolas" panose="020B0609020204030204" pitchFamily="49" charset="0"/>
                </a:rPr>
                <a:t>WHERE</a:t>
              </a:r>
              <a:r>
                <a:rPr lang="en-IN" dirty="0">
                  <a:latin typeface="Consolas" panose="020B0609020204030204" pitchFamily="49" charset="0"/>
                </a:rPr>
                <a:t> id=1;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8587590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400" y="2362200"/>
            <a:ext cx="883920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>
            <a:defPPr>
              <a:defRPr lang="en-US"/>
            </a:defPPr>
            <a:lvl1pPr algn="ctr">
              <a:lnSpc>
                <a:spcPct val="100000"/>
              </a:lnSpc>
              <a:defRPr sz="5400" i="1" spc="-1">
                <a:solidFill>
                  <a:srgbClr val="F7C120"/>
                </a:solidFill>
                <a:latin typeface="Century"/>
                <a:ea typeface="DejaVu Sans"/>
              </a:defRPr>
            </a:lvl1pPr>
          </a:lstStyle>
          <a:p>
            <a:r>
              <a:rPr lang="en-IN" dirty="0"/>
              <a:t>operator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E74D872-5D80-4AE7-9BD3-E60EBC947116}"/>
              </a:ext>
            </a:extLst>
          </p:cNvPr>
          <p:cNvSpPr txBox="1"/>
          <p:nvPr/>
        </p:nvSpPr>
        <p:spPr>
          <a:xfrm>
            <a:off x="1676400" y="3253843"/>
            <a:ext cx="88392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</a:lstStyle>
          <a:p>
            <a:r>
              <a:rPr lang="en-IN" sz="2000" dirty="0">
                <a:latin typeface="Palatino Linotype" panose="02040502050505030304" pitchFamily="18" charset="0"/>
              </a:rPr>
              <a:t>TODO</a:t>
            </a:r>
          </a:p>
        </p:txBody>
      </p:sp>
    </p:spTree>
    <p:extLst>
      <p:ext uri="{BB962C8B-B14F-4D97-AF65-F5344CB8AC3E}">
        <p14:creationId xmlns:p14="http://schemas.microsoft.com/office/powerpoint/2010/main" val="175419733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B763D180-19B5-4CEB-8745-D08554B70567}"/>
              </a:ext>
            </a:extLst>
          </p:cNvPr>
          <p:cNvSpPr txBox="1"/>
          <p:nvPr/>
        </p:nvSpPr>
        <p:spPr>
          <a:xfrm>
            <a:off x="263352" y="1196752"/>
            <a:ext cx="6192688" cy="22775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+mj-lt"/>
              <a:buAutoNum type="arabicPeriod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arithmetic_operators: </a:t>
            </a:r>
          </a:p>
          <a:p>
            <a:pPr marL="450850"/>
            <a:r>
              <a:rPr lang="en-IN" sz="2000" dirty="0">
                <a:solidFill>
                  <a:srgbClr val="A67F59"/>
                </a:solidFill>
                <a:latin typeface="Liberation Mono"/>
              </a:rPr>
              <a:t>*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/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%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 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-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+</a:t>
            </a:r>
          </a:p>
          <a:p>
            <a:endParaRPr lang="en-IN" sz="800" dirty="0">
              <a:solidFill>
                <a:schemeClr val="accent6">
                  <a:lumMod val="75000"/>
                </a:schemeClr>
              </a:solidFill>
              <a:latin typeface="Liberation Mono"/>
            </a:endParaRPr>
          </a:p>
          <a:p>
            <a:pPr marL="457200" indent="-457200">
              <a:buFont typeface="+mj-lt"/>
              <a:buAutoNum type="arabicPeriod" startAt="2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comparison_operator: </a:t>
            </a:r>
          </a:p>
          <a:p>
            <a:pPr marL="531813"/>
            <a:r>
              <a:rPr lang="en-IN" sz="2000" dirty="0">
                <a:solidFill>
                  <a:srgbClr val="A67F59"/>
                </a:solidFill>
                <a:latin typeface="Liberation Mono"/>
              </a:rPr>
              <a:t>=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&gt;=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&gt;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 &lt;=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&lt; </a:t>
            </a:r>
            <a:r>
              <a:rPr lang="en-IN" sz="2000" dirty="0">
                <a:solidFill>
                  <a:schemeClr val="bg1">
                    <a:lumMod val="65000"/>
                  </a:schemeClr>
                </a:solidFill>
                <a:latin typeface="Liberation Mono"/>
              </a:rPr>
              <a:t>|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!=</a:t>
            </a:r>
          </a:p>
          <a:p>
            <a:endParaRPr lang="en-US" sz="800" dirty="0">
              <a:solidFill>
                <a:schemeClr val="accent6">
                  <a:lumMod val="75000"/>
                </a:schemeClr>
              </a:solidFill>
              <a:effectLst/>
              <a:latin typeface="Liberation Mono"/>
            </a:endParaRPr>
          </a:p>
          <a:p>
            <a:pPr marL="457200" indent="-457200">
              <a:buFont typeface="+mj-lt"/>
              <a:buAutoNum type="arabicPeriod" startAt="3"/>
            </a:pPr>
            <a:r>
              <a:rPr lang="en-IN" sz="2200" b="1" i="1" dirty="0">
                <a:solidFill>
                  <a:schemeClr val="accent6">
                    <a:lumMod val="75000"/>
                  </a:schemeClr>
                </a:solidFill>
                <a:latin typeface="Liberation Mono"/>
              </a:rPr>
              <a:t>logical_operators</a:t>
            </a:r>
          </a:p>
          <a:p>
            <a:pPr marL="536575"/>
            <a:r>
              <a:rPr lang="en-IN" sz="2000" dirty="0">
                <a:solidFill>
                  <a:srgbClr val="A67F59"/>
                </a:solidFill>
                <a:latin typeface="Liberation Mono"/>
              </a:rPr>
              <a:t>AND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Liberation Mono"/>
              </a:rPr>
              <a:t> </a:t>
            </a:r>
            <a:r>
              <a:rPr lang="en-IN" sz="2000" b="0" i="0" dirty="0">
                <a:solidFill>
                  <a:schemeClr val="bg1">
                    <a:lumMod val="65000"/>
                  </a:schemeClr>
                </a:solidFill>
                <a:effectLst/>
                <a:latin typeface="Liberation Mono"/>
              </a:rPr>
              <a:t>| </a:t>
            </a:r>
            <a:r>
              <a:rPr lang="en-IN" sz="2000" dirty="0">
                <a:solidFill>
                  <a:srgbClr val="A67F59"/>
                </a:solidFill>
                <a:latin typeface="Liberation Mono"/>
              </a:rPr>
              <a:t>OR</a:t>
            </a:r>
            <a:endParaRPr lang="en-IN" sz="2000" dirty="0">
              <a:latin typeface="Liberation Mono"/>
            </a:endParaRPr>
          </a:p>
        </p:txBody>
      </p:sp>
      <p:sp>
        <p:nvSpPr>
          <p:cNvPr id="9" name="CustomShape 4">
            <a:extLst>
              <a:ext uri="{FF2B5EF4-FFF2-40B4-BE49-F238E27FC236}">
                <a16:creationId xmlns:a16="http://schemas.microsoft.com/office/drawing/2014/main" id="{45F035A5-4FB9-4C6C-B771-F186093F3D54}"/>
              </a:ext>
            </a:extLst>
          </p:cNvPr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</a:t>
            </a:r>
            <a:endParaRPr lang="en-IN" sz="40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89885850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select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72083061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833512"/>
            <a:ext cx="11687400" cy="590785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`group_by_clause`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BY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`ordering_clause`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LIMIT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(`integer` | `bind_marker`) 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group_by_clause::=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( ',' column_name )*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ordering_clause::=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[ ASC | DESC ] ( ',' column_name [ ASC | DESC ] )*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829168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6" name="CustomShape 6">
            <a:extLst>
              <a:ext uri="{FF2B5EF4-FFF2-40B4-BE49-F238E27FC236}">
                <a16:creationId xmlns:a16="http://schemas.microsoft.com/office/drawing/2014/main" id="{20ADB939-8AEC-47EC-8B01-ED6AB8A20258}"/>
              </a:ext>
            </a:extLst>
          </p:cNvPr>
          <p:cNvSpPr/>
          <p:nvPr/>
        </p:nvSpPr>
        <p:spPr>
          <a:xfrm>
            <a:off x="246600" y="1426419"/>
            <a:ext cx="11687400" cy="452286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select_statement::=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JSON </a:t>
            </a:r>
            <a:r>
              <a:rPr lang="en-US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i="1" spc="-1" dirty="0">
                <a:solidFill>
                  <a:schemeClr val="accent5">
                    <a:lumMod val="75000"/>
                  </a:schemeClr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DISTINCT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 ( </a:t>
            </a:r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 '*' )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`table_name`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`where_clause`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ALLOW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FILTERING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]</a:t>
            </a:r>
          </a:p>
          <a:p>
            <a:r>
              <a:rPr lang="en-US" spc="-1" dirty="0">
                <a:solidFill>
                  <a:srgbClr val="0070C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select_clause::=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`selector`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[ AS `identifier` ] ( ',' `selector` [ AS `identifier` ] )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selector::==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`column_name`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`term`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CAST '(' `selector` AS `cql_type`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`function_name` '(' [ `selector` ( ',' `selector` )_ ] ')'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| COUNT '(' '_' ')'</a:t>
            </a:r>
          </a:p>
          <a:p>
            <a:r>
              <a:rPr lang="en-US" spc="-1" dirty="0">
                <a:solidFill>
                  <a:srgbClr val="840FF9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where_clause::=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`relation`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( AND `relation` )*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relation::=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column_name </a:t>
            </a:r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term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'(' column_name ( ',' column_name )* ')' operator tuple_literal</a:t>
            </a:r>
          </a:p>
          <a:p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	TOKEN '(' column_name# ( ',' column_name )* ')' operator term</a:t>
            </a:r>
          </a:p>
          <a:p>
            <a:r>
              <a:rPr lang="en-US" spc="-1" dirty="0">
                <a:solidFill>
                  <a:srgbClr val="C00000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operator::=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'=' | '&lt;' | '&gt;' | '&lt;=' | '&gt;=' | '!=' | IN | CONTAINS | CONTAINS KEY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2455922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select data – WHERE clause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1087AC0D-6E3E-4A3E-9702-FB105EEC390D}"/>
              </a:ext>
            </a:extLst>
          </p:cNvPr>
          <p:cNvSpPr/>
          <p:nvPr/>
        </p:nvSpPr>
        <p:spPr>
          <a:xfrm>
            <a:off x="246600" y="104489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UPDATE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books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USING TTL 50 </a:t>
            </a:r>
            <a:r>
              <a:rPr lang="en-US" dirty="0">
                <a:solidFill>
                  <a:srgbClr val="F63122"/>
                </a:solidFill>
                <a:latin typeface="Consolas" panose="020B0609020204030204" pitchFamily="49" charset="0"/>
              </a:rPr>
              <a:t>SET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addess.city = 'Baroda'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</a:rPr>
              <a:t>WHERE</a:t>
            </a:r>
            <a:r>
              <a:rPr lang="en-US" spc="-1" dirty="0">
                <a:latin typeface="Consolas" panose="020B0609020204030204" pitchFamily="49" charset="0"/>
                <a:ea typeface="SimSun"/>
              </a:rPr>
              <a:t> id = 1;</a:t>
            </a:r>
            <a:endParaRPr lang="en-IN" spc="-1" dirty="0">
              <a:latin typeface="Consolas" panose="020B0609020204030204" pitchFamily="49" charset="0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236086431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drop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6217430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AutoShape 2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58372" name="AutoShape 4" descr="One-to-one entity relationship diagram"/>
          <p:cNvSpPr>
            <a:spLocks noChangeAspect="1" noChangeArrowheads="1"/>
          </p:cNvSpPr>
          <p:nvPr/>
        </p:nvSpPr>
        <p:spPr bwMode="auto">
          <a:xfrm>
            <a:off x="1679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D8952F57-BFAB-4656-8E7F-3105CA98AD8B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/>
            <a:r>
              <a:rPr lang="en-IN" sz="4000" spc="-1" dirty="0">
                <a:solidFill>
                  <a:srgbClr val="F7C120"/>
                </a:solidFill>
                <a:latin typeface="Open Sans"/>
              </a:rPr>
              <a:t>comments in cassandra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72205C8-5D21-4BF1-A2BB-0A37EFBCB337}"/>
              </a:ext>
            </a:extLst>
          </p:cNvPr>
          <p:cNvSpPr txBox="1"/>
          <p:nvPr/>
        </p:nvSpPr>
        <p:spPr>
          <a:xfrm>
            <a:off x="264540" y="1412776"/>
            <a:ext cx="1167593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--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//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End of line 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dirty="0">
              <a:latin typeface="Consolas" panose="020B0609020204030204" pitchFamily="49" charset="0"/>
            </a:endParaRPr>
          </a:p>
          <a:p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/*</a:t>
            </a:r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This is the first line of 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of a comment that spans multiple</a:t>
            </a:r>
          </a:p>
          <a:p>
            <a:r>
              <a:rPr lang="en-IN" dirty="0">
                <a:solidFill>
                  <a:srgbClr val="329909"/>
                </a:solidFill>
                <a:latin typeface="Consolas" panose="020B0609020204030204" pitchFamily="49" charset="0"/>
              </a:rPr>
              <a:t>   lines </a:t>
            </a:r>
            <a:r>
              <a:rPr lang="en-IN" b="1" dirty="0">
                <a:solidFill>
                  <a:srgbClr val="329909"/>
                </a:solidFill>
                <a:latin typeface="Consolas" panose="020B0609020204030204" pitchFamily="49" charset="0"/>
              </a:rPr>
              <a:t>*/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SELECT</a:t>
            </a:r>
            <a:r>
              <a:rPr lang="en-IN" dirty="0">
                <a:latin typeface="Consolas" panose="020B0609020204030204" pitchFamily="49" charset="0"/>
              </a:rPr>
              <a:t> * </a:t>
            </a:r>
            <a:r>
              <a:rPr lang="en-IN" dirty="0">
                <a:solidFill>
                  <a:srgbClr val="0070C0"/>
                </a:solidFill>
                <a:latin typeface="Consolas" panose="020B0609020204030204" pitchFamily="49" charset="0"/>
              </a:rPr>
              <a:t>FROM</a:t>
            </a:r>
            <a:r>
              <a:rPr lang="en-IN" dirty="0">
                <a:latin typeface="Consolas" panose="020B0609020204030204" pitchFamily="49" charset="0"/>
              </a:rPr>
              <a:t> emp;</a:t>
            </a:r>
          </a:p>
        </p:txBody>
      </p:sp>
    </p:spTree>
    <p:extLst>
      <p:ext uri="{BB962C8B-B14F-4D97-AF65-F5344CB8AC3E}">
        <p14:creationId xmlns:p14="http://schemas.microsoft.com/office/powerpoint/2010/main" val="56203016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drop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drop_table_statement::=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DROP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[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EXISTS</a:t>
            </a:r>
            <a:r>
              <a:rPr lang="en-US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]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drop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drop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endParaRPr lang="en-IN" spc="-1" dirty="0">
              <a:latin typeface="Consolas"/>
              <a:ea typeface="SimSun"/>
            </a:endParaRPr>
          </a:p>
        </p:txBody>
      </p:sp>
    </p:spTree>
    <p:extLst>
      <p:ext uri="{BB962C8B-B14F-4D97-AF65-F5344CB8AC3E}">
        <p14:creationId xmlns:p14="http://schemas.microsoft.com/office/powerpoint/2010/main" val="336427554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truncate</a:t>
            </a: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 table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55368180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Truncating a table permanently removes all existing data from the table, but without removing the table itself.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truncate</a:t>
            </a: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 table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b="0" i="0" dirty="0">
                <a:effectLst/>
                <a:latin typeface="Roboto Mono"/>
              </a:rPr>
              <a:t>truncate_statement::=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TRUNCATE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TABLE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COLUMNFAMILY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r>
              <a:rPr lang="en-US" b="0" i="0" dirty="0">
                <a:effectLst/>
                <a:latin typeface="Roboto Mono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.]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table_name</a:t>
            </a:r>
            <a:endParaRPr lang="en-IN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7" name="CustomShape 2">
            <a:extLst>
              <a:ext uri="{FF2B5EF4-FFF2-40B4-BE49-F238E27FC236}">
                <a16:creationId xmlns:a16="http://schemas.microsoft.com/office/drawing/2014/main" id="{ACCD4961-017A-4E61-85C4-2430DD7DDAA2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 </a:t>
            </a:r>
            <a:r>
              <a:rPr lang="en-IN" sz="1800" b="0" strike="noStrike" spc="-1" dirty="0">
                <a:latin typeface="Consolas"/>
                <a:ea typeface="SimSun"/>
              </a:rPr>
              <a:t>truncate table db1.emp;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cqlsh:db1&gt;</a:t>
            </a:r>
            <a:r>
              <a:rPr lang="en-IN" sz="1800" b="0" strike="noStrike" spc="-1" dirty="0">
                <a:latin typeface="Consolas"/>
                <a:ea typeface="SimSun"/>
              </a:rPr>
              <a:t> truncate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columnfamily</a:t>
            </a:r>
            <a:r>
              <a:rPr lang="en-IN" sz="1800" b="0" strike="noStrike" spc="-1" dirty="0">
                <a:latin typeface="Consolas"/>
                <a:ea typeface="SimSun"/>
              </a:rPr>
              <a:t> db1.emp;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72264541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>
                <a:solidFill>
                  <a:srgbClr val="F7C120"/>
                </a:solidFill>
                <a:latin typeface="Century"/>
                <a:ea typeface="DejaVu Sans"/>
              </a:rPr>
              <a:t>shell </a:t>
            </a: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commands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85D341BC-A511-4D56-86EF-6BA95B88C62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0639419"/>
              </p:ext>
            </p:extLst>
          </p:nvPr>
        </p:nvGraphicFramePr>
        <p:xfrm>
          <a:off x="335360" y="4786352"/>
          <a:ext cx="11521279" cy="3962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45897">
                  <a:extLst>
                    <a:ext uri="{9D8B030D-6E8A-4147-A177-3AD203B41FA5}">
                      <a16:colId xmlns:a16="http://schemas.microsoft.com/office/drawing/2014/main" val="130119408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346015845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437134316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2712285339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060448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807206548"/>
                    </a:ext>
                  </a:extLst>
                </a:gridCol>
                <a:gridCol w="1645897">
                  <a:extLst>
                    <a:ext uri="{9D8B030D-6E8A-4147-A177-3AD203B41FA5}">
                      <a16:colId xmlns:a16="http://schemas.microsoft.com/office/drawing/2014/main" val="114226994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HELP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CAPTURE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COPY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DESCRIBE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EXIT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SOURCE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latin typeface="Segoe UI" panose="020B0502040204020203" pitchFamily="34" charset="0"/>
                          <a:cs typeface="Segoe UI" panose="020B0502040204020203" pitchFamily="34" charset="0"/>
                        </a:rPr>
                        <a:t>SHOW</a:t>
                      </a:r>
                      <a:endParaRPr lang="en-IN" sz="2000" dirty="0">
                        <a:latin typeface="Segoe UI" panose="020B0502040204020203" pitchFamily="34" charset="0"/>
                        <a:cs typeface="Segoe UI" panose="020B0502040204020203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965484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7111633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capture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275963661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Begins capturing command output and appending it to a specified file. Output will not be shown at the console while it is captured.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capture output in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 path\file_name.ext &gt;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';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CAPTURE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OFF;</a:t>
            </a:r>
          </a:p>
        </p:txBody>
      </p:sp>
      <p:sp>
        <p:nvSpPr>
          <p:cNvPr id="6" name="CustomShape 2">
            <a:extLst>
              <a:ext uri="{FF2B5EF4-FFF2-40B4-BE49-F238E27FC236}">
                <a16:creationId xmlns:a16="http://schemas.microsoft.com/office/drawing/2014/main" id="{BF11E79E-05F9-4992-A8E4-D9B02FA73CAA}"/>
              </a:ext>
            </a:extLst>
          </p:cNvPr>
          <p:cNvSpPr/>
          <p:nvPr/>
        </p:nvSpPr>
        <p:spPr>
          <a:xfrm>
            <a:off x="246600" y="3205138"/>
            <a:ext cx="11687400" cy="7679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capture </a:t>
            </a:r>
            <a:r>
              <a:rPr lang="en-US" spc="-1" dirty="0">
                <a:latin typeface="Consolas" panose="020B0609020204030204" pitchFamily="49" charset="0"/>
                <a:ea typeface="Source Code Pro" panose="020B0509030403020204" pitchFamily="49" charset="0"/>
              </a:rPr>
              <a:t>'d:\test.txt';</a:t>
            </a:r>
            <a:endParaRPr lang="en-IN" sz="1800" b="0" strike="noStrike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800" spc="-1" dirty="0">
              <a:latin typeface="Consolas" panose="020B0609020204030204" pitchFamily="49" charset="0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</a:t>
            </a:r>
            <a:r>
              <a:rPr lang="en-IN" sz="1800" b="0" strike="noStrike" spc="-1" dirty="0">
                <a:latin typeface="Consolas" panose="020B0609020204030204" pitchFamily="49" charset="0"/>
                <a:ea typeface="SimSun"/>
              </a:rPr>
              <a:t> capture off;</a:t>
            </a:r>
            <a:r>
              <a:rPr lang="en-IN" spc="-1" dirty="0">
                <a:latin typeface="Consolas" panose="020B0609020204030204" pitchFamily="49" charset="0"/>
                <a:ea typeface="SimSun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2804949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175287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copy to / copy from </a:t>
            </a:r>
          </a:p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F7C120"/>
                </a:solidFill>
                <a:latin typeface="Century"/>
                <a:ea typeface="DejaVu Sans"/>
              </a:rPr>
              <a:t>CSV files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421325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6851408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spc="-1" dirty="0">
                <a:solidFill>
                  <a:srgbClr val="F7C120"/>
                </a:solidFill>
                <a:latin typeface="Open Sans"/>
                <a:ea typeface="DejaVu Sans"/>
              </a:rPr>
              <a:t>copy to and copy from CSV file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0" name="CustomShape 6">
            <a:extLst>
              <a:ext uri="{FF2B5EF4-FFF2-40B4-BE49-F238E27FC236}">
                <a16:creationId xmlns:a16="http://schemas.microsoft.com/office/drawing/2014/main" id="{3F3ADA2F-5904-426C-A7AA-EF7218A0D350}"/>
              </a:ext>
            </a:extLst>
          </p:cNvPr>
          <p:cNvSpPr/>
          <p:nvPr/>
        </p:nvSpPr>
        <p:spPr>
          <a:xfrm>
            <a:off x="246600" y="2030040"/>
            <a:ext cx="11687400" cy="104498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TO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</a:p>
          <a:p>
            <a:endParaRPr lang="en-US" sz="8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COPY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&lt;table name&gt; [(&lt;column&gt;, ...)]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FROM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&lt;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path\file_name.ext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 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WITH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HEADER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TRUE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AND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delimiter 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=</a:t>
            </a:r>
            <a:r>
              <a:rPr lang="en-IN" b="0" i="0" dirty="0">
                <a:solidFill>
                  <a:srgbClr val="C7254E"/>
                </a:solidFill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  <a:r>
              <a:rPr lang="en-IN" b="0" i="0" dirty="0">
                <a:effectLst/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'</a:t>
            </a:r>
          </a:p>
        </p:txBody>
      </p:sp>
    </p:spTree>
    <p:extLst>
      <p:ext uri="{BB962C8B-B14F-4D97-AF65-F5344CB8AC3E}">
        <p14:creationId xmlns:p14="http://schemas.microsoft.com/office/powerpoint/2010/main" val="22746899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data dictionary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72824133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data dictionary 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170080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IN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system_schema</a:t>
            </a:r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graphicFrame>
        <p:nvGraphicFramePr>
          <p:cNvPr id="3" name="Table 3">
            <a:extLst>
              <a:ext uri="{FF2B5EF4-FFF2-40B4-BE49-F238E27FC236}">
                <a16:creationId xmlns:a16="http://schemas.microsoft.com/office/drawing/2014/main" id="{90E35224-1564-4BE6-A82C-8E3588C35F8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0321743"/>
              </p:ext>
            </p:extLst>
          </p:nvPr>
        </p:nvGraphicFramePr>
        <p:xfrm>
          <a:off x="246742" y="2636912"/>
          <a:ext cx="11687257" cy="41046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29079">
                  <a:extLst>
                    <a:ext uri="{9D8B030D-6E8A-4147-A177-3AD203B41FA5}">
                      <a16:colId xmlns:a16="http://schemas.microsoft.com/office/drawing/2014/main" val="3708428766"/>
                    </a:ext>
                  </a:extLst>
                </a:gridCol>
                <a:gridCol w="8358178">
                  <a:extLst>
                    <a:ext uri="{9D8B030D-6E8A-4147-A177-3AD203B41FA5}">
                      <a16:colId xmlns:a16="http://schemas.microsoft.com/office/drawing/2014/main" val="226442524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Table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000" dirty="0">
                          <a:solidFill>
                            <a:srgbClr val="F63122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Column name</a:t>
                      </a:r>
                      <a:endParaRPr lang="en-IN" sz="2000" dirty="0">
                        <a:solidFill>
                          <a:srgbClr val="F63122"/>
                        </a:solidFill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9303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keyspaces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 fontAlgn="t"/>
                      <a:endParaRPr lang="en-US" dirty="0">
                        <a:effectLst/>
                      </a:endParaRPr>
                    </a:p>
                  </a:txBody>
                  <a:tcPr marL="76200" marR="76200" marT="38100" marB="19050" anchor="ctr"/>
                </a:tc>
                <a:extLst>
                  <a:ext uri="{0D108BD9-81ED-4DB2-BD59-A6C34878D82A}">
                    <a16:rowId xmlns:a16="http://schemas.microsoft.com/office/drawing/2014/main" val="29849075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tables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5242187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700420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dropped_columns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133927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indexes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66399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types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178804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views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424496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aggregates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55131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functions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467727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77800" indent="0" algn="l"/>
                      <a:r>
                        <a:rPr lang="en-IN" dirty="0">
                          <a:latin typeface="Open Sans" panose="020B0606030504020204" pitchFamily="34" charset="0"/>
                          <a:ea typeface="Open Sans" panose="020B0606030504020204" pitchFamily="34" charset="0"/>
                          <a:cs typeface="Open Sans" panose="020B0606030504020204" pitchFamily="34" charset="0"/>
                        </a:rPr>
                        <a:t>triggers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657038499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6941A7C7-11A2-409E-BAF0-5559918BF3A1}"/>
              </a:ext>
            </a:extLst>
          </p:cNvPr>
          <p:cNvSpPr txBox="1"/>
          <p:nvPr/>
        </p:nvSpPr>
        <p:spPr>
          <a:xfrm>
            <a:off x="246600" y="2195572"/>
            <a:ext cx="116874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ea typeface="SimSun"/>
              </a:rPr>
              <a:t>cqlsh:db1&gt; </a:t>
            </a:r>
            <a:r>
              <a:rPr lang="en-IN" spc="-1" dirty="0">
                <a:latin typeface="Consolas"/>
                <a:ea typeface="SimSun"/>
              </a:rPr>
              <a:t>SELECT * FROM system_schema.keyspaces</a:t>
            </a:r>
            <a:r>
              <a:rPr lang="en-IN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9367225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F7C120"/>
                </a:solidFill>
                <a:latin typeface="Century"/>
                <a:ea typeface="DejaVu Sans"/>
              </a:rPr>
              <a:t>keyspace</a:t>
            </a:r>
            <a:endParaRPr lang="en-IN" sz="5400" b="0" strike="noStrike" spc="-1" dirty="0">
              <a:latin typeface="Arial"/>
            </a:endParaRPr>
          </a:p>
        </p:txBody>
      </p:sp>
      <p:sp>
        <p:nvSpPr>
          <p:cNvPr id="110" name="CustomShape 2"/>
          <p:cNvSpPr/>
          <p:nvPr/>
        </p:nvSpPr>
        <p:spPr>
          <a:xfrm>
            <a:off x="522360" y="3531600"/>
            <a:ext cx="1105236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A</a:t>
            </a:r>
            <a:r>
              <a:rPr lang="en-US" spc="-1" dirty="0">
                <a:solidFill>
                  <a:srgbClr val="BB0643"/>
                </a:solidFill>
                <a:latin typeface="Segoe UI"/>
              </a:rPr>
              <a:t> keyspace is an outermost object that determines how data replicates on nodes. Keyspaces consist of core objects called column families (which are like tables in RDBMS)</a:t>
            </a:r>
            <a:endParaRPr lang="en-IN" spc="-1" dirty="0">
              <a:solidFill>
                <a:srgbClr val="BB0643"/>
              </a:solidFill>
              <a:latin typeface="Segoe UI"/>
            </a:endParaRPr>
          </a:p>
        </p:txBody>
      </p: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CustomShape 2"/>
          <p:cNvSpPr/>
          <p:nvPr/>
        </p:nvSpPr>
        <p:spPr>
          <a:xfrm>
            <a:off x="246600" y="3288179"/>
            <a:ext cx="1168740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create keyspace db1 with replication </a:t>
            </a:r>
            <a:r>
              <a:rPr lang="en-IN" spc="-1" dirty="0">
                <a:latin typeface="Consolas"/>
                <a:ea typeface="SimSun"/>
              </a:rPr>
              <a:t>= { </a:t>
            </a:r>
            <a:r>
              <a:rPr lang="en-US" spc="-1" dirty="0">
                <a:latin typeface="Consolas"/>
                <a:ea typeface="SimSun"/>
              </a:rPr>
              <a:t>'class' : 'SimpleStrategy',          'replication_factor' : 2</a:t>
            </a:r>
            <a:r>
              <a:rPr lang="en-IN" spc="-1" dirty="0">
                <a:latin typeface="Consolas"/>
                <a:ea typeface="SimSun"/>
              </a:rPr>
              <a:t> }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create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983431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CREATE 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[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IF NOT EXISTS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]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WITH REPLICATION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= {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</a:p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     'class'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'SimpleStrategy'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,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'replication_factor'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: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N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}</a:t>
            </a:r>
            <a:endParaRPr lang="en-IN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  <a:p>
            <a:endParaRPr lang="en-IN" sz="400" spc="-1" dirty="0">
              <a:solidFill>
                <a:srgbClr val="2B8208"/>
              </a:solidFill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  <p:sp>
        <p:nvSpPr>
          <p:cNvPr id="11" name="CustomShape 1">
            <a:extLst>
              <a:ext uri="{FF2B5EF4-FFF2-40B4-BE49-F238E27FC236}">
                <a16:creationId xmlns:a16="http://schemas.microsoft.com/office/drawing/2014/main" id="{A78E0F1D-A4E5-481E-9AE0-E3CDCA4B38CD}"/>
              </a:ext>
            </a:extLst>
          </p:cNvPr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TODO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List of all keyspaces in the cluster.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2691790"/>
            <a:ext cx="1168740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keyspaces;</a:t>
            </a: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endParaRPr lang="en-IN" sz="600" spc="-1" dirty="0">
              <a:latin typeface="Consolas"/>
              <a:ea typeface="SimSun"/>
            </a:endParaRPr>
          </a:p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describe keyspace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show all keyspaces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030040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DESCRIBE KEYSPACES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|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KEYSPACE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&lt;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 </a:t>
            </a:r>
            <a:r>
              <a:rPr lang="en-US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&gt;</a:t>
            </a:r>
            <a:endParaRPr lang="en-IN" sz="400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83839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CustomShape 1"/>
          <p:cNvSpPr/>
          <p:nvPr/>
        </p:nvSpPr>
        <p:spPr>
          <a:xfrm>
            <a:off x="246600" y="762120"/>
            <a:ext cx="11687400" cy="119887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pc="-1" dirty="0">
                <a:latin typeface="Arial"/>
              </a:rPr>
              <a:t>The USE statement changes the current keyspace to the specified keyspace. A number of objects in CQL are bound to a keyspace (tables, user-defined types, functions, etc.) and the current keyspace is the default keyspace used when those objects are referred to in a query without a fully-qualified name (without a prefixed keyspace name).</a:t>
            </a:r>
          </a:p>
        </p:txBody>
      </p:sp>
      <p:sp>
        <p:nvSpPr>
          <p:cNvPr id="112" name="CustomShape 2"/>
          <p:cNvSpPr/>
          <p:nvPr/>
        </p:nvSpPr>
        <p:spPr>
          <a:xfrm>
            <a:off x="246600" y="320513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marL="309510" indent="-285750">
              <a:buClr>
                <a:srgbClr val="808080"/>
              </a:buClr>
              <a:buFont typeface="Arial" panose="020B0604020202020204" pitchFamily="34" charset="0"/>
              <a:buChar char="•"/>
            </a:pPr>
            <a:r>
              <a:rPr lang="en-IN" sz="1800" b="0" strike="noStrike" spc="-1" dirty="0">
                <a:solidFill>
                  <a:schemeClr val="bg1">
                    <a:lumMod val="50000"/>
                  </a:schemeClr>
                </a:solidFill>
                <a:latin typeface="Consolas"/>
                <a:ea typeface="SimSun"/>
              </a:rPr>
              <a:t>cqlsh&gt;</a:t>
            </a:r>
            <a:r>
              <a:rPr lang="en-IN" sz="1800" b="0" strike="noStrike" spc="-1" dirty="0">
                <a:latin typeface="Consolas"/>
                <a:ea typeface="SimSun"/>
              </a:rPr>
              <a:t> use db1;</a:t>
            </a:r>
            <a:r>
              <a:rPr lang="en-IN" spc="-1" dirty="0">
                <a:latin typeface="Consolas"/>
                <a:ea typeface="SimSun"/>
              </a:rPr>
              <a:t> </a:t>
            </a:r>
          </a:p>
        </p:txBody>
      </p:sp>
      <p:sp>
        <p:nvSpPr>
          <p:cNvPr id="114" name="CustomShape 4"/>
          <p:cNvSpPr/>
          <p:nvPr/>
        </p:nvSpPr>
        <p:spPr>
          <a:xfrm>
            <a:off x="246600" y="0"/>
            <a:ext cx="11687400" cy="70643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rgbClr val="F7C120"/>
                </a:solidFill>
                <a:latin typeface="Open Sans"/>
                <a:ea typeface="DejaVu Sans"/>
              </a:rPr>
              <a:t>use keyspace</a:t>
            </a:r>
            <a:endParaRPr lang="en-IN" sz="4000" b="0" strike="noStrike" spc="-1" dirty="0">
              <a:latin typeface="Arial"/>
            </a:endParaRPr>
          </a:p>
        </p:txBody>
      </p:sp>
      <p:sp>
        <p:nvSpPr>
          <p:cNvPr id="115" name="Line 5"/>
          <p:cNvSpPr/>
          <p:nvPr/>
        </p:nvSpPr>
        <p:spPr>
          <a:xfrm>
            <a:off x="0" y="2048458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6" name="CustomShape 6"/>
          <p:cNvSpPr/>
          <p:nvPr/>
        </p:nvSpPr>
        <p:spPr>
          <a:xfrm>
            <a:off x="246600" y="2542378"/>
            <a:ext cx="1168740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r>
              <a:rPr lang="en-US" spc="-1" dirty="0">
                <a:solidFill>
                  <a:srgbClr val="2B8208"/>
                </a:solidFill>
                <a:latin typeface="Source Code Pro" panose="020B0509030403020204" pitchFamily="49" charset="0"/>
                <a:ea typeface="Source Code Pro" panose="020B0509030403020204" pitchFamily="49" charset="0"/>
              </a:rPr>
              <a:t>USE </a:t>
            </a:r>
            <a:r>
              <a:rPr lang="en-US" i="1" spc="-1" dirty="0">
                <a:latin typeface="Source Code Pro" panose="020B0509030403020204" pitchFamily="49" charset="0"/>
                <a:ea typeface="Source Code Pro" panose="020B0509030403020204" pitchFamily="49" charset="0"/>
              </a:rPr>
              <a:t>keyspace_name</a:t>
            </a:r>
            <a:endParaRPr lang="en-IN" sz="400" i="1" spc="-1" dirty="0">
              <a:latin typeface="Source Code Pro" panose="020B0509030403020204" pitchFamily="49" charset="0"/>
              <a:ea typeface="Source Code Pro" panose="020B050903040302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6454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39876</TotalTime>
  <Words>4215</Words>
  <Application>Microsoft Office PowerPoint</Application>
  <PresentationFormat>Widescreen</PresentationFormat>
  <Paragraphs>459</Paragraphs>
  <Slides>60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60</vt:i4>
      </vt:variant>
    </vt:vector>
  </HeadingPairs>
  <TitlesOfParts>
    <vt:vector size="78" baseType="lpstr">
      <vt:lpstr>SimSun</vt:lpstr>
      <vt:lpstr>-apple-system</vt:lpstr>
      <vt:lpstr>Arial</vt:lpstr>
      <vt:lpstr>Bookman Old Style</vt:lpstr>
      <vt:lpstr>Calibri</vt:lpstr>
      <vt:lpstr>Century</vt:lpstr>
      <vt:lpstr>Consolas</vt:lpstr>
      <vt:lpstr>Gill Sans MT</vt:lpstr>
      <vt:lpstr>Liberation Mono</vt:lpstr>
      <vt:lpstr>Open Sans</vt:lpstr>
      <vt:lpstr>Palatino Linotype</vt:lpstr>
      <vt:lpstr>Roboto Mono</vt:lpstr>
      <vt:lpstr>Segoe Print</vt:lpstr>
      <vt:lpstr>Segoe UI</vt:lpstr>
      <vt:lpstr>Source Code Pro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8982</cp:revision>
  <dcterms:created xsi:type="dcterms:W3CDTF">2015-10-09T06:09:34Z</dcterms:created>
  <dcterms:modified xsi:type="dcterms:W3CDTF">2022-04-16T05:03:39Z</dcterms:modified>
</cp:coreProperties>
</file>