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4"/>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651" r:id="rId37"/>
    <p:sldId id="1652" r:id="rId38"/>
    <p:sldId id="1508" r:id="rId39"/>
    <p:sldId id="1507" r:id="rId40"/>
    <p:sldId id="1555" r:id="rId41"/>
    <p:sldId id="1556" r:id="rId42"/>
    <p:sldId id="1557" r:id="rId43"/>
    <p:sldId id="1561" r:id="rId44"/>
    <p:sldId id="1563" r:id="rId45"/>
    <p:sldId id="1582" r:id="rId46"/>
    <p:sldId id="1583" r:id="rId47"/>
    <p:sldId id="1608" r:id="rId48"/>
    <p:sldId id="1609" r:id="rId49"/>
    <p:sldId id="1586" r:id="rId50"/>
    <p:sldId id="1584" r:id="rId51"/>
    <p:sldId id="1599" r:id="rId52"/>
    <p:sldId id="1585" r:id="rId53"/>
    <p:sldId id="1600" r:id="rId54"/>
    <p:sldId id="1596" r:id="rId55"/>
    <p:sldId id="1601" r:id="rId56"/>
    <p:sldId id="1587" r:id="rId57"/>
    <p:sldId id="1602" r:id="rId58"/>
    <p:sldId id="1593" r:id="rId59"/>
    <p:sldId id="1603" r:id="rId60"/>
    <p:sldId id="1594" r:id="rId61"/>
    <p:sldId id="1604" r:id="rId62"/>
    <p:sldId id="1595" r:id="rId63"/>
    <p:sldId id="1605" r:id="rId64"/>
    <p:sldId id="1598" r:id="rId65"/>
    <p:sldId id="1606" r:id="rId66"/>
    <p:sldId id="1588" r:id="rId67"/>
    <p:sldId id="1589" r:id="rId68"/>
    <p:sldId id="1607" r:id="rId69"/>
    <p:sldId id="1597" r:id="rId70"/>
    <p:sldId id="1610" r:id="rId71"/>
    <p:sldId id="1611" r:id="rId72"/>
    <p:sldId id="686" r:id="rId73"/>
    <p:sldId id="1207" r:id="rId74"/>
    <p:sldId id="302" r:id="rId75"/>
    <p:sldId id="1130" r:id="rId76"/>
    <p:sldId id="1614" r:id="rId77"/>
    <p:sldId id="1265" r:id="rId78"/>
    <p:sldId id="305" r:id="rId79"/>
    <p:sldId id="1266" r:id="rId80"/>
    <p:sldId id="1615" r:id="rId81"/>
    <p:sldId id="308" r:id="rId82"/>
    <p:sldId id="1618" r:id="rId83"/>
    <p:sldId id="1619" r:id="rId84"/>
    <p:sldId id="1617" r:id="rId85"/>
    <p:sldId id="1132" r:id="rId86"/>
    <p:sldId id="1268" r:id="rId87"/>
    <p:sldId id="1620" r:id="rId88"/>
    <p:sldId id="313" r:id="rId89"/>
    <p:sldId id="1204" r:id="rId90"/>
    <p:sldId id="1621" r:id="rId91"/>
    <p:sldId id="1622" r:id="rId92"/>
    <p:sldId id="1134" r:id="rId93"/>
    <p:sldId id="1623" r:id="rId94"/>
    <p:sldId id="1624" r:id="rId95"/>
    <p:sldId id="1625" r:id="rId96"/>
    <p:sldId id="1626" r:id="rId97"/>
    <p:sldId id="1627" r:id="rId98"/>
    <p:sldId id="1628" r:id="rId99"/>
    <p:sldId id="1612" r:id="rId100"/>
    <p:sldId id="1613" r:id="rId101"/>
    <p:sldId id="1527" r:id="rId102"/>
    <p:sldId id="1528" r:id="rId103"/>
    <p:sldId id="551" r:id="rId104"/>
    <p:sldId id="554" r:id="rId105"/>
    <p:sldId id="1525" r:id="rId106"/>
    <p:sldId id="1526" r:id="rId107"/>
    <p:sldId id="562" r:id="rId108"/>
    <p:sldId id="563" r:id="rId109"/>
    <p:sldId id="1296" r:id="rId110"/>
    <p:sldId id="1529" r:id="rId111"/>
    <p:sldId id="1530" r:id="rId112"/>
    <p:sldId id="1645" r:id="rId113"/>
    <p:sldId id="1540" r:id="rId114"/>
    <p:sldId id="1541" r:id="rId115"/>
    <p:sldId id="1542" r:id="rId116"/>
    <p:sldId id="1649" r:id="rId117"/>
    <p:sldId id="1543" r:id="rId118"/>
    <p:sldId id="1059" r:id="rId119"/>
    <p:sldId id="1060" r:id="rId120"/>
    <p:sldId id="1650" r:id="rId121"/>
    <p:sldId id="576" r:id="rId122"/>
    <p:sldId id="577" r:id="rId123"/>
    <p:sldId id="1564" r:id="rId124"/>
    <p:sldId id="1566" r:id="rId125"/>
    <p:sldId id="1631" r:id="rId126"/>
    <p:sldId id="1632" r:id="rId127"/>
    <p:sldId id="1629" r:id="rId128"/>
    <p:sldId id="1630" r:id="rId129"/>
    <p:sldId id="1633" r:id="rId130"/>
    <p:sldId id="1634" r:id="rId131"/>
    <p:sldId id="1474" r:id="rId132"/>
    <p:sldId id="1475" r:id="rId133"/>
    <p:sldId id="1476" r:id="rId134"/>
    <p:sldId id="1477" r:id="rId135"/>
    <p:sldId id="1478" r:id="rId136"/>
    <p:sldId id="1479" r:id="rId137"/>
    <p:sldId id="1481" r:id="rId138"/>
    <p:sldId id="625" r:id="rId139"/>
    <p:sldId id="1150" r:id="rId140"/>
    <p:sldId id="393" r:id="rId141"/>
    <p:sldId id="395" r:id="rId142"/>
    <p:sldId id="1642" r:id="rId143"/>
    <p:sldId id="820" r:id="rId144"/>
    <p:sldId id="414" r:id="rId145"/>
    <p:sldId id="821" r:id="rId146"/>
    <p:sldId id="1077" r:id="rId147"/>
    <p:sldId id="1177" r:id="rId148"/>
    <p:sldId id="1535" r:id="rId149"/>
    <p:sldId id="1536" r:id="rId150"/>
    <p:sldId id="1532" r:id="rId151"/>
    <p:sldId id="1533" r:id="rId152"/>
    <p:sldId id="1534" r:id="rId153"/>
    <p:sldId id="1538" r:id="rId154"/>
    <p:sldId id="1539" r:id="rId155"/>
    <p:sldId id="1152" r:id="rId156"/>
    <p:sldId id="1153" r:id="rId157"/>
    <p:sldId id="1537" r:id="rId158"/>
    <p:sldId id="1548" r:id="rId159"/>
    <p:sldId id="1549" r:id="rId160"/>
    <p:sldId id="564" r:id="rId161"/>
    <p:sldId id="1364" r:id="rId162"/>
    <p:sldId id="826" r:id="rId163"/>
    <p:sldId id="566" r:id="rId164"/>
    <p:sldId id="1211" r:id="rId165"/>
    <p:sldId id="1430" r:id="rId166"/>
    <p:sldId id="1460" r:id="rId167"/>
    <p:sldId id="798" r:id="rId168"/>
    <p:sldId id="1215" r:id="rId169"/>
    <p:sldId id="1427" r:id="rId170"/>
    <p:sldId id="1225" r:id="rId171"/>
    <p:sldId id="1212" r:id="rId172"/>
    <p:sldId id="1213" r:id="rId173"/>
    <p:sldId id="1216" r:id="rId174"/>
    <p:sldId id="1210" r:id="rId175"/>
    <p:sldId id="1151" r:id="rId176"/>
    <p:sldId id="1226" r:id="rId177"/>
    <p:sldId id="443" r:id="rId178"/>
    <p:sldId id="445" r:id="rId179"/>
    <p:sldId id="446" r:id="rId180"/>
    <p:sldId id="1293" r:id="rId181"/>
    <p:sldId id="1403" r:id="rId182"/>
    <p:sldId id="1290" r:id="rId183"/>
    <p:sldId id="1294" r:id="rId184"/>
    <p:sldId id="1283" r:id="rId185"/>
    <p:sldId id="440" r:id="rId186"/>
    <p:sldId id="570" r:id="rId187"/>
    <p:sldId id="827" r:id="rId188"/>
    <p:sldId id="453" r:id="rId189"/>
    <p:sldId id="574" r:id="rId190"/>
    <p:sldId id="838" r:id="rId191"/>
    <p:sldId id="839" r:id="rId192"/>
    <p:sldId id="1271" r:id="rId193"/>
    <p:sldId id="1550" r:id="rId194"/>
    <p:sldId id="1551" r:id="rId195"/>
    <p:sldId id="1641" r:id="rId196"/>
    <p:sldId id="1576" r:id="rId197"/>
    <p:sldId id="1577" r:id="rId198"/>
    <p:sldId id="1544" r:id="rId199"/>
    <p:sldId id="1545" r:id="rId200"/>
    <p:sldId id="1635" r:id="rId201"/>
    <p:sldId id="1636" r:id="rId202"/>
    <p:sldId id="1637" r:id="rId203"/>
    <p:sldId id="1639" r:id="rId204"/>
    <p:sldId id="1640" r:id="rId205"/>
    <p:sldId id="1574" r:id="rId206"/>
    <p:sldId id="1575" r:id="rId207"/>
    <p:sldId id="1569" r:id="rId208"/>
    <p:sldId id="1568" r:id="rId209"/>
    <p:sldId id="1573" r:id="rId210"/>
    <p:sldId id="1572" r:id="rId211"/>
    <p:sldId id="1570" r:id="rId212"/>
    <p:sldId id="1578" r:id="rId213"/>
    <p:sldId id="1579" r:id="rId214"/>
    <p:sldId id="1571" r:id="rId215"/>
    <p:sldId id="1580" r:id="rId216"/>
    <p:sldId id="1581" r:id="rId217"/>
    <p:sldId id="1552" r:id="rId218"/>
    <p:sldId id="1553" r:id="rId219"/>
    <p:sldId id="788" r:id="rId220"/>
    <p:sldId id="1546" r:id="rId221"/>
    <p:sldId id="1616" r:id="rId222"/>
    <p:sldId id="1638" r:id="rId2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FD8603"/>
    <a:srgbClr val="DFDC52"/>
    <a:srgbClr val="01FFFF"/>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74</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183</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184</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221</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79</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86</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163</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12/27/2023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11615630" cy="155427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h2 database is case-sensitive.</a:t>
            </a:r>
          </a:p>
          <a:p>
            <a:pPr marL="171450" indent="-17145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single quotes for string.</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double quotes or backtick for qualifiers.</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 to append anything.</a:t>
            </a:r>
            <a:endParaRPr lang="en-IN"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54122" y="2276872"/>
            <a:ext cx="4195153"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4054790"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898746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1"/>
                          </a:solidFill>
                          <a:latin typeface="Liberation Mono"/>
                          <a:ea typeface="+mn-ea"/>
                          <a:cs typeface="+mn-cs"/>
                        </a:rPr>
                        <a:t>( </a:t>
                      </a:r>
                      <a:r>
                        <a:rPr kumimoji="0" lang="en-US" sz="1800" kern="1200" dirty="0">
                          <a:solidFill>
                            <a:schemeClr val="tx1"/>
                          </a:solidFill>
                          <a:latin typeface="Liberation Mono"/>
                          <a:ea typeface="+mn-ea"/>
                          <a:cs typeface="+mn-cs"/>
                        </a:rPr>
                        <a:t>string </a:t>
                      </a:r>
                      <a:r>
                        <a:rPr kumimoji="0" lang="en-IN" sz="1800" kern="1200" dirty="0">
                          <a:solidFill>
                            <a:schemeClr val="tx1"/>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1"/>
                          </a:solidFill>
                          <a:latin typeface="Liberation Mono"/>
                          <a:ea typeface="+mn-ea"/>
                          <a:cs typeface="+mn-cs"/>
                        </a:rPr>
                        <a:t>( string )</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1"/>
                          </a:solidFill>
                          <a:latin typeface="Liberation Mono"/>
                          <a:ea typeface="+mn-ea"/>
                          <a:cs typeface="+mn-cs"/>
                        </a:rPr>
                        <a:t>( string )</a:t>
                      </a: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1"/>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chemeClr val="tx1"/>
                          </a:solidFill>
                          <a:latin typeface="Liberation Mono"/>
                          <a:ea typeface="+mn-ea"/>
                          <a:cs typeface="+mn-cs"/>
                        </a:rPr>
                        <a:t>|| 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1"/>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1"/>
                          </a:solidFill>
                          <a:latin typeface="Liberation Mono"/>
                          <a:ea typeface="+mn-ea"/>
                          <a:cs typeface="+mn-cs"/>
                        </a:rPr>
                        <a:t>( separatorString , str1 , str2, . . .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1"/>
                          </a:solidFill>
                          <a:latin typeface="Liberation Mono"/>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73146836"/>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1"/>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1"/>
                          </a:solidFill>
                          <a:latin typeface="Liberation Mono"/>
                          <a:ea typeface="+mn-ea"/>
                          <a:cs typeface="+mn-cs"/>
                        </a:rPr>
                        <a:t>( 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37553478"/>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1"/>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1"/>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1"/>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18837988"/>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1"/>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1"/>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1"/>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1"/>
                          </a:solidFill>
                          <a:latin typeface="Liberation Mono"/>
                          <a:ea typeface="+mn-ea"/>
                          <a:cs typeface="+mn-cs"/>
                        </a:rPr>
                        <a:t>( numeric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1"/>
                          </a:solidFill>
                          <a:latin typeface="Liberation Mono"/>
                          <a:ea typeface="+mn-ea"/>
                          <a:cs typeface="+mn-cs"/>
                        </a:rPr>
                        <a:t>( numeric, digitsInt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1"/>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1"/>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58884161"/>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1"/>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3187952406"/>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78538140"/>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1"/>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879347437"/>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1"/>
                          </a:solidFill>
                          <a:latin typeface="Liberation Mono"/>
                          <a:ea typeface="+mn-ea"/>
                          <a:cs typeface="+mn-cs"/>
                        </a:rPr>
                        <a:t>( 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1"/>
                          </a:solidFill>
                          <a:latin typeface="Liberation Mono"/>
                          <a:ea typeface="+mn-ea"/>
                          <a:cs typeface="+mn-cs"/>
                        </a:rPr>
                        <a:t>( sequenceString )</a:t>
                      </a:r>
                      <a:endParaRPr kumimoji="0" lang="en-US"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F0441CED-F05E-AA66-6839-33C8E623C63E}"/>
              </a:ext>
            </a:extLst>
          </p:cNvPr>
          <p:cNvSpPr txBox="1"/>
          <p:nvPr/>
        </p:nvSpPr>
        <p:spPr>
          <a:xfrm>
            <a:off x="335360" y="1124744"/>
            <a:ext cx="11521280" cy="156966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(job)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a:t>
            </a:r>
            <a:r>
              <a:rPr lang="en-IN" dirty="0">
                <a:solidFill>
                  <a:srgbClr val="803A69"/>
                </a:solidFill>
                <a:latin typeface="Liberation Mono"/>
              </a:rPr>
              <a:t>ROWNUM</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FF0000"/>
                </a:solidFill>
                <a:latin typeface="Liberation Mono"/>
              </a:rPr>
              <a:t>// error</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a:t>
            </a:r>
            <a:r>
              <a:rPr lang="en-IN" dirty="0">
                <a:latin typeface="Liberation Mono"/>
              </a:rPr>
              <a:t> 5; </a:t>
            </a:r>
            <a:r>
              <a:rPr lang="en-IN" dirty="0">
                <a:solidFill>
                  <a:srgbClr val="FF0000"/>
                </a:solidFill>
                <a:latin typeface="Liberation Mono"/>
              </a:rPr>
              <a:t>// Empty Result set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&lt;</a:t>
            </a:r>
            <a:r>
              <a:rPr lang="en-IN" dirty="0">
                <a:latin typeface="Liberation Mono"/>
              </a:rPr>
              <a:t> 5;</a:t>
            </a:r>
          </a:p>
        </p:txBody>
      </p:sp>
    </p:spTree>
    <p:extLst>
      <p:ext uri="{BB962C8B-B14F-4D97-AF65-F5344CB8AC3E}">
        <p14:creationId xmlns:p14="http://schemas.microsoft.com/office/powerpoint/2010/main" val="31897560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01895248"/>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1"/>
                          </a:solidFill>
                          <a:latin typeface="Liberation Mono"/>
                          <a:ea typeface="+mn-ea"/>
                          <a:cs typeface="+mn-cs"/>
                        </a:rPr>
                        <a:t>(testValue, returnValue)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1"/>
                          </a:solidFill>
                          <a:latin typeface="Liberation Mono"/>
                          <a:ea typeface="+mn-ea"/>
                          <a:cs typeface="+mn-cs"/>
                        </a:rPr>
                        <a:t>(testValue, aValue, bValue)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969770"/>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LAG</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LEAD</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2" y="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E8F3C23-3671-D3A4-4C20-3CC55F5D7B33}"/>
              </a:ext>
            </a:extLst>
          </p:cNvPr>
          <p:cNvSpPr/>
          <p:nvPr/>
        </p:nvSpPr>
        <p:spPr>
          <a:xfrm>
            <a:off x="238401" y="4005064"/>
            <a:ext cx="11690248" cy="258532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The </a:t>
            </a:r>
            <a:r>
              <a:rPr lang="en-US" dirty="0">
                <a:latin typeface="Liberation Mono"/>
              </a:rPr>
              <a:t>offsetInt</a:t>
            </a:r>
            <a:r>
              <a:rPr lang="en-US" dirty="0">
                <a:solidFill>
                  <a:schemeClr val="tx1">
                    <a:lumMod val="85000"/>
                    <a:lumOff val="15000"/>
                  </a:schemeClr>
                </a:solidFill>
                <a:latin typeface="Arial" panose="020B0604020202020204" pitchFamily="34" charset="0"/>
                <a:cs typeface="Arial" pitchFamily="34" charset="0"/>
              </a:rPr>
              <a:t> and default argument in the function is optional.</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expr</a:t>
            </a:r>
            <a:r>
              <a:rPr lang="en-US" dirty="0">
                <a:solidFill>
                  <a:schemeClr val="tx1">
                    <a:lumMod val="85000"/>
                    <a:lumOff val="15000"/>
                  </a:schemeClr>
                </a:solidFill>
                <a:latin typeface="Arial" panose="020B0604020202020204" pitchFamily="34" charset="0"/>
                <a:cs typeface="Arial" pitchFamily="34" charset="0"/>
              </a:rPr>
              <a:t>: It can be a column or any built-in function.</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offsetInt </a:t>
            </a:r>
            <a:r>
              <a:rPr lang="en-US" dirty="0">
                <a:solidFill>
                  <a:schemeClr val="tx1">
                    <a:lumMod val="85000"/>
                    <a:lumOff val="15000"/>
                  </a:schemeClr>
                </a:solidFill>
                <a:latin typeface="Arial" panose="020B0604020202020204" pitchFamily="34" charset="0"/>
                <a:cs typeface="Arial" pitchFamily="34" charset="0"/>
              </a:rPr>
              <a:t>: It is a positive value which determine number of rows preceding/succeeding the current row. If it is omitted in query then its default value is 1.</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default</a:t>
            </a:r>
            <a:r>
              <a:rPr lang="en-US" dirty="0">
                <a:solidFill>
                  <a:schemeClr val="tx1">
                    <a:lumMod val="85000"/>
                    <a:lumOff val="15000"/>
                  </a:schemeClr>
                </a:solidFill>
                <a:latin typeface="Arial" panose="020B0604020202020204" pitchFamily="34" charset="0"/>
                <a:cs typeface="Arial" pitchFamily="34" charset="0"/>
              </a:rPr>
              <a:t>: It is the default value return by function in-case no row precedes/</a:t>
            </a:r>
            <a:r>
              <a:rPr lang="en-US" dirty="0" err="1">
                <a:solidFill>
                  <a:schemeClr val="tx1">
                    <a:lumMod val="85000"/>
                    <a:lumOff val="15000"/>
                  </a:schemeClr>
                </a:solidFill>
                <a:latin typeface="Arial" panose="020B0604020202020204" pitchFamily="34" charset="0"/>
                <a:cs typeface="Arial" pitchFamily="34" charset="0"/>
              </a:rPr>
              <a:t>succeedes</a:t>
            </a:r>
            <a:r>
              <a:rPr lang="en-US" dirty="0">
                <a:solidFill>
                  <a:schemeClr val="tx1">
                    <a:lumMod val="85000"/>
                    <a:lumOff val="15000"/>
                  </a:schemeClr>
                </a:solidFill>
                <a:latin typeface="Arial" panose="020B0604020202020204" pitchFamily="34" charset="0"/>
                <a:cs typeface="Arial" pitchFamily="34" charset="0"/>
              </a:rPr>
              <a:t> the current row by N rows. If it is missing then it is by default NULL.</a:t>
            </a:r>
          </a:p>
        </p:txBody>
      </p:sp>
    </p:spTree>
    <p:extLst>
      <p:ext uri="{BB962C8B-B14F-4D97-AF65-F5344CB8AC3E}">
        <p14:creationId xmlns:p14="http://schemas.microsoft.com/office/powerpoint/2010/main" val="233256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983551254"/>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4608512">
                  <a:extLst>
                    <a:ext uri="{9D8B030D-6E8A-4147-A177-3AD203B41FA5}">
                      <a16:colId xmlns:a16="http://schemas.microsoft.com/office/drawing/2014/main" val="20000"/>
                    </a:ext>
                  </a:extLst>
                </a:gridCol>
                <a:gridCol w="6768752">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92387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solidFill>
                  <a:srgbClr val="803A69"/>
                </a:solidFill>
                <a:latin typeface="Liberation Mono"/>
              </a:rPr>
              <a:t> </a:t>
            </a:r>
            <a:r>
              <a:rPr lang="en-US" dirty="0">
                <a:latin typeface="Liberation Mono"/>
              </a:rPr>
              <a:t>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rgbClr val="00B050"/>
                </a:solidFill>
                <a:latin typeface="Liberation Mono"/>
              </a:rPr>
              <a:t>// Print </a:t>
            </a:r>
            <a:r>
              <a:rPr lang="en-US" i="1" dirty="0">
                <a:solidFill>
                  <a:srgbClr val="00B050"/>
                </a:solidFill>
                <a:latin typeface="Liberation Mono"/>
              </a:rPr>
              <a:t>n</a:t>
            </a:r>
            <a:r>
              <a:rPr lang="en-US" dirty="0">
                <a:solidFill>
                  <a:srgbClr val="00B050"/>
                </a:solidFill>
                <a:latin typeface="Liberation Mono"/>
              </a:rPr>
              <a:t> last records</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SELECT</a:t>
            </a:r>
            <a:r>
              <a:rPr lang="en-US" dirty="0">
                <a:latin typeface="Liberation Mono"/>
              </a:rPr>
              <a:t> id, trainID stationname, timing, </a:t>
            </a:r>
            <a:r>
              <a:rPr lang="en-US" dirty="0">
                <a:solidFill>
                  <a:srgbClr val="803A69"/>
                </a:solidFill>
                <a:latin typeface="Liberation Mono"/>
              </a:rPr>
              <a:t>TIMEDIFF</a:t>
            </a:r>
            <a:r>
              <a:rPr lang="en-US" dirty="0">
                <a:latin typeface="Liberation Mono"/>
              </a:rPr>
              <a:t>(</a:t>
            </a:r>
            <a:r>
              <a:rPr lang="en-US" dirty="0">
                <a:solidFill>
                  <a:srgbClr val="803A69"/>
                </a:solidFill>
                <a:latin typeface="Liberation Mono"/>
              </a:rPr>
              <a:t>LEAD</a:t>
            </a:r>
            <a:r>
              <a:rPr lang="en-US" dirty="0">
                <a:latin typeface="Liberation Mono"/>
              </a:rPr>
              <a:t>(timing) </a:t>
            </a:r>
            <a:r>
              <a:rPr lang="en-US" dirty="0">
                <a:solidFill>
                  <a:srgbClr val="803A69"/>
                </a:solidFill>
                <a:latin typeface="Liberation Mono"/>
              </a:rPr>
              <a:t>OVER</a:t>
            </a:r>
            <a:r>
              <a:rPr lang="en-US" dirty="0">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trainid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timing), timing) R2 </a:t>
            </a:r>
            <a:r>
              <a:rPr lang="en-US" dirty="0">
                <a:solidFill>
                  <a:srgbClr val="0077AA"/>
                </a:solidFill>
                <a:latin typeface="Liberation Mono"/>
              </a:rPr>
              <a:t>FROM</a:t>
            </a:r>
            <a:r>
              <a:rPr lang="en-US" dirty="0">
                <a:latin typeface="Liberation Mono"/>
              </a:rPr>
              <a:t> traintimetable; </a:t>
            </a:r>
            <a:r>
              <a:rPr lang="en-US" dirty="0">
                <a:solidFill>
                  <a:srgbClr val="00B050"/>
                </a:solidFill>
                <a:latin typeface="Liberation Mono"/>
              </a:rPr>
              <a:t>// train time difference between to stations.</a:t>
            </a:r>
            <a:endParaRPr lang="en-US" dirty="0">
              <a:latin typeface="Liberation Mono"/>
            </a:endParaRP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latin typeface="Liberation Mono"/>
              </a:rPr>
              <a:t>custId,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custid,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ordid</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ord;</a:t>
            </a:r>
          </a:p>
        </p:txBody>
      </p:sp>
    </p:spTree>
    <p:extLst>
      <p:ext uri="{BB962C8B-B14F-4D97-AF65-F5344CB8AC3E}">
        <p14:creationId xmlns:p14="http://schemas.microsoft.com/office/powerpoint/2010/main" val="5267131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a:t>
            </a:r>
            <a:r>
              <a:rPr lang="en-US" dirty="0">
                <a:solidFill>
                  <a:srgbClr val="0077AA"/>
                </a:solidFill>
                <a:latin typeface="Liberation Mono"/>
                <a:cs typeface="Arial" panose="020B0604020202020204" pitchFamily="34" charset="0"/>
              </a:rPr>
              <a:t>CHECK</a:t>
            </a:r>
            <a:r>
              <a:rPr lang="en-US" b="0" i="0" dirty="0">
                <a:solidFill>
                  <a:srgbClr val="000000"/>
                </a:solidFill>
                <a:effectLst/>
                <a:latin typeface="Liberation Mono"/>
              </a:rPr>
              <a:t>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226246" y="1435998"/>
            <a:ext cx="1176501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191344" y="737979"/>
            <a:ext cx="11799912" cy="400110"/>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191344" y="69007"/>
            <a:ext cx="4671120" cy="43088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 </a:t>
            </a:r>
            <a:r>
              <a:rPr lang="en-IN" dirty="0">
                <a:latin typeface="Arial" panose="020B0604020202020204" pitchFamily="34" charset="0"/>
                <a:cs typeface="Arial" panose="020B0604020202020204" pitchFamily="34" charset="0"/>
              </a:rPr>
              <a:t>BOOL is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3026406306"/>
              </p:ext>
            </p:extLst>
          </p:nvPr>
        </p:nvGraphicFramePr>
        <p:xfrm>
          <a:off x="335360" y="764704"/>
          <a:ext cx="11449272" cy="3413760"/>
        </p:xfrm>
        <a:graphic>
          <a:graphicData uri="http://schemas.openxmlformats.org/drawingml/2006/table">
            <a:tbl>
              <a:tblPr firstRow="1" bandRow="1">
                <a:tableStyleId>{7E9639D4-E3E2-4D34-9284-5A2195B3D0D7}</a:tableStyleId>
              </a:tblPr>
              <a:tblGrid>
                <a:gridCol w="5112568">
                  <a:extLst>
                    <a:ext uri="{9D8B030D-6E8A-4147-A177-3AD203B41FA5}">
                      <a16:colId xmlns:a16="http://schemas.microsoft.com/office/drawing/2014/main" val="20000"/>
                    </a:ext>
                  </a:extLst>
                </a:gridCol>
                <a:gridCol w="6336704">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Duplicate and empty values are not permitted. The maximum number of values is 65536. The maximum allowed length of complete data type definition with all values is 1,000,000,000 characters.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Universally unique identifier. This is a 128 bit value.</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49169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rgbClr val="A67F59"/>
                </a:solidFill>
                <a:latin typeface="Liberation Mono"/>
              </a:rPr>
              <a:t>=</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 only</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61719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a:t>
            </a:r>
            <a:r>
              <a:rPr lang="en-US" dirty="0" err="1">
                <a:solidFill>
                  <a:schemeClr val="tx1"/>
                </a:solidFill>
              </a:rPr>
              <a:t>dname</a:t>
            </a:r>
            <a:r>
              <a:rPr lang="en-US" dirty="0">
                <a:solidFill>
                  <a:srgbClr val="A67F59"/>
                </a:solidFill>
                <a:cs typeface="+mn-cs"/>
              </a:rPr>
              <a:t>=</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A67F59"/>
                </a:solidFill>
                <a:latin typeface="Liberation Mono"/>
              </a:rPr>
              <a:t>=</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rgbClr val="A67F59"/>
                </a:solidFill>
                <a:latin typeface="Liberation Mono"/>
              </a:rPr>
              <a:t>=</a:t>
            </a:r>
            <a:r>
              <a:rPr lang="en-US" dirty="0">
                <a:solidFill>
                  <a:srgbClr val="000000"/>
                </a:solidFill>
                <a:latin typeface="Liberation Mono"/>
              </a:rPr>
              <a:t>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a:t>
            </a:r>
            <a:r>
              <a:rPr lang="en-US" dirty="0" err="1">
                <a:latin typeface="Liberation Mono"/>
                <a:cs typeface="Arial" panose="020B0604020202020204" pitchFamily="34" charset="0"/>
              </a:rPr>
              <a:t>deptno</a:t>
            </a:r>
            <a:r>
              <a:rPr lang="en-US" dirty="0">
                <a:solidFill>
                  <a:srgbClr val="A67F59"/>
                </a:solidFill>
                <a:latin typeface="Liberation Mono"/>
              </a:rPr>
              <a:t>=</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A67F59"/>
                </a:solidFill>
                <a:latin typeface="Liberation Mono"/>
              </a:rPr>
              <a:t>=</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dirty="0">
                <a:solidFill>
                  <a:srgbClr val="A67F59"/>
                </a:solidFill>
                <a:latin typeface="Liberation Mono"/>
              </a:rPr>
              <a:t>=</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3000</a:t>
            </a:r>
            <a:r>
              <a:rPr lang="en-IN" dirty="0">
                <a:latin typeface="Liberation Mono"/>
              </a:rPr>
              <a:t>);</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err="1">
                <a:solidFill>
                  <a:srgbClr val="803A69"/>
                </a:solidFill>
                <a:latin typeface="Liberation Mono"/>
              </a:rPr>
              <a:t>fieldSeparator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fieldDelimiter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writeColumnHeader</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err="1">
                <a:solidFill>
                  <a:srgbClr val="803A69"/>
                </a:solidFill>
                <a:latin typeface="Liberation Mono"/>
              </a:rPr>
              <a:t>caseSensitiveColumnNames</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407368" y="2996952"/>
            <a:ext cx="11440915"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p>
            <a:pPr marL="457200" indent="-457200">
              <a:buFont typeface="+mj-lt"/>
              <a:buAutoNum type="arabicPeriod"/>
            </a:pPr>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407368" y="5661248"/>
            <a:ext cx="1144091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383487"/>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p>
              <a:pPr marL="457200" indent="-457200">
                <a:buFont typeface="+mj-lt"/>
                <a:buAutoNum type="arabicPeriod" startAt="2"/>
              </a:pPr>
              <a:r>
                <a:rPr lang="en-IN" sz="2200" dirty="0">
                  <a:latin typeface="Liberation Mono"/>
                </a:rPr>
                <a:t>GENERATED ALWAYS AS ( { NEXTVAL('S1') } )</a:t>
              </a:r>
              <a:endParaRPr lang="en-IN" sz="2200" dirty="0"/>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937176" y="3735415"/>
              <a:ext cx="2166180" cy="629974"/>
              <a:chOff x="3518211" y="3956375"/>
              <a:chExt cx="2166180"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518211" y="4110168"/>
                <a:ext cx="454088" cy="476181"/>
                <a:chOff x="3518211"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525435"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518211"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972299"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933056"/>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16280" y="1292128"/>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129406"/>
            <a:ext cx="8198078" cy="769441"/>
          </a:xfrm>
          <a:prstGeom prst="rect">
            <a:avLst/>
          </a:prstGeom>
          <a:solidFill>
            <a:schemeClr val="accent1">
              <a:lumMod val="50000"/>
            </a:schemeClr>
          </a:solidFill>
        </p:spPr>
        <p:txBody>
          <a:bodyPr wrap="none">
            <a:spAutoFit/>
          </a:bodyPr>
          <a:lstStyle/>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Home/Desktop/</a:t>
            </a:r>
            <a:r>
              <a:rPr lang="en-IN" dirty="0" err="1">
                <a:solidFill>
                  <a:srgbClr val="FFFF00"/>
                </a:solidFill>
                <a:latin typeface="Consolas" panose="020B0609020204030204" pitchFamily="49" charset="0"/>
                <a:ea typeface="Calibri" panose="020F0502020204030204" pitchFamily="34" charset="0"/>
              </a:rPr>
              <a:t>noSQL</a:t>
            </a:r>
            <a:r>
              <a:rPr lang="en-IN" dirty="0">
                <a:solidFill>
                  <a:srgbClr val="FFFF00"/>
                </a:solidFill>
                <a:latin typeface="Consolas" panose="020B0609020204030204" pitchFamily="49" charset="0"/>
                <a:ea typeface="Calibri" panose="020F0502020204030204" pitchFamily="34" charset="0"/>
              </a:rPr>
              <a:t>/h2-2023-09-17/bin$ ./h2.sh</a:t>
            </a:r>
          </a:p>
          <a:p>
            <a:pPr marL="171450" indent="-171450">
              <a:buFont typeface="Wingdings" panose="05000000000000000000" pitchFamily="2" charset="2"/>
              <a:buChar char="v"/>
            </a:pPr>
            <a:endParaRPr lang="en-IN" sz="800" dirty="0">
              <a:solidFill>
                <a:srgbClr val="FFFF00"/>
              </a:solidFill>
              <a:latin typeface="Consolas" panose="020B0609020204030204" pitchFamily="49" charset="0"/>
              <a:ea typeface="Calibri" panose="020F0502020204030204" pitchFamily="34" charset="0"/>
            </a:endParaRPr>
          </a:p>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a:t>
            </a:r>
            <a:r>
              <a:rPr lang="pt-BR" dirty="0">
                <a:solidFill>
                  <a:srgbClr val="FFFF00"/>
                </a:solidFill>
                <a:latin typeface="Consolas" panose="020B0609020204030204" pitchFamily="49" charset="0"/>
                <a:ea typeface="Calibri" panose="020F0502020204030204" pitchFamily="34" charset="0"/>
              </a:rPr>
              <a:t>C:\Program Files (x86)\H2\bin\h2.bat (run the .bat file)</a:t>
            </a:r>
            <a:endParaRPr lang="en-IN"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028253"/>
            <a:ext cx="7344816" cy="5514469"/>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220211" y="5053816"/>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61665"/>
          </a:xfrm>
          <a:prstGeom prst="rect">
            <a:avLst/>
          </a:prstGeom>
          <a:noFill/>
        </p:spPr>
        <p:txBody>
          <a:bodyPr wrap="square">
            <a:spAutoFit/>
          </a:bodyPr>
          <a:lstStyle/>
          <a:p>
            <a:r>
              <a:rPr lang="en-IN" sz="2200" dirty="0">
                <a:solidFill>
                  <a:srgbClr val="000000"/>
                </a:solidFill>
                <a:latin typeface="Liberation Mono"/>
              </a:rPr>
              <a:t>GENERATED ALWAYS AS ( </a:t>
            </a:r>
            <a:r>
              <a:rPr lang="en-IN" sz="2200" i="1" dirty="0">
                <a:solidFill>
                  <a:srgbClr val="000000"/>
                </a:solidFill>
                <a:latin typeface="Liberation Mono"/>
              </a:rPr>
              <a:t>nextval(</a:t>
            </a:r>
            <a:r>
              <a:rPr lang="en-US" sz="2400" dirty="0">
                <a:latin typeface="Liberation Mono"/>
              </a:rPr>
              <a:t>'</a:t>
            </a:r>
            <a:r>
              <a:rPr lang="en-IN" sz="2200" i="1" dirty="0">
                <a:solidFill>
                  <a:srgbClr val="39AE0A"/>
                </a:solidFill>
                <a:latin typeface="Liberation Mono"/>
              </a:rPr>
              <a:t>sequenceName</a:t>
            </a:r>
            <a:r>
              <a:rPr lang="en-US" sz="2400" dirty="0">
                <a:latin typeface="Liberation Mono"/>
              </a:rPr>
              <a:t>'</a:t>
            </a:r>
            <a:r>
              <a:rPr lang="en-IN" sz="2200" i="1" dirty="0">
                <a:solidFill>
                  <a:srgbClr val="000000"/>
                </a:solidFill>
                <a:latin typeface="Liberation Mono"/>
              </a:rPr>
              <a:t>)</a:t>
            </a:r>
            <a:r>
              <a:rPr lang="en-IN" sz="2200" dirty="0">
                <a:solidFill>
                  <a:srgbClr val="000000"/>
                </a:solidFill>
                <a:latin typeface="Liberation Mono"/>
              </a:rPr>
              <a:t> )</a:t>
            </a:r>
            <a:endParaRPr lang="en-IN" sz="2200" dirty="0"/>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7104112" y="323316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array functions</a:t>
            </a:r>
          </a:p>
        </p:txBody>
      </p:sp>
    </p:spTree>
    <p:extLst>
      <p:ext uri="{BB962C8B-B14F-4D97-AF65-F5344CB8AC3E}">
        <p14:creationId xmlns:p14="http://schemas.microsoft.com/office/powerpoint/2010/main" val="63519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6523777"/>
              </p:ext>
            </p:extLst>
          </p:nvPr>
        </p:nvGraphicFramePr>
        <p:xfrm>
          <a:off x="191344" y="706204"/>
          <a:ext cx="11763149" cy="5890435"/>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endParaRPr kumimoji="0" lang="en-US" sz="600" kern="1200" dirty="0">
                        <a:solidFill>
                          <a:schemeClr val="tx1"/>
                        </a:solidFill>
                        <a:latin typeface="Liberation Mono"/>
                        <a:ea typeface="+mn-ea"/>
                        <a:cs typeface="+mn-cs"/>
                      </a:endParaRP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CARDINALITY</a:t>
                      </a:r>
                      <a:r>
                        <a:rPr kumimoji="0" lang="en-US" sz="1800" kern="1200" dirty="0">
                          <a:solidFill>
                            <a:schemeClr val="tx1"/>
                          </a:solidFill>
                          <a:latin typeface="Liberation Mono"/>
                          <a:ea typeface="+mn-ea"/>
                          <a:cs typeface="+mn-cs"/>
                        </a:rPr>
                        <a:t>( arrayExpression )</a:t>
                      </a: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ARRAY_LENGTH</a:t>
                      </a:r>
                      <a:r>
                        <a:rPr kumimoji="0" lang="en-US" sz="1800" kern="1200" dirty="0">
                          <a:solidFill>
                            <a:schemeClr val="tx1"/>
                          </a:solidFill>
                          <a:latin typeface="Liberation Mono"/>
                          <a:ea typeface="+mn-ea"/>
                          <a:cs typeface="+mn-cs"/>
                        </a:rPr>
                        <a:t>( arrayExpression )</a:t>
                      </a:r>
                    </a:p>
                    <a:p>
                      <a:pPr>
                        <a:spcAft>
                          <a:spcPts val="0"/>
                        </a:spcAft>
                      </a:pPr>
                      <a:endParaRPr kumimoji="0" lang="en-US" sz="6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length of an array or JSON array. Returns NULL if the specified array is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ARRAY_CONTAINS </a:t>
                      </a:r>
                      <a:r>
                        <a:rPr kumimoji="0" lang="en-US" sz="1800" kern="1200" dirty="0">
                          <a:solidFill>
                            <a:schemeClr val="tx1"/>
                          </a:solidFill>
                          <a:latin typeface="Liberation Mono"/>
                          <a:ea typeface="+mn-ea"/>
                          <a:cs typeface="+mn-cs"/>
                        </a:rPr>
                        <a:t>( arrayExpression , value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a boolean TRUE if the array contains the value or FALSE if it does not contain it. Returns NULL if the specified array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577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ARRAY_APPEND </a:t>
                      </a:r>
                      <a:r>
                        <a:rPr kumimoji="0" lang="en-US" sz="1800" kern="1200" dirty="0">
                          <a:solidFill>
                            <a:schemeClr val="tx1"/>
                          </a:solidFill>
                          <a:latin typeface="Liberation Mono"/>
                          <a:ea typeface="+mn-ea"/>
                          <a:cs typeface="+mn-cs"/>
                        </a:rPr>
                        <a:t>( arrayExpression , value )    </a:t>
                      </a:r>
                      <a:endParaRPr kumimoji="0" lang="en-US" sz="18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803A69"/>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rgbClr val="FF0000"/>
                          </a:solidFill>
                          <a:latin typeface="Liberation Mono"/>
                          <a:ea typeface="+mn-ea"/>
                          <a:cs typeface="+mn-cs"/>
                        </a:rPr>
                        <a:t>Deprecated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Append an element to the end of an array. Returns NULL if any parameter is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ARRAY_SLICE</a:t>
                      </a:r>
                      <a:r>
                        <a:rPr kumimoji="0" lang="en-US" sz="1800" kern="1200" dirty="0">
                          <a:solidFill>
                            <a:schemeClr val="tx1"/>
                          </a:solidFill>
                          <a:latin typeface="Liberation Mono"/>
                          <a:ea typeface="+mn-ea"/>
                          <a:cs typeface="+mn-cs"/>
                        </a:rPr>
                        <a:t>(arrayExpression, </a:t>
                      </a:r>
                      <a:r>
                        <a:rPr lang="en-US" sz="1800" kern="1200" dirty="0">
                          <a:solidFill>
                            <a:srgbClr val="990055"/>
                          </a:solidFill>
                          <a:latin typeface="Liberation Mono"/>
                          <a:ea typeface="+mn-ea"/>
                          <a:cs typeface="+mn-cs"/>
                        </a:rPr>
                        <a:t>lowerBoundInt</a:t>
                      </a:r>
                      <a:r>
                        <a:rPr kumimoji="0" lang="en-US" sz="18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latin typeface="Liberation Mono"/>
                          <a:ea typeface="+mn-ea"/>
                          <a:cs typeface="+mn-cs"/>
                        </a:rPr>
                        <a:t>                            </a:t>
                      </a:r>
                      <a:r>
                        <a:rPr lang="en-US" sz="1800" kern="1200" dirty="0">
                          <a:solidFill>
                            <a:srgbClr val="990055"/>
                          </a:solidFill>
                          <a:latin typeface="Liberation Mono"/>
                          <a:ea typeface="+mn-ea"/>
                          <a:cs typeface="+mn-cs"/>
                        </a:rPr>
                        <a:t>upperBoundInt</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elements from the array as specified by the lower and upper bound parameters. Both parameters are inclusive and the first element has index 1, i.e. ARRAY_SLICE(a, 2, 2) has only the second element. Returns NULL if any parameter is NULL or if an index is out of bounds.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IN" sz="1800" kern="1200" dirty="0">
                          <a:solidFill>
                            <a:srgbClr val="803A69"/>
                          </a:solidFill>
                          <a:latin typeface="Liberation Mono"/>
                          <a:ea typeface="+mn-ea"/>
                          <a:cs typeface="+mn-cs"/>
                        </a:rPr>
                        <a:t>TRIM_ARRAY</a:t>
                      </a:r>
                      <a:r>
                        <a:rPr kumimoji="0" lang="en-IN" sz="1800" kern="1200" dirty="0">
                          <a:solidFill>
                            <a:schemeClr val="tx1"/>
                          </a:solidFill>
                          <a:latin typeface="Liberation Mono"/>
                          <a:ea typeface="+mn-ea"/>
                          <a:cs typeface="+mn-cs"/>
                        </a:rPr>
                        <a:t>(arrayExpression, </a:t>
                      </a:r>
                      <a:r>
                        <a:rPr kumimoji="0" lang="en-IN" sz="1800" kern="1200" dirty="0">
                          <a:solidFill>
                            <a:srgbClr val="990055"/>
                          </a:solidFill>
                          <a:latin typeface="Liberation Mono"/>
                          <a:ea typeface="+mn-ea"/>
                          <a:cs typeface="+mn-cs"/>
                        </a:rPr>
                        <a:t>int</a:t>
                      </a:r>
                      <a:r>
                        <a:rPr kumimoji="0" lang="en-IN" sz="1800" kern="1200" dirty="0">
                          <a:solidFill>
                            <a:schemeClr val="tx1"/>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the specified number of elements from the end of the array. Returns NULL if second parameter is NULL or if first parameter is NULL and second parameter is not negative. Throws exception if second parameter is negative or larger than number of elements in array. Otherwise returns the truncated array.</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95935532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99739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COLUMN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a:t>
            </a:r>
            <a:r>
              <a:rPr lang="en-US" dirty="0">
                <a:latin typeface="Liberation Mono"/>
              </a:rPr>
              <a:t> (sal,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640085706"/>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a:t>
                      </a:r>
                      <a:r>
                        <a:rPr lang="en-IN" sz="16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Arial" panose="020B0604020202020204" pitchFamily="34" charset="0"/>
                          <a:ea typeface="+mn-ea"/>
                          <a:cs typeface="Arial" panose="020B0604020202020204" pitchFamily="34" charset="0"/>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cs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NULL</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133132"/>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u="sng" dirty="0">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u="sng" dirty="0">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u="sng" dirty="0">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u="sng" dirty="0">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u="sng" dirty="0">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u="sng" dirty="0">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062651"/>
          </a:xfrm>
          <a:prstGeom prst="rect">
            <a:avLst/>
          </a:prstGeom>
          <a:noFill/>
        </p:spPr>
        <p:txBody>
          <a:bodyPr wrap="square">
            <a:spAutoFit/>
          </a:bodyPr>
          <a:lstStyle/>
          <a:p>
            <a:r>
              <a:rPr lang="en-US" sz="2400" u="sng" dirty="0">
                <a:latin typeface="Liberation Mono"/>
              </a:rPr>
              <a:t>Single column primary key</a:t>
            </a:r>
          </a:p>
          <a:p>
            <a:pPr marL="285750" indent="-285750">
              <a:buFont typeface="Arial" panose="020B0604020202020204" pitchFamily="34" charset="0"/>
              <a:buChar char="•"/>
            </a:pPr>
            <a:endParaRPr lang="en-US" sz="2400" u="sng"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u="sng" dirty="0">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191683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15719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212976"/>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65313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789040"/>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400" u="sng" dirty="0">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u="sng" dirty="0">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u="sng" dirty="0">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u="sng" dirty="0">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54798</TotalTime>
  <Words>19963</Words>
  <Application>Microsoft Office PowerPoint</Application>
  <PresentationFormat>Widescreen</PresentationFormat>
  <Paragraphs>2627</Paragraphs>
  <Slides>222</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222</vt:i4>
      </vt:variant>
    </vt:vector>
  </HeadingPairs>
  <TitlesOfParts>
    <vt:vector size="239"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12233</cp:revision>
  <dcterms:created xsi:type="dcterms:W3CDTF">2015-10-09T06:09:34Z</dcterms:created>
  <dcterms:modified xsi:type="dcterms:W3CDTF">2023-12-27T04:25:26Z</dcterms:modified>
</cp:coreProperties>
</file>