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9" r:id="rId1"/>
  </p:sldMasterIdLst>
  <p:notesMasterIdLst>
    <p:notesMasterId r:id="rId218"/>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52" r:id="rId15"/>
    <p:sldId id="853" r:id="rId16"/>
    <p:sldId id="717" r:id="rId17"/>
    <p:sldId id="718" r:id="rId18"/>
    <p:sldId id="719" r:id="rId19"/>
    <p:sldId id="720" r:id="rId20"/>
    <p:sldId id="613" r:id="rId21"/>
    <p:sldId id="614" r:id="rId22"/>
    <p:sldId id="623" r:id="rId23"/>
    <p:sldId id="576" r:id="rId24"/>
    <p:sldId id="641" r:id="rId25"/>
    <p:sldId id="630" r:id="rId26"/>
    <p:sldId id="608" r:id="rId27"/>
    <p:sldId id="612" r:id="rId28"/>
    <p:sldId id="611" r:id="rId29"/>
    <p:sldId id="707" r:id="rId30"/>
    <p:sldId id="805" r:id="rId31"/>
    <p:sldId id="708" r:id="rId32"/>
    <p:sldId id="709" r:id="rId33"/>
    <p:sldId id="818" r:id="rId34"/>
    <p:sldId id="819" r:id="rId35"/>
    <p:sldId id="734" r:id="rId36"/>
    <p:sldId id="820" r:id="rId37"/>
    <p:sldId id="735" r:id="rId38"/>
    <p:sldId id="821" r:id="rId39"/>
    <p:sldId id="617" r:id="rId40"/>
    <p:sldId id="841" r:id="rId41"/>
    <p:sldId id="822" r:id="rId42"/>
    <p:sldId id="800" r:id="rId43"/>
    <p:sldId id="823" r:id="rId44"/>
    <p:sldId id="609" r:id="rId45"/>
    <p:sldId id="610" r:id="rId46"/>
    <p:sldId id="824" r:id="rId47"/>
    <p:sldId id="588" r:id="rId48"/>
    <p:sldId id="633" r:id="rId49"/>
    <p:sldId id="635" r:id="rId50"/>
    <p:sldId id="637" r:id="rId51"/>
    <p:sldId id="634" r:id="rId52"/>
    <p:sldId id="795" r:id="rId53"/>
    <p:sldId id="772" r:id="rId54"/>
    <p:sldId id="773" r:id="rId55"/>
    <p:sldId id="769" r:id="rId56"/>
    <p:sldId id="847" r:id="rId57"/>
    <p:sldId id="765" r:id="rId58"/>
    <p:sldId id="766" r:id="rId59"/>
    <p:sldId id="767" r:id="rId60"/>
    <p:sldId id="768" r:id="rId61"/>
    <p:sldId id="840" r:id="rId62"/>
    <p:sldId id="750" r:id="rId63"/>
    <p:sldId id="629" r:id="rId64"/>
    <p:sldId id="837" r:id="rId65"/>
    <p:sldId id="838" r:id="rId66"/>
    <p:sldId id="839" r:id="rId67"/>
    <p:sldId id="826" r:id="rId68"/>
    <p:sldId id="673" r:id="rId69"/>
    <p:sldId id="674" r:id="rId70"/>
    <p:sldId id="845" r:id="rId71"/>
    <p:sldId id="807" r:id="rId72"/>
    <p:sldId id="702" r:id="rId73"/>
    <p:sldId id="701" r:id="rId74"/>
    <p:sldId id="703" r:id="rId75"/>
    <p:sldId id="704" r:id="rId76"/>
    <p:sldId id="705" r:id="rId77"/>
    <p:sldId id="706" r:id="rId78"/>
    <p:sldId id="848" r:id="rId79"/>
    <p:sldId id="849" r:id="rId80"/>
    <p:sldId id="850" r:id="rId81"/>
    <p:sldId id="827" r:id="rId82"/>
    <p:sldId id="737" r:id="rId83"/>
    <p:sldId id="861" r:id="rId84"/>
    <p:sldId id="842" r:id="rId85"/>
    <p:sldId id="843" r:id="rId86"/>
    <p:sldId id="844" r:id="rId87"/>
    <p:sldId id="740" r:id="rId88"/>
    <p:sldId id="741" r:id="rId89"/>
    <p:sldId id="742" r:id="rId90"/>
    <p:sldId id="832" r:id="rId91"/>
    <p:sldId id="739" r:id="rId92"/>
    <p:sldId id="828" r:id="rId93"/>
    <p:sldId id="743" r:id="rId94"/>
    <p:sldId id="744" r:id="rId95"/>
    <p:sldId id="808" r:id="rId96"/>
    <p:sldId id="714" r:id="rId97"/>
    <p:sldId id="724" r:id="rId98"/>
    <p:sldId id="725" r:id="rId99"/>
    <p:sldId id="726" r:id="rId100"/>
    <p:sldId id="727" r:id="rId101"/>
    <p:sldId id="728" r:id="rId102"/>
    <p:sldId id="809" r:id="rId103"/>
    <p:sldId id="751" r:id="rId104"/>
    <p:sldId id="752" r:id="rId105"/>
    <p:sldId id="753" r:id="rId106"/>
    <p:sldId id="755" r:id="rId107"/>
    <p:sldId id="756" r:id="rId108"/>
    <p:sldId id="757" r:id="rId109"/>
    <p:sldId id="758" r:id="rId110"/>
    <p:sldId id="759" r:id="rId111"/>
    <p:sldId id="812" r:id="rId112"/>
    <p:sldId id="749" r:id="rId113"/>
    <p:sldId id="811" r:id="rId114"/>
    <p:sldId id="746" r:id="rId115"/>
    <p:sldId id="774" r:id="rId116"/>
    <p:sldId id="775" r:id="rId117"/>
    <p:sldId id="747" r:id="rId118"/>
    <p:sldId id="829" r:id="rId119"/>
    <p:sldId id="776" r:id="rId120"/>
    <p:sldId id="810" r:id="rId121"/>
    <p:sldId id="710" r:id="rId122"/>
    <p:sldId id="712" r:id="rId123"/>
    <p:sldId id="711" r:id="rId124"/>
    <p:sldId id="713" r:id="rId125"/>
    <p:sldId id="729" r:id="rId126"/>
    <p:sldId id="730" r:id="rId127"/>
    <p:sldId id="731" r:id="rId128"/>
    <p:sldId id="732" r:id="rId129"/>
    <p:sldId id="733" r:id="rId130"/>
    <p:sldId id="813" r:id="rId131"/>
    <p:sldId id="721" r:id="rId132"/>
    <p:sldId id="722" r:id="rId133"/>
    <p:sldId id="794" r:id="rId134"/>
    <p:sldId id="854" r:id="rId135"/>
    <p:sldId id="856" r:id="rId136"/>
    <p:sldId id="857" r:id="rId137"/>
    <p:sldId id="858" r:id="rId138"/>
    <p:sldId id="814" r:id="rId139"/>
    <p:sldId id="639" r:id="rId140"/>
    <p:sldId id="645" r:id="rId141"/>
    <p:sldId id="640" r:id="rId142"/>
    <p:sldId id="644" r:id="rId143"/>
    <p:sldId id="653" r:id="rId144"/>
    <p:sldId id="646" r:id="rId145"/>
    <p:sldId id="647" r:id="rId146"/>
    <p:sldId id="648" r:id="rId147"/>
    <p:sldId id="654" r:id="rId148"/>
    <p:sldId id="649" r:id="rId149"/>
    <p:sldId id="655" r:id="rId150"/>
    <p:sldId id="650" r:id="rId151"/>
    <p:sldId id="651" r:id="rId152"/>
    <p:sldId id="652" r:id="rId153"/>
    <p:sldId id="656" r:id="rId154"/>
    <p:sldId id="658" r:id="rId155"/>
    <p:sldId id="870" r:id="rId156"/>
    <p:sldId id="671" r:id="rId157"/>
    <p:sldId id="660" r:id="rId158"/>
    <p:sldId id="672" r:id="rId159"/>
    <p:sldId id="698" r:id="rId160"/>
    <p:sldId id="699" r:id="rId161"/>
    <p:sldId id="661" r:id="rId162"/>
    <p:sldId id="700" r:id="rId163"/>
    <p:sldId id="662" r:id="rId164"/>
    <p:sldId id="663" r:id="rId165"/>
    <p:sldId id="859" r:id="rId166"/>
    <p:sldId id="642" r:id="rId167"/>
    <p:sldId id="643" r:id="rId168"/>
    <p:sldId id="777" r:id="rId169"/>
    <p:sldId id="607" r:id="rId170"/>
    <p:sldId id="834" r:id="rId171"/>
    <p:sldId id="585" r:id="rId172"/>
    <p:sldId id="605" r:id="rId173"/>
    <p:sldId id="860" r:id="rId174"/>
    <p:sldId id="606" r:id="rId175"/>
    <p:sldId id="764" r:id="rId176"/>
    <p:sldId id="833" r:id="rId177"/>
    <p:sldId id="862" r:id="rId178"/>
    <p:sldId id="762" r:id="rId179"/>
    <p:sldId id="863" r:id="rId180"/>
    <p:sldId id="763" r:id="rId181"/>
    <p:sldId id="804" r:id="rId182"/>
    <p:sldId id="587" r:id="rId183"/>
    <p:sldId id="760" r:id="rId184"/>
    <p:sldId id="761" r:id="rId185"/>
    <p:sldId id="815" r:id="rId186"/>
    <p:sldId id="790" r:id="rId187"/>
    <p:sldId id="791" r:id="rId188"/>
    <p:sldId id="792" r:id="rId189"/>
    <p:sldId id="816" r:id="rId190"/>
    <p:sldId id="675" r:id="rId191"/>
    <p:sldId id="676" r:id="rId192"/>
    <p:sldId id="801" r:id="rId193"/>
    <p:sldId id="802" r:id="rId194"/>
    <p:sldId id="689" r:id="rId195"/>
    <p:sldId id="770" r:id="rId196"/>
    <p:sldId id="771" r:id="rId197"/>
    <p:sldId id="867" r:id="rId198"/>
    <p:sldId id="868" r:id="rId199"/>
    <p:sldId id="869" r:id="rId200"/>
    <p:sldId id="864" r:id="rId201"/>
    <p:sldId id="793" r:id="rId202"/>
    <p:sldId id="778" r:id="rId203"/>
    <p:sldId id="780" r:id="rId204"/>
    <p:sldId id="781" r:id="rId205"/>
    <p:sldId id="783" r:id="rId206"/>
    <p:sldId id="785" r:id="rId207"/>
    <p:sldId id="786" r:id="rId208"/>
    <p:sldId id="831" r:id="rId209"/>
    <p:sldId id="788" r:id="rId210"/>
    <p:sldId id="787" r:id="rId211"/>
    <p:sldId id="789" r:id="rId212"/>
    <p:sldId id="797" r:id="rId213"/>
    <p:sldId id="796" r:id="rId214"/>
    <p:sldId id="836" r:id="rId215"/>
    <p:sldId id="866" r:id="rId216"/>
    <p:sldId id="865" r:id="rId217"/>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90E"/>
    <a:srgbClr val="FF7F27"/>
    <a:srgbClr val="E8FC2C"/>
    <a:srgbClr val="F3EF53"/>
    <a:srgbClr val="FF6000"/>
    <a:srgbClr val="E9DE49"/>
    <a:srgbClr val="666633"/>
    <a:srgbClr val="192F26"/>
    <a:srgbClr val="09FF15"/>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notesMaster" Target="notesMasters/notesMaster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presProps" Target="presProps.xml"/><Relationship Id="rId3" Type="http://schemas.openxmlformats.org/officeDocument/2006/relationships/slide" Target="slides/slide2.xml"/><Relationship Id="rId214" Type="http://schemas.openxmlformats.org/officeDocument/2006/relationships/slide" Target="slides/slide213.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viewProps" Target="view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theme" Target="theme/theme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tableStyles" Target="tableStyle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5/11/2018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62</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130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10887402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214</a:t>
            </a:fld>
            <a:endParaRPr lang="en-US"/>
          </a:p>
        </p:txBody>
      </p:sp>
    </p:spTree>
    <p:extLst>
      <p:ext uri="{BB962C8B-B14F-4D97-AF65-F5344CB8AC3E}">
        <p14:creationId xmlns:p14="http://schemas.microsoft.com/office/powerpoint/2010/main" val="14125583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dirty="0" smtClean="0"/>
              <a:t>Click to edit Master title style</a:t>
            </a:r>
            <a:endParaRPr kumimoji="0" lang="en-US" dirty="0"/>
          </a:p>
        </p:txBody>
      </p:sp>
      <p:sp>
        <p:nvSpPr>
          <p:cNvPr id="9" name="Subtitle 8"/>
          <p:cNvSpPr>
            <a:spLocks noGrp="1"/>
          </p:cNvSpPr>
          <p:nvPr>
            <p:ph type="subTitle" idx="1"/>
          </p:nvPr>
        </p:nvSpPr>
        <p:spPr>
          <a:xfrm>
            <a:off x="1219200" y="57150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pPr>
              <a:defRPr/>
            </a:pPr>
            <a:endParaRPr lang="en-US"/>
          </a:p>
        </p:txBody>
      </p:sp>
      <p:sp>
        <p:nvSpPr>
          <p:cNvPr id="17" name="Footer Placeholder 16"/>
          <p:cNvSpPr>
            <a:spLocks noGrp="1"/>
          </p:cNvSpPr>
          <p:nvPr>
            <p:ph type="ftr" sz="quarter" idx="11"/>
          </p:nvPr>
        </p:nvSpPr>
        <p:spPr>
          <a:xfrm>
            <a:off x="2898648" y="6355080"/>
            <a:ext cx="3474720" cy="365760"/>
          </a:xfrm>
        </p:spPr>
        <p:txBody>
          <a:bodyPr/>
          <a:lstStyle/>
          <a:p>
            <a:pPr>
              <a:defRPr/>
            </a:pPr>
            <a:endParaRPr lang="en-US"/>
          </a:p>
        </p:txBody>
      </p:sp>
      <p:sp>
        <p:nvSpPr>
          <p:cNvPr id="29" name="Slide Number Placeholder 28"/>
          <p:cNvSpPr>
            <a:spLocks noGrp="1"/>
          </p:cNvSpPr>
          <p:nvPr>
            <p:ph type="sldNum" sz="quarter" idx="12"/>
          </p:nvPr>
        </p:nvSpPr>
        <p:spPr>
          <a:xfrm>
            <a:off x="1216152" y="6355080"/>
            <a:ext cx="1219200" cy="365760"/>
          </a:xfrm>
        </p:spPr>
        <p:txBody>
          <a:bodyPr/>
          <a:lstStyle/>
          <a:p>
            <a:pPr>
              <a:defRPr/>
            </a:pPr>
            <a:fld id="{6ED8FC80-2249-485B-8CBF-027693C1EED4}" type="slidenum">
              <a:rPr lang="en-US" smtClean="0"/>
              <a:pPr>
                <a:defRPr/>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6388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6388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pPr>
              <a:defRPr/>
            </a:pPr>
            <a:endParaRPr lang="en-US"/>
          </a:p>
        </p:txBody>
      </p:sp>
      <p:sp>
        <p:nvSpPr>
          <p:cNvPr id="5" name="Footer Placeholder 4"/>
          <p:cNvSpPr>
            <a:spLocks noGrp="1"/>
          </p:cNvSpPr>
          <p:nvPr>
            <p:ph type="ftr" sz="quarter" idx="11"/>
          </p:nvPr>
        </p:nvSpPr>
        <p:spPr>
          <a:xfrm>
            <a:off x="2898648" y="6355080"/>
            <a:ext cx="3474720" cy="365760"/>
          </a:xfrm>
        </p:spPr>
        <p:txBody>
          <a:bodyPr/>
          <a:lstStyle/>
          <a:p>
            <a:pPr>
              <a:defRPr/>
            </a:pPr>
            <a:endParaRPr lang="en-US"/>
          </a:p>
        </p:txBody>
      </p:sp>
      <p:sp>
        <p:nvSpPr>
          <p:cNvPr id="6" name="Slide Number Placeholder 5"/>
          <p:cNvSpPr>
            <a:spLocks noGrp="1"/>
          </p:cNvSpPr>
          <p:nvPr>
            <p:ph type="sldNum" sz="quarter" idx="12"/>
          </p:nvPr>
        </p:nvSpPr>
        <p:spPr>
          <a:xfrm>
            <a:off x="1069848" y="6355080"/>
            <a:ext cx="1520952" cy="365760"/>
          </a:xfrm>
        </p:spPr>
        <p:txBody>
          <a:bodyPr/>
          <a:lstStyle/>
          <a:p>
            <a:pPr>
              <a:defRPr/>
            </a:pPr>
            <a:fld id="{542C60D1-FEFA-4F22-8F39-2A0E8DDF753F}" type="slidenum">
              <a:rPr lang="en-US" smtClean="0"/>
              <a:pPr>
                <a:defRPr/>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dirty="0" smtClean="0"/>
              <a:t>Click to edit Master title style</a:t>
            </a:r>
            <a:endParaRPr kumimoji="0" lang="en-US" dirty="0"/>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
        <p:nvSpPr>
          <p:cNvPr id="9" name="Content Placeholder 8"/>
          <p:cNvSpPr>
            <a:spLocks noGrp="1"/>
          </p:cNvSpPr>
          <p:nvPr>
            <p:ph sz="quarter" idx="1"/>
          </p:nvPr>
        </p:nvSpPr>
        <p:spPr>
          <a:xfrm>
            <a:off x="457200" y="1219200"/>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11" name="Content Placeholder 10"/>
          <p:cNvSpPr>
            <a:spLocks noGrp="1"/>
          </p:cNvSpPr>
          <p:nvPr>
            <p:ph sz="quarter" idx="2"/>
          </p:nvPr>
        </p:nvSpPr>
        <p:spPr>
          <a:xfrm>
            <a:off x="4632198" y="1216152"/>
            <a:ext cx="4041648"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pPr>
              <a:defRPr/>
            </a:pPr>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pPr>
              <a:defRPr/>
            </a:pPr>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pPr>
              <a:defRPr/>
            </a:pPr>
            <a:fld id="{AE7FE9DD-B79F-4911-9D24-DCA81CA2BB1B}" type="slidenum">
              <a:rPr lang="en-US" smtClean="0"/>
              <a:pPr>
                <a:defRPr/>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830" r:id="rId1"/>
    <p:sldLayoutId id="2147483831" r:id="rId2"/>
    <p:sldLayoutId id="2147483841" r:id="rId3"/>
    <p:sldLayoutId id="2147483843" r:id="rId4"/>
    <p:sldLayoutId id="2147483842" r:id="rId5"/>
    <p:sldLayoutId id="2147483832" r:id="rId6"/>
    <p:sldLayoutId id="2147483833" r:id="rId7"/>
    <p:sldLayoutId id="2147483834" r:id="rId8"/>
    <p:sldLayoutId id="2147483835" r:id="rId9"/>
    <p:sldLayoutId id="2147483836" r:id="rId10"/>
    <p:sldLayoutId id="2147483837" r:id="rId11"/>
    <p:sldLayoutId id="2147483838" r:id="rId12"/>
    <p:sldLayoutId id="2147483839" r:id="rId13"/>
    <p:sldLayoutId id="2147483840" r:id="rId14"/>
  </p:sldLayoutIdLst>
  <p:hf sldNum="0" hdr="0" ft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0.xml"/></Relationships>
</file>

<file path=ppt/slides/_rels/slide1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4.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0.xml"/></Relationships>
</file>

<file path=ppt/slides/_rels/slide125.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0.xml"/></Relationships>
</file>

<file path=ppt/slides/_rels/slide1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10.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13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4.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image" Target="../media/image42.png"/><Relationship Id="rId1" Type="http://schemas.openxmlformats.org/officeDocument/2006/relationships/slideLayout" Target="../slideLayouts/slideLayout10.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8.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0.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0.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5.png"/><Relationship Id="rId7"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 Id="rId9" Type="http://schemas.openxmlformats.org/officeDocument/2006/relationships/image" Target="../media/image5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10.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5.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6.xml"/><Relationship Id="rId1" Type="http://schemas.openxmlformats.org/officeDocument/2006/relationships/slideLayout" Target="../slideLayouts/slideLayout10.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0.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image" Target="../media/image8.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0.xml"/></Relationships>
</file>

<file path=ppt/slides/_rels/slide215.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10.xml"/></Relationships>
</file>

<file path=ppt/slides/_rels/slide216.xml.rels><?xml version="1.0" encoding="UTF-8" standalone="yes"?>
<Relationships xmlns="http://schemas.openxmlformats.org/package/2006/relationships"><Relationship Id="rId2" Type="http://schemas.openxmlformats.org/officeDocument/2006/relationships/image" Target="../media/image58.jpe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0.xml"/><Relationship Id="rId4" Type="http://schemas.openxmlformats.org/officeDocument/2006/relationships/image" Target="../media/image17.jpg"/></Relationships>
</file>

<file path=ppt/slides/_rels/slide7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8.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0.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png"/><Relationship Id="rId4" Type="http://schemas.openxmlformats.org/officeDocument/2006/relationships/image" Target="../media/image21.png"/><Relationship Id="rId9" Type="http://schemas.openxmlformats.org/officeDocument/2006/relationships/image" Target="../media/image26.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1.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10.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 Id="rId9" Type="http://schemas.openxmlformats.org/officeDocument/2006/relationships/image" Target="../media/image3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143000" y="3886200"/>
            <a:ext cx="7010400" cy="990600"/>
          </a:xfrm>
        </p:spPr>
        <p:txBody>
          <a:bodyPr vert="horz" anchor="t" anchorCtr="0">
            <a:noAutofit/>
          </a:bodyPr>
          <a:lstStyle/>
          <a:p>
            <a:pPr algn="l"/>
            <a:r>
              <a:rPr lang="en-US" sz="3600" b="1" dirty="0">
                <a:solidFill>
                  <a:schemeClr val="accent3">
                    <a:lumMod val="75000"/>
                  </a:schemeClr>
                </a:solidFill>
                <a:latin typeface="Cambria Math" panose="02040503050406030204" pitchFamily="18" charset="0"/>
                <a:ea typeface="Cambria Math" panose="02040503050406030204" pitchFamily="18" charset="0"/>
                <a:cs typeface="Arial" pitchFamily="34" charset="0"/>
              </a:rPr>
              <a:t>JavaScript Framework - JavaScript</a:t>
            </a:r>
          </a:p>
        </p:txBody>
      </p:sp>
      <p:sp>
        <p:nvSpPr>
          <p:cNvPr id="4" name="Subtitle 3"/>
          <p:cNvSpPr>
            <a:spLocks noGrp="1"/>
          </p:cNvSpPr>
          <p:nvPr>
            <p:ph type="subTitle" idx="1"/>
          </p:nvPr>
        </p:nvSpPr>
        <p:spPr>
          <a:xfrm>
            <a:off x="1219200" y="5562600"/>
            <a:ext cx="6858000" cy="533400"/>
          </a:xfrm>
        </p:spPr>
        <p:txBody>
          <a:bodyPr>
            <a:noAutofit/>
          </a:bodyPr>
          <a:lstStyle/>
          <a:p>
            <a:r>
              <a:rPr lang="en-US" sz="4400" dirty="0" smtClean="0">
                <a:latin typeface="Arial" pitchFamily="34" charset="0"/>
                <a:cs typeface="Arial" pitchFamily="34" charset="0"/>
              </a:rPr>
              <a:t>infoway</a:t>
            </a:r>
            <a:endParaRPr lang="en-US" sz="4400" dirty="0">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343090"/>
            <a:ext cx="88392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343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40538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1485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569660"/>
          </a:xfrm>
          <a:prstGeom prst="rect">
            <a:avLst/>
          </a:prstGeom>
        </p:spPr>
        <p:txBody>
          <a:bodyPr wrap="square">
            <a:spAutoFit/>
          </a:bodyPr>
          <a:lstStyle/>
          <a:p>
            <a:r>
              <a:rPr lang="en-IN" dirty="0">
                <a:solidFill>
                  <a:schemeClr val="bg2">
                    <a:lumMod val="50000"/>
                  </a:schemeClr>
                </a:solidFill>
                <a:latin typeface="Cambria" panose="02040503050406030204" pitchFamily="18" charset="0"/>
                <a:cs typeface="Segoe UI Light" panose="020B0502040204020203" pitchFamily="34" charset="0"/>
              </a:rPr>
              <a:t>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tag is used to define a client-side script (JavaScript). The </a:t>
            </a:r>
            <a:r>
              <a:rPr lang="en-IN" b="1" dirty="0">
                <a:solidFill>
                  <a:schemeClr val="bg2">
                    <a:lumMod val="50000"/>
                  </a:schemeClr>
                </a:solidFill>
                <a:latin typeface="Cambria" panose="02040503050406030204" pitchFamily="18" charset="0"/>
                <a:cs typeface="Segoe UI Light" panose="020B0502040204020203" pitchFamily="34" charset="0"/>
              </a:rPr>
              <a:t>&lt;script&gt;</a:t>
            </a:r>
            <a:r>
              <a:rPr lang="en-IN" dirty="0">
                <a:solidFill>
                  <a:schemeClr val="bg2">
                    <a:lumMod val="50000"/>
                  </a:schemeClr>
                </a:solidFill>
                <a:latin typeface="Cambria" panose="02040503050406030204" pitchFamily="18" charset="0"/>
                <a:cs typeface="Segoe UI Light" panose="020B0502040204020203" pitchFamily="34" charset="0"/>
              </a:rPr>
              <a: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213106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err="1" smtClean="0">
                          <a:solidFill>
                            <a:srgbClr val="FF7F27"/>
                          </a:solidFill>
                          <a:latin typeface="Calibri" panose="020F0502020204030204" pitchFamily="34" charset="0"/>
                          <a:ea typeface="+mn-ea"/>
                          <a:cs typeface="Calibri" panose="020F0502020204030204" pitchFamily="34" charset="0"/>
                        </a:rPr>
                        <a:t>str</a:t>
                      </a:r>
                      <a:r>
                        <a:rPr kumimoji="0" lang="en-IN" sz="1800" kern="1200" dirty="0" err="1" smtClean="0">
                          <a:solidFill>
                            <a:srgbClr val="0070C0"/>
                          </a:solidFill>
                          <a:latin typeface="Calibri" panose="020F0502020204030204" pitchFamily="34" charset="0"/>
                          <a:ea typeface="+mn-ea"/>
                          <a:cs typeface="Calibri" panose="020F0502020204030204" pitchFamily="34" charset="0"/>
                        </a:rPr>
                        <a:t>.</a:t>
                      </a:r>
                      <a:r>
                        <a:rPr kumimoji="0" lang="en-IN" sz="1800" kern="1200" dirty="0" err="1"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692771"/>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353586"/>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5052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707886"/>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5146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4533900" cy="1015663"/>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7" name="Rectangle 6"/>
          <p:cNvSpPr/>
          <p:nvPr/>
        </p:nvSpPr>
        <p:spPr>
          <a:xfrm>
            <a:off x="3505200" y="2590800"/>
            <a:ext cx="54864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obj</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3542" y="4537712"/>
            <a:ext cx="89916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"Key1"</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"Key2"</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"Key3"</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"Value3"</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`Key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 and Value =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obj</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5814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22098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35052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245275"/>
            <a:ext cx="8839200" cy="2031325"/>
          </a:xfrm>
          <a:prstGeom prst="rect">
            <a:avLst/>
          </a:prstGeom>
          <a:solidFill>
            <a:srgbClr val="2C2C2C"/>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BBF74F"/>
                </a:solidFill>
                <a:latin typeface="Arial" panose="020B0604020202020204" pitchFamily="34" charset="0"/>
                <a:cs typeface="Arial" panose="020B0604020202020204" pitchFamily="34" charset="0"/>
              </a:rPr>
              <a:t>Between the </a:t>
            </a:r>
            <a:r>
              <a:rPr lang="en-US" sz="2800" b="1" dirty="0">
                <a:solidFill>
                  <a:srgbClr val="BBF74F"/>
                </a:solidFill>
                <a:latin typeface="Arial" panose="020B0604020202020204" pitchFamily="34" charset="0"/>
                <a:cs typeface="Arial" panose="020B0604020202020204" pitchFamily="34" charset="0"/>
              </a:rPr>
              <a:t>head</a:t>
            </a:r>
            <a:r>
              <a:rPr lang="en-US" sz="2000" b="1" dirty="0">
                <a:solidFill>
                  <a:srgbClr val="BBF74F"/>
                </a:solidFill>
                <a:latin typeface="Arial" panose="020B0604020202020204" pitchFamily="34" charset="0"/>
                <a:cs typeface="Arial" panose="020B0604020202020204" pitchFamily="34" charset="0"/>
              </a:rPr>
              <a:t> </a:t>
            </a:r>
            <a:r>
              <a:rPr lang="en-US" sz="2800" b="1" dirty="0">
                <a:solidFill>
                  <a:srgbClr val="BBF74F"/>
                </a:solidFill>
                <a:latin typeface="Arial" panose="020B0604020202020204" pitchFamily="34" charset="0"/>
                <a:cs typeface="Arial" panose="020B0604020202020204" pitchFamily="34" charset="0"/>
              </a:rPr>
              <a:t>tag</a:t>
            </a:r>
            <a:r>
              <a:rPr lang="en-US" sz="2000" b="1" dirty="0">
                <a:solidFill>
                  <a:srgbClr val="BBF74F"/>
                </a:solidFill>
                <a:latin typeface="Arial" panose="020B0604020202020204" pitchFamily="34" charset="0"/>
                <a:cs typeface="Arial" panose="020B0604020202020204" pitchFamily="34" charset="0"/>
              </a:rPr>
              <a:t>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Between </a:t>
            </a:r>
            <a:r>
              <a:rPr lang="en-US" sz="2000" dirty="0">
                <a:solidFill>
                  <a:srgbClr val="BBF74F"/>
                </a:solidFill>
                <a:latin typeface="Arial" panose="020B0604020202020204" pitchFamily="34" charset="0"/>
                <a:cs typeface="Arial" panose="020B0604020202020204" pitchFamily="34" charset="0"/>
              </a:rPr>
              <a:t>the </a:t>
            </a:r>
            <a:r>
              <a:rPr lang="en-US" sz="2800" b="1" dirty="0">
                <a:solidFill>
                  <a:srgbClr val="BBF74F"/>
                </a:solidFill>
                <a:latin typeface="Arial" panose="020B0604020202020204" pitchFamily="34" charset="0"/>
                <a:cs typeface="Arial" panose="020B0604020202020204" pitchFamily="34" charset="0"/>
              </a:rPr>
              <a:t>body tag </a:t>
            </a:r>
            <a:r>
              <a:rPr lang="en-US" sz="2000" dirty="0">
                <a:solidFill>
                  <a:srgbClr val="BBF74F"/>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BBF74F"/>
                </a:solidFill>
                <a:latin typeface="Arial" panose="020B0604020202020204" pitchFamily="34" charset="0"/>
                <a:cs typeface="Arial" panose="020B0604020202020204" pitchFamily="34" charset="0"/>
              </a:rPr>
              <a:t>In </a:t>
            </a:r>
            <a:r>
              <a:rPr lang="en-US" sz="2800" b="1" dirty="0">
                <a:solidFill>
                  <a:srgbClr val="BBF74F"/>
                </a:solidFill>
                <a:latin typeface="Arial" panose="020B0604020202020204" pitchFamily="34" charset="0"/>
                <a:cs typeface="Arial" panose="020B0604020202020204" pitchFamily="34" charset="0"/>
              </a:rPr>
              <a:t>.js file </a:t>
            </a:r>
            <a:r>
              <a:rPr lang="en-US" sz="2000" dirty="0">
                <a:solidFill>
                  <a:srgbClr val="BBF74F"/>
                </a:solidFill>
                <a:latin typeface="Arial" panose="020B0604020202020204" pitchFamily="34" charset="0"/>
                <a:cs typeface="Arial" panose="020B0604020202020204" pitchFamily="34" charset="0"/>
              </a:rPr>
              <a:t>(external </a:t>
            </a:r>
            <a:r>
              <a:rPr lang="en-US" sz="2000" dirty="0" smtClean="0">
                <a:solidFill>
                  <a:srgbClr val="BBF74F"/>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54000" y="5638743"/>
            <a:ext cx="8432800" cy="400110"/>
          </a:xfrm>
          <a:prstGeom prst="rect">
            <a:avLst/>
          </a:prstGeom>
        </p:spPr>
        <p:txBody>
          <a:bodyPr wrap="square">
            <a:spAutoFit/>
          </a:bodyPr>
          <a:lstStyle/>
          <a:p>
            <a:r>
              <a:rPr lang="en-IN" sz="2000" b="1" dirty="0">
                <a:solidFill>
                  <a:srgbClr val="E9DE49"/>
                </a:solidFill>
                <a:latin typeface="Verdana" panose="020B0604030504040204" pitchFamily="34" charset="0"/>
              </a:rPr>
              <a:t>Note:</a:t>
            </a:r>
            <a:r>
              <a:rPr lang="en-IN" sz="2000" dirty="0">
                <a:solidFill>
                  <a:srgbClr val="E9DE49"/>
                </a:solidFill>
                <a:latin typeface="Verdana" panose="020B0604030504040204" pitchFamily="34" charset="0"/>
              </a:rPr>
              <a:t> The external script file cannot contain the &lt;script&gt; tag.</a:t>
            </a:r>
            <a:endParaRPr lang="en-IN" sz="2000" dirty="0">
              <a:solidFill>
                <a:srgbClr val="E9DE49"/>
              </a:solidFill>
            </a:endParaRPr>
          </a:p>
        </p:txBody>
      </p:sp>
      <p:sp>
        <p:nvSpPr>
          <p:cNvPr id="5" name="Rectangle 4"/>
          <p:cNvSpPr/>
          <p:nvPr/>
        </p:nvSpPr>
        <p:spPr>
          <a:xfrm>
            <a:off x="152400" y="3474184"/>
            <a:ext cx="8839200" cy="1785104"/>
          </a:xfrm>
          <a:prstGeom prst="rect">
            <a:avLst/>
          </a:prstGeom>
        </p:spPr>
        <p:txBody>
          <a:bodyPr wrap="square">
            <a:spAutoFit/>
          </a:bodyPr>
          <a:lstStyle/>
          <a:p>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"text/javascript"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dirty="0">
              <a:solidFill>
                <a:srgbClr val="D4D4D4"/>
              </a:solidFill>
              <a:latin typeface="Consolas" panose="020B0609020204030204" pitchFamily="49" charset="0"/>
            </a:endParaRPr>
          </a:p>
          <a:p>
            <a:r>
              <a:rPr lang="fr-FR" sz="2200" dirty="0">
                <a:solidFill>
                  <a:srgbClr val="D4D4D4"/>
                </a:solidFill>
                <a:latin typeface="Consolas" panose="020B0609020204030204" pitchFamily="49" charset="0"/>
              </a:rPr>
              <a:t/>
            </a:r>
            <a:br>
              <a:rPr lang="fr-FR" sz="2200" dirty="0">
                <a:solidFill>
                  <a:srgbClr val="D4D4D4"/>
                </a:solidFill>
                <a:latin typeface="Consolas" panose="020B0609020204030204" pitchFamily="49" charset="0"/>
              </a:rPr>
            </a:b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type</a:t>
            </a:r>
            <a:r>
              <a:rPr lang="fr-FR" sz="2200" dirty="0">
                <a:solidFill>
                  <a:srgbClr val="D4D4D4"/>
                </a:solidFill>
                <a:latin typeface="Consolas" panose="020B0609020204030204" pitchFamily="49" charset="0"/>
              </a:rPr>
              <a:t>=</a:t>
            </a:r>
            <a:r>
              <a:rPr lang="fr-FR" sz="2200" dirty="0">
                <a:solidFill>
                  <a:srgbClr val="CE9178"/>
                </a:solidFill>
                <a:latin typeface="Consolas" panose="020B0609020204030204" pitchFamily="49" charset="0"/>
              </a:rPr>
              <a:t>'application/javascript'</a:t>
            </a:r>
            <a:r>
              <a:rPr lang="fr-FR" sz="2200" dirty="0">
                <a:solidFill>
                  <a:srgbClr val="808080"/>
                </a:solidFill>
                <a:latin typeface="Consolas" panose="020B0609020204030204" pitchFamily="49" charset="0"/>
              </a:rPr>
              <a:t>&gt;</a:t>
            </a:r>
            <a:r>
              <a:rPr lang="fr-FR" sz="2200" dirty="0">
                <a:solidFill>
                  <a:srgbClr val="D4D4D4"/>
                </a:solidFill>
                <a:latin typeface="Consolas" panose="020B0609020204030204" pitchFamily="49" charset="0"/>
              </a:rPr>
              <a:t> </a:t>
            </a:r>
            <a:r>
              <a:rPr lang="fr-FR" sz="2200" dirty="0">
                <a:solidFill>
                  <a:srgbClr val="9CDCFE"/>
                </a:solidFill>
                <a:latin typeface="Consolas" panose="020B0609020204030204" pitchFamily="49" charset="0"/>
              </a:rPr>
              <a:t>Code</a:t>
            </a:r>
            <a:r>
              <a:rPr lang="fr-FR" sz="2200" dirty="0">
                <a:solidFill>
                  <a:srgbClr val="D4D4D4"/>
                </a:solidFill>
                <a:latin typeface="Consolas" panose="020B0609020204030204" pitchFamily="49" charset="0"/>
              </a:rPr>
              <a:t> </a:t>
            </a:r>
            <a:r>
              <a:rPr lang="fr-FR" sz="2200" dirty="0">
                <a:solidFill>
                  <a:srgbClr val="808080"/>
                </a:solidFill>
                <a:latin typeface="Consolas" panose="020B0609020204030204" pitchFamily="49" charset="0"/>
              </a:rPr>
              <a:t>&lt;/</a:t>
            </a:r>
            <a:r>
              <a:rPr lang="fr-FR" sz="2200" dirty="0">
                <a:solidFill>
                  <a:srgbClr val="569CD6"/>
                </a:solidFill>
                <a:latin typeface="Consolas" panose="020B0609020204030204" pitchFamily="49" charset="0"/>
              </a:rPr>
              <a:t>script</a:t>
            </a:r>
            <a:r>
              <a:rPr lang="fr-FR" sz="2200" dirty="0">
                <a:solidFill>
                  <a:srgbClr val="808080"/>
                </a:solidFill>
                <a:latin typeface="Consolas" panose="020B0609020204030204" pitchFamily="49" charset="0"/>
              </a:rPr>
              <a:t>&gt;</a:t>
            </a:r>
            <a:endParaRPr lang="fr-FR"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
        <p:nvSpPr>
          <p:cNvPr id="13" name="Rectangle 12"/>
          <p:cNvSpPr/>
          <p:nvPr/>
        </p:nvSpPr>
        <p:spPr>
          <a:xfrm>
            <a:off x="152400" y="3200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1412914197"/>
              </p:ext>
            </p:extLst>
          </p:nvPr>
        </p:nvGraphicFramePr>
        <p:xfrm>
          <a:off x="152400" y="14884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
        <p:nvSpPr>
          <p:cNvPr id="4" name="Rectangle 3"/>
          <p:cNvSpPr/>
          <p:nvPr/>
        </p:nvSpPr>
        <p:spPr>
          <a:xfrm>
            <a:off x="152400" y="42932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1" name="Rectangle 10"/>
          <p:cNvSpPr/>
          <p:nvPr/>
        </p:nvSpPr>
        <p:spPr>
          <a:xfrm>
            <a:off x="152400" y="37792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
        <p:nvSpPr>
          <p:cNvPr id="12" name="Rectangle 11"/>
          <p:cNvSpPr/>
          <p:nvPr/>
        </p:nvSpPr>
        <p:spPr>
          <a:xfrm>
            <a:off x="228600" y="40956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97688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724090"/>
            <a:ext cx="86868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3" name="Rectangle 12"/>
          <p:cNvSpPr/>
          <p:nvPr/>
        </p:nvSpPr>
        <p:spPr>
          <a:xfrm>
            <a:off x="152400" y="24076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409890"/>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13" name="Rectangle 12"/>
          <p:cNvSpPr/>
          <p:nvPr/>
        </p:nvSpPr>
        <p:spPr>
          <a:xfrm>
            <a:off x="152400" y="3093422"/>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552700" y="3001412"/>
            <a:ext cx="40386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ambria" panose="02040503050406030204" pitchFamily="18" charset="0"/>
                <a:cs typeface="Segoe UI Light" panose="020B0502040204020203" pitchFamily="34" charset="0"/>
              </a:rPr>
              <a:t>// - Single </a:t>
            </a:r>
            <a:r>
              <a:rPr lang="en-IN" dirty="0">
                <a:solidFill>
                  <a:schemeClr val="bg2">
                    <a:lumMod val="50000"/>
                  </a:schemeClr>
                </a:solidFill>
                <a:latin typeface="Cambria" panose="02040503050406030204" pitchFamily="18" charset="0"/>
                <a:cs typeface="Segoe UI Light" panose="020B0502040204020203" pitchFamily="34" charset="0"/>
              </a:rPr>
              <a:t>line </a:t>
            </a:r>
            <a:r>
              <a:rPr lang="en-IN" dirty="0" smtClean="0">
                <a:solidFill>
                  <a:schemeClr val="bg2">
                    <a:lumMod val="50000"/>
                  </a:schemeClr>
                </a:solidFill>
                <a:latin typeface="Cambria" panose="02040503050406030204" pitchFamily="18" charset="0"/>
                <a:cs typeface="Segoe UI Light" panose="020B0502040204020203" pitchFamily="34" charset="0"/>
              </a:rPr>
              <a:t>comments.</a:t>
            </a:r>
            <a:endParaRPr lang="en-IN" dirty="0">
              <a:solidFill>
                <a:schemeClr val="bg2">
                  <a:lumMod val="50000"/>
                </a:schemeClr>
              </a:solidFill>
              <a:latin typeface="Cambria" panose="02040503050406030204" pitchFamily="18" charset="0"/>
              <a:cs typeface="Segoe UI Light" panose="020B0502040204020203" pitchFamily="34" charset="0"/>
            </a:endParaRPr>
          </a:p>
          <a:p>
            <a:pPr>
              <a:lnSpc>
                <a:spcPct val="150000"/>
              </a:lnSpc>
            </a:pPr>
            <a:r>
              <a:rPr lang="en-IN" dirty="0">
                <a:solidFill>
                  <a:schemeClr val="bg2">
                    <a:lumMod val="50000"/>
                  </a:schemeClr>
                </a:solidFill>
                <a:latin typeface="Cambria" panose="02040503050406030204" pitchFamily="18" charset="0"/>
                <a:cs typeface="Segoe UI Light" panose="020B0502040204020203" pitchFamily="34" charset="0"/>
              </a:rPr>
              <a:t>/* </a:t>
            </a:r>
            <a:r>
              <a:rPr lang="en-IN" dirty="0" smtClean="0">
                <a:solidFill>
                  <a:schemeClr val="bg2">
                    <a:lumMod val="50000"/>
                  </a:schemeClr>
                </a:solidFill>
                <a:latin typeface="Cambria" panose="02040503050406030204" pitchFamily="18" charset="0"/>
                <a:cs typeface="Segoe UI Light" panose="020B0502040204020203" pitchFamily="34" charset="0"/>
              </a:rPr>
              <a:t>*/ - Multi-line comments.</a:t>
            </a:r>
            <a:endParaRPr lang="en-IN" dirty="0">
              <a:solidFill>
                <a:schemeClr val="bg2">
                  <a:lumMod val="50000"/>
                </a:schemeClr>
              </a:solidFill>
              <a:latin typeface="Cambria" panose="02040503050406030204" pitchFamily="18" charset="0"/>
              <a:cs typeface="Segoe UI Light" panose="020B0502040204020203" pitchFamily="34" charset="0"/>
            </a:endParaRPr>
          </a:p>
        </p:txBody>
      </p:sp>
      <p:sp>
        <p:nvSpPr>
          <p:cNvPr id="4" name="Rectangle 3"/>
          <p:cNvSpPr/>
          <p:nvPr/>
        </p:nvSpPr>
        <p:spPr>
          <a:xfrm>
            <a:off x="247650" y="4648200"/>
            <a:ext cx="8648700" cy="1015663"/>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In most editors a line of code can be commented out </a:t>
            </a:r>
            <a:r>
              <a:rPr lang="en-IN" sz="2000" dirty="0" smtClean="0">
                <a:latin typeface="Arial" panose="020B0604020202020204" pitchFamily="34" charset="0"/>
                <a:cs typeface="Arial" panose="020B0604020202020204" pitchFamily="34" charset="0"/>
              </a:rPr>
              <a:t>by </a:t>
            </a:r>
            <a:r>
              <a:rPr lang="en-IN" sz="2000" b="1" i="1" dirty="0" smtClean="0">
                <a:latin typeface="Arial" panose="020B0604020202020204" pitchFamily="34" charset="0"/>
                <a:cs typeface="Arial" panose="020B0604020202020204" pitchFamily="34" charset="0"/>
              </a:rPr>
              <a:t>Ctrl + / </a:t>
            </a:r>
            <a:r>
              <a:rPr lang="en-IN" sz="2000" dirty="0">
                <a:latin typeface="Arial" panose="020B0604020202020204" pitchFamily="34" charset="0"/>
                <a:cs typeface="Arial" panose="020B0604020202020204" pitchFamily="34" charset="0"/>
              </a:rPr>
              <a:t>hotkey for a single-line comment and something like </a:t>
            </a:r>
            <a:r>
              <a:rPr lang="en-IN" sz="2000" b="1" i="1" dirty="0" smtClean="0">
                <a:latin typeface="Arial" panose="020B0604020202020204" pitchFamily="34" charset="0"/>
                <a:cs typeface="Arial" panose="020B0604020202020204" pitchFamily="34" charset="0"/>
              </a:rPr>
              <a:t>Ctrl + Shift +/ </a:t>
            </a:r>
            <a:r>
              <a:rPr lang="en-IN" sz="2000" b="1" i="1" dirty="0">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for multiline comments.</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663077"/>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923330"/>
          </a:xfrm>
          <a:prstGeom prst="rect">
            <a:avLst/>
          </a:prstGeom>
          <a:noFill/>
        </p:spPr>
        <p:txBody>
          <a:bodyPr wrap="square">
            <a:spAutoFit/>
          </a:bodyPr>
          <a:lstStyle/>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func</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 </a:t>
            </a:r>
            <a:r>
              <a:rPr lang="en-IN" sz="1800" dirty="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 </a:t>
            </a:r>
            <a:r>
              <a:rPr lang="en-IN" sz="1800" dirty="0">
                <a:solidFill>
                  <a:srgbClr val="333333"/>
                </a:solidFill>
                <a:latin typeface="Consolas" panose="020B0609020204030204" pitchFamily="49" charset="0"/>
              </a:rPr>
              <a:t>param1, param2, </a:t>
            </a:r>
            <a:r>
              <a:rPr lang="en-IN" sz="1800" dirty="0" smtClean="0">
                <a:solidFill>
                  <a:srgbClr val="333333"/>
                </a:solidFill>
                <a:latin typeface="Consolas" panose="020B0609020204030204" pitchFamily="49" charset="0"/>
              </a:rPr>
              <a:t>...</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a:p>
            <a:r>
              <a:rPr lang="en-IN" sz="1800" dirty="0">
                <a:solidFill>
                  <a:srgbClr val="0077AA"/>
                </a:solidFill>
                <a:latin typeface="Consolas" panose="020B0609020204030204" pitchFamily="49" charset="0"/>
              </a:rPr>
              <a:t>var intervalID </a:t>
            </a:r>
            <a:r>
              <a:rPr lang="en-IN" sz="1800" dirty="0">
                <a:solidFill>
                  <a:srgbClr val="333333"/>
                </a:solidFill>
                <a:latin typeface="Consolas" panose="020B0609020204030204" pitchFamily="49" charset="0"/>
              </a:rPr>
              <a:t>=</a:t>
            </a:r>
            <a:r>
              <a:rPr lang="en-IN" sz="1800" dirty="0">
                <a:solidFill>
                  <a:srgbClr val="0070C0"/>
                </a:solidFill>
                <a:latin typeface="Consolas" panose="020B0609020204030204" pitchFamily="49" charset="0"/>
                <a:cs typeface="Arial" panose="020B0604020202020204" pitchFamily="34" charset="0"/>
              </a:rPr>
              <a:t> </a:t>
            </a:r>
            <a:r>
              <a:rPr lang="en-IN" sz="1800" dirty="0" smtClean="0">
                <a:solidFill>
                  <a:srgbClr val="0077AA"/>
                </a:solidFill>
                <a:latin typeface="Consolas" panose="020B0609020204030204" pitchFamily="49" charset="0"/>
              </a:rPr>
              <a:t>scope</a:t>
            </a:r>
            <a:r>
              <a:rPr lang="en-IN" sz="1800" dirty="0" smtClean="0">
                <a:solidFill>
                  <a:srgbClr val="0070C0"/>
                </a:solidFill>
                <a:latin typeface="Consolas" panose="020B0609020204030204" pitchFamily="49" charset="0"/>
                <a:cs typeface="Arial" panose="020B0604020202020204" pitchFamily="34" charset="0"/>
              </a:rPr>
              <a:t>.</a:t>
            </a:r>
            <a:r>
              <a:rPr lang="en-IN" sz="1800" dirty="0" smtClean="0">
                <a:solidFill>
                  <a:srgbClr val="DD4A68"/>
                </a:solidFill>
                <a:latin typeface="Consolas" panose="020B0609020204030204" pitchFamily="49" charset="0"/>
              </a:rPr>
              <a:t>setInterval</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code</a:t>
            </a:r>
            <a:r>
              <a:rPr lang="en-IN" sz="1800" dirty="0">
                <a:solidFill>
                  <a:srgbClr val="333333"/>
                </a:solidFill>
                <a:latin typeface="Consolas" panose="020B0609020204030204" pitchFamily="49" charset="0"/>
              </a:rPr>
              <a:t>, </a:t>
            </a:r>
            <a:r>
              <a:rPr lang="en-IN" sz="1800" dirty="0" smtClean="0">
                <a:solidFill>
                  <a:srgbClr val="333333"/>
                </a:solidFill>
                <a:latin typeface="Consolas" panose="020B0609020204030204" pitchFamily="49" charset="0"/>
              </a:rPr>
              <a:t>delay</a:t>
            </a:r>
            <a:r>
              <a:rPr lang="en-IN" sz="1800" dirty="0" smtClean="0">
                <a:solidFill>
                  <a:srgbClr val="999999"/>
                </a:solidFill>
                <a:latin typeface="Consolas" panose="020B0609020204030204" pitchFamily="49" charset="0"/>
              </a:rPr>
              <a:t>)</a:t>
            </a:r>
            <a:r>
              <a:rPr lang="en-IN" sz="1800" dirty="0" smtClean="0">
                <a:solidFill>
                  <a:srgbClr val="333333"/>
                </a:solidFill>
                <a:latin typeface="Consolas" panose="020B0609020204030204" pitchFamily="49" charset="0"/>
              </a:rPr>
              <a:t>;</a:t>
            </a:r>
            <a:endParaRPr lang="en-IN" sz="1800" dirty="0">
              <a:solidFill>
                <a:srgbClr val="333333"/>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sp>
        <p:nvSpPr>
          <p:cNvPr id="4" name="Rectangle 3"/>
          <p:cNvSpPr/>
          <p:nvPr/>
        </p:nvSpPr>
        <p:spPr>
          <a:xfrm>
            <a:off x="304800" y="3923390"/>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923390"/>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400110"/>
          </a:xfrm>
          <a:prstGeom prst="rect">
            <a:avLst/>
          </a:prstGeom>
          <a:noFill/>
        </p:spPr>
        <p:txBody>
          <a:bodyPr wrap="square">
            <a:spAutoFit/>
          </a:bodyPr>
          <a:lstStyle/>
          <a:p>
            <a:r>
              <a:rPr lang="en-IN" sz="2000" dirty="0" smtClean="0">
                <a:solidFill>
                  <a:srgbClr val="0077AA"/>
                </a:solidFill>
                <a:latin typeface="Consolas" panose="020B0609020204030204" pitchFamily="49" charset="0"/>
              </a:rPr>
              <a:t>scope.</a:t>
            </a:r>
            <a:r>
              <a:rPr lang="en-IN" sz="2000" dirty="0" smtClean="0">
                <a:solidFill>
                  <a:srgbClr val="DD4A68"/>
                </a:solidFill>
                <a:latin typeface="Consolas" panose="020B0609020204030204" pitchFamily="49" charset="0"/>
              </a:rPr>
              <a:t>clearInterval</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13" name="Rectangle 12"/>
          <p:cNvSpPr/>
          <p:nvPr/>
        </p:nvSpPr>
        <p:spPr>
          <a:xfrm>
            <a:off x="152400"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3124200"/>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938992"/>
          </a:xfrm>
          <a:prstGeom prst="rect">
            <a:avLst/>
          </a:prstGeom>
        </p:spPr>
        <p:txBody>
          <a:bodyPr wrap="square">
            <a:spAutoFit/>
          </a:bodyPr>
          <a:lstStyle/>
          <a:p>
            <a:r>
              <a:rPr lang="en-IN" dirty="0">
                <a:solidFill>
                  <a:schemeClr val="bg1">
                    <a:lumMod val="65000"/>
                  </a:schemeClr>
                </a:solidFill>
              </a:rPr>
              <a:t>{</a:t>
            </a:r>
            <a:r>
              <a:rPr lang="en-IN" dirty="0"/>
              <a:t> </a:t>
            </a:r>
            <a:endParaRPr lang="en-IN" dirty="0" smtClean="0"/>
          </a:p>
          <a:p>
            <a:r>
              <a:rPr lang="en-IN" dirty="0"/>
              <a:t> </a:t>
            </a:r>
            <a:r>
              <a:rPr lang="en-IN" dirty="0" smtClean="0"/>
              <a:t> </a:t>
            </a:r>
            <a:r>
              <a:rPr lang="en-IN" dirty="0" smtClean="0">
                <a:solidFill>
                  <a:srgbClr val="0070C0"/>
                </a:solidFill>
              </a:rPr>
              <a:t>ID</a:t>
            </a:r>
            <a:r>
              <a:rPr lang="en-IN" dirty="0"/>
              <a:t>: </a:t>
            </a:r>
            <a:r>
              <a:rPr lang="en-IN" dirty="0">
                <a:solidFill>
                  <a:srgbClr val="92D050"/>
                </a:solidFill>
              </a:rPr>
              <a:t>1001</a:t>
            </a:r>
            <a:r>
              <a:rPr lang="en-IN" dirty="0"/>
              <a:t>,</a:t>
            </a:r>
          </a:p>
          <a:p>
            <a:r>
              <a:rPr lang="en-IN" dirty="0"/>
              <a:t>  </a:t>
            </a:r>
            <a:r>
              <a:rPr lang="en-IN" dirty="0">
                <a:solidFill>
                  <a:srgbClr val="0070C0"/>
                </a:solidFill>
              </a:rPr>
              <a:t>Name</a:t>
            </a:r>
            <a:r>
              <a:rPr lang="en-IN" dirty="0"/>
              <a:t>: '</a:t>
            </a:r>
            <a:r>
              <a:rPr lang="en-IN" dirty="0">
                <a:solidFill>
                  <a:srgbClr val="92D050"/>
                </a:solidFill>
              </a:rPr>
              <a:t>Saleel Bagde</a:t>
            </a:r>
            <a:r>
              <a:rPr lang="en-IN" dirty="0"/>
              <a:t>',</a:t>
            </a:r>
          </a:p>
          <a:p>
            <a:r>
              <a:rPr lang="en-IN" dirty="0"/>
              <a:t>  </a:t>
            </a:r>
            <a:r>
              <a:rPr lang="en-IN" dirty="0">
                <a:solidFill>
                  <a:srgbClr val="0070C0"/>
                </a:solidFill>
              </a:rPr>
              <a:t>Qualification</a:t>
            </a:r>
            <a:r>
              <a:rPr lang="en-IN" dirty="0"/>
              <a:t>: </a:t>
            </a:r>
            <a:r>
              <a:rPr lang="en-IN" dirty="0">
                <a:solidFill>
                  <a:schemeClr val="bg1">
                    <a:lumMod val="65000"/>
                  </a:schemeClr>
                </a:solidFill>
              </a:rPr>
              <a:t>{</a:t>
            </a:r>
            <a:r>
              <a:rPr lang="en-IN" dirty="0"/>
              <a:t> </a:t>
            </a:r>
            <a:r>
              <a:rPr lang="en-IN" dirty="0">
                <a:solidFill>
                  <a:srgbClr val="0070C0"/>
                </a:solidFill>
              </a:rPr>
              <a:t>SSC</a:t>
            </a:r>
            <a:r>
              <a:rPr lang="en-IN" dirty="0"/>
              <a:t>: '</a:t>
            </a:r>
            <a:r>
              <a:rPr lang="en-IN" dirty="0">
                <a:solidFill>
                  <a:srgbClr val="92D050"/>
                </a:solidFill>
              </a:rPr>
              <a:t>Gujarat Board</a:t>
            </a:r>
            <a:r>
              <a:rPr lang="en-IN" dirty="0"/>
              <a:t>', </a:t>
            </a:r>
            <a:r>
              <a:rPr lang="en-IN" dirty="0">
                <a:solidFill>
                  <a:srgbClr val="0070C0"/>
                </a:solidFill>
              </a:rPr>
              <a:t>percentage</a:t>
            </a:r>
            <a:r>
              <a:rPr lang="en-IN" dirty="0"/>
              <a:t>: </a:t>
            </a:r>
            <a:r>
              <a:rPr lang="en-IN" dirty="0">
                <a:solidFill>
                  <a:srgbClr val="92D050"/>
                </a:solidFill>
              </a:rPr>
              <a:t>60</a:t>
            </a:r>
            <a:r>
              <a:rPr lang="en-IN" dirty="0"/>
              <a:t> </a:t>
            </a:r>
            <a:r>
              <a:rPr lang="en-IN" dirty="0">
                <a:solidFill>
                  <a:schemeClr val="bg1">
                    <a:lumMod val="65000"/>
                  </a:schemeClr>
                </a:solidFill>
              </a:rPr>
              <a:t>} </a:t>
            </a:r>
            <a:endParaRPr lang="en-IN" dirty="0" smtClean="0">
              <a:solidFill>
                <a:schemeClr val="bg1">
                  <a:lumMod val="65000"/>
                </a:schemeClr>
              </a:solidFill>
            </a:endParaRPr>
          </a:p>
          <a:p>
            <a:r>
              <a:rPr lang="en-IN" dirty="0" smtClean="0">
                <a:solidFill>
                  <a:schemeClr val="bg1">
                    <a:lumMod val="65000"/>
                  </a:schemeClr>
                </a:solidFill>
              </a:rPr>
              <a:t>}</a:t>
            </a:r>
            <a:endParaRPr lang="en-IN" dirty="0">
              <a:solidFill>
                <a:schemeClr val="bg1">
                  <a:lumMod val="65000"/>
                </a:schemeClr>
              </a:solidFill>
            </a:endParaRPr>
          </a:p>
        </p:txBody>
      </p:sp>
      <p:sp>
        <p:nvSpPr>
          <p:cNvPr id="4" name="Rectangle 3"/>
          <p:cNvSpPr/>
          <p:nvPr/>
        </p:nvSpPr>
        <p:spPr>
          <a:xfrm>
            <a:off x="315927" y="1161871"/>
            <a:ext cx="3752950" cy="461665"/>
          </a:xfrm>
          <a:prstGeom prst="rect">
            <a:avLst/>
          </a:prstGeom>
        </p:spPr>
        <p:txBody>
          <a:bodyPr wrap="none">
            <a:spAutoFit/>
          </a:bodyPr>
          <a:lstStyle/>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Student</a:t>
            </a:r>
            <a:r>
              <a:rPr lang="en-IN" dirty="0" smtClean="0">
                <a:solidFill>
                  <a:srgbClr val="D4D4D4"/>
                </a:solidFill>
                <a:latin typeface="Consolas" panose="020B0609020204030204" pitchFamily="49" charset="0"/>
              </a:rPr>
              <a:t>);</a:t>
            </a:r>
            <a:endParaRPr lang="en-IN"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648200"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heterogeneous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723072"/>
            <a:ext cx="8610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chemeClr val="bg1">
                    <a:lumMod val="75000"/>
                  </a:schemeClr>
                </a:solidFill>
                <a:latin typeface="Consolas" panose="020B0609020204030204" pitchFamily="49" charset="0"/>
              </a:rPr>
              <a:t>// empty array</a:t>
            </a:r>
            <a:endParaRPr lang="en-IN" sz="2000" dirty="0" smtClean="0">
              <a:solidFill>
                <a:srgbClr val="999999"/>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element0, element1, ...,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element0</a:t>
            </a:r>
            <a:r>
              <a:rPr lang="en-IN" sz="2000" dirty="0">
                <a:solidFill>
                  <a:srgbClr val="333333"/>
                </a:solidFill>
                <a:latin typeface="Consolas" panose="020B0609020204030204" pitchFamily="49" charset="0"/>
              </a:rPr>
              <a:t>, 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0077AA"/>
                </a:solidFill>
                <a:latin typeface="Consolas" panose="020B0609020204030204" pitchFamily="49"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7AA"/>
                </a:solidFill>
                <a:latin typeface="Consolas" panose="020B0609020204030204" pitchFamily="49" charset="0"/>
              </a:rPr>
              <a:t>Array</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935405378"/>
              </p:ext>
            </p:extLst>
          </p:nvPr>
        </p:nvGraphicFramePr>
        <p:xfrm>
          <a:off x="1566600" y="4267199"/>
          <a:ext cx="3213600" cy="381001"/>
        </p:xfrm>
        <a:graphic>
          <a:graphicData uri="http://schemas.openxmlformats.org/drawingml/2006/table">
            <a:tbl>
              <a:tblPr firstRow="1" bandRow="1">
                <a:tableStyleId>{5940675A-B579-460E-94D1-54222C63F5DA}</a:tableStyleId>
              </a:tblPr>
              <a:tblGrid>
                <a:gridCol w="1614142"/>
                <a:gridCol w="400658"/>
                <a:gridCol w="399600"/>
                <a:gridCol w="399600"/>
                <a:gridCol w="399600"/>
              </a:tblGrid>
              <a:tr h="3810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238500" y="4267384"/>
            <a:ext cx="1470660" cy="376769"/>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14300" y="3124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4406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arr.push([element1[,...[,elementN]]])</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400" y="339896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3733800"/>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arr.unshift([element1[,...[,elementN]]])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20" name="Group 19"/>
          <p:cNvGrpSpPr/>
          <p:nvPr/>
        </p:nvGrpSpPr>
        <p:grpSpPr>
          <a:xfrm>
            <a:off x="2514600" y="4495800"/>
            <a:ext cx="2097636" cy="1014289"/>
            <a:chOff x="1474823" y="4038600"/>
            <a:chExt cx="1597984" cy="1310954"/>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761128"/>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426381" y="1714610"/>
            <a:ext cx="5584019" cy="2635740"/>
          </a:xfrm>
          <a:prstGeom prst="rect">
            <a:avLst/>
          </a:prstGeom>
        </p:spPr>
      </p:pic>
      <p:grpSp>
        <p:nvGrpSpPr>
          <p:cNvPr id="21" name="Group 20"/>
          <p:cNvGrpSpPr/>
          <p:nvPr/>
        </p:nvGrpSpPr>
        <p:grpSpPr>
          <a:xfrm>
            <a:off x="5486400" y="735287"/>
            <a:ext cx="2158530" cy="947460"/>
            <a:chOff x="3617571" y="1138535"/>
            <a:chExt cx="1644373" cy="1181665"/>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138535"/>
              <a:ext cx="1644373" cy="567805"/>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459504"/>
            <a:ext cx="8839200" cy="1015663"/>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a:t>
            </a:r>
          </a:p>
          <a:p>
            <a:pPr marL="342900" indent="-342900">
              <a:buFont typeface="Arial" panose="020B0604020202020204" pitchFamily="34" charset="0"/>
              <a:buChar char="•"/>
            </a:pPr>
            <a:r>
              <a:rPr lang="en-IN" sz="2000" dirty="0">
                <a:solidFill>
                  <a:srgbClr val="0070C0"/>
                </a:solidFill>
                <a:latin typeface="Arial" panose="020B0604020202020204" pitchFamily="34" charset="0"/>
                <a:cs typeface="Arial" panose="020B0604020202020204" pitchFamily="34" charset="0"/>
              </a:rPr>
              <a:t>array.splice(start,deleteCount, item1, item2, ...)</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904273073"/>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450068"/>
            <a:ext cx="8839200" cy="400110"/>
          </a:xfrm>
          <a:prstGeom prst="rect">
            <a:avLst/>
          </a:prstGeom>
          <a:no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//returns 25</a:t>
            </a:r>
            <a:endParaRPr lang="en-IN" sz="2000" dirty="0">
              <a:solidFill>
                <a:srgbClr val="92D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arr.findIndex(callback[, thisArg])</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707886"/>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p>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arr.sort(compareFunction)</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95471"/>
            <a:ext cx="8839200" cy="120032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console.log(customerName.sort());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0C0"/>
                </a:solidFill>
                <a:latin typeface="Consolas" panose="020B0609020204030204" pitchFamily="49" charset="0"/>
                <a:cs typeface="Arial" panose="020B0604020202020204" pitchFamily="34" charset="0"/>
              </a:rPr>
              <a:t>arr.sort</a:t>
            </a:r>
            <a:r>
              <a:rPr lang="en-IN" sz="2000" dirty="0" smtClean="0">
                <a:solidFill>
                  <a:srgbClr val="0070C0"/>
                </a:solidFill>
                <a:latin typeface="Consolas" panose="020B0609020204030204" pitchFamily="49" charset="0"/>
                <a:cs typeface="Arial" panose="020B0604020202020204" pitchFamily="34" charset="0"/>
              </a:rPr>
              <a:t>()</a:t>
            </a:r>
            <a:endParaRPr lang="en-IN" sz="2000"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rgbClr val="0070C0"/>
                </a:solidFill>
                <a:latin typeface="Consolas" panose="020B0609020204030204" pitchFamily="49" charset="0"/>
                <a:cs typeface="Arial" panose="020B0604020202020204" pitchFamily="34" charset="0"/>
              </a:rPr>
              <a:t> arr.sort(compareFunction</a:t>
            </a:r>
            <a:r>
              <a:rPr lang="en-IN" sz="2000" dirty="0">
                <a:solidFill>
                  <a:srgbClr val="0070C0"/>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9" name="Rectangle 8"/>
          <p:cNvSpPr/>
          <p:nvPr/>
        </p:nvSpPr>
        <p:spPr>
          <a:xfrm>
            <a:off x="152400" y="4038600"/>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[1,2,2,1];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age.sort(</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(a , b)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 +</a:t>
            </a:r>
            <a:r>
              <a:rPr lang="en-IN" sz="1800" dirty="0">
                <a:solidFill>
                  <a:srgbClr val="A31515"/>
                </a:solidFill>
                <a:latin typeface="Consolas" panose="020B0609020204030204" pitchFamily="49" charset="0"/>
              </a:rPr>
              <a:t>" &amp;</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 + b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(a-b));</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6" name="Rectangle 5"/>
          <p:cNvSpPr/>
          <p:nvPr/>
        </p:nvSpPr>
        <p:spPr>
          <a:xfrm>
            <a:off x="152400" y="1905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60937"/>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2766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a:t>f</a:t>
            </a:r>
            <a:r>
              <a:rPr lang="en-IN" dirty="0" smtClean="0"/>
              <a:t>unctions</a:t>
            </a:r>
            <a:endParaRPr lang="en-US" dirty="0"/>
          </a:p>
        </p:txBody>
      </p:sp>
      <p:sp>
        <p:nvSpPr>
          <p:cNvPr id="4" name="Rectangle 3"/>
          <p:cNvSpPr/>
          <p:nvPr/>
        </p:nvSpPr>
        <p:spPr>
          <a:xfrm>
            <a:off x="3352800" y="228600"/>
            <a:ext cx="5638800" cy="830997"/>
          </a:xfrm>
          <a:prstGeom prst="rect">
            <a:avLst/>
          </a:prstGeom>
          <a:solidFill>
            <a:srgbClr val="FF5733"/>
          </a:solidFill>
        </p:spPr>
        <p:txBody>
          <a:bodyPr wrap="square">
            <a:spAutoFit/>
          </a:bodyPr>
          <a:lstStyle/>
          <a:p>
            <a:r>
              <a:rPr lang="en-US"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554492"/>
            <a:ext cx="8458200" cy="707886"/>
          </a:xfrm>
          <a:prstGeom prst="rect">
            <a:avLst/>
          </a:prstGeom>
          <a:no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obj1 </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333333"/>
                </a:solidFill>
                <a:latin typeface="Consolas" panose="020B0609020204030204" pitchFamily="49" charset="0"/>
              </a:rPr>
              <a:t>obj2, ..., objN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msg </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subst1, ..., substN</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0" name="Rectangle 9"/>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3635276"/>
            <a:ext cx="8267700" cy="2308324"/>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"World"</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"Result"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1002</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DD4A68"/>
                </a:solidFill>
                <a:latin typeface="Consolas" panose="020B0609020204030204" pitchFamily="49"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chemeClr val="bg2">
                    <a:lumMod val="50000"/>
                  </a:schemeClr>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0070C0"/>
                </a:solidFill>
                <a:latin typeface="Consolas" panose="020B0609020204030204" pitchFamily="49" charset="0"/>
                <a:cs typeface="Arial" panose="020B0604020202020204" pitchFamily="34"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endParaRPr lang="en-IN" sz="2000" b="1"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9100" y="2800290"/>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data </a:t>
            </a:r>
            <a:r>
              <a:rPr lang="nn-NO" sz="2000" dirty="0">
                <a:solidFill>
                  <a:srgbClr val="333333"/>
                </a:solidFill>
                <a:latin typeface="Consolas" panose="020B0609020204030204" pitchFamily="49" charset="0"/>
              </a:rPr>
              <a:t>[, columns</a:t>
            </a:r>
            <a:r>
              <a:rPr lang="nn-NO" sz="2000" dirty="0" smtClean="0">
                <a:solidFill>
                  <a:srgbClr val="333333"/>
                </a:solidFill>
                <a:latin typeface="Consolas" panose="020B0609020204030204" pitchFamily="49" charset="0"/>
              </a:rPr>
              <a:t>]</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nn-NO" sz="2000" dirty="0">
              <a:solidFill>
                <a:srgbClr val="333333"/>
              </a:solidFill>
              <a:latin typeface="Consolas" panose="020B0609020204030204" pitchFamily="49" charset="0"/>
            </a:endParaRPr>
          </a:p>
        </p:txBody>
      </p:sp>
      <p:sp>
        <p:nvSpPr>
          <p:cNvPr id="10" name="Rectangle 9"/>
          <p:cNvSpPr/>
          <p:nvPr/>
        </p:nvSpPr>
        <p:spPr>
          <a:xfrm>
            <a:off x="152400" y="24555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419100" y="4397514"/>
            <a:ext cx="8267700" cy="646331"/>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people</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
        <p:nvSpPr>
          <p:cNvPr id="11" name="Rectangle 10"/>
          <p:cNvSpPr/>
          <p:nvPr/>
        </p:nvSpPr>
        <p:spPr>
          <a:xfrm>
            <a:off x="419100" y="3657600"/>
            <a:ext cx="82677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5029200" y="2029361"/>
            <a:ext cx="3200400" cy="707886"/>
          </a:xfrm>
          <a:prstGeom prst="rect">
            <a:avLst/>
          </a:prstGeom>
        </p:spPr>
        <p:txBody>
          <a:bodyPr wrap="square">
            <a:spAutoFit/>
          </a:bodyPr>
          <a:lstStyle/>
          <a:p>
            <a:r>
              <a:rPr lang="en-IN" sz="2000" dirty="0" smtClean="0">
                <a:solidFill>
                  <a:srgbClr val="A318F0"/>
                </a:solidFill>
                <a:latin typeface="BlinkMacSystemFont"/>
              </a:rPr>
              <a:t>Note: The </a:t>
            </a:r>
            <a:r>
              <a:rPr lang="en-IN" sz="2000" dirty="0">
                <a:solidFill>
                  <a:srgbClr val="A318F0"/>
                </a:solidFill>
                <a:latin typeface="BlinkMacSystemFont"/>
              </a:rPr>
              <a:t>rest parameters must be at the </a:t>
            </a:r>
            <a:r>
              <a:rPr lang="en-IN" sz="2000" dirty="0" smtClean="0">
                <a:solidFill>
                  <a:srgbClr val="A318F0"/>
                </a:solidFill>
                <a:latin typeface="BlinkMacSystemFont"/>
              </a:rPr>
              <a:t>end.</a:t>
            </a:r>
            <a:endParaRPr lang="en-IN" sz="2000" dirty="0">
              <a:solidFill>
                <a:srgbClr val="A318F0"/>
              </a:solidFill>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a:t>
            </a:r>
            <a:r>
              <a:rPr lang="en-IN" sz="2000" dirty="0" smtClean="0">
                <a:solidFill>
                  <a:srgbClr val="608B4E"/>
                </a:solidFill>
                <a:latin typeface="Consolas" panose="020B0609020204030204" pitchFamily="49" charset="0"/>
              </a:rPr>
              <a:t>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20382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3EF53"/>
                </a:solidFill>
                <a:latin typeface="Consolas" panose="020B0609020204030204" pitchFamily="49" charset="0"/>
                <a:cs typeface="Arial" panose="020B0604020202020204" pitchFamily="34" charset="0"/>
              </a:rPr>
              <a:t>fn</a:t>
            </a:r>
            <a:r>
              <a:rPr lang="en-IN" sz="2000" dirty="0" smtClean="0">
                <a:solidFill>
                  <a:schemeClr val="bg2">
                    <a:lumMod val="75000"/>
                  </a:schemeClr>
                </a:solidFill>
                <a:latin typeface="Consolas" panose="020B0609020204030204" pitchFamily="49" charset="0"/>
                <a:cs typeface="Arial" panose="020B0604020202020204" pitchFamily="34" charset="0"/>
              </a:rPr>
              <a:t>, a , b</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3429000"/>
            <a:ext cx="8839200" cy="2923877"/>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function</a:t>
            </a:r>
            <a:r>
              <a:rPr lang="en-IN" sz="2000" dirty="0" smtClean="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runFunction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runFunction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add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smtClean="0">
                <a:solidFill>
                  <a:srgbClr val="808080"/>
                </a:solidFill>
                <a:latin typeface="Consolas" panose="020B0609020204030204" pitchFamily="49" charset="0"/>
              </a:rPr>
              <a:t>&gt;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sz="1800" dirty="0">
                <a:latin typeface="Arial" panose="020B0604020202020204" pitchFamily="34" charset="0"/>
                <a:cs typeface="Arial" panose="020B0604020202020204" pitchFamily="34" charset="0"/>
              </a:rPr>
              <a:t>For functions, only </a:t>
            </a:r>
            <a:r>
              <a:rPr lang="en-US" b="1" i="1" dirty="0">
                <a:solidFill>
                  <a:schemeClr val="accent3">
                    <a:lumMod val="75000"/>
                  </a:schemeClr>
                </a:solidFill>
                <a:latin typeface="Arial" panose="020B0604020202020204" pitchFamily="34" charset="0"/>
                <a:cs typeface="Arial" panose="020B0604020202020204" pitchFamily="34" charset="0"/>
              </a:rPr>
              <a:t>function declaration gets hoisted</a:t>
            </a:r>
            <a:r>
              <a:rPr lang="en-US" sz="2000" dirty="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to the top and </a:t>
            </a:r>
            <a:r>
              <a:rPr lang="en-US" b="1" i="1" dirty="0">
                <a:solidFill>
                  <a:schemeClr val="accent3">
                    <a:lumMod val="75000"/>
                  </a:schemeClr>
                </a:solidFill>
                <a:latin typeface="Arial" panose="020B0604020202020204" pitchFamily="34" charset="0"/>
                <a:cs typeface="Arial" panose="020B0604020202020204" pitchFamily="34" charset="0"/>
              </a:rPr>
              <a:t>not the function expression</a:t>
            </a:r>
            <a:r>
              <a:rPr lang="en-US" sz="1800" dirty="0">
                <a:latin typeface="Arial" panose="020B0604020202020204" pitchFamily="34" charset="0"/>
                <a:cs typeface="Arial" panose="020B0604020202020204" pitchFamily="34" charset="0"/>
              </a:rPr>
              <a:t>.</a:t>
            </a:r>
          </a:p>
        </p:txBody>
      </p:sp>
      <p:sp>
        <p:nvSpPr>
          <p:cNvPr id="13" name="Rectangle 12"/>
          <p:cNvSpPr/>
          <p:nvPr/>
        </p:nvSpPr>
        <p:spPr>
          <a:xfrm>
            <a:off x="228600" y="1981200"/>
            <a:ext cx="8686800" cy="4585871"/>
          </a:xfrm>
          <a:prstGeom prst="rect">
            <a:avLst/>
          </a:prstGeom>
          <a:noFill/>
        </p:spPr>
        <p:txBody>
          <a:bodyPr wrap="square">
            <a:spAutoFit/>
          </a:bodyPr>
          <a:lstStyle/>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a:t>
            </a:r>
            <a:r>
              <a:rPr lang="en-US" sz="2000" b="1" dirty="0">
                <a:latin typeface="Arial" panose="020B0604020202020204" pitchFamily="34" charset="0"/>
                <a:cs typeface="Arial" panose="020B0604020202020204" pitchFamily="34" charset="0"/>
              </a:rPr>
              <a:t>Declarations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smtClean="0">
                <a:latin typeface="Arial" panose="020B0604020202020204" pitchFamily="34" charset="0"/>
                <a:cs typeface="Arial" panose="020B0604020202020204" pitchFamily="34" charset="0"/>
              </a:rPr>
              <a:t> </a:t>
            </a:r>
            <a:r>
              <a:rPr lang="en-IN" sz="2000" dirty="0">
                <a:solidFill>
                  <a:srgbClr val="0070C0"/>
                </a:solidFill>
                <a:latin typeface="Arial" panose="020B0604020202020204" pitchFamily="34"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rgbClr val="0070C0"/>
                </a:solidFill>
                <a:latin typeface="Arial" panose="020B0604020202020204" pitchFamily="34" charset="0"/>
                <a:cs typeface="Arial" panose="020B0604020202020204" pitchFamily="34" charset="0"/>
              </a:rPr>
              <a:t>]</a:t>
            </a:r>
            <a:r>
              <a:rPr lang="en-US" sz="2000" b="1" dirty="0" smtClean="0">
                <a:latin typeface="Arial" panose="020B0604020202020204" pitchFamily="34" charset="0"/>
                <a:cs typeface="Arial" panose="020B0604020202020204" pitchFamily="34" charset="0"/>
              </a:rPr>
              <a:t>() </a:t>
            </a:r>
            <a:r>
              <a:rPr lang="en-US" sz="2000" b="1" dirty="0">
                <a:latin typeface="Arial" panose="020B0604020202020204" pitchFamily="34" charset="0"/>
                <a:cs typeface="Arial" panose="020B0604020202020204" pitchFamily="34" charset="0"/>
              </a:rPr>
              <a:t>{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endParaRPr lang="en-US" sz="2000" b="1" dirty="0" smtClean="0">
              <a:latin typeface="Arial" panose="020B0604020202020204" pitchFamily="34" charset="0"/>
              <a:cs typeface="Arial" panose="020B0604020202020204" pitchFamily="34" charset="0"/>
            </a:endParaRPr>
          </a:p>
          <a:p>
            <a:r>
              <a:rPr lang="en-US" sz="2000" b="1" dirty="0" smtClean="0">
                <a:latin typeface="Arial" panose="020B0604020202020204" pitchFamily="34" charset="0"/>
                <a:cs typeface="Arial" panose="020B0604020202020204" pitchFamily="34" charset="0"/>
              </a:rPr>
              <a:t>  Function Expressions</a:t>
            </a:r>
          </a:p>
          <a:p>
            <a:endParaRPr lang="en-US" sz="600" b="1" dirty="0">
              <a:latin typeface="Arial" panose="020B0604020202020204" pitchFamily="34" charset="0"/>
              <a:cs typeface="Arial" panose="020B0604020202020204" pitchFamily="34" charset="0"/>
            </a:endParaRPr>
          </a:p>
          <a:p>
            <a:r>
              <a:rPr lang="en-US" sz="2000" dirty="0" smtClean="0">
                <a:latin typeface="Arial" panose="020B0604020202020204" pitchFamily="34" charset="0"/>
                <a:cs typeface="Arial" panose="020B0604020202020204" pitchFamily="34" charset="0"/>
              </a:rPr>
              <a:t>  ... </a:t>
            </a:r>
            <a:r>
              <a:rPr lang="en-US" sz="2000" dirty="0">
                <a:latin typeface="Arial" panose="020B0604020202020204" pitchFamily="34" charset="0"/>
                <a:cs typeface="Arial" panose="020B0604020202020204" pitchFamily="34" charset="0"/>
              </a:rPr>
              <a:t>code ...</a:t>
            </a:r>
          </a:p>
          <a:p>
            <a:r>
              <a:rPr lang="en-US" sz="2000" dirty="0" smtClean="0">
                <a:solidFill>
                  <a:srgbClr val="0070C0"/>
                </a:solidFill>
                <a:latin typeface="Arial" panose="020B0604020202020204" pitchFamily="34" charset="0"/>
                <a:cs typeface="Arial" panose="020B0604020202020204" pitchFamily="34" charset="0"/>
              </a:rPr>
              <a:t>  var</a:t>
            </a:r>
            <a:r>
              <a:rPr lang="en-US" sz="2000" b="1" dirty="0" smtClean="0">
                <a:latin typeface="Arial" panose="020B0604020202020204" pitchFamily="34" charset="0"/>
                <a:cs typeface="Arial" panose="020B0604020202020204" pitchFamily="34" charset="0"/>
              </a:rPr>
              <a:t> </a:t>
            </a:r>
            <a:r>
              <a:rPr lang="en-US" sz="2000" i="1" dirty="0" smtClean="0">
                <a:solidFill>
                  <a:srgbClr val="FF6000"/>
                </a:solidFill>
                <a:latin typeface="Consolas" panose="020B0609020204030204" pitchFamily="49" charset="0"/>
                <a:cs typeface="Arial" panose="020B0604020202020204" pitchFamily="34" charset="0"/>
              </a:rPr>
              <a:t>fn</a:t>
            </a:r>
            <a:r>
              <a:rPr lang="en-US" sz="2000" dirty="0" smtClean="0">
                <a:solidFill>
                  <a:srgbClr val="FF6000"/>
                </a:solidFill>
                <a:latin typeface="Consolas" panose="020B0609020204030204" pitchFamily="49" charset="0"/>
                <a:cs typeface="Arial" panose="020B0604020202020204" pitchFamily="34" charset="0"/>
              </a:rPr>
              <a:t> </a:t>
            </a:r>
            <a:r>
              <a:rPr lang="en-US" sz="2000" b="1" dirty="0">
                <a:latin typeface="Arial" panose="020B0604020202020204" pitchFamily="34" charset="0"/>
                <a:cs typeface="Arial" panose="020B0604020202020204" pitchFamily="34" charset="0"/>
              </a:rPr>
              <a:t>= </a:t>
            </a:r>
            <a:r>
              <a:rPr lang="en-US" sz="2000" dirty="0">
                <a:solidFill>
                  <a:srgbClr val="98676A"/>
                </a:solidFill>
                <a:latin typeface="Consolas" panose="020B0609020204030204" pitchFamily="49" charset="0"/>
              </a:rPr>
              <a:t>function</a:t>
            </a:r>
            <a:r>
              <a:rPr lang="en-US" sz="2000" b="1" dirty="0">
                <a:latin typeface="Arial" panose="020B0604020202020204" pitchFamily="34" charset="0"/>
                <a:cs typeface="Arial" panose="020B0604020202020204" pitchFamily="34" charset="0"/>
              </a:rPr>
              <a:t>() { ... }</a:t>
            </a:r>
          </a:p>
          <a:p>
            <a:r>
              <a:rPr lang="en-US" sz="2000" b="1" dirty="0" smtClean="0">
                <a:latin typeface="Arial" panose="020B0604020202020204" pitchFamily="34" charset="0"/>
                <a:cs typeface="Arial" panose="020B0604020202020204" pitchFamily="34" charset="0"/>
              </a:rPr>
              <a:t>  ...</a:t>
            </a:r>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a:p>
            <a:endParaRPr lang="en-US" sz="2000" b="1" dirty="0">
              <a:latin typeface="Arial" panose="020B0604020202020204" pitchFamily="34" charset="0"/>
              <a:cs typeface="Arial" panose="020B0604020202020204" pitchFamily="34" charset="0"/>
            </a:endParaRPr>
          </a:p>
        </p:txBody>
      </p:sp>
      <p:sp>
        <p:nvSpPr>
          <p:cNvPr id="3" name="Rectangle 2"/>
          <p:cNvSpPr/>
          <p:nvPr/>
        </p:nvSpPr>
        <p:spPr>
          <a:xfrm>
            <a:off x="4152900" y="2088755"/>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alert</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4152900" y="4295256"/>
            <a:ext cx="4305300" cy="1754326"/>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f1();</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f1 =  </a:t>
            </a:r>
            <a:r>
              <a:rPr lang="en-IN" sz="1800" dirty="0" smtClean="0">
                <a:solidFill>
                  <a:srgbClr val="0000FF"/>
                </a:solidFill>
                <a:latin typeface="Consolas" panose="020B0609020204030204" pitchFamily="49" charset="0"/>
              </a:rPr>
              <a:t>function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10" name="Rectangle 9"/>
          <p:cNvSpPr/>
          <p:nvPr/>
        </p:nvSpPr>
        <p:spPr>
          <a:xfrm>
            <a:off x="206828" y="3505200"/>
            <a:ext cx="8746671" cy="923330"/>
          </a:xfrm>
          <a:prstGeom prst="rect">
            <a:avLst/>
          </a:prstGeom>
        </p:spPr>
        <p:txBody>
          <a:bodyPr wrap="square">
            <a:spAutoFit/>
          </a:bodyPr>
          <a:lstStyle/>
          <a:p>
            <a:r>
              <a:rPr lang="en-IN" sz="1800" dirty="0">
                <a:solidFill>
                  <a:srgbClr val="0000FF"/>
                </a:solidFill>
                <a:latin typeface="Consolas" panose="020B0609020204030204" pitchFamily="49" charset="0"/>
              </a:rPr>
              <a:t>for</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do something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p>
        </p:txBody>
      </p:sp>
      <p:sp>
        <p:nvSpPr>
          <p:cNvPr id="3" name="Rectangle 2"/>
          <p:cNvSpPr/>
          <p:nvPr/>
        </p:nvSpPr>
        <p:spPr>
          <a:xfrm>
            <a:off x="228599" y="4631085"/>
            <a:ext cx="8724899" cy="923330"/>
          </a:xfrm>
          <a:prstGeom prst="rect">
            <a:avLst/>
          </a:prstGeom>
        </p:spPr>
        <p:txBody>
          <a:bodyPr wrap="square">
            <a:spAutoFit/>
          </a:bodyPr>
          <a:lstStyle/>
          <a:p>
            <a:r>
              <a:rPr lang="en-IN" sz="1800" dirty="0" smtClean="0">
                <a:solidFill>
                  <a:srgbClr val="0000FF"/>
                </a:solidFill>
                <a:latin typeface="Consolas" panose="020B0609020204030204" pitchFamily="49" charset="0"/>
              </a:rPr>
              <a:t>for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 = 0; i &lt; arguments.</a:t>
            </a:r>
            <a:r>
              <a:rPr lang="en-IN" sz="1800" dirty="0">
                <a:solidFill>
                  <a:srgbClr val="FF0000"/>
                </a:solidFill>
                <a:latin typeface="Consolas" panose="020B0609020204030204" pitchFamily="49" charset="0"/>
                <a:cs typeface="Arial" panose="020B0604020202020204" pitchFamily="34" charset="0"/>
              </a:rPr>
              <a:t>length</a:t>
            </a:r>
            <a:r>
              <a:rPr lang="en-IN" sz="1800" dirty="0">
                <a:solidFill>
                  <a:srgbClr val="000000"/>
                </a:solidFill>
                <a:latin typeface="Consolas" panose="020B0609020204030204" pitchFamily="49" charset="0"/>
              </a:rPr>
              <a:t>; i++)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console.log(arguments[i]);</a:t>
            </a:r>
          </a:p>
          <a:p>
            <a:r>
              <a:rPr lang="en-IN" sz="1800" dirty="0" smtClean="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92D050"/>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6174"/>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413657" y="2325637"/>
            <a:ext cx="84582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a:t>
            </a:r>
          </a:p>
        </p:txBody>
      </p:sp>
      <p:sp>
        <p:nvSpPr>
          <p:cNvPr id="10" name="Rectangle 9"/>
          <p:cNvSpPr/>
          <p:nvPr/>
        </p:nvSpPr>
        <p:spPr>
          <a:xfrm>
            <a:off x="152400" y="199839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895600"/>
            <a:ext cx="8686800" cy="369332"/>
          </a:xfrm>
          <a:prstGeom prst="rect">
            <a:avLst/>
          </a:prstGeom>
        </p:spPr>
        <p:txBody>
          <a:bodyPr wrap="square">
            <a:spAutoFit/>
          </a:bodyPr>
          <a:lstStyle/>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clear</a:t>
            </a:r>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dirty="0">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C586C0"/>
                </a:solidFill>
                <a:latin typeface="Consolas" panose="020B0609020204030204" pitchFamily="49" charset="0"/>
              </a:rPr>
              <a:t>for</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4000582" cy="523220"/>
          </a:xfrm>
          <a:prstGeom prst="rect">
            <a:avLst/>
          </a:prstGeom>
        </p:spPr>
        <p:txBody>
          <a:bodyPr wrap="none">
            <a:spAutoFit/>
          </a:bodyPr>
          <a:lstStyle/>
          <a:p>
            <a:r>
              <a:rPr lang="en-IN" sz="2800" dirty="0">
                <a:solidFill>
                  <a:srgbClr val="FF6000"/>
                </a:solidFill>
                <a:latin typeface="Segoe UI" panose="020B0502040204020203" pitchFamily="34" charset="0"/>
              </a:rPr>
              <a:t>Properties and Methods</a:t>
            </a:r>
            <a:endParaRPr lang="en-IN" sz="2800" b="0" i="0" dirty="0">
              <a:solidFill>
                <a:srgbClr val="FF6000"/>
              </a:solidFill>
              <a:effectLst/>
              <a:latin typeface="Segoe UI" panose="020B0502040204020203" pitchFamily="34" charset="0"/>
            </a:endParaRPr>
          </a:p>
        </p:txBody>
      </p:sp>
      <p:sp>
        <p:nvSpPr>
          <p:cNvPr id="4" name="Rectangle 3"/>
          <p:cNvSpPr/>
          <p:nvPr/>
        </p:nvSpPr>
        <p:spPr>
          <a:xfrm>
            <a:off x="304800" y="3700361"/>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5105400" y="3700361"/>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a:t>
            </a:r>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259140"/>
            <a:ext cx="8839200" cy="1569660"/>
          </a:xfrm>
          <a:prstGeom prst="rect">
            <a:avLst/>
          </a:prstGeom>
        </p:spPr>
        <p:txBody>
          <a:bodyPr wrap="square">
            <a:spAutoFit/>
          </a:bodyPr>
          <a:lstStyle/>
          <a:p>
            <a:r>
              <a:rPr lang="en-IN" dirty="0">
                <a:solidFill>
                  <a:srgbClr val="333333"/>
                </a:solidFill>
                <a:latin typeface="Open Sans"/>
              </a:rPr>
              <a:t>JavaScript is a </a:t>
            </a:r>
            <a:r>
              <a:rPr lang="en-IN" i="1" dirty="0">
                <a:solidFill>
                  <a:srgbClr val="333333"/>
                </a:solidFill>
                <a:latin typeface="Open Sans"/>
              </a:rPr>
              <a:t>loosely typed</a:t>
            </a:r>
            <a:r>
              <a:rPr lang="en-IN" dirty="0">
                <a:solidFill>
                  <a:srgbClr val="333333"/>
                </a:solidFill>
                <a:latin typeface="Open Sans"/>
              </a:rPr>
              <a:t> or a </a:t>
            </a:r>
            <a:r>
              <a:rPr lang="en-IN" i="1" dirty="0">
                <a:solidFill>
                  <a:srgbClr val="333333"/>
                </a:solidFill>
                <a:latin typeface="Open Sans"/>
              </a:rPr>
              <a:t>dynamic</a:t>
            </a:r>
            <a:r>
              <a:rPr lang="en-IN" dirty="0">
                <a:solidFill>
                  <a:srgbClr val="333333"/>
                </a:solidFill>
                <a:latin typeface="Open Sans"/>
              </a:rPr>
              <a:t> language. Variables in JavaScript are not directly associated with any particular value type, and any variable can be assigned (and re-assigned) values of all types:</a:t>
            </a:r>
            <a:endParaRPr lang="en-IN" dirty="0"/>
          </a:p>
        </p:txBody>
      </p:sp>
      <p:sp>
        <p:nvSpPr>
          <p:cNvPr id="4" name="Rectangle 1"/>
          <p:cNvSpPr>
            <a:spLocks noChangeArrowheads="1"/>
          </p:cNvSpPr>
          <p:nvPr/>
        </p:nvSpPr>
        <p:spPr bwMode="auto">
          <a:xfrm>
            <a:off x="152400" y="3276600"/>
            <a:ext cx="8839200" cy="2308324"/>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708090"/>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is now </a:t>
            </a:r>
            <a:r>
              <a:rPr lang="en-US" sz="2000" dirty="0">
                <a:solidFill>
                  <a:srgbClr val="708090"/>
                </a:solidFill>
                <a:latin typeface="Consolas" panose="020B0609020204030204" pitchFamily="49" charset="0"/>
              </a:rPr>
              <a:t>having a </a:t>
            </a:r>
            <a:r>
              <a:rPr kumimoji="0" lang="en-US" sz="2000" b="0" i="0" u="none" strike="noStrike" cap="none" normalizeH="0" baseline="0" dirty="0" smtClean="0">
                <a:ln>
                  <a:noFill/>
                </a:ln>
                <a:solidFill>
                  <a:srgbClr val="708090"/>
                </a:solidFill>
                <a:effectLst/>
                <a:latin typeface="Consolas" panose="020B0609020204030204" pitchFamily="49" charset="0"/>
              </a:rPr>
              <a:t>Boolean</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60171" y="3407228"/>
            <a:ext cx="366583" cy="36658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27885" y="3407228"/>
            <a:ext cx="366583" cy="366583"/>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95599" y="3407228"/>
            <a:ext cx="366583" cy="366583"/>
          </a:xfrm>
          <a:prstGeom prst="rect">
            <a:avLst/>
          </a:prstGeom>
        </p:spPr>
      </p:pic>
      <p:pic>
        <p:nvPicPr>
          <p:cNvPr id="10" name="Picture 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3429000"/>
            <a:ext cx="366583" cy="366583"/>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84031" y="4297171"/>
            <a:ext cx="366583" cy="366583"/>
          </a:xfrm>
          <a:prstGeom prst="rect">
            <a:avLst/>
          </a:prstGeom>
        </p:spPr>
      </p:pic>
      <p:pic>
        <p:nvPicPr>
          <p:cNvPr id="14" name="Picture 13"/>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70263" y="5236148"/>
            <a:ext cx="366583" cy="366583"/>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527885" y="4267474"/>
            <a:ext cx="366583" cy="366583"/>
          </a:xfrm>
          <a:prstGeom prst="rect">
            <a:avLst/>
          </a:prstGeom>
        </p:spPr>
      </p:pic>
      <p:pic>
        <p:nvPicPr>
          <p:cNvPr id="18" name="Picture 17"/>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895599" y="4267474"/>
            <a:ext cx="366583" cy="366583"/>
          </a:xfrm>
          <a:prstGeom prst="rect">
            <a:avLst/>
          </a:prstGeom>
        </p:spPr>
      </p:pic>
      <p:pic>
        <p:nvPicPr>
          <p:cNvPr id="19" name="Picture 1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160171" y="4267474"/>
            <a:ext cx="366583" cy="366583"/>
          </a:xfrm>
          <a:prstGeom prst="rect">
            <a:avLst/>
          </a:prstGeom>
        </p:spPr>
      </p:pic>
      <p:pic>
        <p:nvPicPr>
          <p:cNvPr id="21" name="Picture 20"/>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856844" y="5156427"/>
            <a:ext cx="1521576" cy="474165"/>
          </a:xfrm>
          <a:prstGeom prst="rect">
            <a:avLst/>
          </a:prstGeom>
        </p:spPr>
      </p:pic>
      <p:pic>
        <p:nvPicPr>
          <p:cNvPr id="16" name="Picture 1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6930" y="5138178"/>
            <a:ext cx="484412" cy="484412"/>
          </a:xfrm>
          <a:prstGeom prst="rect">
            <a:avLst/>
          </a:prstGeom>
        </p:spPr>
      </p:pic>
      <p:pic>
        <p:nvPicPr>
          <p:cNvPr id="24" name="Picture 23"/>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01486" y="4223729"/>
            <a:ext cx="484412" cy="484412"/>
          </a:xfrm>
          <a:prstGeom prst="rect">
            <a:avLst/>
          </a:prstGeom>
        </p:spPr>
      </p:pic>
      <p:pic>
        <p:nvPicPr>
          <p:cNvPr id="26" name="Picture 25"/>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012372" y="3344029"/>
            <a:ext cx="484412" cy="484412"/>
          </a:xfrm>
          <a:prstGeom prst="rect">
            <a:avLst/>
          </a:prstGeom>
        </p:spPr>
      </p:pic>
      <p:pic>
        <p:nvPicPr>
          <p:cNvPr id="27" name="Picture 26"/>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5932" y="5116406"/>
            <a:ext cx="484412" cy="484412"/>
          </a:xfrm>
          <a:prstGeom prst="rect">
            <a:avLst/>
          </a:prstGeom>
        </p:spPr>
      </p:pic>
      <p:pic>
        <p:nvPicPr>
          <p:cNvPr id="28" name="Picture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30488" y="4201957"/>
            <a:ext cx="484412" cy="484412"/>
          </a:xfrm>
          <a:prstGeom prst="rect">
            <a:avLst/>
          </a:prstGeom>
        </p:spPr>
      </p:pic>
      <p:pic>
        <p:nvPicPr>
          <p:cNvPr id="29" name="Picture 28"/>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4441374" y="3322257"/>
            <a:ext cx="484412" cy="484412"/>
          </a:xfrm>
          <a:prstGeom prst="rect">
            <a:avLst/>
          </a:prstGeom>
        </p:spPr>
      </p:pic>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6" name="Rectangle 5"/>
          <p:cNvSpPr/>
          <p:nvPr/>
        </p:nvSpPr>
        <p:spPr>
          <a:xfrm>
            <a:off x="152400" y="24366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constructor([arguments]) { ... }</a:t>
            </a:r>
          </a:p>
        </p:txBody>
      </p:sp>
      <p:sp>
        <p:nvSpPr>
          <p:cNvPr id="3" name="Rectangle 2"/>
          <p:cNvSpPr/>
          <p:nvPr/>
        </p:nvSpPr>
        <p:spPr>
          <a:xfrm>
            <a:off x="228600" y="2977277"/>
            <a:ext cx="8610600" cy="2308324"/>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World"</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1219200"/>
            <a:ext cx="8839200" cy="3693319"/>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Customer {</a:t>
            </a:r>
          </a:p>
          <a:p>
            <a:r>
              <a:rPr lang="en-IN" sz="1800" dirty="0" smtClean="0">
                <a:solidFill>
                  <a:srgbClr val="000000"/>
                </a:solidFill>
                <a:latin typeface="Consolas" panose="020B0609020204030204" pitchFamily="49" charset="0"/>
              </a:rPr>
              <a:t>       constructor(customerCode</a:t>
            </a:r>
            <a:r>
              <a:rPr lang="en-IN" sz="1800" dirty="0">
                <a:solidFill>
                  <a:srgbClr val="000000"/>
                </a:solidFill>
                <a:latin typeface="Consolas" panose="020B0609020204030204" pitchFamily="49" charset="0"/>
              </a:rPr>
              <a:t>, customerName)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customerCode;</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 = 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display()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.customerCode + </a:t>
            </a:r>
            <a:r>
              <a:rPr lang="en-IN" sz="1800" dirty="0">
                <a:solidFill>
                  <a:srgbClr val="A31515"/>
                </a:solidFill>
                <a:latin typeface="Consolas" panose="020B0609020204030204" pitchFamily="49" charset="0"/>
              </a:rPr>
              <a:t>" "</a:t>
            </a:r>
            <a:r>
              <a:rPr lang="en-IN" sz="1800" dirty="0">
                <a:solidFill>
                  <a:srgbClr val="000000"/>
                </a:solidFill>
                <a:latin typeface="Consolas" panose="020B0609020204030204" pitchFamily="49" charset="0"/>
              </a:rPr>
              <a:t> + </a:t>
            </a:r>
            <a:r>
              <a:rPr lang="en-IN" sz="1800" dirty="0">
                <a:solidFill>
                  <a:srgbClr val="0000FF"/>
                </a:solidFill>
                <a:latin typeface="Consolas" panose="020B0609020204030204" pitchFamily="49" charset="0"/>
              </a:rPr>
              <a:t>this</a:t>
            </a:r>
            <a:r>
              <a:rPr lang="en-IN" sz="1800" dirty="0">
                <a:solidFill>
                  <a:srgbClr val="000000"/>
                </a:solidFill>
                <a:latin typeface="Consolas" panose="020B0609020204030204" pitchFamily="49" charset="0"/>
              </a:rPr>
              <a:t>.customerName);</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Customer(1, </a:t>
            </a:r>
            <a:r>
              <a:rPr lang="en-IN" sz="1800" dirty="0">
                <a:solidFill>
                  <a:srgbClr val="A31515"/>
                </a:solidFill>
                <a:latin typeface="Consolas" panose="020B0609020204030204" pitchFamily="49" charset="0"/>
              </a:rPr>
              <a:t>'saleel </a:t>
            </a:r>
            <a:r>
              <a:rPr lang="en-IN" sz="1800" dirty="0" err="1">
                <a:solidFill>
                  <a:srgbClr val="A31515"/>
                </a:solidFill>
                <a:latin typeface="Consolas" panose="020B0609020204030204" pitchFamily="49" charset="0"/>
              </a:rPr>
              <a:t>bagde</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a:t>
            </a:r>
            <a:r>
              <a:rPr lang="en-IN" sz="1800" dirty="0" smtClean="0">
                <a:solidFill>
                  <a:srgbClr val="000000"/>
                </a:solidFill>
                <a:latin typeface="Consolas" panose="020B0609020204030204" pitchFamily="49" charset="0"/>
              </a:rPr>
              <a:t>( o.display</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95943" y="2861370"/>
            <a:ext cx="8686800" cy="3539430"/>
          </a:xfrm>
          <a:prstGeom prst="rect">
            <a:avLst/>
          </a:prstGeom>
        </p:spPr>
        <p:txBody>
          <a:bodyPr wrap="square">
            <a:spAutoFit/>
          </a:bodyPr>
          <a:lstStyle/>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00"/>
                </a:solidFill>
                <a:latin typeface="Consolas" panose="020B0609020204030204" pitchFamily="49" charset="0"/>
              </a:rPr>
              <a:t> </a:t>
            </a:r>
            <a:r>
              <a:rPr lang="en-IN" sz="1600" dirty="0">
                <a:solidFill>
                  <a:srgbClr val="FF0000"/>
                </a:solidFill>
                <a:latin typeface="Consolas" panose="020B0609020204030204" pitchFamily="49" charset="0"/>
              </a:rPr>
              <a:t>type</a:t>
            </a:r>
            <a:r>
              <a:rPr lang="en-IN" sz="1600" dirty="0">
                <a:solidFill>
                  <a:srgbClr val="0000FF"/>
                </a:solidFill>
                <a:latin typeface="Consolas" panose="020B0609020204030204" pitchFamily="49" charset="0"/>
              </a:rPr>
              <a:t>="text/javascript"&gt;</a:t>
            </a:r>
            <a:endParaRPr lang="en-IN" sz="1600" dirty="0">
              <a:solidFill>
                <a:srgbClr val="000000"/>
              </a:solidFill>
              <a:latin typeface="Consolas" panose="020B0609020204030204" pitchFamily="49" charset="0"/>
            </a:endParaRP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Customer {</a:t>
            </a:r>
          </a:p>
          <a:p>
            <a:r>
              <a:rPr lang="en-IN" sz="1600" dirty="0" smtClean="0">
                <a:solidFill>
                  <a:srgbClr val="000000"/>
                </a:solidFill>
                <a:latin typeface="Consolas" panose="020B0609020204030204" pitchFamily="49" charset="0"/>
              </a:rPr>
              <a:t>       constructor(customerName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.customerName = customerName;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class</a:t>
            </a:r>
            <a:r>
              <a:rPr lang="en-IN" sz="1600" dirty="0">
                <a:solidFill>
                  <a:srgbClr val="000000"/>
                </a:solidFill>
                <a:latin typeface="Consolas" panose="020B0609020204030204" pitchFamily="49" charset="0"/>
              </a:rPr>
              <a:t> Person {</a:t>
            </a:r>
          </a:p>
          <a:p>
            <a:r>
              <a:rPr lang="en-IN" sz="1600" dirty="0" smtClean="0">
                <a:solidFill>
                  <a:srgbClr val="000000"/>
                </a:solidFill>
                <a:latin typeface="Consolas" panose="020B0609020204030204" pitchFamily="49" charset="0"/>
              </a:rPr>
              <a:t>       constructor(PersonName</a:t>
            </a:r>
            <a:r>
              <a:rPr lang="en-IN" sz="1600" dirty="0">
                <a:solidFill>
                  <a:srgbClr val="000000"/>
                </a:solidFill>
                <a:latin typeface="Consolas" panose="020B0609020204030204" pitchFamily="49" charset="0"/>
              </a:rPr>
              <a:t>) {</a:t>
            </a:r>
          </a:p>
          <a:p>
            <a:r>
              <a:rPr lang="en-IN" sz="1600" dirty="0" smtClean="0">
                <a:solidFill>
                  <a:srgbClr val="0000FF"/>
                </a:solidFill>
                <a:latin typeface="Consolas" panose="020B0609020204030204" pitchFamily="49" charset="0"/>
              </a:rPr>
              <a:t>           this</a:t>
            </a:r>
            <a:r>
              <a:rPr lang="en-IN" sz="1600" dirty="0" smtClean="0">
                <a:solidFill>
                  <a:srgbClr val="000000"/>
                </a:solidFill>
                <a:latin typeface="Consolas" panose="020B0609020204030204" pitchFamily="49" charset="0"/>
              </a:rPr>
              <a:t>.PersonName </a:t>
            </a:r>
            <a:r>
              <a:rPr lang="en-IN" sz="1600" dirty="0">
                <a:solidFill>
                  <a:srgbClr val="000000"/>
                </a:solidFill>
                <a:latin typeface="Consolas" panose="020B0609020204030204" pitchFamily="49" charset="0"/>
              </a:rPr>
              <a:t>= PersonName;</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a:t>
            </a:r>
          </a:p>
          <a:p>
            <a:r>
              <a:rPr lang="en-IN" sz="1600" dirty="0" smtClean="0">
                <a:solidFill>
                  <a:srgbClr val="000000"/>
                </a:solidFill>
                <a:latin typeface="Consolas" panose="020B0609020204030204" pitchFamily="49" charset="0"/>
              </a:rPr>
              <a:t>   </a:t>
            </a:r>
            <a:r>
              <a:rPr lang="en-IN" sz="1600" dirty="0">
                <a:solidFill>
                  <a:srgbClr val="0000FF"/>
                </a:solidFill>
                <a:latin typeface="Consolas" panose="020B0609020204030204" pitchFamily="49" charset="0"/>
              </a:rPr>
              <a:t>var</a:t>
            </a:r>
            <a:r>
              <a:rPr lang="en-IN" sz="1600" dirty="0">
                <a:solidFill>
                  <a:srgbClr val="000000"/>
                </a:solidFill>
                <a:latin typeface="Consolas" panose="020B0609020204030204" pitchFamily="49" charset="0"/>
              </a:rPr>
              <a:t> o = </a:t>
            </a:r>
            <a:r>
              <a:rPr lang="en-IN" sz="1600" dirty="0">
                <a:solidFill>
                  <a:srgbClr val="0000FF"/>
                </a:solidFill>
                <a:latin typeface="Consolas" panose="020B0609020204030204" pitchFamily="49" charset="0"/>
              </a:rPr>
              <a:t>new</a:t>
            </a:r>
            <a:r>
              <a:rPr lang="en-IN" sz="1600" dirty="0">
                <a:solidFill>
                  <a:srgbClr val="000000"/>
                </a:solidFill>
                <a:latin typeface="Consolas" panose="020B0609020204030204" pitchFamily="49" charset="0"/>
              </a:rPr>
              <a:t> Person(1, </a:t>
            </a:r>
            <a:r>
              <a:rPr lang="en-IN" sz="1600" dirty="0">
                <a:solidFill>
                  <a:srgbClr val="A31515"/>
                </a:solidFill>
                <a:latin typeface="Consolas" panose="020B0609020204030204" pitchFamily="49" charset="0"/>
              </a:rPr>
              <a:t>'saleel'</a:t>
            </a:r>
            <a:r>
              <a:rPr lang="en-IN" sz="1600" dirty="0">
                <a:solidFill>
                  <a:srgbClr val="000000"/>
                </a:solidFill>
                <a:latin typeface="Consolas" panose="020B0609020204030204" pitchFamily="49" charset="0"/>
              </a:rPr>
              <a:t>);</a:t>
            </a:r>
          </a:p>
          <a:p>
            <a:r>
              <a:rPr lang="pt-BR" sz="1600" dirty="0" smtClean="0">
                <a:solidFill>
                  <a:srgbClr val="000000"/>
                </a:solidFill>
                <a:latin typeface="Consolas" panose="020B0609020204030204" pitchFamily="49" charset="0"/>
              </a:rPr>
              <a:t>   </a:t>
            </a:r>
            <a:r>
              <a:rPr lang="pt-BR" sz="1600" dirty="0">
                <a:solidFill>
                  <a:srgbClr val="000000"/>
                </a:solidFill>
                <a:latin typeface="Consolas" panose="020B0609020204030204" pitchFamily="49" charset="0"/>
              </a:rPr>
              <a:t>console.log(o, </a:t>
            </a:r>
            <a:r>
              <a:rPr lang="pt-BR" sz="1600" dirty="0">
                <a:solidFill>
                  <a:srgbClr val="0000FF"/>
                </a:solidFill>
                <a:latin typeface="Consolas" panose="020B0609020204030204" pitchFamily="49" charset="0"/>
              </a:rPr>
              <a:t>typeof</a:t>
            </a:r>
            <a:r>
              <a:rPr lang="pt-BR" sz="1600" dirty="0">
                <a:solidFill>
                  <a:srgbClr val="000000"/>
                </a:solidFill>
                <a:latin typeface="Consolas" panose="020B0609020204030204" pitchFamily="49" charset="0"/>
              </a:rPr>
              <a:t> (o),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pt-BR" sz="1600" dirty="0" smtClean="0">
                <a:solidFill>
                  <a:srgbClr val="000000"/>
                </a:solidFill>
                <a:latin typeface="Consolas" panose="020B0609020204030204" pitchFamily="49" charset="0"/>
              </a:rPr>
              <a:t>Person</a:t>
            </a:r>
            <a:r>
              <a:rPr lang="pt-BR" sz="1600" dirty="0">
                <a:solidFill>
                  <a:srgbClr val="000000"/>
                </a:solidFill>
                <a:latin typeface="Consolas" panose="020B0609020204030204" pitchFamily="49" charset="0"/>
              </a:rPr>
              <a:t>, o </a:t>
            </a:r>
            <a:r>
              <a:rPr lang="pt-BR" sz="1600" dirty="0">
                <a:solidFill>
                  <a:srgbClr val="0000FF"/>
                </a:solidFill>
                <a:latin typeface="Consolas" panose="020B0609020204030204" pitchFamily="49" charset="0"/>
              </a:rPr>
              <a:t>instanceof</a:t>
            </a:r>
            <a:r>
              <a:rPr lang="pt-BR" sz="1600" dirty="0">
                <a:solidFill>
                  <a:srgbClr val="000000"/>
                </a:solidFill>
                <a:latin typeface="Consolas" panose="020B0609020204030204" pitchFamily="49" charset="0"/>
              </a:rPr>
              <a:t> </a:t>
            </a:r>
            <a:r>
              <a:rPr lang="en-IN" sz="1600" dirty="0">
                <a:solidFill>
                  <a:srgbClr val="000000"/>
                </a:solidFill>
                <a:latin typeface="Consolas" panose="020B0609020204030204" pitchFamily="49" charset="0"/>
              </a:rPr>
              <a:t>Customer</a:t>
            </a:r>
            <a:r>
              <a:rPr lang="pt-BR" sz="1600" dirty="0" smtClean="0">
                <a:solidFill>
                  <a:srgbClr val="000000"/>
                </a:solidFill>
                <a:latin typeface="Consolas" panose="020B0609020204030204" pitchFamily="49" charset="0"/>
              </a:rPr>
              <a:t>);</a:t>
            </a:r>
            <a:endParaRPr lang="pt-BR" sz="1600" dirty="0">
              <a:solidFill>
                <a:srgbClr val="000000"/>
              </a:solidFill>
              <a:latin typeface="Consolas" panose="020B0609020204030204" pitchFamily="49" charset="0"/>
            </a:endParaRPr>
          </a:p>
          <a:p>
            <a:r>
              <a:rPr lang="en-IN" sz="1600" dirty="0" smtClean="0">
                <a:solidFill>
                  <a:srgbClr val="0000FF"/>
                </a:solidFill>
                <a:latin typeface="Consolas" panose="020B0609020204030204" pitchFamily="49" charset="0"/>
              </a:rPr>
              <a:t>&lt;/</a:t>
            </a:r>
            <a:r>
              <a:rPr lang="en-IN" sz="1600" dirty="0">
                <a:solidFill>
                  <a:srgbClr val="800000"/>
                </a:solidFill>
                <a:latin typeface="Consolas" panose="020B0609020204030204" pitchFamily="49" charset="0"/>
              </a:rPr>
              <a:t>script</a:t>
            </a:r>
            <a:r>
              <a:rPr lang="en-IN" sz="1600" dirty="0">
                <a:solidFill>
                  <a:srgbClr val="0000FF"/>
                </a:solidFill>
                <a:latin typeface="Consolas" panose="020B0609020204030204" pitchFamily="49" charset="0"/>
              </a:rPr>
              <a:t>&gt;</a:t>
            </a:r>
            <a:endParaRPr lang="en-IN" sz="1600" dirty="0"/>
          </a:p>
        </p:txBody>
      </p: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object instanceof constructor</a:t>
            </a: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378327"/>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16101"/>
          </a:xfrm>
          <a:prstGeom prst="rect">
            <a:avLst/>
          </a:prstGeom>
        </p:spPr>
        <p:txBody>
          <a:bodyPr wrap="square">
            <a:spAutoFit/>
          </a:bodyPr>
          <a:lstStyle/>
          <a:p>
            <a:r>
              <a:rPr lang="en-IN" sz="1800" i="1" dirty="0">
                <a:solidFill>
                  <a:srgbClr val="92D050"/>
                </a:solidFill>
                <a:latin typeface="Consolas" panose="020B0609020204030204" pitchFamily="49" charset="0"/>
              </a:rPr>
              <a:t>// 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18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class ChildClass extends ParentClass {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super([arguments]); // calls the parent constructor</a:t>
            </a:r>
            <a:r>
              <a:rPr lang="en-IN" sz="2000" dirty="0" smtClean="0">
                <a:solidFill>
                  <a:srgbClr val="0070C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super.functionOnParent([arguments]);</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00274"/>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does undefined value mean in javascript?</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984885"/>
          </a:xfrm>
          <a:prstGeom prst="rect">
            <a:avLst/>
          </a:prstGeom>
          <a:noFill/>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is the difference between undefined value and null value</a:t>
            </a:r>
            <a:r>
              <a:rPr lang="en-IN" sz="1800" b="1" dirty="0" smtClean="0">
                <a:solidFill>
                  <a:srgbClr val="C00000"/>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undefined variable or property returns undefined whereas </a:t>
            </a:r>
            <a:r>
              <a:rPr lang="en-IN" sz="1800"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null value returns object</a:t>
            </a:r>
          </a:p>
        </p:txBody>
      </p:sp>
      <p:sp>
        <p:nvSpPr>
          <p:cNvPr id="6" name="Rectangle 5"/>
          <p:cNvSpPr/>
          <p:nvPr/>
        </p:nvSpPr>
        <p:spPr>
          <a:xfrm>
            <a:off x="124121" y="4771072"/>
            <a:ext cx="8610600" cy="1292662"/>
          </a:xfrm>
          <a:prstGeom prst="rect">
            <a:avLst/>
          </a:prstGeom>
        </p:spPr>
        <p:txBody>
          <a:bodyPr wrap="square">
            <a:spAutoFit/>
          </a:bodyPr>
          <a:lstStyle/>
          <a:p>
            <a:r>
              <a:rPr lang="en-IN" sz="1800" b="1" dirty="0">
                <a:solidFill>
                  <a:srgbClr val="C00000"/>
                </a:solidFill>
                <a:latin typeface="Arial" panose="020B0604020202020204" pitchFamily="34" charset="0"/>
                <a:cs typeface="Arial" panose="020B0604020202020204" pitchFamily="34" charset="0"/>
              </a:rPr>
              <a:t>What are </a:t>
            </a:r>
            <a:r>
              <a:rPr lang="en-IN" sz="1800" b="1" dirty="0" smtClean="0">
                <a:solidFill>
                  <a:srgbClr val="C00000"/>
                </a:solidFill>
                <a:latin typeface="Arial" panose="020B0604020202020204" pitchFamily="34" charset="0"/>
                <a:cs typeface="Arial" panose="020B0604020202020204" pitchFamily="34" charset="0"/>
              </a:rPr>
              <a:t>undeclared </a:t>
            </a:r>
            <a:r>
              <a:rPr lang="en-IN" sz="1800" b="1" dirty="0">
                <a:solidFill>
                  <a:srgbClr val="C00000"/>
                </a:solidFill>
                <a:latin typeface="Arial" panose="020B0604020202020204" pitchFamily="34" charset="0"/>
                <a:cs typeface="Arial" panose="020B0604020202020204" pitchFamily="34" charset="0"/>
              </a:rPr>
              <a:t>variables?</a:t>
            </a:r>
            <a:r>
              <a:rPr lang="en-IN" sz="1800" b="1" dirty="0">
                <a:solidFill>
                  <a:srgbClr val="4E4E4E"/>
                </a:solidFill>
                <a:latin typeface="Arial" panose="020B0604020202020204" pitchFamily="34" charset="0"/>
                <a:cs typeface="Arial" panose="020B0604020202020204" pitchFamily="34" charset="0"/>
              </a:rPr>
              <a:t> </a:t>
            </a:r>
            <a:endParaRPr lang="en-IN" sz="1800" b="1" dirty="0" smtClean="0">
              <a:solidFill>
                <a:srgbClr val="4E4E4E"/>
              </a:solidFill>
              <a:latin typeface="Arial" panose="020B0604020202020204" pitchFamily="34" charset="0"/>
              <a:cs typeface="Arial" panose="020B0604020202020204" pitchFamily="34" charset="0"/>
            </a:endParaRP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solidFill>
                  <a:srgbClr val="4E4E4E"/>
                </a:solidFill>
                <a:latin typeface="Arial" panose="020B0604020202020204" pitchFamily="34" charset="0"/>
                <a:cs typeface="Arial" panose="020B0604020202020204" pitchFamily="34" charset="0"/>
              </a:rPr>
              <a:t>variables are those that are not declared in the program (do not exist at all</a:t>
            </a:r>
            <a:r>
              <a:rPr lang="en-IN" sz="1800" dirty="0" smtClean="0">
                <a:solidFill>
                  <a:srgbClr val="4E4E4E"/>
                </a:solidFill>
                <a:latin typeface="Arial" panose="020B0604020202020204" pitchFamily="34" charset="0"/>
                <a:cs typeface="Arial" panose="020B0604020202020204" pitchFamily="34" charset="0"/>
              </a:rPr>
              <a:t>), trying </a:t>
            </a:r>
            <a:r>
              <a:rPr lang="en-IN" sz="1800" dirty="0">
                <a:solidFill>
                  <a:srgbClr val="4E4E4E"/>
                </a:solidFill>
                <a:latin typeface="Arial" panose="020B0604020202020204" pitchFamily="34" charset="0"/>
                <a:cs typeface="Arial" panose="020B0604020202020204" pitchFamily="34" charset="0"/>
              </a:rPr>
              <a:t>to read their values gives runtime error</a:t>
            </a:r>
            <a:r>
              <a:rPr lang="en-IN" sz="1800" dirty="0" smtClean="0">
                <a:solidFill>
                  <a:srgbClr val="4E4E4E"/>
                </a:solidFill>
                <a:latin typeface="Arial" panose="020B0604020202020204" pitchFamily="34" charset="0"/>
                <a:cs typeface="Arial" panose="020B0604020202020204" pitchFamily="34" charset="0"/>
              </a:rPr>
              <a:t>. But </a:t>
            </a:r>
            <a:r>
              <a:rPr lang="en-IN" sz="1800" dirty="0">
                <a:solidFill>
                  <a:srgbClr val="4E4E4E"/>
                </a:solidFill>
                <a:latin typeface="Arial" panose="020B0604020202020204" pitchFamily="34" charset="0"/>
                <a:cs typeface="Arial" panose="020B0604020202020204" pitchFamily="34" charset="0"/>
              </a:rPr>
              <a:t>if undeclared variables are assigned then implicit declaration is done </a:t>
            </a:r>
            <a:r>
              <a:rPr lang="en-IN" sz="1800" dirty="0" smtClean="0">
                <a:solidFill>
                  <a:srgbClr val="4E4E4E"/>
                </a:solidFill>
                <a:latin typeface="Arial" panose="020B0604020202020204" pitchFamily="34" charset="0"/>
                <a:cs typeface="Arial" panose="020B0604020202020204" pitchFamily="34" charset="0"/>
              </a:rPr>
              <a:t>.</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905780"/>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dirty="0" smtClean="0">
                <a:solidFill>
                  <a:srgbClr val="DD4A68"/>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DD4A68"/>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dirty="0" smtClean="0">
                <a:solidFill>
                  <a:srgbClr val="DD4A68"/>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3286780"/>
            <a:ext cx="86487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972580"/>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DD4A68"/>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DD4A68"/>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353580"/>
            <a:ext cx="86487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304800" y="5039380"/>
            <a:ext cx="8686800" cy="384721"/>
          </a:xfrm>
          <a:prstGeom prst="rect">
            <a:avLst/>
          </a:prstGeom>
          <a:noFill/>
        </p:spPr>
        <p:txBody>
          <a:bodyPr wrap="square">
            <a:spAutoFit/>
          </a:bodyPr>
          <a:lstStyle/>
          <a:p>
            <a:r>
              <a:rPr lang="en-IN" sz="1900" dirty="0">
                <a:solidFill>
                  <a:srgbClr val="0077AA"/>
                </a:solidFill>
                <a:latin typeface="Consolas" panose="020B0609020204030204" pitchFamily="49" charset="0"/>
              </a:rPr>
              <a:t>const</a:t>
            </a:r>
            <a:r>
              <a:rPr lang="en-IN" sz="1900" dirty="0">
                <a:solidFill>
                  <a:srgbClr val="0070C0"/>
                </a:solidFill>
                <a:latin typeface="Arial" panose="020B0604020202020204" pitchFamily="34" charset="0"/>
                <a:cs typeface="Arial" panose="020B0604020202020204" pitchFamily="34" charset="0"/>
              </a:rPr>
              <a:t> </a:t>
            </a:r>
            <a:r>
              <a:rPr lang="nn-NO" sz="1900" dirty="0">
                <a:solidFill>
                  <a:srgbClr val="DD4A68"/>
                </a:solidFill>
                <a:latin typeface="Consolas" panose="020B0609020204030204" pitchFamily="49" charset="0"/>
              </a:rPr>
              <a:t>var1</a:t>
            </a:r>
            <a:r>
              <a:rPr lang="nn-NO" sz="1900" dirty="0">
                <a:solidFill>
                  <a:srgbClr val="0070C0"/>
                </a:solidFill>
                <a:latin typeface="Arial" panose="020B0604020202020204" pitchFamily="34" charset="0"/>
                <a:cs typeface="Arial" panose="020B0604020202020204" pitchFamily="34" charset="0"/>
              </a:rPr>
              <a:t> </a:t>
            </a:r>
            <a:r>
              <a:rPr lang="en-IN" sz="1900" dirty="0" smtClean="0">
                <a:solidFill>
                  <a:schemeClr val="accent5">
                    <a:lumMod val="75000"/>
                  </a:schemeClr>
                </a:solidFill>
                <a:latin typeface="Consolas" panose="020B0609020204030204" pitchFamily="49" charset="0"/>
              </a:rPr>
              <a:t>=</a:t>
            </a:r>
            <a:r>
              <a:rPr lang="en-IN" sz="1900" dirty="0" smtClean="0">
                <a:solidFill>
                  <a:srgbClr val="333333"/>
                </a:solidFill>
                <a:latin typeface="Consolas" panose="020B0609020204030204" pitchFamily="49" charset="0"/>
              </a:rPr>
              <a:t> </a:t>
            </a:r>
            <a:r>
              <a:rPr lang="en-IN" sz="1900" dirty="0">
                <a:solidFill>
                  <a:srgbClr val="92D050"/>
                </a:solidFill>
                <a:latin typeface="Consolas" panose="020B0609020204030204" pitchFamily="49" charset="0"/>
              </a:rPr>
              <a:t>value1</a:t>
            </a:r>
            <a:r>
              <a:rPr lang="en-IN" sz="1900" dirty="0">
                <a:solidFill>
                  <a:srgbClr val="333333"/>
                </a:solidFill>
                <a:latin typeface="Consolas" panose="020B0609020204030204" pitchFamily="49" charset="0"/>
              </a:rPr>
              <a:t>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var2</a:t>
            </a:r>
            <a:r>
              <a:rPr lang="nn-NO" sz="1900" dirty="0">
                <a:solidFill>
                  <a:srgbClr val="333333"/>
                </a:solidFill>
                <a:latin typeface="Consolas" panose="020B0609020204030204" pitchFamily="49" charset="0"/>
              </a:rPr>
              <a:t> </a:t>
            </a:r>
            <a:r>
              <a:rPr lang="en-IN" sz="1900" dirty="0" smtClean="0">
                <a:solidFill>
                  <a:schemeClr val="accent5">
                    <a:lumMod val="75000"/>
                  </a:schemeClr>
                </a:solidFill>
                <a:latin typeface="Consolas" panose="020B0609020204030204" pitchFamily="49" charset="0"/>
              </a:rPr>
              <a:t>=</a:t>
            </a:r>
            <a:r>
              <a:rPr lang="en-IN" sz="1900" dirty="0" smtClean="0">
                <a:solidFill>
                  <a:srgbClr val="333333"/>
                </a:solidFill>
                <a:latin typeface="Consolas" panose="020B0609020204030204" pitchFamily="49" charset="0"/>
              </a:rPr>
              <a:t> </a:t>
            </a:r>
            <a:r>
              <a:rPr lang="en-IN" sz="1900" dirty="0">
                <a:solidFill>
                  <a:srgbClr val="92D050"/>
                </a:solidFill>
                <a:latin typeface="Consolas" panose="020B0609020204030204" pitchFamily="49" charset="0"/>
              </a:rPr>
              <a:t>value2</a:t>
            </a:r>
            <a:r>
              <a:rPr lang="en-IN" sz="1900" dirty="0">
                <a:solidFill>
                  <a:srgbClr val="333333"/>
                </a:solidFill>
                <a:latin typeface="Consolas" panose="020B0609020204030204" pitchFamily="49" charset="0"/>
              </a:rPr>
              <a:t>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 </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 </a:t>
            </a:r>
            <a:r>
              <a:rPr lang="nn-NO" sz="1900" dirty="0">
                <a:solidFill>
                  <a:srgbClr val="DD4A68"/>
                </a:solidFill>
                <a:latin typeface="Consolas" panose="020B0609020204030204" pitchFamily="49" charset="0"/>
              </a:rPr>
              <a:t>varN</a:t>
            </a:r>
            <a:r>
              <a:rPr lang="nn-NO" sz="1900" dirty="0">
                <a:solidFill>
                  <a:srgbClr val="333333"/>
                </a:solidFill>
                <a:latin typeface="Consolas" panose="020B0609020204030204" pitchFamily="49" charset="0"/>
              </a:rPr>
              <a:t> </a:t>
            </a:r>
            <a:r>
              <a:rPr lang="en-IN" sz="1900" dirty="0" smtClean="0">
                <a:solidFill>
                  <a:schemeClr val="accent5">
                    <a:lumMod val="75000"/>
                  </a:schemeClr>
                </a:solidFill>
                <a:latin typeface="Consolas" panose="020B0609020204030204" pitchFamily="49" charset="0"/>
              </a:rPr>
              <a:t>=</a:t>
            </a:r>
            <a:r>
              <a:rPr lang="en-IN" sz="1900" dirty="0" smtClean="0">
                <a:solidFill>
                  <a:srgbClr val="333333"/>
                </a:solidFill>
                <a:latin typeface="Consolas" panose="020B0609020204030204" pitchFamily="49" charset="0"/>
              </a:rPr>
              <a:t> </a:t>
            </a:r>
            <a:r>
              <a:rPr lang="en-IN" sz="1900" dirty="0">
                <a:solidFill>
                  <a:srgbClr val="92D050"/>
                </a:solidFill>
                <a:latin typeface="Consolas" panose="020B0609020204030204" pitchFamily="49" charset="0"/>
              </a:rPr>
              <a:t>valueN</a:t>
            </a:r>
            <a:r>
              <a:rPr lang="en-IN" sz="1900" dirty="0">
                <a:solidFill>
                  <a:srgbClr val="999999"/>
                </a:solidFill>
                <a:latin typeface="Consolas" panose="020B0609020204030204" pitchFamily="49" charset="0"/>
              </a:rPr>
              <a:t>]]]</a:t>
            </a:r>
            <a:r>
              <a:rPr lang="en-IN" sz="1900" dirty="0">
                <a:solidFill>
                  <a:srgbClr val="333333"/>
                </a:solidFill>
                <a:latin typeface="Consolas" panose="020B0609020204030204" pitchFamily="49" charset="0"/>
              </a:rPr>
              <a:t>;</a:t>
            </a:r>
          </a:p>
        </p:txBody>
      </p:sp>
      <p:sp>
        <p:nvSpPr>
          <p:cNvPr id="18" name="Rectangle 17"/>
          <p:cNvSpPr/>
          <p:nvPr/>
        </p:nvSpPr>
        <p:spPr>
          <a:xfrm>
            <a:off x="228600" y="5420380"/>
            <a:ext cx="8610600" cy="523220"/>
          </a:xfrm>
          <a:prstGeom prst="rect">
            <a:avLst/>
          </a:prstGeom>
        </p:spPr>
        <p:txBody>
          <a:bodyPr wrap="square">
            <a:spAutoFit/>
          </a:bodyPr>
          <a:lstStyle/>
          <a:p>
            <a:r>
              <a:rPr lang="en-IN" sz="1400" b="1" dirty="0">
                <a:latin typeface="Arial" panose="020B0604020202020204" pitchFamily="34" charset="0"/>
                <a:cs typeface="Arial" panose="020B0604020202020204" pitchFamily="34" charset="0"/>
              </a:rPr>
              <a:t>varN </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The constant's name, which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7" name="Rectangle 16"/>
          <p:cNvSpPr/>
          <p:nvPr/>
        </p:nvSpPr>
        <p:spPr>
          <a:xfrm>
            <a:off x="152400" y="24954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446550"/>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3200" b="1" dirty="0">
                <a:latin typeface="Arial" panose="020B0604020202020204" pitchFamily="34" charset="0"/>
                <a:cs typeface="Arial" panose="020B0604020202020204" pitchFamily="34" charset="0"/>
              </a:rPr>
              <a:t>you can refer to a </a:t>
            </a:r>
            <a:r>
              <a:rPr lang="en-US" sz="3200" b="1" dirty="0" smtClean="0">
                <a:latin typeface="Arial" panose="020B0604020202020204" pitchFamily="34" charset="0"/>
                <a:cs typeface="Arial" panose="020B0604020202020204" pitchFamily="34" charset="0"/>
              </a:rPr>
              <a:t>variable, </a:t>
            </a:r>
            <a:r>
              <a:rPr lang="en-US" sz="3200" b="1" dirty="0">
                <a:latin typeface="Arial" panose="020B0604020202020204" pitchFamily="34" charset="0"/>
                <a:cs typeface="Arial" panose="020B0604020202020204" pitchFamily="34" charset="0"/>
              </a:rPr>
              <a:t>declared later,</a:t>
            </a:r>
            <a:r>
              <a:rPr lang="en-US" dirty="0">
                <a:latin typeface="Arial" panose="020B0604020202020204" pitchFamily="34" charset="0"/>
                <a:cs typeface="Arial" panose="020B0604020202020204" pitchFamily="34" charset="0"/>
              </a:rPr>
              <a:t> without getting an exception. </a:t>
            </a:r>
            <a:r>
              <a:rPr lang="en-US" i="1" dirty="0" smtClean="0">
                <a:latin typeface="Arial" panose="020B0604020202020204" pitchFamily="34" charset="0"/>
                <a:cs typeface="Arial" panose="020B0604020202020204" pitchFamily="34" charset="0"/>
              </a:rPr>
              <a:t>This </a:t>
            </a:r>
            <a:r>
              <a:rPr lang="en-US" i="1" dirty="0">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477328"/>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Hoisting is JavaScript's </a:t>
            </a:r>
            <a:r>
              <a:rPr lang="en-US" sz="3000" b="1" dirty="0" smtClean="0">
                <a:latin typeface="Arial" panose="020B0604020202020204" pitchFamily="34" charset="0"/>
                <a:cs typeface="Arial" panose="020B0604020202020204" pitchFamily="34" charset="0"/>
              </a:rPr>
              <a:t>default </a:t>
            </a:r>
            <a:r>
              <a:rPr lang="en-US" sz="3000" b="1" dirty="0">
                <a:latin typeface="Arial" panose="020B0604020202020204" pitchFamily="34" charset="0"/>
                <a:cs typeface="Arial" panose="020B0604020202020204" pitchFamily="34" charset="0"/>
              </a:rPr>
              <a:t>behavior of moving all declarations to the top of the current scope</a:t>
            </a:r>
            <a:r>
              <a:rPr lang="en-US" sz="32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1026" name="Picture 2" descr="http://www.tutorialsteacher.com/Content/images/js/hoisting.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14800" y="4191000"/>
            <a:ext cx="4495800" cy="2046853"/>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p:cNvPicPr>
            <a:picLocks noChangeAspect="1"/>
          </p:cNvPicPr>
          <p:nvPr/>
        </p:nvPicPr>
        <p:blipFill>
          <a:blip r:embed="rId3"/>
          <a:stretch>
            <a:fillRect/>
          </a:stretch>
        </p:blipFill>
        <p:spPr>
          <a:xfrm>
            <a:off x="228600" y="4503121"/>
            <a:ext cx="3793725" cy="1378524"/>
          </a:xfrm>
          <a:prstGeom prst="rect">
            <a:avLst/>
          </a:prstGeom>
        </p:spPr>
      </p:pic>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 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20" name="Rectangle 19"/>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7" name="Rectangle 16"/>
          <p:cNvSpPr/>
          <p:nvPr/>
        </p:nvSpPr>
        <p:spPr>
          <a:xfrm>
            <a:off x="1610591" y="96982"/>
            <a:ext cx="7467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latin typeface="Arial" panose="020B0604020202020204" pitchFamily="34" charset="0"/>
                <a:cs typeface="Arial" panose="020B0604020202020204" pitchFamily="34" charset="0"/>
              </a:rPr>
              <a:t>it will not lose its value.</a:t>
            </a:r>
          </a:p>
        </p:txBody>
      </p:sp>
      <p:sp>
        <p:nvSpPr>
          <p:cNvPr id="15" name="Rectangle 14"/>
          <p:cNvSpPr/>
          <p:nvPr/>
        </p:nvSpPr>
        <p:spPr>
          <a:xfrm>
            <a:off x="3657600" y="96982"/>
            <a:ext cx="54205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latin typeface="Arial" panose="020B0604020202020204" pitchFamily="34" charset="0"/>
                <a:cs typeface="Arial" panose="020B0604020202020204" pitchFamily="34" charset="0"/>
              </a:rPr>
              <a:t>returns the value of the last operand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b is equal to </a:t>
            </a:r>
            <a:r>
              <a:rPr lang="en-IN" sz="1800" dirty="0" smtClean="0">
                <a:solidFill>
                  <a:srgbClr val="92D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FF0000"/>
                </a:solidFill>
                <a:latin typeface="Arial" pitchFamily="34" charset="0"/>
                <a:cs typeface="Arial" pitchFamily="34" charset="0"/>
              </a:rPr>
              <a:t>JavaScript</a:t>
            </a:r>
            <a:endParaRPr lang="en-US" sz="6600" b="1" dirty="0">
              <a:solidFill>
                <a:srgbClr val="FF0000"/>
              </a:solidFill>
              <a:latin typeface="Arial" pitchFamily="34" charset="0"/>
              <a:cs typeface="Arial" pitchFamily="34" charset="0"/>
            </a:endParaRPr>
          </a:p>
        </p:txBody>
      </p:sp>
      <p:sp>
        <p:nvSpPr>
          <p:cNvPr id="3" name="Rectangle 2"/>
          <p:cNvSpPr/>
          <p:nvPr/>
        </p:nvSpPr>
        <p:spPr>
          <a:xfrm>
            <a:off x="0" y="3505200"/>
            <a:ext cx="9144000" cy="830997"/>
          </a:xfrm>
          <a:prstGeom prst="rect">
            <a:avLst/>
          </a:prstGeom>
          <a:solidFill>
            <a:schemeClr val="tx1">
              <a:lumMod val="95000"/>
              <a:lumOff val="5000"/>
            </a:schemeClr>
          </a:solidFill>
        </p:spPr>
        <p:txBody>
          <a:bodyPr wrap="square">
            <a:spAutoFit/>
          </a:bodyPr>
          <a:lstStyle/>
          <a:p>
            <a:pPr algn="ctr"/>
            <a:r>
              <a:rPr lang="en-US" dirty="0">
                <a:solidFill>
                  <a:schemeClr val="bg1"/>
                </a:solidFill>
                <a:latin typeface="Arial" panose="020B0604020202020204" pitchFamily="34" charset="0"/>
                <a:cs typeface="Arial" pitchFamily="34" charset="0"/>
              </a:rPr>
              <a:t>JavaScript is a </a:t>
            </a:r>
            <a:r>
              <a:rPr lang="en-US" b="1" dirty="0" smtClean="0">
                <a:solidFill>
                  <a:schemeClr val="bg1"/>
                </a:solidFill>
                <a:latin typeface="Arial" pitchFamily="34" charset="0"/>
                <a:cs typeface="Arial" pitchFamily="34" charset="0"/>
              </a:rPr>
              <a:t>cross-platform, object-oriented </a:t>
            </a:r>
            <a:r>
              <a:rPr lang="en-US" dirty="0">
                <a:solidFill>
                  <a:schemeClr val="bg1"/>
                </a:solidFill>
                <a:latin typeface="Arial" pitchFamily="34" charset="0"/>
                <a:cs typeface="Arial" pitchFamily="34" charset="0"/>
              </a:rPr>
              <a:t>scripting</a:t>
            </a:r>
            <a:r>
              <a:rPr lang="en-US" b="1" dirty="0" smtClean="0">
                <a:solidFill>
                  <a:schemeClr val="bg1"/>
                </a:solidFill>
                <a:latin typeface="Arial" pitchFamily="34" charset="0"/>
                <a:cs typeface="Arial" pitchFamily="34" charset="0"/>
              </a:rPr>
              <a:t> </a:t>
            </a:r>
            <a:r>
              <a:rPr lang="en-US" dirty="0" smtClean="0">
                <a:solidFill>
                  <a:schemeClr val="bg1"/>
                </a:solidFill>
                <a:latin typeface="Arial" pitchFamily="34" charset="0"/>
                <a:cs typeface="Arial" pitchFamily="34" charset="0"/>
              </a:rPr>
              <a:t>language. It </a:t>
            </a:r>
            <a:r>
              <a:rPr lang="en-US" dirty="0">
                <a:solidFill>
                  <a:schemeClr val="bg1"/>
                </a:solidFill>
                <a:latin typeface="Arial" pitchFamily="34" charset="0"/>
                <a:cs typeface="Arial" pitchFamily="34" charset="0"/>
              </a:rPr>
              <a:t>is a small and lightweight language. </a:t>
            </a:r>
            <a:endParaRPr lang="en-US"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C10374"/>
                </a:solidFill>
                <a:latin typeface="Century" panose="02040604050505020304" pitchFamily="18" charset="0"/>
              </a:rPr>
              <a:t>JavaScript is a loosely typed </a:t>
            </a:r>
            <a:r>
              <a:rPr lang="en-IN" sz="3700" i="1" dirty="0" smtClean="0">
                <a:solidFill>
                  <a:srgbClr val="C10374"/>
                </a:solidFill>
                <a:latin typeface="Century" panose="02040604050505020304" pitchFamily="18" charset="0"/>
              </a:rPr>
              <a:t>language.</a:t>
            </a:r>
            <a:endParaRPr lang="en-IN" sz="3700" i="1" dirty="0">
              <a:solidFill>
                <a:srgbClr val="C10374"/>
              </a:solidFill>
              <a:latin typeface="Century" panose="02040604050505020304" pitchFamily="18" charset="0"/>
            </a:endParaRPr>
          </a:p>
        </p:txBody>
      </p: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28600" y="2953703"/>
            <a:ext cx="8763000" cy="320087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419100" y="3429000"/>
            <a:ext cx="8458200" cy="523220"/>
          </a:xfrm>
          <a:prstGeom prst="rect">
            <a:avLst/>
          </a:prstGeom>
        </p:spPr>
        <p:txBody>
          <a:bodyPr wrap="square">
            <a:spAutoFit/>
          </a:bodyPr>
          <a:lstStyle/>
          <a:p>
            <a:r>
              <a:rPr lang="en-IN" sz="1400" b="1" dirty="0" smtClean="0">
                <a:latin typeface="Arial" panose="020B0604020202020204" pitchFamily="34" charset="0"/>
                <a:cs typeface="Arial" panose="020B0604020202020204" pitchFamily="34" charset="0"/>
              </a:rPr>
              <a:t>varN</a:t>
            </a:r>
            <a:r>
              <a:rPr lang="en-IN" sz="1400" dirty="0">
                <a:latin typeface="Arial" panose="020B0604020202020204" pitchFamily="34" charset="0"/>
                <a:cs typeface="Arial" panose="020B0604020202020204" pitchFamily="34" charset="0"/>
              </a:rPr>
              <a:t>: Variable name. It can be any legal identifier.</a:t>
            </a:r>
          </a:p>
          <a:p>
            <a:r>
              <a:rPr lang="en-IN" sz="1400" b="1" dirty="0">
                <a:latin typeface="Arial" panose="020B0604020202020204" pitchFamily="34" charset="0"/>
                <a:cs typeface="Arial" panose="020B0604020202020204" pitchFamily="34" charset="0"/>
              </a:rPr>
              <a:t>valueN</a:t>
            </a:r>
            <a:r>
              <a:rPr lang="en-IN" sz="14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1" name="Rectangle 10"/>
          <p:cNvSpPr/>
          <p:nvPr/>
        </p:nvSpPr>
        <p:spPr>
          <a:xfrm>
            <a:off x="152400" y="24747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4" name="Rectangle 13"/>
          <p:cNvSpPr/>
          <p:nvPr/>
        </p:nvSpPr>
        <p:spPr>
          <a:xfrm>
            <a:off x="304800" y="2827163"/>
            <a:ext cx="8686800" cy="400110"/>
          </a:xfrm>
          <a:prstGeom prst="rect">
            <a:avLst/>
          </a:prstGeom>
          <a:no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28600" y="4114800"/>
            <a:ext cx="86487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6" name="Rectangle 5"/>
          <p:cNvSpPr/>
          <p:nvPr/>
        </p:nvSpPr>
        <p:spPr>
          <a:xfrm>
            <a:off x="228600" y="24384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SyntaxError thrown.</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DE49"/>
                </a:solidFill>
                <a:latin typeface="Consolas" panose="020B0609020204030204" pitchFamily="49" charset="0"/>
              </a:rPr>
              <a:t>back-tick (` </a:t>
            </a:r>
            <a:r>
              <a:rPr lang="en-IN" sz="2000" dirty="0" smtClean="0">
                <a:solidFill>
                  <a:srgbClr val="E9DE49"/>
                </a:solidFill>
                <a:latin typeface="Consolas" panose="020B0609020204030204" pitchFamily="49" charset="0"/>
              </a:rPr>
              <a:t>`)</a:t>
            </a:r>
            <a:r>
              <a:rPr lang="en-IN" sz="1800" dirty="0" smtClean="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Dollar sign and curly braces (${expression}).</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229709"/>
            <a:ext cx="8686800" cy="1427891"/>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a:t>
            </a:r>
            <a:r>
              <a:rPr lang="en-IN" sz="2000" i="1" dirty="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92D050"/>
                </a:solidFill>
                <a:latin typeface="Consolas" panose="020B0609020204030204" pitchFamily="49" charset="0"/>
                <a:cs typeface="Arial" panose="020B0604020202020204" pitchFamily="34" charset="0"/>
              </a:rPr>
              <a:t>// </a:t>
            </a:r>
            <a:r>
              <a:rPr lang="en-IN" sz="2000" b="1" i="1" dirty="0">
                <a:solidFill>
                  <a:srgbClr val="92D050"/>
                </a:solidFill>
                <a:latin typeface="Consolas" panose="020B0609020204030204" pitchFamily="49" charset="0"/>
                <a:cs typeface="Arial" panose="020B0604020202020204" pitchFamily="34" charset="0"/>
              </a:rPr>
              <a:t>x = "age"; person[x]</a:t>
            </a:r>
          </a:p>
        </p:txBody>
      </p:sp>
      <p:sp>
        <p:nvSpPr>
          <p:cNvPr id="11" name="Rectangle 10"/>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17714" y="3673961"/>
            <a:ext cx="8697686"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8288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514600"/>
            <a:ext cx="6477000" cy="1477328"/>
          </a:xfrm>
          <a:prstGeom prst="rect">
            <a:avLst/>
          </a:prstGeom>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228600" y="4217075"/>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609910"/>
            <a:ext cx="8686800" cy="1938992"/>
          </a:xfrm>
          <a:prstGeom prst="rect">
            <a:avLst/>
          </a:prstGeom>
          <a:solidFill>
            <a:schemeClr val="bg1"/>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39486" y="1295400"/>
            <a:ext cx="8599714"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"Vrushali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 { </a:t>
            </a:r>
            <a:r>
              <a:rPr lang="en-IN" sz="2000" dirty="0">
                <a:solidFill>
                  <a:srgbClr val="CE9178"/>
                </a:solidFill>
                <a:latin typeface="Consolas" panose="020B0609020204030204" pitchFamily="49" charset="0"/>
              </a:rPr>
              <a:t>"code"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"3"</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"name"</a:t>
            </a:r>
            <a:r>
              <a:rPr lang="en-IN" sz="2000" dirty="0">
                <a:solidFill>
                  <a:srgbClr val="9CDCFE"/>
                </a:solidFill>
                <a:latin typeface="Consolas" panose="020B0609020204030204" pitchFamily="49" charset="0"/>
              </a:rPr>
              <a:t>:</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"Sharmin Bagde"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obj4</a:t>
            </a:r>
            <a:r>
              <a:rPr lang="en-IN" sz="2000" dirty="0">
                <a:solidFill>
                  <a:srgbClr val="D4D4D4"/>
                </a:solidFill>
                <a:latin typeface="Consolas" panose="020B0609020204030204" pitchFamily="49" charset="0"/>
              </a:rPr>
              <a:t> = { </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obj2</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obj3</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obj4</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obj1</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3" name="Rectangle 2"/>
          <p:cNvSpPr/>
          <p:nvPr/>
        </p:nvSpPr>
        <p:spPr>
          <a:xfrm>
            <a:off x="228600" y="2075856"/>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 {x: 2}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1295400"/>
            <a:ext cx="8850086"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219200"/>
            <a:ext cx="86868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personDetails</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personID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personAge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41</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smtClean="0">
                <a:solidFill>
                  <a:srgbClr val="DCDCAA"/>
                </a:solidFill>
                <a:latin typeface="Consolas" panose="020B0609020204030204" pitchFamily="49" charset="0"/>
              </a:rPr>
              <a:t>Person </a:t>
            </a:r>
            <a:r>
              <a:rPr lang="en-IN" sz="1800" dirty="0" smtClean="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personDetails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personAge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152400" y="29216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rPr>
              <a:t>keys</a:t>
            </a:r>
            <a:r>
              <a:rPr lang="en-IN" sz="2000" dirty="0">
                <a:solidFill>
                  <a:schemeClr val="bg1">
                    <a:lumMod val="85000"/>
                  </a:schemeClr>
                </a:solidFill>
                <a:latin typeface="Consolas" panose="020B0609020204030204" pitchFamily="49" charset="0"/>
              </a:rPr>
              <a:t>(</a:t>
            </a:r>
            <a:r>
              <a:rPr lang="en-IN" sz="2000" dirty="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9" name="Rectangle 8"/>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30628" y="2845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keys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a:t>
            </a:r>
            <a:r>
              <a:rPr lang="en-IN" sz="2000" dirty="0" smtClean="0">
                <a:solidFill>
                  <a:srgbClr val="333333"/>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5" name="Rectangle 4"/>
          <p:cNvSpPr/>
          <p:nvPr/>
        </p:nvSpPr>
        <p:spPr>
          <a:xfrm>
            <a:off x="152400" y="189765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2278658"/>
            <a:ext cx="8686800" cy="400110"/>
          </a:xfrm>
          <a:prstGeom prst="rect">
            <a:avLst/>
          </a:prstGeom>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proto</a:t>
            </a:r>
            <a:r>
              <a:rPr lang="en-IN" sz="2000" dirty="0">
                <a:solidFill>
                  <a:schemeClr val="bg1">
                    <a:lumMod val="85000"/>
                  </a:schemeClr>
                </a:solidFill>
                <a:latin typeface="Consolas" panose="020B0609020204030204" pitchFamily="49" charset="0"/>
              </a:rPr>
              <a:t>[</a:t>
            </a:r>
            <a:r>
              <a:rPr lang="en-IN" sz="2000" dirty="0">
                <a:latin typeface="Consolas" panose="020B0609020204030204" pitchFamily="49" charset="0"/>
              </a:rPr>
              <a:t>, propertiesObject</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152400" y="2971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 =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create</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lastName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'Bagde'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lastName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08858" y="1238071"/>
            <a:ext cx="89154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4" name="Rectangle 3"/>
          <p:cNvSpPr/>
          <p:nvPr/>
        </p:nvSpPr>
        <p:spPr>
          <a:xfrm>
            <a:off x="108858" y="2819400"/>
            <a:ext cx="89154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 =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"9850...."</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"code"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"mobile"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"9922...."</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 }</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table</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8" name="Rectangle 7"/>
          <p:cNvSpPr/>
          <p:nvPr/>
        </p:nvSpPr>
        <p:spPr>
          <a:xfrm>
            <a:off x="152400" y="22668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228600" y="2514600"/>
            <a:ext cx="4572000" cy="1477328"/>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41148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201851"/>
            <a:ext cx="3288080" cy="400110"/>
          </a:xfrm>
          <a:prstGeom prst="rect">
            <a:avLst/>
          </a:prstGeom>
        </p:spPr>
        <p:txBody>
          <a:bodyPr wrap="non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a:t>
            </a:r>
            <a:r>
              <a:rPr lang="en-US" sz="2000" dirty="0">
                <a:solidFill>
                  <a:srgbClr val="333333"/>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6" name="Rectangle 5"/>
          <p:cNvSpPr/>
          <p:nvPr/>
        </p:nvSpPr>
        <p:spPr>
          <a:xfrm>
            <a:off x="152400" y="187100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207248"/>
            <a:ext cx="2582758" cy="400110"/>
          </a:xfrm>
          <a:prstGeom prst="rect">
            <a:avLst/>
          </a:prstGeom>
        </p:spPr>
        <p:txBody>
          <a:bodyPr wrap="non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152400" y="1536174"/>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819400"/>
            <a:ext cx="8763000" cy="338554"/>
          </a:xfrm>
          <a:prstGeom prst="rect">
            <a:avLst/>
          </a:prstGeom>
        </p:spPr>
        <p:txBody>
          <a:bodyPr wrap="square">
            <a:spAutoFit/>
          </a:bodyPr>
          <a:lstStyle/>
          <a:p>
            <a:r>
              <a:rPr lang="en-IN" sz="16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3325601349"/>
              </p:ext>
            </p:extLst>
          </p:nvPr>
        </p:nvGraphicFramePr>
        <p:xfrm>
          <a:off x="152400" y="3200400"/>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33800" y="3105090"/>
            <a:ext cx="3200400" cy="240030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830997"/>
          </a:xfrm>
          <a:prstGeom prst="rect">
            <a:avLst/>
          </a:prstGeom>
          <a:solidFill>
            <a:srgbClr val="5E5544"/>
          </a:solidFill>
        </p:spPr>
        <p:txBody>
          <a:bodyPr wrap="square">
            <a:spAutoFit/>
          </a:bodyPr>
          <a:lstStyle/>
          <a:p>
            <a:r>
              <a:rPr lang="en-IN" i="1" dirty="0" smtClean="0">
                <a:solidFill>
                  <a:schemeClr val="accent4">
                    <a:lumMod val="60000"/>
                    <a:lumOff val="40000"/>
                  </a:schemeClr>
                </a:solidFill>
                <a:latin typeface="Arial" panose="020B0604020202020204" pitchFamily="34" charset="0"/>
                <a:cs typeface="Arial" panose="020B0604020202020204" pitchFamily="34" charset="0"/>
              </a:rPr>
              <a:t>Note: That </a:t>
            </a:r>
            <a:r>
              <a:rPr lang="en-IN" i="1" dirty="0">
                <a:solidFill>
                  <a:schemeClr val="accent4">
                    <a:lumMod val="60000"/>
                    <a:lumOff val="40000"/>
                  </a:schemeClr>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862552108"/>
              </p:ext>
            </p:extLst>
          </p:nvPr>
        </p:nvGraphicFramePr>
        <p:xfrm>
          <a:off x="152400" y="2928620"/>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1794657755"/>
              </p:ext>
            </p:extLst>
          </p:nvPr>
        </p:nvGraphicFramePr>
        <p:xfrm>
          <a:off x="152400" y="2936240"/>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527477"/>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sp>
        <p:nvSpPr>
          <p:cNvPr id="13" name="Rectangle 12"/>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373868"/>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sp>
        <p:nvSpPr>
          <p:cNvPr id="13" name="Rectangle 12"/>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4" name="Table 13"/>
          <p:cNvGraphicFramePr>
            <a:graphicFrameLocks noGrp="1"/>
          </p:cNvGraphicFramePr>
          <p:nvPr>
            <p:extLst>
              <p:ext uri="{D42A27DB-BD31-4B8C-83A1-F6EECF244321}">
                <p14:modId xmlns:p14="http://schemas.microsoft.com/office/powerpoint/2010/main" val="2916953781"/>
              </p:ext>
            </p:extLst>
          </p:nvPr>
        </p:nvGraphicFramePr>
        <p:xfrm>
          <a:off x="152400" y="31953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586335"/>
            <a:ext cx="8686800" cy="400110"/>
          </a:xfrm>
          <a:prstGeom prst="rect">
            <a:avLst/>
          </a:prstGeom>
          <a:no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pic>
        <p:nvPicPr>
          <p:cNvPr id="33" name="Picture 32"/>
          <p:cNvPicPr>
            <a:picLocks noChangeAspect="1"/>
          </p:cNvPicPr>
          <p:nvPr/>
        </p:nvPicPr>
        <p:blipFill>
          <a:blip r:embed="rId2"/>
          <a:stretch>
            <a:fillRect/>
          </a:stretch>
        </p:blipFill>
        <p:spPr>
          <a:xfrm>
            <a:off x="1579451" y="4572000"/>
            <a:ext cx="629435" cy="387345"/>
          </a:xfrm>
          <a:prstGeom prst="rect">
            <a:avLst/>
          </a:prstGeom>
        </p:spPr>
      </p:pic>
      <p:pic>
        <p:nvPicPr>
          <p:cNvPr id="34" name="Picture 33"/>
          <p:cNvPicPr>
            <a:picLocks noChangeAspect="1"/>
          </p:cNvPicPr>
          <p:nvPr/>
        </p:nvPicPr>
        <p:blipFill>
          <a:blip r:embed="rId3"/>
          <a:stretch>
            <a:fillRect/>
          </a:stretch>
        </p:blipFill>
        <p:spPr>
          <a:xfrm>
            <a:off x="4058228" y="4598137"/>
            <a:ext cx="661713" cy="427693"/>
          </a:xfrm>
          <a:prstGeom prst="rect">
            <a:avLst/>
          </a:prstGeom>
        </p:spPr>
      </p:pic>
      <p:pic>
        <p:nvPicPr>
          <p:cNvPr id="35" name="Picture 34"/>
          <p:cNvPicPr>
            <a:picLocks noChangeAspect="1"/>
          </p:cNvPicPr>
          <p:nvPr/>
        </p:nvPicPr>
        <p:blipFill>
          <a:blip r:embed="rId4"/>
          <a:stretch>
            <a:fillRect/>
          </a:stretch>
        </p:blipFill>
        <p:spPr>
          <a:xfrm>
            <a:off x="6969544" y="4572001"/>
            <a:ext cx="572947" cy="492250"/>
          </a:xfrm>
          <a:prstGeom prst="rect">
            <a:avLst/>
          </a:prstGeom>
        </p:spPr>
      </p:pic>
      <p:grpSp>
        <p:nvGrpSpPr>
          <p:cNvPr id="4" name="Group 3"/>
          <p:cNvGrpSpPr/>
          <p:nvPr/>
        </p:nvGrpSpPr>
        <p:grpSpPr>
          <a:xfrm>
            <a:off x="3573940" y="3218935"/>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218935"/>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238200"/>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nvGrpSpPr>
          <p:cNvPr id="3" name="Group 2"/>
          <p:cNvGrpSpPr/>
          <p:nvPr/>
        </p:nvGrpSpPr>
        <p:grpSpPr>
          <a:xfrm>
            <a:off x="528631"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528631"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514600"/>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1"/>
          <p:cNvSpPr>
            <a:spLocks noChangeArrowheads="1"/>
          </p:cNvSpPr>
          <p:nvPr/>
        </p:nvSpPr>
        <p:spPr bwMode="auto">
          <a:xfrm>
            <a:off x="152400" y="29867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632948"/>
            <a:ext cx="8686800" cy="400110"/>
          </a:xfrm>
          <a:prstGeom prst="rect">
            <a:avLst/>
          </a:prstGeom>
          <a:noFill/>
        </p:spPr>
        <p:txBody>
          <a:bodyPr wrap="square">
            <a:spAutoFit/>
          </a:bodyPr>
          <a:lstStyle/>
          <a:p>
            <a:r>
              <a:rPr lang="en-IN" sz="2000" dirty="0" smtClean="0">
                <a:solidFill>
                  <a:srgbClr val="0070C0"/>
                </a:solidFill>
                <a:latin typeface="Arial" panose="020B0604020202020204" pitchFamily="34" charset="0"/>
                <a:cs typeface="Arial" panose="020B0604020202020204" pitchFamily="34" charset="0"/>
              </a:rPr>
              <a:t>x === y</a:t>
            </a:r>
            <a:endParaRPr lang="en-IN" sz="2000" dirty="0">
              <a:solidFill>
                <a:srgbClr val="0070C0"/>
              </a:solidFill>
              <a:latin typeface="Arial" panose="020B0604020202020204" pitchFamily="34" charset="0"/>
              <a:cs typeface="Arial" panose="020B0604020202020204" pitchFamily="34" charset="0"/>
            </a:endParaRPr>
          </a:p>
        </p:txBody>
      </p:sp>
      <p:sp>
        <p:nvSpPr>
          <p:cNvPr id="12" name="Rectangle 11"/>
          <p:cNvSpPr/>
          <p:nvPr/>
        </p:nvSpPr>
        <p:spPr>
          <a:xfrm>
            <a:off x="152400" y="23164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1"/>
          <p:cNvSpPr>
            <a:spLocks noChangeArrowheads="1"/>
          </p:cNvSpPr>
          <p:nvPr/>
        </p:nvSpPr>
        <p:spPr bwMode="auto">
          <a:xfrm>
            <a:off x="152400" y="3284310"/>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74172" y="3475672"/>
            <a:ext cx="878477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isStudent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is student"</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"He not the student"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2" name="Rectangle 11"/>
          <p:cNvSpPr/>
          <p:nvPr/>
        </p:nvSpPr>
        <p:spPr>
          <a:xfrm>
            <a:off x="152400" y="2590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63284" y="3472542"/>
            <a:ext cx="86868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'First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'Second function'</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f2</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228600" y="2907268"/>
            <a:ext cx="86868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76200" y="153617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5262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2209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29263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640697389"/>
              </p:ext>
            </p:extLst>
          </p:nvPr>
        </p:nvGraphicFramePr>
        <p:xfrm>
          <a:off x="152400" y="335280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459468"/>
            <a:ext cx="86868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new Date()</a:t>
            </a:r>
          </a:p>
        </p:txBody>
      </p:sp>
      <p:sp>
        <p:nvSpPr>
          <p:cNvPr id="12" name="Rectangle 11"/>
          <p:cNvSpPr/>
          <p:nvPr/>
        </p:nvSpPr>
        <p:spPr>
          <a:xfrm>
            <a:off x="152400" y="1143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95002" y="185957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066612596"/>
              </p:ext>
            </p:extLst>
          </p:nvPr>
        </p:nvGraphicFramePr>
        <p:xfrm>
          <a:off x="152400" y="2286000"/>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36874"/>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2184737"/>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979702"/>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810000"/>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979702"/>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4169145"/>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8" name="Rectangle 7"/>
          <p:cNvSpPr/>
          <p:nvPr/>
        </p:nvSpPr>
        <p:spPr>
          <a:xfrm>
            <a:off x="152400" y="18037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27432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2184737"/>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9081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14986</TotalTime>
  <Words>14388</Words>
  <Application>Microsoft Office PowerPoint</Application>
  <PresentationFormat>On-screen Show (4:3)</PresentationFormat>
  <Paragraphs>2187</Paragraphs>
  <Slides>216</Slides>
  <Notes>8</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216</vt:i4>
      </vt:variant>
    </vt:vector>
  </HeadingPairs>
  <TitlesOfParts>
    <vt:vector size="239" baseType="lpstr">
      <vt:lpstr>NSimSun</vt:lpstr>
      <vt:lpstr>SimSun</vt:lpstr>
      <vt:lpstr>aleoregular</vt:lpstr>
      <vt:lpstr>Arial</vt:lpstr>
      <vt:lpstr>Arial</vt:lpstr>
      <vt:lpstr>BlinkMacSystemFont</vt:lpstr>
      <vt:lpstr>Bookman Old Style</vt:lpstr>
      <vt:lpstr>Calibri</vt:lpstr>
      <vt:lpstr>Cambria</vt:lpstr>
      <vt:lpstr>Cambria Math</vt:lpstr>
      <vt:lpstr>Century</vt:lpstr>
      <vt:lpstr>Consolas</vt:lpstr>
      <vt:lpstr>Gill Sans MT</vt:lpstr>
      <vt:lpstr>inherit</vt:lpstr>
      <vt:lpstr>medium-content-serif-font</vt:lpstr>
      <vt:lpstr>Open Sans</vt:lpstr>
      <vt:lpstr>Segoe UI</vt:lpstr>
      <vt:lpstr>Segoe UI Light</vt:lpstr>
      <vt:lpstr>Times New Roman</vt:lpstr>
      <vt:lpstr>Verdana</vt:lpstr>
      <vt:lpstr>Wingdings</vt:lpstr>
      <vt:lpstr>Wingdings 3</vt:lpstr>
      <vt:lpstr>Origin</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2931</cp:revision>
  <cp:lastPrinted>1601-01-01T00:00:00Z</cp:lastPrinted>
  <dcterms:created xsi:type="dcterms:W3CDTF">2001-07-06T15:43:27Z</dcterms:created>
  <dcterms:modified xsi:type="dcterms:W3CDTF">2018-05-11T09:38:25Z</dcterms:modified>
  <cp:category>HTML Programming</cp:category>
</cp:coreProperties>
</file>