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45"/>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624" r:id="rId26"/>
    <p:sldId id="1130" r:id="rId27"/>
    <p:sldId id="1131" r:id="rId28"/>
    <p:sldId id="1134" r:id="rId29"/>
    <p:sldId id="1132" r:id="rId30"/>
    <p:sldId id="1133" r:id="rId31"/>
    <p:sldId id="1135" r:id="rId32"/>
    <p:sldId id="1280" r:id="rId33"/>
    <p:sldId id="1281" r:id="rId34"/>
    <p:sldId id="1136" r:id="rId35"/>
    <p:sldId id="1137" r:id="rId36"/>
    <p:sldId id="1138" r:id="rId37"/>
    <p:sldId id="1139" r:id="rId38"/>
    <p:sldId id="1404" r:id="rId39"/>
    <p:sldId id="1405" r:id="rId40"/>
    <p:sldId id="1159" r:id="rId41"/>
    <p:sldId id="1160" r:id="rId42"/>
    <p:sldId id="1344" r:id="rId43"/>
    <p:sldId id="1345" r:id="rId44"/>
    <p:sldId id="1632" r:id="rId45"/>
    <p:sldId id="1165" r:id="rId46"/>
    <p:sldId id="1166" r:id="rId47"/>
    <p:sldId id="1198" r:id="rId48"/>
    <p:sldId id="1199" r:id="rId49"/>
    <p:sldId id="1140" r:id="rId50"/>
    <p:sldId id="1141" r:id="rId51"/>
    <p:sldId id="1163" r:id="rId52"/>
    <p:sldId id="1164" r:id="rId53"/>
    <p:sldId id="1584" r:id="rId54"/>
    <p:sldId id="1585" r:id="rId55"/>
    <p:sldId id="1284" r:id="rId56"/>
    <p:sldId id="1285" r:id="rId57"/>
    <p:sldId id="1334" r:id="rId58"/>
    <p:sldId id="1351" r:id="rId59"/>
    <p:sldId id="1335" r:id="rId60"/>
    <p:sldId id="1282" r:id="rId61"/>
    <p:sldId id="1283" r:id="rId62"/>
    <p:sldId id="1228" r:id="rId63"/>
    <p:sldId id="1229" r:id="rId64"/>
    <p:sldId id="1171" r:id="rId65"/>
    <p:sldId id="1172" r:id="rId66"/>
    <p:sldId id="1167" r:id="rId67"/>
    <p:sldId id="1168" r:id="rId68"/>
    <p:sldId id="1142" r:id="rId69"/>
    <p:sldId id="1143" r:id="rId70"/>
    <p:sldId id="1144" r:id="rId71"/>
    <p:sldId id="1350" r:id="rId72"/>
    <p:sldId id="1603" r:id="rId73"/>
    <p:sldId id="1606" r:id="rId74"/>
    <p:sldId id="1407" r:id="rId75"/>
    <p:sldId id="1340" r:id="rId76"/>
    <p:sldId id="1156" r:id="rId77"/>
    <p:sldId id="1145" r:id="rId78"/>
    <p:sldId id="1146" r:id="rId79"/>
    <p:sldId id="1147" r:id="rId80"/>
    <p:sldId id="1148" r:id="rId81"/>
    <p:sldId id="1149" r:id="rId82"/>
    <p:sldId id="1150" r:id="rId83"/>
    <p:sldId id="1151" r:id="rId84"/>
    <p:sldId id="1152" r:id="rId85"/>
    <p:sldId id="1153" r:id="rId86"/>
    <p:sldId id="1226" r:id="rId87"/>
    <p:sldId id="1227" r:id="rId88"/>
    <p:sldId id="1161" r:id="rId89"/>
    <p:sldId id="1162" r:id="rId90"/>
    <p:sldId id="1154" r:id="rId91"/>
    <p:sldId id="1155" r:id="rId92"/>
    <p:sldId id="1191" r:id="rId93"/>
    <p:sldId id="1192" r:id="rId94"/>
    <p:sldId id="1179" r:id="rId95"/>
    <p:sldId id="1180" r:id="rId96"/>
    <p:sldId id="1183" r:id="rId97"/>
    <p:sldId id="1618" r:id="rId98"/>
    <p:sldId id="1184" r:id="rId99"/>
    <p:sldId id="1413" r:id="rId100"/>
    <p:sldId id="1414" r:id="rId101"/>
    <p:sldId id="1415" r:id="rId102"/>
    <p:sldId id="1416" r:id="rId103"/>
    <p:sldId id="1417" r:id="rId104"/>
    <p:sldId id="1420" r:id="rId105"/>
    <p:sldId id="1421" r:id="rId106"/>
    <p:sldId id="1332" r:id="rId107"/>
    <p:sldId id="1333" r:id="rId108"/>
    <p:sldId id="1193" r:id="rId109"/>
    <p:sldId id="1194" r:id="rId110"/>
    <p:sldId id="1223" r:id="rId111"/>
    <p:sldId id="1224" r:id="rId112"/>
    <p:sldId id="1277" r:id="rId113"/>
    <p:sldId id="1330" r:id="rId114"/>
    <p:sldId id="1328" r:id="rId115"/>
    <p:sldId id="1331" r:id="rId116"/>
    <p:sldId id="1329" r:id="rId117"/>
    <p:sldId id="1410" r:id="rId118"/>
    <p:sldId id="1412" r:id="rId119"/>
    <p:sldId id="1607" r:id="rId120"/>
    <p:sldId id="1608" r:id="rId121"/>
    <p:sldId id="1609" r:id="rId122"/>
    <p:sldId id="1610" r:id="rId123"/>
    <p:sldId id="1611" r:id="rId124"/>
    <p:sldId id="1612" r:id="rId125"/>
    <p:sldId id="1613" r:id="rId126"/>
    <p:sldId id="1614" r:id="rId127"/>
    <p:sldId id="1185" r:id="rId128"/>
    <p:sldId id="1186" r:id="rId129"/>
    <p:sldId id="1187" r:id="rId130"/>
    <p:sldId id="1188" r:id="rId131"/>
    <p:sldId id="1641" r:id="rId132"/>
    <p:sldId id="1639" r:id="rId133"/>
    <p:sldId id="1640" r:id="rId134"/>
    <p:sldId id="1234" r:id="rId135"/>
    <p:sldId id="1235" r:id="rId136"/>
    <p:sldId id="1637" r:id="rId137"/>
    <p:sldId id="1638" r:id="rId138"/>
    <p:sldId id="1275" r:id="rId139"/>
    <p:sldId id="1276" r:id="rId140"/>
    <p:sldId id="1336" r:id="rId141"/>
    <p:sldId id="1337" r:id="rId142"/>
    <p:sldId id="1418" r:id="rId143"/>
    <p:sldId id="1642" r:id="rId144"/>
    <p:sldId id="1419" r:id="rId145"/>
    <p:sldId id="1310" r:id="rId146"/>
    <p:sldId id="1311" r:id="rId147"/>
    <p:sldId id="1273" r:id="rId148"/>
    <p:sldId id="1274" r:id="rId149"/>
    <p:sldId id="1173" r:id="rId150"/>
    <p:sldId id="1174" r:id="rId151"/>
    <p:sldId id="1308" r:id="rId152"/>
    <p:sldId id="1309" r:id="rId153"/>
    <p:sldId id="1200" r:id="rId154"/>
    <p:sldId id="1099" r:id="rId155"/>
    <p:sldId id="1594" r:id="rId156"/>
    <p:sldId id="1595" r:id="rId157"/>
    <p:sldId id="1256" r:id="rId158"/>
    <p:sldId id="1257" r:id="rId159"/>
    <p:sldId id="1258" r:id="rId160"/>
    <p:sldId id="1259" r:id="rId161"/>
    <p:sldId id="1348" r:id="rId162"/>
    <p:sldId id="1349" r:id="rId163"/>
    <p:sldId id="1326" r:id="rId164"/>
    <p:sldId id="1327" r:id="rId165"/>
    <p:sldId id="1322" r:id="rId166"/>
    <p:sldId id="1323" r:id="rId167"/>
    <p:sldId id="1533" r:id="rId168"/>
    <p:sldId id="1534" r:id="rId169"/>
    <p:sldId id="1324" r:id="rId170"/>
    <p:sldId id="1325" r:id="rId171"/>
    <p:sldId id="1267" r:id="rId172"/>
    <p:sldId id="1268" r:id="rId173"/>
    <p:sldId id="1260" r:id="rId174"/>
    <p:sldId id="1261" r:id="rId175"/>
    <p:sldId id="1262" r:id="rId176"/>
    <p:sldId id="1263" r:id="rId177"/>
    <p:sldId id="1264" r:id="rId178"/>
    <p:sldId id="1406" r:id="rId179"/>
    <p:sldId id="1411" r:id="rId180"/>
    <p:sldId id="1341" r:id="rId181"/>
    <p:sldId id="1342" r:id="rId182"/>
    <p:sldId id="1265" r:id="rId183"/>
    <p:sldId id="1266" r:id="rId184"/>
    <p:sldId id="1216" r:id="rId185"/>
    <p:sldId id="1092" r:id="rId186"/>
    <p:sldId id="1251" r:id="rId187"/>
    <p:sldId id="1252" r:id="rId188"/>
    <p:sldId id="1269" r:id="rId189"/>
    <p:sldId id="1270" r:id="rId190"/>
    <p:sldId id="1596" r:id="rId191"/>
    <p:sldId id="1597" r:id="rId192"/>
    <p:sldId id="1271" r:id="rId193"/>
    <p:sldId id="1272" r:id="rId194"/>
    <p:sldId id="1219" r:id="rId195"/>
    <p:sldId id="1204" r:id="rId196"/>
    <p:sldId id="1338" r:id="rId197"/>
    <p:sldId id="1339" r:id="rId198"/>
    <p:sldId id="1346" r:id="rId199"/>
    <p:sldId id="1347" r:id="rId200"/>
    <p:sldId id="1528" r:id="rId201"/>
    <p:sldId id="1529" r:id="rId202"/>
    <p:sldId id="1530" r:id="rId203"/>
    <p:sldId id="1531" r:id="rId204"/>
    <p:sldId id="1590" r:id="rId205"/>
    <p:sldId id="1591" r:id="rId206"/>
    <p:sldId id="1592" r:id="rId207"/>
    <p:sldId id="1593" r:id="rId208"/>
    <p:sldId id="1408" r:id="rId209"/>
    <p:sldId id="1409" r:id="rId210"/>
    <p:sldId id="1605" r:id="rId211"/>
    <p:sldId id="1315" r:id="rId212"/>
    <p:sldId id="1535" r:id="rId213"/>
    <p:sldId id="1532" r:id="rId214"/>
    <p:sldId id="1316" r:id="rId215"/>
    <p:sldId id="1318" r:id="rId216"/>
    <p:sldId id="1292" r:id="rId217"/>
    <p:sldId id="1301" r:id="rId218"/>
    <p:sldId id="1302" r:id="rId219"/>
    <p:sldId id="1294" r:id="rId220"/>
    <p:sldId id="1293" r:id="rId221"/>
    <p:sldId id="1295" r:id="rId222"/>
    <p:sldId id="1296" r:id="rId223"/>
    <p:sldId id="1297" r:id="rId224"/>
    <p:sldId id="1303" r:id="rId225"/>
    <p:sldId id="1304" r:id="rId226"/>
    <p:sldId id="954" r:id="rId227"/>
    <p:sldId id="1307" r:id="rId228"/>
    <p:sldId id="1359" r:id="rId229"/>
    <p:sldId id="1360" r:id="rId230"/>
    <p:sldId id="1364" r:id="rId231"/>
    <p:sldId id="1363" r:id="rId232"/>
    <p:sldId id="788" r:id="rId233"/>
    <p:sldId id="1499" r:id="rId234"/>
    <p:sldId id="1422" r:id="rId235"/>
    <p:sldId id="1514" r:id="rId236"/>
    <p:sldId id="1516" r:id="rId237"/>
    <p:sldId id="1519" r:id="rId238"/>
    <p:sldId id="1515" r:id="rId239"/>
    <p:sldId id="1518" r:id="rId240"/>
    <p:sldId id="1423" r:id="rId241"/>
    <p:sldId id="1436" r:id="rId242"/>
    <p:sldId id="1437" r:id="rId243"/>
    <p:sldId id="1424" r:id="rId244"/>
    <p:sldId id="1441" r:id="rId245"/>
    <p:sldId id="1442" r:id="rId246"/>
    <p:sldId id="1520" r:id="rId247"/>
    <p:sldId id="1443" r:id="rId248"/>
    <p:sldId id="1444" r:id="rId249"/>
    <p:sldId id="1445" r:id="rId250"/>
    <p:sldId id="1446" r:id="rId251"/>
    <p:sldId id="1447" r:id="rId252"/>
    <p:sldId id="1521" r:id="rId253"/>
    <p:sldId id="1426" r:id="rId254"/>
    <p:sldId id="1438" r:id="rId255"/>
    <p:sldId id="1439" r:id="rId256"/>
    <p:sldId id="1448" r:id="rId257"/>
    <p:sldId id="1449" r:id="rId258"/>
    <p:sldId id="1450" r:id="rId259"/>
    <p:sldId id="1522" r:id="rId260"/>
    <p:sldId id="1440" r:id="rId261"/>
    <p:sldId id="1455" r:id="rId262"/>
    <p:sldId id="1456" r:id="rId263"/>
    <p:sldId id="1523" r:id="rId264"/>
    <p:sldId id="1524" r:id="rId265"/>
    <p:sldId id="1525" r:id="rId266"/>
    <p:sldId id="1526" r:id="rId267"/>
    <p:sldId id="1527" r:id="rId268"/>
    <p:sldId id="1500" r:id="rId269"/>
    <p:sldId id="1620" r:id="rId270"/>
    <p:sldId id="1457" r:id="rId271"/>
    <p:sldId id="1498" r:id="rId272"/>
    <p:sldId id="1474" r:id="rId273"/>
    <p:sldId id="1475" r:id="rId274"/>
    <p:sldId id="1476" r:id="rId275"/>
    <p:sldId id="1477" r:id="rId276"/>
    <p:sldId id="1478" r:id="rId277"/>
    <p:sldId id="1479" r:id="rId278"/>
    <p:sldId id="1626" r:id="rId279"/>
    <p:sldId id="1627" r:id="rId280"/>
    <p:sldId id="1628" r:id="rId281"/>
    <p:sldId id="1631" r:id="rId282"/>
    <p:sldId id="1630" r:id="rId283"/>
    <p:sldId id="1629" r:id="rId284"/>
    <p:sldId id="1501" r:id="rId285"/>
    <p:sldId id="1513" r:id="rId286"/>
    <p:sldId id="1623" r:id="rId287"/>
    <p:sldId id="1621" r:id="rId288"/>
    <p:sldId id="1622" r:id="rId289"/>
    <p:sldId id="1502" r:id="rId290"/>
    <p:sldId id="1539" r:id="rId291"/>
    <p:sldId id="1503" r:id="rId292"/>
    <p:sldId id="1568" r:id="rId293"/>
    <p:sldId id="1600" r:id="rId294"/>
    <p:sldId id="1601" r:id="rId295"/>
    <p:sldId id="1602" r:id="rId296"/>
    <p:sldId id="1586" r:id="rId297"/>
    <p:sldId id="1587" r:id="rId298"/>
    <p:sldId id="1588" r:id="rId299"/>
    <p:sldId id="1505" r:id="rId300"/>
    <p:sldId id="1617" r:id="rId301"/>
    <p:sldId id="1616" r:id="rId302"/>
    <p:sldId id="1537" r:id="rId303"/>
    <p:sldId id="1550" r:id="rId304"/>
    <p:sldId id="1538" r:id="rId305"/>
    <p:sldId id="1506" r:id="rId306"/>
    <p:sldId id="1583" r:id="rId307"/>
    <p:sldId id="1579" r:id="rId308"/>
    <p:sldId id="1615" r:id="rId309"/>
    <p:sldId id="1598" r:id="rId310"/>
    <p:sldId id="1589" r:id="rId311"/>
    <p:sldId id="1536" r:id="rId312"/>
    <p:sldId id="1604" r:id="rId313"/>
    <p:sldId id="1508" r:id="rId314"/>
    <p:sldId id="1581" r:id="rId315"/>
    <p:sldId id="1582" r:id="rId316"/>
    <p:sldId id="1577" r:id="rId317"/>
    <p:sldId id="1580" r:id="rId318"/>
    <p:sldId id="1564" r:id="rId319"/>
    <p:sldId id="1563" r:id="rId320"/>
    <p:sldId id="1540" r:id="rId321"/>
    <p:sldId id="1567" r:id="rId322"/>
    <p:sldId id="1541" r:id="rId323"/>
    <p:sldId id="1619" r:id="rId324"/>
    <p:sldId id="1562" r:id="rId325"/>
    <p:sldId id="1565" r:id="rId326"/>
    <p:sldId id="1569" r:id="rId327"/>
    <p:sldId id="1575" r:id="rId328"/>
    <p:sldId id="1576" r:id="rId329"/>
    <p:sldId id="1566" r:id="rId330"/>
    <p:sldId id="1552" r:id="rId331"/>
    <p:sldId id="1553" r:id="rId332"/>
    <p:sldId id="1578" r:id="rId333"/>
    <p:sldId id="1570" r:id="rId334"/>
    <p:sldId id="1599" r:id="rId335"/>
    <p:sldId id="1571" r:id="rId336"/>
    <p:sldId id="1572" r:id="rId337"/>
    <p:sldId id="1573" r:id="rId338"/>
    <p:sldId id="1574" r:id="rId339"/>
    <p:sldId id="1087" r:id="rId340"/>
    <p:sldId id="1633" r:id="rId341"/>
    <p:sldId id="1634" r:id="rId342"/>
    <p:sldId id="1635" r:id="rId343"/>
    <p:sldId id="1636" r:id="rId3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0E95"/>
    <a:srgbClr val="0A039B"/>
    <a:srgbClr val="619428"/>
    <a:srgbClr val="BAAE18"/>
    <a:srgbClr val="8C8312"/>
    <a:srgbClr val="D2CD03"/>
    <a:srgbClr val="610F51"/>
    <a:srgbClr val="B7AC19"/>
    <a:srgbClr val="000066"/>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commentAuthors" Target="commentAuthors.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viewProps" Target="viewProps.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theme" Target="theme/theme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tableStyles" Target="tableStyles.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notesMaster" Target="notesMasters/notesMaster1.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presProps" Target="presProps.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173" Type="http://schemas.openxmlformats.org/officeDocument/2006/relationships/slide" Target="slides/slide172.xml"/><Relationship Id="rId229" Type="http://schemas.openxmlformats.org/officeDocument/2006/relationships/slide" Target="slides/slide228.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22-04-2025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24</a:t>
            </a:fld>
            <a:endParaRPr lang="en-IN"/>
          </a:p>
        </p:txBody>
      </p:sp>
    </p:spTree>
    <p:extLst>
      <p:ext uri="{BB962C8B-B14F-4D97-AF65-F5344CB8AC3E}">
        <p14:creationId xmlns:p14="http://schemas.microsoft.com/office/powerpoint/2010/main" val="3018157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54</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70</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176</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285</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303</a:t>
            </a:fld>
            <a:endParaRPr lang="en-IN"/>
          </a:p>
        </p:txBody>
      </p:sp>
    </p:spTree>
    <p:extLst>
      <p:ext uri="{BB962C8B-B14F-4D97-AF65-F5344CB8AC3E}">
        <p14:creationId xmlns:p14="http://schemas.microsoft.com/office/powerpoint/2010/main" val="716614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328</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4/22/2025</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4/22/2025</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4/22/2025</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4/22/2025</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2" Type="http://schemas.openxmlformats.org/officeDocument/2006/relationships/hyperlink" Target="https://www.geeksforgeeks.org/javascript-for-of-loop/"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ea typeface="Source Code Pro" panose="020B0509030403020204" pitchFamily="49" charset="0"/>
              </a:rPr>
              <a:t>.movie.</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.abc.</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.books.</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rPr>
              <a:t>variable</a:t>
            </a:r>
            <a:r>
              <a:rPr lang="en-IN" dirty="0">
                <a:latin typeface="Source Code Pro" panose="020B0509030403020204" pitchFamily="49" charset="0"/>
                <a:ea typeface="Source Code Pro" panose="020B0509030403020204" pitchFamily="49" charset="0"/>
              </a:rPr>
              <a:t> === null)</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Null Test</a:t>
            </a:r>
          </a:p>
        </p:txBody>
      </p:sp>
    </p:spTree>
    <p:extLst>
      <p:ext uri="{BB962C8B-B14F-4D97-AF65-F5344CB8AC3E}">
        <p14:creationId xmlns:p14="http://schemas.microsoft.com/office/powerpoint/2010/main" val="2822577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Empty String Test</a:t>
            </a:r>
          </a:p>
        </p:txBody>
      </p:sp>
    </p:spTree>
    <p:extLst>
      <p:ext uri="{BB962C8B-B14F-4D97-AF65-F5344CB8AC3E}">
        <p14:creationId xmlns:p14="http://schemas.microsoft.com/office/powerpoint/2010/main" val="271116349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Undefined Test</a:t>
            </a:r>
          </a:p>
        </p:txBody>
      </p:sp>
    </p:spTree>
    <p:extLst>
      <p:ext uri="{BB962C8B-B14F-4D97-AF65-F5344CB8AC3E}">
        <p14:creationId xmlns:p14="http://schemas.microsoft.com/office/powerpoint/2010/main" val="288093609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false)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False Test</a:t>
            </a:r>
          </a:p>
        </p:txBody>
      </p:sp>
    </p:spTree>
    <p:extLst>
      <p:ext uri="{BB962C8B-B14F-4D97-AF65-F5344CB8AC3E}">
        <p14:creationId xmlns:p14="http://schemas.microsoft.com/office/powerpoint/2010/main" val="357341889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Zero Test</a:t>
            </a:r>
          </a:p>
        </p:txBody>
      </p:sp>
    </p:spTree>
    <p:extLst>
      <p:ext uri="{BB962C8B-B14F-4D97-AF65-F5344CB8AC3E}">
        <p14:creationId xmlns:p14="http://schemas.microsoft.com/office/powerpoint/2010/main" val="249301198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335360" y="1412776"/>
            <a:ext cx="11377264"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'number' &amp;&amp; !parseFloat(variable) &amp;&amp;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(isNaN(variable))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NaN Test</a:t>
            </a:r>
          </a:p>
        </p:txBody>
      </p:sp>
    </p:spTree>
    <p:extLst>
      <p:ext uri="{BB962C8B-B14F-4D97-AF65-F5344CB8AC3E}">
        <p14:creationId xmlns:p14="http://schemas.microsoft.com/office/powerpoint/2010/main" val="318899055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nter image description here">
            <a:extLst>
              <a:ext uri="{FF2B5EF4-FFF2-40B4-BE49-F238E27FC236}">
                <a16:creationId xmlns:a16="http://schemas.microsoft.com/office/drawing/2014/main" id="{66406769-5960-20A9-A325-EF248F1CF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B2490E-E6FF-F071-4A66-1D98564E8CA9}"/>
              </a:ext>
            </a:extLst>
          </p:cNvPr>
          <p:cNvSpPr txBox="1"/>
          <p:nvPr/>
        </p:nvSpPr>
        <p:spPr>
          <a:xfrm>
            <a:off x="119336" y="0"/>
            <a:ext cx="1140056"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56506630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ter image description here">
            <a:extLst>
              <a:ext uri="{FF2B5EF4-FFF2-40B4-BE49-F238E27FC236}">
                <a16:creationId xmlns:a16="http://schemas.microsoft.com/office/drawing/2014/main" id="{C720F348-7052-673F-3DC0-E55D8179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34E2D-1940-2303-C761-83CA6785894D}"/>
              </a:ext>
            </a:extLst>
          </p:cNvPr>
          <p:cNvSpPr txBox="1"/>
          <p:nvPr/>
        </p:nvSpPr>
        <p:spPr>
          <a:xfrm>
            <a:off x="119336" y="0"/>
            <a:ext cx="1350050"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15008851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29266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1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 / .updateMany() </a:t>
            </a:r>
          </a:p>
        </p:txBody>
      </p:sp>
      <p:sp>
        <p:nvSpPr>
          <p:cNvPr id="7" name="Rectangle 6"/>
          <p:cNvSpPr/>
          <p:nvPr/>
        </p:nvSpPr>
        <p:spPr>
          <a:xfrm>
            <a:off x="263352" y="762000"/>
            <a:ext cx="11737304" cy="1600438"/>
          </a:xfrm>
          <a:prstGeom prst="rect">
            <a:avLst/>
          </a:prstGeom>
        </p:spPr>
        <p:txBody>
          <a:bodyPr wrap="square">
            <a:spAutoFit/>
          </a:bodyPr>
          <a:lstStyle/>
          <a:p>
            <a:pPr marL="285750" indent="-285750">
              <a:buFont typeface="Arial" panose="020B0604020202020204" pitchFamily="34" charset="0"/>
              <a:buChar char="•"/>
            </a:pPr>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pPr marL="285750" indent="-285750">
              <a:buFont typeface="Arial" panose="020B0604020202020204" pitchFamily="34" charset="0"/>
              <a:buChar char="•"/>
            </a:pPr>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grpSp>
        <p:nvGrpSpPr>
          <p:cNvPr id="3" name="Group 2">
            <a:extLst>
              <a:ext uri="{FF2B5EF4-FFF2-40B4-BE49-F238E27FC236}">
                <a16:creationId xmlns:a16="http://schemas.microsoft.com/office/drawing/2014/main" id="{5FBE6416-DC96-A578-3A40-2152D140486C}"/>
              </a:ext>
            </a:extLst>
          </p:cNvPr>
          <p:cNvGrpSpPr/>
          <p:nvPr/>
        </p:nvGrpSpPr>
        <p:grpSpPr>
          <a:xfrm>
            <a:off x="967734" y="2479312"/>
            <a:ext cx="9740906" cy="1593468"/>
            <a:chOff x="1524000" y="2555612"/>
            <a:chExt cx="9740906" cy="1593468"/>
          </a:xfrm>
        </p:grpSpPr>
        <p:sp>
          <p:nvSpPr>
            <p:cNvPr id="8" name="Rectangle 7"/>
            <p:cNvSpPr/>
            <p:nvPr/>
          </p:nvSpPr>
          <p:spPr>
            <a:xfrm>
              <a:off x="1524000" y="255561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77974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312238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grpSp>
    </p:spTree>
    <p:extLst>
      <p:ext uri="{BB962C8B-B14F-4D97-AF65-F5344CB8AC3E}">
        <p14:creationId xmlns:p14="http://schemas.microsoft.com/office/powerpoint/2010/main" val="391652235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0C4DC-77DF-8B26-DD6F-CC76EA86391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3849788-2D9A-1697-48D8-0E28B3DE2AA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 / .updateMany() </a:t>
            </a:r>
          </a:p>
        </p:txBody>
      </p:sp>
      <p:grpSp>
        <p:nvGrpSpPr>
          <p:cNvPr id="3" name="Group 2">
            <a:extLst>
              <a:ext uri="{FF2B5EF4-FFF2-40B4-BE49-F238E27FC236}">
                <a16:creationId xmlns:a16="http://schemas.microsoft.com/office/drawing/2014/main" id="{BDAA7A79-FD0D-4771-C18E-AFA88B367D30}"/>
              </a:ext>
            </a:extLst>
          </p:cNvPr>
          <p:cNvGrpSpPr/>
          <p:nvPr/>
        </p:nvGrpSpPr>
        <p:grpSpPr>
          <a:xfrm>
            <a:off x="1487488" y="836712"/>
            <a:ext cx="8948790" cy="801380"/>
            <a:chOff x="1524000" y="2555612"/>
            <a:chExt cx="9468544" cy="801380"/>
          </a:xfrm>
        </p:grpSpPr>
        <p:sp>
          <p:nvSpPr>
            <p:cNvPr id="8" name="Rectangle 7">
              <a:extLst>
                <a:ext uri="{FF2B5EF4-FFF2-40B4-BE49-F238E27FC236}">
                  <a16:creationId xmlns:a16="http://schemas.microsoft.com/office/drawing/2014/main" id="{FB6247EF-D4B1-B556-F336-A00D8877D237}"/>
                </a:ext>
              </a:extLst>
            </p:cNvPr>
            <p:cNvSpPr/>
            <p:nvPr/>
          </p:nvSpPr>
          <p:spPr>
            <a:xfrm>
              <a:off x="1524000" y="255561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update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2" name="Rectangle 1">
              <a:extLst>
                <a:ext uri="{FF2B5EF4-FFF2-40B4-BE49-F238E27FC236}">
                  <a16:creationId xmlns:a16="http://schemas.microsoft.com/office/drawing/2014/main" id="{E53320E3-AE79-EF97-D899-E281D2749FAB}"/>
                </a:ext>
              </a:extLst>
            </p:cNvPr>
            <p:cNvSpPr/>
            <p:nvPr/>
          </p:nvSpPr>
          <p:spPr>
            <a:xfrm>
              <a:off x="1524000" y="298766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update }</a:t>
              </a:r>
              <a:r>
                <a:rPr lang="en-US" dirty="0">
                  <a:solidFill>
                    <a:srgbClr val="061621"/>
                  </a:solidFill>
                  <a:latin typeface="Source Code Pro" panose="020B0509030403020204" pitchFamily="49" charset="0"/>
                  <a:ea typeface="Source Code Pro" panose="020B0509030403020204" pitchFamily="49" charset="0"/>
                </a:rPr>
                <a:t>)</a:t>
              </a:r>
            </a:p>
          </p:txBody>
        </p:sp>
      </p:grpSp>
      <p:sp>
        <p:nvSpPr>
          <p:cNvPr id="9" name="TextBox 8">
            <a:extLst>
              <a:ext uri="{FF2B5EF4-FFF2-40B4-BE49-F238E27FC236}">
                <a16:creationId xmlns:a16="http://schemas.microsoft.com/office/drawing/2014/main" id="{B183969F-64C1-4EF6-E6A9-F2842A0E198D}"/>
              </a:ext>
            </a:extLst>
          </p:cNvPr>
          <p:cNvSpPr txBox="1"/>
          <p:nvPr/>
        </p:nvSpPr>
        <p:spPr>
          <a:xfrm>
            <a:off x="263352" y="1772816"/>
            <a:ext cx="11665296" cy="4247317"/>
          </a:xfrm>
          <a:prstGeom prst="rect">
            <a:avLst/>
          </a:prstGeom>
          <a:noFill/>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D83713"/>
                </a:solidFill>
                <a:latin typeface="Source Code Pro" panose="020B0509030403020204" pitchFamily="49" charset="0"/>
              </a:rPr>
              <a:t>	$set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a:t>
            </a:r>
          </a:p>
          <a:p>
            <a:r>
              <a:rPr lang="en-US" sz="600" dirty="0">
                <a:solidFill>
                  <a:srgbClr val="D83713"/>
                </a:solidFill>
                <a:latin typeface="Source Code Pro" panose="020B0509030403020204" pitchFamily="49" charset="0"/>
                <a:ea typeface="Source Code Pro" panose="020B0509030403020204" pitchFamily="49" charset="0"/>
              </a:rPr>
              <a:t>	</a:t>
            </a:r>
          </a:p>
          <a:p>
            <a:r>
              <a:rPr lang="en-US" dirty="0">
                <a:solidFill>
                  <a:srgbClr val="D83713"/>
                </a:solidFill>
                <a:latin typeface="Source Code Pro" panose="020B0509030403020204" pitchFamily="49" charset="0"/>
                <a:ea typeface="Source Code Pro" panose="020B0509030403020204" pitchFamily="49" charset="0"/>
              </a:rPr>
              <a:t>	$inc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$min</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$max</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$mul</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true,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D83713"/>
                </a:solidFill>
                <a:effectLst/>
                <a:latin typeface="Source Code Pro" panose="020B0509030403020204" pitchFamily="49" charset="0"/>
              </a:rPr>
              <a:t>	$push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endParaRPr lang="en-IN" sz="600" b="0" i="0" dirty="0">
              <a:solidFill>
                <a:srgbClr val="061621"/>
              </a:solidFill>
              <a:effectLst/>
              <a:latin typeface="Source Code Pro" panose="020B0509030403020204" pitchFamily="49" charset="0"/>
            </a:endParaRPr>
          </a:p>
          <a:p>
            <a:r>
              <a:rPr lang="en-IN" b="0" i="0" dirty="0">
                <a:solidFill>
                  <a:srgbClr val="D83713"/>
                </a:solidFill>
                <a:effectLst/>
                <a:latin typeface="Source Code Pro" panose="020B0509030403020204" pitchFamily="49" charset="0"/>
              </a:rPr>
              <a:t>	$pop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r>
              <a:rPr lang="en-US" sz="600" dirty="0">
                <a:solidFill>
                  <a:srgbClr val="061621"/>
                </a:solidFill>
                <a:latin typeface="Source Code Pro" panose="020B0509030403020204" pitchFamily="49" charset="0"/>
              </a:rPr>
              <a:t>   </a:t>
            </a:r>
          </a:p>
          <a:p>
            <a:r>
              <a:rPr lang="en-US" dirty="0">
                <a:solidFill>
                  <a:srgbClr val="061621"/>
                </a:solidFill>
                <a:latin typeface="Source Code Pro" panose="020B0509030403020204" pitchFamily="49" charset="0"/>
              </a:rPr>
              <a:t> 	 </a:t>
            </a:r>
          </a:p>
          <a:p>
            <a:r>
              <a:rPr lang="en-US" dirty="0">
                <a:solidFill>
                  <a:srgbClr val="061621"/>
                </a:solidFill>
                <a:latin typeface="Source Code Pro" panose="020B0509030403020204" pitchFamily="49" charset="0"/>
              </a:rPr>
              <a:t>}</a:t>
            </a:r>
            <a:endParaRPr lang="en-IN" dirty="0"/>
          </a:p>
        </p:txBody>
      </p:sp>
    </p:spTree>
    <p:extLst>
      <p:ext uri="{BB962C8B-B14F-4D97-AF65-F5344CB8AC3E}">
        <p14:creationId xmlns:p14="http://schemas.microsoft.com/office/powerpoint/2010/main" val="75717885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85EC7-4195-11BD-FF2A-F081C22E101E}"/>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4C6CB14E-6122-FC10-549A-62AE30C4AFD5}"/>
              </a:ext>
            </a:extLst>
          </p:cNvPr>
          <p:cNvSpPr/>
          <p:nvPr/>
        </p:nvSpPr>
        <p:spPr>
          <a:xfrm>
            <a:off x="1787302" y="2861953"/>
            <a:ext cx="861739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$set operator replaces the value of a field with the specified value.</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a:extLst>
              <a:ext uri="{FF2B5EF4-FFF2-40B4-BE49-F238E27FC236}">
                <a16:creationId xmlns:a16="http://schemas.microsoft.com/office/drawing/2014/main" id="{EE4BB224-E0E4-306D-0951-64054574669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a:t>
            </a:r>
            <a:endParaRPr lang="en-US" dirty="0"/>
          </a:p>
        </p:txBody>
      </p:sp>
    </p:spTree>
    <p:extLst>
      <p:ext uri="{BB962C8B-B14F-4D97-AF65-F5344CB8AC3E}">
        <p14:creationId xmlns:p14="http://schemas.microsoft.com/office/powerpoint/2010/main" val="5966132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58676-7126-3879-E7B0-9DE581035A0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D91188E-38AB-2B72-0040-D6092D47476E}"/>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a:t>
            </a:r>
          </a:p>
        </p:txBody>
      </p:sp>
      <p:sp>
        <p:nvSpPr>
          <p:cNvPr id="7" name="Rectangle 6">
            <a:extLst>
              <a:ext uri="{FF2B5EF4-FFF2-40B4-BE49-F238E27FC236}">
                <a16:creationId xmlns:a16="http://schemas.microsoft.com/office/drawing/2014/main" id="{9CADCF28-261C-A905-1673-741E92DA5590}"/>
              </a:ext>
            </a:extLst>
          </p:cNvPr>
          <p:cNvSpPr/>
          <p:nvPr/>
        </p:nvSpPr>
        <p:spPr>
          <a:xfrm>
            <a:off x="1673188" y="762000"/>
            <a:ext cx="8845624" cy="369332"/>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$set </a:t>
            </a:r>
            <a:r>
              <a:rPr lang="en-US" dirty="0">
                <a:latin typeface="Palatino Linotype" panose="02040502050505030304" pitchFamily="18" charset="0"/>
              </a:rPr>
              <a:t>operator replaces the value of a field with the specified value.</a:t>
            </a:r>
            <a:endParaRPr lang="en-IN" dirty="0">
              <a:latin typeface="Palatino Linotype" panose="02040502050505030304" pitchFamily="18" charset="0"/>
            </a:endParaRPr>
          </a:p>
        </p:txBody>
      </p:sp>
      <p:sp>
        <p:nvSpPr>
          <p:cNvPr id="8" name="Rectangle 7">
            <a:extLst>
              <a:ext uri="{FF2B5EF4-FFF2-40B4-BE49-F238E27FC236}">
                <a16:creationId xmlns:a16="http://schemas.microsoft.com/office/drawing/2014/main" id="{C9EDE3E9-35DE-1B0B-223B-6160DA6BA4D5}"/>
              </a:ext>
            </a:extLst>
          </p:cNvPr>
          <p:cNvSpPr/>
          <p:nvPr/>
        </p:nvSpPr>
        <p:spPr>
          <a:xfrm>
            <a:off x="1524000" y="1611868"/>
            <a:ext cx="9144000" cy="73866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 ]</a:t>
            </a:r>
          </a:p>
        </p:txBody>
      </p:sp>
      <p:sp>
        <p:nvSpPr>
          <p:cNvPr id="5" name="TextBox 4">
            <a:extLst>
              <a:ext uri="{FF2B5EF4-FFF2-40B4-BE49-F238E27FC236}">
                <a16:creationId xmlns:a16="http://schemas.microsoft.com/office/drawing/2014/main" id="{BDC6C6B3-DE03-B7C8-5C0D-C60FDE6D4CBE}"/>
              </a:ext>
            </a:extLst>
          </p:cNvPr>
          <p:cNvSpPr txBox="1"/>
          <p:nvPr/>
        </p:nvSpPr>
        <p:spPr>
          <a:xfrm>
            <a:off x="335360" y="2915652"/>
            <a:ext cx="11377264" cy="738664"/>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rPr>
              <a:t>100</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rPr>
              <a:t>200</a:t>
            </a:r>
            <a:r>
              <a:rPr lang="en-US" dirty="0">
                <a:latin typeface="Source Code Pro" panose="020B0509030403020204" pitchFamily="49" charset="0"/>
                <a:ea typeface="Source Code Pro" panose="020B0509030403020204" pitchFamily="49" charset="0"/>
                <a:cs typeface="Calibri" panose="020F0502020204030204" pitchFamily="34" charset="0"/>
              </a:rPr>
              <a:t>, c: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rPr>
              <a:t>100</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rPr>
              <a:t>200</a:t>
            </a:r>
            <a:r>
              <a:rPr lang="en-US" dirty="0">
                <a:latin typeface="Source Code Pro" panose="020B0509030403020204" pitchFamily="49" charset="0"/>
                <a:ea typeface="Source Code Pro" panose="020B0509030403020204" pitchFamily="49" charset="0"/>
                <a:cs typeface="Calibri" panose="020F0502020204030204" pitchFamily="34" charset="0"/>
              </a:rPr>
              <a:t>, c: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pSp>
        <p:nvGrpSpPr>
          <p:cNvPr id="9" name="Group 8">
            <a:extLst>
              <a:ext uri="{FF2B5EF4-FFF2-40B4-BE49-F238E27FC236}">
                <a16:creationId xmlns:a16="http://schemas.microsoft.com/office/drawing/2014/main" id="{0079EEFC-871B-9556-62A4-328A4FE33925}"/>
              </a:ext>
            </a:extLst>
          </p:cNvPr>
          <p:cNvGrpSpPr/>
          <p:nvPr/>
        </p:nvGrpSpPr>
        <p:grpSpPr>
          <a:xfrm>
            <a:off x="304984" y="4147428"/>
            <a:ext cx="11623664" cy="1945868"/>
            <a:chOff x="304984" y="4077072"/>
            <a:chExt cx="11623664" cy="1945868"/>
          </a:xfrm>
        </p:grpSpPr>
        <p:sp>
          <p:nvSpPr>
            <p:cNvPr id="3" name="TextBox 2">
              <a:extLst>
                <a:ext uri="{FF2B5EF4-FFF2-40B4-BE49-F238E27FC236}">
                  <a16:creationId xmlns:a16="http://schemas.microsoft.com/office/drawing/2014/main" id="{6E8AE68F-D24F-00D6-E140-415E461A65E8}"/>
                </a:ext>
              </a:extLst>
            </p:cNvPr>
            <p:cNvSpPr txBox="1"/>
            <p:nvPr/>
          </p:nvSpPr>
          <p:spPr>
            <a:xfrm>
              <a:off x="304984" y="4637945"/>
              <a:ext cx="11623664" cy="138499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"lime yellow"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"pink"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"pink"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4" name="TextBox 3">
              <a:extLst>
                <a:ext uri="{FF2B5EF4-FFF2-40B4-BE49-F238E27FC236}">
                  <a16:creationId xmlns:a16="http://schemas.microsoft.com/office/drawing/2014/main" id="{882C606F-5C38-FB29-C6AD-52AF27D15B41}"/>
                </a:ext>
              </a:extLst>
            </p:cNvPr>
            <p:cNvSpPr txBox="1"/>
            <p:nvPr/>
          </p:nvSpPr>
          <p:spPr>
            <a:xfrm>
              <a:off x="407368" y="4077072"/>
              <a:ext cx="1694695" cy="400110"/>
            </a:xfrm>
            <a:prstGeom prst="rect">
              <a:avLst/>
            </a:prstGeom>
            <a:noFill/>
          </p:spPr>
          <p:txBody>
            <a:bodyPr wrap="none" rtlCol="0">
              <a:spAutoFit/>
            </a:bodyPr>
            <a:lstStyle/>
            <a:p>
              <a:r>
                <a:rPr lang="en-IN" sz="2000" dirty="0">
                  <a:solidFill>
                    <a:srgbClr val="D80E95"/>
                  </a:solidFill>
                  <a:latin typeface="Arial" panose="020B0604020202020204" pitchFamily="34" charset="0"/>
                  <a:cs typeface="Arial" panose="020B0604020202020204" pitchFamily="34" charset="0"/>
                </a:rPr>
                <a:t>Array Update</a:t>
              </a:r>
            </a:p>
          </p:txBody>
        </p:sp>
      </p:grpSp>
    </p:spTree>
    <p:extLst>
      <p:ext uri="{BB962C8B-B14F-4D97-AF65-F5344CB8AC3E}">
        <p14:creationId xmlns:p14="http://schemas.microsoft.com/office/powerpoint/2010/main" val="13034826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1200329"/>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a:p>
            <a:endParaRPr lang="en-IN" dirty="0"/>
          </a:p>
        </p:txBody>
      </p:sp>
      <p:sp>
        <p:nvSpPr>
          <p:cNvPr id="4" name="TextBox 3">
            <a:extLst>
              <a:ext uri="{FF2B5EF4-FFF2-40B4-BE49-F238E27FC236}">
                <a16:creationId xmlns:a16="http://schemas.microsoft.com/office/drawing/2014/main" id="{2B1CA49B-B0AF-B904-330B-80EDEB4A729A}"/>
              </a:ext>
            </a:extLst>
          </p:cNvPr>
          <p:cNvSpPr txBox="1"/>
          <p:nvPr/>
        </p:nvSpPr>
        <p:spPr>
          <a:xfrm>
            <a:off x="263352" y="4881934"/>
            <a:ext cx="11665296"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salary: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619428"/>
                </a:solidFill>
                <a:latin typeface="Source Code Pro" panose="020B0509030403020204" pitchFamily="49" charset="0"/>
                <a:ea typeface="Source Code Pro" panose="020B0509030403020204" pitchFamily="49" charset="0"/>
              </a:rPr>
              <a:t>// $set and $inc in single statement.</a:t>
            </a:r>
          </a:p>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salary: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numbers: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619428"/>
                </a:solidFill>
                <a:latin typeface="Source Code Pro" panose="020B0509030403020204" pitchFamily="49" charset="0"/>
                <a:ea typeface="Source Code Pro" panose="020B0509030403020204" pitchFamily="49" charset="0"/>
              </a:rPr>
              <a:t>// $set, $inc, and $</a:t>
            </a:r>
            <a:r>
              <a:rPr lang="en-IN" dirty="0" err="1">
                <a:solidFill>
                  <a:srgbClr val="619428"/>
                </a:solidFill>
                <a:latin typeface="Source Code Pro" panose="020B0509030403020204" pitchFamily="49" charset="0"/>
                <a:ea typeface="Source Code Pro" panose="020B0509030403020204" pitchFamily="49" charset="0"/>
              </a:rPr>
              <a:t>unsset</a:t>
            </a:r>
            <a:endParaRPr lang="en-IN" dirty="0">
              <a:solidFill>
                <a:srgbClr val="619428"/>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218024606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22E58-4413-6DCB-B1F1-C267ED7E18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FE4D4F-518E-061E-114B-0C819271E643}"/>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$min / $max / $mul</a:t>
            </a:r>
            <a:endParaRPr lang="en-US" dirty="0"/>
          </a:p>
        </p:txBody>
      </p:sp>
      <p:sp>
        <p:nvSpPr>
          <p:cNvPr id="3" name="Rectangle 2">
            <a:extLst>
              <a:ext uri="{FF2B5EF4-FFF2-40B4-BE49-F238E27FC236}">
                <a16:creationId xmlns:a16="http://schemas.microsoft.com/office/drawing/2014/main" id="{6BED4E6C-7E2C-2F76-C0CB-9DE12B8742B3}"/>
              </a:ext>
            </a:extLst>
          </p:cNvPr>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314372904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BE9C04C1-3FD3-FDBA-DD2D-97F3B3A42E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A146E0B-9B1D-7CA0-FB9B-68AA583285E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$min / $max / $mul</a:t>
            </a:r>
          </a:p>
        </p:txBody>
      </p:sp>
      <p:sp>
        <p:nvSpPr>
          <p:cNvPr id="7" name="Rectangle 6">
            <a:extLst>
              <a:ext uri="{FF2B5EF4-FFF2-40B4-BE49-F238E27FC236}">
                <a16:creationId xmlns:a16="http://schemas.microsoft.com/office/drawing/2014/main" id="{A4364417-49F0-8EF4-E628-0918BF45AAFF}"/>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a:extLst>
              <a:ext uri="{FF2B5EF4-FFF2-40B4-BE49-F238E27FC236}">
                <a16:creationId xmlns:a16="http://schemas.microsoft.com/office/drawing/2014/main" id="{E24846CE-3BB8-9CA7-43B4-7202885FD1DB}"/>
              </a:ext>
            </a:extLst>
          </p:cNvPr>
          <p:cNvSpPr/>
          <p:nvPr/>
        </p:nvSpPr>
        <p:spPr>
          <a:xfrm>
            <a:off x="1524000" y="1611868"/>
            <a:ext cx="9144000" cy="116955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$min</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$max</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$mul</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2" name="TextBox 11">
            <a:extLst>
              <a:ext uri="{FF2B5EF4-FFF2-40B4-BE49-F238E27FC236}">
                <a16:creationId xmlns:a16="http://schemas.microsoft.com/office/drawing/2014/main" id="{13ED241A-B5ED-A678-257C-7FF466B74ED8}"/>
              </a:ext>
            </a:extLst>
          </p:cNvPr>
          <p:cNvSpPr txBox="1"/>
          <p:nvPr/>
        </p:nvSpPr>
        <p:spPr>
          <a:xfrm>
            <a:off x="623392" y="4381361"/>
            <a:ext cx="11161240" cy="2215991"/>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exists, the </a:t>
            </a:r>
            <a:r>
              <a:rPr lang="en-US" dirty="0">
                <a:solidFill>
                  <a:srgbClr val="D83713"/>
                </a:solidFill>
                <a:latin typeface="Palatino Linotype" panose="02040502050505030304" pitchFamily="18" charset="0"/>
                <a:ea typeface="Source Code Pro" panose="020B0509030403020204" pitchFamily="49" charset="0"/>
              </a:rPr>
              <a:t>$min </a:t>
            </a:r>
            <a:r>
              <a:rPr lang="en-US" dirty="0">
                <a:latin typeface="Palatino Linotype" panose="02040502050505030304" pitchFamily="18" charset="0"/>
              </a:rPr>
              <a:t>operator sets the field to the specified value.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exists, the </a:t>
            </a:r>
            <a:r>
              <a:rPr lang="en-US" dirty="0">
                <a:solidFill>
                  <a:srgbClr val="D83713"/>
                </a:solidFill>
                <a:latin typeface="Palatino Linotype" panose="02040502050505030304" pitchFamily="18" charset="0"/>
                <a:ea typeface="Source Code Pro" panose="020B0509030403020204" pitchFamily="49" charset="0"/>
              </a:rPr>
              <a:t>$max </a:t>
            </a:r>
            <a:r>
              <a:rPr lang="en-US" dirty="0">
                <a:latin typeface="Palatino Linotype" panose="02040502050505030304" pitchFamily="18" charset="0"/>
              </a:rPr>
              <a:t>operator sets the field to the specified value.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in a document, </a:t>
            </a:r>
            <a:r>
              <a:rPr lang="en-US" dirty="0">
                <a:solidFill>
                  <a:srgbClr val="D83713"/>
                </a:solidFill>
                <a:latin typeface="Palatino Linotype" panose="02040502050505030304" pitchFamily="18" charset="0"/>
                <a:ea typeface="Source Code Pro" panose="020B0509030403020204" pitchFamily="49" charset="0"/>
              </a:rPr>
              <a:t>$mul </a:t>
            </a:r>
            <a:r>
              <a:rPr lang="en-US" dirty="0">
                <a:latin typeface="Palatino Linotype" panose="02040502050505030304" pitchFamily="18" charset="0"/>
              </a:rPr>
              <a:t>creates the field and sets the value to zero of the same numeric type as the multiplier.</a:t>
            </a:r>
          </a:p>
        </p:txBody>
      </p:sp>
      <p:sp>
        <p:nvSpPr>
          <p:cNvPr id="2" name="Rectangle 1">
            <a:extLst>
              <a:ext uri="{FF2B5EF4-FFF2-40B4-BE49-F238E27FC236}">
                <a16:creationId xmlns:a16="http://schemas.microsoft.com/office/drawing/2014/main" id="{BDB06DC4-9517-2058-9075-153F5AEE477E}"/>
              </a:ext>
            </a:extLst>
          </p:cNvPr>
          <p:cNvSpPr/>
          <p:nvPr/>
        </p:nvSpPr>
        <p:spPr>
          <a:xfrm>
            <a:off x="1524000" y="3068960"/>
            <a:ext cx="8994812"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$min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35</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45</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35</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45</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5</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84034587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 or multiple fields using [  { </a:t>
            </a:r>
            <a:r>
              <a:rPr lang="en-US" dirty="0">
                <a:solidFill>
                  <a:srgbClr val="D83713"/>
                </a:solidFill>
                <a:latin typeface="Source Code Pro" panose="020B0509030403020204" pitchFamily="49" charset="0"/>
                <a:ea typeface="Source Code Pro" panose="020B0509030403020204" pitchFamily="49" charset="0"/>
              </a:rPr>
              <a:t>$unset </a:t>
            </a:r>
            <a:r>
              <a:rPr lang="en-US" dirty="0"/>
              <a:t>} ].</a:t>
            </a:r>
            <a:endParaRPr lang="en-IN" dirty="0"/>
          </a:p>
        </p:txBody>
      </p:sp>
      <p:sp>
        <p:nvSpPr>
          <p:cNvPr id="8" name="Rectangle 7"/>
          <p:cNvSpPr/>
          <p:nvPr/>
        </p:nvSpPr>
        <p:spPr>
          <a:xfrm>
            <a:off x="1524000" y="1484784"/>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field3</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54174"/>
            <a:ext cx="117013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TextBox 2">
            <a:extLst>
              <a:ext uri="{FF2B5EF4-FFF2-40B4-BE49-F238E27FC236}">
                <a16:creationId xmlns:a16="http://schemas.microsoft.com/office/drawing/2014/main" id="{2C11FAA7-AB50-B8BE-5249-254596CF0218}"/>
              </a:ext>
            </a:extLst>
          </p:cNvPr>
          <p:cNvSpPr txBox="1"/>
          <p:nvPr/>
        </p:nvSpPr>
        <p:spPr>
          <a:xfrm>
            <a:off x="119336" y="5097745"/>
            <a:ext cx="11701300" cy="738664"/>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'name</a:t>
            </a:r>
            <a:r>
              <a:rPr lang="en-IN">
                <a:latin typeface="Source Code Pro" panose="020B0509030403020204" pitchFamily="49" charset="0"/>
                <a:ea typeface="Source Code Pro" panose="020B0509030403020204" pitchFamily="49" charset="0"/>
              </a:rPr>
              <a:t>’, 'sal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x: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'name’, 'sal'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
        <p:nvSpPr>
          <p:cNvPr id="4" name="TextBox 3">
            <a:extLst>
              <a:ext uri="{FF2B5EF4-FFF2-40B4-BE49-F238E27FC236}">
                <a16:creationId xmlns:a16="http://schemas.microsoft.com/office/drawing/2014/main" id="{00077CE5-3745-A322-02B7-E54185C59242}"/>
              </a:ext>
            </a:extLst>
          </p:cNvPr>
          <p:cNvSpPr txBox="1"/>
          <p:nvPr/>
        </p:nvSpPr>
        <p:spPr>
          <a:xfrm>
            <a:off x="551384" y="3466302"/>
            <a:ext cx="1728192" cy="430887"/>
          </a:xfrm>
          <a:prstGeom prst="rect">
            <a:avLst/>
          </a:prstGeom>
          <a:noFill/>
        </p:spPr>
        <p:txBody>
          <a:bodyPr wrap="square">
            <a:spAutoFit/>
          </a:bodyPr>
          <a:lstStyle/>
          <a:p>
            <a:r>
              <a:rPr lang="en-US" sz="2200" dirty="0">
                <a:solidFill>
                  <a:srgbClr val="D80E95"/>
                </a:solidFill>
              </a:rPr>
              <a:t>Single field</a:t>
            </a:r>
            <a:endParaRPr lang="en-IN" sz="2200" dirty="0">
              <a:solidFill>
                <a:srgbClr val="D80E95"/>
              </a:solidFill>
            </a:endParaRPr>
          </a:p>
        </p:txBody>
      </p:sp>
      <p:sp>
        <p:nvSpPr>
          <p:cNvPr id="5" name="TextBox 4">
            <a:extLst>
              <a:ext uri="{FF2B5EF4-FFF2-40B4-BE49-F238E27FC236}">
                <a16:creationId xmlns:a16="http://schemas.microsoft.com/office/drawing/2014/main" id="{6381ED26-E572-8136-1F8F-2B599D38798C}"/>
              </a:ext>
            </a:extLst>
          </p:cNvPr>
          <p:cNvSpPr txBox="1"/>
          <p:nvPr/>
        </p:nvSpPr>
        <p:spPr>
          <a:xfrm>
            <a:off x="551384" y="4653136"/>
            <a:ext cx="2304256" cy="430887"/>
          </a:xfrm>
          <a:prstGeom prst="rect">
            <a:avLst/>
          </a:prstGeom>
          <a:noFill/>
        </p:spPr>
        <p:txBody>
          <a:bodyPr wrap="square">
            <a:spAutoFit/>
          </a:bodyPr>
          <a:lstStyle/>
          <a:p>
            <a:r>
              <a:rPr lang="en-US" sz="2200" dirty="0">
                <a:solidFill>
                  <a:srgbClr val="D80E95"/>
                </a:solidFill>
              </a:rPr>
              <a:t>Multiple fields</a:t>
            </a:r>
            <a:endParaRPr lang="en-IN" sz="2200" dirty="0">
              <a:solidFill>
                <a:srgbClr val="D80E95"/>
              </a:solidFill>
            </a:endParaRPr>
          </a:p>
        </p:txBody>
      </p:sp>
    </p:spTree>
    <p:extLst>
      <p:ext uri="{BB962C8B-B14F-4D97-AF65-F5344CB8AC3E}">
        <p14:creationId xmlns:p14="http://schemas.microsoft.com/office/powerpoint/2010/main" val="3613658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 </a:t>
            </a:r>
            <a:r>
              <a:rPr lang="en-IN" dirty="0">
                <a:solidFill>
                  <a:srgbClr val="FF0000"/>
                </a:solidFill>
                <a:highlight>
                  <a:srgbClr val="F9FBFA"/>
                </a:highlight>
                <a:latin typeface="Source Code Pro" panose="020B0509030403020204" pitchFamily="49" charset="0"/>
              </a:rPr>
              <a:t>// use the $each</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0B5CA-3558-652A-044D-BC75D7892F84}"/>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3F0DA5BB-1B55-8648-AB09-F586A76402B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5" name="Rectangle 4">
            <a:extLst>
              <a:ext uri="{FF2B5EF4-FFF2-40B4-BE49-F238E27FC236}">
                <a16:creationId xmlns:a16="http://schemas.microsoft.com/office/drawing/2014/main" id="{8767C661-38DB-6D7D-CDC8-D37A4DDB8957}"/>
              </a:ext>
            </a:extLst>
          </p:cNvPr>
          <p:cNvSpPr/>
          <p:nvPr/>
        </p:nvSpPr>
        <p:spPr>
          <a:xfrm>
            <a:off x="263352" y="900584"/>
            <a:ext cx="11665296" cy="46166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 </a:t>
            </a:r>
            <a:r>
              <a:rPr lang="en-IN" dirty="0">
                <a:solidFill>
                  <a:srgbClr val="FF0000"/>
                </a:solidFill>
                <a:highlight>
                  <a:srgbClr val="F9FBFA"/>
                </a:highlight>
                <a:latin typeface="Source Code Pro" panose="020B0509030403020204" pitchFamily="49" charset="0"/>
              </a:rPr>
              <a:t>// use the $each</a:t>
            </a:r>
          </a:p>
          <a:p>
            <a:pPr marL="342900" indent="-342900">
              <a:buFont typeface="Arial" panose="020B0604020202020204" pitchFamily="34" charset="0"/>
              <a:buChar char="•"/>
            </a:pPr>
            <a:endParaRPr lang="en-IN" sz="1000" dirty="0">
              <a:solidFill>
                <a:srgbClr val="FF0000"/>
              </a:solidFill>
              <a:highlight>
                <a:srgbClr val="F9FBFA"/>
              </a:highlight>
              <a:latin typeface="Source Code Pro" panose="020B0509030403020204" pitchFamily="49" charset="0"/>
            </a:endParaRPr>
          </a:p>
          <a:p>
            <a:pPr marL="342900" indent="-342900">
              <a:buFont typeface="Arial" panose="020B0604020202020204" pitchFamily="34" charset="0"/>
              <a:buChar char="•"/>
            </a:pPr>
            <a:endParaRPr lang="en-US" sz="400" dirty="0">
              <a:solidFill>
                <a:srgbClr val="B22251"/>
              </a:solidFill>
              <a:latin typeface="Consolas" panose="020B060902020403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$slice: </a:t>
            </a:r>
            <a:r>
              <a:rPr lang="en-US" dirty="0">
                <a:solidFill>
                  <a:srgbClr val="061621"/>
                </a:solidFill>
                <a:latin typeface="Source Code Pro" panose="020B0509030403020204" pitchFamily="49" charset="0"/>
              </a:rPr>
              <a:t>&lt;num&gt; }</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US" i="1" dirty="0">
                <a:solidFill>
                  <a:srgbClr val="D80E95"/>
                </a:solidFill>
                <a:highlight>
                  <a:srgbClr val="F9FBFA"/>
                </a:highlight>
                <a:latin typeface="Source Code Pro" panose="020B0509030403020204" pitchFamily="49" charset="0"/>
              </a:rPr>
              <a:t>elem</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 arrayFilters: [ { condition } ] } </a:t>
            </a:r>
          </a:p>
        </p:txBody>
      </p:sp>
    </p:spTree>
    <p:extLst>
      <p:ext uri="{BB962C8B-B14F-4D97-AF65-F5344CB8AC3E}">
        <p14:creationId xmlns:p14="http://schemas.microsoft.com/office/powerpoint/2010/main" val="126411931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1341"/>
            <a:ext cx="12144672" cy="6617196"/>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 website: {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 } }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 email: {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ea typeface="Source Code Pro" panose="020B0509030403020204" pitchFamily="49" charset="0"/>
              </a:rPr>
              <a:t>$addToSet</a:t>
            </a:r>
            <a:r>
              <a:rPr lang="en-IN" dirty="0">
                <a:latin typeface="Source Code Pro" panose="020B0509030403020204" pitchFamily="49" charset="0"/>
                <a:ea typeface="Source Code Pro" panose="020B0509030403020204" pitchFamily="49" charset="0"/>
              </a:rPr>
              <a:t>: { email: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 </a:t>
            </a:r>
            <a:r>
              <a:rPr lang="en-IN" dirty="0">
                <a:latin typeface="Source Code Pro" panose="020B0509030403020204" pitchFamily="49" charset="0"/>
                <a:ea typeface="Source Code Pro" panose="020B0509030403020204" pitchFamily="49" charset="0"/>
              </a:rPr>
              <a:t>}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number: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a:t>
            </a:r>
            <a:r>
              <a:rPr lang="en-IN" dirty="0">
                <a:solidFill>
                  <a:srgbClr val="D83713"/>
                </a:solidFill>
                <a:latin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latin typeface="Source Code Pro" panose="020B0509030403020204" pitchFamily="49" charset="0"/>
                <a:ea typeface="Source Code Pro" panose="020B0509030403020204" pitchFamily="49" charset="0"/>
              </a:rPr>
              <a:t>({ numbers: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68</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"numbers.</a:t>
            </a:r>
            <a:r>
              <a:rPr lang="en-IN" dirty="0">
                <a:solidFill>
                  <a:srgbClr val="D83713"/>
                </a:solidFill>
                <a:latin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({colors: "lemon"}, { </a:t>
            </a:r>
            <a:r>
              <a:rPr lang="en-IN" dirty="0">
                <a:solidFill>
                  <a:srgbClr val="D83713"/>
                </a:solidFill>
                <a:latin typeface="Source Code Pro" panose="020B0509030403020204" pitchFamily="49" charset="0"/>
                <a:ea typeface="Source Code Pro" panose="020B0509030403020204" pitchFamily="49" charset="0"/>
              </a:rPr>
              <a:t>$set</a:t>
            </a:r>
            <a:r>
              <a:rPr lang="en-IN" dirty="0">
                <a:latin typeface="Source Code Pro" panose="020B0509030403020204" pitchFamily="49" charset="0"/>
                <a:ea typeface="Source Code Pro" panose="020B0509030403020204" pitchFamily="49" charset="0"/>
              </a:rPr>
              <a:t>: { "colors.$":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ea typeface="Source Code Pro" panose="020B0509030403020204" pitchFamily="49" charset="0"/>
              </a:rPr>
              <a:t>$set</a:t>
            </a:r>
            <a:r>
              <a:rPr lang="en-IN" dirty="0">
                <a:latin typeface="Source Code Pro" panose="020B0509030403020204" pitchFamily="49" charset="0"/>
                <a:ea typeface="Source Code Pro" panose="020B0509030403020204" pitchFamily="49" charset="0"/>
              </a:rPr>
              <a:t>: { "color.$[</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"white"</a:t>
            </a:r>
            <a:r>
              <a:rPr lang="en-IN" dirty="0">
                <a:latin typeface="Source Code Pro" panose="020B0509030403020204" pitchFamily="49" charset="0"/>
                <a:ea typeface="Source Code Pro" panose="020B0509030403020204" pitchFamily="49" charset="0"/>
              </a:rPr>
              <a:t> } }, { </a:t>
            </a:r>
            <a:r>
              <a:rPr lang="en-IN" i="1" dirty="0">
                <a:solidFill>
                  <a:srgbClr val="D80E95"/>
                </a:solidFill>
                <a:highlight>
                  <a:srgbClr val="F9FBFA"/>
                </a:highlight>
                <a:latin typeface="Source Code Pro" panose="020B0509030403020204" pitchFamily="49" charset="0"/>
              </a:rPr>
              <a:t>arrayFilters</a:t>
            </a:r>
            <a:r>
              <a:rPr lang="en-IN" dirty="0">
                <a:latin typeface="Source Code Pro" panose="020B0509030403020204" pitchFamily="49" charset="0"/>
                <a:ea typeface="Source Code Pro" panose="020B0509030403020204" pitchFamily="49" charset="0"/>
              </a:rPr>
              <a:t>: [ { </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IN" dirty="0">
                <a:latin typeface="Source Code Pro" panose="020B0509030403020204" pitchFamily="49" charset="0"/>
                <a:ea typeface="Source Code Pro" panose="020B0509030403020204" pitchFamily="49" charset="0"/>
              </a:rPr>
              <a:t> } ]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"numbers.</a:t>
            </a:r>
            <a:r>
              <a:rPr lang="en-IN" dirty="0">
                <a:solidFill>
                  <a:srgbClr val="D83713"/>
                </a:solidFill>
                <a:latin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rPr>
              <a:t>} }, { </a:t>
            </a:r>
            <a:r>
              <a:rPr lang="en-IN" i="1" dirty="0">
                <a:solidFill>
                  <a:srgbClr val="D80E95"/>
                </a:solidFill>
                <a:highlight>
                  <a:srgbClr val="F9FBFA"/>
                </a:highlight>
                <a:latin typeface="Source Code Pro" panose="020B0509030403020204" pitchFamily="49" charset="0"/>
              </a:rPr>
              <a:t>arrayFilters</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45 </a:t>
            </a:r>
            <a:r>
              <a:rPr lang="en-IN" dirty="0">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199703569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err="1">
                <a:latin typeface="Source Code Pro" panose="020B0509030403020204" pitchFamily="49" charset="0"/>
                <a:ea typeface="Source Code Pro" panose="020B0509030403020204" pitchFamily="49" charset="0"/>
                <a:cs typeface="Calibri" panose="020F0502020204030204" pitchFamily="34" charset="0"/>
              </a:rPr>
              <a:t>.emp.</a:t>
            </a:r>
            <a:r>
              <a:rPr lang="en-US"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rgbClr val="061621"/>
                </a:solidFill>
                <a:latin typeface="Source Code Pro" panose="020B0509030403020204" pitchFamily="49" charset="0"/>
                <a:ea typeface="Source Code Pro" panose="020B0509030403020204" pitchFamily="49"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84206873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886843871"/>
              </p:ext>
            </p:extLst>
          </p:nvPr>
        </p:nvGraphicFramePr>
        <p:xfrm>
          <a:off x="263352" y="126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705892247"/>
              </p:ext>
            </p:extLst>
          </p:nvPr>
        </p:nvGraphicFramePr>
        <p:xfrm>
          <a:off x="263352" y="126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437112"/>
            <a:ext cx="11737304"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_id: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_</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5" name="TextBox 4">
            <a:extLst>
              <a:ext uri="{FF2B5EF4-FFF2-40B4-BE49-F238E27FC236}">
                <a16:creationId xmlns:a16="http://schemas.microsoft.com/office/drawing/2014/main" id="{75E9073E-214B-122D-C497-BD14BD0BDCD7}"/>
              </a:ext>
            </a:extLst>
          </p:cNvPr>
          <p:cNvSpPr txBox="1"/>
          <p:nvPr/>
        </p:nvSpPr>
        <p:spPr>
          <a:xfrm>
            <a:off x="839416" y="6096000"/>
            <a:ext cx="6804248" cy="369332"/>
          </a:xfrm>
          <a:prstGeom prst="rect">
            <a:avLst/>
          </a:prstGeom>
          <a:noFill/>
        </p:spPr>
        <p:txBody>
          <a:bodyPr wrap="square">
            <a:spAutoFit/>
          </a:bodyPr>
          <a:lstStyle/>
          <a:p>
            <a:r>
              <a:rPr lang="en-IN" dirty="0">
                <a:solidFill>
                  <a:srgbClr val="00B0F0"/>
                </a:solidFill>
              </a:rPr>
              <a:t>const</a:t>
            </a:r>
            <a:r>
              <a:rPr lang="en-IN" dirty="0"/>
              <a:t> x = [ </a:t>
            </a:r>
            <a:r>
              <a:rPr lang="en-IN" dirty="0">
                <a:solidFill>
                  <a:srgbClr val="00B050"/>
                </a:solidFill>
              </a:rPr>
              <a:t>'January'</a:t>
            </a:r>
            <a:r>
              <a:rPr lang="en-IN" dirty="0"/>
              <a:t>,</a:t>
            </a:r>
            <a:r>
              <a:rPr lang="en-IN" dirty="0">
                <a:solidFill>
                  <a:srgbClr val="00B050"/>
                </a:solidFill>
              </a:rPr>
              <a:t> 'February'</a:t>
            </a:r>
            <a:r>
              <a:rPr lang="en-IN" dirty="0"/>
              <a:t>,</a:t>
            </a:r>
            <a:r>
              <a:rPr lang="en-IN" dirty="0">
                <a:solidFill>
                  <a:srgbClr val="00B050"/>
                </a:solidFill>
              </a:rPr>
              <a:t>  'March'</a:t>
            </a:r>
            <a:r>
              <a:rPr lang="en-IN" dirty="0"/>
              <a:t>,</a:t>
            </a:r>
            <a:r>
              <a:rPr lang="en-IN" dirty="0">
                <a:solidFill>
                  <a:srgbClr val="00B050"/>
                </a:solidFill>
              </a:rPr>
              <a:t>  'April'</a:t>
            </a:r>
            <a:r>
              <a:rPr lang="en-IN" dirty="0"/>
              <a:t>,</a:t>
            </a:r>
            <a:r>
              <a:rPr lang="en-IN" dirty="0">
                <a:solidFill>
                  <a:srgbClr val="00B050"/>
                </a:solidFill>
              </a:rPr>
              <a:t>  'May'</a:t>
            </a:r>
            <a:r>
              <a:rPr lang="en-IN" dirty="0"/>
              <a:t>,</a:t>
            </a:r>
            <a:r>
              <a:rPr lang="en-IN" dirty="0">
                <a:solidFill>
                  <a:srgbClr val="00B050"/>
                </a:solidFill>
              </a:rPr>
              <a:t> 'June'</a:t>
            </a:r>
            <a:r>
              <a:rPr lang="en-IN" dirty="0"/>
              <a:t>,</a:t>
            </a:r>
            <a:r>
              <a:rPr lang="en-IN" dirty="0">
                <a:solidFill>
                  <a:srgbClr val="00B050"/>
                </a:solidFill>
              </a:rPr>
              <a:t> 'July'</a:t>
            </a:r>
            <a:r>
              <a:rPr lang="en-IN" dirty="0"/>
              <a:t>, </a:t>
            </a:r>
            <a:r>
              <a:rPr lang="en-IN" dirty="0">
                <a:solidFill>
                  <a:schemeClr val="bg1">
                    <a:lumMod val="50000"/>
                  </a:schemeClr>
                </a:solidFill>
              </a:rPr>
              <a:t>. . . </a:t>
            </a:r>
            <a:r>
              <a:rPr lang="en-IN" dirty="0"/>
              <a:t>]</a:t>
            </a:r>
          </a:p>
        </p:txBody>
      </p:sp>
    </p:spTree>
    <p:extLst>
      <p:ext uri="{BB962C8B-B14F-4D97-AF65-F5344CB8AC3E}">
        <p14:creationId xmlns:p14="http://schemas.microsoft.com/office/powerpoint/2010/main" val="404300748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5" name="Rectangle 4"/>
          <p:cNvSpPr/>
          <p:nvPr/>
        </p:nvSpPr>
        <p:spPr>
          <a:xfrm>
            <a:off x="407368" y="1219979"/>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2" name="Rectangle 1"/>
          <p:cNvSpPr/>
          <p:nvPr/>
        </p:nvSpPr>
        <p:spPr>
          <a:xfrm>
            <a:off x="407368" y="2492896"/>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13" name="Group 12">
            <a:extLst>
              <a:ext uri="{FF2B5EF4-FFF2-40B4-BE49-F238E27FC236}">
                <a16:creationId xmlns:a16="http://schemas.microsoft.com/office/drawing/2014/main" id="{670EF64F-1BFB-30AD-DCF5-689C1EB48A87}"/>
              </a:ext>
            </a:extLst>
          </p:cNvPr>
          <p:cNvGrpSpPr/>
          <p:nvPr/>
        </p:nvGrpSpPr>
        <p:grpSpPr>
          <a:xfrm>
            <a:off x="263352" y="3150260"/>
            <a:ext cx="11809312" cy="3375085"/>
            <a:chOff x="263352" y="2492896"/>
            <a:chExt cx="11809312" cy="3375085"/>
          </a:xfrm>
        </p:grpSpPr>
        <p:sp>
          <p:nvSpPr>
            <p:cNvPr id="4" name="Rectangle 3"/>
            <p:cNvSpPr/>
            <p:nvPr/>
          </p:nvSpPr>
          <p:spPr>
            <a:xfrm>
              <a:off x="263352" y="2492896"/>
              <a:ext cx="11809312" cy="2893100"/>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994646"/>
                </a:solidFill>
                <a:latin typeface="Source Code Pro" panose="020B0509030403020204" pitchFamily="49" charset="0"/>
                <a:ea typeface="Source Code Pro" panose="020B0509030403020204" pitchFamily="49"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044856" y="5076457"/>
              <a:ext cx="3803670" cy="791524"/>
              <a:chOff x="6495150" y="4920454"/>
              <a:chExt cx="3410749" cy="1075056"/>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495150" y="4920454"/>
                <a:ext cx="1238975" cy="682990"/>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759599" y="5287623"/>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grpSp>
      <p:sp>
        <p:nvSpPr>
          <p:cNvPr id="15" name="TextBox 14">
            <a:extLst>
              <a:ext uri="{FF2B5EF4-FFF2-40B4-BE49-F238E27FC236}">
                <a16:creationId xmlns:a16="http://schemas.microsoft.com/office/drawing/2014/main" id="{4F1ACD7F-B079-C211-B25D-921534A55C76}"/>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C8834-02DA-7B6B-F8EF-6F816EA8C6F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CF7FBDF-E336-AAE0-DF94-8018B74A2BB4}"/>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8" name="Rectangle 7">
            <a:extLst>
              <a:ext uri="{FF2B5EF4-FFF2-40B4-BE49-F238E27FC236}">
                <a16:creationId xmlns:a16="http://schemas.microsoft.com/office/drawing/2014/main" id="{447A0F03-CF5F-7AE0-2EAD-D7003FACF85E}"/>
              </a:ext>
            </a:extLst>
          </p:cNvPr>
          <p:cNvSpPr/>
          <p:nvPr/>
        </p:nvSpPr>
        <p:spPr>
          <a:xfrm>
            <a:off x="352866" y="765865"/>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sp>
        <p:nvSpPr>
          <p:cNvPr id="11" name="Rectangle 10">
            <a:extLst>
              <a:ext uri="{FF2B5EF4-FFF2-40B4-BE49-F238E27FC236}">
                <a16:creationId xmlns:a16="http://schemas.microsoft.com/office/drawing/2014/main" id="{9D696BD9-3712-6054-52E0-ACA3B482D4A0}"/>
              </a:ext>
            </a:extLst>
          </p:cNvPr>
          <p:cNvSpPr/>
          <p:nvPr/>
        </p:nvSpPr>
        <p:spPr>
          <a:xfrm>
            <a:off x="352866" y="1628800"/>
            <a:ext cx="11665296" cy="2215991"/>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12" name="TextBox 11">
            <a:extLst>
              <a:ext uri="{FF2B5EF4-FFF2-40B4-BE49-F238E27FC236}">
                <a16:creationId xmlns:a16="http://schemas.microsoft.com/office/drawing/2014/main" id="{25114103-2FD0-D5DB-46DA-E5FE56731EA6}"/>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sp>
        <p:nvSpPr>
          <p:cNvPr id="13" name="TextBox 12">
            <a:extLst>
              <a:ext uri="{FF2B5EF4-FFF2-40B4-BE49-F238E27FC236}">
                <a16:creationId xmlns:a16="http://schemas.microsoft.com/office/drawing/2014/main" id="{C452D227-3B74-76F7-DD26-519449F76420}"/>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1777287278"/>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C582314-E039-9887-21A6-C9AE8875C8AB}"/>
              </a:ext>
            </a:extLst>
          </p:cNvPr>
          <p:cNvGrpSpPr/>
          <p:nvPr/>
        </p:nvGrpSpPr>
        <p:grpSpPr>
          <a:xfrm>
            <a:off x="119336" y="672039"/>
            <a:ext cx="11809312" cy="2229098"/>
            <a:chOff x="119336" y="116632"/>
            <a:chExt cx="11809312" cy="2229098"/>
          </a:xfrm>
        </p:grpSpPr>
        <p:sp>
          <p:nvSpPr>
            <p:cNvPr id="5" name="TextBox 4">
              <a:extLst>
                <a:ext uri="{FF2B5EF4-FFF2-40B4-BE49-F238E27FC236}">
                  <a16:creationId xmlns:a16="http://schemas.microsoft.com/office/drawing/2014/main" id="{3EBABBEF-4F7D-F94C-99B0-ABE0A10CD661}"/>
                </a:ext>
              </a:extLst>
            </p:cNvPr>
            <p:cNvSpPr txBox="1"/>
            <p:nvPr/>
          </p:nvSpPr>
          <p:spPr>
            <a:xfrm>
              <a:off x="119336" y="116632"/>
              <a:ext cx="11377264" cy="923330"/>
            </a:xfrm>
            <a:prstGeom prst="rect">
              <a:avLst/>
            </a:prstGeom>
            <a:noFill/>
          </p:spPr>
          <p:txBody>
            <a:bodyPr wrap="square">
              <a:spAutoFit/>
            </a:bodyPr>
            <a:lstStyle/>
            <a:p>
              <a:pPr algn="l" fontAlgn="base"/>
              <a:r>
                <a:rPr lang="en-US" sz="2400" b="1" u="sng" dirty="0">
                  <a:solidFill>
                    <a:srgbClr val="00B050"/>
                  </a:solidFill>
                  <a:effectLst/>
                  <a:latin typeface="Nunito" pitchFamily="2" charset="0"/>
                </a:rPr>
                <a:t>for (..in) loop</a:t>
              </a:r>
            </a:p>
            <a:p>
              <a:pPr algn="l" fontAlgn="base"/>
              <a:endParaRPr lang="en-US" sz="800" b="1" i="0" dirty="0">
                <a:solidFill>
                  <a:srgbClr val="273239"/>
                </a:solidFill>
                <a:effectLst/>
                <a:latin typeface="Nunito" pitchFamily="2" charset="0"/>
              </a:endParaRPr>
            </a:p>
            <a:p>
              <a:pPr algn="l" rtl="0" fontAlgn="base">
                <a:spcAft>
                  <a:spcPts val="750"/>
                </a:spcAft>
              </a:pPr>
              <a:r>
                <a:rPr lang="en-US" sz="2000" b="0" i="0" dirty="0">
                  <a:solidFill>
                    <a:srgbClr val="273239"/>
                  </a:solidFill>
                  <a:effectLst/>
                  <a:latin typeface="Arial" panose="020B0604020202020204" pitchFamily="34" charset="0"/>
                  <a:cs typeface="Arial" panose="020B0604020202020204" pitchFamily="34" charset="0"/>
                </a:rPr>
                <a:t>The JavaScript for (..in) statement loops through the enumerable properties of an object. </a:t>
              </a:r>
            </a:p>
          </p:txBody>
        </p:sp>
        <p:sp>
          <p:nvSpPr>
            <p:cNvPr id="3" name="TextBox 2">
              <a:extLst>
                <a:ext uri="{FF2B5EF4-FFF2-40B4-BE49-F238E27FC236}">
                  <a16:creationId xmlns:a16="http://schemas.microsoft.com/office/drawing/2014/main" id="{B3A52F9E-6509-F2B4-44A4-9AF60253C205}"/>
                </a:ext>
              </a:extLst>
            </p:cNvPr>
            <p:cNvSpPr txBox="1"/>
            <p:nvPr/>
          </p:nvSpPr>
          <p:spPr>
            <a:xfrm>
              <a:off x="191344" y="1145401"/>
              <a:ext cx="11737304" cy="1200329"/>
            </a:xfrm>
            <a:prstGeom prst="rect">
              <a:avLst/>
            </a:prstGeom>
            <a:noFill/>
          </p:spPr>
          <p:txBody>
            <a:bodyPr wrap="square">
              <a:spAutoFit/>
            </a:bodyPr>
            <a:lstStyle/>
            <a:p>
              <a:pPr fontAlgn="base"/>
              <a:r>
                <a:rPr lang="en-US" sz="2400" b="1" u="sng" dirty="0">
                  <a:solidFill>
                    <a:srgbClr val="00B050"/>
                  </a:solidFill>
                  <a:latin typeface="Nunito" pitchFamily="2" charset="0"/>
                  <a:hlinkClick r:id="rId2">
                    <a:extLst>
                      <a:ext uri="{A12FA001-AC4F-418D-AE19-62706E023703}">
                        <ahyp:hlinkClr xmlns:ahyp="http://schemas.microsoft.com/office/drawing/2018/hyperlinkcolor" val="tx"/>
                      </a:ext>
                    </a:extLst>
                  </a:hlinkClick>
                </a:rPr>
                <a:t>for (..of) loop</a:t>
              </a:r>
              <a:endParaRPr lang="en-US" sz="2400" b="1" u="sng" dirty="0">
                <a:solidFill>
                  <a:srgbClr val="00B050"/>
                </a:solidFill>
                <a:latin typeface="Nunito" pitchFamily="2" charset="0"/>
              </a:endParaRPr>
            </a:p>
            <a:p>
              <a:pPr fontAlgn="base"/>
              <a:endParaRPr lang="en-US" sz="800" b="1" u="sng" dirty="0">
                <a:solidFill>
                  <a:srgbClr val="00B050"/>
                </a:solidFill>
                <a:latin typeface="Nunito" pitchFamily="2" charset="0"/>
              </a:endParaRPr>
            </a:p>
            <a:p>
              <a:pPr algn="l" rtl="0" fontAlgn="base">
                <a:spcAft>
                  <a:spcPts val="750"/>
                </a:spcAft>
              </a:pPr>
              <a:r>
                <a:rPr lang="en-US" sz="2000" dirty="0">
                  <a:solidFill>
                    <a:srgbClr val="273239"/>
                  </a:solidFill>
                  <a:latin typeface="Arial" panose="020B0604020202020204" pitchFamily="34" charset="0"/>
                  <a:cs typeface="Arial" panose="020B0604020202020204" pitchFamily="34" charset="0"/>
                </a:rPr>
                <a:t>This for (..of) statement lets you loop over the data structures that are inerrable such as Arrays, Strings, Maps, Node Lists,</a:t>
              </a:r>
            </a:p>
          </p:txBody>
        </p:sp>
      </p:grpSp>
      <p:sp>
        <p:nvSpPr>
          <p:cNvPr id="16" name="Rectangle 15">
            <a:extLst>
              <a:ext uri="{FF2B5EF4-FFF2-40B4-BE49-F238E27FC236}">
                <a16:creationId xmlns:a16="http://schemas.microsoft.com/office/drawing/2014/main" id="{9A9A2CDF-67B8-6769-0C30-A656F97F35A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loop in </a:t>
            </a:r>
            <a:r>
              <a:rPr lang="en-IN" sz="3200" b="1" i="1" dirty="0" err="1">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grpSp>
        <p:nvGrpSpPr>
          <p:cNvPr id="6" name="Group 5">
            <a:extLst>
              <a:ext uri="{FF2B5EF4-FFF2-40B4-BE49-F238E27FC236}">
                <a16:creationId xmlns:a16="http://schemas.microsoft.com/office/drawing/2014/main" id="{CCAC9AD4-3AC0-DE96-A426-EC44F6068C78}"/>
              </a:ext>
            </a:extLst>
          </p:cNvPr>
          <p:cNvGrpSpPr/>
          <p:nvPr/>
        </p:nvGrpSpPr>
        <p:grpSpPr>
          <a:xfrm>
            <a:off x="697672" y="3090486"/>
            <a:ext cx="10801200" cy="3506866"/>
            <a:chOff x="697672" y="3429000"/>
            <a:chExt cx="10801200" cy="3506866"/>
          </a:xfrm>
        </p:grpSpPr>
        <p:grpSp>
          <p:nvGrpSpPr>
            <p:cNvPr id="13" name="Group 12">
              <a:extLst>
                <a:ext uri="{FF2B5EF4-FFF2-40B4-BE49-F238E27FC236}">
                  <a16:creationId xmlns:a16="http://schemas.microsoft.com/office/drawing/2014/main" id="{C380FF45-F3C8-CEF6-5E77-51D4518E5120}"/>
                </a:ext>
              </a:extLst>
            </p:cNvPr>
            <p:cNvGrpSpPr/>
            <p:nvPr/>
          </p:nvGrpSpPr>
          <p:grpSpPr>
            <a:xfrm>
              <a:off x="697672" y="3429000"/>
              <a:ext cx="10801200" cy="2985590"/>
              <a:chOff x="214224" y="2852936"/>
              <a:chExt cx="11777472" cy="2985590"/>
            </a:xfrm>
          </p:grpSpPr>
          <p:sp>
            <p:nvSpPr>
              <p:cNvPr id="7" name="TextBox 6">
                <a:extLst>
                  <a:ext uri="{FF2B5EF4-FFF2-40B4-BE49-F238E27FC236}">
                    <a16:creationId xmlns:a16="http://schemas.microsoft.com/office/drawing/2014/main" id="{00BC7047-7F96-5F9C-5612-6D2F984CF275}"/>
                  </a:ext>
                </a:extLst>
              </p:cNvPr>
              <p:cNvSpPr txBox="1"/>
              <p:nvPr/>
            </p:nvSpPr>
            <p:spPr>
              <a:xfrm>
                <a:off x="222008" y="3400936"/>
                <a:ext cx="5184576" cy="2437590"/>
              </a:xfrm>
              <a:prstGeom prst="rect">
                <a:avLst/>
              </a:prstGeom>
              <a:noFill/>
            </p:spPr>
            <p:txBody>
              <a:bodyPr wrap="square">
                <a:spAutoFit/>
              </a:bodyPr>
              <a:lstStyle/>
              <a:p>
                <a:pPr>
                  <a:lnSpc>
                    <a:spcPts val="2250"/>
                  </a:lnSpc>
                </a:pP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firstName: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"Bagde"</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rank:</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43</a:t>
                </a:r>
                <a:endParaRPr lang="en-IN" b="0" dirty="0">
                  <a:solidFill>
                    <a:srgbClr val="000000"/>
                  </a:solidFill>
                  <a:effectLst/>
                  <a:latin typeface="Consolas" panose="020B0609020204030204" pitchFamily="49" charset="0"/>
                </a:endParaRPr>
              </a:p>
              <a:p>
                <a:pPr>
                  <a:lnSpc>
                    <a:spcPts val="2250"/>
                  </a:lnSpc>
                </a:pPr>
                <a:r>
                  <a:rPr lang="en-IN" b="0" dirty="0">
                    <a:solidFill>
                      <a:srgbClr val="000000"/>
                    </a:solidFill>
                    <a:effectLst/>
                    <a:latin typeface="Consolas" panose="020B0609020204030204" pitchFamily="49" charset="0"/>
                  </a:rPr>
                  <a:t>};</a:t>
                </a:r>
              </a:p>
              <a:p>
                <a:pPr>
                  <a:lnSpc>
                    <a:spcPts val="2250"/>
                  </a:lnSpc>
                </a:pP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(const </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4C45CAF-D49E-1074-2CCA-ACA5350C2C95}"/>
                  </a:ext>
                </a:extLst>
              </p:cNvPr>
              <p:cNvSpPr txBox="1"/>
              <p:nvPr/>
            </p:nvSpPr>
            <p:spPr>
              <a:xfrm>
                <a:off x="214224"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(..in) loop</a:t>
                </a:r>
              </a:p>
            </p:txBody>
          </p:sp>
          <p:sp>
            <p:nvSpPr>
              <p:cNvPr id="11" name="TextBox 10">
                <a:extLst>
                  <a:ext uri="{FF2B5EF4-FFF2-40B4-BE49-F238E27FC236}">
                    <a16:creationId xmlns:a16="http://schemas.microsoft.com/office/drawing/2014/main" id="{252A75C4-5B41-4250-15A7-965B37F88D6F}"/>
                  </a:ext>
                </a:extLst>
              </p:cNvPr>
              <p:cNvSpPr txBox="1"/>
              <p:nvPr/>
            </p:nvSpPr>
            <p:spPr>
              <a:xfrm>
                <a:off x="5895696" y="3414896"/>
                <a:ext cx="6096000" cy="1257780"/>
              </a:xfrm>
              <a:prstGeom prst="rect">
                <a:avLst/>
              </a:prstGeom>
              <a:noFill/>
            </p:spPr>
            <p:txBody>
              <a:bodyPr wrap="square">
                <a:spAutoFit/>
              </a:bodyPr>
              <a:lstStyle/>
              <a:p>
                <a:pPr>
                  <a:lnSpc>
                    <a:spcPts val="2250"/>
                  </a:lnSpc>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250"/>
                  </a:lnSpc>
                </a:pP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of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p>
              <a:p>
                <a:pPr>
                  <a:lnSpc>
                    <a:spcPts val="2250"/>
                  </a:lnSpc>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a:t>
                </a:r>
              </a:p>
              <a:p>
                <a:pPr>
                  <a:lnSpc>
                    <a:spcPts val="2250"/>
                  </a:lnSpc>
                </a:pP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134D22E-CD33-6B66-2EA5-371F40CF4A82}"/>
                  </a:ext>
                </a:extLst>
              </p:cNvPr>
              <p:cNvSpPr txBox="1"/>
              <p:nvPr/>
            </p:nvSpPr>
            <p:spPr>
              <a:xfrm>
                <a:off x="5900712"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(..of) loop</a:t>
                </a:r>
              </a:p>
            </p:txBody>
          </p:sp>
          <p:sp>
            <p:nvSpPr>
              <p:cNvPr id="2" name="TextBox 1">
                <a:extLst>
                  <a:ext uri="{FF2B5EF4-FFF2-40B4-BE49-F238E27FC236}">
                    <a16:creationId xmlns:a16="http://schemas.microsoft.com/office/drawing/2014/main" id="{7FD2B757-B85F-CCDF-2A89-1D32CFB4C031}"/>
                  </a:ext>
                </a:extLst>
              </p:cNvPr>
              <p:cNvSpPr txBox="1"/>
              <p:nvPr/>
            </p:nvSpPr>
            <p:spPr>
              <a:xfrm>
                <a:off x="5900711" y="4735556"/>
                <a:ext cx="3026365"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array.forEach loop</a:t>
                </a:r>
              </a:p>
            </p:txBody>
          </p:sp>
        </p:grpSp>
        <p:sp>
          <p:nvSpPr>
            <p:cNvPr id="4" name="TextBox 3">
              <a:extLst>
                <a:ext uri="{FF2B5EF4-FFF2-40B4-BE49-F238E27FC236}">
                  <a16:creationId xmlns:a16="http://schemas.microsoft.com/office/drawing/2014/main" id="{74CB3074-93B2-0554-EA22-A1901FD4DC3E}"/>
                </a:ext>
              </a:extLst>
            </p:cNvPr>
            <p:cNvSpPr txBox="1"/>
            <p:nvPr/>
          </p:nvSpPr>
          <p:spPr>
            <a:xfrm>
              <a:off x="5883781" y="5817611"/>
              <a:ext cx="5579000" cy="1118255"/>
            </a:xfrm>
            <a:prstGeom prst="rect">
              <a:avLst/>
            </a:prstGeom>
            <a:noFill/>
          </p:spPr>
          <p:txBody>
            <a:bodyPr wrap="square">
              <a:spAutoFit/>
            </a:bodyPr>
            <a:lstStyle/>
            <a:p>
              <a:pPr>
                <a:lnSpc>
                  <a:spcPts val="2025"/>
                </a:lnSpc>
                <a:buNone/>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025"/>
                </a:lnSpc>
                <a:buNone/>
              </a:pP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forEach</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elem</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index</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lnSpc>
                  <a:spcPts val="2025"/>
                </a:lnSpc>
                <a:buNone/>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index</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elem</a:t>
              </a:r>
              <a:r>
                <a:rPr lang="en-US" b="0" dirty="0">
                  <a:solidFill>
                    <a:srgbClr val="000000"/>
                  </a:solidFill>
                  <a:effectLst/>
                  <a:latin typeface="Consolas" panose="020B0609020204030204" pitchFamily="49" charset="0"/>
                </a:rPr>
                <a:t>);</a:t>
              </a:r>
            </a:p>
            <a:p>
              <a:pPr>
                <a:lnSpc>
                  <a:spcPts val="2025"/>
                </a:lnSpc>
              </a:pPr>
              <a:r>
                <a:rPr lang="en-US" b="0" dirty="0">
                  <a:solidFill>
                    <a:srgbClr val="000000"/>
                  </a:solidFill>
                  <a:effectLst/>
                  <a:latin typeface="Consolas" panose="020B0609020204030204" pitchFamily="49" charset="0"/>
                </a:rPr>
                <a:t>})</a:t>
              </a:r>
            </a:p>
          </p:txBody>
        </p:sp>
      </p:grpSp>
    </p:spTree>
    <p:extLst>
      <p:ext uri="{BB962C8B-B14F-4D97-AF65-F5344CB8AC3E}">
        <p14:creationId xmlns:p14="http://schemas.microsoft.com/office/powerpoint/2010/main" val="3753761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43143-4BEA-C706-E35C-10F19A0840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A1ED4-D804-E3F0-3384-D47422EDB971}"/>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Mongodb - Replication</a:t>
            </a:r>
            <a:endParaRPr lang="en-US" dirty="0"/>
          </a:p>
        </p:txBody>
      </p:sp>
    </p:spTree>
    <p:extLst>
      <p:ext uri="{BB962C8B-B14F-4D97-AF65-F5344CB8AC3E}">
        <p14:creationId xmlns:p14="http://schemas.microsoft.com/office/powerpoint/2010/main" val="2311097174"/>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12C3E-EC8E-C808-3C69-41FCE4974D5E}"/>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DE68D1A-F318-B025-6699-399502CA3B4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3" name="TextBox 2">
            <a:extLst>
              <a:ext uri="{FF2B5EF4-FFF2-40B4-BE49-F238E27FC236}">
                <a16:creationId xmlns:a16="http://schemas.microsoft.com/office/drawing/2014/main" id="{FBE72AC5-53D7-CCB2-02F7-B5233C66A023}"/>
              </a:ext>
            </a:extLst>
          </p:cNvPr>
          <p:cNvSpPr txBox="1"/>
          <p:nvPr/>
        </p:nvSpPr>
        <p:spPr>
          <a:xfrm>
            <a:off x="262800" y="882586"/>
            <a:ext cx="11664000" cy="4031873"/>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Replication is a core feature of MongoDB that provides fault tolerance by creating multiple copies of the same data across different servers, known as a replica set.</a:t>
            </a:r>
          </a:p>
          <a:p>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Primary Node:</a:t>
            </a:r>
            <a:r>
              <a:rPr lang="en-IN" dirty="0">
                <a:latin typeface="Arial" panose="020B0604020202020204" pitchFamily="34" charset="0"/>
                <a:cs typeface="Arial" panose="020B0604020202020204" pitchFamily="34" charset="0"/>
              </a:rPr>
              <a:t> The main server that handles all write operations and, by default, read operations.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Secondary</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Nodes</a:t>
            </a:r>
            <a:r>
              <a:rPr lang="en-IN" dirty="0">
                <a:latin typeface="Arial" panose="020B0604020202020204" pitchFamily="34" charset="0"/>
                <a:cs typeface="Arial" panose="020B0604020202020204" pitchFamily="34" charset="0"/>
              </a:rPr>
              <a:t>: Servers that maintain copies of the primary's data. These nodes can take over as the primary in case of failure.</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Automatic</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Failover</a:t>
            </a:r>
            <a:r>
              <a:rPr lang="en-IN" dirty="0">
                <a:latin typeface="Arial" panose="020B0604020202020204" pitchFamily="34" charset="0"/>
                <a:cs typeface="Arial" panose="020B0604020202020204" pitchFamily="34" charset="0"/>
              </a:rPr>
              <a:t>: If the primary node fails, one of the secondary nodes is automatically elected as the new primary.</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Data</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Redundancy</a:t>
            </a:r>
            <a:r>
              <a:rPr lang="en-IN" dirty="0">
                <a:latin typeface="Arial" panose="020B0604020202020204" pitchFamily="34" charset="0"/>
                <a:cs typeface="Arial" panose="020B0604020202020204" pitchFamily="34" charset="0"/>
              </a:rPr>
              <a:t>: Even if one node fails, the other nodes still have the data, ensuring no data loss.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Voting</a:t>
            </a:r>
            <a:r>
              <a:rPr lang="en-IN" dirty="0">
                <a:latin typeface="Arial" panose="020B0604020202020204" pitchFamily="34" charset="0"/>
                <a:cs typeface="Arial" panose="020B0604020202020204" pitchFamily="34" charset="0"/>
              </a:rPr>
              <a:t>: A replica set can have up to 50 members but only 7 voting members.</a:t>
            </a:r>
          </a:p>
        </p:txBody>
      </p:sp>
    </p:spTree>
    <p:extLst>
      <p:ext uri="{BB962C8B-B14F-4D97-AF65-F5344CB8AC3E}">
        <p14:creationId xmlns:p14="http://schemas.microsoft.com/office/powerpoint/2010/main" val="3935797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E3550-0AD5-2ABD-6125-FC4AA9B75011}"/>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9AA802B4-EB2B-91BB-817C-CB89CC32442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4" name="TextBox 3">
            <a:extLst>
              <a:ext uri="{FF2B5EF4-FFF2-40B4-BE49-F238E27FC236}">
                <a16:creationId xmlns:a16="http://schemas.microsoft.com/office/drawing/2014/main" id="{5750932F-E9DE-083A-AFE0-510BC803D365}"/>
              </a:ext>
            </a:extLst>
          </p:cNvPr>
          <p:cNvSpPr txBox="1"/>
          <p:nvPr/>
        </p:nvSpPr>
        <p:spPr>
          <a:xfrm>
            <a:off x="189868" y="3358038"/>
            <a:ext cx="11809864" cy="1295098"/>
          </a:xfrm>
          <a:prstGeom prst="rect">
            <a:avLst/>
          </a:prstGeom>
          <a:noFill/>
        </p:spPr>
        <p:txBody>
          <a:bodyPr wrap="square">
            <a:spAutoFit/>
          </a:bodyPr>
          <a:lstStyle/>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/home/saleel/a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17017</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/home/saleel/b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17018</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/home/saleel/c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17019</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p:txBody>
      </p:sp>
      <p:sp>
        <p:nvSpPr>
          <p:cNvPr id="2" name="TextBox 1">
            <a:extLst>
              <a:ext uri="{FF2B5EF4-FFF2-40B4-BE49-F238E27FC236}">
                <a16:creationId xmlns:a16="http://schemas.microsoft.com/office/drawing/2014/main" id="{64480E73-9805-D21A-96EB-1CF3314CE181}"/>
              </a:ext>
            </a:extLst>
          </p:cNvPr>
          <p:cNvSpPr txBox="1"/>
          <p:nvPr/>
        </p:nvSpPr>
        <p:spPr>
          <a:xfrm>
            <a:off x="212540" y="765865"/>
            <a:ext cx="520847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1 Create 3 blank folders in Ubuntu</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59243E7-9152-6A50-11F4-60E821AB9D85}"/>
              </a:ext>
            </a:extLst>
          </p:cNvPr>
          <p:cNvSpPr txBox="1"/>
          <p:nvPr/>
        </p:nvSpPr>
        <p:spPr>
          <a:xfrm>
            <a:off x="212540" y="5302369"/>
            <a:ext cx="3810659"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3 Start Mongodb Client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1EEF7608-133A-FFAA-3242-8BBBFAF02583}"/>
              </a:ext>
            </a:extLst>
          </p:cNvPr>
          <p:cNvCxnSpPr/>
          <p:nvPr/>
        </p:nvCxnSpPr>
        <p:spPr>
          <a:xfrm>
            <a:off x="189868" y="50131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BADEAC7-3FF6-40B2-4791-F838E8347E05}"/>
              </a:ext>
            </a:extLst>
          </p:cNvPr>
          <p:cNvSpPr txBox="1"/>
          <p:nvPr/>
        </p:nvSpPr>
        <p:spPr>
          <a:xfrm>
            <a:off x="212540" y="2494057"/>
            <a:ext cx="3921266"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2 Start Mongodb Server</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300960F-8F83-E605-9A2B-01C39C0A0F43}"/>
              </a:ext>
            </a:extLst>
          </p:cNvPr>
          <p:cNvSpPr txBox="1"/>
          <p:nvPr/>
        </p:nvSpPr>
        <p:spPr>
          <a:xfrm>
            <a:off x="189868" y="1538208"/>
            <a:ext cx="11809864"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shell~$ </a:t>
            </a:r>
            <a:r>
              <a:rPr lang="en-IN" dirty="0">
                <a:latin typeface="Source Code Pro" panose="020B0509030403020204" pitchFamily="49" charset="0"/>
                <a:ea typeface="Source Code Pro" panose="020B0509030403020204" pitchFamily="49" charset="0"/>
                <a:cs typeface="Calibri" panose="020F0502020204030204" pitchFamily="34" charset="0"/>
              </a:rPr>
              <a:t>mkdir a b c d</a:t>
            </a:r>
            <a:endParaRPr lang="en-IN" b="1" dirty="0">
              <a:latin typeface="Source Code Pro" panose="020B0509030403020204" pitchFamily="49" charset="0"/>
              <a:ea typeface="Source Code Pro" panose="020B0509030403020204" pitchFamily="49" charset="0"/>
            </a:endParaRPr>
          </a:p>
        </p:txBody>
      </p:sp>
      <p:cxnSp>
        <p:nvCxnSpPr>
          <p:cNvPr id="11" name="Straight Connector 10">
            <a:extLst>
              <a:ext uri="{FF2B5EF4-FFF2-40B4-BE49-F238E27FC236}">
                <a16:creationId xmlns:a16="http://schemas.microsoft.com/office/drawing/2014/main" id="{D0F22F7E-9177-ADFC-95A9-0D07304D3000}"/>
              </a:ext>
            </a:extLst>
          </p:cNvPr>
          <p:cNvCxnSpPr/>
          <p:nvPr/>
        </p:nvCxnSpPr>
        <p:spPr>
          <a:xfrm>
            <a:off x="189868" y="32129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0DC69B-F37F-0560-E2A2-3A49C1DA24E5}"/>
              </a:ext>
            </a:extLst>
          </p:cNvPr>
          <p:cNvCxnSpPr/>
          <p:nvPr/>
        </p:nvCxnSpPr>
        <p:spPr>
          <a:xfrm>
            <a:off x="189868" y="220486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5E75D11-C460-068D-BA7C-844630924E61}"/>
              </a:ext>
            </a:extLst>
          </p:cNvPr>
          <p:cNvSpPr txBox="1"/>
          <p:nvPr/>
        </p:nvSpPr>
        <p:spPr>
          <a:xfrm>
            <a:off x="212540" y="5867980"/>
            <a:ext cx="11787192"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db1</a:t>
            </a:r>
          </a:p>
        </p:txBody>
      </p:sp>
    </p:spTree>
    <p:extLst>
      <p:ext uri="{BB962C8B-B14F-4D97-AF65-F5344CB8AC3E}">
        <p14:creationId xmlns:p14="http://schemas.microsoft.com/office/powerpoint/2010/main" val="3235106458"/>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928CF-4DF2-D5F5-927E-1F2A02717857}"/>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EE09FE8B-E585-4CD5-D4FD-14E4D43DC2E3}"/>
              </a:ext>
            </a:extLst>
          </p:cNvPr>
          <p:cNvSpPr txBox="1"/>
          <p:nvPr/>
        </p:nvSpPr>
        <p:spPr>
          <a:xfrm>
            <a:off x="262800" y="3068960"/>
            <a:ext cx="11664000"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.initiate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00B050"/>
                </a:solidFill>
                <a:latin typeface="Source Code Pro" panose="020B0509030403020204" pitchFamily="49" charset="0"/>
                <a:ea typeface="Source Code Pro" panose="020B0509030403020204" pitchFamily="49" charset="0"/>
              </a:rPr>
              <a:t>"rs1"</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members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27019</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
        <p:nvSpPr>
          <p:cNvPr id="6" name="Rectangle 5">
            <a:extLst>
              <a:ext uri="{FF2B5EF4-FFF2-40B4-BE49-F238E27FC236}">
                <a16:creationId xmlns:a16="http://schemas.microsoft.com/office/drawing/2014/main" id="{9656E581-97E1-3B09-744F-F708E01A2EF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2" name="TextBox 1">
            <a:extLst>
              <a:ext uri="{FF2B5EF4-FFF2-40B4-BE49-F238E27FC236}">
                <a16:creationId xmlns:a16="http://schemas.microsoft.com/office/drawing/2014/main" id="{16FF0F4B-EC6C-943A-F4BC-C25ABCD09F2D}"/>
              </a:ext>
            </a:extLst>
          </p:cNvPr>
          <p:cNvSpPr txBox="1"/>
          <p:nvPr/>
        </p:nvSpPr>
        <p:spPr>
          <a:xfrm>
            <a:off x="212540" y="765865"/>
            <a:ext cx="517641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4 Check replSet is created of not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6B73F6E6-D527-028A-DFAF-5C420CAD62C2}"/>
              </a:ext>
            </a:extLst>
          </p:cNvPr>
          <p:cNvCxnSpPr/>
          <p:nvPr/>
        </p:nvCxnSpPr>
        <p:spPr>
          <a:xfrm>
            <a:off x="189868" y="5517232"/>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FFAB936-7E94-EBF6-6533-9D4606B552B6}"/>
              </a:ext>
            </a:extLst>
          </p:cNvPr>
          <p:cNvSpPr txBox="1"/>
          <p:nvPr/>
        </p:nvSpPr>
        <p:spPr>
          <a:xfrm>
            <a:off x="212540" y="2206025"/>
            <a:ext cx="55851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5 Create replication initiate document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69E9C74-1D6F-3575-D539-552FAD13DA51}"/>
              </a:ext>
            </a:extLst>
          </p:cNvPr>
          <p:cNvSpPr txBox="1"/>
          <p:nvPr/>
        </p:nvSpPr>
        <p:spPr>
          <a:xfrm>
            <a:off x="189868" y="1340768"/>
            <a:ext cx="1180986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a:rPr>
              <a:t>;</a:t>
            </a:r>
          </a:p>
        </p:txBody>
      </p:sp>
      <p:cxnSp>
        <p:nvCxnSpPr>
          <p:cNvPr id="11" name="Straight Connector 10">
            <a:extLst>
              <a:ext uri="{FF2B5EF4-FFF2-40B4-BE49-F238E27FC236}">
                <a16:creationId xmlns:a16="http://schemas.microsoft.com/office/drawing/2014/main" id="{50B0E60F-1392-DFE1-D55C-09A26C6BE178}"/>
              </a:ext>
            </a:extLst>
          </p:cNvPr>
          <p:cNvCxnSpPr/>
          <p:nvPr/>
        </p:nvCxnSpPr>
        <p:spPr>
          <a:xfrm>
            <a:off x="189868" y="2780928"/>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69AC13C-DE43-FEFC-164D-46D9B4369387}"/>
              </a:ext>
            </a:extLst>
          </p:cNvPr>
          <p:cNvCxnSpPr/>
          <p:nvPr/>
        </p:nvCxnSpPr>
        <p:spPr>
          <a:xfrm>
            <a:off x="189868" y="200742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17311CE-10AF-CAC9-21E7-126B61AA636C}"/>
              </a:ext>
            </a:extLst>
          </p:cNvPr>
          <p:cNvSpPr txBox="1"/>
          <p:nvPr/>
        </p:nvSpPr>
        <p:spPr>
          <a:xfrm>
            <a:off x="212540" y="5651956"/>
            <a:ext cx="41717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6 Add replSet afterwards</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107B4AE-E715-6DD0-BA76-F259202DB305}"/>
              </a:ext>
            </a:extLst>
          </p:cNvPr>
          <p:cNvSpPr txBox="1"/>
          <p:nvPr/>
        </p:nvSpPr>
        <p:spPr>
          <a:xfrm>
            <a:off x="262800" y="6156012"/>
            <a:ext cx="1166400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27020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21510680"/>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2D992-384C-750A-8E03-089F5A69BDD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DCEA0FD0-5DAF-186B-F72F-B99E246E3FD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314012076"/>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F7163-788F-8055-A13E-CBAA7B49C8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C6C5E9B4-19EA-F46A-4486-2F83F38B9DF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974793383"/>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C9B2C-4331-A777-1036-30512D1FB22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F28C80-FA02-2BF8-4F80-738A87D1E5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10BD6797-E438-FDA8-598A-025C0F2D61D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list current database</a:t>
            </a:r>
            <a:endParaRPr lang="en-IN" sz="3200" b="1" i="1" dirty="0">
              <a:solidFill>
                <a:srgbClr val="FFFF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F45437D2-8CC7-C293-31C8-571676015618}"/>
              </a:ext>
            </a:extLst>
          </p:cNvPr>
          <p:cNvSpPr txBox="1"/>
          <p:nvPr/>
        </p:nvSpPr>
        <p:spPr>
          <a:xfrm>
            <a:off x="262800" y="908720"/>
            <a:ext cx="11664000" cy="4018151"/>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16917097"/>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2496B-11BE-3695-406A-84B2B5A88D7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AAD3B2C-A0AE-57B2-9447-762E5F2A49E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6A35EB9E-91B3-9CAA-E9F8-8F7F7A10EC5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all databases</a:t>
            </a:r>
          </a:p>
        </p:txBody>
      </p:sp>
      <p:sp>
        <p:nvSpPr>
          <p:cNvPr id="7" name="TextBox 6">
            <a:extLst>
              <a:ext uri="{FF2B5EF4-FFF2-40B4-BE49-F238E27FC236}">
                <a16:creationId xmlns:a16="http://schemas.microsoft.com/office/drawing/2014/main" id="{E329E87B-687C-C35F-0753-4DAAD029994E}"/>
              </a:ext>
            </a:extLst>
          </p:cNvPr>
          <p:cNvSpPr txBox="1"/>
          <p:nvPr/>
        </p:nvSpPr>
        <p:spPr>
          <a:xfrm>
            <a:off x="262800" y="908720"/>
            <a:ext cx="11664000" cy="5586145"/>
          </a:xfrm>
          <a:prstGeom prst="rect">
            <a:avLst/>
          </a:prstGeom>
          <a:noFill/>
        </p:spPr>
        <p:txBody>
          <a:bodyPr wrap="square">
            <a:spAutoFit/>
          </a:bodyPr>
          <a:lstStyle/>
          <a:p>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b="0" dirty="0">
              <a:solidFill>
                <a:srgbClr val="0000FF"/>
              </a:solidFill>
              <a:effectLst/>
              <a:latin typeface="Consolas" panose="020B0609020204030204" pitchFamily="49" charset="0"/>
            </a:endParaRP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	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admin</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listDatabases</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databases</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FF"/>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16592318"/>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B5E49-C137-13B7-894B-6A9E8991B49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6F9F0D2-DCBD-AE10-B643-F0A3D417D5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A522CB8C-767C-A04B-2299-4FFEDB48CA4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collections from all databases</a:t>
            </a:r>
          </a:p>
        </p:txBody>
      </p:sp>
      <p:sp>
        <p:nvSpPr>
          <p:cNvPr id="3" name="TextBox 2">
            <a:extLst>
              <a:ext uri="{FF2B5EF4-FFF2-40B4-BE49-F238E27FC236}">
                <a16:creationId xmlns:a16="http://schemas.microsoft.com/office/drawing/2014/main" id="{004C4B83-6997-C4BC-4B88-7ED195436345}"/>
              </a:ext>
            </a:extLst>
          </p:cNvPr>
          <p:cNvSpPr txBox="1"/>
          <p:nvPr/>
        </p:nvSpPr>
        <p:spPr>
          <a:xfrm>
            <a:off x="262800" y="965041"/>
            <a:ext cx="11664000" cy="5863144"/>
          </a:xfrm>
          <a:prstGeom prst="rect">
            <a:avLst/>
          </a:prstGeom>
          <a:noFill/>
        </p:spPr>
        <p:txBody>
          <a:bodyPr wrap="square">
            <a:spAutoFit/>
          </a:bodyPr>
          <a:lstStyle/>
          <a:p>
            <a:pPr>
              <a:lnSpc>
                <a:spcPts val="1800"/>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=&gt;</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admin</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listDatabases</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databases</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dirty="0">
                <a:solidFill>
                  <a:srgbClr val="000000"/>
                </a:solidFill>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 </a:t>
            </a:r>
            <a:r>
              <a:rPr lang="en-IN" sz="1600" b="0" dirty="0">
                <a:solidFill>
                  <a:srgbClr val="A31515"/>
                </a:solidFill>
                <a:effectLst/>
                <a:latin typeface="Consolas" panose="020B0609020204030204" pitchFamily="49" charset="0"/>
              </a:rPr>
              <a:t>" --&gt; "</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'connection closed...'</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a:t>
            </a:r>
          </a:p>
          <a:p>
            <a:pPr>
              <a:lnSpc>
                <a:spcPts val="1800"/>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06440559"/>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7" name="TextBox 6">
            <a:extLst>
              <a:ext uri="{FF2B5EF4-FFF2-40B4-BE49-F238E27FC236}">
                <a16:creationId xmlns:a16="http://schemas.microsoft.com/office/drawing/2014/main" id="{57C766C7-E903-4525-401C-F76D11D6B1A1}"/>
              </a:ext>
            </a:extLst>
          </p:cNvPr>
          <p:cNvSpPr txBox="1"/>
          <p:nvPr/>
        </p:nvSpPr>
        <p:spPr>
          <a:xfrm>
            <a:off x="262800" y="90872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"employee"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86197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7" name="TextBox 6">
            <a:extLst>
              <a:ext uri="{FF2B5EF4-FFF2-40B4-BE49-F238E27FC236}">
                <a16:creationId xmlns:a16="http://schemas.microsoft.com/office/drawing/2014/main" id="{B69A6CB5-D229-250E-7D2A-6F3AC4D15623}"/>
              </a:ext>
            </a:extLst>
          </p:cNvPr>
          <p:cNvSpPr txBox="1"/>
          <p:nvPr/>
        </p:nvSpPr>
        <p:spPr>
          <a:xfrm>
            <a:off x="262800" y="8487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"doctor"</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capped: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size:</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282217072"/>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7" name="TextBox 6">
            <a:extLst>
              <a:ext uri="{FF2B5EF4-FFF2-40B4-BE49-F238E27FC236}">
                <a16:creationId xmlns:a16="http://schemas.microsoft.com/office/drawing/2014/main" id="{5CDDF35F-327A-F0BF-7941-270534F2F36D}"/>
              </a:ext>
            </a:extLst>
          </p:cNvPr>
          <p:cNvSpPr txBox="1"/>
          <p:nvPr/>
        </p:nvSpPr>
        <p:spPr>
          <a:xfrm>
            <a:off x="262800" y="862449"/>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41730785"/>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3" name="TextBox 2">
            <a:extLst>
              <a:ext uri="{FF2B5EF4-FFF2-40B4-BE49-F238E27FC236}">
                <a16:creationId xmlns:a16="http://schemas.microsoft.com/office/drawing/2014/main" id="{DA0D483F-3551-9C81-CA0A-7D293D5B0819}"/>
              </a:ext>
            </a:extLst>
          </p:cNvPr>
          <p:cNvSpPr txBox="1"/>
          <p:nvPr/>
        </p:nvSpPr>
        <p:spPr>
          <a:xfrm>
            <a:off x="262800" y="862449"/>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94069984"/>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
        <p:nvSpPr>
          <p:cNvPr id="5" name="TextBox 4">
            <a:extLst>
              <a:ext uri="{FF2B5EF4-FFF2-40B4-BE49-F238E27FC236}">
                <a16:creationId xmlns:a16="http://schemas.microsoft.com/office/drawing/2014/main" id="{AA9CB2A5-27FE-6E7D-B1DA-76D00B2F1248}"/>
              </a:ext>
            </a:extLst>
          </p:cNvPr>
          <p:cNvSpPr txBox="1"/>
          <p:nvPr/>
        </p:nvSpPr>
        <p:spPr>
          <a:xfrm>
            <a:off x="262800" y="833341"/>
            <a:ext cx="11664000" cy="598003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0159735"/>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
        <p:nvSpPr>
          <p:cNvPr id="5" name="TextBox 4">
            <a:extLst>
              <a:ext uri="{FF2B5EF4-FFF2-40B4-BE49-F238E27FC236}">
                <a16:creationId xmlns:a16="http://schemas.microsoft.com/office/drawing/2014/main" id="{510F8C59-45B3-5531-D7DA-A84B6BB27CE4}"/>
              </a:ext>
            </a:extLst>
          </p:cNvPr>
          <p:cNvSpPr txBox="1"/>
          <p:nvPr/>
        </p:nvSpPr>
        <p:spPr>
          <a:xfrm>
            <a:off x="262800" y="692696"/>
            <a:ext cx="11664000" cy="623651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forEach</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001200161"/>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
        <p:nvSpPr>
          <p:cNvPr id="5" name="TextBox 4">
            <a:extLst>
              <a:ext uri="{FF2B5EF4-FFF2-40B4-BE49-F238E27FC236}">
                <a16:creationId xmlns:a16="http://schemas.microsoft.com/office/drawing/2014/main" id="{51BDECD5-4E8B-1EA9-A39A-C9FBFD47CA26}"/>
              </a:ext>
            </a:extLst>
          </p:cNvPr>
          <p:cNvSpPr txBox="1"/>
          <p:nvPr/>
        </p:nvSpPr>
        <p:spPr>
          <a:xfrm>
            <a:off x="262800" y="671515"/>
            <a:ext cx="11664000" cy="623651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274991510"/>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5" name="TextBox 4">
            <a:extLst>
              <a:ext uri="{FF2B5EF4-FFF2-40B4-BE49-F238E27FC236}">
                <a16:creationId xmlns:a16="http://schemas.microsoft.com/office/drawing/2014/main" id="{022C4BE1-890F-4CFC-4386-F3C662336890}"/>
              </a:ext>
            </a:extLst>
          </p:cNvPr>
          <p:cNvSpPr txBox="1"/>
          <p:nvPr/>
        </p:nvSpPr>
        <p:spPr>
          <a:xfrm>
            <a:off x="262800" y="91181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012322642"/>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5" name="TextBox 4">
            <a:extLst>
              <a:ext uri="{FF2B5EF4-FFF2-40B4-BE49-F238E27FC236}">
                <a16:creationId xmlns:a16="http://schemas.microsoft.com/office/drawing/2014/main" id="{4B14D26D-F772-03B2-A30A-7A881B16082B}"/>
              </a:ext>
            </a:extLst>
          </p:cNvPr>
          <p:cNvSpPr txBox="1"/>
          <p:nvPr/>
        </p:nvSpPr>
        <p:spPr>
          <a:xfrm>
            <a:off x="262800" y="908720"/>
            <a:ext cx="11664000" cy="4441152"/>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rename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"newPerson"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79769465"/>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5" name="TextBox 4">
            <a:extLst>
              <a:ext uri="{FF2B5EF4-FFF2-40B4-BE49-F238E27FC236}">
                <a16:creationId xmlns:a16="http://schemas.microsoft.com/office/drawing/2014/main" id="{00DD48BA-7F77-4629-B311-20B4F816A73E}"/>
              </a:ext>
            </a:extLst>
          </p:cNvPr>
          <p:cNvSpPr txBox="1"/>
          <p:nvPr/>
        </p:nvSpPr>
        <p:spPr>
          <a:xfrm>
            <a:off x="262800" y="905629"/>
            <a:ext cx="11664000" cy="445250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drop</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8964867"/>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 })</a:t>
            </a:r>
          </a:p>
        </p:txBody>
      </p:sp>
      <p:sp>
        <p:nvSpPr>
          <p:cNvPr id="5" name="TextBox 4">
            <a:extLst>
              <a:ext uri="{FF2B5EF4-FFF2-40B4-BE49-F238E27FC236}">
                <a16:creationId xmlns:a16="http://schemas.microsoft.com/office/drawing/2014/main" id="{4B8F7241-7412-161F-3C70-BB7D03065849}"/>
              </a:ext>
            </a:extLst>
          </p:cNvPr>
          <p:cNvSpPr txBox="1"/>
          <p:nvPr/>
        </p:nvSpPr>
        <p:spPr>
          <a:xfrm>
            <a:off x="262800" y="871354"/>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countDocuments({query})</a:t>
            </a:r>
          </a:p>
        </p:txBody>
      </p:sp>
      <p:sp>
        <p:nvSpPr>
          <p:cNvPr id="5" name="TextBox 4">
            <a:extLst>
              <a:ext uri="{FF2B5EF4-FFF2-40B4-BE49-F238E27FC236}">
                <a16:creationId xmlns:a16="http://schemas.microsoft.com/office/drawing/2014/main" id="{E31E0355-CAF9-FBAC-C48F-2D2F438F1FD8}"/>
              </a:ext>
            </a:extLst>
          </p:cNvPr>
          <p:cNvSpPr txBox="1"/>
          <p:nvPr/>
        </p:nvSpPr>
        <p:spPr>
          <a:xfrm>
            <a:off x="262800" y="880259"/>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915702218"/>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5" name="TextBox 4">
            <a:extLst>
              <a:ext uri="{FF2B5EF4-FFF2-40B4-BE49-F238E27FC236}">
                <a16:creationId xmlns:a16="http://schemas.microsoft.com/office/drawing/2014/main" id="{B93A8C7F-8601-C4E2-C92E-B09715CACCEC}"/>
              </a:ext>
            </a:extLst>
          </p:cNvPr>
          <p:cNvSpPr txBox="1"/>
          <p:nvPr/>
        </p:nvSpPr>
        <p:spPr>
          <a:xfrm>
            <a:off x="262800" y="91181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00399109"/>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with arguments </a:t>
            </a:r>
          </a:p>
        </p:txBody>
      </p:sp>
      <p:sp>
        <p:nvSpPr>
          <p:cNvPr id="4" name="TextBox 3">
            <a:extLst>
              <a:ext uri="{FF2B5EF4-FFF2-40B4-BE49-F238E27FC236}">
                <a16:creationId xmlns:a16="http://schemas.microsoft.com/office/drawing/2014/main" id="{F9BC06F1-2246-6C65-C657-07C2BB9C34D0}"/>
              </a:ext>
            </a:extLst>
          </p:cNvPr>
          <p:cNvSpPr txBox="1"/>
          <p:nvPr/>
        </p:nvSpPr>
        <p:spPr>
          <a:xfrm>
            <a:off x="262800" y="902905"/>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133811798"/>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US" sz="2000" dirty="0">
                <a:solidFill>
                  <a:srgbClr val="FFFF00"/>
                </a:solidFill>
                <a:latin typeface="Source Code Pro" panose="020B0509030403020204" pitchFamily="49" charset="0"/>
                <a:ea typeface="Source Code Pro" panose="020B0509030403020204" pitchFamily="49" charset="0"/>
              </a:rPr>
              <a:t>Note:- _id must be auto generated max() + 1               </a:t>
            </a:r>
            <a:r>
              <a:rPr lang="en-IN" sz="3200" b="1" i="1" dirty="0">
                <a:solidFill>
                  <a:srgbClr val="FFFF00"/>
                </a:solidFill>
                <a:latin typeface="Arial" pitchFamily="34" charset="0"/>
                <a:cs typeface="Arial" pitchFamily="34" charset="0"/>
              </a:rPr>
              <a:t>insertOne({ })</a:t>
            </a:r>
          </a:p>
        </p:txBody>
      </p:sp>
      <p:sp>
        <p:nvSpPr>
          <p:cNvPr id="4" name="TextBox 3">
            <a:extLst>
              <a:ext uri="{FF2B5EF4-FFF2-40B4-BE49-F238E27FC236}">
                <a16:creationId xmlns:a16="http://schemas.microsoft.com/office/drawing/2014/main" id="{B4F9053D-EB1F-72F8-AD76-C11D36689040}"/>
              </a:ext>
            </a:extLst>
          </p:cNvPr>
          <p:cNvSpPr txBox="1"/>
          <p:nvPr/>
        </p:nvSpPr>
        <p:spPr>
          <a:xfrm>
            <a:off x="262800" y="905349"/>
            <a:ext cx="11664000" cy="572355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$group:</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null</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"$_id"</a:t>
            </a:r>
            <a:r>
              <a:rPr lang="en-IN" b="0" dirty="0">
                <a:solidFill>
                  <a:srgbClr val="000000"/>
                </a:solidFill>
                <a:effectLst/>
                <a:latin typeface="Consolas" panose="020B0609020204030204" pitchFamily="49" charset="0"/>
              </a:rPr>
              <a:t> } }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18012095"/>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7" name="TextBox 6">
            <a:extLst>
              <a:ext uri="{FF2B5EF4-FFF2-40B4-BE49-F238E27FC236}">
                <a16:creationId xmlns:a16="http://schemas.microsoft.com/office/drawing/2014/main" id="{13F337F7-5C23-3837-A6B0-A72A68678CFA}"/>
              </a:ext>
            </a:extLst>
          </p:cNvPr>
          <p:cNvSpPr txBox="1"/>
          <p:nvPr/>
        </p:nvSpPr>
        <p:spPr>
          <a:xfrm>
            <a:off x="262800" y="8916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30</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5682509"/>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7" name="TextBox 6">
            <a:extLst>
              <a:ext uri="{FF2B5EF4-FFF2-40B4-BE49-F238E27FC236}">
                <a16:creationId xmlns:a16="http://schemas.microsoft.com/office/drawing/2014/main" id="{E650F6BF-97A6-3CC2-4798-B1D3BC25B060}"/>
              </a:ext>
            </a:extLst>
          </p:cNvPr>
          <p:cNvSpPr txBox="1"/>
          <p:nvPr/>
        </p:nvSpPr>
        <p:spPr>
          <a:xfrm>
            <a:off x="262800" y="8916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"mv"</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insertMany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32</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Trishul</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66529896"/>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5" name="TextBox 4">
            <a:extLst>
              <a:ext uri="{FF2B5EF4-FFF2-40B4-BE49-F238E27FC236}">
                <a16:creationId xmlns:a16="http://schemas.microsoft.com/office/drawing/2014/main" id="{22A49D0B-6FF4-B705-F31E-10B5CBD9FA4D}"/>
              </a:ext>
            </a:extLst>
          </p:cNvPr>
          <p:cNvSpPr txBox="1"/>
          <p:nvPr/>
        </p:nvSpPr>
        <p:spPr>
          <a:xfrm>
            <a:off x="262800" y="893400"/>
            <a:ext cx="11664000" cy="4941481"/>
          </a:xfrm>
          <a:prstGeom prst="rect">
            <a:avLst/>
          </a:prstGeom>
          <a:noFill/>
        </p:spPr>
        <p:txBody>
          <a:bodyPr wrap="square">
            <a:spAutoFit/>
          </a:bodyPr>
          <a:lstStyle/>
          <a:p>
            <a:pPr>
              <a:lnSpc>
                <a:spcPts val="1800"/>
              </a:lnSpc>
            </a:pPr>
            <a:r>
              <a:rPr lang="en-IN" sz="2000" b="0" dirty="0">
                <a:solidFill>
                  <a:srgbClr val="AF00DB"/>
                </a:solidFill>
                <a:effectLst/>
                <a:latin typeface="Consolas" panose="020B0609020204030204" pitchFamily="49" charset="0"/>
              </a:rPr>
              <a:t>import</a:t>
            </a:r>
            <a:r>
              <a:rPr lang="en-IN" sz="2000" b="0" dirty="0">
                <a:solidFill>
                  <a:srgbClr val="000000"/>
                </a:solidFill>
                <a:effectLst/>
                <a:latin typeface="Consolas" panose="020B0609020204030204" pitchFamily="49" charset="0"/>
              </a:rPr>
              <a:t> { </a:t>
            </a:r>
            <a:r>
              <a:rPr lang="en-IN" sz="2000" b="0" dirty="0">
                <a:solidFill>
                  <a:srgbClr val="001080"/>
                </a:solidFill>
                <a:effectLst/>
                <a:latin typeface="Consolas" panose="020B0609020204030204" pitchFamily="49" charset="0"/>
              </a:rPr>
              <a:t>MongoClient</a:t>
            </a:r>
            <a:r>
              <a:rPr lang="en-IN" sz="2000" b="0" dirty="0">
                <a:solidFill>
                  <a:srgbClr val="000000"/>
                </a:solidFill>
                <a:effectLst/>
                <a:latin typeface="Consolas" panose="020B0609020204030204" pitchFamily="49" charset="0"/>
              </a:rPr>
              <a:t> } </a:t>
            </a:r>
            <a:r>
              <a:rPr lang="en-IN" sz="2000" b="0" dirty="0">
                <a:solidFill>
                  <a:srgbClr val="AF00DB"/>
                </a:solidFill>
                <a:effectLst/>
                <a:latin typeface="Consolas" panose="020B0609020204030204" pitchFamily="49" charset="0"/>
              </a:rPr>
              <a:t>from</a:t>
            </a:r>
            <a:r>
              <a:rPr lang="en-IN" sz="2000" b="0" dirty="0">
                <a:solidFill>
                  <a:srgbClr val="000000"/>
                </a:solidFill>
                <a:effectLst/>
                <a:latin typeface="Consolas" panose="020B0609020204030204" pitchFamily="49" charset="0"/>
              </a:rPr>
              <a:t> </a:t>
            </a:r>
            <a:r>
              <a:rPr lang="en-IN" sz="2000" b="0" dirty="0">
                <a:solidFill>
                  <a:srgbClr val="A31515"/>
                </a:solidFill>
                <a:effectLst/>
                <a:latin typeface="Consolas" panose="020B0609020204030204" pitchFamily="49" charset="0"/>
              </a:rPr>
              <a:t>"mongodb"</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 = </a:t>
            </a:r>
            <a:r>
              <a:rPr lang="en-IN" sz="2000" b="0" dirty="0">
                <a:solidFill>
                  <a:srgbClr val="0000FF"/>
                </a:solidFill>
                <a:effectLst/>
                <a:latin typeface="Consolas" panose="020B0609020204030204" pitchFamily="49" charset="0"/>
              </a:rPr>
              <a:t>new</a:t>
            </a:r>
            <a:r>
              <a:rPr lang="en-IN" sz="2000" b="0" dirty="0">
                <a:solidFill>
                  <a:srgbClr val="000000"/>
                </a:solidFill>
                <a:effectLst/>
                <a:latin typeface="Consolas" panose="020B0609020204030204" pitchFamily="49" charset="0"/>
              </a:rPr>
              <a:t> </a:t>
            </a:r>
            <a:r>
              <a:rPr lang="en-IN" sz="2000" b="0" dirty="0">
                <a:solidFill>
                  <a:srgbClr val="267F99"/>
                </a:solidFill>
                <a:effectLst/>
                <a:latin typeface="Consolas" panose="020B0609020204030204" pitchFamily="49" charset="0"/>
              </a:rPr>
              <a:t>MongoClient</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"mongodb://192.168.150.68:27017"</a:t>
            </a:r>
            <a:r>
              <a:rPr lang="en-IN" sz="2000" b="0" dirty="0">
                <a:solidFill>
                  <a:srgbClr val="000000"/>
                </a:solidFill>
                <a:effectLst/>
                <a:latin typeface="Consolas" panose="020B0609020204030204" pitchFamily="49" charset="0"/>
              </a:rPr>
              <a:t>);</a:t>
            </a:r>
          </a:p>
          <a:p>
            <a:pPr>
              <a:lnSpc>
                <a:spcPts val="1800"/>
              </a:lnSpc>
            </a:pPr>
            <a:endParaRPr lang="en-IN" sz="2000" b="0" dirty="0">
              <a:solidFill>
                <a:srgbClr val="0000FF"/>
              </a:solidFill>
              <a:effectLst/>
              <a:latin typeface="Consolas" panose="020B0609020204030204" pitchFamily="49" charset="0"/>
            </a:endParaRPr>
          </a:p>
          <a:p>
            <a:pPr>
              <a:lnSpc>
                <a:spcPts val="1800"/>
              </a:lnSpc>
            </a:pPr>
            <a:r>
              <a:rPr lang="en-IN" sz="2000" b="0" dirty="0">
                <a:solidFill>
                  <a:srgbClr val="0000FF"/>
                </a:solidFill>
                <a:effectLst/>
                <a:latin typeface="Consolas" panose="020B0609020204030204" pitchFamily="49" charset="0"/>
              </a:rPr>
              <a:t>async</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function</a:t>
            </a:r>
            <a:r>
              <a:rPr lang="en-IN" sz="2000" b="0" dirty="0">
                <a:solidFill>
                  <a:srgbClr val="000000"/>
                </a:solidFill>
                <a:effectLst/>
                <a:latin typeface="Consolas" panose="020B0609020204030204" pitchFamily="49" charset="0"/>
              </a:rPr>
              <a:t> </a:t>
            </a:r>
            <a:r>
              <a:rPr lang="en-IN" sz="2000" b="0" dirty="0">
                <a:solidFill>
                  <a:srgbClr val="795E26"/>
                </a:solidFill>
                <a:effectLst/>
                <a:latin typeface="Consolas" panose="020B0609020204030204" pitchFamily="49" charset="0"/>
              </a:rPr>
              <a:t>run</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try</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connect</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database</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db</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"db1"</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m</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database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collection</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"movies"</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cursor</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m</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find</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dirty="0">
                <a:solidFill>
                  <a:srgbClr val="000000"/>
                </a:solidFill>
                <a:latin typeface="Consolas" panose="020B0609020204030204" pitchFamily="49" charset="0"/>
              </a:rPr>
              <a:t>	</a:t>
            </a:r>
            <a:r>
              <a:rPr lang="en-IN" sz="2000" b="0" dirty="0">
                <a:solidFill>
                  <a:srgbClr val="AF00DB"/>
                </a:solidFill>
                <a:effectLst/>
                <a:latin typeface="Consolas" panose="020B0609020204030204" pitchFamily="49" charset="0"/>
              </a:rPr>
              <a:t>for</a:t>
            </a: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doc</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of</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cursor</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console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log</a:t>
            </a:r>
            <a:r>
              <a:rPr lang="en-IN" sz="2000" b="0" dirty="0">
                <a:solidFill>
                  <a:srgbClr val="000000"/>
                </a:solidFill>
                <a:effectLst/>
                <a:latin typeface="Consolas" panose="020B0609020204030204" pitchFamily="49" charset="0"/>
              </a:rPr>
              <a:t>(</a:t>
            </a:r>
            <a:r>
              <a:rPr lang="en-IN" sz="2000" b="0" dirty="0">
                <a:solidFill>
                  <a:srgbClr val="0070C1"/>
                </a:solidFill>
                <a:effectLst/>
                <a:latin typeface="Consolas" panose="020B0609020204030204" pitchFamily="49" charset="0"/>
              </a:rPr>
              <a:t>doc</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 </a:t>
            </a:r>
            <a:r>
              <a:rPr lang="en-IN" sz="2000" b="0" dirty="0">
                <a:solidFill>
                  <a:srgbClr val="AF00DB"/>
                </a:solidFill>
                <a:effectLst/>
                <a:latin typeface="Consolas" panose="020B0609020204030204" pitchFamily="49" charset="0"/>
              </a:rPr>
              <a:t>catch</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console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log</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code</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name</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message</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finally</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close</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a:t>
            </a:r>
          </a:p>
          <a:p>
            <a:pPr>
              <a:lnSpc>
                <a:spcPts val="1800"/>
              </a:lnSpc>
            </a:pPr>
            <a:r>
              <a:rPr lang="en-IN" sz="2000" b="0" dirty="0">
                <a:solidFill>
                  <a:srgbClr val="795E26"/>
                </a:solidFill>
                <a:effectLst/>
                <a:latin typeface="Consolas" panose="020B0609020204030204" pitchFamily="49" charset="0"/>
              </a:rPr>
              <a:t>run</a:t>
            </a:r>
            <a:r>
              <a:rPr lang="en-IN"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077455847"/>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7" name="TextBox 6">
            <a:extLst>
              <a:ext uri="{FF2B5EF4-FFF2-40B4-BE49-F238E27FC236}">
                <a16:creationId xmlns:a16="http://schemas.microsoft.com/office/drawing/2014/main" id="{1F762D16-835A-DD4D-34C5-A692A15C358E}"/>
              </a:ext>
            </a:extLst>
          </p:cNvPr>
          <p:cNvSpPr txBox="1"/>
          <p:nvPr/>
        </p:nvSpPr>
        <p:spPr>
          <a:xfrm>
            <a:off x="262800" y="876557"/>
            <a:ext cx="11664000" cy="5403146"/>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61006847"/>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5" name="TextBox 4">
            <a:extLst>
              <a:ext uri="{FF2B5EF4-FFF2-40B4-BE49-F238E27FC236}">
                <a16:creationId xmlns:a16="http://schemas.microsoft.com/office/drawing/2014/main" id="{25DB19EC-52EB-40D8-1DB7-1F4F18609570}"/>
              </a:ext>
            </a:extLst>
          </p:cNvPr>
          <p:cNvSpPr txBox="1"/>
          <p:nvPr/>
        </p:nvSpPr>
        <p:spPr>
          <a:xfrm>
            <a:off x="262800" y="918949"/>
            <a:ext cx="11664000" cy="6326475"/>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250</a:t>
            </a:r>
            <a:r>
              <a:rPr lang="en-IN" b="0" dirty="0">
                <a:solidFill>
                  <a:srgbClr val="000000"/>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 ---&gt; "</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duration</a:t>
            </a:r>
            <a:endParaRPr lang="en-IN" b="0" dirty="0">
              <a:solidFill>
                <a:srgbClr val="000000"/>
              </a:solidFill>
              <a:effectLst/>
              <a:latin typeface="Consolas" panose="020B0609020204030204" pitchFamily="49" charset="0"/>
            </a:endParaRP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061916263"/>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5" name="TextBox 4">
            <a:extLst>
              <a:ext uri="{FF2B5EF4-FFF2-40B4-BE49-F238E27FC236}">
                <a16:creationId xmlns:a16="http://schemas.microsoft.com/office/drawing/2014/main" id="{F13D947D-77EE-8910-6B91-2578B5909E11}"/>
              </a:ext>
            </a:extLst>
          </p:cNvPr>
          <p:cNvSpPr txBox="1"/>
          <p:nvPr/>
        </p:nvSpPr>
        <p:spPr>
          <a:xfrm>
            <a:off x="262800" y="891366"/>
            <a:ext cx="11664000" cy="5633978"/>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endParaRPr lang="en-IN" b="0" dirty="0">
              <a:solidFill>
                <a:srgbClr val="0000FF"/>
              </a:solidFill>
              <a:effectLst/>
              <a:latin typeface="Consolas" panose="020B0609020204030204" pitchFamily="49" charset="0"/>
            </a:endParaRPr>
          </a:p>
          <a:p>
            <a:pPr>
              <a:lnSpc>
                <a:spcPts val="1800"/>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569610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5" name="TextBox 4">
            <a:extLst>
              <a:ext uri="{FF2B5EF4-FFF2-40B4-BE49-F238E27FC236}">
                <a16:creationId xmlns:a16="http://schemas.microsoft.com/office/drawing/2014/main" id="{4BE5A571-4C48-71CA-2AFE-683CBFE7275E}"/>
              </a:ext>
            </a:extLst>
          </p:cNvPr>
          <p:cNvSpPr txBox="1"/>
          <p:nvPr/>
        </p:nvSpPr>
        <p:spPr>
          <a:xfrm>
            <a:off x="262800" y="920983"/>
            <a:ext cx="11664000" cy="5172313"/>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filter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'Hindi'</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project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2144776"/>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908720"/>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err="1">
                <a:solidFill>
                  <a:srgbClr val="225588"/>
                </a:solidFill>
                <a:latin typeface="Consolas" panose="020B0609020204030204" pitchFamily="49" charset="0"/>
              </a:rPr>
              <a:t>projection</a:t>
            </a:r>
            <a:r>
              <a:rPr lang="en-IN" sz="1600" dirty="0" err="1">
                <a:solidFill>
                  <a:srgbClr val="6688CC"/>
                </a:solidFill>
                <a:latin typeface="Consolas" panose="020B0609020204030204" pitchFamily="49" charset="0"/>
              </a:rPr>
              <a:t>:</a:t>
            </a:r>
            <a:r>
              <a:rPr lang="en-IN" sz="1600" dirty="0" err="1">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err="1">
                <a:solidFill>
                  <a:srgbClr val="225588"/>
                </a:solidFill>
                <a:latin typeface="Consolas" panose="020B0609020204030204" pitchFamily="49" charset="0"/>
              </a:rPr>
              <a:t>projection</a:t>
            </a:r>
            <a:r>
              <a:rPr lang="en-IN" sz="1600" dirty="0" err="1">
                <a:solidFill>
                  <a:srgbClr val="6688CC"/>
                </a:solidFill>
                <a:latin typeface="Consolas" panose="020B0609020204030204" pitchFamily="49" charset="0"/>
              </a:rPr>
              <a:t>:fieldList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
        <p:nvSpPr>
          <p:cNvPr id="6" name="TextBox 5">
            <a:extLst>
              <a:ext uri="{FF2B5EF4-FFF2-40B4-BE49-F238E27FC236}">
                <a16:creationId xmlns:a16="http://schemas.microsoft.com/office/drawing/2014/main" id="{65C0B4C1-35A2-4E00-98C1-0342B9F06DA6}"/>
              </a:ext>
            </a:extLst>
          </p:cNvPr>
          <p:cNvSpPr txBox="1"/>
          <p:nvPr/>
        </p:nvSpPr>
        <p:spPr>
          <a:xfrm>
            <a:off x="407368" y="152053"/>
            <a:ext cx="11665296" cy="2062103"/>
          </a:xfrm>
          <a:prstGeom prst="rect">
            <a:avLst/>
          </a:prstGeom>
          <a:noFill/>
        </p:spPr>
        <p:txBody>
          <a:bodyPr wrap="square">
            <a:spAutoFit/>
          </a:bodyPr>
          <a:lstStyle/>
          <a:p>
            <a:r>
              <a:rPr lang="en-IN" sz="2200" dirty="0"/>
              <a:t>ObjectId values are 12 bytes in length.</a:t>
            </a:r>
          </a:p>
          <a:p>
            <a:r>
              <a:rPr lang="en-IN" sz="600" dirty="0"/>
              <a:t> </a:t>
            </a:r>
          </a:p>
          <a:p>
            <a:pPr marL="285750" indent="-285750">
              <a:buFont typeface="Arial" panose="020B0604020202020204" pitchFamily="34" charset="0"/>
              <a:buChar char="•"/>
            </a:pPr>
            <a:r>
              <a:rPr lang="en-IN" sz="2200" dirty="0"/>
              <a:t>A 4-byte timestamp, representing the </a:t>
            </a:r>
            <a:r>
              <a:rPr lang="en-IN" sz="2200" dirty="0" err="1"/>
              <a:t>ObjectId's</a:t>
            </a:r>
            <a:r>
              <a:rPr lang="en-IN" sz="2200" dirty="0"/>
              <a:t> creation, measured in seconds.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5-byte random value generated once per process. This random value is unique to the machine and process.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3-byte incrementing counter, initialized to a random value.</a:t>
            </a:r>
          </a:p>
        </p:txBody>
      </p:sp>
    </p:spTree>
    <p:extLst>
      <p:ext uri="{BB962C8B-B14F-4D97-AF65-F5344CB8AC3E}">
        <p14:creationId xmlns:p14="http://schemas.microsoft.com/office/powerpoint/2010/main" val="729981238"/>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relese:</a:t>
            </a:r>
            <a:r>
              <a:rPr lang="en-IN" sz="1600" dirty="0" err="1">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a:t>
            </a:r>
            <a:r>
              <a:rPr lang="en-IN" sz="1600" dirty="0" err="1">
                <a:solidFill>
                  <a:srgbClr val="6688CC"/>
                </a:solidFill>
                <a:latin typeface="Consolas" panose="020B0609020204030204" pitchFamily="49" charset="0"/>
              </a:rPr>
              <a:t>doc.relese</a:t>
            </a:r>
            <a:r>
              <a:rPr lang="en-IN" sz="1600" dirty="0">
                <a:solidFill>
                  <a:srgbClr val="6688CC"/>
                </a:solidFill>
                <a:latin typeface="Consolas" panose="020B0609020204030204" pitchFamily="49" charset="0"/>
              </a:rPr>
              <a:t>,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relese:</a:t>
            </a:r>
            <a:r>
              <a:rPr lang="en-IN" sz="1600" dirty="0" err="1">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a:t>
            </a:r>
            <a:r>
              <a:rPr lang="en-IN" sz="1600" dirty="0" err="1">
                <a:solidFill>
                  <a:srgbClr val="6688CC"/>
                </a:solidFill>
                <a:latin typeface="Consolas" panose="020B0609020204030204" pitchFamily="49" charset="0"/>
              </a:rPr>
              <a:t>doc.relese</a:t>
            </a:r>
            <a:r>
              <a:rPr lang="en-IN" sz="1600" dirty="0">
                <a:solidFill>
                  <a:srgbClr val="6688CC"/>
                </a:solidFill>
                <a:latin typeface="Consolas" panose="020B0609020204030204" pitchFamily="49" charset="0"/>
              </a:rPr>
              <a:t>,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 </a:t>
            </a:r>
            <a:r>
              <a:rPr lang="en-IN" sz="3200" b="1" i="1">
                <a:solidFill>
                  <a:srgbClr val="FFFF00"/>
                </a:solidFill>
                <a:latin typeface="Arial" pitchFamily="34" charset="0"/>
                <a:cs typeface="Arial" pitchFamily="34" charset="0"/>
              </a:rPr>
              <a:t>using variables</a:t>
            </a:r>
            <a:endParaRPr lang="en-IN" sz="3200" b="1" i="1" dirty="0">
              <a:solidFill>
                <a:srgbClr val="FFFF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4FD420D-119E-9F3B-50E5-D0B55321729D}"/>
              </a:ext>
            </a:extLst>
          </p:cNvPr>
          <p:cNvSpPr txBox="1"/>
          <p:nvPr/>
        </p:nvSpPr>
        <p:spPr>
          <a:xfrm>
            <a:off x="262800" y="902325"/>
            <a:ext cx="11664000" cy="5262979"/>
          </a:xfrm>
          <a:prstGeom prst="rect">
            <a:avLst/>
          </a:prstGeom>
          <a:noFill/>
        </p:spPr>
        <p:txBody>
          <a:bodyPr wrap="square">
            <a:spAutoFit/>
          </a:bodyPr>
          <a:lstStyle/>
          <a:p>
            <a:r>
              <a:rPr lang="en-IN" sz="1600" b="0" dirty="0">
                <a:solidFill>
                  <a:srgbClr val="9872A2"/>
                </a:solidFill>
                <a:effectLst/>
                <a:latin typeface="Consolas" panose="020B0609020204030204" pitchFamily="49" charset="0"/>
              </a:rPr>
              <a:t>import</a:t>
            </a:r>
            <a:r>
              <a:rPr lang="en-IN" sz="1600" b="0" dirty="0">
                <a:solidFill>
                  <a:srgbClr val="C5C8C6"/>
                </a:solidFill>
                <a:effectLst/>
                <a:latin typeface="Consolas" panose="020B0609020204030204" pitchFamily="49" charset="0"/>
              </a:rPr>
              <a:t> { </a:t>
            </a:r>
            <a:r>
              <a:rPr lang="en-IN" sz="1600" b="0" dirty="0">
                <a:solidFill>
                  <a:srgbClr val="6089B4"/>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from</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"mongodb"</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new</a:t>
            </a:r>
            <a:r>
              <a:rPr lang="en-IN" sz="1600" b="0" dirty="0">
                <a:solidFill>
                  <a:srgbClr val="C5C8C6"/>
                </a:solidFill>
                <a:effectLst/>
                <a:latin typeface="Consolas" panose="020B0609020204030204" pitchFamily="49" charset="0"/>
              </a:rPr>
              <a:t> </a:t>
            </a:r>
            <a:r>
              <a:rPr lang="en-IN" sz="1600" b="0" dirty="0">
                <a:solidFill>
                  <a:srgbClr val="9B0000"/>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"mongodb://192.168.150.24:27017"</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async</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function</a:t>
            </a:r>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try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db</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"db1"</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collection</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"movies"</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$match</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 /</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Horror</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$project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aggregate</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for</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of</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'Director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Movie Title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Genres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doc</a:t>
            </a:r>
            <a:r>
              <a:rPr lang="en-IN" sz="1600" b="0" dirty="0" err="1">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catch</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code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name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message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finally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close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a:t>
            </a:r>
          </a:p>
          <a:p>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3111674469"/>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039B1-5983-8DB5-1CAF-08FAD7EA6169}"/>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7D4E40B9-42D6-D852-B25C-CC6BDAD41700}"/>
              </a:ext>
            </a:extLst>
          </p:cNvPr>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“If you cry because the sun has gone out of your life, your tears will prevent you from seeing the stars.”</a:t>
            </a:r>
          </a:p>
          <a:p>
            <a:pPr algn="r"/>
            <a:r>
              <a:rPr lang="en-IN" b="1" i="1" dirty="0">
                <a:solidFill>
                  <a:srgbClr val="000000"/>
                </a:solidFill>
                <a:effectLst/>
                <a:latin typeface="__Roboto_Flex_b8e8b1"/>
              </a:rPr>
              <a:t>Rabindranath Tagore</a:t>
            </a:r>
          </a:p>
        </p:txBody>
      </p:sp>
      <p:sp>
        <p:nvSpPr>
          <p:cNvPr id="8" name="Title 2">
            <a:extLst>
              <a:ext uri="{FF2B5EF4-FFF2-40B4-BE49-F238E27FC236}">
                <a16:creationId xmlns:a16="http://schemas.microsoft.com/office/drawing/2014/main" id="{2EB1CF08-B6F8-2FF4-74C3-604439E91EDD}"/>
              </a:ext>
            </a:extLst>
          </p:cNvPr>
          <p:cNvSpPr>
            <a:spLocks noGrp="1"/>
          </p:cNvSpPr>
          <p:nvPr>
            <p:ph type="ctrTitle" idx="4294967295"/>
          </p:nvPr>
        </p:nvSpPr>
        <p:spPr>
          <a:xfrm>
            <a:off x="1524000" y="4572000"/>
            <a:ext cx="9144000" cy="990600"/>
          </a:xfrm>
        </p:spPr>
        <p:txBody>
          <a:bodyPr vert="horz" anchor="t" anchorCtr="0">
            <a:noAutofit/>
          </a:bodyPr>
          <a:lstStyle/>
          <a:p>
            <a:pPr algn="r"/>
            <a:r>
              <a:rPr lang="en-US" sz="4200" b="1" i="1" dirty="0">
                <a:solidFill>
                  <a:srgbClr val="00B0F0"/>
                </a:solidFill>
                <a:latin typeface="SimSun" panose="02010600030101010101" pitchFamily="2" charset="-122"/>
                <a:ea typeface="SimSun" panose="02010600030101010101" pitchFamily="2" charset="-122"/>
                <a:cs typeface="Arial" pitchFamily="34" charset="0"/>
              </a:rPr>
              <a:t>JavaScript</a:t>
            </a:r>
          </a:p>
        </p:txBody>
      </p:sp>
      <p:pic>
        <p:nvPicPr>
          <p:cNvPr id="2" name="Picture 2" descr="What is JavaScript? Meaning, Definition ...">
            <a:extLst>
              <a:ext uri="{FF2B5EF4-FFF2-40B4-BE49-F238E27FC236}">
                <a16:creationId xmlns:a16="http://schemas.microsoft.com/office/drawing/2014/main" id="{694104BF-79A5-ADD7-00DA-83AE73F7B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36" y="248225"/>
            <a:ext cx="4425018" cy="247801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CB72D42-4DB1-EA1A-DBDD-05E4A443180F}"/>
              </a:ext>
            </a:extLst>
          </p:cNvPr>
          <p:cNvSpPr txBox="1"/>
          <p:nvPr/>
        </p:nvSpPr>
        <p:spPr>
          <a:xfrm>
            <a:off x="170280" y="3068960"/>
            <a:ext cx="11851440" cy="1323439"/>
          </a:xfrm>
          <a:prstGeom prst="rect">
            <a:avLst/>
          </a:prstGeom>
          <a:solidFill>
            <a:schemeClr val="accent3">
              <a:lumMod val="20000"/>
              <a:lumOff val="80000"/>
            </a:schemeClr>
          </a:solidFill>
        </p:spPr>
        <p:txBody>
          <a:bodyPr wrap="square">
            <a:spAutoFit/>
          </a:bodyPr>
          <a:lstStyle/>
          <a:p>
            <a:r>
              <a:rPr lang="en-IN" sz="2000" dirty="0">
                <a:latin typeface="Arial" panose="020B0604020202020204" pitchFamily="34" charset="0"/>
                <a:cs typeface="Arial" panose="020B0604020202020204" pitchFamily="34" charset="0"/>
              </a:rPr>
              <a:t>JavaScript is a cross-platform, object-oriented scripting language used to make webpages interactive (e.g., having complex animations, clickable buttons, popup menus, etc.). There are also more advanced server side versions of JavaScript such as Node.js, which allow you to add more functionality to a website.</a:t>
            </a:r>
          </a:p>
        </p:txBody>
      </p:sp>
    </p:spTree>
    <p:extLst>
      <p:ext uri="{BB962C8B-B14F-4D97-AF65-F5344CB8AC3E}">
        <p14:creationId xmlns:p14="http://schemas.microsoft.com/office/powerpoint/2010/main" val="323960266"/>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A2AB3-DB4F-1046-4B69-2B7C662D09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775B5A-4A95-746B-5790-3BDC46366420}"/>
              </a:ext>
            </a:extLst>
          </p:cNvPr>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a:extLst>
              <a:ext uri="{FF2B5EF4-FFF2-40B4-BE49-F238E27FC236}">
                <a16:creationId xmlns:a16="http://schemas.microsoft.com/office/drawing/2014/main" id="{9A81D6C6-33AF-A7EA-7BBC-F1A219CEBEA2}"/>
              </a:ext>
            </a:extLst>
          </p:cNvPr>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extLst>
      <p:ext uri="{BB962C8B-B14F-4D97-AF65-F5344CB8AC3E}">
        <p14:creationId xmlns:p14="http://schemas.microsoft.com/office/powerpoint/2010/main" val="615576643"/>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DD6F2-28D0-FB97-926E-00D4F521D48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FAC3B583-0870-CD59-935E-A582470A3EC8}"/>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module export and import</a:t>
            </a:r>
          </a:p>
        </p:txBody>
      </p:sp>
      <p:sp>
        <p:nvSpPr>
          <p:cNvPr id="3" name="TextBox 2">
            <a:extLst>
              <a:ext uri="{FF2B5EF4-FFF2-40B4-BE49-F238E27FC236}">
                <a16:creationId xmlns:a16="http://schemas.microsoft.com/office/drawing/2014/main" id="{71AAFBA5-99BA-8184-F65F-BD674C857EC0}"/>
              </a:ext>
            </a:extLst>
          </p:cNvPr>
          <p:cNvSpPr txBox="1"/>
          <p:nvPr/>
        </p:nvSpPr>
        <p:spPr>
          <a:xfrm>
            <a:off x="262800" y="1340768"/>
            <a:ext cx="11593840" cy="8788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 </a:t>
            </a:r>
            <a:r>
              <a:rPr lang="en-US" b="0" dirty="0">
                <a:solidFill>
                  <a:srgbClr val="795E26"/>
                </a:solidFill>
                <a:effectLst/>
                <a:latin typeface="Consolas" panose="020B0609020204030204" pitchFamily="49" charset="0"/>
              </a:rPr>
              <a:t>fn1</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fn2</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personObj</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colorArray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colors</a:t>
            </a:r>
            <a:r>
              <a:rPr lang="en-US" b="0" dirty="0">
                <a:solidFill>
                  <a:srgbClr val="000000"/>
                </a:solidFill>
                <a:effectLst/>
                <a:latin typeface="Consolas" panose="020B0609020204030204" pitchFamily="49" charset="0"/>
              </a:rPr>
              <a:t> };</a:t>
            </a:r>
          </a:p>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export</a:t>
            </a:r>
            <a:r>
              <a:rPr lang="en-IN" b="0" dirty="0">
                <a:solidFill>
                  <a:srgbClr val="000000"/>
                </a:solidFill>
                <a:effectLst/>
                <a:latin typeface="Consolas" panose="020B0609020204030204" pitchFamily="49" charset="0"/>
              </a:rPr>
              <a:t> {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a</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fn2</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b</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personObj</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colorArray</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colors</a:t>
            </a:r>
            <a:r>
              <a:rPr lang="en-IN" b="0" dirty="0">
                <a:solidFill>
                  <a:srgbClr val="000000"/>
                </a:solidFill>
                <a:effectLst/>
                <a:latin typeface="Consolas" panose="020B0609020204030204" pitchFamily="49" charset="0"/>
              </a:rPr>
              <a:t> };</a:t>
            </a:r>
          </a:p>
        </p:txBody>
      </p:sp>
      <p:sp>
        <p:nvSpPr>
          <p:cNvPr id="8" name="TextBox 7">
            <a:extLst>
              <a:ext uri="{FF2B5EF4-FFF2-40B4-BE49-F238E27FC236}">
                <a16:creationId xmlns:a16="http://schemas.microsoft.com/office/drawing/2014/main" id="{7C8D2EA1-AEFC-DF42-D53B-EB8C4052115E}"/>
              </a:ext>
            </a:extLst>
          </p:cNvPr>
          <p:cNvSpPr txBox="1"/>
          <p:nvPr/>
        </p:nvSpPr>
        <p:spPr>
          <a:xfrm>
            <a:off x="262800" y="3702298"/>
            <a:ext cx="11593840" cy="129432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fn1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fn2</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"./module.js"</a:t>
            </a:r>
            <a:r>
              <a:rPr lang="en-IN"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 </a:t>
            </a:r>
            <a:r>
              <a:rPr lang="en-IN" b="0" dirty="0">
                <a:solidFill>
                  <a:srgbClr val="001080"/>
                </a:solidFill>
                <a:effectLst/>
                <a:latin typeface="Consolas" panose="020B0609020204030204" pitchFamily="49" charset="0"/>
              </a:rPr>
              <a:t>person, colors</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"./module.js"</a:t>
            </a:r>
            <a:r>
              <a:rPr lang="en-US"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all</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"./module.js"</a:t>
            </a: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9C39284D-6F8A-53B5-067C-23010B5B453B}"/>
              </a:ext>
            </a:extLst>
          </p:cNvPr>
          <p:cNvSpPr txBox="1"/>
          <p:nvPr/>
        </p:nvSpPr>
        <p:spPr>
          <a:xfrm>
            <a:off x="335360" y="826487"/>
            <a:ext cx="1649840" cy="400110"/>
          </a:xfrm>
          <a:prstGeom prst="rect">
            <a:avLst/>
          </a:prstGeom>
          <a:noFill/>
        </p:spPr>
        <p:txBody>
          <a:bodyPr wrap="square">
            <a:spAutoFit/>
          </a:bodyPr>
          <a:lstStyle/>
          <a:p>
            <a:r>
              <a:rPr lang="en-US" sz="2000" b="0" dirty="0">
                <a:effectLst/>
                <a:latin typeface="Consolas" panose="020B0609020204030204" pitchFamily="49" charset="0"/>
              </a:rPr>
              <a:t>module.js</a:t>
            </a:r>
            <a:endParaRPr lang="en-IN" sz="2000" dirty="0"/>
          </a:p>
        </p:txBody>
      </p:sp>
      <p:sp>
        <p:nvSpPr>
          <p:cNvPr id="13" name="TextBox 12">
            <a:extLst>
              <a:ext uri="{FF2B5EF4-FFF2-40B4-BE49-F238E27FC236}">
                <a16:creationId xmlns:a16="http://schemas.microsoft.com/office/drawing/2014/main" id="{A37F9734-9157-258C-1B85-C679C663B60D}"/>
              </a:ext>
            </a:extLst>
          </p:cNvPr>
          <p:cNvSpPr txBox="1"/>
          <p:nvPr/>
        </p:nvSpPr>
        <p:spPr>
          <a:xfrm>
            <a:off x="335360" y="3142132"/>
            <a:ext cx="1649840" cy="400110"/>
          </a:xfrm>
          <a:prstGeom prst="rect">
            <a:avLst/>
          </a:prstGeom>
          <a:noFill/>
        </p:spPr>
        <p:txBody>
          <a:bodyPr wrap="square">
            <a:spAutoFit/>
          </a:bodyPr>
          <a:lstStyle/>
          <a:p>
            <a:r>
              <a:rPr lang="en-US" sz="2000" b="0" dirty="0">
                <a:effectLst/>
                <a:latin typeface="Consolas" panose="020B0609020204030204" pitchFamily="49" charset="0"/>
              </a:rPr>
              <a:t>app.js</a:t>
            </a:r>
            <a:endParaRPr lang="en-IN" sz="2000" dirty="0"/>
          </a:p>
        </p:txBody>
      </p:sp>
    </p:spTree>
    <p:extLst>
      <p:ext uri="{BB962C8B-B14F-4D97-AF65-F5344CB8AC3E}">
        <p14:creationId xmlns:p14="http://schemas.microsoft.com/office/powerpoint/2010/main" val="184886293"/>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FC0C5-8A0E-A10B-683E-8D7833FADB00}"/>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466E9F80-9F4A-2EDB-9E87-E45166D0217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614048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2148254"/>
            <a:ext cx="6984776" cy="1323439"/>
          </a:xfrm>
          <a:prstGeom prst="rect">
            <a:avLst/>
          </a:prstGeom>
          <a:noFill/>
        </p:spPr>
        <p:txBody>
          <a:bodyPr wrap="square">
            <a:spAutoFit/>
          </a:bodyPr>
          <a:lstStyle/>
          <a:p>
            <a:r>
              <a:rPr lang="en-IN" sz="2000" dirty="0">
                <a:solidFill>
                  <a:schemeClr val="accent6">
                    <a:lumMod val="75000"/>
                  </a:schemeClr>
                </a:solidFill>
              </a:rPr>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4147339"/>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908720"/>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87254-3E0E-15E0-416D-AFD1834F7A8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FD5E93A-1128-DEF6-C6E4-61C94C27A29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30BDF2FB-E4DD-F2CB-2094-80F001107DAC}"/>
              </a:ext>
            </a:extLst>
          </p:cNvPr>
          <p:cNvSpPr txBox="1"/>
          <p:nvPr/>
        </p:nvSpPr>
        <p:spPr>
          <a:xfrm>
            <a:off x="4007768" y="2024400"/>
            <a:ext cx="6120680" cy="1200329"/>
          </a:xfrm>
          <a:prstGeom prst="rect">
            <a:avLst/>
          </a:prstGeom>
          <a:noFill/>
        </p:spPr>
        <p:txBody>
          <a:bodyPr wrap="square">
            <a:spAutoFit/>
          </a:bodyPr>
          <a:lstStyle/>
          <a:p>
            <a:r>
              <a:rPr lang="en-US"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course.csv</a:t>
            </a:r>
            <a:endParaRPr lang="en-IN" dirty="0">
              <a:solidFill>
                <a:srgbClr val="8C8312"/>
              </a:solidFill>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1,course1,6 months,c++,database,java,.net</a:t>
            </a:r>
          </a:p>
          <a:p>
            <a:r>
              <a:rPr lang="en-IN" dirty="0">
                <a:latin typeface="Source Code Pro" panose="020B0509030403020204" pitchFamily="49" charset="0"/>
                <a:ea typeface="Source Code Pro" panose="020B0509030403020204" pitchFamily="49" charset="0"/>
              </a:rPr>
              <a:t>2,course2,6 months,c++,database,python,R</a:t>
            </a:r>
          </a:p>
          <a:p>
            <a:r>
              <a:rPr lang="en-IN" dirty="0">
                <a:latin typeface="Source Code Pro" panose="020B0509030403020204" pitchFamily="49" charset="0"/>
                <a:ea typeface="Source Code Pro" panose="020B0509030403020204" pitchFamily="49" charset="0"/>
              </a:rPr>
              <a:t>3,course3,6 months,c++,database,awp,.net</a:t>
            </a:r>
          </a:p>
        </p:txBody>
      </p:sp>
      <p:sp>
        <p:nvSpPr>
          <p:cNvPr id="10" name="Rectangle 9">
            <a:extLst>
              <a:ext uri="{FF2B5EF4-FFF2-40B4-BE49-F238E27FC236}">
                <a16:creationId xmlns:a16="http://schemas.microsoft.com/office/drawing/2014/main" id="{94722052-CB9A-30F7-1B86-C18A6DC175E2}"/>
              </a:ext>
            </a:extLst>
          </p:cNvPr>
          <p:cNvSpPr/>
          <p:nvPr/>
        </p:nvSpPr>
        <p:spPr>
          <a:xfrm>
            <a:off x="385664" y="4509120"/>
            <a:ext cx="11593288" cy="923330"/>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d:\fieldFile.txt</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551C24D4-1ED0-459D-9C6F-D055784FC770}"/>
              </a:ext>
            </a:extLst>
          </p:cNvPr>
          <p:cNvSpPr/>
          <p:nvPr/>
        </p:nvSpPr>
        <p:spPr>
          <a:xfrm>
            <a:off x="341718" y="841936"/>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TextBox 2">
            <a:extLst>
              <a:ext uri="{FF2B5EF4-FFF2-40B4-BE49-F238E27FC236}">
                <a16:creationId xmlns:a16="http://schemas.microsoft.com/office/drawing/2014/main" id="{18255502-38AD-49B3-A067-A27DC3FA283A}"/>
              </a:ext>
            </a:extLst>
          </p:cNvPr>
          <p:cNvSpPr txBox="1"/>
          <p:nvPr/>
        </p:nvSpPr>
        <p:spPr>
          <a:xfrm>
            <a:off x="341717" y="5589240"/>
            <a:ext cx="11586930" cy="98488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FF0000"/>
                </a:solidFill>
                <a:latin typeface="Palatino Linotype" panose="02040502050505030304" pitchFamily="18" charset="0"/>
              </a:rPr>
              <a:t>--fieldFile</a:t>
            </a:r>
            <a:r>
              <a:rPr lang="en-US" dirty="0">
                <a:latin typeface="Palatino Linotype" panose="02040502050505030304" pitchFamily="18" charset="0"/>
              </a:rPr>
              <a:t> option allows you to specify a file that holds a list of field names if your CSV or TSV file does not include field names in the first line of the file (i.e. header). Place one field per line.</a:t>
            </a:r>
            <a:endParaRPr lang="en-US" dirty="0">
              <a:solidFill>
                <a:srgbClr val="00B050"/>
              </a:solidFill>
              <a:latin typeface="Palatino Linotype" panose="02040502050505030304" pitchFamily="18" charset="0"/>
            </a:endParaRPr>
          </a:p>
        </p:txBody>
      </p:sp>
      <p:sp>
        <p:nvSpPr>
          <p:cNvPr id="5" name="TextBox 4">
            <a:extLst>
              <a:ext uri="{FF2B5EF4-FFF2-40B4-BE49-F238E27FC236}">
                <a16:creationId xmlns:a16="http://schemas.microsoft.com/office/drawing/2014/main" id="{D3DBC05E-2F7D-FED3-CC98-60675ED4A119}"/>
              </a:ext>
            </a:extLst>
          </p:cNvPr>
          <p:cNvSpPr txBox="1"/>
          <p:nvPr/>
        </p:nvSpPr>
        <p:spPr>
          <a:xfrm>
            <a:off x="911424" y="1988840"/>
            <a:ext cx="2209760" cy="2308324"/>
          </a:xfrm>
          <a:prstGeom prst="rect">
            <a:avLst/>
          </a:prstGeom>
          <a:noFill/>
        </p:spPr>
        <p:txBody>
          <a:bodyPr wrap="square">
            <a:spAutoFit/>
          </a:bodyPr>
          <a:lstStyle/>
          <a:p>
            <a:r>
              <a:rPr lang="en-IN"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fieldFile.txt</a:t>
            </a:r>
          </a:p>
          <a:p>
            <a:r>
              <a:rPr lang="en-IN" dirty="0">
                <a:latin typeface="Source Code Pro" panose="020B0509030403020204" pitchFamily="49" charset="0"/>
                <a:ea typeface="Source Code Pro" panose="020B0509030403020204" pitchFamily="49" charset="0"/>
              </a:rPr>
              <a:t>_id</a:t>
            </a:r>
          </a:p>
          <a:p>
            <a:r>
              <a:rPr lang="en-IN" dirty="0">
                <a:latin typeface="Source Code Pro" panose="020B0509030403020204" pitchFamily="49" charset="0"/>
                <a:ea typeface="Source Code Pro" panose="020B0509030403020204" pitchFamily="49" charset="0"/>
              </a:rPr>
              <a:t>course</a:t>
            </a:r>
          </a:p>
          <a:p>
            <a:r>
              <a:rPr lang="en-IN" dirty="0">
                <a:latin typeface="Source Code Pro" panose="020B0509030403020204" pitchFamily="49" charset="0"/>
                <a:ea typeface="Source Code Pro" panose="020B0509030403020204" pitchFamily="49" charset="0"/>
              </a:rPr>
              <a:t>duration</a:t>
            </a:r>
          </a:p>
          <a:p>
            <a:r>
              <a:rPr lang="en-IN" dirty="0">
                <a:latin typeface="Source Code Pro" panose="020B0509030403020204" pitchFamily="49" charset="0"/>
                <a:ea typeface="Source Code Pro" panose="020B0509030403020204" pitchFamily="49" charset="0"/>
              </a:rPr>
              <a:t>modules.0</a:t>
            </a:r>
          </a:p>
          <a:p>
            <a:r>
              <a:rPr lang="en-IN" dirty="0">
                <a:latin typeface="Source Code Pro" panose="020B0509030403020204" pitchFamily="49" charset="0"/>
                <a:ea typeface="Source Code Pro" panose="020B0509030403020204" pitchFamily="49" charset="0"/>
              </a:rPr>
              <a:t>modules.1</a:t>
            </a:r>
          </a:p>
          <a:p>
            <a:r>
              <a:rPr lang="en-IN" dirty="0">
                <a:latin typeface="Source Code Pro" panose="020B0509030403020204" pitchFamily="49" charset="0"/>
                <a:ea typeface="Source Code Pro" panose="020B0509030403020204" pitchFamily="49" charset="0"/>
              </a:rPr>
              <a:t>modules.2</a:t>
            </a:r>
          </a:p>
          <a:p>
            <a:r>
              <a:rPr lang="en-IN" dirty="0">
                <a:latin typeface="Source Code Pro" panose="020B0509030403020204" pitchFamily="49" charset="0"/>
                <a:ea typeface="Source Code Pro" panose="020B0509030403020204" pitchFamily="49" charset="0"/>
              </a:rPr>
              <a:t>modules.3</a:t>
            </a:r>
          </a:p>
        </p:txBody>
      </p:sp>
    </p:spTree>
    <p:extLst>
      <p:ext uri="{BB962C8B-B14F-4D97-AF65-F5344CB8AC3E}">
        <p14:creationId xmlns:p14="http://schemas.microsoft.com/office/powerpoint/2010/main" val="2551613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err="1">
                <a:latin typeface="Source Code Pro" panose="020B0509030403020204" pitchFamily="49" charset="0"/>
                <a:ea typeface="Source Code Pro" panose="020B0509030403020204" pitchFamily="49" charset="0"/>
                <a:cs typeface="Calibri" panose="020F0502020204030204" pitchFamily="34" charset="0"/>
              </a:rPr>
              <a:t>auth.</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9" name="Rectangle 8"/>
          <p:cNvSpPr/>
          <p:nvPr/>
        </p:nvSpPr>
        <p:spPr>
          <a:xfrm>
            <a:off x="335360" y="2732400"/>
            <a:ext cx="11593288"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latin typeface="Source Code Pro" panose="020B0509030403020204" pitchFamily="49" charset="0"/>
                <a:ea typeface="Source Code Pro" panose="020B0509030403020204" pitchFamily="49" charset="0"/>
                <a:cs typeface="Calibri" panose="020F0502020204030204" pitchFamily="34" charset="0"/>
              </a:rPr>
              <a:t>if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994646"/>
                </a:solidFill>
                <a:latin typeface="Source Code Pro" panose="020B0509030403020204" pitchFamily="49" charset="0"/>
                <a:ea typeface="Source Code Pro" panose="020B0509030403020204" pitchFamily="49" charset="0"/>
              </a:rPr>
              <a:t>4000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system. </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40922812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396536"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r>
              <a:rPr lang="en-IN" sz="3200" b="1" i="1" dirty="0" err="1">
                <a:solidFill>
                  <a:srgbClr val="FFFF00"/>
                </a:solidFill>
                <a:latin typeface="Arial" pitchFamily="34" charset="0"/>
                <a:cs typeface="Arial" pitchFamily="34" charset="0"/>
              </a:rPr>
              <a:t>toArray</a:t>
            </a:r>
            <a:r>
              <a:rPr lang="en-IN" sz="3200" b="1" i="1" dirty="0">
                <a:solidFill>
                  <a:srgbClr val="FFFF00"/>
                </a:solidFill>
                <a:latin typeface="Arial" pitchFamily="34" charset="0"/>
                <a:cs typeface="Arial" pitchFamily="34" charset="0"/>
              </a:rPr>
              <a:t>()[&lt;index_number&gt;]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dirty="0"/>
              <a:t>toArray() </a:t>
            </a:r>
            <a:r>
              <a:rPr lang="en-US" dirty="0"/>
              <a:t>method returns an array that contains all the documents from a cursor.</a:t>
            </a:r>
            <a:endParaRPr lang="en-IN" dirty="0"/>
          </a:p>
        </p:txBody>
      </p:sp>
      <p:sp>
        <p:nvSpPr>
          <p:cNvPr id="9" name="Rectangle 8"/>
          <p:cNvSpPr/>
          <p:nvPr/>
        </p:nvSpPr>
        <p:spPr>
          <a:xfrm>
            <a:off x="407368" y="3485326"/>
            <a:ext cx="11089232"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407368" y="1431073"/>
            <a:ext cx="11377264" cy="144655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}).toArray()[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err="1"/>
              <a:t>db.collection.insertOne</a:t>
            </a:r>
            <a:r>
              <a:rPr lang="en-IN" dirty="0"/>
              <a:t>()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10" name="TextBox 9">
            <a:extLst>
              <a:ext uri="{FF2B5EF4-FFF2-40B4-BE49-F238E27FC236}">
                <a16:creationId xmlns:a16="http://schemas.microsoft.com/office/drawing/2014/main" id="{C142BFC3-ECCC-A469-C5BF-091E328D2052}"/>
              </a:ext>
            </a:extLst>
          </p:cNvPr>
          <p:cNvSpPr txBox="1"/>
          <p:nvPr/>
        </p:nvSpPr>
        <p:spPr>
          <a:xfrm>
            <a:off x="191344" y="1484784"/>
            <a:ext cx="11737304" cy="5016758"/>
          </a:xfrm>
          <a:prstGeom prst="rect">
            <a:avLst/>
          </a:prstGeom>
          <a:noFill/>
        </p:spPr>
        <p:txBody>
          <a:bodyPr wrap="square">
            <a:spAutoFit/>
          </a:bodyPr>
          <a:lstStyle/>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.shapes.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10</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60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85</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95</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100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endParaRPr lang="en-IN" sz="20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.lists.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40532686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39487</TotalTime>
  <Words>35133</Words>
  <Application>Microsoft Office PowerPoint</Application>
  <PresentationFormat>Widescreen</PresentationFormat>
  <Paragraphs>3679</Paragraphs>
  <Slides>343</Slides>
  <Notes>9</Notes>
  <HiddenSlides>0</HiddenSlides>
  <MMClips>0</MMClips>
  <ScaleCrop>false</ScaleCrop>
  <HeadingPairs>
    <vt:vector size="6" baseType="variant">
      <vt:variant>
        <vt:lpstr>Fonts Used</vt:lpstr>
      </vt:variant>
      <vt:variant>
        <vt:i4>26</vt:i4>
      </vt:variant>
      <vt:variant>
        <vt:lpstr>Theme</vt:lpstr>
      </vt:variant>
      <vt:variant>
        <vt:i4>1</vt:i4>
      </vt:variant>
      <vt:variant>
        <vt:lpstr>Slide Titles</vt:lpstr>
      </vt:variant>
      <vt:variant>
        <vt:i4>343</vt:i4>
      </vt:variant>
    </vt:vector>
  </HeadingPairs>
  <TitlesOfParts>
    <vt:vector size="370" baseType="lpstr">
      <vt:lpstr>SimSun</vt:lpstr>
      <vt:lpstr>__Roboto_Flex_b8e8b1</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Nunito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JavaScript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8301</cp:revision>
  <dcterms:created xsi:type="dcterms:W3CDTF">2015-10-09T06:09:34Z</dcterms:created>
  <dcterms:modified xsi:type="dcterms:W3CDTF">2025-04-22T06:04:58Z</dcterms:modified>
</cp:coreProperties>
</file>