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4"/>
  </p:notesMasterIdLst>
  <p:sldIdLst>
    <p:sldId id="257" r:id="rId2"/>
    <p:sldId id="1040" r:id="rId3"/>
    <p:sldId id="621" r:id="rId4"/>
    <p:sldId id="615" r:id="rId5"/>
    <p:sldId id="506" r:id="rId6"/>
    <p:sldId id="791" r:id="rId7"/>
    <p:sldId id="793" r:id="rId8"/>
    <p:sldId id="285" r:id="rId9"/>
    <p:sldId id="286" r:id="rId10"/>
    <p:sldId id="1287" r:id="rId11"/>
    <p:sldId id="1567"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82" r:id="rId40"/>
    <p:sldId id="1583" r:id="rId41"/>
    <p:sldId id="1586" r:id="rId42"/>
    <p:sldId id="1584" r:id="rId43"/>
    <p:sldId id="1599" r:id="rId44"/>
    <p:sldId id="1585" r:id="rId45"/>
    <p:sldId id="1600" r:id="rId46"/>
    <p:sldId id="1596" r:id="rId47"/>
    <p:sldId id="1601" r:id="rId48"/>
    <p:sldId id="1587" r:id="rId49"/>
    <p:sldId id="1602" r:id="rId50"/>
    <p:sldId id="1593" r:id="rId51"/>
    <p:sldId id="1603" r:id="rId52"/>
    <p:sldId id="1594" r:id="rId53"/>
    <p:sldId id="1604" r:id="rId54"/>
    <p:sldId id="1595" r:id="rId55"/>
    <p:sldId id="1605" r:id="rId56"/>
    <p:sldId id="1598" r:id="rId57"/>
    <p:sldId id="1606" r:id="rId58"/>
    <p:sldId id="1588" r:id="rId59"/>
    <p:sldId id="1589" r:id="rId60"/>
    <p:sldId id="1607" r:id="rId61"/>
    <p:sldId id="1597" r:id="rId62"/>
    <p:sldId id="1608" r:id="rId63"/>
    <p:sldId id="1609" r:id="rId64"/>
    <p:sldId id="1610" r:id="rId65"/>
    <p:sldId id="1611" r:id="rId66"/>
    <p:sldId id="686" r:id="rId67"/>
    <p:sldId id="1207" r:id="rId68"/>
    <p:sldId id="302" r:id="rId69"/>
    <p:sldId id="1130" r:id="rId70"/>
    <p:sldId id="1614" r:id="rId71"/>
    <p:sldId id="1265" r:id="rId72"/>
    <p:sldId id="305" r:id="rId73"/>
    <p:sldId id="1266" r:id="rId74"/>
    <p:sldId id="306" r:id="rId75"/>
    <p:sldId id="308" r:id="rId76"/>
    <p:sldId id="1131" r:id="rId77"/>
    <p:sldId id="1267" r:id="rId78"/>
    <p:sldId id="1132" r:id="rId79"/>
    <p:sldId id="1268" r:id="rId80"/>
    <p:sldId id="1133" r:id="rId81"/>
    <p:sldId id="313" r:id="rId82"/>
    <p:sldId id="1204" r:id="rId83"/>
    <p:sldId id="1134" r:id="rId84"/>
    <p:sldId id="1242" r:id="rId85"/>
    <p:sldId id="1289" r:id="rId86"/>
    <p:sldId id="1135" r:id="rId87"/>
    <p:sldId id="1136" r:id="rId88"/>
    <p:sldId id="1209" r:id="rId89"/>
    <p:sldId id="1269" r:id="rId90"/>
    <p:sldId id="1137" r:id="rId91"/>
    <p:sldId id="1270" r:id="rId92"/>
    <p:sldId id="1138" r:id="rId93"/>
    <p:sldId id="1139" r:id="rId94"/>
    <p:sldId id="1140" r:id="rId95"/>
    <p:sldId id="1078" r:id="rId96"/>
    <p:sldId id="1141" r:id="rId97"/>
    <p:sldId id="1142" r:id="rId98"/>
    <p:sldId id="1143" r:id="rId99"/>
    <p:sldId id="1388" r:id="rId100"/>
    <p:sldId id="1154" r:id="rId101"/>
    <p:sldId id="1144" r:id="rId102"/>
    <p:sldId id="1155" r:id="rId103"/>
    <p:sldId id="1145" r:id="rId104"/>
    <p:sldId id="1146" r:id="rId105"/>
    <p:sldId id="1147" r:id="rId106"/>
    <p:sldId id="1612" r:id="rId107"/>
    <p:sldId id="1613" r:id="rId108"/>
    <p:sldId id="1527" r:id="rId109"/>
    <p:sldId id="1528" r:id="rId110"/>
    <p:sldId id="551" r:id="rId111"/>
    <p:sldId id="554" r:id="rId112"/>
    <p:sldId id="1525" r:id="rId113"/>
    <p:sldId id="1526" r:id="rId114"/>
    <p:sldId id="562" r:id="rId115"/>
    <p:sldId id="563" r:id="rId116"/>
    <p:sldId id="1296" r:id="rId117"/>
    <p:sldId id="1529" r:id="rId118"/>
    <p:sldId id="1530" r:id="rId119"/>
    <p:sldId id="1540" r:id="rId120"/>
    <p:sldId id="1541" r:id="rId121"/>
    <p:sldId id="1542" r:id="rId122"/>
    <p:sldId id="1543" r:id="rId123"/>
    <p:sldId id="1059" r:id="rId124"/>
    <p:sldId id="1060" r:id="rId125"/>
    <p:sldId id="1418" r:id="rId126"/>
    <p:sldId id="576" r:id="rId127"/>
    <p:sldId id="577" r:id="rId128"/>
    <p:sldId id="1564" r:id="rId129"/>
    <p:sldId id="1566" r:id="rId130"/>
    <p:sldId id="1474" r:id="rId131"/>
    <p:sldId id="1475" r:id="rId132"/>
    <p:sldId id="1476" r:id="rId133"/>
    <p:sldId id="1477" r:id="rId134"/>
    <p:sldId id="1478" r:id="rId135"/>
    <p:sldId id="1479" r:id="rId136"/>
    <p:sldId id="1481" r:id="rId137"/>
    <p:sldId id="625" r:id="rId138"/>
    <p:sldId id="1150" r:id="rId139"/>
    <p:sldId id="393" r:id="rId140"/>
    <p:sldId id="395" r:id="rId141"/>
    <p:sldId id="820" r:id="rId142"/>
    <p:sldId id="414" r:id="rId143"/>
    <p:sldId id="821" r:id="rId144"/>
    <p:sldId id="1077" r:id="rId145"/>
    <p:sldId id="1177" r:id="rId146"/>
    <p:sldId id="1535" r:id="rId147"/>
    <p:sldId id="1536" r:id="rId148"/>
    <p:sldId id="1532" r:id="rId149"/>
    <p:sldId id="1533" r:id="rId150"/>
    <p:sldId id="1534" r:id="rId151"/>
    <p:sldId id="1538" r:id="rId152"/>
    <p:sldId id="1539" r:id="rId153"/>
    <p:sldId id="1152" r:id="rId154"/>
    <p:sldId id="1153" r:id="rId155"/>
    <p:sldId id="1537" r:id="rId156"/>
    <p:sldId id="1548" r:id="rId157"/>
    <p:sldId id="1549" r:id="rId158"/>
    <p:sldId id="564" r:id="rId159"/>
    <p:sldId id="1364" r:id="rId160"/>
    <p:sldId id="826" r:id="rId161"/>
    <p:sldId id="566" r:id="rId162"/>
    <p:sldId id="1211" r:id="rId163"/>
    <p:sldId id="1430" r:id="rId164"/>
    <p:sldId id="1460" r:id="rId165"/>
    <p:sldId id="798" r:id="rId166"/>
    <p:sldId id="1215" r:id="rId167"/>
    <p:sldId id="1427" r:id="rId168"/>
    <p:sldId id="1225" r:id="rId169"/>
    <p:sldId id="1212" r:id="rId170"/>
    <p:sldId id="1213" r:id="rId171"/>
    <p:sldId id="1216" r:id="rId172"/>
    <p:sldId id="1210" r:id="rId173"/>
    <p:sldId id="1151" r:id="rId174"/>
    <p:sldId id="1226" r:id="rId175"/>
    <p:sldId id="443" r:id="rId176"/>
    <p:sldId id="445" r:id="rId177"/>
    <p:sldId id="446" r:id="rId178"/>
    <p:sldId id="1293" r:id="rId179"/>
    <p:sldId id="1403" r:id="rId180"/>
    <p:sldId id="1290" r:id="rId181"/>
    <p:sldId id="1294" r:id="rId182"/>
    <p:sldId id="1283" r:id="rId183"/>
    <p:sldId id="440" r:id="rId184"/>
    <p:sldId id="570" r:id="rId185"/>
    <p:sldId id="827" r:id="rId186"/>
    <p:sldId id="453" r:id="rId187"/>
    <p:sldId id="574" r:id="rId188"/>
    <p:sldId id="838" r:id="rId189"/>
    <p:sldId id="839" r:id="rId190"/>
    <p:sldId id="1271" r:id="rId191"/>
    <p:sldId id="1550" r:id="rId192"/>
    <p:sldId id="1551" r:id="rId193"/>
    <p:sldId id="1574" r:id="rId194"/>
    <p:sldId id="1575" r:id="rId195"/>
    <p:sldId id="1576" r:id="rId196"/>
    <p:sldId id="1577" r:id="rId197"/>
    <p:sldId id="1569" r:id="rId198"/>
    <p:sldId id="1568" r:id="rId199"/>
    <p:sldId id="1573" r:id="rId200"/>
    <p:sldId id="1572" r:id="rId201"/>
    <p:sldId id="1570" r:id="rId202"/>
    <p:sldId id="1578" r:id="rId203"/>
    <p:sldId id="1579" r:id="rId204"/>
    <p:sldId id="1571" r:id="rId205"/>
    <p:sldId id="1580" r:id="rId206"/>
    <p:sldId id="1581" r:id="rId207"/>
    <p:sldId id="1552" r:id="rId208"/>
    <p:sldId id="1553" r:id="rId209"/>
    <p:sldId id="788" r:id="rId210"/>
    <p:sldId id="1544" r:id="rId211"/>
    <p:sldId id="1545" r:id="rId212"/>
    <p:sldId id="1546" r:id="rId2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C52"/>
    <a:srgbClr val="01FFFF"/>
    <a:srgbClr val="39AE0A"/>
    <a:srgbClr val="840FF9"/>
    <a:srgbClr val="803A69"/>
    <a:srgbClr val="FD8603"/>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viewProps" Target="viewProp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theme" Target="theme/theme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tableStyles" Target="tableStyles.xml"/><Relationship Id="rId3" Type="http://schemas.openxmlformats.org/officeDocument/2006/relationships/slide" Target="slides/slide2.xml"/><Relationship Id="rId214" Type="http://schemas.openxmlformats.org/officeDocument/2006/relationships/notesMaster" Target="notesMasters/notesMaster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commentAuthors" Target="commentAuthor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25-05-2023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102</a:t>
            </a:fld>
            <a:endParaRPr lang="en-IN"/>
          </a:p>
        </p:txBody>
      </p:sp>
    </p:spTree>
    <p:extLst>
      <p:ext uri="{BB962C8B-B14F-4D97-AF65-F5344CB8AC3E}">
        <p14:creationId xmlns:p14="http://schemas.microsoft.com/office/powerpoint/2010/main" val="6900896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161</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177</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178</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179</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180</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181</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182</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73</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77</a:t>
            </a:fld>
            <a:endParaRPr lang="en-IN"/>
          </a:p>
        </p:txBody>
      </p:sp>
    </p:spTree>
    <p:extLst>
      <p:ext uri="{BB962C8B-B14F-4D97-AF65-F5344CB8AC3E}">
        <p14:creationId xmlns:p14="http://schemas.microsoft.com/office/powerpoint/2010/main" val="2677021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79</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4A29D91-C89F-4238-95A2-0EBF9E6AB453}" type="slidenum">
              <a:rPr lang="en-US" smtClean="0"/>
              <a:pPr/>
              <a:t>87</a:t>
            </a:fld>
            <a:endParaRPr lang="en-US"/>
          </a:p>
        </p:txBody>
      </p:sp>
    </p:spTree>
    <p:extLst>
      <p:ext uri="{BB962C8B-B14F-4D97-AF65-F5344CB8AC3E}">
        <p14:creationId xmlns:p14="http://schemas.microsoft.com/office/powerpoint/2010/main" val="1704597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89</a:t>
            </a:fld>
            <a:endParaRPr lang="en-IN"/>
          </a:p>
        </p:txBody>
      </p:sp>
    </p:spTree>
    <p:extLst>
      <p:ext uri="{BB962C8B-B14F-4D97-AF65-F5344CB8AC3E}">
        <p14:creationId xmlns:p14="http://schemas.microsoft.com/office/powerpoint/2010/main" val="540749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23678077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100</a:t>
            </a:fld>
            <a:endParaRPr lang="en-IN"/>
          </a:p>
        </p:txBody>
      </p:sp>
    </p:spTree>
    <p:extLst>
      <p:ext uri="{BB962C8B-B14F-4D97-AF65-F5344CB8AC3E}">
        <p14:creationId xmlns:p14="http://schemas.microsoft.com/office/powerpoint/2010/main" val="3588081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5/25/2023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5/25/2023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5/25/2023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Check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9EE62688-1986-4688-A197-BE7976E56EA3}"/>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Tree>
    <p:extLst>
      <p:ext uri="{BB962C8B-B14F-4D97-AF65-F5344CB8AC3E}">
        <p14:creationId xmlns:p14="http://schemas.microsoft.com/office/powerpoint/2010/main" val="226383625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check using alter</a:t>
            </a:r>
          </a:p>
        </p:txBody>
      </p:sp>
      <p:sp>
        <p:nvSpPr>
          <p:cNvPr id="12" name="Rectangle 11">
            <a:extLst>
              <a:ext uri="{FF2B5EF4-FFF2-40B4-BE49-F238E27FC236}">
                <a16:creationId xmlns:a16="http://schemas.microsoft.com/office/drawing/2014/main" id="{08CA5536-5970-4AD5-B4AF-DDE60B95332C}"/>
              </a:ext>
            </a:extLst>
          </p:cNvPr>
          <p:cNvSpPr/>
          <p:nvPr/>
        </p:nvSpPr>
        <p:spPr>
          <a:xfrm>
            <a:off x="321575" y="5221262"/>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CHECK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id="{1A47A7E4-6467-4917-8D00-2F5C31C7F533}"/>
              </a:ext>
            </a:extLst>
          </p:cNvPr>
          <p:cNvSpPr/>
          <p:nvPr/>
        </p:nvSpPr>
        <p:spPr>
          <a:xfrm>
            <a:off x="407369" y="3140969"/>
            <a:ext cx="4078205"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a:t>
            </a:r>
            <a:endParaRPr lang="en-IN" dirty="0">
              <a:solidFill>
                <a:schemeClr val="bg1">
                  <a:lumMod val="65000"/>
                </a:schemeClr>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4" name="Rectangle 3">
            <a:extLst>
              <a:ext uri="{FF2B5EF4-FFF2-40B4-BE49-F238E27FC236}">
                <a16:creationId xmlns:a16="http://schemas.microsoft.com/office/drawing/2014/main" id="{8365B915-0BE6-4CC7-A577-94F326CFA22C}"/>
              </a:ext>
            </a:extLst>
          </p:cNvPr>
          <p:cNvSpPr/>
          <p:nvPr/>
        </p:nvSpPr>
        <p:spPr>
          <a:xfrm>
            <a:off x="190550" y="1458000"/>
            <a:ext cx="8641754" cy="1015663"/>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dirty="0">
                <a:solidFill>
                  <a:srgbClr val="0077AA"/>
                </a:solidFill>
                <a:latin typeface="Liberation Mono"/>
              </a:rPr>
              <a:t>CONSTRAINT</a:t>
            </a:r>
            <a:r>
              <a:rPr lang="en-IN" sz="2000" dirty="0">
                <a:latin typeface="Liberation Mono"/>
                <a:cs typeface="Arial" panose="020B0604020202020204" pitchFamily="34" charset="0"/>
              </a:rPr>
              <a:t> [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CHECK</a:t>
            </a:r>
            <a:r>
              <a:rPr lang="en-IN" sz="2000" dirty="0">
                <a:latin typeface="Liberation Mono"/>
                <a:cs typeface="Arial" panose="020B0604020202020204" pitchFamily="34" charset="0"/>
              </a:rPr>
              <a:t> (conidiation)</a:t>
            </a:r>
          </a:p>
        </p:txBody>
      </p:sp>
    </p:spTree>
    <p:extLst>
      <p:ext uri="{BB962C8B-B14F-4D97-AF65-F5344CB8AC3E}">
        <p14:creationId xmlns:p14="http://schemas.microsoft.com/office/powerpoint/2010/main" val="287035530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0A39D530-940F-4419-B655-0910E600C441}"/>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ea typeface="Verdana" panose="020B0604030504040204" pitchFamily="34" charset="0"/>
              </a:rPr>
              <a:t>ALTER</a:t>
            </a:r>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TABLE</a:t>
            </a:r>
            <a:r>
              <a:rPr lang="en-IN" sz="2000" dirty="0">
                <a:latin typeface="Liberation Mono"/>
                <a:ea typeface="Verdana" panose="020B0604030504040204" pitchFamily="34" charset="0"/>
                <a:cs typeface="Arial" panose="020B0604020202020204" pitchFamily="34" charset="0"/>
              </a:rPr>
              <a:t> table_name</a:t>
            </a:r>
          </a:p>
          <a:p>
            <a:r>
              <a:rPr lang="en-IN" sz="2000" dirty="0">
                <a:latin typeface="Liberation Mono"/>
                <a:ea typeface="Verdana" panose="020B0604030504040204" pitchFamily="34" charset="0"/>
                <a:cs typeface="Arial" panose="020B0604020202020204" pitchFamily="34" charset="0"/>
              </a:rPr>
              <a:t>  </a:t>
            </a:r>
            <a:r>
              <a:rPr lang="en-IN" sz="2000" dirty="0">
                <a:solidFill>
                  <a:srgbClr val="0077AA"/>
                </a:solidFill>
                <a:latin typeface="Liberation Mono"/>
                <a:ea typeface="Verdana" panose="020B0604030504040204" pitchFamily="34" charset="0"/>
              </a:rPr>
              <a:t>DROP</a:t>
            </a:r>
            <a:r>
              <a:rPr lang="en-IN" sz="2000" dirty="0">
                <a:latin typeface="Liberation Mono"/>
                <a:ea typeface="Verdana" panose="020B0604030504040204" pitchFamily="34" charset="0"/>
                <a:cs typeface="Arial" panose="020B0604020202020204" pitchFamily="34" charset="0"/>
              </a:rPr>
              <a:t> { </a:t>
            </a:r>
            <a:r>
              <a:rPr lang="en-IN" sz="2000" dirty="0">
                <a:solidFill>
                  <a:srgbClr val="0077AA"/>
                </a:solidFill>
                <a:latin typeface="Liberation Mono"/>
                <a:ea typeface="Verdana" panose="020B0604030504040204" pitchFamily="34" charset="0"/>
              </a:rPr>
              <a:t>CHECK </a:t>
            </a:r>
            <a:r>
              <a:rPr lang="en-IN" sz="2000" dirty="0">
                <a:latin typeface="Liberation Mono"/>
                <a:ea typeface="Verdana" panose="020B0604030504040204" pitchFamily="34" charset="0"/>
                <a:cs typeface="Arial" panose="020B0604020202020204" pitchFamily="34" charset="0"/>
              </a:rPr>
              <a:t>| </a:t>
            </a:r>
            <a:r>
              <a:rPr lang="en-IN" sz="2000">
                <a:solidFill>
                  <a:srgbClr val="0077AA"/>
                </a:solidFill>
                <a:latin typeface="Liberation Mono"/>
                <a:ea typeface="Verdana" panose="020B0604030504040204" pitchFamily="34" charset="0"/>
              </a:rPr>
              <a:t>CONSTRAINT</a:t>
            </a:r>
            <a:r>
              <a:rPr lang="en-IN" sz="2000">
                <a:latin typeface="Liberation Mono"/>
                <a:ea typeface="Verdana" panose="020B0604030504040204" pitchFamily="34" charset="0"/>
                <a:cs typeface="Arial" panose="020B0604020202020204" pitchFamily="34" charset="0"/>
              </a:rPr>
              <a:t> } </a:t>
            </a:r>
            <a:r>
              <a:rPr lang="en-IN" sz="2000" dirty="0">
                <a:latin typeface="Liberation Mono"/>
                <a:ea typeface="Verdana" panose="020B0604030504040204" pitchFamily="34" charset="0"/>
                <a:cs typeface="Arial" panose="020B0604020202020204" pitchFamily="34" charset="0"/>
              </a:rPr>
              <a:t>constraint_name</a:t>
            </a:r>
          </a:p>
        </p:txBody>
      </p:sp>
    </p:spTree>
    <p:extLst>
      <p:ext uri="{BB962C8B-B14F-4D97-AF65-F5344CB8AC3E}">
        <p14:creationId xmlns:p14="http://schemas.microsoft.com/office/powerpoint/2010/main" val="261426395"/>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check key</a:t>
            </a:r>
          </a:p>
        </p:txBody>
      </p:sp>
      <p:sp>
        <p:nvSpPr>
          <p:cNvPr id="8" name="Rectangle 7">
            <a:extLst>
              <a:ext uri="{FF2B5EF4-FFF2-40B4-BE49-F238E27FC236}">
                <a16:creationId xmlns:a16="http://schemas.microsoft.com/office/drawing/2014/main"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CHECK KEY</a:t>
            </a:r>
            <a:r>
              <a:rPr lang="en-IN" dirty="0">
                <a:latin typeface="Arial" panose="020B0604020202020204" pitchFamily="34" charset="0"/>
                <a:cs typeface="Arial" panose="020B0604020202020204" pitchFamily="34" charset="0"/>
              </a:rPr>
              <a:t>.</a:t>
            </a:r>
          </a:p>
        </p:txBody>
      </p:sp>
      <p:sp>
        <p:nvSpPr>
          <p:cNvPr id="7" name="Rectangle 6">
            <a:extLst>
              <a:ext uri="{FF2B5EF4-FFF2-40B4-BE49-F238E27FC236}">
                <a16:creationId xmlns:a16="http://schemas.microsoft.com/office/drawing/2014/main" id="{632310A1-C3ED-4F6A-B1B8-68016A2C05F9}"/>
              </a:ext>
            </a:extLst>
          </p:cNvPr>
          <p:cNvSpPr/>
          <p:nvPr/>
        </p:nvSpPr>
        <p:spPr>
          <a:xfrm>
            <a:off x="5807967" y="3789040"/>
            <a:ext cx="5157183"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9" name="Rectangle 8">
            <a:extLst>
              <a:ext uri="{FF2B5EF4-FFF2-40B4-BE49-F238E27FC236}">
                <a16:creationId xmlns:a16="http://schemas.microsoft.com/office/drawing/2014/main" id="{FD998E65-2285-4F02-85BD-82F5A3CC8922}"/>
              </a:ext>
            </a:extLst>
          </p:cNvPr>
          <p:cNvSpPr/>
          <p:nvPr/>
        </p:nvSpPr>
        <p:spPr>
          <a:xfrm>
            <a:off x="5807968" y="1358791"/>
            <a:ext cx="5157183"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a:t>
            </a:r>
            <a:r>
              <a:rPr lang="en-IN" dirty="0">
                <a:solidFill>
                  <a:srgbClr val="834689"/>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1" name="Rectangle 10">
            <a:extLst>
              <a:ext uri="{FF2B5EF4-FFF2-40B4-BE49-F238E27FC236}">
                <a16:creationId xmlns:a16="http://schemas.microsoft.com/office/drawing/2014/main" id="{38A3C065-AD84-42BE-9055-8E395DF92DD7}"/>
              </a:ext>
            </a:extLst>
          </p:cNvPr>
          <p:cNvSpPr/>
          <p:nvPr/>
        </p:nvSpPr>
        <p:spPr>
          <a:xfrm>
            <a:off x="190551" y="3789040"/>
            <a:ext cx="5157184" cy="1294072"/>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cs typeface="Arial" panose="020B0604020202020204" pitchFamily="34" charset="0"/>
              </a:rPr>
              <a:t>chk_ratings;</a:t>
            </a:r>
            <a:endParaRPr lang="en-IN" dirty="0">
              <a:solidFill>
                <a:schemeClr val="bg1">
                  <a:lumMod val="65000"/>
                </a:schemeClr>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users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 </a:t>
            </a:r>
            <a:r>
              <a:rPr lang="en-IN" dirty="0">
                <a:latin typeface="Liberation Mono"/>
              </a:rPr>
              <a:t>users_chk_1</a:t>
            </a:r>
            <a:r>
              <a:rPr lang="en-IN" dirty="0">
                <a:latin typeface="Liberation Mono"/>
                <a:cs typeface="Arial" panose="020B0604020202020204" pitchFamily="34" charset="0"/>
              </a:rPr>
              <a:t>;</a:t>
            </a:r>
            <a:endParaRPr lang="en-IN" dirty="0">
              <a:solidFill>
                <a:srgbClr val="0077AA"/>
              </a:solidFill>
              <a:latin typeface="Liberation Mono"/>
            </a:endParaRPr>
          </a:p>
        </p:txBody>
      </p:sp>
      <p:sp>
        <p:nvSpPr>
          <p:cNvPr id="12" name="Rectangle 11">
            <a:extLst>
              <a:ext uri="{FF2B5EF4-FFF2-40B4-BE49-F238E27FC236}">
                <a16:creationId xmlns:a16="http://schemas.microsoft.com/office/drawing/2014/main" id="{A5258822-A1BB-47E1-9F65-8D3C5C66C719}"/>
              </a:ext>
            </a:extLst>
          </p:cNvPr>
          <p:cNvSpPr/>
          <p:nvPr/>
        </p:nvSpPr>
        <p:spPr>
          <a:xfrm>
            <a:off x="119336" y="6093296"/>
            <a:ext cx="11901255" cy="615553"/>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cs typeface="Arial" panose="020B0604020202020204" pitchFamily="34" charset="0"/>
              </a:rPr>
              <a:t>SELECT</a:t>
            </a:r>
            <a:r>
              <a:rPr lang="en-IN" sz="1600" dirty="0">
                <a:latin typeface="Arial" panose="020B0604020202020204" pitchFamily="34" charset="0"/>
                <a:cs typeface="Arial" panose="020B0604020202020204" pitchFamily="34" charset="0"/>
              </a:rPr>
              <a:t> table_name, constraint_name, </a:t>
            </a:r>
            <a:r>
              <a:rPr lang="en-IN" sz="1600" dirty="0" err="1">
                <a:latin typeface="Arial" panose="020B0604020202020204" pitchFamily="34" charset="0"/>
                <a:cs typeface="Arial" panose="020B0604020202020204" pitchFamily="34" charset="0"/>
              </a:rPr>
              <a:t>constraint_type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cs typeface="Arial" panose="020B0604020202020204" pitchFamily="34" charset="0"/>
              </a:rPr>
              <a:t>FROM</a:t>
            </a:r>
            <a:r>
              <a:rPr lang="en-IN" sz="1600" dirty="0">
                <a:latin typeface="Arial" panose="020B0604020202020204" pitchFamily="34" charset="0"/>
                <a:cs typeface="Arial" panose="020B0604020202020204" pitchFamily="34" charset="0"/>
              </a:rPr>
              <a:t> information_schema.table_constraints </a:t>
            </a:r>
            <a:r>
              <a:rPr lang="en-IN" sz="1600" dirty="0">
                <a:solidFill>
                  <a:srgbClr val="0077AA"/>
                </a:solidFill>
                <a:latin typeface="Arial" panose="020B0604020202020204" pitchFamily="34" charset="0"/>
                <a:cs typeface="Arial" panose="020B0604020202020204" pitchFamily="34" charset="0"/>
              </a:rPr>
              <a:t>WHERE</a:t>
            </a:r>
            <a:r>
              <a:rPr lang="en-IN" sz="1600" dirty="0">
                <a:latin typeface="Arial" panose="020B0604020202020204" pitchFamily="34" charset="0"/>
                <a:cs typeface="Arial" panose="020B0604020202020204" pitchFamily="34" charset="0"/>
              </a:rPr>
              <a:t> table_schema </a:t>
            </a:r>
            <a:r>
              <a:rPr lang="en-IN" dirty="0">
                <a:solidFill>
                  <a:srgbClr val="A67F59"/>
                </a:solidFill>
                <a:latin typeface="Liberation Mono"/>
              </a:rPr>
              <a:t>=</a:t>
            </a:r>
            <a:r>
              <a:rPr lang="en-IN" sz="1600" dirty="0">
                <a:latin typeface="Arial" panose="020B0604020202020204" pitchFamily="34" charset="0"/>
                <a:cs typeface="Arial" panose="020B0604020202020204" pitchFamily="34" charset="0"/>
              </a:rPr>
              <a:t> 'DB2' </a:t>
            </a:r>
            <a:r>
              <a:rPr lang="en-IN" sz="1600" dirty="0">
                <a:solidFill>
                  <a:srgbClr val="0077AA"/>
                </a:solidFill>
                <a:latin typeface="Arial" panose="020B0604020202020204" pitchFamily="34" charset="0"/>
                <a:cs typeface="Arial" panose="020B0604020202020204" pitchFamily="34" charset="0"/>
              </a:rPr>
              <a:t>AND</a:t>
            </a:r>
            <a:r>
              <a:rPr lang="en-IN" sz="1600" dirty="0">
                <a:latin typeface="Arial" panose="020B0604020202020204" pitchFamily="34" charset="0"/>
                <a:cs typeface="Arial" panose="020B0604020202020204" pitchFamily="34" charset="0"/>
              </a:rPr>
              <a:t> (table_name LIKE 'U%' </a:t>
            </a:r>
            <a:r>
              <a:rPr lang="en-IN" sz="1600" dirty="0">
                <a:solidFill>
                  <a:srgbClr val="0077AA"/>
                </a:solidFill>
                <a:latin typeface="Arial" panose="020B0604020202020204" pitchFamily="34" charset="0"/>
                <a:cs typeface="Arial" panose="020B0604020202020204" pitchFamily="34" charset="0"/>
              </a:rPr>
              <a:t>OR</a:t>
            </a:r>
            <a:r>
              <a:rPr lang="en-IN" sz="1600" dirty="0">
                <a:latin typeface="Arial" panose="020B0604020202020204" pitchFamily="34" charset="0"/>
                <a:cs typeface="Arial" panose="020B0604020202020204" pitchFamily="34" charset="0"/>
              </a:rPr>
              <a:t> table_name LIKE 'L%');</a:t>
            </a:r>
          </a:p>
        </p:txBody>
      </p:sp>
      <p:sp>
        <p:nvSpPr>
          <p:cNvPr id="2" name="Rectangle 1">
            <a:extLst>
              <a:ext uri="{FF2B5EF4-FFF2-40B4-BE49-F238E27FC236}">
                <a16:creationId xmlns:a16="http://schemas.microsoft.com/office/drawing/2014/main" id="{41E0C6F6-4FAD-4B87-9C96-F94ED3B775D4}"/>
              </a:ext>
            </a:extLst>
          </p:cNvPr>
          <p:cNvSpPr/>
          <p:nvPr/>
        </p:nvSpPr>
        <p:spPr>
          <a:xfrm>
            <a:off x="190550" y="1458000"/>
            <a:ext cx="8641754" cy="646331"/>
          </a:xfrm>
          <a:prstGeom prst="rect">
            <a:avLst/>
          </a:prstGeom>
        </p:spPr>
        <p:txBody>
          <a:bodyPr wrap="square">
            <a:spAutoFit/>
          </a:bodyPr>
          <a:lstStyle/>
          <a:p>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table_name</a:t>
            </a:r>
          </a:p>
          <a:p>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 </a:t>
            </a:r>
            <a:r>
              <a:rPr lang="en-IN" dirty="0">
                <a:solidFill>
                  <a:srgbClr val="0077AA"/>
                </a:solidFill>
                <a:latin typeface="Liberation Mono"/>
              </a:rPr>
              <a:t>CHECK </a:t>
            </a:r>
            <a:r>
              <a:rPr lang="en-IN" dirty="0">
                <a:latin typeface="Liberation Mono"/>
                <a:cs typeface="Arial" panose="020B0604020202020204" pitchFamily="34" charset="0"/>
              </a:rPr>
              <a:t>| </a:t>
            </a:r>
            <a:r>
              <a:rPr lang="en-IN" dirty="0">
                <a:solidFill>
                  <a:srgbClr val="0077AA"/>
                </a:solidFill>
                <a:latin typeface="Liberation Mono"/>
              </a:rPr>
              <a:t>CONSTRAINT</a:t>
            </a:r>
            <a:r>
              <a:rPr lang="en-IN" dirty="0">
                <a:latin typeface="Liberation Mono"/>
                <a:cs typeface="Arial" panose="020B0604020202020204" pitchFamily="34" charset="0"/>
              </a:rPr>
              <a:t> } constraint_name</a:t>
            </a:r>
          </a:p>
        </p:txBody>
      </p:sp>
    </p:spTree>
    <p:extLst>
      <p:ext uri="{BB962C8B-B14F-4D97-AF65-F5344CB8AC3E}">
        <p14:creationId xmlns:p14="http://schemas.microsoft.com/office/powerpoint/2010/main" val="195590410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59B0522-274A-4471-9276-674C3760AA83}"/>
              </a:ext>
            </a:extLst>
          </p:cNvPr>
          <p:cNvSpPr/>
          <p:nvPr/>
        </p:nvSpPr>
        <p:spPr>
          <a:xfrm>
            <a:off x="407368" y="526097"/>
            <a:ext cx="11521280" cy="646331"/>
          </a:xfrm>
          <a:prstGeom prst="rect">
            <a:avLst/>
          </a:prstGeom>
        </p:spPr>
        <p:txBody>
          <a:bodyPr wrap="square">
            <a:spAutoFit/>
          </a:bodyPr>
          <a:lstStyle/>
          <a:p>
            <a:r>
              <a:rPr lang="en-US" dirty="0"/>
              <a:t>The check constraint defined on a table must refer to only columns in that table. It can not refer to columns in other tables.</a:t>
            </a:r>
          </a:p>
        </p:txBody>
      </p:sp>
      <p:sp>
        <p:nvSpPr>
          <p:cNvPr id="7" name="Rectangle 6">
            <a:extLst>
              <a:ext uri="{FF2B5EF4-FFF2-40B4-BE49-F238E27FC236}">
                <a16:creationId xmlns:a16="http://schemas.microsoft.com/office/drawing/2014/main" id="{C884CE47-3510-46E3-854C-338AD3497CBF}"/>
              </a:ext>
            </a:extLst>
          </p:cNvPr>
          <p:cNvSpPr/>
          <p:nvPr/>
        </p:nvSpPr>
        <p:spPr>
          <a:xfrm>
            <a:off x="478806" y="1334541"/>
            <a:ext cx="9253692"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itchFamily="34" charset="0"/>
              </a:rPr>
              <a:t>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c3 </a:t>
            </a:r>
            <a:r>
              <a:rPr lang="en-US" dirty="0">
                <a:solidFill>
                  <a:schemeClr val="accent5">
                    <a:lumMod val="75000"/>
                  </a:schemeClr>
                </a:solidFill>
                <a:latin typeface="Liberation Mono"/>
                <a:cs typeface="Arial" panose="020B0604020202020204" pitchFamily="34" charset="0"/>
              </a:rPr>
              <a:t>&gt;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itchFamily="34" charset="0"/>
              </a:rPr>
              <a:t> c2</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PRIMARY</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KEY</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c1</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 c1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c2 </a:t>
            </a:r>
            <a:r>
              <a:rPr lang="en-US" dirty="0">
                <a:solidFill>
                  <a:srgbClr val="834689"/>
                </a:solidFill>
                <a:latin typeface="Liberation Mono"/>
                <a:cs typeface="Arial" panose="020B0604020202020204" pitchFamily="34" charset="0"/>
              </a:rPr>
              <a:t>INT</a:t>
            </a:r>
            <a:r>
              <a:rPr lang="en-US" dirty="0">
                <a:latin typeface="Liberation Mono"/>
                <a:cs typeface="Arial" pitchFamily="34" charset="0"/>
              </a:rPr>
              <a:t>, c3 </a:t>
            </a:r>
            <a:r>
              <a:rPr lang="en-US" dirty="0">
                <a:solidFill>
                  <a:srgbClr val="834689"/>
                </a:solidFill>
                <a:latin typeface="Liberation Mono"/>
                <a:cs typeface="Arial" panose="020B0604020202020204" pitchFamily="34" charset="0"/>
              </a:rPr>
              <a:t>INT</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p:txBody>
      </p:sp>
      <p:sp>
        <p:nvSpPr>
          <p:cNvPr id="8" name="Rectangle 7">
            <a:extLst>
              <a:ext uri="{FF2B5EF4-FFF2-40B4-BE49-F238E27FC236}">
                <a16:creationId xmlns:a16="http://schemas.microsoft.com/office/drawing/2014/main" id="{4E579850-14EE-4B20-9702-F3C986761C4F}"/>
              </a:ext>
            </a:extLst>
          </p:cNvPr>
          <p:cNvSpPr/>
          <p:nvPr/>
        </p:nvSpPr>
        <p:spPr>
          <a:xfrm>
            <a:off x="508360" y="3009726"/>
            <a:ext cx="8411524" cy="92333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TABLE</a:t>
            </a:r>
            <a:r>
              <a:rPr lang="en-IN" dirty="0">
                <a:latin typeface="Liberation Mono"/>
                <a:cs typeface="Arial" panose="020B0604020202020204" pitchFamily="34" charset="0"/>
              </a:rPr>
              <a:t> test </a:t>
            </a:r>
            <a:r>
              <a:rPr lang="en-IN" dirty="0">
                <a:solidFill>
                  <a:srgbClr val="0077AA"/>
                </a:solidFill>
                <a:latin typeface="Liberation Mono"/>
                <a:cs typeface="Arial" panose="020B0604020202020204" pitchFamily="34" charset="0"/>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chk_id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rPr>
              <a:t>10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a:t>
            </a:r>
            <a:r>
              <a:rPr lang="en-IN" dirty="0">
                <a:latin typeface="Liberation Mono"/>
                <a:cs typeface="Arial" panose="020B0604020202020204" pitchFamily="34" charset="0"/>
              </a:rPr>
              <a:t>test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C00000"/>
                </a:solidFill>
                <a:latin typeface="Liberation Mono"/>
                <a:cs typeface="Arial" panose="020B0604020202020204" pitchFamily="34" charset="0"/>
              </a:rPr>
              <a:t>CHECK</a:t>
            </a:r>
            <a:r>
              <a:rPr lang="en-US" dirty="0">
                <a:latin typeface="Liberation Mono"/>
                <a:cs typeface="Arial" panose="020B0604020202020204" pitchFamily="34" charset="0"/>
              </a:rPr>
              <a:t> chk_id;</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95766223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8E94290-0D63-4016-81C6-859CCBD4D443}"/>
              </a:ext>
            </a:extLst>
          </p:cNvPr>
          <p:cNvSpPr/>
          <p:nvPr/>
        </p:nvSpPr>
        <p:spPr>
          <a:xfrm>
            <a:off x="1524596" y="46366"/>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check with (in, like, and between)</a:t>
            </a:r>
          </a:p>
        </p:txBody>
      </p:sp>
      <p:sp>
        <p:nvSpPr>
          <p:cNvPr id="8" name="Rectangle 7">
            <a:extLst>
              <a:ext uri="{FF2B5EF4-FFF2-40B4-BE49-F238E27FC236}">
                <a16:creationId xmlns:a16="http://schemas.microsoft.com/office/drawing/2014/main" id="{39EE2652-EC8A-4B3D-B413-CB5BD593191C}"/>
              </a:ext>
            </a:extLst>
          </p:cNvPr>
          <p:cNvSpPr/>
          <p:nvPr/>
        </p:nvSpPr>
        <p:spPr>
          <a:xfrm>
            <a:off x="290745" y="817897"/>
            <a:ext cx="899043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CHECK</a:t>
            </a:r>
            <a:r>
              <a:rPr lang="en-US" dirty="0">
                <a:latin typeface="Arial" panose="020B0604020202020204" pitchFamily="34" charset="0"/>
                <a:cs typeface="Arial" panose="020B0604020202020204" pitchFamily="34" charset="0"/>
              </a:rPr>
              <a:t> constraint using </a:t>
            </a:r>
            <a:r>
              <a:rPr lang="en-US" dirty="0">
                <a:solidFill>
                  <a:srgbClr val="C00000"/>
                </a:solidFill>
                <a:latin typeface="Arial" panose="020B0604020202020204" pitchFamily="34" charset="0"/>
                <a:cs typeface="Arial" panose="020B0604020202020204" pitchFamily="34" charset="0"/>
              </a:rPr>
              <a:t>IN</a:t>
            </a:r>
            <a:r>
              <a:rPr lang="en-US" dirty="0">
                <a:latin typeface="Arial" panose="020B0604020202020204" pitchFamily="34" charset="0"/>
                <a:cs typeface="Arial" panose="020B0604020202020204" pitchFamily="34" charset="0"/>
              </a:rPr>
              <a:t>, </a:t>
            </a:r>
            <a:r>
              <a:rPr lang="en-US" dirty="0">
                <a:solidFill>
                  <a:srgbClr val="C00000"/>
                </a:solidFill>
                <a:latin typeface="Arial" panose="020B0604020202020204" pitchFamily="34" charset="0"/>
                <a:cs typeface="Arial" panose="020B0604020202020204" pitchFamily="34" charset="0"/>
              </a:rPr>
              <a:t>LIKE</a:t>
            </a:r>
            <a:r>
              <a:rPr lang="en-US" dirty="0">
                <a:latin typeface="Arial" panose="020B0604020202020204" pitchFamily="34" charset="0"/>
                <a:cs typeface="Arial" panose="020B0604020202020204" pitchFamily="34" charset="0"/>
              </a:rPr>
              <a:t>, and </a:t>
            </a:r>
            <a:r>
              <a:rPr lang="en-US" dirty="0">
                <a:solidFill>
                  <a:srgbClr val="C00000"/>
                </a:solidFill>
                <a:latin typeface="Arial" panose="020B0604020202020204" pitchFamily="34" charset="0"/>
                <a:cs typeface="Arial" panose="020B0604020202020204" pitchFamily="34" charset="0"/>
              </a:rPr>
              <a:t>BETWEEN</a:t>
            </a:r>
            <a:r>
              <a:rPr lang="en-US" dirty="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B968F81E-A313-4737-B699-5057C629D90C}"/>
              </a:ext>
            </a:extLst>
          </p:cNvPr>
          <p:cNvSpPr/>
          <p:nvPr/>
        </p:nvSpPr>
        <p:spPr>
          <a:xfrm>
            <a:off x="407368" y="1628800"/>
            <a:ext cx="11377264" cy="3416320"/>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rgbClr val="00B0F0"/>
                </a:solidFill>
                <a:latin typeface="Liberation Mono"/>
                <a:cs typeface="Arial" panose="020B0604020202020204" pitchFamily="34" charset="0"/>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password</a:t>
            </a:r>
            <a:r>
              <a:rPr lang="en-IN" dirty="0">
                <a:solidFill>
                  <a:schemeClr val="bg1">
                    <a:lumMod val="65000"/>
                  </a:schemeClr>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rPr>
              <a:t>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country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solidFill>
                  <a:srgbClr val="C00000"/>
                </a:solidFill>
                <a:latin typeface="Liberation Mono"/>
                <a:cs typeface="Arial" panose="020B0604020202020204" pitchFamily="34" charset="0"/>
              </a:rPr>
              <a:t> 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country </a:t>
            </a:r>
            <a:r>
              <a:rPr lang="en-IN" dirty="0">
                <a:solidFill>
                  <a:srgbClr val="00B0F0"/>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a:t>
            </a:r>
            <a:r>
              <a:rPr lang="en-IN" dirty="0">
                <a:solidFill>
                  <a:schemeClr val="bg1">
                    <a:lumMod val="65000"/>
                  </a:schemeClr>
                </a:solidFill>
                <a:latin typeface="Liberation Mono"/>
                <a:cs typeface="Arial" panose="020B0604020202020204" pitchFamily="34" charset="0"/>
              </a:rPr>
              <a:t>) </a:t>
            </a:r>
            <a:r>
              <a:rPr lang="en-IN" dirty="0">
                <a:solidFill>
                  <a:srgbClr val="00B0F0"/>
                </a:solidFill>
                <a:latin typeface="Liberation Mono"/>
                <a:cs typeface="Arial" panose="020B0604020202020204" pitchFamily="34" charset="0"/>
              </a:rPr>
              <a:t>OR </a:t>
            </a:r>
            <a:r>
              <a:rPr lang="en-IN" dirty="0">
                <a:latin typeface="Liberation Mono"/>
                <a:cs typeface="Arial" panose="020B0604020202020204" pitchFamily="34" charset="0"/>
              </a:rPr>
              <a:t>country </a:t>
            </a:r>
            <a:r>
              <a:rPr lang="en-IN" dirty="0">
                <a:solidFill>
                  <a:srgbClr val="00B0F0"/>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rgbClr val="00B0F0"/>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and </a:t>
            </a:r>
            <a:r>
              <a:rPr lang="en-IN" dirty="0">
                <a:solidFill>
                  <a:srgbClr val="990055"/>
                </a:solidFill>
                <a:latin typeface="Liberation Mono"/>
              </a:rPr>
              <a:t>5</a:t>
            </a:r>
            <a:r>
              <a:rPr lang="en-IN" dirty="0">
                <a:solidFill>
                  <a:schemeClr val="bg1">
                    <a:lumMod val="65000"/>
                  </a:schemeClr>
                </a:solidFill>
                <a:latin typeface="Liberation Mono"/>
                <a:cs typeface="Arial" panose="020B0604020202020204" pitchFamily="34" charset="0"/>
              </a:rPr>
              <a:t> </a:t>
            </a:r>
            <a:r>
              <a:rPr lang="en-IN" dirty="0">
                <a:solidFill>
                  <a:srgbClr val="00B0F0"/>
                </a:solidFill>
                <a:latin typeface="Liberation Mono"/>
                <a:cs typeface="Arial" panose="020B0604020202020204" pitchFamily="34" charset="0"/>
              </a:rPr>
              <a:t>OR</a:t>
            </a:r>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00B0F0"/>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 and </a:t>
            </a:r>
            <a:r>
              <a:rPr lang="en-IN" dirty="0">
                <a:solidFill>
                  <a:srgbClr val="990055"/>
                </a:solidFill>
                <a:latin typeface="Liberation Mono"/>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isActive </a:t>
            </a:r>
            <a:r>
              <a:rPr lang="en-IN" dirty="0">
                <a:solidFill>
                  <a:srgbClr val="834689"/>
                </a:solidFill>
                <a:latin typeface="Liberation Mono"/>
                <a:cs typeface="Arial" panose="020B0604020202020204" pitchFamily="34" charset="0"/>
              </a:rPr>
              <a:t>BOOL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isActive </a:t>
            </a:r>
            <a:r>
              <a:rPr lang="en-IN" dirty="0">
                <a:solidFill>
                  <a:srgbClr val="00B0F0"/>
                </a:solidFill>
                <a:latin typeface="Liberation Mono"/>
                <a:cs typeface="Arial" panose="020B0604020202020204" pitchFamily="34" charset="0"/>
              </a:rPr>
              <a:t>IN </a:t>
            </a:r>
            <a:r>
              <a:rPr lang="en-IN" dirty="0">
                <a:solidFill>
                  <a:schemeClr val="bg1">
                    <a:lumMod val="65000"/>
                  </a:schemeClr>
                </a:solidFill>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990055"/>
                </a:solidFill>
                <a:latin typeface="Liberation Mono"/>
              </a:rPr>
              <a:t>0</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startDate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endDate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chk_endDate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endDate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startDate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INTERVAL</a:t>
            </a:r>
            <a:r>
              <a:rPr lang="en-IN" dirty="0">
                <a:latin typeface="Liberation Mono"/>
                <a:cs typeface="Arial" panose="020B0604020202020204" pitchFamily="34" charset="0"/>
              </a:rPr>
              <a:t> </a:t>
            </a:r>
            <a:r>
              <a:rPr lang="en-IN" dirty="0">
                <a:solidFill>
                  <a:srgbClr val="990055"/>
                </a:solidFill>
                <a:latin typeface="Liberation Mono"/>
              </a:rPr>
              <a:t>7</a:t>
            </a:r>
            <a:r>
              <a:rPr lang="en-IN" dirty="0">
                <a:latin typeface="Liberation Mono"/>
                <a:cs typeface="Arial" panose="020B0604020202020204" pitchFamily="34" charset="0"/>
              </a:rPr>
              <a:t> day</a:t>
            </a:r>
            <a:r>
              <a:rPr lang="en-IN" dirty="0">
                <a:solidFill>
                  <a:schemeClr val="bg1">
                    <a:lumMod val="65000"/>
                  </a:schemeClr>
                </a:solidFill>
                <a:latin typeface="Liberation Mono"/>
                <a:cs typeface="Arial" panose="020B0604020202020204" pitchFamily="34" charset="0"/>
              </a:rPr>
              <a:t>)</a:t>
            </a:r>
            <a:endParaRPr lang="en-IN" dirty="0">
              <a:solidFill>
                <a:srgbClr val="00B0F0"/>
              </a:solidFill>
              <a:latin typeface="Liberation Mono"/>
              <a:cs typeface="Arial" panose="020B0604020202020204" pitchFamily="34" charset="0"/>
            </a:endParaRP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Tree>
    <p:extLst>
      <p:ext uri="{BB962C8B-B14F-4D97-AF65-F5344CB8AC3E}">
        <p14:creationId xmlns:p14="http://schemas.microsoft.com/office/powerpoint/2010/main" val="180710409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 – user define datatype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659559"/>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&gt;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VALUES (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a:t>
            </a:r>
          </a:p>
        </p:txBody>
      </p:sp>
    </p:spTree>
    <p:extLst>
      <p:ext uri="{BB962C8B-B14F-4D97-AF65-F5344CB8AC3E}">
        <p14:creationId xmlns:p14="http://schemas.microsoft.com/office/powerpoint/2010/main" val="620889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335359" y="4910097"/>
            <a:ext cx="11665297"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292748404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42353824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 value</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endParaRPr lang="en-IN" dirty="0">
              <a:solidFill>
                <a:srgbClr val="990055"/>
              </a:solidFill>
              <a:latin typeface="Liberation Mono"/>
            </a:endParaRP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 value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rowValueExpression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2723436"/>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select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select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select </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temp</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a:t>
            </a: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alter</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 – 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015663"/>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158386"/>
            <a:ext cx="11526016" cy="317009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salary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AS</a:t>
            </a:r>
            <a:r>
              <a:rPr lang="en-US" dirty="0">
                <a:latin typeface="Liberation Mono"/>
              </a:rPr>
              <a:t>(salary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a:t>
            </a:r>
            <a:r>
              <a:rPr lang="en-IN" sz="2000" dirty="0" err="1">
                <a:solidFill>
                  <a:schemeClr val="tx1">
                    <a:lumMod val="75000"/>
                    <a:lumOff val="25000"/>
                  </a:schemeClr>
                </a:solidFill>
                <a:latin typeface="Liberation Mono"/>
              </a:rPr>
              <a:t>newValueExpression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134578"/>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429000"/>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visible / invisible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17009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489356"/>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 – 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21297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559223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 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a:t>
            </a:r>
            <a:r>
              <a:rPr lang="en-US" dirty="0">
                <a:solidFill>
                  <a:srgbClr val="0077AA"/>
                </a:solidFill>
                <a:latin typeface="Liberation Mono"/>
                <a:cs typeface="Arial" panose="020B0604020202020204" pitchFamily="34" charset="0"/>
              </a:rPr>
              <a:t>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 (salary,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881323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 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solidFill>
                  <a:schemeClr val="tx1">
                    <a:lumMod val="75000"/>
                    <a:lumOff val="25000"/>
                  </a:schemeClr>
                </a:solidFill>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Stability: The value of the primary key should be stable over time and not change frequently.</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primary key/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90876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0077AA"/>
                </a:solidFill>
                <a:latin typeface="Liberation Mono"/>
                <a:cs typeface="Arial" panose="020B0604020202020204" pitchFamily="34" charset="0"/>
              </a:rPr>
              <a:t>PRIMARY 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0077AA"/>
                </a:solidFill>
                <a:latin typeface="Liberation Mono"/>
                <a:cs typeface="Arial" panose="020B0604020202020204" pitchFamily="34" charset="0"/>
              </a:rPr>
              <a:t>PRIMARY KEY</a:t>
            </a:r>
            <a:r>
              <a:rPr lang="en-US" sz="2000" dirty="0">
                <a:latin typeface="Liberation Mono"/>
                <a:cs typeface="Arial" panose="020B0604020202020204" pitchFamily="34" charset="0"/>
              </a:rPr>
              <a:t>(</a:t>
            </a:r>
            <a:r>
              <a:rPr lang="en-IN" sz="2000" i="1" dirty="0">
                <a:latin typeface="Liberation Mono"/>
              </a:rPr>
              <a:t>columnName</a:t>
            </a:r>
            <a:r>
              <a:rPr lang="en-US" sz="2000" dirty="0">
                <a:latin typeface="Liberation Mono"/>
                <a:cs typeface="Arial" panose="020B0604020202020204" pitchFamily="34" charset="0"/>
              </a:rPr>
              <a:t>)</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Tree>
    <p:extLst>
      <p:ext uri="{BB962C8B-B14F-4D97-AF65-F5344CB8AC3E}">
        <p14:creationId xmlns:p14="http://schemas.microsoft.com/office/powerpoint/2010/main" val="191516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a:solidFill>
                  <a:srgbClr val="0077AA"/>
                </a:solidFill>
                <a:latin typeface="Liberation Mono"/>
                <a:cs typeface="Arial" panose="020B0604020202020204" pitchFamily="34" charset="0"/>
              </a:rPr>
              <a:t>TABLE</a:t>
            </a:r>
            <a:r>
              <a:rPr lang="en-US">
                <a:latin typeface="Liberation Mono"/>
              </a:rPr>
              <a:t> dept(</a:t>
            </a:r>
            <a:r>
              <a:rPr lang="en-US" dirty="0">
                <a:latin typeface="Liberation Mono"/>
              </a:rPr>
              <a: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PK_DEPTNO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1077218"/>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single column primary key/ composite primary key</a:t>
            </a:r>
          </a:p>
        </p:txBody>
      </p:sp>
    </p:spTree>
    <p:extLst>
      <p:ext uri="{BB962C8B-B14F-4D97-AF65-F5344CB8AC3E}">
        <p14:creationId xmlns:p14="http://schemas.microsoft.com/office/powerpoint/2010/main" val="23490912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36988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2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9676909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44655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2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694967"/>
            <a:ext cx="11493887" cy="1354217"/>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18AC7600-BD65-4F43-8D2F-87A3E298E8EC}"/>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PRIMARY</a:t>
            </a:r>
            <a:r>
              <a:rPr lang="en-IN" sz="2000" dirty="0">
                <a:latin typeface="Liberation Mono"/>
                <a:cs typeface="Arial" panose="020B0604020202020204" pitchFamily="34" charset="0"/>
              </a:rPr>
              <a:t> </a:t>
            </a:r>
            <a:r>
              <a:rPr lang="en-IN" sz="2000" dirty="0">
                <a:solidFill>
                  <a:srgbClr val="0077AA"/>
                </a:solidFill>
                <a:latin typeface="Liberation Mono"/>
              </a:rPr>
              <a:t>KEY</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2414846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primary key</a:t>
            </a:r>
          </a:p>
        </p:txBody>
      </p:sp>
      <p:sp>
        <p:nvSpPr>
          <p:cNvPr id="2" name="Rectangle 1"/>
          <p:cNvSpPr/>
          <p:nvPr/>
        </p:nvSpPr>
        <p:spPr>
          <a:xfrm>
            <a:off x="290745" y="4869160"/>
            <a:ext cx="899043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vendors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a:t>
            </a:r>
            <a:r>
              <a:rPr lang="en-IN"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664F6EAE-E046-4F67-BC66-C7DD08803E16}"/>
              </a:ext>
            </a:extLst>
          </p:cNvPr>
          <p:cNvSpPr txBox="1"/>
          <p:nvPr/>
        </p:nvSpPr>
        <p:spPr>
          <a:xfrm>
            <a:off x="290745" y="2946878"/>
            <a:ext cx="3902217"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vendors </a:t>
            </a:r>
            <a:r>
              <a:rPr lang="en-IN" dirty="0">
                <a:solidFill>
                  <a:schemeClr val="bg1">
                    <a:lumMod val="65000"/>
                  </a:schemeClr>
                </a:solidFill>
                <a:latin typeface="Liberation Mono"/>
                <a:cs typeface="Arial" panose="020B0604020202020204" pitchFamily="34" charset="0"/>
              </a:rPr>
              <a:t>(</a:t>
            </a:r>
          </a:p>
          <a:p>
            <a:pPr marL="177800"/>
            <a:r>
              <a:rPr lang="en-IN" dirty="0">
                <a:latin typeface="Liberation Mono"/>
                <a:cs typeface="Arial" panose="020B0604020202020204" pitchFamily="34" charset="0"/>
              </a:rPr>
              <a:t>    vendor_id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vendor_name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177800"/>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pPr marL="177800"/>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648B8C23-93E8-4CA7-A02F-881EE4718DBF}"/>
              </a:ext>
            </a:extLst>
          </p:cNvPr>
          <p:cNvSpPr/>
          <p:nvPr/>
        </p:nvSpPr>
        <p:spPr>
          <a:xfrm>
            <a:off x="190550" y="1458000"/>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PRIMARY</a:t>
            </a:r>
            <a:r>
              <a:rPr lang="en-IN" sz="2000" dirty="0">
                <a:latin typeface="Liberation Mono"/>
                <a:cs typeface="Arial" panose="020B0604020202020204" pitchFamily="34" charset="0"/>
              </a:rPr>
              <a:t> </a:t>
            </a:r>
            <a:r>
              <a:rPr lang="en-IN" sz="2000" dirty="0">
                <a:solidFill>
                  <a:srgbClr val="0077AA"/>
                </a:solidFill>
                <a:latin typeface="Liberation Mono"/>
              </a:rPr>
              <a:t>KEY</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4367817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table with </a:t>
            </a:r>
            <a:r>
              <a:rPr lang="en-IN" b="1" dirty="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a:t>
            </a:r>
          </a:p>
        </p:txBody>
      </p:sp>
      <p:sp>
        <p:nvSpPr>
          <p:cNvPr id="17" name="Rectangle 16">
            <a:extLst>
              <a:ext uri="{FF2B5EF4-FFF2-40B4-BE49-F238E27FC236}">
                <a16:creationId xmlns:a16="http://schemas.microsoft.com/office/drawing/2014/main" id="{1054FA30-BD90-42A6-A67E-D1D783D1FA59}"/>
              </a:ext>
            </a:extLst>
          </p:cNvPr>
          <p:cNvSpPr/>
          <p:nvPr/>
        </p:nvSpPr>
        <p:spPr>
          <a:xfrm>
            <a:off x="578777" y="4145596"/>
            <a:ext cx="5544616"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brands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brandName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solidFill>
                  <a:schemeClr val="bg1">
                    <a:lumMod val="65000"/>
                  </a:schemeClr>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ea typeface="Times New Roman" panose="02020603050405020304" pitchFamily="18" charset="0"/>
              </a:rPr>
              <a:t> uni_brandName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brandName</a:t>
            </a:r>
            <a:r>
              <a:rPr lang="en-IN" dirty="0">
                <a:solidFill>
                  <a:schemeClr val="bg1">
                    <a:lumMod val="65000"/>
                  </a:schemeClr>
                </a:solidFill>
                <a:latin typeface="Liberation Mono"/>
                <a:cs typeface="Arial" panose="020B0604020202020204" pitchFamily="34" charset="0"/>
              </a:rPr>
              <a:t>)</a:t>
            </a:r>
            <a:endParaRPr lang="en-IN" dirty="0">
              <a:solidFill>
                <a:srgbClr val="C00000"/>
              </a:solidFill>
              <a:latin typeface="Liberation Mono"/>
              <a:cs typeface="Arial" panose="020B0604020202020204" pitchFamily="34" charset="0"/>
            </a:endParaRPr>
          </a:p>
          <a:p>
            <a:pPr marL="273050"/>
            <a:r>
              <a:rPr lang="en-IN" dirty="0">
                <a:latin typeface="Liberation Mono"/>
                <a:ea typeface="Times New Roman" panose="02020603050405020304" pitchFamily="18"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10" name="Rectangle 9">
            <a:extLst>
              <a:ext uri="{FF2B5EF4-FFF2-40B4-BE49-F238E27FC236}">
                <a16:creationId xmlns:a16="http://schemas.microsoft.com/office/drawing/2014/main" id="{4BD0CAA4-1761-4C43-97E5-B683C9917B8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unique key</a:t>
            </a:r>
          </a:p>
        </p:txBody>
      </p:sp>
      <p:sp>
        <p:nvSpPr>
          <p:cNvPr id="8" name="TextBox 7">
            <a:extLst>
              <a:ext uri="{FF2B5EF4-FFF2-40B4-BE49-F238E27FC236}">
                <a16:creationId xmlns:a16="http://schemas.microsoft.com/office/drawing/2014/main" id="{87C25CC9-1005-42FD-96C8-122E68205586}"/>
              </a:ext>
            </a:extLst>
          </p:cNvPr>
          <p:cNvSpPr txBox="1"/>
          <p:nvPr/>
        </p:nvSpPr>
        <p:spPr>
          <a:xfrm>
            <a:off x="578777" y="1975554"/>
            <a:ext cx="4221079"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clients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client_id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first_name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last_name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company_name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9" name="TextBox 8">
            <a:extLst>
              <a:ext uri="{FF2B5EF4-FFF2-40B4-BE49-F238E27FC236}">
                <a16:creationId xmlns:a16="http://schemas.microsoft.com/office/drawing/2014/main" id="{2A66024D-84AF-42B9-817F-93D516026E7C}"/>
              </a:ext>
            </a:extLst>
          </p:cNvPr>
          <p:cNvSpPr txBox="1"/>
          <p:nvPr/>
        </p:nvSpPr>
        <p:spPr>
          <a:xfrm>
            <a:off x="5879976" y="2079431"/>
            <a:ext cx="3782833"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contacts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first_name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last_name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phone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phone</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TextBox 11">
            <a:extLst>
              <a:ext uri="{FF2B5EF4-FFF2-40B4-BE49-F238E27FC236}">
                <a16:creationId xmlns:a16="http://schemas.microsoft.com/office/drawing/2014/main" id="{62C9910A-9548-4805-A85F-AC3BFF01F45F}"/>
              </a:ext>
            </a:extLst>
          </p:cNvPr>
          <p:cNvSpPr txBox="1"/>
          <p:nvPr/>
        </p:nvSpPr>
        <p:spPr>
          <a:xfrm>
            <a:off x="578777" y="6075154"/>
            <a:ext cx="609600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INDEX</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clients;</a:t>
            </a:r>
          </a:p>
        </p:txBody>
      </p:sp>
      <p:sp>
        <p:nvSpPr>
          <p:cNvPr id="2" name="Rectangle 1">
            <a:extLst>
              <a:ext uri="{FF2B5EF4-FFF2-40B4-BE49-F238E27FC236}">
                <a16:creationId xmlns:a16="http://schemas.microsoft.com/office/drawing/2014/main" id="{0923A840-D013-4900-93F8-B3A10AC2432B}"/>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UNIQUE KEY</a:t>
            </a:r>
            <a:endParaRPr lang="en-IN" sz="2000"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18142689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4CBEF26E-B1F0-4181-B7BE-DDDF9E958030}"/>
              </a:ext>
            </a:extLst>
          </p:cNvPr>
          <p:cNvSpPr/>
          <p:nvPr/>
        </p:nvSpPr>
        <p:spPr>
          <a:xfrm>
            <a:off x="191345" y="1353542"/>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UNIQUE</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361379111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unique key using alter</a:t>
            </a:r>
          </a:p>
        </p:txBody>
      </p:sp>
      <p:sp>
        <p:nvSpPr>
          <p:cNvPr id="12" name="Rectangle 11">
            <a:extLst>
              <a:ext uri="{FF2B5EF4-FFF2-40B4-BE49-F238E27FC236}">
                <a16:creationId xmlns:a16="http://schemas.microsoft.com/office/drawing/2014/main" id="{08CA5536-5970-4AD5-B4AF-DDE60B95332C}"/>
              </a:ext>
            </a:extLst>
          </p:cNvPr>
          <p:cNvSpPr/>
          <p:nvPr/>
        </p:nvSpPr>
        <p:spPr>
          <a:xfrm>
            <a:off x="228588" y="4845215"/>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shop</a:t>
            </a:r>
            <a:r>
              <a:rPr lang="en-IN" dirty="0">
                <a:latin typeface="Liberation Mono"/>
                <a:cs typeface="Arial" panose="020B0604020202020204" pitchFamily="34" charset="0"/>
              </a:rPr>
              <a:t>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shop_name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shop</a:t>
            </a:r>
            <a:r>
              <a:rPr lang="en-IN" dirty="0">
                <a:latin typeface="Liberation Mono"/>
                <a:cs typeface="Arial" panose="020B0604020202020204" pitchFamily="34" charset="0"/>
              </a:rPr>
              <a:t>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uni_</a:t>
            </a:r>
            <a:r>
              <a:rPr lang="en-IN" dirty="0">
                <a:latin typeface="Liberation Mono"/>
                <a:ea typeface="Times New Roman" panose="02020603050405020304" pitchFamily="18" charset="0"/>
              </a:rPr>
              <a:t>shop_name</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shop_name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id="{C7E16DA2-9FA3-4017-A5CC-063C20910F71}"/>
              </a:ext>
            </a:extLst>
          </p:cNvPr>
          <p:cNvSpPr/>
          <p:nvPr/>
        </p:nvSpPr>
        <p:spPr>
          <a:xfrm>
            <a:off x="312724" y="2996952"/>
            <a:ext cx="554461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shop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shop_name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11" name="Rectangle 10">
            <a:extLst>
              <a:ext uri="{FF2B5EF4-FFF2-40B4-BE49-F238E27FC236}">
                <a16:creationId xmlns:a16="http://schemas.microsoft.com/office/drawing/2014/main" id="{C033090A-527D-4153-9412-A6B7AFF3130A}"/>
              </a:ext>
            </a:extLst>
          </p:cNvPr>
          <p:cNvSpPr/>
          <p:nvPr/>
        </p:nvSpPr>
        <p:spPr>
          <a:xfrm>
            <a:off x="190550" y="1458000"/>
            <a:ext cx="6092825" cy="1015663"/>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IN" sz="2000" dirty="0">
                <a:solidFill>
                  <a:srgbClr val="0077AA"/>
                </a:solidFill>
                <a:latin typeface="Liberation Mono"/>
              </a:rPr>
              <a:t>UNIQUE</a:t>
            </a:r>
            <a:r>
              <a:rPr lang="en-IN" sz="2000" dirty="0">
                <a:latin typeface="Liberation Mono"/>
                <a:cs typeface="Arial" panose="020B0604020202020204" pitchFamily="34" charset="0"/>
              </a:rPr>
              <a:t> (column1, column2, </a:t>
            </a:r>
            <a:r>
              <a:rPr lang="en-US" sz="2000" dirty="0">
                <a:solidFill>
                  <a:schemeClr val="bg1">
                    <a:lumMod val="50000"/>
                  </a:schemeClr>
                </a:solidFill>
                <a:latin typeface="Liberation Mono"/>
              </a:rPr>
              <a:t>. . .</a:t>
            </a:r>
            <a:r>
              <a:rPr lang="en-IN" sz="2000" dirty="0">
                <a:latin typeface="Liberation Mono"/>
                <a:cs typeface="Arial" panose="020B0604020202020204" pitchFamily="34" charset="0"/>
              </a:rPr>
              <a:t> column_n)</a:t>
            </a:r>
          </a:p>
        </p:txBody>
      </p:sp>
    </p:spTree>
    <p:extLst>
      <p:ext uri="{BB962C8B-B14F-4D97-AF65-F5344CB8AC3E}">
        <p14:creationId xmlns:p14="http://schemas.microsoft.com/office/powerpoint/2010/main" val="34520376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38DA9D59-2926-4E2A-A5B4-39DF0CF249E7}"/>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INDEX</a:t>
            </a:r>
            <a:r>
              <a:rPr lang="en-IN" sz="2000" dirty="0">
                <a:latin typeface="Liberation Mono"/>
                <a:cs typeface="Arial" panose="020B0604020202020204" pitchFamily="34" charset="0"/>
              </a:rPr>
              <a:t> constraint_name;</a:t>
            </a:r>
          </a:p>
        </p:txBody>
      </p:sp>
    </p:spTree>
    <p:extLst>
      <p:ext uri="{BB962C8B-B14F-4D97-AF65-F5344CB8AC3E}">
        <p14:creationId xmlns:p14="http://schemas.microsoft.com/office/powerpoint/2010/main" val="3953992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unique key</a:t>
            </a:r>
          </a:p>
        </p:txBody>
      </p:sp>
      <p:sp>
        <p:nvSpPr>
          <p:cNvPr id="2" name="Rectangle 1"/>
          <p:cNvSpPr/>
          <p:nvPr/>
        </p:nvSpPr>
        <p:spPr>
          <a:xfrm>
            <a:off x="376649" y="2420888"/>
            <a:ext cx="8990430" cy="81560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users</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DROP</a:t>
            </a:r>
            <a:r>
              <a:rPr lang="en-IN" dirty="0">
                <a:latin typeface="Liberation Mono"/>
                <a:cs typeface="Arial" panose="020B0604020202020204" pitchFamily="34" charset="0"/>
              </a:rPr>
              <a:t> </a:t>
            </a:r>
            <a:r>
              <a:rPr lang="en-IN" dirty="0">
                <a:solidFill>
                  <a:srgbClr val="DD4A68"/>
                </a:solidFill>
                <a:latin typeface="Liberation Mono"/>
                <a:ea typeface="Times New Roman" panose="02020603050405020304" pitchFamily="18" charset="0"/>
                <a:cs typeface="Arial" panose="020B0604020202020204" pitchFamily="34" charset="0"/>
              </a:rPr>
              <a:t>INDEX &lt;COLUMN_NAME&gt;;</a:t>
            </a: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users</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DROP</a:t>
            </a:r>
            <a:r>
              <a:rPr lang="en-IN" dirty="0">
                <a:latin typeface="Liberation Mono"/>
                <a:cs typeface="Arial" panose="020B0604020202020204" pitchFamily="34" charset="0"/>
              </a:rPr>
              <a:t> </a:t>
            </a:r>
            <a:r>
              <a:rPr lang="en-IN" dirty="0">
                <a:solidFill>
                  <a:srgbClr val="DD4A68"/>
                </a:solidFill>
                <a:latin typeface="Liberation Mono"/>
                <a:ea typeface="Times New Roman" panose="02020603050405020304" pitchFamily="18" charset="0"/>
                <a:cs typeface="Arial" panose="020B0604020202020204" pitchFamily="34" charset="0"/>
              </a:rPr>
              <a:t>INDEX U_USER_ID</a:t>
            </a:r>
            <a:r>
              <a:rPr lang="en-IN" dirty="0">
                <a:latin typeface="Liberation Mono"/>
                <a:cs typeface="Arial" panose="020B0604020202020204" pitchFamily="34" charset="0"/>
              </a:rPr>
              <a:t>;      </a:t>
            </a:r>
            <a:r>
              <a:rPr lang="en-IN" dirty="0">
                <a:solidFill>
                  <a:srgbClr val="669900"/>
                </a:solidFill>
                <a:latin typeface="Liberation Mono"/>
              </a:rPr>
              <a:t>#CONSTRAINT NAME</a:t>
            </a:r>
          </a:p>
        </p:txBody>
      </p:sp>
      <p:sp>
        <p:nvSpPr>
          <p:cNvPr id="8" name="Rectangle 7">
            <a:extLst>
              <a:ext uri="{FF2B5EF4-FFF2-40B4-BE49-F238E27FC236}">
                <a16:creationId xmlns:a16="http://schemas.microsoft.com/office/drawing/2014/main" id="{009B3B35-811C-4811-8858-D19837C677F7}"/>
              </a:ext>
            </a:extLst>
          </p:cNvPr>
          <p:cNvSpPr/>
          <p:nvPr/>
        </p:nvSpPr>
        <p:spPr>
          <a:xfrm>
            <a:off x="376649" y="6021288"/>
            <a:ext cx="4692822"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users</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INDEX </a:t>
            </a:r>
            <a:r>
              <a:rPr lang="en-IN" dirty="0">
                <a:latin typeface="Liberation Mono"/>
                <a:cs typeface="Arial" panose="020B0604020202020204" pitchFamily="34" charset="0"/>
              </a:rPr>
              <a:t>email;</a:t>
            </a:r>
          </a:p>
        </p:txBody>
      </p:sp>
      <p:sp>
        <p:nvSpPr>
          <p:cNvPr id="9" name="Rectangle 8">
            <a:extLst>
              <a:ext uri="{FF2B5EF4-FFF2-40B4-BE49-F238E27FC236}">
                <a16:creationId xmlns:a16="http://schemas.microsoft.com/office/drawing/2014/main" id="{01F476AE-77AC-4917-9228-2A0BE35F7244}"/>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a:t>
            </a:r>
            <a:r>
              <a:rPr lang="en-IN" dirty="0">
                <a:latin typeface="Arial" panose="020B0604020202020204" pitchFamily="34" charset="0"/>
                <a:cs typeface="Arial" panose="020B0604020202020204" pitchFamily="34" charset="0"/>
              </a:rPr>
              <a:t>.</a:t>
            </a:r>
          </a:p>
        </p:txBody>
      </p:sp>
      <p:sp>
        <p:nvSpPr>
          <p:cNvPr id="15" name="Rectangle 14">
            <a:extLst>
              <a:ext uri="{FF2B5EF4-FFF2-40B4-BE49-F238E27FC236}">
                <a16:creationId xmlns:a16="http://schemas.microsoft.com/office/drawing/2014/main" id="{44B276FC-D2E2-41E3-BBA6-11C8E14EE7B2}"/>
              </a:ext>
            </a:extLst>
          </p:cNvPr>
          <p:cNvSpPr/>
          <p:nvPr/>
        </p:nvSpPr>
        <p:spPr>
          <a:xfrm>
            <a:off x="6096000" y="3645024"/>
            <a:ext cx="5544616" cy="2031325"/>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uni_email </a:t>
            </a:r>
            <a:r>
              <a:rPr lang="en-IN" dirty="0">
                <a:solidFill>
                  <a:srgbClr val="C00000"/>
                </a:solidFill>
                <a:latin typeface="Liberation Mono"/>
                <a:cs typeface="Arial" panose="020B0604020202020204" pitchFamily="34" charset="0"/>
              </a:rPr>
              <a:t>UNIQUE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email</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6" name="Rectangle 15">
            <a:extLst>
              <a:ext uri="{FF2B5EF4-FFF2-40B4-BE49-F238E27FC236}">
                <a16:creationId xmlns:a16="http://schemas.microsoft.com/office/drawing/2014/main" id="{039E4F27-1DC0-41D3-8092-B4BFF5464DB5}"/>
              </a:ext>
            </a:extLst>
          </p:cNvPr>
          <p:cNvSpPr/>
          <p:nvPr/>
        </p:nvSpPr>
        <p:spPr>
          <a:xfrm>
            <a:off x="407368" y="3645024"/>
            <a:ext cx="4464496" cy="175432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 KEY</a:t>
            </a:r>
          </a:p>
          <a:p>
            <a:pPr marL="273050"/>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7" name="Rectangle 16">
            <a:extLst>
              <a:ext uri="{FF2B5EF4-FFF2-40B4-BE49-F238E27FC236}">
                <a16:creationId xmlns:a16="http://schemas.microsoft.com/office/drawing/2014/main" id="{8447DB7B-F93C-493E-A432-B9DF58809A4D}"/>
              </a:ext>
            </a:extLst>
          </p:cNvPr>
          <p:cNvSpPr/>
          <p:nvPr/>
        </p:nvSpPr>
        <p:spPr>
          <a:xfrm>
            <a:off x="6107957" y="6030580"/>
            <a:ext cx="529148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users</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INDEX </a:t>
            </a:r>
            <a:r>
              <a:rPr lang="en-IN" dirty="0">
                <a:latin typeface="Liberation Mono"/>
                <a:cs typeface="Arial" panose="020B0604020202020204" pitchFamily="34" charset="0"/>
              </a:rPr>
              <a:t>uni_email;</a:t>
            </a:r>
          </a:p>
        </p:txBody>
      </p:sp>
      <p:sp>
        <p:nvSpPr>
          <p:cNvPr id="10" name="Rectangle 9">
            <a:extLst>
              <a:ext uri="{FF2B5EF4-FFF2-40B4-BE49-F238E27FC236}">
                <a16:creationId xmlns:a16="http://schemas.microsoft.com/office/drawing/2014/main" id="{8F8F66B6-5772-4DD3-9E60-518E4660E51D}"/>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 INDEX</a:t>
            </a:r>
            <a:r>
              <a:rPr lang="en-IN" sz="2000" dirty="0">
                <a:latin typeface="Liberation Mono"/>
                <a:cs typeface="Arial" panose="020B0604020202020204" pitchFamily="34" charset="0"/>
              </a:rPr>
              <a:t> constraint_name;</a:t>
            </a:r>
          </a:p>
        </p:txBody>
      </p:sp>
      <p:sp>
        <p:nvSpPr>
          <p:cNvPr id="11" name="TextBox 10">
            <a:extLst>
              <a:ext uri="{FF2B5EF4-FFF2-40B4-BE49-F238E27FC236}">
                <a16:creationId xmlns:a16="http://schemas.microsoft.com/office/drawing/2014/main" id="{585F634D-38EE-4001-9853-867F5E7B0A6D}"/>
              </a:ext>
            </a:extLst>
          </p:cNvPr>
          <p:cNvSpPr txBox="1"/>
          <p:nvPr/>
        </p:nvSpPr>
        <p:spPr>
          <a:xfrm>
            <a:off x="5904655" y="1333214"/>
            <a:ext cx="6096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table_name, constraint_name, constraint_type </a:t>
            </a:r>
            <a:r>
              <a:rPr lang="en-IN" dirty="0">
                <a:solidFill>
                  <a:srgbClr val="0077AA"/>
                </a:solidFill>
                <a:latin typeface="Liberation Mono"/>
              </a:rPr>
              <a:t>FROM</a:t>
            </a:r>
            <a:r>
              <a:rPr lang="en-IN" dirty="0">
                <a:latin typeface="Liberation Mono"/>
              </a:rPr>
              <a:t> information_schema.table_constraints </a:t>
            </a:r>
            <a:r>
              <a:rPr lang="en-IN" dirty="0">
                <a:solidFill>
                  <a:srgbClr val="0077AA"/>
                </a:solidFill>
                <a:latin typeface="Liberation Mono"/>
              </a:rPr>
              <a:t>WHERE</a:t>
            </a:r>
            <a:r>
              <a:rPr lang="en-IN" dirty="0">
                <a:latin typeface="Liberation Mono"/>
              </a:rPr>
              <a:t> constraint_schema </a:t>
            </a:r>
            <a:r>
              <a:rPr lang="en-IN" dirty="0">
                <a:solidFill>
                  <a:srgbClr val="A67F59"/>
                </a:solidFill>
                <a:latin typeface="Liberation Mono"/>
                <a:cs typeface="Arial" panose="020B0604020202020204" pitchFamily="34" charset="0"/>
              </a:rPr>
              <a:t>=</a:t>
            </a:r>
            <a:r>
              <a:rPr lang="en-IN" dirty="0">
                <a:latin typeface="Liberation Mono"/>
              </a:rPr>
              <a:t> 'z' </a:t>
            </a:r>
            <a:r>
              <a:rPr lang="en-IN" dirty="0">
                <a:solidFill>
                  <a:srgbClr val="A67F59"/>
                </a:solidFill>
                <a:latin typeface="Liberation Mono"/>
              </a:rPr>
              <a:t>AND</a:t>
            </a:r>
            <a:r>
              <a:rPr lang="en-IN" dirty="0">
                <a:latin typeface="Liberation Mono"/>
              </a:rPr>
              <a:t> table_name </a:t>
            </a:r>
            <a:r>
              <a:rPr lang="en-IN" dirty="0">
                <a:solidFill>
                  <a:srgbClr val="A67F59"/>
                </a:solidFill>
                <a:latin typeface="Liberation Mono"/>
              </a:rPr>
              <a:t>IN</a:t>
            </a:r>
            <a:r>
              <a:rPr lang="en-IN" dirty="0">
                <a:latin typeface="Liberation Mono"/>
              </a:rPr>
              <a:t> </a:t>
            </a:r>
            <a:r>
              <a:rPr lang="en-IN" dirty="0">
                <a:solidFill>
                  <a:schemeClr val="bg1">
                    <a:lumMod val="50000"/>
                  </a:schemeClr>
                </a:solidFill>
                <a:latin typeface="Liberation Mono"/>
              </a:rPr>
              <a:t>(</a:t>
            </a:r>
            <a:r>
              <a:rPr lang="en-IN" dirty="0">
                <a:latin typeface="Liberation Mono"/>
              </a:rPr>
              <a:t>'A', 'B'</a:t>
            </a:r>
            <a:r>
              <a:rPr lang="en-IN" dirty="0">
                <a:solidFill>
                  <a:schemeClr val="bg1">
                    <a:lumMod val="50000"/>
                  </a:schemeClr>
                </a:solidFill>
                <a:latin typeface="Liberation Mono"/>
              </a:rPr>
              <a:t>)</a:t>
            </a:r>
            <a:r>
              <a:rPr lang="en-IN" dirty="0">
                <a:latin typeface="Liberation Mono"/>
              </a:rPr>
              <a:t>;</a:t>
            </a:r>
          </a:p>
        </p:txBody>
      </p:sp>
    </p:spTree>
    <p:extLst>
      <p:ext uri="{BB962C8B-B14F-4D97-AF65-F5344CB8AC3E}">
        <p14:creationId xmlns:p14="http://schemas.microsoft.com/office/powerpoint/2010/main" val="19345655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1055440" y="3494618"/>
            <a:ext cx="10153128"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Tree>
    <p:extLst>
      <p:ext uri="{BB962C8B-B14F-4D97-AF65-F5344CB8AC3E}">
        <p14:creationId xmlns:p14="http://schemas.microsoft.com/office/powerpoint/2010/main" val="343476354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4AC48D-D488-4441-8920-15D9D7FF6F3A}"/>
              </a:ext>
            </a:extLst>
          </p:cNvPr>
          <p:cNvSpPr/>
          <p:nvPr/>
        </p:nvSpPr>
        <p:spPr>
          <a:xfrm>
            <a:off x="212662" y="260648"/>
            <a:ext cx="170687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p:txBody>
      </p:sp>
      <p:sp>
        <p:nvSpPr>
          <p:cNvPr id="6" name="Rectangle 5">
            <a:extLst>
              <a:ext uri="{FF2B5EF4-FFF2-40B4-BE49-F238E27FC236}">
                <a16:creationId xmlns:a16="http://schemas.microsoft.com/office/drawing/2014/main" id="{42C52982-2FB1-4056-B383-22462B383F4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anomaly – (primary key/foreign key)</a:t>
            </a:r>
          </a:p>
        </p:txBody>
      </p:sp>
      <p:sp>
        <p:nvSpPr>
          <p:cNvPr id="10" name="Rectangle 9">
            <a:extLst>
              <a:ext uri="{FF2B5EF4-FFF2-40B4-BE49-F238E27FC236}">
                <a16:creationId xmlns:a16="http://schemas.microsoft.com/office/drawing/2014/main" id="{FA0B3443-575A-4843-8C92-C011749849A6}"/>
              </a:ext>
            </a:extLst>
          </p:cNvPr>
          <p:cNvSpPr/>
          <p:nvPr/>
        </p:nvSpPr>
        <p:spPr>
          <a:xfrm>
            <a:off x="6838034" y="683404"/>
            <a:ext cx="487459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student_course (child) Table</a:t>
            </a:r>
          </a:p>
        </p:txBody>
      </p:sp>
      <p:sp>
        <p:nvSpPr>
          <p:cNvPr id="12" name="TextBox 11">
            <a:extLst>
              <a:ext uri="{FF2B5EF4-FFF2-40B4-BE49-F238E27FC236}">
                <a16:creationId xmlns:a16="http://schemas.microsoft.com/office/drawing/2014/main" id="{1F748B5D-FCBB-42ED-8958-5DDA05963FBE}"/>
              </a:ext>
            </a:extLst>
          </p:cNvPr>
          <p:cNvSpPr txBox="1"/>
          <p:nvPr/>
        </p:nvSpPr>
        <p:spPr>
          <a:xfrm>
            <a:off x="212662" y="3644761"/>
            <a:ext cx="11787994" cy="2800767"/>
          </a:xfrm>
          <a:prstGeom prst="rect">
            <a:avLst/>
          </a:prstGeom>
          <a:noFill/>
        </p:spPr>
        <p:txBody>
          <a:bodyPr wrap="square">
            <a:spAutoFit/>
          </a:bodyPr>
          <a:lstStyle/>
          <a:p>
            <a:pPr algn="l" fontAlgn="base"/>
            <a:r>
              <a:rPr lang="en-US" b="1" i="0" dirty="0">
                <a:solidFill>
                  <a:srgbClr val="006C86"/>
                </a:solidFill>
                <a:effectLst/>
                <a:latin typeface="Arial" panose="020B0604020202020204" pitchFamily="34" charset="0"/>
                <a:cs typeface="Arial" panose="020B0604020202020204" pitchFamily="34" charset="0"/>
              </a:rPr>
              <a:t>Insertion anomaly:</a:t>
            </a:r>
          </a:p>
          <a:p>
            <a:pPr algn="l" fontAlgn="base"/>
            <a:endParaRPr lang="en-US" sz="800" b="1"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we try to insert a record in Student_Course (child)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7</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algn="l" fontAlgn="base"/>
            <a:endParaRPr lang="en-US" b="0" i="0" dirty="0">
              <a:solidFill>
                <a:schemeClr val="tx1">
                  <a:lumMod val="85000"/>
                  <a:lumOff val="15000"/>
                </a:schemeClr>
              </a:solidFill>
              <a:effectLst/>
              <a:latin typeface="Arial" panose="020B0604020202020204" pitchFamily="34" charset="0"/>
              <a:cs typeface="Arial" panose="020B0604020202020204" pitchFamily="34" charset="0"/>
            </a:endParaRPr>
          </a:p>
          <a:p>
            <a:pPr algn="l" fontAlgn="base"/>
            <a:r>
              <a:rPr lang="en-US" b="1" i="0" dirty="0">
                <a:solidFill>
                  <a:srgbClr val="006C86"/>
                </a:solidFill>
                <a:effectLst/>
                <a:latin typeface="Arial" panose="020B0604020202020204" pitchFamily="34" charset="0"/>
                <a:cs typeface="Arial" panose="020B0604020202020204" pitchFamily="34" charset="0"/>
              </a:rPr>
              <a:t>Updation and Deletion anomaly:</a:t>
            </a:r>
            <a:r>
              <a:rPr lang="en-US" b="0" i="0" dirty="0">
                <a:solidFill>
                  <a:srgbClr val="006C86"/>
                </a:solidFill>
                <a:effectLst/>
                <a:latin typeface="Arial" panose="020B0604020202020204" pitchFamily="34" charset="0"/>
                <a:cs typeface="Arial" panose="020B0604020202020204" pitchFamily="34" charset="0"/>
              </a:rPr>
              <a:t> </a:t>
            </a:r>
          </a:p>
          <a:p>
            <a:pPr algn="l" fontAlgn="base"/>
            <a:endParaRPr lang="en-US" sz="800" dirty="0">
              <a:solidFill>
                <a:schemeClr val="tx1">
                  <a:lumMod val="85000"/>
                  <a:lumOff val="15000"/>
                </a:schemeClr>
              </a:solidFill>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you  try to chance the </a:t>
            </a:r>
            <a:r>
              <a:rPr lang="en-US" dirty="0">
                <a:solidFill>
                  <a:schemeClr val="tx1">
                    <a:lumMod val="85000"/>
                    <a:lumOff val="15000"/>
                  </a:schemeClr>
                </a:solidFill>
                <a:latin typeface="Arial" panose="020B0604020202020204" pitchFamily="34" charset="0"/>
                <a:cs typeface="Arial" panose="020B0604020202020204" pitchFamily="34" charset="0"/>
              </a:rPr>
              <a:t>RollNo from </a:t>
            </a:r>
            <a:r>
              <a:rPr lang="en-US" b="0" i="0" dirty="0">
                <a:solidFill>
                  <a:schemeClr val="tx1">
                    <a:lumMod val="85000"/>
                    <a:lumOff val="15000"/>
                  </a:schemeClr>
                </a:solidFill>
                <a:effectLst/>
                <a:latin typeface="Arial" panose="020B0604020202020204" pitchFamily="34" charset="0"/>
                <a:cs typeface="Arial" panose="020B0604020202020204" pitchFamily="34" charset="0"/>
              </a:rPr>
              <a:t>Student (parent)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6</a:t>
            </a:r>
            <a:r>
              <a:rPr lang="en-US" b="0" i="0" dirty="0">
                <a:solidFill>
                  <a:schemeClr val="tx1">
                    <a:lumMod val="85000"/>
                    <a:lumOff val="15000"/>
                  </a:schemeClr>
                </a:solidFill>
                <a:effectLst/>
                <a:latin typeface="Arial" panose="020B0604020202020204" pitchFamily="34" charset="0"/>
                <a:cs typeface="Arial" panose="020B0604020202020204" pitchFamily="34" charset="0"/>
              </a:rPr>
              <a:t> whose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1</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marL="285750" indent="-285750" algn="l" fontAlgn="base">
              <a:buFont typeface="Arial" panose="020B0604020202020204" pitchFamily="34" charset="0"/>
              <a:buChar char="•"/>
            </a:pPr>
            <a:endParaRPr lang="en-US" sz="800" b="0"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you  try to chance the </a:t>
            </a:r>
            <a:r>
              <a:rPr lang="en-US" dirty="0">
                <a:solidFill>
                  <a:schemeClr val="tx1">
                    <a:lumMod val="85000"/>
                    <a:lumOff val="15000"/>
                  </a:schemeClr>
                </a:solidFill>
                <a:latin typeface="Arial" panose="020B0604020202020204" pitchFamily="34" charset="0"/>
                <a:cs typeface="Arial" panose="020B0604020202020204" pitchFamily="34" charset="0"/>
              </a:rPr>
              <a:t>RollNo from </a:t>
            </a:r>
            <a:r>
              <a:rPr lang="en-US" dirty="0">
                <a:latin typeface="Arial" panose="020B0604020202020204" pitchFamily="34" charset="0"/>
                <a:cs typeface="Arial" panose="020B0604020202020204" pitchFamily="34" charset="0"/>
              </a:rPr>
              <a:t>Student_Course (child)</a:t>
            </a:r>
            <a:r>
              <a:rPr lang="en-US" b="0" i="0" dirty="0">
                <a:solidFill>
                  <a:schemeClr val="tx1">
                    <a:lumMod val="85000"/>
                    <a:lumOff val="15000"/>
                  </a:schemeClr>
                </a:solidFill>
                <a:effectLst/>
                <a:latin typeface="Arial" panose="020B0604020202020204" pitchFamily="34" charset="0"/>
                <a:cs typeface="Arial" panose="020B0604020202020204" pitchFamily="34" charset="0"/>
              </a:rPr>
              <a: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9</a:t>
            </a:r>
            <a:r>
              <a:rPr lang="en-US" b="0" i="0" dirty="0">
                <a:solidFill>
                  <a:schemeClr val="tx1">
                    <a:lumMod val="85000"/>
                    <a:lumOff val="15000"/>
                  </a:schemeClr>
                </a:solidFill>
                <a:effectLst/>
                <a:latin typeface="Arial" panose="020B0604020202020204" pitchFamily="34" charset="0"/>
                <a:cs typeface="Arial" panose="020B0604020202020204" pitchFamily="34" charset="0"/>
              </a:rPr>
              <a:t> whose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3</a:t>
            </a:r>
            <a:r>
              <a:rPr lang="en-US" b="0" i="0" dirty="0">
                <a:solidFill>
                  <a:schemeClr val="tx1">
                    <a:lumMod val="85000"/>
                    <a:lumOff val="15000"/>
                  </a:schemeClr>
                </a:solidFill>
                <a:effectLst/>
                <a:latin typeface="Arial" panose="020B0604020202020204" pitchFamily="34" charset="0"/>
                <a:cs typeface="Arial" panose="020B0604020202020204" pitchFamily="34" charset="0"/>
              </a:rPr>
              <a:t> ,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a:p>
            <a:pPr marL="285750" indent="-285750" fontAlgn="base">
              <a:buFont typeface="Arial" panose="020B0604020202020204" pitchFamily="34" charset="0"/>
              <a:buChar char="•"/>
            </a:pPr>
            <a:endParaRPr lang="en-US" sz="800" b="0" i="0" dirty="0">
              <a:solidFill>
                <a:schemeClr val="tx1">
                  <a:lumMod val="85000"/>
                  <a:lumOff val="15000"/>
                </a:schemeClr>
              </a:solidFill>
              <a:effectLst/>
              <a:latin typeface="Arial" panose="020B0604020202020204" pitchFamily="34" charset="0"/>
              <a:cs typeface="Arial" panose="020B0604020202020204" pitchFamily="34" charset="0"/>
            </a:endParaRPr>
          </a:p>
          <a:p>
            <a:pPr marL="285750" indent="-285750" algn="l" fontAlgn="base">
              <a:buFont typeface="Arial" panose="020B0604020202020204" pitchFamily="34" charset="0"/>
              <a:buChar char="•"/>
            </a:pPr>
            <a:r>
              <a:rPr lang="en-US" b="0" i="0" dirty="0">
                <a:solidFill>
                  <a:schemeClr val="tx1">
                    <a:lumMod val="85000"/>
                    <a:lumOff val="15000"/>
                  </a:schemeClr>
                </a:solidFill>
                <a:effectLst/>
                <a:latin typeface="Arial" panose="020B0604020202020204" pitchFamily="34" charset="0"/>
                <a:cs typeface="Arial" panose="020B0604020202020204" pitchFamily="34" charset="0"/>
              </a:rPr>
              <a:t>If we try to delete a record from Student (parent) table with </a:t>
            </a:r>
            <a:r>
              <a:rPr lang="en-US" dirty="0">
                <a:solidFill>
                  <a:schemeClr val="tx1">
                    <a:lumMod val="85000"/>
                    <a:lumOff val="15000"/>
                  </a:schemeClr>
                </a:solidFill>
                <a:latin typeface="Arial" panose="020B0604020202020204" pitchFamily="34" charset="0"/>
                <a:cs typeface="Arial" panose="020B0604020202020204" pitchFamily="34" charset="0"/>
              </a:rPr>
              <a:t>RollNo</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A67F59"/>
                </a:solidFill>
                <a:latin typeface="Arial" panose="020B0604020202020204" pitchFamily="34" charset="0"/>
                <a:cs typeface="Arial" panose="020B0604020202020204" pitchFamily="34" charset="0"/>
              </a:rPr>
              <a:t>=</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dirty="0">
                <a:solidFill>
                  <a:srgbClr val="990055"/>
                </a:solidFill>
                <a:latin typeface="Arial" panose="020B0604020202020204" pitchFamily="34" charset="0"/>
                <a:cs typeface="Arial" panose="020B0604020202020204" pitchFamily="34" charset="0"/>
              </a:rPr>
              <a:t>1</a:t>
            </a:r>
            <a:r>
              <a:rPr lang="en-US" b="0" i="0" dirty="0">
                <a:solidFill>
                  <a:schemeClr val="tx1">
                    <a:lumMod val="85000"/>
                    <a:lumOff val="15000"/>
                  </a:schemeClr>
                </a:solidFill>
                <a:effectLst/>
                <a:latin typeface="Arial" panose="020B0604020202020204" pitchFamily="34" charset="0"/>
                <a:cs typeface="Arial" panose="020B0604020202020204" pitchFamily="34" charset="0"/>
              </a:rPr>
              <a:t>, </a:t>
            </a:r>
            <a:r>
              <a:rPr lang="en-US" b="0" i="0" dirty="0">
                <a:solidFill>
                  <a:srgbClr val="C00000"/>
                </a:solidFill>
                <a:effectLst/>
                <a:latin typeface="Arial" panose="020B0604020202020204" pitchFamily="34" charset="0"/>
                <a:cs typeface="Arial" panose="020B0604020202020204" pitchFamily="34" charset="0"/>
              </a:rPr>
              <a:t>it will not allow</a:t>
            </a:r>
            <a:r>
              <a:rPr lang="en-US" b="0" i="0" dirty="0">
                <a:solidFill>
                  <a:schemeClr val="tx1">
                    <a:lumMod val="85000"/>
                    <a:lumOff val="15000"/>
                  </a:schemeClr>
                </a:solidFill>
                <a:effectLst/>
                <a:latin typeface="Arial" panose="020B0604020202020204" pitchFamily="34" charset="0"/>
                <a:cs typeface="Arial" panose="020B0604020202020204" pitchFamily="34" charset="0"/>
              </a:rPr>
              <a:t>.</a:t>
            </a:r>
          </a:p>
        </p:txBody>
      </p:sp>
      <p:graphicFrame>
        <p:nvGraphicFramePr>
          <p:cNvPr id="2" name="Table 1">
            <a:extLst>
              <a:ext uri="{FF2B5EF4-FFF2-40B4-BE49-F238E27FC236}">
                <a16:creationId xmlns:a16="http://schemas.microsoft.com/office/drawing/2014/main" id="{78FA7036-C613-4AD7-B9CF-9BF349ECAF00}"/>
              </a:ext>
            </a:extLst>
          </p:cNvPr>
          <p:cNvGraphicFramePr>
            <a:graphicFrameLocks noGrp="1"/>
          </p:cNvGraphicFramePr>
          <p:nvPr/>
        </p:nvGraphicFramePr>
        <p:xfrm>
          <a:off x="263318" y="1124744"/>
          <a:ext cx="6336739" cy="2224752"/>
        </p:xfrm>
        <a:graphic>
          <a:graphicData uri="http://schemas.openxmlformats.org/drawingml/2006/table">
            <a:tbl>
              <a:tblPr firstRow="1" bandRow="1">
                <a:tableStyleId>{10A1B5D5-9B99-4C35-A422-299274C87663}</a:tableStyleId>
              </a:tblPr>
              <a:tblGrid>
                <a:gridCol w="985286">
                  <a:extLst>
                    <a:ext uri="{9D8B030D-6E8A-4147-A177-3AD203B41FA5}">
                      <a16:colId xmlns:a16="http://schemas.microsoft.com/office/drawing/2014/main" val="335185449"/>
                    </a:ext>
                  </a:extLst>
                </a:gridCol>
                <a:gridCol w="1163359">
                  <a:extLst>
                    <a:ext uri="{9D8B030D-6E8A-4147-A177-3AD203B41FA5}">
                      <a16:colId xmlns:a16="http://schemas.microsoft.com/office/drawing/2014/main" val="410791785"/>
                    </a:ext>
                  </a:extLst>
                </a:gridCol>
                <a:gridCol w="1095179">
                  <a:extLst>
                    <a:ext uri="{9D8B030D-6E8A-4147-A177-3AD203B41FA5}">
                      <a16:colId xmlns:a16="http://schemas.microsoft.com/office/drawing/2014/main" val="1178793827"/>
                    </a:ext>
                  </a:extLst>
                </a:gridCol>
                <a:gridCol w="921311">
                  <a:extLst>
                    <a:ext uri="{9D8B030D-6E8A-4147-A177-3AD203B41FA5}">
                      <a16:colId xmlns:a16="http://schemas.microsoft.com/office/drawing/2014/main" val="831646229"/>
                    </a:ext>
                  </a:extLst>
                </a:gridCol>
                <a:gridCol w="775572">
                  <a:extLst>
                    <a:ext uri="{9D8B030D-6E8A-4147-A177-3AD203B41FA5}">
                      <a16:colId xmlns:a16="http://schemas.microsoft.com/office/drawing/2014/main" val="3072107594"/>
                    </a:ext>
                  </a:extLst>
                </a:gridCol>
                <a:gridCol w="1396032">
                  <a:extLst>
                    <a:ext uri="{9D8B030D-6E8A-4147-A177-3AD203B41FA5}">
                      <a16:colId xmlns:a16="http://schemas.microsoft.com/office/drawing/2014/main" val="2857807087"/>
                    </a:ext>
                  </a:extLst>
                </a:gridCol>
              </a:tblGrid>
              <a:tr h="370792">
                <a:tc>
                  <a:txBody>
                    <a:bodyPr/>
                    <a:lstStyle/>
                    <a:p>
                      <a:pPr algn="l"/>
                      <a:r>
                        <a:rPr lang="en-US" sz="1800" b="0" dirty="0">
                          <a:solidFill>
                            <a:schemeClr val="tx1"/>
                          </a:solidFill>
                          <a:latin typeface="Arial" panose="020B0604020202020204" pitchFamily="34" charset="0"/>
                          <a:cs typeface="Arial" panose="020B0604020202020204" pitchFamily="34" charset="0"/>
                        </a:rPr>
                        <a:t>RollNo</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Name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Mobile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City</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State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isActive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1360121"/>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Ramesh</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algn="l"/>
                      <a:r>
                        <a:rPr lang="en-US" sz="1800" b="0" dirty="0">
                          <a:solidFill>
                            <a:schemeClr val="tx1"/>
                          </a:solidFill>
                          <a:latin typeface="Arial" panose="020B0604020202020204" pitchFamily="34" charset="0"/>
                          <a:cs typeface="Arial" panose="020B0604020202020204" pitchFamily="34" charset="0"/>
                        </a:rPr>
                        <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Pune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MH</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1217987432"/>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2</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Amit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Baroda</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823539815"/>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3</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Rajan</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Surat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851322040"/>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4</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Bhavin</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Baroda</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2455653211"/>
                  </a:ext>
                </a:extLst>
              </a:tr>
              <a:tr h="370792">
                <a:tc>
                  <a:txBody>
                    <a:bodyPr/>
                    <a:lstStyle/>
                    <a:p>
                      <a:r>
                        <a:rPr lang="en-US" sz="1800" b="0" dirty="0">
                          <a:solidFill>
                            <a:schemeClr val="tx1"/>
                          </a:solidFill>
                          <a:latin typeface="Arial" panose="020B0604020202020204" pitchFamily="34" charset="0"/>
                          <a:cs typeface="Arial" panose="020B0604020202020204" pitchFamily="34" charset="0"/>
                        </a:rPr>
                        <a:t>5</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Pankaj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schemeClr val="tx1"/>
                          </a:solidFill>
                          <a:effectLst/>
                          <a:uLnTx/>
                          <a:uFillTx/>
                          <a:latin typeface="Arial" panose="020B0604020202020204" pitchFamily="34" charset="0"/>
                          <a:cs typeface="Arial" panose="020B0604020202020204" pitchFamily="34" charset="0"/>
                        </a:rPr>
                        <a:t>●●●●</a:t>
                      </a:r>
                      <a:endParaRPr kumimoji="0" lang="en-IN" sz="1800" b="0" i="0" u="none" strike="noStrike" kern="1200" cap="none" spc="0" normalizeH="0" baseline="0" noProof="0" dirty="0">
                        <a:ln>
                          <a:noFill/>
                        </a:ln>
                        <a:solidFill>
                          <a:schemeClr val="tx1"/>
                        </a:solidFill>
                        <a:effectLst/>
                        <a:uLnTx/>
                        <a:uFillTx/>
                        <a:latin typeface="Arial" panose="020B0604020202020204" pitchFamily="34" charset="0"/>
                        <a:ea typeface="+mn-ea"/>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Surat</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GJ</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tc>
                  <a:txBody>
                    <a:bodyPr/>
                    <a:lstStyle/>
                    <a:p>
                      <a:r>
                        <a:rPr lang="en-US" sz="1800" b="0" dirty="0">
                          <a:solidFill>
                            <a:schemeClr val="tx1"/>
                          </a:solidFill>
                          <a:latin typeface="Arial" panose="020B0604020202020204" pitchFamily="34" charset="0"/>
                          <a:cs typeface="Arial" panose="020B0604020202020204" pitchFamily="34" charset="0"/>
                        </a:rPr>
                        <a:t>1</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45314860"/>
                  </a:ext>
                </a:extLst>
              </a:tr>
            </a:tbl>
          </a:graphicData>
        </a:graphic>
      </p:graphicFrame>
      <p:graphicFrame>
        <p:nvGraphicFramePr>
          <p:cNvPr id="5" name="Table 4">
            <a:extLst>
              <a:ext uri="{FF2B5EF4-FFF2-40B4-BE49-F238E27FC236}">
                <a16:creationId xmlns:a16="http://schemas.microsoft.com/office/drawing/2014/main" id="{DF6C10CD-76FC-48F5-A58D-0C287FA6DF55}"/>
              </a:ext>
            </a:extLst>
          </p:cNvPr>
          <p:cNvGraphicFramePr>
            <a:graphicFrameLocks noGrp="1"/>
          </p:cNvGraphicFramePr>
          <p:nvPr/>
        </p:nvGraphicFramePr>
        <p:xfrm>
          <a:off x="6838034" y="1124744"/>
          <a:ext cx="4874590" cy="2224752"/>
        </p:xfrm>
        <a:graphic>
          <a:graphicData uri="http://schemas.openxmlformats.org/drawingml/2006/table">
            <a:tbl>
              <a:tblPr firstRow="1" bandRow="1">
                <a:tableStyleId>{10A1B5D5-9B99-4C35-A422-299274C87663}</a:tableStyleId>
              </a:tblPr>
              <a:tblGrid>
                <a:gridCol w="935982">
                  <a:extLst>
                    <a:ext uri="{9D8B030D-6E8A-4147-A177-3AD203B41FA5}">
                      <a16:colId xmlns:a16="http://schemas.microsoft.com/office/drawing/2014/main" val="335185449"/>
                    </a:ext>
                  </a:extLst>
                </a:gridCol>
                <a:gridCol w="1954619">
                  <a:extLst>
                    <a:ext uri="{9D8B030D-6E8A-4147-A177-3AD203B41FA5}">
                      <a16:colId xmlns:a16="http://schemas.microsoft.com/office/drawing/2014/main" val="410791785"/>
                    </a:ext>
                  </a:extLst>
                </a:gridCol>
                <a:gridCol w="1983989">
                  <a:extLst>
                    <a:ext uri="{9D8B030D-6E8A-4147-A177-3AD203B41FA5}">
                      <a16:colId xmlns:a16="http://schemas.microsoft.com/office/drawing/2014/main" val="1178793827"/>
                    </a:ext>
                  </a:extLst>
                </a:gridCol>
              </a:tblGrid>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RollNo</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algn="l"/>
                      <a:r>
                        <a:rPr lang="en-US" b="0" dirty="0">
                          <a:solidFill>
                            <a:schemeClr val="tx1"/>
                          </a:solidFill>
                          <a:latin typeface="Arial" panose="020B0604020202020204" pitchFamily="34" charset="0"/>
                          <a:cs typeface="Arial" panose="020B0604020202020204" pitchFamily="34" charset="0"/>
                        </a:rPr>
                        <a:t>CourceDuration</a:t>
                      </a:r>
                      <a:endParaRPr lang="en-IN" b="0" dirty="0">
                        <a:solidFill>
                          <a:schemeClr val="tx1"/>
                        </a:solidFill>
                        <a:latin typeface="Arial" panose="020B0604020202020204" pitchFamily="34" charset="0"/>
                        <a:cs typeface="Arial" panose="020B0604020202020204" pitchFamily="34" charset="0"/>
                      </a:endParaRPr>
                    </a:p>
                  </a:txBody>
                  <a:tcPr/>
                </a:tc>
                <a:tc>
                  <a:txBody>
                    <a:bodyPr/>
                    <a:lstStyle/>
                    <a:p>
                      <a:pPr algn="l"/>
                      <a:r>
                        <a:rPr lang="en-US" sz="1800" b="0" dirty="0">
                          <a:solidFill>
                            <a:schemeClr val="tx1"/>
                          </a:solidFill>
                          <a:latin typeface="Arial" panose="020B0604020202020204" pitchFamily="34" charset="0"/>
                          <a:cs typeface="Arial" panose="020B0604020202020204" pitchFamily="34" charset="0"/>
                        </a:rPr>
                        <a:t>CourceName</a:t>
                      </a:r>
                      <a:endParaRPr lang="en-IN" sz="1800" b="0" dirty="0">
                        <a:solidFill>
                          <a:schemeClr val="tx1"/>
                        </a:solidFill>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31360121"/>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1</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algn="l"/>
                      <a:r>
                        <a:rPr lang="en-US" b="0" dirty="0">
                          <a:latin typeface="Arial" panose="020B0604020202020204" pitchFamily="34" charset="0"/>
                          <a:cs typeface="Arial" panose="020B0604020202020204" pitchFamily="34" charset="0"/>
                        </a:rPr>
                        <a:t>1.5 month</a:t>
                      </a:r>
                      <a:endParaRPr lang="en-IN" b="0" dirty="0">
                        <a:latin typeface="Arial" panose="020B0604020202020204" pitchFamily="34" charset="0"/>
                        <a:cs typeface="Arial" panose="020B0604020202020204" pitchFamily="34" charset="0"/>
                      </a:endParaRPr>
                    </a:p>
                  </a:txBody>
                  <a:tcPr/>
                </a:tc>
                <a:tc>
                  <a:txBody>
                    <a:bodyPr/>
                    <a:lstStyle/>
                    <a:p>
                      <a:pPr algn="l"/>
                      <a:r>
                        <a:rPr lang="en-US" sz="1800" b="0" dirty="0">
                          <a:latin typeface="Arial" panose="020B0604020202020204" pitchFamily="34" charset="0"/>
                          <a:cs typeface="Arial" panose="020B0604020202020204" pitchFamily="34" charset="0"/>
                        </a:rPr>
                        <a:t>RDBMS</a:t>
                      </a:r>
                      <a:endParaRPr lang="en-IN" sz="1800" b="0" dirty="0">
                        <a:latin typeface="Arial" panose="020B0604020202020204" pitchFamily="34" charset="0"/>
                        <a:cs typeface="Arial" panose="020B0604020202020204" pitchFamily="34" charset="0"/>
                      </a:endParaRPr>
                    </a:p>
                  </a:txBody>
                  <a:tcPr marL="91428" marR="91428" marT="45714" marB="45714"/>
                </a:tc>
                <a:extLst>
                  <a:ext uri="{0D108BD9-81ED-4DB2-BD59-A6C34878D82A}">
                    <a16:rowId xmlns:a16="http://schemas.microsoft.com/office/drawing/2014/main" val="1217987432"/>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2</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1.2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NoSQL</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3823539815"/>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3</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Networking</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3851322040"/>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1</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Java</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2455653211"/>
                  </a:ext>
                </a:extLst>
              </a:tr>
              <a:tr h="370792">
                <a:tc>
                  <a:txBody>
                    <a:bodyPr/>
                    <a:lstStyle/>
                    <a:p>
                      <a:pPr marL="0" algn="l" rtl="0" eaLnBrk="1" latinLnBrk="0" hangingPunct="1"/>
                      <a:r>
                        <a:rPr kumimoji="0" lang="en-US" sz="1800" b="0" kern="1200" dirty="0">
                          <a:solidFill>
                            <a:schemeClr val="tx1"/>
                          </a:solidFill>
                          <a:latin typeface="Arial" panose="020B0604020202020204" pitchFamily="34" charset="0"/>
                          <a:cs typeface="Arial" panose="020B0604020202020204" pitchFamily="34" charset="0"/>
                        </a:rPr>
                        <a:t>2</a:t>
                      </a:r>
                      <a:endParaRPr kumimoji="0" lang="en-IN" sz="1800" b="0" kern="1200" dirty="0">
                        <a:solidFill>
                          <a:schemeClr val="tx1"/>
                        </a:solidFill>
                        <a:latin typeface="Arial" panose="020B0604020202020204" pitchFamily="34" charset="0"/>
                        <a:ea typeface="+mn-ea"/>
                        <a:cs typeface="Arial" panose="020B0604020202020204" pitchFamily="34" charset="0"/>
                      </a:endParaRPr>
                    </a:p>
                  </a:txBody>
                  <a:tcPr marL="91428" marR="91428" marT="45714" marB="4571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 month</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u="none" strike="noStrike" kern="1200" cap="none" spc="0" normalizeH="0" baseline="0" noProof="0" dirty="0">
                          <a:ln>
                            <a:noFill/>
                          </a:ln>
                          <a:solidFill>
                            <a:prstClr val="black"/>
                          </a:solidFill>
                          <a:effectLst/>
                          <a:uLnTx/>
                          <a:uFillTx/>
                          <a:latin typeface="Arial" panose="020B0604020202020204" pitchFamily="34" charset="0"/>
                          <a:cs typeface="Arial" panose="020B0604020202020204" pitchFamily="34" charset="0"/>
                        </a:rPr>
                        <a:t>.NET</a:t>
                      </a:r>
                      <a:endParaRPr kumimoji="0" lang="en-IN" sz="18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txBody>
                  <a:tcPr marL="91428" marR="91428" marT="45714" marB="45714"/>
                </a:tc>
                <a:extLst>
                  <a:ext uri="{0D108BD9-81ED-4DB2-BD59-A6C34878D82A}">
                    <a16:rowId xmlns:a16="http://schemas.microsoft.com/office/drawing/2014/main" val="45314860"/>
                  </a:ext>
                </a:extLst>
              </a:tr>
            </a:tbl>
          </a:graphicData>
        </a:graphic>
      </p:graphicFrame>
      <p:sp>
        <p:nvSpPr>
          <p:cNvPr id="11" name="Rectangle 10">
            <a:extLst>
              <a:ext uri="{FF2B5EF4-FFF2-40B4-BE49-F238E27FC236}">
                <a16:creationId xmlns:a16="http://schemas.microsoft.com/office/drawing/2014/main" id="{0A3C5162-59B7-42A7-AB3B-4953132280E8}"/>
              </a:ext>
            </a:extLst>
          </p:cNvPr>
          <p:cNvSpPr/>
          <p:nvPr/>
        </p:nvSpPr>
        <p:spPr>
          <a:xfrm>
            <a:off x="296156" y="683404"/>
            <a:ext cx="6303901"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Student (parent) Table</a:t>
            </a:r>
          </a:p>
        </p:txBody>
      </p:sp>
    </p:spTree>
    <p:extLst>
      <p:ext uri="{BB962C8B-B14F-4D97-AF65-F5344CB8AC3E}">
        <p14:creationId xmlns:p14="http://schemas.microsoft.com/office/powerpoint/2010/main" val="41625705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4AC48D-D488-4441-8920-15D9D7FF6F3A}"/>
              </a:ext>
            </a:extLst>
          </p:cNvPr>
          <p:cNvSpPr/>
          <p:nvPr/>
        </p:nvSpPr>
        <p:spPr>
          <a:xfrm>
            <a:off x="212662" y="332656"/>
            <a:ext cx="170687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p:txBody>
      </p:sp>
      <p:sp>
        <p:nvSpPr>
          <p:cNvPr id="6" name="Rectangle 5">
            <a:extLst>
              <a:ext uri="{FF2B5EF4-FFF2-40B4-BE49-F238E27FC236}">
                <a16:creationId xmlns:a16="http://schemas.microsoft.com/office/drawing/2014/main" id="{42C52982-2FB1-4056-B383-22462B383F4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alter, drop – (primary key/foreign key)</a:t>
            </a:r>
          </a:p>
        </p:txBody>
      </p:sp>
      <p:sp>
        <p:nvSpPr>
          <p:cNvPr id="10" name="Rectangle 9">
            <a:extLst>
              <a:ext uri="{FF2B5EF4-FFF2-40B4-BE49-F238E27FC236}">
                <a16:creationId xmlns:a16="http://schemas.microsoft.com/office/drawing/2014/main" id="{FA0B3443-575A-4843-8C92-C011749849A6}"/>
              </a:ext>
            </a:extLst>
          </p:cNvPr>
          <p:cNvSpPr/>
          <p:nvPr/>
        </p:nvSpPr>
        <p:spPr>
          <a:xfrm>
            <a:off x="5087888" y="836712"/>
            <a:ext cx="6048672" cy="1892826"/>
          </a:xfrm>
          <a:prstGeom prst="rect">
            <a:avLst/>
          </a:prstGeom>
        </p:spPr>
        <p:txBody>
          <a:bodyPr wrap="square">
            <a:spAutoFit/>
          </a:bodyPr>
          <a:lstStyle/>
          <a:p>
            <a:r>
              <a:rPr lang="en-US" sz="1800" dirty="0">
                <a:solidFill>
                  <a:srgbClr val="C00000"/>
                </a:solidFill>
                <a:latin typeface="Liberation Mono"/>
                <a:cs typeface="Arial" panose="020B0604020202020204" pitchFamily="34" charset="0"/>
              </a:rPr>
              <a:t>Child Table</a:t>
            </a:r>
          </a:p>
          <a:p>
            <a:endParaRPr lang="en-US" sz="400" dirty="0">
              <a:latin typeface="Liberation Mono"/>
              <a:cs typeface="Arial" panose="020B0604020202020204" pitchFamily="34" charset="0"/>
            </a:endParaRPr>
          </a:p>
          <a:p>
            <a:r>
              <a:rPr lang="en-US" dirty="0">
                <a:latin typeface="Liberation Mono"/>
                <a:cs typeface="Arial" panose="020B0604020202020204" pitchFamily="34" charset="0"/>
              </a:rPr>
              <a:t>student_course = {</a:t>
            </a:r>
          </a:p>
          <a:p>
            <a:r>
              <a:rPr lang="en-US" sz="1800" b="0" dirty="0">
                <a:solidFill>
                  <a:schemeClr val="tx1"/>
                </a:solidFill>
                <a:latin typeface="Liberation Mono"/>
                <a:cs typeface="Arial" panose="020B0604020202020204" pitchFamily="34" charset="0"/>
              </a:rPr>
              <a:t>    rollno </a:t>
            </a:r>
            <a:r>
              <a:rPr lang="en-US" dirty="0">
                <a:solidFill>
                  <a:srgbClr val="834689"/>
                </a:solidFill>
                <a:latin typeface="Liberation Mono"/>
                <a:cs typeface="Arial" panose="020B0604020202020204" pitchFamily="34" charset="0"/>
              </a:rPr>
              <a:t>INT</a:t>
            </a:r>
            <a:r>
              <a:rPr lang="en-US" sz="1800" b="0" dirty="0">
                <a:solidFill>
                  <a:schemeClr val="tx1"/>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a:t>
            </a:r>
            <a:r>
              <a:rPr lang="en-US" sz="1900" dirty="0">
                <a:solidFill>
                  <a:srgbClr val="00B050"/>
                </a:solidFill>
                <a:latin typeface="Liberation Mono"/>
                <a:cs typeface="Arial" panose="020B0604020202020204" pitchFamily="34" charset="0"/>
              </a:rPr>
              <a:t> </a:t>
            </a:r>
            <a:r>
              <a:rPr lang="en-US" dirty="0">
                <a:solidFill>
                  <a:srgbClr val="FF0000"/>
                </a:solidFill>
                <a:latin typeface="Liberation Mono"/>
                <a:cs typeface="Arial" panose="020B0604020202020204" pitchFamily="34" charset="0"/>
              </a:rPr>
              <a:t>(</a:t>
            </a:r>
            <a:r>
              <a:rPr lang="en-US" dirty="0">
                <a:solidFill>
                  <a:srgbClr val="C00000"/>
                </a:solidFill>
                <a:latin typeface="Liberation Mono"/>
                <a:cs typeface="Arial" panose="020B0604020202020204" pitchFamily="34" charset="0"/>
              </a:rPr>
              <a:t>FK</a:t>
            </a:r>
            <a:r>
              <a:rPr lang="en-US" dirty="0">
                <a:solidFill>
                  <a:srgbClr val="FF0000"/>
                </a:solidFill>
                <a:latin typeface="Liberation Mono"/>
                <a:cs typeface="Arial" panose="020B0604020202020204" pitchFamily="34" charset="0"/>
              </a:rPr>
              <a:t>)</a:t>
            </a:r>
            <a:r>
              <a:rPr lang="en-US" sz="1800" b="0" dirty="0">
                <a:solidFill>
                  <a:schemeClr val="tx1"/>
                </a:solidFill>
                <a:latin typeface="Liberation Mono"/>
                <a:cs typeface="Arial" panose="020B0604020202020204" pitchFamily="34" charset="0"/>
              </a:rPr>
              <a:t>	</a:t>
            </a:r>
          </a:p>
          <a:p>
            <a:r>
              <a:rPr lang="en-US" dirty="0">
                <a:latin typeface="Liberation Mono"/>
                <a:cs typeface="Arial" panose="020B0604020202020204" pitchFamily="34" charset="0"/>
              </a:rPr>
              <a:t>    </a:t>
            </a:r>
            <a:r>
              <a:rPr lang="en-US" b="0" dirty="0">
                <a:solidFill>
                  <a:schemeClr val="tx1"/>
                </a:solidFill>
                <a:latin typeface="Liberation Mono"/>
                <a:cs typeface="Arial" panose="020B0604020202020204" pitchFamily="34" charset="0"/>
              </a:rPr>
              <a:t>courceduration </a:t>
            </a:r>
            <a:r>
              <a:rPr lang="en-US" dirty="0">
                <a:solidFill>
                  <a:srgbClr val="834689"/>
                </a:solidFill>
                <a:latin typeface="Liberation Mono"/>
                <a:cs typeface="Arial" panose="020B0604020202020204" pitchFamily="34" charset="0"/>
              </a:rPr>
              <a:t>VARCHAR</a:t>
            </a:r>
            <a:r>
              <a:rPr lang="en-US" b="0" dirty="0">
                <a:solidFill>
                  <a:schemeClr val="tx1"/>
                </a:solidFill>
                <a:latin typeface="Liberation Mono"/>
                <a:cs typeface="Arial" panose="020B0604020202020204" pitchFamily="34" charset="0"/>
              </a:rPr>
              <a:t>(10),</a:t>
            </a:r>
          </a:p>
          <a:p>
            <a:r>
              <a:rPr lang="en-US" sz="1800" b="0" dirty="0">
                <a:solidFill>
                  <a:schemeClr val="tx1"/>
                </a:solidFill>
                <a:latin typeface="Liberation Mono"/>
                <a:cs typeface="Arial" panose="020B0604020202020204" pitchFamily="34" charset="0"/>
              </a:rPr>
              <a:t>    courcename </a:t>
            </a:r>
            <a:r>
              <a:rPr lang="en-US" dirty="0">
                <a:solidFill>
                  <a:srgbClr val="834689"/>
                </a:solidFill>
                <a:latin typeface="Liberation Mono"/>
                <a:cs typeface="Arial" panose="020B0604020202020204" pitchFamily="34" charset="0"/>
              </a:rPr>
              <a:t>VARCHAR</a:t>
            </a:r>
            <a:r>
              <a:rPr lang="en-US" b="0" dirty="0">
                <a:solidFill>
                  <a:schemeClr val="tx1"/>
                </a:solidFill>
                <a:latin typeface="Liberation Mono"/>
                <a:cs typeface="Arial" panose="020B0604020202020204" pitchFamily="34" charset="0"/>
              </a:rPr>
              <a:t>(10)</a:t>
            </a:r>
            <a:endParaRPr lang="en-US" dirty="0">
              <a:latin typeface="Liberation Mono"/>
              <a:cs typeface="Arial" panose="020B0604020202020204" pitchFamily="34" charset="0"/>
            </a:endParaRPr>
          </a:p>
          <a:p>
            <a:r>
              <a:rPr lang="en-US" dirty="0">
                <a:latin typeface="Liberation Mono"/>
                <a:cs typeface="Arial" panose="020B0604020202020204" pitchFamily="34" charset="0"/>
              </a:rPr>
              <a:t>}</a:t>
            </a:r>
          </a:p>
        </p:txBody>
      </p:sp>
      <p:sp>
        <p:nvSpPr>
          <p:cNvPr id="11" name="TextBox 10">
            <a:extLst>
              <a:ext uri="{FF2B5EF4-FFF2-40B4-BE49-F238E27FC236}">
                <a16:creationId xmlns:a16="http://schemas.microsoft.com/office/drawing/2014/main" id="{284B127A-1D84-4127-9059-0AD6133EF878}"/>
              </a:ext>
            </a:extLst>
          </p:cNvPr>
          <p:cNvSpPr txBox="1"/>
          <p:nvPr/>
        </p:nvSpPr>
        <p:spPr>
          <a:xfrm>
            <a:off x="839416" y="836712"/>
            <a:ext cx="3861476" cy="2754600"/>
          </a:xfrm>
          <a:prstGeom prst="rect">
            <a:avLst/>
          </a:prstGeom>
          <a:noFill/>
        </p:spPr>
        <p:txBody>
          <a:bodyPr wrap="square">
            <a:spAutoFit/>
          </a:bodyPr>
          <a:lstStyle/>
          <a:p>
            <a:r>
              <a:rPr lang="en-US" sz="2000" dirty="0">
                <a:solidFill>
                  <a:srgbClr val="C00000"/>
                </a:solidFill>
                <a:latin typeface="Liberation Mono"/>
                <a:cs typeface="Arial" panose="020B0604020202020204" pitchFamily="34" charset="0"/>
              </a:rPr>
              <a:t>Parent Table</a:t>
            </a:r>
          </a:p>
          <a:p>
            <a:endParaRPr lang="en-US" sz="400" dirty="0">
              <a:latin typeface="Liberation Mono"/>
              <a:cs typeface="Arial" panose="020B0604020202020204" pitchFamily="34" charset="0"/>
            </a:endParaRPr>
          </a:p>
          <a:p>
            <a:r>
              <a:rPr lang="en-US" dirty="0">
                <a:latin typeface="Liberation Mono"/>
                <a:cs typeface="Arial" panose="020B0604020202020204" pitchFamily="34" charset="0"/>
              </a:rPr>
              <a:t>student  = { </a:t>
            </a:r>
          </a:p>
          <a:p>
            <a:r>
              <a:rPr lang="en-US" sz="1800" b="0" dirty="0">
                <a:solidFill>
                  <a:schemeClr val="tx1"/>
                </a:solidFill>
                <a:latin typeface="Liberation Mono"/>
                <a:cs typeface="Arial" panose="020B0604020202020204" pitchFamily="34" charset="0"/>
              </a:rPr>
              <a:t>    rollno </a:t>
            </a:r>
            <a:r>
              <a:rPr lang="en-US" dirty="0">
                <a:solidFill>
                  <a:srgbClr val="834689"/>
                </a:solidFill>
                <a:latin typeface="Liberation Mono"/>
                <a:cs typeface="Arial" panose="020B0604020202020204" pitchFamily="34" charset="0"/>
              </a:rPr>
              <a:t>INT</a:t>
            </a:r>
            <a:r>
              <a:rPr lang="en-US" sz="1800" b="0" dirty="0">
                <a:solidFill>
                  <a:schemeClr val="tx1"/>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a:t>
            </a:r>
            <a:r>
              <a:rPr lang="en-US" sz="1900" dirty="0">
                <a:solidFill>
                  <a:srgbClr val="00B050"/>
                </a:solidFill>
                <a:latin typeface="Liberation Mono"/>
                <a:cs typeface="Arial" panose="020B0604020202020204" pitchFamily="34" charset="0"/>
              </a:rPr>
              <a:t> </a:t>
            </a:r>
            <a:r>
              <a:rPr lang="en-US" dirty="0">
                <a:solidFill>
                  <a:srgbClr val="FF0000"/>
                </a:solidFill>
                <a:latin typeface="Liberation Mono"/>
                <a:cs typeface="Arial" panose="020B0604020202020204" pitchFamily="34" charset="0"/>
              </a:rPr>
              <a:t>(</a:t>
            </a:r>
            <a:r>
              <a:rPr lang="en-US" dirty="0">
                <a:solidFill>
                  <a:srgbClr val="C00000"/>
                </a:solidFill>
                <a:latin typeface="Liberation Mono"/>
                <a:cs typeface="Arial" panose="020B0604020202020204" pitchFamily="34" charset="0"/>
              </a:rPr>
              <a:t>PK</a:t>
            </a:r>
            <a:r>
              <a:rPr lang="en-US" dirty="0">
                <a:solidFill>
                  <a:srgbClr val="FF0000"/>
                </a:solidFill>
                <a:latin typeface="Liberation Mono"/>
                <a:cs typeface="Arial" panose="020B0604020202020204" pitchFamily="34" charset="0"/>
              </a:rPr>
              <a:t>)</a:t>
            </a:r>
            <a:r>
              <a:rPr lang="en-US" sz="1900" dirty="0">
                <a:solidFill>
                  <a:srgbClr val="FF0000"/>
                </a:solidFill>
                <a:latin typeface="Liberation Mono"/>
                <a:cs typeface="Arial" panose="020B0604020202020204" pitchFamily="34" charset="0"/>
              </a:rPr>
              <a:t> </a:t>
            </a:r>
          </a:p>
          <a:p>
            <a:r>
              <a:rPr lang="en-US" sz="1800" b="0" dirty="0">
                <a:solidFill>
                  <a:schemeClr val="tx1"/>
                </a:solidFill>
                <a:latin typeface="Liberation Mono"/>
                <a:cs typeface="Arial" panose="020B0604020202020204" pitchFamily="34" charset="0"/>
              </a:rPr>
              <a:t>    name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mobile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city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state </a:t>
            </a:r>
            <a:r>
              <a:rPr lang="en-US" dirty="0">
                <a:solidFill>
                  <a:srgbClr val="834689"/>
                </a:solidFill>
                <a:latin typeface="Liberation Mono"/>
                <a:cs typeface="Arial" panose="020B0604020202020204" pitchFamily="34" charset="0"/>
              </a:rPr>
              <a:t>VARCHAR</a:t>
            </a:r>
            <a:r>
              <a:rPr lang="en-US" sz="1800" b="0" dirty="0">
                <a:solidFill>
                  <a:schemeClr val="tx1"/>
                </a:solidFill>
                <a:latin typeface="Liberation Mono"/>
                <a:cs typeface="Arial" panose="020B0604020202020204" pitchFamily="34" charset="0"/>
              </a:rPr>
              <a:t>(10), </a:t>
            </a:r>
          </a:p>
          <a:p>
            <a:r>
              <a:rPr lang="en-US" sz="1800" b="0" dirty="0">
                <a:solidFill>
                  <a:schemeClr val="tx1"/>
                </a:solidFill>
                <a:latin typeface="Liberation Mono"/>
                <a:cs typeface="Arial" panose="020B0604020202020204" pitchFamily="34" charset="0"/>
              </a:rPr>
              <a:t>    isActive </a:t>
            </a:r>
            <a:r>
              <a:rPr lang="en-US" dirty="0">
                <a:solidFill>
                  <a:srgbClr val="834689"/>
                </a:solidFill>
                <a:latin typeface="Liberation Mono"/>
                <a:cs typeface="Arial" panose="020B0604020202020204" pitchFamily="34" charset="0"/>
              </a:rPr>
              <a:t>BOOL</a:t>
            </a:r>
            <a:r>
              <a:rPr lang="en-US" sz="1800" b="0" dirty="0">
                <a:solidFill>
                  <a:schemeClr val="tx1"/>
                </a:solidFill>
                <a:latin typeface="Liberation Mono"/>
                <a:cs typeface="Arial" panose="020B0604020202020204" pitchFamily="34" charset="0"/>
              </a:rPr>
              <a:t> </a:t>
            </a:r>
          </a:p>
          <a:p>
            <a:r>
              <a:rPr lang="en-US" sz="1800" b="0" dirty="0">
                <a:solidFill>
                  <a:schemeClr val="tx1"/>
                </a:solidFill>
                <a:latin typeface="Liberation Mono"/>
                <a:cs typeface="Arial" panose="020B0604020202020204" pitchFamily="34" charset="0"/>
              </a:rPr>
              <a:t>}</a:t>
            </a:r>
            <a:endParaRPr lang="en-IN" dirty="0">
              <a:latin typeface="Liberation Mono"/>
            </a:endParaRPr>
          </a:p>
        </p:txBody>
      </p:sp>
      <p:sp>
        <p:nvSpPr>
          <p:cNvPr id="27" name="Rectangle 26">
            <a:extLst>
              <a:ext uri="{FF2B5EF4-FFF2-40B4-BE49-F238E27FC236}">
                <a16:creationId xmlns:a16="http://schemas.microsoft.com/office/drawing/2014/main" id="{78AB7B4D-037D-43FC-A0FC-F1333B33592B}"/>
              </a:ext>
            </a:extLst>
          </p:cNvPr>
          <p:cNvSpPr/>
          <p:nvPr/>
        </p:nvSpPr>
        <p:spPr>
          <a:xfrm>
            <a:off x="263352" y="3717032"/>
            <a:ext cx="11737304" cy="2708434"/>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DDL command could be violated in following cases.</a:t>
            </a:r>
          </a:p>
          <a:p>
            <a:endParaRPr lang="en-IN" sz="800" dirty="0"/>
          </a:p>
          <a:p>
            <a:r>
              <a:rPr lang="en-US" b="1" dirty="0">
                <a:solidFill>
                  <a:srgbClr val="006C86"/>
                </a:solidFill>
                <a:latin typeface="Arial" panose="020B0604020202020204" pitchFamily="34" charset="0"/>
                <a:cs typeface="Arial" panose="020B0604020202020204" pitchFamily="34" charset="0"/>
              </a:rPr>
              <a:t>Alter command:</a:t>
            </a:r>
          </a:p>
          <a:p>
            <a:endParaRPr lang="en-IN" sz="800" dirty="0"/>
          </a:p>
          <a:p>
            <a:pPr marL="342900" indent="-34290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modify datatype of RollNo in Student or Student_Course table with </a:t>
            </a:r>
            <a:r>
              <a:rPr lang="en-IN" dirty="0">
                <a:solidFill>
                  <a:srgbClr val="834689"/>
                </a:solidFill>
                <a:latin typeface="Arial" panose="020B0604020202020204" pitchFamily="34" charset="0"/>
                <a:cs typeface="Arial" panose="020B0604020202020204" pitchFamily="34" charset="0"/>
              </a:rPr>
              <a:t>VARCHAR</a:t>
            </a:r>
            <a:r>
              <a:rPr lang="en-IN" dirty="0">
                <a:solidFill>
                  <a:schemeClr val="tx1">
                    <a:lumMod val="85000"/>
                    <a:lumOff val="15000"/>
                  </a:schemeClr>
                </a:solidFill>
                <a:latin typeface="Arial" panose="020B0604020202020204" pitchFamily="34" charset="0"/>
                <a:cs typeface="Arial" panose="020B0604020202020204" pitchFamily="34" charset="0"/>
              </a:rPr>
              <a:t>, </a:t>
            </a:r>
            <a:r>
              <a:rPr lang="en-IN" dirty="0">
                <a:solidFill>
                  <a:srgbClr val="C00000"/>
                </a:solidFill>
                <a:latin typeface="Arial" panose="020B0604020202020204" pitchFamily="34" charset="0"/>
                <a:cs typeface="Arial" panose="020B0604020202020204" pitchFamily="34" charset="0"/>
              </a:rPr>
              <a:t>it will not allow</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apply auto_increment to RollNo in Student table, </a:t>
            </a:r>
            <a:r>
              <a:rPr lang="en-IN" dirty="0">
                <a:solidFill>
                  <a:srgbClr val="C00000"/>
                </a:solidFill>
                <a:latin typeface="Arial" panose="020B0604020202020204" pitchFamily="34" charset="0"/>
                <a:cs typeface="Arial" panose="020B0604020202020204" pitchFamily="34" charset="0"/>
              </a:rPr>
              <a:t>it will not allow</a:t>
            </a:r>
          </a:p>
          <a:p>
            <a:pPr marL="342900" indent="-34290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drop RollNo column from Student table , </a:t>
            </a:r>
            <a:r>
              <a:rPr lang="en-IN" dirty="0">
                <a:solidFill>
                  <a:srgbClr val="C00000"/>
                </a:solidFill>
                <a:latin typeface="Arial" panose="020B0604020202020204" pitchFamily="34" charset="0"/>
                <a:cs typeface="Arial" panose="020B0604020202020204" pitchFamily="34" charset="0"/>
              </a:rPr>
              <a:t>it will not allow</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dirty="0">
              <a:solidFill>
                <a:schemeClr val="tx1">
                  <a:lumMod val="85000"/>
                  <a:lumOff val="15000"/>
                </a:schemeClr>
              </a:solidFill>
              <a:latin typeface="Arial" panose="020B0604020202020204" pitchFamily="34" charset="0"/>
              <a:cs typeface="Arial" panose="020B0604020202020204" pitchFamily="34" charset="0"/>
            </a:endParaRPr>
          </a:p>
          <a:p>
            <a:r>
              <a:rPr lang="en-US" b="1" dirty="0">
                <a:solidFill>
                  <a:srgbClr val="006C86"/>
                </a:solidFill>
                <a:latin typeface="Arial" panose="020B0604020202020204" pitchFamily="34" charset="0"/>
                <a:cs typeface="Arial" panose="020B0604020202020204" pitchFamily="34" charset="0"/>
              </a:rPr>
              <a:t>Drop command:</a:t>
            </a:r>
          </a:p>
          <a:p>
            <a:endParaRPr lang="en-US" sz="800" b="1" dirty="0">
              <a:solidFill>
                <a:srgbClr val="006C86"/>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If we try to drop Student (parent) table, </a:t>
            </a:r>
            <a:r>
              <a:rPr lang="en-IN" dirty="0">
                <a:solidFill>
                  <a:srgbClr val="C00000"/>
                </a:solidFill>
                <a:latin typeface="Arial" panose="020B0604020202020204" pitchFamily="34" charset="0"/>
                <a:cs typeface="Arial" panose="020B0604020202020204" pitchFamily="34" charset="0"/>
              </a:rPr>
              <a:t>it will not allow</a:t>
            </a:r>
            <a:r>
              <a:rPr lang="en-IN" dirty="0">
                <a:solidFill>
                  <a:schemeClr val="tx1">
                    <a:lumMod val="85000"/>
                    <a:lumOff val="1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093267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
        <p:nvSpPr>
          <p:cNvPr id="5" name="Rectangle 4"/>
          <p:cNvSpPr/>
          <p:nvPr/>
        </p:nvSpPr>
        <p:spPr>
          <a:xfrm>
            <a:off x="1600786" y="838200"/>
            <a:ext cx="899043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cstate="print"/>
          <a:stretch>
            <a:fillRect/>
          </a:stretch>
        </p:blipFill>
        <p:spPr>
          <a:xfrm>
            <a:off x="1829356" y="2014959"/>
            <a:ext cx="5180926" cy="3891269"/>
          </a:xfrm>
          <a:prstGeom prst="rect">
            <a:avLst/>
          </a:prstGeom>
        </p:spPr>
      </p:pic>
      <p:pic>
        <p:nvPicPr>
          <p:cNvPr id="1026" name="Picture 2" descr="MySQL recursive foreign ke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81705" y="2010007"/>
            <a:ext cx="1961895"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4876959" y="4648200"/>
            <a:ext cx="5638066" cy="1107996"/>
          </a:xfrm>
          <a:prstGeom prst="rect">
            <a:avLst/>
          </a:prstGeom>
          <a:solidFill>
            <a:schemeClr val="bg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a:t>
            </a:r>
            <a:r>
              <a:rPr lang="en-IN" sz="2200" b="1" i="1" dirty="0">
                <a:latin typeface="Segoe UI" panose="020B0502040204020203" pitchFamily="34" charset="0"/>
                <a:cs typeface="Segoe UI" panose="020B0502040204020203" pitchFamily="34" charset="0"/>
              </a:rPr>
              <a:t>parent table </a:t>
            </a:r>
            <a:r>
              <a:rPr lang="en-IN" sz="2200" dirty="0">
                <a:latin typeface="Segoe UI" panose="020B0502040204020203" pitchFamily="34" charset="0"/>
                <a:cs typeface="Segoe UI" panose="020B0502040204020203" pitchFamily="34" charset="0"/>
              </a:rPr>
              <a:t>or </a:t>
            </a:r>
            <a:r>
              <a:rPr lang="en-IN" sz="2200" b="1" i="1" dirty="0">
                <a:latin typeface="Segoe UI" panose="020B0502040204020203" pitchFamily="34" charset="0"/>
                <a:cs typeface="Segoe UI" panose="020B0502040204020203" pitchFamily="34" charset="0"/>
              </a:rPr>
              <a:t>referenced table</a:t>
            </a:r>
            <a:r>
              <a:rPr lang="en-IN" sz="2200" dirty="0">
                <a:latin typeface="Segoe UI" panose="020B0502040204020203" pitchFamily="34" charset="0"/>
                <a:cs typeface="Segoe UI" panose="020B0502040204020203" pitchFamily="34" charset="0"/>
              </a:rPr>
              <a:t>, and the orders table is known as </a:t>
            </a:r>
            <a:r>
              <a:rPr lang="en-IN" sz="2200" b="1" i="1" dirty="0">
                <a:latin typeface="Segoe UI" panose="020B0502040204020203" pitchFamily="34" charset="0"/>
                <a:cs typeface="Segoe UI" panose="020B0502040204020203" pitchFamily="34" charset="0"/>
              </a:rPr>
              <a:t>child table </a:t>
            </a:r>
            <a:r>
              <a:rPr lang="en-IN" sz="2200" b="1" dirty="0">
                <a:latin typeface="Segoe UI" panose="020B0502040204020203" pitchFamily="34" charset="0"/>
                <a:cs typeface="Segoe UI" panose="020B0502040204020203" pitchFamily="34" charset="0"/>
              </a:rPr>
              <a:t>or </a:t>
            </a:r>
            <a:r>
              <a:rPr lang="en-IN" sz="2200" b="1" i="1" dirty="0">
                <a:latin typeface="Segoe UI" panose="020B0502040204020203" pitchFamily="34" charset="0"/>
                <a:cs typeface="Segoe UI" panose="020B0502040204020203" pitchFamily="34" charset="0"/>
              </a:rPr>
              <a:t>referencing table</a:t>
            </a:r>
            <a:r>
              <a:rPr lang="en-IN" sz="22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293311387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52AC5BF-F401-400C-9E24-C603715BF983}"/>
              </a:ext>
            </a:extLst>
          </p:cNvPr>
          <p:cNvPicPr>
            <a:picLocks noChangeAspect="1"/>
          </p:cNvPicPr>
          <p:nvPr/>
        </p:nvPicPr>
        <p:blipFill>
          <a:blip r:embed="rId3"/>
          <a:stretch>
            <a:fillRect/>
          </a:stretch>
        </p:blipFill>
        <p:spPr>
          <a:xfrm>
            <a:off x="7176120" y="1556751"/>
            <a:ext cx="5015880" cy="4608552"/>
          </a:xfrm>
          <a:prstGeom prst="rect">
            <a:avLst/>
          </a:prstGeom>
        </p:spPr>
      </p:pic>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
        <p:nvSpPr>
          <p:cNvPr id="5" name="Rectangle 4"/>
          <p:cNvSpPr/>
          <p:nvPr/>
        </p:nvSpPr>
        <p:spPr>
          <a:xfrm>
            <a:off x="119336" y="692697"/>
            <a:ext cx="11881320" cy="646331"/>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B69DA52-EE90-4F18-BF1C-914923E0889E}"/>
              </a:ext>
            </a:extLst>
          </p:cNvPr>
          <p:cNvSpPr txBox="1"/>
          <p:nvPr/>
        </p:nvSpPr>
        <p:spPr>
          <a:xfrm>
            <a:off x="191344" y="1615999"/>
            <a:ext cx="4608512"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movie </a:t>
            </a:r>
            <a:r>
              <a:rPr lang="en-IN" dirty="0">
                <a:solidFill>
                  <a:schemeClr val="bg1">
                    <a:lumMod val="65000"/>
                  </a:schemeClr>
                </a:solidFill>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movie_title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movie_year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movie_time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movie_lang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movie_dt_rel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pPr marL="273050">
              <a:tabLst>
                <a:tab pos="273050" algn="l"/>
              </a:tabLst>
            </a:pPr>
            <a:r>
              <a:rPr lang="en-IN" dirty="0">
                <a:latin typeface="Liberation Mono"/>
                <a:cs typeface="Arial" panose="020B0604020202020204" pitchFamily="34" charset="0"/>
              </a:rPr>
              <a:t>   movie_rel_country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a:t>
            </a:r>
            <a:r>
              <a:rPr lang="en-IN" dirty="0">
                <a:solidFill>
                  <a:schemeClr val="bg1">
                    <a:lumMod val="65000"/>
                  </a:schemeClr>
                </a:solidFill>
                <a:latin typeface="Liberation Mono"/>
                <a:cs typeface="Arial" panose="020B0604020202020204" pitchFamily="34" charset="0"/>
              </a:rPr>
              <a:t>)</a:t>
            </a:r>
          </a:p>
          <a:p>
            <a:pPr marL="273050">
              <a:tabLst>
                <a:tab pos="273050" algn="l"/>
              </a:tabLst>
            </a:pP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2" name="TextBox 11">
            <a:extLst>
              <a:ext uri="{FF2B5EF4-FFF2-40B4-BE49-F238E27FC236}">
                <a16:creationId xmlns:a16="http://schemas.microsoft.com/office/drawing/2014/main" id="{5C9078FC-44BA-4B7D-921E-5CCF560FDDBE}"/>
              </a:ext>
            </a:extLst>
          </p:cNvPr>
          <p:cNvSpPr txBox="1"/>
          <p:nvPr/>
        </p:nvSpPr>
        <p:spPr>
          <a:xfrm>
            <a:off x="191344" y="4478294"/>
            <a:ext cx="7992888"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movie_cast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movie_id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actor_id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role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30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solidFill>
                  <a:schemeClr val="accent6">
                    <a:lumMod val="50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fk_movie_id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movie_id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movie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movie_id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endParaRPr lang="en-IN" dirty="0">
              <a:solidFill>
                <a:schemeClr val="bg1">
                  <a:lumMod val="65000"/>
                </a:schemeClr>
              </a:solidFill>
              <a:latin typeface="Liberation Mono"/>
              <a:cs typeface="Arial" panose="020B0604020202020204" pitchFamily="34" charset="0"/>
            </a:endParaRPr>
          </a:p>
          <a:p>
            <a:pPr marL="273050"/>
            <a:r>
              <a:rPr lang="en-IN" dirty="0">
                <a:solidFill>
                  <a:schemeClr val="accent6">
                    <a:lumMod val="50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fk_actor_id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actor_id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actor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actor_id</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3" name="TextBox 12">
            <a:extLst>
              <a:ext uri="{FF2B5EF4-FFF2-40B4-BE49-F238E27FC236}">
                <a16:creationId xmlns:a16="http://schemas.microsoft.com/office/drawing/2014/main" id="{6A0425CF-4EEC-41FB-B1D5-20B9067682A8}"/>
              </a:ext>
            </a:extLst>
          </p:cNvPr>
          <p:cNvSpPr txBox="1"/>
          <p:nvPr/>
        </p:nvSpPr>
        <p:spPr>
          <a:xfrm>
            <a:off x="4007768" y="1615999"/>
            <a:ext cx="3744416"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actor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actor_id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actor_fname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actor_lname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actor_gender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84557134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find </a:t>
            </a:r>
            <a:r>
              <a:rPr lang="en-IN" b="1" i="1" dirty="0">
                <a:latin typeface="Arial" panose="020B0604020202020204" pitchFamily="34" charset="0"/>
                <a:cs typeface="Arial" panose="020B0604020202020204" pitchFamily="34" charset="0"/>
              </a:rPr>
              <a:t>Foreign Key </a:t>
            </a:r>
            <a:r>
              <a:rPr lang="en-IN" dirty="0">
                <a:latin typeface="Arial" panose="020B0604020202020204" pitchFamily="34" charset="0"/>
                <a:cs typeface="Arial" panose="020B0604020202020204" pitchFamily="34" charset="0"/>
              </a:rPr>
              <a:t>columns.</a:t>
            </a:r>
          </a:p>
        </p:txBody>
      </p:sp>
      <p:sp>
        <p:nvSpPr>
          <p:cNvPr id="17" name="Rectangle 16">
            <a:extLst>
              <a:ext uri="{FF2B5EF4-FFF2-40B4-BE49-F238E27FC236}">
                <a16:creationId xmlns:a16="http://schemas.microsoft.com/office/drawing/2014/main" id="{1054FA30-BD90-42A6-A67E-D1D783D1FA59}"/>
              </a:ext>
            </a:extLst>
          </p:cNvPr>
          <p:cNvSpPr/>
          <p:nvPr/>
        </p:nvSpPr>
        <p:spPr>
          <a:xfrm>
            <a:off x="290745" y="5369806"/>
            <a:ext cx="4509111"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brands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brand_id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brand_name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a:t>
            </a:r>
          </a:p>
          <a:p>
            <a:pPr marL="273050"/>
            <a:r>
              <a:rPr lang="en-IN" dirty="0">
                <a:latin typeface="Liberation Mono"/>
                <a:ea typeface="Times New Roman" panose="02020603050405020304" pitchFamily="18"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8" name="TextBox 7">
            <a:extLst>
              <a:ext uri="{FF2B5EF4-FFF2-40B4-BE49-F238E27FC236}">
                <a16:creationId xmlns:a16="http://schemas.microsoft.com/office/drawing/2014/main" id="{87C25CC9-1005-42FD-96C8-122E68205586}"/>
              </a:ext>
            </a:extLst>
          </p:cNvPr>
          <p:cNvSpPr txBox="1"/>
          <p:nvPr/>
        </p:nvSpPr>
        <p:spPr>
          <a:xfrm>
            <a:off x="290745" y="1481633"/>
            <a:ext cx="422107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owner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owner_id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first_name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last_name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endParaRPr lang="en-IN" dirty="0">
              <a:solidFill>
                <a:srgbClr val="C00000"/>
              </a:solidFill>
              <a:latin typeface="Liberation Mono"/>
              <a:cs typeface="Arial" panose="020B0604020202020204" pitchFamily="34" charset="0"/>
            </a:endParaRP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9" name="TextBox 8">
            <a:extLst>
              <a:ext uri="{FF2B5EF4-FFF2-40B4-BE49-F238E27FC236}">
                <a16:creationId xmlns:a16="http://schemas.microsoft.com/office/drawing/2014/main" id="{2A66024D-84AF-42B9-817F-93D516026E7C}"/>
              </a:ext>
            </a:extLst>
          </p:cNvPr>
          <p:cNvSpPr txBox="1"/>
          <p:nvPr/>
        </p:nvSpPr>
        <p:spPr>
          <a:xfrm>
            <a:off x="5498342" y="1481633"/>
            <a:ext cx="4392488"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contacts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cs typeface="Arial" panose="020B0604020202020204" pitchFamily="34" charset="0"/>
              </a:rPr>
              <a:t>    contact_id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p>
          <a:p>
            <a:pPr marL="273050"/>
            <a:r>
              <a:rPr lang="en-IN" dirty="0">
                <a:latin typeface="Liberation Mono"/>
                <a:cs typeface="Arial" panose="020B0604020202020204" pitchFamily="34" charset="0"/>
              </a:rPr>
              <a:t>    owner_id </a:t>
            </a:r>
            <a:r>
              <a:rPr lang="en-IN" dirty="0">
                <a:solidFill>
                  <a:srgbClr val="834689"/>
                </a:solidFill>
                <a:latin typeface="Liberation Mono"/>
                <a:cs typeface="Arial" panose="020B0604020202020204" pitchFamily="34" charset="0"/>
              </a:rPr>
              <a:t>INT, </a:t>
            </a:r>
            <a:endParaRPr lang="en-IN" dirty="0">
              <a:latin typeface="Liberation Mono"/>
              <a:cs typeface="Arial" panose="020B0604020202020204" pitchFamily="34" charset="0"/>
            </a:endParaRPr>
          </a:p>
          <a:p>
            <a:pPr marL="273050"/>
            <a:r>
              <a:rPr lang="en-IN" dirty="0">
                <a:latin typeface="Liberation Mono"/>
                <a:cs typeface="Arial" panose="020B0604020202020204" pitchFamily="34" charset="0"/>
              </a:rPr>
              <a:t>    contact_number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15</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7E7EF431-C3D3-4125-9F78-EA223659843D}"/>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QUESTION – find foreign key  columns</a:t>
            </a:r>
          </a:p>
        </p:txBody>
      </p:sp>
      <p:sp>
        <p:nvSpPr>
          <p:cNvPr id="13" name="Rectangle 12">
            <a:extLst>
              <a:ext uri="{FF2B5EF4-FFF2-40B4-BE49-F238E27FC236}">
                <a16:creationId xmlns:a16="http://schemas.microsoft.com/office/drawing/2014/main" id="{0BB35454-B62B-422C-8E43-7870498F83A4}"/>
              </a:ext>
            </a:extLst>
          </p:cNvPr>
          <p:cNvSpPr/>
          <p:nvPr/>
        </p:nvSpPr>
        <p:spPr>
          <a:xfrm>
            <a:off x="290745" y="3625140"/>
            <a:ext cx="3782833"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shop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shop_id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a:t>
            </a:r>
          </a:p>
          <a:p>
            <a:pPr marL="273050"/>
            <a:r>
              <a:rPr lang="en-IN" dirty="0">
                <a:latin typeface="Liberation Mono"/>
                <a:cs typeface="Arial" panose="020B0604020202020204" pitchFamily="34" charset="0"/>
              </a:rPr>
              <a:t>   owner_id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r>
              <a:rPr lang="en-IN" dirty="0">
                <a:latin typeface="Liberation Mono"/>
                <a:ea typeface="Times New Roman" panose="02020603050405020304" pitchFamily="18" charset="0"/>
              </a:rPr>
              <a:t> </a:t>
            </a:r>
          </a:p>
          <a:p>
            <a:pPr marL="273050"/>
            <a:r>
              <a:rPr lang="en-IN" dirty="0">
                <a:latin typeface="Liberation Mono"/>
                <a:ea typeface="Times New Roman" panose="02020603050405020304" pitchFamily="18" charset="0"/>
              </a:rPr>
              <a:t>   shop_name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30</a:t>
            </a:r>
            <a:r>
              <a:rPr lang="en-IN" dirty="0">
                <a:solidFill>
                  <a:schemeClr val="bg1">
                    <a:lumMod val="65000"/>
                  </a:schemeClr>
                </a:solidFill>
                <a:latin typeface="Liberation Mono"/>
                <a:cs typeface="Arial" panose="020B0604020202020204" pitchFamily="34" charset="0"/>
              </a:rPr>
              <a: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
        <p:nvSpPr>
          <p:cNvPr id="10" name="Rectangle 9">
            <a:extLst>
              <a:ext uri="{FF2B5EF4-FFF2-40B4-BE49-F238E27FC236}">
                <a16:creationId xmlns:a16="http://schemas.microsoft.com/office/drawing/2014/main" id="{E3C3704C-F23D-4889-9691-38EE6ED38B03}"/>
              </a:ext>
            </a:extLst>
          </p:cNvPr>
          <p:cNvSpPr/>
          <p:nvPr/>
        </p:nvSpPr>
        <p:spPr>
          <a:xfrm>
            <a:off x="5498342" y="3625140"/>
            <a:ext cx="3782833" cy="1477328"/>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ea typeface="Times New Roman" panose="02020603050405020304" pitchFamily="18" charset="0"/>
              </a:rPr>
              <a:t> </a:t>
            </a:r>
            <a:r>
              <a:rPr lang="en-IN" dirty="0">
                <a:solidFill>
                  <a:srgbClr val="0077AA"/>
                </a:solidFill>
                <a:latin typeface="Liberation Mono"/>
              </a:rPr>
              <a:t>TABLE</a:t>
            </a:r>
            <a:r>
              <a:rPr lang="en-IN" dirty="0">
                <a:latin typeface="Liberation Mono"/>
                <a:ea typeface="Times New Roman" panose="02020603050405020304" pitchFamily="18" charset="0"/>
              </a:rPr>
              <a:t> shop_brand </a:t>
            </a:r>
            <a:r>
              <a:rPr lang="en-IN" dirty="0">
                <a:solidFill>
                  <a:schemeClr val="bg1">
                    <a:lumMod val="65000"/>
                  </a:schemeClr>
                </a:solidFill>
                <a:latin typeface="Liberation Mono"/>
                <a:cs typeface="Arial" panose="020B0604020202020204" pitchFamily="34" charset="0"/>
              </a:rPr>
              <a:t>(</a:t>
            </a:r>
          </a:p>
          <a:p>
            <a:pPr marL="273050"/>
            <a:r>
              <a:rPr lang="en-IN" dirty="0">
                <a:latin typeface="Liberation Mono"/>
                <a:ea typeface="Times New Roman" panose="02020603050405020304" pitchFamily="18"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a:t>
            </a:r>
            <a:endParaRPr lang="en-IN" dirty="0">
              <a:latin typeface="Liberation Mono"/>
              <a:ea typeface="Times New Roman" panose="02020603050405020304" pitchFamily="18" charset="0"/>
            </a:endParaRPr>
          </a:p>
          <a:p>
            <a:pPr marL="273050"/>
            <a:r>
              <a:rPr lang="en-IN" dirty="0">
                <a:latin typeface="Liberation Mono"/>
                <a:ea typeface="Times New Roman" panose="02020603050405020304" pitchFamily="18" charset="0"/>
              </a:rPr>
              <a:t>   shop_id </a:t>
            </a:r>
            <a:r>
              <a:rPr lang="en-IN" dirty="0">
                <a:solidFill>
                  <a:srgbClr val="834689"/>
                </a:solidFill>
                <a:latin typeface="Liberation Mono"/>
                <a:cs typeface="Arial" panose="020B0604020202020204" pitchFamily="34" charset="0"/>
              </a:rPr>
              <a:t>INT</a:t>
            </a:r>
            <a:r>
              <a:rPr lang="en-IN" dirty="0">
                <a:latin typeface="Liberation Mono"/>
                <a:ea typeface="Times New Roman" panose="02020603050405020304" pitchFamily="18" charset="0"/>
              </a:rPr>
              <a:t>,</a:t>
            </a:r>
          </a:p>
          <a:p>
            <a:pPr marL="273050"/>
            <a:r>
              <a:rPr lang="en-IN" dirty="0">
                <a:latin typeface="Liberation Mono"/>
                <a:cs typeface="Arial" panose="020B0604020202020204" pitchFamily="34" charset="0"/>
              </a:rPr>
              <a:t>   </a:t>
            </a:r>
            <a:r>
              <a:rPr lang="en-IN" dirty="0">
                <a:latin typeface="Liberation Mono"/>
                <a:ea typeface="Times New Roman" panose="02020603050405020304" pitchFamily="18" charset="0"/>
              </a:rPr>
              <a:t>brand_id</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INT</a:t>
            </a:r>
          </a:p>
          <a:p>
            <a:pPr marL="273050"/>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rPr>
              <a:t>;</a:t>
            </a:r>
            <a:endParaRPr lang="en-IN" dirty="0">
              <a:latin typeface="Liberation Mono"/>
            </a:endParaRPr>
          </a:p>
        </p:txBody>
      </p:sp>
    </p:spTree>
    <p:extLst>
      <p:ext uri="{BB962C8B-B14F-4D97-AF65-F5344CB8AC3E}">
        <p14:creationId xmlns:p14="http://schemas.microsoft.com/office/powerpoint/2010/main" val="27831926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9EE62688-1986-4688-A197-BE7976E56EA3}"/>
              </a:ext>
            </a:extLst>
          </p:cNvPr>
          <p:cNvSpPr/>
          <p:nvPr/>
        </p:nvSpPr>
        <p:spPr>
          <a:xfrm>
            <a:off x="191345" y="1353543"/>
            <a:ext cx="8447481"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US" sz="2000" dirty="0">
                <a:solidFill>
                  <a:srgbClr val="0077AA"/>
                </a:solidFill>
                <a:latin typeface="Liberation Mono"/>
              </a:rPr>
              <a:t>FOREIGN KEY </a:t>
            </a:r>
            <a:r>
              <a:rPr lang="en-US" sz="2000" dirty="0">
                <a:solidFill>
                  <a:schemeClr val="tx1">
                    <a:lumMod val="85000"/>
                    <a:lumOff val="15000"/>
                  </a:schemeClr>
                </a:solidFill>
                <a:latin typeface="Liberation Mono"/>
              </a:rPr>
              <a:t>(child_col1, child_col2,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child_col_n)</a:t>
            </a:r>
          </a:p>
          <a:p>
            <a:r>
              <a:rPr lang="en-US" sz="2000" dirty="0">
                <a:solidFill>
                  <a:srgbClr val="0077AA"/>
                </a:solidFill>
                <a:latin typeface="Liberation Mono"/>
              </a:rPr>
              <a:t>    REFERENCES parent_table </a:t>
            </a:r>
            <a:r>
              <a:rPr lang="en-US" sz="2000" dirty="0">
                <a:solidFill>
                  <a:schemeClr val="tx1">
                    <a:lumMod val="85000"/>
                    <a:lumOff val="15000"/>
                  </a:schemeClr>
                </a:solidFill>
                <a:latin typeface="Liberation Mono"/>
              </a:rPr>
              <a:t>(parent_col1, parent_col2,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parent_col_n);</a:t>
            </a:r>
            <a:endParaRPr lang="en-IN" sz="2000" dirty="0">
              <a:solidFill>
                <a:schemeClr val="tx1">
                  <a:lumMod val="85000"/>
                  <a:lumOff val="15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3214496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58189548"/>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add foreign key using alter</a:t>
            </a:r>
          </a:p>
        </p:txBody>
      </p:sp>
      <p:sp>
        <p:nvSpPr>
          <p:cNvPr id="3" name="Rectangle 2">
            <a:extLst>
              <a:ext uri="{FF2B5EF4-FFF2-40B4-BE49-F238E27FC236}">
                <a16:creationId xmlns:a16="http://schemas.microsoft.com/office/drawing/2014/main" id="{E3B16FEB-3111-42B0-9974-6BE42645DA27}"/>
              </a:ext>
            </a:extLst>
          </p:cNvPr>
          <p:cNvSpPr/>
          <p:nvPr/>
        </p:nvSpPr>
        <p:spPr>
          <a:xfrm>
            <a:off x="290745" y="5167874"/>
            <a:ext cx="1144927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login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rPr>
              <a:t>ALTER</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login </a:t>
            </a:r>
            <a:r>
              <a:rPr lang="en-IN" dirty="0">
                <a:solidFill>
                  <a:srgbClr val="0077AA"/>
                </a:solidFill>
                <a:latin typeface="Liberation Mono"/>
              </a:rPr>
              <a:t>ADD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a:t>
            </a:r>
            <a:r>
              <a:rPr lang="en-IN" dirty="0" err="1">
                <a:latin typeface="Liberation Mono"/>
                <a:cs typeface="Arial" panose="020B0604020202020204" pitchFamily="34" charset="0"/>
              </a:rPr>
              <a:t>fk_userID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6" name="Rectangle 5">
            <a:extLst>
              <a:ext uri="{FF2B5EF4-FFF2-40B4-BE49-F238E27FC236}">
                <a16:creationId xmlns:a16="http://schemas.microsoft.com/office/drawing/2014/main" id="{2414E19E-1633-405B-B460-842657490657}"/>
              </a:ext>
            </a:extLst>
          </p:cNvPr>
          <p:cNvSpPr/>
          <p:nvPr/>
        </p:nvSpPr>
        <p:spPr>
          <a:xfrm>
            <a:off x="263352" y="3356992"/>
            <a:ext cx="4464496"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UNIQUE KEY</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7" name="Rectangle 6">
            <a:extLst>
              <a:ext uri="{FF2B5EF4-FFF2-40B4-BE49-F238E27FC236}">
                <a16:creationId xmlns:a16="http://schemas.microsoft.com/office/drawing/2014/main" id="{CEC83B1C-1273-4F75-B92F-B86BC6ABF53F}"/>
              </a:ext>
            </a:extLst>
          </p:cNvPr>
          <p:cNvSpPr/>
          <p:nvPr/>
        </p:nvSpPr>
        <p:spPr>
          <a:xfrm>
            <a:off x="5303912" y="3356992"/>
            <a:ext cx="591665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2" name="Rectangle 11">
            <a:extLst>
              <a:ext uri="{FF2B5EF4-FFF2-40B4-BE49-F238E27FC236}">
                <a16:creationId xmlns:a16="http://schemas.microsoft.com/office/drawing/2014/main" id="{5619D88C-E65B-4669-A573-BA0E6D807D02}"/>
              </a:ext>
            </a:extLst>
          </p:cNvPr>
          <p:cNvSpPr/>
          <p:nvPr/>
        </p:nvSpPr>
        <p:spPr>
          <a:xfrm>
            <a:off x="190550" y="1457489"/>
            <a:ext cx="8641754"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ADD</a:t>
            </a:r>
            <a:r>
              <a:rPr lang="en-IN" sz="2000" dirty="0">
                <a:latin typeface="Liberation Mono"/>
                <a:cs typeface="Arial" panose="020B0604020202020204" pitchFamily="34" charset="0"/>
              </a:rPr>
              <a:t> [ </a:t>
            </a:r>
            <a:r>
              <a:rPr lang="en-IN" sz="2000" dirty="0">
                <a:solidFill>
                  <a:srgbClr val="0077AA"/>
                </a:solidFill>
                <a:latin typeface="Liberation Mono"/>
              </a:rPr>
              <a:t>CONSTRAINT</a:t>
            </a:r>
            <a:r>
              <a:rPr lang="en-IN" sz="2000" dirty="0">
                <a:latin typeface="Liberation Mono"/>
                <a:cs typeface="Arial" panose="020B0604020202020204" pitchFamily="34" charset="0"/>
              </a:rPr>
              <a:t> constraint_name ]</a:t>
            </a:r>
          </a:p>
          <a:p>
            <a:r>
              <a:rPr lang="en-IN" sz="2000" dirty="0">
                <a:latin typeface="Liberation Mono"/>
                <a:cs typeface="Arial" panose="020B0604020202020204" pitchFamily="34" charset="0"/>
              </a:rPr>
              <a:t>    </a:t>
            </a:r>
            <a:r>
              <a:rPr lang="en-US" sz="2000" dirty="0">
                <a:solidFill>
                  <a:srgbClr val="0077AA"/>
                </a:solidFill>
                <a:latin typeface="Liberation Mono"/>
              </a:rPr>
              <a:t>FOREIGN KEY </a:t>
            </a:r>
            <a:r>
              <a:rPr lang="en-US" sz="2000" dirty="0">
                <a:solidFill>
                  <a:schemeClr val="tx1">
                    <a:lumMod val="85000"/>
                    <a:lumOff val="15000"/>
                  </a:schemeClr>
                </a:solidFill>
                <a:latin typeface="Liberation Mono"/>
              </a:rPr>
              <a:t>(child_col1, child_col2,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child_col_n)</a:t>
            </a:r>
          </a:p>
          <a:p>
            <a:r>
              <a:rPr lang="en-US" sz="2000" dirty="0">
                <a:solidFill>
                  <a:srgbClr val="0077AA"/>
                </a:solidFill>
                <a:latin typeface="Liberation Mono"/>
              </a:rPr>
              <a:t>    REFERENCES parent_table </a:t>
            </a:r>
            <a:r>
              <a:rPr lang="en-US" sz="2000" dirty="0">
                <a:solidFill>
                  <a:schemeClr val="tx1">
                    <a:lumMod val="85000"/>
                    <a:lumOff val="15000"/>
                  </a:schemeClr>
                </a:solidFill>
                <a:latin typeface="Liberation Mono"/>
              </a:rPr>
              <a:t>(parent_col1, parent_col2, </a:t>
            </a:r>
            <a:r>
              <a:rPr lang="en-US" sz="2000" dirty="0">
                <a:solidFill>
                  <a:schemeClr val="bg1">
                    <a:lumMod val="50000"/>
                  </a:schemeClr>
                </a:solidFill>
                <a:latin typeface="Liberation Mono"/>
              </a:rPr>
              <a:t>. . .</a:t>
            </a:r>
            <a:r>
              <a:rPr lang="en-US" sz="2000" dirty="0">
                <a:solidFill>
                  <a:schemeClr val="tx1">
                    <a:lumMod val="85000"/>
                    <a:lumOff val="15000"/>
                  </a:schemeClr>
                </a:solidFill>
                <a:latin typeface="Liberation Mono"/>
              </a:rPr>
              <a:t> parent_col_n);</a:t>
            </a:r>
            <a:endParaRPr lang="en-IN" sz="2000" dirty="0">
              <a:solidFill>
                <a:schemeClr val="tx1">
                  <a:lumMod val="85000"/>
                  <a:lumOff val="15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145804771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 Constraint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9EE62688-1986-4688-A197-BE7976E56EA3}"/>
              </a:ext>
            </a:extLst>
          </p:cNvPr>
          <p:cNvSpPr/>
          <p:nvPr/>
        </p:nvSpPr>
        <p:spPr>
          <a:xfrm>
            <a:off x="191345" y="1353543"/>
            <a:ext cx="6092825" cy="707886"/>
          </a:xfrm>
          <a:prstGeom prst="rect">
            <a:avLst/>
          </a:prstGeom>
        </p:spPr>
        <p:txBody>
          <a:bodyPr>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table_name</a:t>
            </a:r>
          </a:p>
          <a:p>
            <a:r>
              <a:rPr lang="en-IN" sz="2000" dirty="0">
                <a:latin typeface="Liberation Mono"/>
                <a:cs typeface="Arial" panose="020B0604020202020204" pitchFamily="34" charset="0"/>
              </a:rPr>
              <a:t>  </a:t>
            </a:r>
            <a:r>
              <a:rPr lang="en-IN" sz="2000" dirty="0">
                <a:solidFill>
                  <a:srgbClr val="0077AA"/>
                </a:solidFill>
                <a:latin typeface="Liberation Mono"/>
              </a:rPr>
              <a:t>DROP</a:t>
            </a:r>
            <a:r>
              <a:rPr lang="en-IN" sz="2000" dirty="0">
                <a:latin typeface="Liberation Mono"/>
                <a:cs typeface="Arial" panose="020B0604020202020204" pitchFamily="34" charset="0"/>
              </a:rPr>
              <a:t>  FOREIGN KEY constraint_name</a:t>
            </a:r>
          </a:p>
        </p:txBody>
      </p:sp>
    </p:spTree>
    <p:extLst>
      <p:ext uri="{BB962C8B-B14F-4D97-AF65-F5344CB8AC3E}">
        <p14:creationId xmlns:p14="http://schemas.microsoft.com/office/powerpoint/2010/main" val="371716614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drop foreign key</a:t>
            </a:r>
          </a:p>
        </p:txBody>
      </p:sp>
      <p:sp>
        <p:nvSpPr>
          <p:cNvPr id="2" name="Rectangle 1"/>
          <p:cNvSpPr/>
          <p:nvPr/>
        </p:nvSpPr>
        <p:spPr>
          <a:xfrm>
            <a:off x="380714" y="5085184"/>
            <a:ext cx="11520542" cy="872034"/>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login</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 </a:t>
            </a:r>
            <a:r>
              <a:rPr lang="en-IN" dirty="0" err="1">
                <a:latin typeface="Liberation Mono"/>
                <a:cs typeface="Arial" panose="020B0604020202020204" pitchFamily="34" charset="0"/>
              </a:rPr>
              <a:t>fk_userID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ALTER</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a:t>
            </a:r>
            <a:r>
              <a:rPr lang="en-IN" dirty="0">
                <a:latin typeface="Liberation Mono"/>
                <a:ea typeface="Times New Roman" panose="02020603050405020304" pitchFamily="18" charset="0"/>
              </a:rPr>
              <a:t>login</a:t>
            </a:r>
            <a:r>
              <a:rPr lang="en-IN" dirty="0">
                <a:latin typeface="Liberation Mono"/>
                <a:cs typeface="Arial" panose="020B0604020202020204" pitchFamily="34" charset="0"/>
              </a:rPr>
              <a:t> </a:t>
            </a:r>
            <a:r>
              <a:rPr lang="en-IN" dirty="0">
                <a:solidFill>
                  <a:srgbClr val="0077AA"/>
                </a:solidFill>
                <a:latin typeface="Liberation Mono"/>
              </a:rPr>
              <a:t>DROP</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 </a:t>
            </a:r>
            <a:r>
              <a:rPr lang="en-IN" dirty="0">
                <a:latin typeface="Liberation Mono"/>
                <a:cs typeface="Arial" panose="020B0604020202020204" pitchFamily="34" charset="0"/>
              </a:rPr>
              <a:t>login_ibfk_1; </a:t>
            </a:r>
            <a:r>
              <a:rPr lang="en-IN" b="1" dirty="0">
                <a:solidFill>
                  <a:srgbClr val="00B050"/>
                </a:solidFill>
                <a:latin typeface="Liberation Mono"/>
                <a:cs typeface="Arial" panose="020B0604020202020204" pitchFamily="34" charset="0"/>
              </a:rPr>
              <a:t>// login_ibfk_1 is the default constraint name.</a:t>
            </a:r>
            <a:endParaRPr lang="en-IN" dirty="0">
              <a:latin typeface="Liberation Mono"/>
              <a:cs typeface="Arial" panose="020B0604020202020204" pitchFamily="34" charset="0"/>
            </a:endParaRPr>
          </a:p>
        </p:txBody>
      </p:sp>
      <p:sp>
        <p:nvSpPr>
          <p:cNvPr id="8" name="Rectangle 7">
            <a:extLst>
              <a:ext uri="{FF2B5EF4-FFF2-40B4-BE49-F238E27FC236}">
                <a16:creationId xmlns:a16="http://schemas.microsoft.com/office/drawing/2014/main" id="{598FC20E-A384-4AE4-B715-6854C059847F}"/>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a:t>
            </a:r>
            <a:r>
              <a:rPr lang="en-IN" dirty="0">
                <a:latin typeface="Arial" panose="020B0604020202020204" pitchFamily="34" charset="0"/>
                <a:cs typeface="Arial" panose="020B0604020202020204" pitchFamily="34" charset="0"/>
              </a:rPr>
              <a:t>.</a:t>
            </a:r>
          </a:p>
        </p:txBody>
      </p:sp>
      <p:sp>
        <p:nvSpPr>
          <p:cNvPr id="9" name="Rectangle 8">
            <a:extLst>
              <a:ext uri="{FF2B5EF4-FFF2-40B4-BE49-F238E27FC236}">
                <a16:creationId xmlns:a16="http://schemas.microsoft.com/office/drawing/2014/main" id="{F721C021-771E-46CA-8586-187657349569}"/>
              </a:ext>
            </a:extLst>
          </p:cNvPr>
          <p:cNvSpPr/>
          <p:nvPr/>
        </p:nvSpPr>
        <p:spPr>
          <a:xfrm>
            <a:off x="348011" y="1253660"/>
            <a:ext cx="371702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solidFill>
                  <a:srgbClr val="FE1212"/>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solidFill>
                  <a:srgbClr val="FE1212"/>
                </a:solidFill>
                <a:latin typeface="Liberation Mono"/>
                <a:cs typeface="Arial" panose="020B0604020202020204" pitchFamily="34" charset="0"/>
              </a:rPr>
              <a:t> </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6" name="Rectangle 5">
            <a:extLst>
              <a:ext uri="{FF2B5EF4-FFF2-40B4-BE49-F238E27FC236}">
                <a16:creationId xmlns:a16="http://schemas.microsoft.com/office/drawing/2014/main" id="{359D72E5-7050-4773-9F2D-5AEC37CC0492}"/>
              </a:ext>
            </a:extLst>
          </p:cNvPr>
          <p:cNvSpPr/>
          <p:nvPr/>
        </p:nvSpPr>
        <p:spPr>
          <a:xfrm>
            <a:off x="5519937" y="1253660"/>
            <a:ext cx="5916653"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7" name="Rectangle 6">
            <a:extLst>
              <a:ext uri="{FF2B5EF4-FFF2-40B4-BE49-F238E27FC236}">
                <a16:creationId xmlns:a16="http://schemas.microsoft.com/office/drawing/2014/main" id="{35071D6D-A9EE-4928-A106-90662EE95A2A}"/>
              </a:ext>
            </a:extLst>
          </p:cNvPr>
          <p:cNvSpPr/>
          <p:nvPr/>
        </p:nvSpPr>
        <p:spPr>
          <a:xfrm>
            <a:off x="290747" y="3125868"/>
            <a:ext cx="6669350"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a:t>
            </a:r>
            <a:r>
              <a:rPr lang="en-IN" dirty="0" err="1">
                <a:latin typeface="Liberation Mono"/>
                <a:cs typeface="Arial" panose="020B0604020202020204" pitchFamily="34" charset="0"/>
              </a:rPr>
              <a:t>fk_userID</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ID</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1" name="Rectangle 10">
            <a:extLst>
              <a:ext uri="{FF2B5EF4-FFF2-40B4-BE49-F238E27FC236}">
                <a16:creationId xmlns:a16="http://schemas.microsoft.com/office/drawing/2014/main" id="{3D85E533-D201-44C6-B876-CBD913BA8466}"/>
              </a:ext>
            </a:extLst>
          </p:cNvPr>
          <p:cNvSpPr/>
          <p:nvPr/>
        </p:nvSpPr>
        <p:spPr>
          <a:xfrm>
            <a:off x="380714" y="6156594"/>
            <a:ext cx="10539822" cy="615553"/>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cs typeface="Arial" panose="020B0604020202020204" pitchFamily="34" charset="0"/>
              </a:rPr>
              <a:t>SELECT</a:t>
            </a:r>
            <a:r>
              <a:rPr lang="en-IN" sz="1600" dirty="0">
                <a:latin typeface="Arial" panose="020B0604020202020204" pitchFamily="34" charset="0"/>
                <a:cs typeface="Arial" panose="020B0604020202020204" pitchFamily="34" charset="0"/>
              </a:rPr>
              <a:t> table_name, constraint_name, constraint_type </a:t>
            </a:r>
            <a:r>
              <a:rPr lang="en-IN" sz="1600" dirty="0">
                <a:solidFill>
                  <a:srgbClr val="0077AA"/>
                </a:solidFill>
                <a:latin typeface="Arial" panose="020B0604020202020204" pitchFamily="34" charset="0"/>
                <a:cs typeface="Arial" panose="020B0604020202020204" pitchFamily="34" charset="0"/>
              </a:rPr>
              <a:t>FROM</a:t>
            </a:r>
            <a:r>
              <a:rPr lang="en-IN" sz="1600" dirty="0">
                <a:latin typeface="Arial" panose="020B0604020202020204" pitchFamily="34" charset="0"/>
                <a:cs typeface="Arial" panose="020B0604020202020204" pitchFamily="34" charset="0"/>
              </a:rPr>
              <a:t> information_schema.table_constraints </a:t>
            </a:r>
            <a:r>
              <a:rPr lang="en-IN" sz="1600" dirty="0">
                <a:solidFill>
                  <a:srgbClr val="0077AA"/>
                </a:solidFill>
                <a:latin typeface="Arial" panose="020B0604020202020204" pitchFamily="34" charset="0"/>
                <a:cs typeface="Arial" panose="020B0604020202020204" pitchFamily="34" charset="0"/>
              </a:rPr>
              <a:t>WHERE</a:t>
            </a:r>
            <a:r>
              <a:rPr lang="en-IN" sz="1600" dirty="0">
                <a:latin typeface="Arial" panose="020B0604020202020204" pitchFamily="34" charset="0"/>
                <a:cs typeface="Arial" panose="020B0604020202020204" pitchFamily="34" charset="0"/>
              </a:rPr>
              <a:t> table_schema </a:t>
            </a:r>
            <a:r>
              <a:rPr lang="en-IN" dirty="0">
                <a:solidFill>
                  <a:srgbClr val="A67F59"/>
                </a:solidFill>
                <a:latin typeface="Liberation Mono"/>
              </a:rPr>
              <a:t>=</a:t>
            </a:r>
            <a:r>
              <a:rPr lang="en-IN" sz="1600" dirty="0">
                <a:latin typeface="Arial" panose="020B0604020202020204" pitchFamily="34" charset="0"/>
                <a:cs typeface="Arial" panose="020B0604020202020204" pitchFamily="34" charset="0"/>
              </a:rPr>
              <a:t> 'DB2’;</a:t>
            </a:r>
          </a:p>
        </p:txBody>
      </p:sp>
    </p:spTree>
    <p:extLst>
      <p:ext uri="{BB962C8B-B14F-4D97-AF65-F5344CB8AC3E}">
        <p14:creationId xmlns:p14="http://schemas.microsoft.com/office/powerpoint/2010/main" val="23357794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
        <p:nvSpPr>
          <p:cNvPr id="3" name="Rectangle 2"/>
          <p:cNvSpPr/>
          <p:nvPr/>
        </p:nvSpPr>
        <p:spPr>
          <a:xfrm>
            <a:off x="140939" y="767263"/>
            <a:ext cx="9524369" cy="1631216"/>
          </a:xfrm>
          <a:prstGeom prst="rect">
            <a:avLst/>
          </a:prstGeom>
        </p:spPr>
        <p:txBody>
          <a:bodyPr wrap="square">
            <a:spAutoFit/>
          </a:bodyPr>
          <a:lstStyle/>
          <a:p>
            <a:pPr marL="285750" indent="-285750">
              <a:lnSpc>
                <a:spcPct val="150000"/>
              </a:lnSpc>
              <a:buFont typeface="Arial" panose="020B0604020202020204" pitchFamily="34" charset="0"/>
              <a:buChar char="•"/>
            </a:pPr>
            <a:r>
              <a:rPr lang="en-IN" sz="2000" dirty="0">
                <a:solidFill>
                  <a:srgbClr val="999999"/>
                </a:solidFill>
                <a:latin typeface="Liberation Mono"/>
                <a:cs typeface="Arial" panose="020B0604020202020204" pitchFamily="34" charset="0"/>
              </a:rPr>
              <a:t>[</a:t>
            </a:r>
            <a:r>
              <a:rPr lang="en-IN" sz="2000" dirty="0">
                <a:solidFill>
                  <a:srgbClr val="0077AA"/>
                </a:solidFill>
                <a:latin typeface="Liberation Mono"/>
                <a:cs typeface="Arial" panose="020B0604020202020204" pitchFamily="34" charset="0"/>
              </a:rPr>
              <a:t>ON</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DELETE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reference_option</a:t>
            </a:r>
            <a:r>
              <a:rPr lang="en-IN" sz="2000" dirty="0">
                <a:solidFill>
                  <a:srgbClr val="99999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999999"/>
                </a:solidFill>
                <a:latin typeface="Liberation Mono"/>
                <a:cs typeface="Arial" panose="020B0604020202020204" pitchFamily="34" charset="0"/>
              </a:rPr>
              <a:t>[</a:t>
            </a:r>
            <a:r>
              <a:rPr lang="en-IN" sz="2000" dirty="0">
                <a:solidFill>
                  <a:srgbClr val="0077AA"/>
                </a:solidFill>
                <a:latin typeface="Liberation Mono"/>
                <a:cs typeface="Arial" panose="020B0604020202020204" pitchFamily="34" charset="0"/>
              </a:rPr>
              <a:t>ON</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UPDATE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reference_option</a:t>
            </a:r>
            <a:r>
              <a:rPr lang="en-IN" sz="2000" dirty="0">
                <a:solidFill>
                  <a:srgbClr val="99999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p>
          <a:p>
            <a:pPr marL="285750" indent="-285750">
              <a:buFont typeface="Arial" panose="020B0604020202020204" pitchFamily="34" charset="0"/>
              <a:buChar char="•"/>
            </a:pPr>
            <a:endParaRPr lang="en-IN" sz="2000" dirty="0">
              <a:solidFill>
                <a:srgbClr val="000000"/>
              </a:solidFill>
              <a:latin typeface="Liberation Mono"/>
              <a:cs typeface="Arial" panose="020B0604020202020204" pitchFamily="34" charset="0"/>
            </a:endParaRPr>
          </a:p>
          <a:p>
            <a:r>
              <a:rPr lang="en-IN" sz="2000" i="1" dirty="0">
                <a:solidFill>
                  <a:srgbClr val="000000"/>
                </a:solidFill>
                <a:latin typeface="Liberation Mono"/>
                <a:cs typeface="Arial" panose="020B0604020202020204" pitchFamily="34" charset="0"/>
              </a:rPr>
              <a:t>reference_option</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RESTRICT</a:t>
            </a:r>
            <a:r>
              <a:rPr lang="en-IN" sz="2000" dirty="0">
                <a:solidFill>
                  <a:srgbClr val="000000"/>
                </a:solidFill>
                <a:latin typeface="Liberation Mono"/>
                <a:cs typeface="Arial" panose="020B0604020202020204" pitchFamily="34" charset="0"/>
              </a:rPr>
              <a:t> </a:t>
            </a:r>
            <a:r>
              <a:rPr lang="en-IN" sz="2000" dirty="0">
                <a:solidFill>
                  <a:srgbClr val="A67F5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CASCADE</a:t>
            </a:r>
            <a:r>
              <a:rPr lang="en-IN" sz="2000" dirty="0">
                <a:solidFill>
                  <a:srgbClr val="000000"/>
                </a:solidFill>
                <a:latin typeface="Liberation Mono"/>
                <a:cs typeface="Arial" panose="020B0604020202020204" pitchFamily="34" charset="0"/>
              </a:rPr>
              <a:t> </a:t>
            </a:r>
            <a:r>
              <a:rPr lang="en-IN" sz="2000" dirty="0">
                <a:solidFill>
                  <a:srgbClr val="A67F5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SET</a:t>
            </a:r>
            <a:r>
              <a:rPr lang="en-IN" sz="2000" dirty="0">
                <a:solidFill>
                  <a:srgbClr val="000000"/>
                </a:solidFill>
                <a:latin typeface="Liberation Mono"/>
                <a:cs typeface="Arial" panose="020B0604020202020204" pitchFamily="34" charset="0"/>
              </a:rPr>
              <a:t> </a:t>
            </a:r>
            <a:r>
              <a:rPr lang="en-IN" sz="2000" dirty="0">
                <a:solidFill>
                  <a:srgbClr val="990055"/>
                </a:solidFill>
                <a:latin typeface="Liberation Mono"/>
                <a:cs typeface="Arial" panose="020B0604020202020204" pitchFamily="34" charset="0"/>
              </a:rPr>
              <a:t>NULL</a:t>
            </a:r>
            <a:r>
              <a:rPr lang="en-IN" sz="2000" dirty="0">
                <a:solidFill>
                  <a:srgbClr val="000000"/>
                </a:solidFill>
                <a:latin typeface="Liberation Mono"/>
                <a:cs typeface="Arial" panose="020B0604020202020204" pitchFamily="34" charset="0"/>
              </a:rPr>
              <a:t> </a:t>
            </a:r>
            <a:r>
              <a:rPr lang="en-IN" sz="2000" dirty="0">
                <a:solidFill>
                  <a:srgbClr val="A67F5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NO</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ACTION</a:t>
            </a:r>
            <a:r>
              <a:rPr lang="en-IN" sz="2000" dirty="0">
                <a:solidFill>
                  <a:srgbClr val="000000"/>
                </a:solidFill>
                <a:latin typeface="Liberation Mono"/>
                <a:cs typeface="Arial" panose="020B0604020202020204" pitchFamily="34" charset="0"/>
              </a:rPr>
              <a:t> </a:t>
            </a:r>
            <a:r>
              <a:rPr lang="en-IN" sz="2000" dirty="0">
                <a:solidFill>
                  <a:srgbClr val="A67F59"/>
                </a:solidFill>
                <a:latin typeface="Liberation Mono"/>
                <a:cs typeface="Arial" panose="020B0604020202020204" pitchFamily="34" charset="0"/>
              </a:rPr>
              <a:t>|</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SET</a:t>
            </a:r>
            <a:r>
              <a:rPr lang="en-IN" sz="2000" dirty="0">
                <a:solidFill>
                  <a:srgbClr val="000000"/>
                </a:solidFill>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DEFAULT</a:t>
            </a:r>
            <a:endParaRPr lang="en-IN" sz="2000" dirty="0">
              <a:latin typeface="Liberation Mono"/>
              <a:cs typeface="Arial" panose="020B0604020202020204" pitchFamily="34" charset="0"/>
            </a:endParaRPr>
          </a:p>
        </p:txBody>
      </p:sp>
      <p:sp>
        <p:nvSpPr>
          <p:cNvPr id="8" name="Rectangle 7"/>
          <p:cNvSpPr/>
          <p:nvPr/>
        </p:nvSpPr>
        <p:spPr>
          <a:xfrm>
            <a:off x="140939" y="2760144"/>
            <a:ext cx="11910122"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When an UPDATE or DELETE operation affects a key value in the parent table that has matching rows in the child table, the result depends on the referential action specified using ON UPDATE and ON DELETE sub clauses of the FOREIGN KEY clause.</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ON DELETE or ON UPDATE that is not specified, the default action is always RESTRICT.</a:t>
            </a:r>
          </a:p>
        </p:txBody>
      </p:sp>
      <p:sp>
        <p:nvSpPr>
          <p:cNvPr id="2" name="Rectangle 1"/>
          <p:cNvSpPr/>
          <p:nvPr/>
        </p:nvSpPr>
        <p:spPr>
          <a:xfrm>
            <a:off x="7248128" y="794402"/>
            <a:ext cx="4802933" cy="707886"/>
          </a:xfrm>
          <a:prstGeom prst="rect">
            <a:avLst/>
          </a:prstGeom>
          <a:solidFill>
            <a:schemeClr val="accent5">
              <a:lumMod val="50000"/>
            </a:schemeClr>
          </a:solidFill>
        </p:spPr>
        <p:txBody>
          <a:bodyPr wrap="square">
            <a:spAutoFit/>
          </a:bodyPr>
          <a:lstStyle/>
          <a:p>
            <a:r>
              <a:rPr lang="en-IN" sz="2000" dirty="0">
                <a:solidFill>
                  <a:schemeClr val="bg1">
                    <a:lumMod val="95000"/>
                  </a:schemeClr>
                </a:solidFill>
                <a:latin typeface="Arial" panose="020B0604020202020204" pitchFamily="34" charset="0"/>
                <a:cs typeface="Arial" panose="020B0604020202020204" pitchFamily="34" charset="0"/>
              </a:rPr>
              <a:t>Cascaded FOREIGN KEY actions do not activate triggers.</a:t>
            </a:r>
          </a:p>
        </p:txBody>
      </p:sp>
    </p:spTree>
    <p:extLst>
      <p:ext uri="{BB962C8B-B14F-4D97-AF65-F5344CB8AC3E}">
        <p14:creationId xmlns:p14="http://schemas.microsoft.com/office/powerpoint/2010/main" val="15833495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foreign key</a:t>
            </a:r>
          </a:p>
        </p:txBody>
      </p:sp>
      <p:sp>
        <p:nvSpPr>
          <p:cNvPr id="2" name="Rectangle 1"/>
          <p:cNvSpPr/>
          <p:nvPr/>
        </p:nvSpPr>
        <p:spPr>
          <a:xfrm>
            <a:off x="335360" y="404664"/>
            <a:ext cx="11521280" cy="1785104"/>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CASCADE: Delete or update the row from the parent table, and automatically delete or update the matching rows in the child table. Both ON DELETE CASCADE and ON UPDATE CASCADE are supported.</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SET NULL: Delete or update the row from the parent table, and set the foreign key column or columns in the child table to NULL. Both ON DELETE SET NULL and ON UPDATE SET NULL clauses are supported.</a:t>
            </a:r>
          </a:p>
        </p:txBody>
      </p:sp>
      <p:sp>
        <p:nvSpPr>
          <p:cNvPr id="8" name="Rectangle 7">
            <a:extLst>
              <a:ext uri="{FF2B5EF4-FFF2-40B4-BE49-F238E27FC236}">
                <a16:creationId xmlns:a16="http://schemas.microsoft.com/office/drawing/2014/main" id="{A78FEABA-0D7A-4238-A3D4-960FA1F84DF3}"/>
              </a:ext>
            </a:extLst>
          </p:cNvPr>
          <p:cNvSpPr/>
          <p:nvPr/>
        </p:nvSpPr>
        <p:spPr>
          <a:xfrm>
            <a:off x="191344" y="2480248"/>
            <a:ext cx="371702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KEY</a:t>
            </a:r>
            <a:r>
              <a:rPr lang="en-IN" dirty="0">
                <a:latin typeface="Liberation Mono"/>
                <a:cs typeface="Arial" panose="020B0604020202020204" pitchFamily="34" charset="0"/>
              </a:rPr>
              <a:t> ,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9" name="Rectangle 8">
            <a:extLst>
              <a:ext uri="{FF2B5EF4-FFF2-40B4-BE49-F238E27FC236}">
                <a16:creationId xmlns:a16="http://schemas.microsoft.com/office/drawing/2014/main" id="{69A7CC67-8070-4D44-BD42-D83DCB27D62F}"/>
              </a:ext>
            </a:extLst>
          </p:cNvPr>
          <p:cNvSpPr/>
          <p:nvPr/>
        </p:nvSpPr>
        <p:spPr>
          <a:xfrm>
            <a:off x="3585862" y="2420888"/>
            <a:ext cx="8419167"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solidFill>
                  <a:srgbClr val="C00000"/>
                </a:solidFill>
                <a:latin typeface="Liberation Mono"/>
                <a:cs typeface="Arial" panose="020B0604020202020204" pitchFamily="34" charset="0"/>
              </a:rPr>
              <a:t>   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users(ID) </a:t>
            </a:r>
            <a:r>
              <a:rPr lang="en-IN" dirty="0">
                <a:solidFill>
                  <a:schemeClr val="accent4">
                    <a:lumMod val="50000"/>
                  </a:schemeClr>
                </a:solidFill>
                <a:latin typeface="Liberation Mono"/>
                <a:cs typeface="Arial" panose="020B0604020202020204" pitchFamily="34" charset="0"/>
              </a:rPr>
              <a:t>ON DELETE CASCADE</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0" name="Rectangle 9">
            <a:extLst>
              <a:ext uri="{FF2B5EF4-FFF2-40B4-BE49-F238E27FC236}">
                <a16:creationId xmlns:a16="http://schemas.microsoft.com/office/drawing/2014/main" id="{72E3CCCC-BC68-471E-8C79-B6BD867408B8}"/>
              </a:ext>
            </a:extLst>
          </p:cNvPr>
          <p:cNvSpPr/>
          <p:nvPr/>
        </p:nvSpPr>
        <p:spPr>
          <a:xfrm>
            <a:off x="3585861" y="4697449"/>
            <a:ext cx="8419167"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login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loginTime </a:t>
            </a:r>
            <a:r>
              <a:rPr lang="en-IN" dirty="0">
                <a:solidFill>
                  <a:srgbClr val="834689"/>
                </a:solidFill>
                <a:latin typeface="Liberation Mono"/>
                <a:cs typeface="Arial" panose="020B0604020202020204" pitchFamily="34" charset="0"/>
              </a:rPr>
              <a:t>TIME,</a:t>
            </a:r>
          </a:p>
          <a:p>
            <a:r>
              <a:rPr lang="en-IN" dirty="0">
                <a:solidFill>
                  <a:srgbClr val="C00000"/>
                </a:solidFill>
                <a:latin typeface="Liberation Mono"/>
                <a:cs typeface="Arial" panose="020B0604020202020204" pitchFamily="34" charset="0"/>
              </a:rPr>
              <a:t>   FOREIGN KEY</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userID</a:t>
            </a:r>
            <a:r>
              <a:rPr lang="en-IN" dirty="0">
                <a:solidFill>
                  <a:schemeClr val="bg1">
                    <a:lumMod val="65000"/>
                  </a:schemeClr>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REFERENCES</a:t>
            </a:r>
            <a:r>
              <a:rPr lang="en-IN" dirty="0">
                <a:latin typeface="Liberation Mono"/>
                <a:cs typeface="Arial" panose="020B0604020202020204" pitchFamily="34" charset="0"/>
              </a:rPr>
              <a:t> users(ID) </a:t>
            </a:r>
            <a:r>
              <a:rPr lang="en-IN" dirty="0">
                <a:solidFill>
                  <a:schemeClr val="accent4">
                    <a:lumMod val="50000"/>
                  </a:schemeClr>
                </a:solidFill>
                <a:latin typeface="Liberation Mono"/>
                <a:cs typeface="Arial" panose="020B0604020202020204" pitchFamily="34" charset="0"/>
              </a:rPr>
              <a:t>ON UPDATE CASCADE</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Tree>
    <p:extLst>
      <p:ext uri="{BB962C8B-B14F-4D97-AF65-F5344CB8AC3E}">
        <p14:creationId xmlns:p14="http://schemas.microsoft.com/office/powerpoint/2010/main" val="169248745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on delete / on update – foreign key</a:t>
            </a:r>
          </a:p>
        </p:txBody>
      </p:sp>
      <p:sp>
        <p:nvSpPr>
          <p:cNvPr id="5" name="Rectangle 4">
            <a:extLst>
              <a:ext uri="{FF2B5EF4-FFF2-40B4-BE49-F238E27FC236}">
                <a16:creationId xmlns:a16="http://schemas.microsoft.com/office/drawing/2014/main" id="{1EC3AF28-8BF6-4AD8-9E4B-250822387F63}"/>
              </a:ext>
            </a:extLst>
          </p:cNvPr>
          <p:cNvSpPr/>
          <p:nvPr/>
        </p:nvSpPr>
        <p:spPr>
          <a:xfrm>
            <a:off x="191344" y="887810"/>
            <a:ext cx="11737304" cy="3416320"/>
          </a:xfrm>
          <a:prstGeom prst="rect">
            <a:avLst/>
          </a:prstGeom>
        </p:spPr>
        <p:txBody>
          <a:bodyPr wrap="square">
            <a:spAutoFit/>
          </a:bodyPr>
          <a:lstStyle/>
          <a:p>
            <a:r>
              <a:rPr lang="en-IN" dirty="0">
                <a:solidFill>
                  <a:srgbClr val="2658E6"/>
                </a:solidFill>
                <a:latin typeface="Arial" panose="020B0604020202020204" pitchFamily="34" charset="0"/>
                <a:cs typeface="Arial" panose="020B0604020202020204" pitchFamily="34" charset="0"/>
              </a:rPr>
              <a:t>SET</a:t>
            </a:r>
            <a:r>
              <a:rPr lang="en-IN" dirty="0">
                <a:solidFill>
                  <a:srgbClr val="006C86"/>
                </a:solidFill>
                <a:latin typeface="Arial" panose="020B0604020202020204" pitchFamily="34" charset="0"/>
                <a:cs typeface="Arial" panose="020B0604020202020204" pitchFamily="34" charset="0"/>
              </a:rPr>
              <a:t> </a:t>
            </a:r>
            <a:r>
              <a:rPr lang="en-IN" dirty="0">
                <a:solidFill>
                  <a:srgbClr val="2658E6"/>
                </a:solidFill>
                <a:latin typeface="Arial" panose="020B0604020202020204" pitchFamily="34" charset="0"/>
                <a:cs typeface="Arial" panose="020B0604020202020204" pitchFamily="34" charset="0"/>
              </a:rPr>
              <a:t>NULL</a:t>
            </a:r>
            <a:r>
              <a:rPr lang="en-IN" dirty="0">
                <a:latin typeface="Arial" panose="020B0604020202020204" pitchFamily="34" charset="0"/>
                <a:cs typeface="Arial" panose="020B0604020202020204" pitchFamily="34" charset="0"/>
              </a:rPr>
              <a:t>: Delete or update the row from the parent table and set the foreign key column or columns in the child table to NULL. If you specify a SET NULL action, make sure that you have not declared the columns in the child table as NOT NULL.</a:t>
            </a:r>
          </a:p>
          <a:p>
            <a:endParaRPr lang="en-IN" dirty="0">
              <a:latin typeface="Arial" panose="020B0604020202020204" pitchFamily="34" charset="0"/>
              <a:cs typeface="Arial" panose="020B0604020202020204" pitchFamily="34" charset="0"/>
            </a:endParaRPr>
          </a:p>
          <a:p>
            <a:r>
              <a:rPr lang="en-IN" dirty="0">
                <a:solidFill>
                  <a:srgbClr val="2658E6"/>
                </a:solidFill>
                <a:latin typeface="Arial" panose="020B0604020202020204" pitchFamily="34" charset="0"/>
                <a:cs typeface="Arial" panose="020B0604020202020204" pitchFamily="34" charset="0"/>
              </a:rPr>
              <a:t>RESTRICT</a:t>
            </a:r>
            <a:r>
              <a:rPr lang="en-IN" dirty="0">
                <a:latin typeface="Arial" panose="020B0604020202020204" pitchFamily="34" charset="0"/>
                <a:cs typeface="Arial" panose="020B0604020202020204" pitchFamily="34" charset="0"/>
              </a:rPr>
              <a:t>: Rejects the delete or update operation for the parent table. Specifying RESTRICT (or NO ACTION) is the same as omitting the ON DELETE or ON UPDATE clause.</a:t>
            </a:r>
          </a:p>
          <a:p>
            <a:endParaRPr lang="en-IN" dirty="0">
              <a:latin typeface="Arial" panose="020B0604020202020204" pitchFamily="34" charset="0"/>
              <a:cs typeface="Arial" panose="020B0604020202020204" pitchFamily="34" charset="0"/>
            </a:endParaRPr>
          </a:p>
          <a:p>
            <a:r>
              <a:rPr lang="en-IN" dirty="0">
                <a:solidFill>
                  <a:srgbClr val="2658E6"/>
                </a:solidFill>
                <a:latin typeface="Arial" panose="020B0604020202020204" pitchFamily="34" charset="0"/>
                <a:cs typeface="Arial" panose="020B0604020202020204" pitchFamily="34" charset="0"/>
              </a:rPr>
              <a:t>NO</a:t>
            </a:r>
            <a:r>
              <a:rPr lang="en-IN" dirty="0">
                <a:latin typeface="Arial" panose="020B0604020202020204" pitchFamily="34" charset="0"/>
                <a:cs typeface="Arial" panose="020B0604020202020204" pitchFamily="34" charset="0"/>
              </a:rPr>
              <a:t> </a:t>
            </a:r>
            <a:r>
              <a:rPr lang="en-IN" dirty="0">
                <a:solidFill>
                  <a:srgbClr val="2658E6"/>
                </a:solidFill>
                <a:latin typeface="Arial" panose="020B0604020202020204" pitchFamily="34" charset="0"/>
                <a:cs typeface="Arial" panose="020B0604020202020204" pitchFamily="34" charset="0"/>
              </a:rPr>
              <a:t>ACTION</a:t>
            </a:r>
            <a:r>
              <a:rPr lang="en-IN" dirty="0">
                <a:latin typeface="Arial" panose="020B0604020202020204" pitchFamily="34" charset="0"/>
                <a:cs typeface="Arial" panose="020B0604020202020204" pitchFamily="34" charset="0"/>
              </a:rPr>
              <a:t>:  Is equivalent to RESTRICT. The MySQL Server rejects the delete or update operation for the parent table if there is a related foreign key value in the referenced table.</a:t>
            </a:r>
          </a:p>
          <a:p>
            <a:endParaRPr lang="en-IN" dirty="0">
              <a:latin typeface="Arial" panose="020B0604020202020204" pitchFamily="34" charset="0"/>
              <a:cs typeface="Arial" panose="020B0604020202020204" pitchFamily="34" charset="0"/>
            </a:endParaRPr>
          </a:p>
          <a:p>
            <a:r>
              <a:rPr lang="en-IN" dirty="0">
                <a:solidFill>
                  <a:srgbClr val="2658E6"/>
                </a:solidFill>
                <a:latin typeface="Arial" panose="020B0604020202020204" pitchFamily="34" charset="0"/>
                <a:cs typeface="Arial" panose="020B0604020202020204" pitchFamily="34" charset="0"/>
              </a:rPr>
              <a:t>SET</a:t>
            </a:r>
            <a:r>
              <a:rPr lang="en-IN" dirty="0">
                <a:latin typeface="Arial" panose="020B0604020202020204" pitchFamily="34" charset="0"/>
                <a:cs typeface="Arial" panose="020B0604020202020204" pitchFamily="34" charset="0"/>
              </a:rPr>
              <a:t> </a:t>
            </a:r>
            <a:r>
              <a:rPr lang="en-IN" dirty="0">
                <a:solidFill>
                  <a:srgbClr val="2658E6"/>
                </a:solidFill>
                <a:latin typeface="Arial" panose="020B0604020202020204" pitchFamily="34" charset="0"/>
                <a:cs typeface="Arial" panose="020B0604020202020204" pitchFamily="34" charset="0"/>
              </a:rPr>
              <a:t>DEFAULT</a:t>
            </a:r>
            <a:r>
              <a:rPr lang="en-IN" dirty="0">
                <a:latin typeface="Arial" panose="020B0604020202020204" pitchFamily="34" charset="0"/>
                <a:cs typeface="Arial" panose="020B0604020202020204" pitchFamily="34" charset="0"/>
              </a:rPr>
              <a:t>: This action is recognized by the MySQL parser, but both InnoDB and NDB reject table definitions containing ON DELETE SET DEFAULT or ON UPDATE SET DEFAULT clauses.</a:t>
            </a:r>
          </a:p>
        </p:txBody>
      </p:sp>
    </p:spTree>
    <p:extLst>
      <p:ext uri="{BB962C8B-B14F-4D97-AF65-F5344CB8AC3E}">
        <p14:creationId xmlns:p14="http://schemas.microsoft.com/office/powerpoint/2010/main" val="362075937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Check Constraint</a:t>
            </a:r>
            <a:endParaRPr lang="en-US" sz="4800" dirty="0">
              <a:solidFill>
                <a:srgbClr val="DC525C"/>
              </a:solidFill>
              <a:latin typeface="Segoe UI Light" panose="020B0502040204020203" pitchFamily="34" charset="0"/>
              <a:cs typeface="Segoe UI Light" panose="020B0502040204020203" pitchFamily="34" charset="0"/>
            </a:endParaRPr>
          </a:p>
        </p:txBody>
      </p:sp>
      <p:grpSp>
        <p:nvGrpSpPr>
          <p:cNvPr id="3" name="Group 2">
            <a:extLst>
              <a:ext uri="{FF2B5EF4-FFF2-40B4-BE49-F238E27FC236}">
                <a16:creationId xmlns:a16="http://schemas.microsoft.com/office/drawing/2014/main" id="{DB1D8E2F-82C3-4D0A-B6D1-EE247C238C3E}"/>
              </a:ext>
            </a:extLst>
          </p:cNvPr>
          <p:cNvGrpSpPr/>
          <p:nvPr/>
        </p:nvGrpSpPr>
        <p:grpSpPr>
          <a:xfrm>
            <a:off x="1627495" y="229864"/>
            <a:ext cx="8430905" cy="1949100"/>
            <a:chOff x="1627495" y="229864"/>
            <a:chExt cx="8430905" cy="1949100"/>
          </a:xfrm>
        </p:grpSpPr>
        <p:grpSp>
          <p:nvGrpSpPr>
            <p:cNvPr id="4" name="Group 3">
              <a:extLst>
                <a:ext uri="{FF2B5EF4-FFF2-40B4-BE49-F238E27FC236}">
                  <a16:creationId xmlns:a16="http://schemas.microsoft.com/office/drawing/2014/main" id="{A67F6B19-C52A-45F3-BC45-F0022725A330}"/>
                </a:ext>
              </a:extLst>
            </p:cNvPr>
            <p:cNvGrpSpPr/>
            <p:nvPr/>
          </p:nvGrpSpPr>
          <p:grpSpPr>
            <a:xfrm>
              <a:off x="6096000" y="620689"/>
              <a:ext cx="3962400" cy="1558275"/>
              <a:chOff x="4572000" y="620688"/>
              <a:chExt cx="3962400" cy="1558275"/>
            </a:xfrm>
          </p:grpSpPr>
          <p:grpSp>
            <p:nvGrpSpPr>
              <p:cNvPr id="6" name="Group 5">
                <a:extLst>
                  <a:ext uri="{FF2B5EF4-FFF2-40B4-BE49-F238E27FC236}">
                    <a16:creationId xmlns:a16="http://schemas.microsoft.com/office/drawing/2014/main" id="{39905B9F-952A-4269-B47F-F6AD1B37BD5F}"/>
                  </a:ext>
                </a:extLst>
              </p:cNvPr>
              <p:cNvGrpSpPr/>
              <p:nvPr/>
            </p:nvGrpSpPr>
            <p:grpSpPr>
              <a:xfrm>
                <a:off x="4572000" y="1340769"/>
                <a:ext cx="3962400" cy="838194"/>
                <a:chOff x="2566549" y="4548100"/>
                <a:chExt cx="6425051" cy="935500"/>
              </a:xfrm>
            </p:grpSpPr>
            <p:pic>
              <p:nvPicPr>
                <p:cNvPr id="9" name="Picture 8">
                  <a:extLst>
                    <a:ext uri="{FF2B5EF4-FFF2-40B4-BE49-F238E27FC236}">
                      <a16:creationId xmlns:a16="http://schemas.microsoft.com/office/drawing/2014/main" id="{5E4864E5-5829-444C-8285-10D22A233FBF}"/>
                    </a:ext>
                  </a:extLst>
                </p:cNvPr>
                <p:cNvPicPr>
                  <a:picLocks noChangeAspect="1"/>
                </p:cNvPicPr>
                <p:nvPr/>
              </p:nvPicPr>
              <p:blipFill>
                <a:blip r:embed="rId2" cstate="print"/>
                <a:stretch>
                  <a:fillRect/>
                </a:stretch>
              </p:blipFill>
              <p:spPr>
                <a:xfrm>
                  <a:off x="2599206" y="4606781"/>
                  <a:ext cx="1737120" cy="413629"/>
                </a:xfrm>
                <a:prstGeom prst="rect">
                  <a:avLst/>
                </a:prstGeom>
              </p:spPr>
            </p:pic>
            <p:pic>
              <p:nvPicPr>
                <p:cNvPr id="10" name="Picture 9">
                  <a:extLst>
                    <a:ext uri="{FF2B5EF4-FFF2-40B4-BE49-F238E27FC236}">
                      <a16:creationId xmlns:a16="http://schemas.microsoft.com/office/drawing/2014/main" id="{4E85A8E7-68A7-4045-8D85-B1A52291BD8C}"/>
                    </a:ext>
                  </a:extLst>
                </p:cNvPr>
                <p:cNvPicPr>
                  <a:picLocks noChangeAspect="1"/>
                </p:cNvPicPr>
                <p:nvPr/>
              </p:nvPicPr>
              <p:blipFill>
                <a:blip r:embed="rId3" cstate="print"/>
                <a:stretch>
                  <a:fillRect/>
                </a:stretch>
              </p:blipFill>
              <p:spPr>
                <a:xfrm>
                  <a:off x="4651105" y="5049698"/>
                  <a:ext cx="1770850" cy="429849"/>
                </a:xfrm>
                <a:prstGeom prst="rect">
                  <a:avLst/>
                </a:prstGeom>
              </p:spPr>
            </p:pic>
            <p:pic>
              <p:nvPicPr>
                <p:cNvPr id="11" name="Picture 10">
                  <a:extLst>
                    <a:ext uri="{FF2B5EF4-FFF2-40B4-BE49-F238E27FC236}">
                      <a16:creationId xmlns:a16="http://schemas.microsoft.com/office/drawing/2014/main" id="{B99B2E66-642C-41EF-B479-C4950E4C4595}"/>
                    </a:ext>
                  </a:extLst>
                </p:cNvPr>
                <p:cNvPicPr>
                  <a:picLocks noChangeAspect="1"/>
                </p:cNvPicPr>
                <p:nvPr/>
              </p:nvPicPr>
              <p:blipFill>
                <a:blip r:embed="rId4" cstate="print"/>
                <a:stretch>
                  <a:fillRect/>
                </a:stretch>
              </p:blipFill>
              <p:spPr>
                <a:xfrm>
                  <a:off x="4648654" y="4582454"/>
                  <a:ext cx="1762419" cy="437958"/>
                </a:xfrm>
                <a:prstGeom prst="rect">
                  <a:avLst/>
                </a:prstGeom>
              </p:spPr>
            </p:pic>
            <p:pic>
              <p:nvPicPr>
                <p:cNvPr id="12" name="Picture 11">
                  <a:extLst>
                    <a:ext uri="{FF2B5EF4-FFF2-40B4-BE49-F238E27FC236}">
                      <a16:creationId xmlns:a16="http://schemas.microsoft.com/office/drawing/2014/main" id="{03CF76F7-8CE8-4FFF-9E7F-915095E20262}"/>
                    </a:ext>
                  </a:extLst>
                </p:cNvPr>
                <p:cNvPicPr>
                  <a:picLocks noChangeAspect="1"/>
                </p:cNvPicPr>
                <p:nvPr/>
              </p:nvPicPr>
              <p:blipFill>
                <a:blip r:embed="rId5" cstate="print"/>
                <a:stretch>
                  <a:fillRect/>
                </a:stretch>
              </p:blipFill>
              <p:spPr>
                <a:xfrm>
                  <a:off x="2566549" y="5069972"/>
                  <a:ext cx="1787716" cy="413628"/>
                </a:xfrm>
                <a:prstGeom prst="rect">
                  <a:avLst/>
                </a:prstGeom>
              </p:spPr>
            </p:pic>
            <p:pic>
              <p:nvPicPr>
                <p:cNvPr id="13" name="Picture 12">
                  <a:extLst>
                    <a:ext uri="{FF2B5EF4-FFF2-40B4-BE49-F238E27FC236}">
                      <a16:creationId xmlns:a16="http://schemas.microsoft.com/office/drawing/2014/main" id="{388FEC14-A9A9-4603-A848-3DD40C1A26F3}"/>
                    </a:ext>
                  </a:extLst>
                </p:cNvPr>
                <p:cNvPicPr>
                  <a:picLocks noChangeAspect="1"/>
                </p:cNvPicPr>
                <p:nvPr/>
              </p:nvPicPr>
              <p:blipFill>
                <a:blip r:embed="rId6" cstate="print"/>
                <a:stretch>
                  <a:fillRect/>
                </a:stretch>
              </p:blipFill>
              <p:spPr>
                <a:xfrm>
                  <a:off x="6782253" y="5074029"/>
                  <a:ext cx="2209347" cy="405518"/>
                </a:xfrm>
                <a:prstGeom prst="rect">
                  <a:avLst/>
                </a:prstGeom>
              </p:spPr>
            </p:pic>
            <p:pic>
              <p:nvPicPr>
                <p:cNvPr id="14" name="Picture 13">
                  <a:extLst>
                    <a:ext uri="{FF2B5EF4-FFF2-40B4-BE49-F238E27FC236}">
                      <a16:creationId xmlns:a16="http://schemas.microsoft.com/office/drawing/2014/main" id="{668AFE56-4922-414E-9627-69FB2E5BAE3B}"/>
                    </a:ext>
                  </a:extLst>
                </p:cNvPr>
                <p:cNvPicPr>
                  <a:picLocks noChangeAspect="1"/>
                </p:cNvPicPr>
                <p:nvPr/>
              </p:nvPicPr>
              <p:blipFill>
                <a:blip r:embed="rId7" cstate="print"/>
                <a:stretch>
                  <a:fillRect/>
                </a:stretch>
              </p:blipFill>
              <p:spPr>
                <a:xfrm>
                  <a:off x="6782253" y="4548100"/>
                  <a:ext cx="1711823" cy="437959"/>
                </a:xfrm>
                <a:prstGeom prst="rect">
                  <a:avLst/>
                </a:prstGeom>
              </p:spPr>
            </p:pic>
          </p:grpSp>
          <p:cxnSp>
            <p:nvCxnSpPr>
              <p:cNvPr id="7" name="Elbow Connector 26">
                <a:extLst>
                  <a:ext uri="{FF2B5EF4-FFF2-40B4-BE49-F238E27FC236}">
                    <a16:creationId xmlns:a16="http://schemas.microsoft.com/office/drawing/2014/main" id="{107BEBF6-F670-4A20-BBC1-444FACD21B53}"/>
                  </a:ext>
                </a:extLst>
              </p:cNvPr>
              <p:cNvCxnSpPr>
                <a:cxnSpLocks/>
              </p:cNvCxnSpPr>
              <p:nvPr/>
            </p:nvCxnSpPr>
            <p:spPr>
              <a:xfrm rot="16200000" flipH="1">
                <a:off x="5728463" y="645754"/>
                <a:ext cx="353060" cy="302928"/>
              </a:xfrm>
              <a:prstGeom prst="bentConnector3">
                <a:avLst>
                  <a:gd name="adj1" fmla="val 50000"/>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F5F1975-E32E-4DF3-A1D0-4B9B07E700A7}"/>
                  </a:ext>
                </a:extLst>
              </p:cNvPr>
              <p:cNvSpPr txBox="1"/>
              <p:nvPr/>
            </p:nvSpPr>
            <p:spPr>
              <a:xfrm>
                <a:off x="5325636" y="935497"/>
                <a:ext cx="1624036" cy="461665"/>
              </a:xfrm>
              <a:prstGeom prst="rect">
                <a:avLst/>
              </a:prstGeom>
              <a:noFill/>
            </p:spPr>
            <p:txBody>
              <a:bodyPr wrap="square" rtlCol="0">
                <a:spAutoFit/>
              </a:bodyPr>
              <a:lstStyle/>
              <a:p>
                <a:r>
                  <a:rPr lang="en-IN" sz="2400" dirty="0">
                    <a:solidFill>
                      <a:srgbClr val="92D050"/>
                    </a:solidFill>
                  </a:rPr>
                  <a:t>// ERROR</a:t>
                </a:r>
              </a:p>
            </p:txBody>
          </p:sp>
        </p:grpSp>
        <p:sp>
          <p:nvSpPr>
            <p:cNvPr id="5" name="Rectangle 4">
              <a:extLst>
                <a:ext uri="{FF2B5EF4-FFF2-40B4-BE49-F238E27FC236}">
                  <a16:creationId xmlns:a16="http://schemas.microsoft.com/office/drawing/2014/main" id="{7F3676CD-DB4B-443A-A28D-DE3BAAAACA46}"/>
                </a:ext>
              </a:extLst>
            </p:cNvPr>
            <p:cNvSpPr/>
            <p:nvPr/>
          </p:nvSpPr>
          <p:spPr>
            <a:xfrm>
              <a:off x="1627495" y="229864"/>
              <a:ext cx="6792161" cy="464871"/>
            </a:xfrm>
            <a:prstGeom prst="rect">
              <a:avLst/>
            </a:prstGeom>
          </p:spPr>
          <p:txBody>
            <a:bodyPr wrap="square">
              <a:spAutoFit/>
            </a:bodyPr>
            <a:lstStyle/>
            <a:p>
              <a:pPr marL="342900" indent="-342900">
                <a:lnSpc>
                  <a:spcPct val="150000"/>
                </a:lnSpc>
                <a:buFont typeface="+mj-lt"/>
                <a:buAutoNum type="arabicPeriod"/>
              </a:pPr>
              <a:r>
                <a:rPr lang="en-US" dirty="0">
                  <a:solidFill>
                    <a:srgbClr val="0077AA"/>
                  </a:solidFill>
                  <a:latin typeface="Liberation Mono"/>
                  <a:ea typeface="Times New Roman" panose="02020603050405020304" pitchFamily="18" charset="0"/>
                </a:rPr>
                <a:t>CREATE</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rPr>
                <a:t>TABLE</a:t>
              </a:r>
              <a:r>
                <a:rPr lang="en-US" dirty="0">
                  <a:latin typeface="Liberation Mono"/>
                  <a:cs typeface="Arial" pitchFamily="34" charset="0"/>
                </a:rPr>
                <a:t> </a:t>
              </a:r>
              <a:r>
                <a:rPr lang="en-IN" dirty="0">
                  <a:latin typeface="Liberation Mono"/>
                  <a:cs typeface="Arial" panose="020B0604020202020204" pitchFamily="34" charset="0"/>
                </a:rPr>
                <a:t>test</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itchFamily="34" charset="0"/>
                </a:rPr>
                <a:t>c1 </a:t>
              </a:r>
              <a:r>
                <a:rPr lang="en-US" dirty="0">
                  <a:solidFill>
                    <a:srgbClr val="834689"/>
                  </a:solidFill>
                  <a:latin typeface="Liberation Mono"/>
                </a:rPr>
                <a:t>INT</a:t>
              </a:r>
              <a:r>
                <a:rPr lang="en-US" dirty="0">
                  <a:latin typeface="Liberation Mono"/>
                  <a:cs typeface="Arial" pitchFamily="34" charset="0"/>
                </a:rPr>
                <a:t>, c2 </a:t>
              </a:r>
              <a:r>
                <a:rPr lang="en-US" dirty="0">
                  <a:solidFill>
                    <a:srgbClr val="834689"/>
                  </a:solidFill>
                  <a:latin typeface="Liberation Mono"/>
                </a:rPr>
                <a:t>INT</a:t>
              </a:r>
              <a:r>
                <a:rPr lang="en-US" dirty="0">
                  <a:latin typeface="Liberation Mono"/>
                  <a:cs typeface="Arial" pitchFamily="34" charset="0"/>
                </a:rPr>
                <a:t>, c3 </a:t>
              </a:r>
              <a:r>
                <a:rPr lang="en-US" dirty="0">
                  <a:solidFill>
                    <a:srgbClr val="834689"/>
                  </a:solidFill>
                  <a:latin typeface="Liberation Mono"/>
                </a:rPr>
                <a:t>INT</a:t>
              </a:r>
              <a:r>
                <a:rPr lang="en-US" dirty="0">
                  <a:latin typeface="Liberation Mono"/>
                  <a:cs typeface="Arial" pitchFamily="34" charset="0"/>
                </a:rPr>
                <a:t>, </a:t>
              </a:r>
              <a:r>
                <a:rPr lang="en-US"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 (</a:t>
              </a:r>
              <a:r>
                <a:rPr lang="en-US" dirty="0">
                  <a:latin typeface="Liberation Mono"/>
                  <a:cs typeface="Arial" panose="020B0604020202020204" pitchFamily="34" charset="0"/>
                </a:rPr>
                <a:t>c3</a:t>
              </a:r>
              <a:r>
                <a:rPr lang="en-US" dirty="0">
                  <a:solidFill>
                    <a:srgbClr val="00B0F0"/>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B0F0"/>
                  </a:solidFill>
                  <a:latin typeface="Liberation Mono"/>
                  <a:cs typeface="Arial" panose="020B0604020202020204" pitchFamily="34" charset="0"/>
                </a:rPr>
                <a:t> SUM</a:t>
              </a:r>
              <a:r>
                <a:rPr lang="en-IN" dirty="0">
                  <a:solidFill>
                    <a:schemeClr val="bg1">
                      <a:lumMod val="65000"/>
                    </a:schemeClr>
                  </a:solidFill>
                  <a:latin typeface="Liberation Mono"/>
                  <a:cs typeface="Arial" panose="020B0604020202020204" pitchFamily="34" charset="0"/>
                </a:rPr>
                <a:t>(</a:t>
              </a:r>
              <a:r>
                <a:rPr lang="en-US" dirty="0">
                  <a:solidFill>
                    <a:srgbClr val="00B0F0"/>
                  </a:solidFill>
                  <a:latin typeface="Liberation Mono"/>
                  <a:cs typeface="Arial" panose="020B0604020202020204" pitchFamily="34" charset="0"/>
                </a:rPr>
                <a:t>c1</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itchFamily="34" charset="0"/>
                </a:rPr>
                <a:t>;</a:t>
              </a:r>
            </a:p>
          </p:txBody>
        </p:sp>
      </p:grpSp>
    </p:spTree>
    <p:extLst>
      <p:ext uri="{BB962C8B-B14F-4D97-AF65-F5344CB8AC3E}">
        <p14:creationId xmlns:p14="http://schemas.microsoft.com/office/powerpoint/2010/main" val="22757652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1" name="Rectangle 10"/>
          <p:cNvSpPr/>
          <p:nvPr/>
        </p:nvSpPr>
        <p:spPr>
          <a:xfrm>
            <a:off x="263352" y="836713"/>
            <a:ext cx="11665296" cy="2923877"/>
          </a:xfrm>
          <a:prstGeom prst="rect">
            <a:avLst/>
          </a:prstGeom>
        </p:spPr>
        <p:txBody>
          <a:bodyPr wrap="square">
            <a:spAutoFit/>
          </a:bodyPr>
          <a:lstStyle/>
          <a:p>
            <a:r>
              <a:rPr lang="en-US" sz="2200" dirty="0">
                <a:solidFill>
                  <a:srgbClr val="006C86"/>
                </a:solidFill>
                <a:latin typeface="Arial" panose="020B0604020202020204" pitchFamily="34" charset="0"/>
                <a:cs typeface="Arial" panose="020B0604020202020204" pitchFamily="34" charset="0"/>
              </a:rPr>
              <a:t>CHECK condition expressions must follow some rules.</a:t>
            </a:r>
          </a:p>
          <a:p>
            <a:endParaRPr lang="en-US" dirty="0">
              <a:solidFill>
                <a:srgbClr val="006C86"/>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Literals, deterministic built-in functions, and operators are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Non-generated and generated columns are permitted, except columns with the  AUTO_INCREMENT attribute.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Sub-queries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Environmental variables (such as CURRENT_USER, CURRENT_DATE,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Non-Deterministic built-in functions (such as AVG, COUNT, RAND, LAST_INSERT_ID, FIRST_VALUE, LAST_VALUE, ...)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Variables (system variables, user-defined variables, and stored program local variables) are not permitted.</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Stored functions and user-defined functions are not permitted.</a:t>
            </a:r>
          </a:p>
        </p:txBody>
      </p:sp>
      <p:cxnSp>
        <p:nvCxnSpPr>
          <p:cNvPr id="3" name="Straight Connector 2">
            <a:extLst>
              <a:ext uri="{FF2B5EF4-FFF2-40B4-BE49-F238E27FC236}">
                <a16:creationId xmlns:a16="http://schemas.microsoft.com/office/drawing/2014/main" id="{EB3637F7-4F68-4EF5-8106-F8EB5B29D7FD}"/>
              </a:ext>
            </a:extLst>
          </p:cNvPr>
          <p:cNvCxnSpPr/>
          <p:nvPr/>
        </p:nvCxnSpPr>
        <p:spPr>
          <a:xfrm>
            <a:off x="407368" y="4005064"/>
            <a:ext cx="1116124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FF2CC1F-F0F0-4660-81AF-1CAE87F51932}"/>
              </a:ext>
            </a:extLst>
          </p:cNvPr>
          <p:cNvSpPr/>
          <p:nvPr/>
        </p:nvSpPr>
        <p:spPr>
          <a:xfrm>
            <a:off x="263352" y="4264956"/>
            <a:ext cx="11161240"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006C86"/>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Prior to MySQL 8.0.16, CREATE TABLE permits only the following limited version of table CHECK constraint syntax, which is parsed and ignored.</a:t>
            </a:r>
          </a:p>
        </p:txBody>
      </p:sp>
      <p:sp>
        <p:nvSpPr>
          <p:cNvPr id="2" name="TextBox 1">
            <a:extLst>
              <a:ext uri="{FF2B5EF4-FFF2-40B4-BE49-F238E27FC236}">
                <a16:creationId xmlns:a16="http://schemas.microsoft.com/office/drawing/2014/main" id="{B756F713-8D4C-47AF-8072-66DC56304DFB}"/>
              </a:ext>
            </a:extLst>
          </p:cNvPr>
          <p:cNvSpPr txBox="1"/>
          <p:nvPr/>
        </p:nvSpPr>
        <p:spPr>
          <a:xfrm>
            <a:off x="269468" y="5390345"/>
            <a:ext cx="11305256" cy="1261884"/>
          </a:xfrm>
          <a:prstGeom prst="rect">
            <a:avLst/>
          </a:prstGeom>
          <a:no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bg2">
                  <a:lumMod val="25000"/>
                </a:schemeClr>
              </a:solidFill>
              <a:latin typeface="Palatino Linotype" panose="02040502050505030304" pitchFamily="18" charset="0"/>
            </a:endParaRPr>
          </a:p>
          <a:p>
            <a:r>
              <a:rPr lang="en-IN" dirty="0">
                <a:solidFill>
                  <a:schemeClr val="bg2">
                    <a:lumMod val="25000"/>
                  </a:schemeClr>
                </a:solidFill>
                <a:latin typeface="Palatino Linotype" panose="02040502050505030304" pitchFamily="18" charset="0"/>
              </a:rPr>
              <a:t>If you omit the constraint name, MySQL automatically generates a name with the following convention:</a:t>
            </a:r>
          </a:p>
          <a:p>
            <a:endParaRPr lang="en-IN" sz="800" dirty="0">
              <a:solidFill>
                <a:schemeClr val="bg2">
                  <a:lumMod val="25000"/>
                </a:schemeClr>
              </a:solidFill>
              <a:latin typeface="Palatino Linotype" panose="02040502050505030304" pitchFamily="18" charset="0"/>
            </a:endParaRPr>
          </a:p>
          <a:p>
            <a:pPr marL="342900" indent="-342900">
              <a:buFont typeface="Arial" panose="020B0604020202020204" pitchFamily="34" charset="0"/>
              <a:buChar char="•"/>
            </a:pPr>
            <a:r>
              <a:rPr lang="en-IN" dirty="0">
                <a:solidFill>
                  <a:schemeClr val="accent5">
                    <a:lumMod val="50000"/>
                  </a:schemeClr>
                </a:solidFill>
                <a:latin typeface="Palatino Linotype" panose="02040502050505030304" pitchFamily="18" charset="0"/>
              </a:rPr>
              <a:t>table_name_chk_n</a:t>
            </a:r>
          </a:p>
        </p:txBody>
      </p:sp>
    </p:spTree>
    <p:extLst>
      <p:ext uri="{BB962C8B-B14F-4D97-AF65-F5344CB8AC3E}">
        <p14:creationId xmlns:p14="http://schemas.microsoft.com/office/powerpoint/2010/main" val="423715064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0" name="Rectangle 9">
            <a:extLst>
              <a:ext uri="{FF2B5EF4-FFF2-40B4-BE49-F238E27FC236}">
                <a16:creationId xmlns:a16="http://schemas.microsoft.com/office/drawing/2014/main" id="{CC670968-6661-4729-91C2-78B25290AFCA}"/>
              </a:ext>
            </a:extLst>
          </p:cNvPr>
          <p:cNvSpPr/>
          <p:nvPr/>
        </p:nvSpPr>
        <p:spPr>
          <a:xfrm>
            <a:off x="407369" y="1980474"/>
            <a:ext cx="4078205" cy="2031325"/>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latin typeface="Liberation Mono"/>
                <a:cs typeface="Arial" panose="020B0604020202020204" pitchFamily="34" charset="0"/>
              </a:rPr>
              <a:t>ratings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2" name="Rectangle 11">
            <a:extLst>
              <a:ext uri="{FF2B5EF4-FFF2-40B4-BE49-F238E27FC236}">
                <a16:creationId xmlns:a16="http://schemas.microsoft.com/office/drawing/2014/main" id="{7FB941C0-CFB1-4FA3-975D-679432B20353}"/>
              </a:ext>
            </a:extLst>
          </p:cNvPr>
          <p:cNvSpPr/>
          <p:nvPr/>
        </p:nvSpPr>
        <p:spPr>
          <a:xfrm>
            <a:off x="5735961" y="1868046"/>
            <a:ext cx="4078205"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3" name="Rectangle 12">
            <a:extLst>
              <a:ext uri="{FF2B5EF4-FFF2-40B4-BE49-F238E27FC236}">
                <a16:creationId xmlns:a16="http://schemas.microsoft.com/office/drawing/2014/main" id="{301A15A3-6674-43B7-95F8-68B443E9A86B}"/>
              </a:ext>
            </a:extLst>
          </p:cNvPr>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a:t>
            </a:r>
            <a:r>
              <a:rPr lang="en-IN" b="1" dirty="0">
                <a:latin typeface="Arial" panose="020B0604020202020204" pitchFamily="34" charset="0"/>
                <a:cs typeface="Arial" panose="020B0604020202020204" pitchFamily="34" charset="0"/>
              </a:rPr>
              <a:t>USERS</a:t>
            </a:r>
            <a:r>
              <a:rPr lang="en-IN" dirty="0">
                <a:latin typeface="Arial" panose="020B0604020202020204" pitchFamily="34" charset="0"/>
                <a:cs typeface="Arial" panose="020B0604020202020204" pitchFamily="34" charset="0"/>
              </a:rPr>
              <a:t> table with </a:t>
            </a:r>
            <a:r>
              <a:rPr lang="en-IN" b="1" dirty="0">
                <a:latin typeface="Arial" panose="020B0604020202020204" pitchFamily="34" charset="0"/>
                <a:cs typeface="Arial" panose="020B0604020202020204" pitchFamily="34" charset="0"/>
              </a:rPr>
              <a:t>CHECK</a:t>
            </a:r>
            <a:r>
              <a:rPr lang="en-IN" dirty="0">
                <a:latin typeface="Arial" panose="020B0604020202020204" pitchFamily="34" charset="0"/>
                <a:cs typeface="Arial" panose="020B0604020202020204" pitchFamily="34" charset="0"/>
              </a:rPr>
              <a:t> column.</a:t>
            </a:r>
          </a:p>
        </p:txBody>
      </p:sp>
      <p:sp>
        <p:nvSpPr>
          <p:cNvPr id="14" name="Rectangle 13">
            <a:extLst>
              <a:ext uri="{FF2B5EF4-FFF2-40B4-BE49-F238E27FC236}">
                <a16:creationId xmlns:a16="http://schemas.microsoft.com/office/drawing/2014/main" id="{442FA42D-F5E5-4AA6-AB66-1C81B90320F5}"/>
              </a:ext>
            </a:extLst>
          </p:cNvPr>
          <p:cNvSpPr/>
          <p:nvPr/>
        </p:nvSpPr>
        <p:spPr>
          <a:xfrm>
            <a:off x="290746" y="4228053"/>
            <a:ext cx="5445215" cy="2308324"/>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a:t>
            </a:r>
            <a:r>
              <a:rPr lang="en-IN" dirty="0">
                <a:solidFill>
                  <a:srgbClr val="C00000"/>
                </a:solidFill>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chemeClr val="accent5">
                    <a:lumMod val="75000"/>
                  </a:schemeClr>
                </a:solidFill>
                <a:latin typeface="Liberation Mono"/>
                <a:cs typeface="Arial" panose="020B0604020202020204" pitchFamily="34" charset="0"/>
              </a:rPr>
              <a:t>&gt;</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50</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5" name="Rectangle 14">
            <a:extLst>
              <a:ext uri="{FF2B5EF4-FFF2-40B4-BE49-F238E27FC236}">
                <a16:creationId xmlns:a16="http://schemas.microsoft.com/office/drawing/2014/main" id="{BD5CFF68-B162-4F3B-A3FB-141AFB29E4B4}"/>
              </a:ext>
            </a:extLst>
          </p:cNvPr>
          <p:cNvSpPr/>
          <p:nvPr/>
        </p:nvSpPr>
        <p:spPr>
          <a:xfrm>
            <a:off x="5735961" y="4228053"/>
            <a:ext cx="6264696" cy="2585323"/>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userName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40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password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email </a:t>
            </a:r>
            <a:r>
              <a:rPr lang="en-IN" dirty="0">
                <a:solidFill>
                  <a:srgbClr val="834689"/>
                </a:solidFill>
                <a:latin typeface="Liberation Mono"/>
                <a:cs typeface="Arial" panose="020B0604020202020204" pitchFamily="34" charset="0"/>
              </a:rPr>
              <a:t>VARCHAR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255</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a:p>
            <a:r>
              <a:rPr lang="en-IN" dirty="0">
                <a:latin typeface="Liberation Mono"/>
                <a:cs typeface="Arial" panose="020B0604020202020204" pitchFamily="34" charset="0"/>
              </a:rPr>
              <a:t>   ratings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chk_ratings </a:t>
            </a:r>
            <a:r>
              <a:rPr lang="en-IN" dirty="0">
                <a:solidFill>
                  <a:srgbClr val="834689"/>
                </a:solidFill>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ratings </a:t>
            </a:r>
            <a:r>
              <a:rPr lang="en-IN" dirty="0">
                <a:solidFill>
                  <a:srgbClr val="A67F59"/>
                </a:solidFill>
                <a:latin typeface="Liberation Mono"/>
              </a:rPr>
              <a:t>&gt;</a:t>
            </a:r>
            <a:r>
              <a:rPr lang="en-IN" dirty="0">
                <a:latin typeface="Liberation Mono"/>
                <a:cs typeface="Arial" panose="020B0604020202020204" pitchFamily="34" charset="0"/>
              </a:rPr>
              <a:t> 50</a:t>
            </a:r>
            <a:r>
              <a:rPr lang="en-IN" dirty="0">
                <a:solidFill>
                  <a:schemeClr val="bg1">
                    <a:lumMod val="65000"/>
                  </a:schemeClr>
                </a:solidFill>
                <a:latin typeface="Liberation Mono"/>
                <a:cs typeface="Arial" panose="020B0604020202020204" pitchFamily="34" charset="0"/>
              </a:rPr>
              <a:t>),</a:t>
            </a:r>
          </a:p>
          <a:p>
            <a:r>
              <a:rPr lang="en-IN" dirty="0">
                <a:solidFill>
                  <a:schemeClr val="accent6">
                    <a:lumMod val="50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chk_email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solidFill>
                  <a:srgbClr val="0077AA"/>
                </a:solidFill>
                <a:latin typeface="Liberation Mono"/>
                <a:ea typeface="Times New Roman" panose="02020603050405020304" pitchFamily="18" charset="0"/>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email</a:t>
            </a:r>
            <a:r>
              <a:rPr lang="en-IN" dirty="0">
                <a:solidFill>
                  <a:schemeClr val="bg1">
                    <a:lumMod val="65000"/>
                  </a:schemeClr>
                </a:solidFill>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&gt;</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12</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2" name="Rectangle 1">
            <a:extLst>
              <a:ext uri="{FF2B5EF4-FFF2-40B4-BE49-F238E27FC236}">
                <a16:creationId xmlns:a16="http://schemas.microsoft.com/office/drawing/2014/main" id="{3878021A-071F-4C0F-9B39-0C5230666D14}"/>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CHECK(</a:t>
            </a:r>
            <a:r>
              <a:rPr lang="en-US" sz="2000" dirty="0">
                <a:latin typeface="Liberation Mono"/>
                <a:cs typeface="Arial" panose="020B0604020202020204" pitchFamily="34" charset="0"/>
              </a:rPr>
              <a:t>expr</a:t>
            </a:r>
            <a:r>
              <a:rPr lang="en-US" sz="2000" dirty="0">
                <a:solidFill>
                  <a:srgbClr val="0077AA"/>
                </a:solidFill>
                <a:latin typeface="Liberation Mono"/>
                <a:cs typeface="Arial" panose="020B0604020202020204" pitchFamily="34" charset="0"/>
              </a:rPr>
              <a:t>)</a:t>
            </a:r>
            <a:endParaRPr lang="en-IN" sz="2000"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1604348847"/>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constraints – check</a:t>
            </a:r>
          </a:p>
        </p:txBody>
      </p:sp>
      <p:sp>
        <p:nvSpPr>
          <p:cNvPr id="10" name="Rectangle 9">
            <a:extLst>
              <a:ext uri="{FF2B5EF4-FFF2-40B4-BE49-F238E27FC236}">
                <a16:creationId xmlns:a16="http://schemas.microsoft.com/office/drawing/2014/main" id="{CC670968-6661-4729-91C2-78B25290AFCA}"/>
              </a:ext>
            </a:extLst>
          </p:cNvPr>
          <p:cNvSpPr/>
          <p:nvPr/>
        </p:nvSpPr>
        <p:spPr>
          <a:xfrm>
            <a:off x="407369" y="1980474"/>
            <a:ext cx="11377263" cy="1754326"/>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users </a:t>
            </a:r>
            <a:r>
              <a:rPr lang="en-IN" dirty="0">
                <a:solidFill>
                  <a:schemeClr val="bg1">
                    <a:lumMod val="65000"/>
                  </a:schemeClr>
                </a:solidFill>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C00000"/>
                </a:solidFill>
                <a:latin typeface="Liberation Mono"/>
                <a:cs typeface="Arial" panose="020B0604020202020204" pitchFamily="34" charset="0"/>
              </a:rPr>
              <a:t>PRIMARY KEY</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startDate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endDate </a:t>
            </a:r>
            <a:r>
              <a:rPr lang="en-IN" dirty="0">
                <a:solidFill>
                  <a:srgbClr val="834689"/>
                </a:solidFill>
                <a:latin typeface="Liberation Mono"/>
                <a:cs typeface="Arial" panose="020B0604020202020204" pitchFamily="34" charset="0"/>
              </a:rPr>
              <a:t>DATE</a:t>
            </a:r>
            <a:r>
              <a:rPr lang="en-IN" dirty="0">
                <a:latin typeface="Liberation Mono"/>
                <a:cs typeface="Arial" panose="020B0604020202020204" pitchFamily="34" charset="0"/>
              </a:rPr>
              <a:t>,</a:t>
            </a:r>
          </a:p>
          <a:p>
            <a:r>
              <a:rPr lang="en-IN" dirty="0">
                <a:solidFill>
                  <a:srgbClr val="C00000"/>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constraint</a:t>
            </a:r>
            <a:r>
              <a:rPr lang="en-IN" dirty="0">
                <a:latin typeface="Liberation Mono"/>
                <a:cs typeface="Arial" panose="020B0604020202020204" pitchFamily="34" charset="0"/>
              </a:rPr>
              <a:t> chk_endDate </a:t>
            </a:r>
            <a:r>
              <a:rPr lang="en-IN" dirty="0">
                <a:solidFill>
                  <a:srgbClr val="C00000"/>
                </a:solidFill>
                <a:latin typeface="Liberation Mono"/>
                <a:cs typeface="Arial" panose="020B0604020202020204" pitchFamily="34" charset="0"/>
              </a:rPr>
              <a:t>CHECK</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endDate </a:t>
            </a:r>
            <a:r>
              <a:rPr lang="en-IN" dirty="0">
                <a:solidFill>
                  <a:srgbClr val="A67F59"/>
                </a:solidFill>
                <a:latin typeface="Liberation Mono"/>
              </a:rPr>
              <a:t>&gt;</a:t>
            </a:r>
            <a:r>
              <a:rPr lang="en-IN" dirty="0">
                <a:latin typeface="Liberation Mono"/>
                <a:cs typeface="Arial" panose="020B0604020202020204" pitchFamily="34" charset="0"/>
              </a:rPr>
              <a:t> startDate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0077AA"/>
                </a:solidFill>
                <a:latin typeface="Liberation Mono"/>
              </a:rPr>
              <a:t>INTERVAL</a:t>
            </a:r>
            <a:r>
              <a:rPr lang="en-IN" dirty="0">
                <a:latin typeface="Liberation Mono"/>
                <a:cs typeface="Arial" panose="020B0604020202020204" pitchFamily="34" charset="0"/>
              </a:rPr>
              <a:t> </a:t>
            </a:r>
            <a:r>
              <a:rPr lang="en-IN" dirty="0">
                <a:solidFill>
                  <a:srgbClr val="990055"/>
                </a:solidFill>
                <a:latin typeface="Liberation Mono"/>
                <a:cs typeface="Arial" panose="020B0604020202020204" pitchFamily="34" charset="0"/>
              </a:rPr>
              <a:t>7</a:t>
            </a:r>
            <a:r>
              <a:rPr lang="en-IN" dirty="0">
                <a:latin typeface="Liberation Mono"/>
                <a:cs typeface="Arial" panose="020B0604020202020204" pitchFamily="34" charset="0"/>
              </a:rPr>
              <a:t> day</a:t>
            </a:r>
            <a:r>
              <a:rPr lang="en-IN" dirty="0">
                <a:solidFill>
                  <a:schemeClr val="bg1">
                    <a:lumMod val="65000"/>
                  </a:schemeClr>
                </a:solidFill>
                <a:latin typeface="Liberation Mono"/>
                <a:cs typeface="Arial" panose="020B0604020202020204" pitchFamily="34" charset="0"/>
              </a:rPr>
              <a:t>)</a:t>
            </a:r>
          </a:p>
          <a:p>
            <a:r>
              <a:rPr lang="en-IN" dirty="0">
                <a:solidFill>
                  <a:schemeClr val="bg1">
                    <a:lumMod val="65000"/>
                  </a:schemeClr>
                </a:solidFill>
                <a:latin typeface="Liberation Mono"/>
                <a:cs typeface="Arial" panose="020B0604020202020204" pitchFamily="34" charset="0"/>
              </a:rPr>
              <a:t>)</a:t>
            </a:r>
            <a:r>
              <a:rPr lang="en-US" dirty="0">
                <a:latin typeface="Liberation Mono"/>
                <a:ea typeface="Times New Roman" panose="02020603050405020304" pitchFamily="18" charset="0"/>
                <a:cs typeface="Arial" panose="020B0604020202020204" pitchFamily="34" charset="0"/>
              </a:rPr>
              <a:t> ;</a:t>
            </a:r>
            <a:endParaRPr lang="en-IN" dirty="0">
              <a:latin typeface="Liberation Mono"/>
            </a:endParaRPr>
          </a:p>
        </p:txBody>
      </p:sp>
      <p:sp>
        <p:nvSpPr>
          <p:cNvPr id="13" name="Rectangle 12">
            <a:extLst>
              <a:ext uri="{FF2B5EF4-FFF2-40B4-BE49-F238E27FC236}">
                <a16:creationId xmlns:a16="http://schemas.microsoft.com/office/drawing/2014/main" id="{301A15A3-6674-43B7-95F8-68B443E9A86B}"/>
              </a:ext>
            </a:extLst>
          </p:cNvPr>
          <p:cNvSpPr/>
          <p:nvPr/>
        </p:nvSpPr>
        <p:spPr>
          <a:xfrm>
            <a:off x="290745" y="1340768"/>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a:t>
            </a:r>
            <a:r>
              <a:rPr lang="en-IN" b="1" dirty="0">
                <a:latin typeface="Arial" panose="020B0604020202020204" pitchFamily="34" charset="0"/>
                <a:cs typeface="Arial" panose="020B0604020202020204" pitchFamily="34" charset="0"/>
              </a:rPr>
              <a:t>USERS</a:t>
            </a:r>
            <a:r>
              <a:rPr lang="en-IN" dirty="0">
                <a:latin typeface="Arial" panose="020B0604020202020204" pitchFamily="34" charset="0"/>
                <a:cs typeface="Arial" panose="020B0604020202020204" pitchFamily="34" charset="0"/>
              </a:rPr>
              <a:t> table with </a:t>
            </a:r>
            <a:r>
              <a:rPr lang="en-IN" b="1" dirty="0">
                <a:latin typeface="Arial" panose="020B0604020202020204" pitchFamily="34" charset="0"/>
                <a:cs typeface="Arial" panose="020B0604020202020204" pitchFamily="34" charset="0"/>
              </a:rPr>
              <a:t>CHECK</a:t>
            </a:r>
            <a:r>
              <a:rPr lang="en-IN" dirty="0">
                <a:latin typeface="Arial" panose="020B0604020202020204" pitchFamily="34" charset="0"/>
                <a:cs typeface="Arial" panose="020B0604020202020204" pitchFamily="34" charset="0"/>
              </a:rPr>
              <a:t> column.</a:t>
            </a:r>
          </a:p>
        </p:txBody>
      </p:sp>
      <p:sp>
        <p:nvSpPr>
          <p:cNvPr id="2" name="Rectangle 1">
            <a:extLst>
              <a:ext uri="{FF2B5EF4-FFF2-40B4-BE49-F238E27FC236}">
                <a16:creationId xmlns:a16="http://schemas.microsoft.com/office/drawing/2014/main" id="{3878021A-071F-4C0F-9B39-0C5230666D14}"/>
              </a:ext>
            </a:extLst>
          </p:cNvPr>
          <p:cNvSpPr/>
          <p:nvPr/>
        </p:nvSpPr>
        <p:spPr>
          <a:xfrm>
            <a:off x="334567" y="764704"/>
            <a:ext cx="8788689" cy="400110"/>
          </a:xfrm>
          <a:prstGeom prst="rect">
            <a:avLst/>
          </a:prstGeom>
        </p:spPr>
        <p:txBody>
          <a:bodyPr wrap="square">
            <a:spAutoFit/>
          </a:bodyPr>
          <a:lstStyle/>
          <a:p>
            <a:r>
              <a:rPr lang="en-US" sz="2000" dirty="0">
                <a:solidFill>
                  <a:schemeClr val="tx1">
                    <a:lumMod val="85000"/>
                    <a:lumOff val="15000"/>
                  </a:schemeClr>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col_name</a:t>
            </a:r>
            <a:r>
              <a:rPr lang="en-IN" sz="2000" dirty="0">
                <a:solidFill>
                  <a:srgbClr val="000000"/>
                </a:solidFill>
                <a:latin typeface="Liberation Mono"/>
                <a:cs typeface="Arial" panose="020B0604020202020204" pitchFamily="34" charset="0"/>
              </a:rPr>
              <a:t> </a:t>
            </a:r>
            <a:r>
              <a:rPr lang="en-IN" sz="2000" i="1" dirty="0">
                <a:solidFill>
                  <a:srgbClr val="000000"/>
                </a:solidFill>
                <a:latin typeface="Liberation Mono"/>
                <a:cs typeface="Arial" panose="020B0604020202020204" pitchFamily="34" charset="0"/>
              </a:rPr>
              <a:t>data_type</a:t>
            </a:r>
            <a:r>
              <a:rPr lang="en-IN" sz="2000" dirty="0">
                <a:solidFill>
                  <a:srgbClr val="000000"/>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CHECK(</a:t>
            </a:r>
            <a:r>
              <a:rPr lang="en-US" sz="2000" dirty="0">
                <a:latin typeface="Liberation Mono"/>
                <a:cs typeface="Arial" panose="020B0604020202020204" pitchFamily="34" charset="0"/>
              </a:rPr>
              <a:t>expr</a:t>
            </a:r>
            <a:r>
              <a:rPr lang="en-US" sz="2000" dirty="0">
                <a:solidFill>
                  <a:srgbClr val="0077AA"/>
                </a:solidFill>
                <a:latin typeface="Liberation Mono"/>
                <a:cs typeface="Arial" panose="020B0604020202020204" pitchFamily="34" charset="0"/>
              </a:rPr>
              <a:t>)</a:t>
            </a:r>
            <a:endParaRPr lang="en-IN" sz="2000" dirty="0">
              <a:solidFill>
                <a:srgbClr val="0077AA"/>
              </a:solidFill>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3EBEA6FD-C7C9-4336-B128-C08EADD4485D}"/>
              </a:ext>
            </a:extLst>
          </p:cNvPr>
          <p:cNvSpPr txBox="1"/>
          <p:nvPr/>
        </p:nvSpPr>
        <p:spPr>
          <a:xfrm>
            <a:off x="430065" y="4221088"/>
            <a:ext cx="7344816" cy="400110"/>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sz="2000" dirty="0">
                <a:solidFill>
                  <a:srgbClr val="A67F59"/>
                </a:solidFill>
                <a:latin typeface="Liberation Mono"/>
                <a:cs typeface="Arial" panose="020B0604020202020204" pitchFamily="34" charset="0"/>
              </a:rPr>
              <a:t>*</a:t>
            </a:r>
            <a:r>
              <a:rPr lang="en-IN" dirty="0">
                <a:latin typeface="Liberation Mono"/>
              </a:rPr>
              <a:t> </a:t>
            </a:r>
            <a:r>
              <a:rPr lang="en-IN" dirty="0">
                <a:solidFill>
                  <a:srgbClr val="0077AA"/>
                </a:solidFill>
                <a:latin typeface="Liberation Mono"/>
              </a:rPr>
              <a:t>FROM</a:t>
            </a:r>
            <a:r>
              <a:rPr lang="en-IN" dirty="0">
                <a:latin typeface="Liberation Mono"/>
              </a:rPr>
              <a:t> check_constraints </a:t>
            </a:r>
            <a:r>
              <a:rPr lang="en-IN" dirty="0">
                <a:solidFill>
                  <a:srgbClr val="0077AA"/>
                </a:solidFill>
                <a:latin typeface="Liberation Mono"/>
              </a:rPr>
              <a:t>WHERE</a:t>
            </a:r>
            <a:r>
              <a:rPr lang="en-IN" dirty="0">
                <a:latin typeface="Liberation Mono"/>
              </a:rPr>
              <a:t> CONSTRAINT_SCHEMA </a:t>
            </a:r>
            <a:r>
              <a:rPr lang="en-IN" dirty="0">
                <a:solidFill>
                  <a:schemeClr val="accent5">
                    <a:lumMod val="75000"/>
                  </a:schemeClr>
                </a:solidFill>
                <a:latin typeface="Liberation Mono"/>
                <a:cs typeface="Arial" panose="020B0604020202020204" pitchFamily="34" charset="0"/>
              </a:rPr>
              <a:t>=</a:t>
            </a:r>
            <a:r>
              <a:rPr lang="en-IN" dirty="0">
                <a:latin typeface="Liberation Mono"/>
              </a:rPr>
              <a:t> 'z';</a:t>
            </a:r>
          </a:p>
        </p:txBody>
      </p:sp>
    </p:spTree>
    <p:extLst>
      <p:ext uri="{BB962C8B-B14F-4D97-AF65-F5344CB8AC3E}">
        <p14:creationId xmlns:p14="http://schemas.microsoft.com/office/powerpoint/2010/main" val="15351936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52940</TotalTime>
  <Words>20256</Words>
  <Application>Microsoft Office PowerPoint</Application>
  <PresentationFormat>Widescreen</PresentationFormat>
  <Paragraphs>2678</Paragraphs>
  <Slides>212</Slides>
  <Notes>17</Notes>
  <HiddenSlides>0</HiddenSlides>
  <MMClips>0</MMClips>
  <ScaleCrop>false</ScaleCrop>
  <HeadingPairs>
    <vt:vector size="6" baseType="variant">
      <vt:variant>
        <vt:lpstr>Fonts Used</vt:lpstr>
      </vt:variant>
      <vt:variant>
        <vt:i4>17</vt:i4>
      </vt:variant>
      <vt:variant>
        <vt:lpstr>Theme</vt:lpstr>
      </vt:variant>
      <vt:variant>
        <vt:i4>1</vt:i4>
      </vt:variant>
      <vt:variant>
        <vt:lpstr>Slide Titles</vt:lpstr>
      </vt:variant>
      <vt:variant>
        <vt:i4>212</vt:i4>
      </vt:variant>
    </vt:vector>
  </HeadingPairs>
  <TitlesOfParts>
    <vt:vector size="230"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11866</cp:revision>
  <dcterms:created xsi:type="dcterms:W3CDTF">2015-10-09T06:09:34Z</dcterms:created>
  <dcterms:modified xsi:type="dcterms:W3CDTF">2023-05-25T10:42:35Z</dcterms:modified>
</cp:coreProperties>
</file>