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23"/>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603" r:id="rId71"/>
    <p:sldId id="1606" r:id="rId72"/>
    <p:sldId id="1407" r:id="rId73"/>
    <p:sldId id="1340" r:id="rId74"/>
    <p:sldId id="1156" r:id="rId75"/>
    <p:sldId id="1145" r:id="rId76"/>
    <p:sldId id="1146" r:id="rId77"/>
    <p:sldId id="1147" r:id="rId78"/>
    <p:sldId id="1148" r:id="rId79"/>
    <p:sldId id="1149" r:id="rId80"/>
    <p:sldId id="1150" r:id="rId81"/>
    <p:sldId id="1151" r:id="rId82"/>
    <p:sldId id="1152" r:id="rId83"/>
    <p:sldId id="1153" r:id="rId84"/>
    <p:sldId id="1226" r:id="rId85"/>
    <p:sldId id="1227" r:id="rId86"/>
    <p:sldId id="1161" r:id="rId87"/>
    <p:sldId id="1162" r:id="rId88"/>
    <p:sldId id="1154" r:id="rId89"/>
    <p:sldId id="1155" r:id="rId90"/>
    <p:sldId id="1191" r:id="rId91"/>
    <p:sldId id="1192" r:id="rId92"/>
    <p:sldId id="1179" r:id="rId93"/>
    <p:sldId id="1180" r:id="rId94"/>
    <p:sldId id="1183" r:id="rId95"/>
    <p:sldId id="1618" r:id="rId96"/>
    <p:sldId id="1184" r:id="rId97"/>
    <p:sldId id="1413" r:id="rId98"/>
    <p:sldId id="1414" r:id="rId99"/>
    <p:sldId id="1415" r:id="rId100"/>
    <p:sldId id="1416" r:id="rId101"/>
    <p:sldId id="1417" r:id="rId102"/>
    <p:sldId id="1420" r:id="rId103"/>
    <p:sldId id="1421" r:id="rId104"/>
    <p:sldId id="1332" r:id="rId105"/>
    <p:sldId id="1333" r:id="rId106"/>
    <p:sldId id="1193" r:id="rId107"/>
    <p:sldId id="1194" r:id="rId108"/>
    <p:sldId id="1223" r:id="rId109"/>
    <p:sldId id="1224" r:id="rId110"/>
    <p:sldId id="1277" r:id="rId111"/>
    <p:sldId id="1330" r:id="rId112"/>
    <p:sldId id="1328" r:id="rId113"/>
    <p:sldId id="1331" r:id="rId114"/>
    <p:sldId id="1329" r:id="rId115"/>
    <p:sldId id="1410" r:id="rId116"/>
    <p:sldId id="1412" r:id="rId117"/>
    <p:sldId id="1607" r:id="rId118"/>
    <p:sldId id="1608" r:id="rId119"/>
    <p:sldId id="1609" r:id="rId120"/>
    <p:sldId id="1610" r:id="rId121"/>
    <p:sldId id="1611" r:id="rId122"/>
    <p:sldId id="1612" r:id="rId123"/>
    <p:sldId id="1613" r:id="rId124"/>
    <p:sldId id="1614" r:id="rId125"/>
    <p:sldId id="1185" r:id="rId126"/>
    <p:sldId id="1186" r:id="rId127"/>
    <p:sldId id="1187" r:id="rId128"/>
    <p:sldId id="1188" r:id="rId129"/>
    <p:sldId id="1234" r:id="rId130"/>
    <p:sldId id="1235" r:id="rId131"/>
    <p:sldId id="1275" r:id="rId132"/>
    <p:sldId id="1276" r:id="rId133"/>
    <p:sldId id="1336" r:id="rId134"/>
    <p:sldId id="1337" r:id="rId135"/>
    <p:sldId id="1418" r:id="rId136"/>
    <p:sldId id="1419" r:id="rId137"/>
    <p:sldId id="1310" r:id="rId138"/>
    <p:sldId id="1311" r:id="rId139"/>
    <p:sldId id="1273" r:id="rId140"/>
    <p:sldId id="1274" r:id="rId141"/>
    <p:sldId id="1173" r:id="rId142"/>
    <p:sldId id="1174" r:id="rId143"/>
    <p:sldId id="1308" r:id="rId144"/>
    <p:sldId id="1309" r:id="rId145"/>
    <p:sldId id="1200" r:id="rId146"/>
    <p:sldId id="1099" r:id="rId147"/>
    <p:sldId id="1594" r:id="rId148"/>
    <p:sldId id="1595" r:id="rId149"/>
    <p:sldId id="1256" r:id="rId150"/>
    <p:sldId id="1257" r:id="rId151"/>
    <p:sldId id="1258" r:id="rId152"/>
    <p:sldId id="1259" r:id="rId153"/>
    <p:sldId id="1348" r:id="rId154"/>
    <p:sldId id="1349" r:id="rId155"/>
    <p:sldId id="1326" r:id="rId156"/>
    <p:sldId id="1327" r:id="rId157"/>
    <p:sldId id="1322" r:id="rId158"/>
    <p:sldId id="1323" r:id="rId159"/>
    <p:sldId id="1533" r:id="rId160"/>
    <p:sldId id="1534" r:id="rId161"/>
    <p:sldId id="1324" r:id="rId162"/>
    <p:sldId id="1325" r:id="rId163"/>
    <p:sldId id="1267" r:id="rId164"/>
    <p:sldId id="1268" r:id="rId165"/>
    <p:sldId id="1260" r:id="rId166"/>
    <p:sldId id="1261" r:id="rId167"/>
    <p:sldId id="1262" r:id="rId168"/>
    <p:sldId id="1263" r:id="rId169"/>
    <p:sldId id="1264" r:id="rId170"/>
    <p:sldId id="1406" r:id="rId171"/>
    <p:sldId id="1411" r:id="rId172"/>
    <p:sldId id="1341" r:id="rId173"/>
    <p:sldId id="1342" r:id="rId174"/>
    <p:sldId id="1265" r:id="rId175"/>
    <p:sldId id="1266" r:id="rId176"/>
    <p:sldId id="1216" r:id="rId177"/>
    <p:sldId id="1092" r:id="rId178"/>
    <p:sldId id="1251" r:id="rId179"/>
    <p:sldId id="1252" r:id="rId180"/>
    <p:sldId id="1269" r:id="rId181"/>
    <p:sldId id="1270" r:id="rId182"/>
    <p:sldId id="1596" r:id="rId183"/>
    <p:sldId id="1597" r:id="rId184"/>
    <p:sldId id="1271" r:id="rId185"/>
    <p:sldId id="1272" r:id="rId186"/>
    <p:sldId id="1219" r:id="rId187"/>
    <p:sldId id="1204" r:id="rId188"/>
    <p:sldId id="1338" r:id="rId189"/>
    <p:sldId id="1339" r:id="rId190"/>
    <p:sldId id="1346" r:id="rId191"/>
    <p:sldId id="1347" r:id="rId192"/>
    <p:sldId id="1528" r:id="rId193"/>
    <p:sldId id="1529" r:id="rId194"/>
    <p:sldId id="1530" r:id="rId195"/>
    <p:sldId id="1531" r:id="rId196"/>
    <p:sldId id="1590" r:id="rId197"/>
    <p:sldId id="1591" r:id="rId198"/>
    <p:sldId id="1592" r:id="rId199"/>
    <p:sldId id="1593" r:id="rId200"/>
    <p:sldId id="1408" r:id="rId201"/>
    <p:sldId id="1409" r:id="rId202"/>
    <p:sldId id="1605" r:id="rId203"/>
    <p:sldId id="1315" r:id="rId204"/>
    <p:sldId id="1535" r:id="rId205"/>
    <p:sldId id="1532" r:id="rId206"/>
    <p:sldId id="1316" r:id="rId207"/>
    <p:sldId id="1318" r:id="rId208"/>
    <p:sldId id="1292" r:id="rId209"/>
    <p:sldId id="1301" r:id="rId210"/>
    <p:sldId id="1302" r:id="rId211"/>
    <p:sldId id="1294" r:id="rId212"/>
    <p:sldId id="1293" r:id="rId213"/>
    <p:sldId id="1295" r:id="rId214"/>
    <p:sldId id="1296" r:id="rId215"/>
    <p:sldId id="1297" r:id="rId216"/>
    <p:sldId id="1303" r:id="rId217"/>
    <p:sldId id="1304" r:id="rId218"/>
    <p:sldId id="954" r:id="rId219"/>
    <p:sldId id="1307" r:id="rId220"/>
    <p:sldId id="1359" r:id="rId221"/>
    <p:sldId id="1360" r:id="rId222"/>
    <p:sldId id="1364" r:id="rId223"/>
    <p:sldId id="1363" r:id="rId224"/>
    <p:sldId id="788" r:id="rId225"/>
    <p:sldId id="1499" r:id="rId226"/>
    <p:sldId id="1422" r:id="rId227"/>
    <p:sldId id="1514" r:id="rId228"/>
    <p:sldId id="1516" r:id="rId229"/>
    <p:sldId id="1519" r:id="rId230"/>
    <p:sldId id="1515" r:id="rId231"/>
    <p:sldId id="1518" r:id="rId232"/>
    <p:sldId id="1423" r:id="rId233"/>
    <p:sldId id="1436" r:id="rId234"/>
    <p:sldId id="1437" r:id="rId235"/>
    <p:sldId id="1424" r:id="rId236"/>
    <p:sldId id="1441" r:id="rId237"/>
    <p:sldId id="1442" r:id="rId238"/>
    <p:sldId id="1520" r:id="rId239"/>
    <p:sldId id="1443" r:id="rId240"/>
    <p:sldId id="1444" r:id="rId241"/>
    <p:sldId id="1445" r:id="rId242"/>
    <p:sldId id="1446" r:id="rId243"/>
    <p:sldId id="1447" r:id="rId244"/>
    <p:sldId id="1521" r:id="rId245"/>
    <p:sldId id="1426" r:id="rId246"/>
    <p:sldId id="1438" r:id="rId247"/>
    <p:sldId id="1439" r:id="rId248"/>
    <p:sldId id="1448" r:id="rId249"/>
    <p:sldId id="1449" r:id="rId250"/>
    <p:sldId id="1450" r:id="rId251"/>
    <p:sldId id="1522" r:id="rId252"/>
    <p:sldId id="1440" r:id="rId253"/>
    <p:sldId id="1455" r:id="rId254"/>
    <p:sldId id="1456" r:id="rId255"/>
    <p:sldId id="1523" r:id="rId256"/>
    <p:sldId id="1524" r:id="rId257"/>
    <p:sldId id="1525" r:id="rId258"/>
    <p:sldId id="1526" r:id="rId259"/>
    <p:sldId id="1527" r:id="rId260"/>
    <p:sldId id="1500" r:id="rId261"/>
    <p:sldId id="1457" r:id="rId262"/>
    <p:sldId id="1498" r:id="rId263"/>
    <p:sldId id="1474" r:id="rId264"/>
    <p:sldId id="1475" r:id="rId265"/>
    <p:sldId id="1476" r:id="rId266"/>
    <p:sldId id="1477" r:id="rId267"/>
    <p:sldId id="1478" r:id="rId268"/>
    <p:sldId id="1479" r:id="rId269"/>
    <p:sldId id="1501" r:id="rId270"/>
    <p:sldId id="1513" r:id="rId271"/>
    <p:sldId id="1502" r:id="rId272"/>
    <p:sldId id="1539" r:id="rId273"/>
    <p:sldId id="1503" r:id="rId274"/>
    <p:sldId id="1568" r:id="rId275"/>
    <p:sldId id="1600" r:id="rId276"/>
    <p:sldId id="1601" r:id="rId277"/>
    <p:sldId id="1602" r:id="rId278"/>
    <p:sldId id="1586" r:id="rId279"/>
    <p:sldId id="1587" r:id="rId280"/>
    <p:sldId id="1588" r:id="rId281"/>
    <p:sldId id="1505" r:id="rId282"/>
    <p:sldId id="1617" r:id="rId283"/>
    <p:sldId id="1616" r:id="rId284"/>
    <p:sldId id="1537" r:id="rId285"/>
    <p:sldId id="1550" r:id="rId286"/>
    <p:sldId id="1538" r:id="rId287"/>
    <p:sldId id="1506" r:id="rId288"/>
    <p:sldId id="1583" r:id="rId289"/>
    <p:sldId id="1579" r:id="rId290"/>
    <p:sldId id="1615" r:id="rId291"/>
    <p:sldId id="1598" r:id="rId292"/>
    <p:sldId id="1589" r:id="rId293"/>
    <p:sldId id="1536" r:id="rId294"/>
    <p:sldId id="1604" r:id="rId295"/>
    <p:sldId id="1508" r:id="rId296"/>
    <p:sldId id="1581" r:id="rId297"/>
    <p:sldId id="1582" r:id="rId298"/>
    <p:sldId id="1577" r:id="rId299"/>
    <p:sldId id="1580" r:id="rId300"/>
    <p:sldId id="1564" r:id="rId301"/>
    <p:sldId id="1563" r:id="rId302"/>
    <p:sldId id="1540" r:id="rId303"/>
    <p:sldId id="1567" r:id="rId304"/>
    <p:sldId id="1541" r:id="rId305"/>
    <p:sldId id="1619" r:id="rId306"/>
    <p:sldId id="1562" r:id="rId307"/>
    <p:sldId id="1565" r:id="rId308"/>
    <p:sldId id="1569" r:id="rId309"/>
    <p:sldId id="1575" r:id="rId310"/>
    <p:sldId id="1576" r:id="rId311"/>
    <p:sldId id="1566" r:id="rId312"/>
    <p:sldId id="1552" r:id="rId313"/>
    <p:sldId id="1553" r:id="rId314"/>
    <p:sldId id="1578" r:id="rId315"/>
    <p:sldId id="1570" r:id="rId316"/>
    <p:sldId id="1599" r:id="rId317"/>
    <p:sldId id="1571" r:id="rId318"/>
    <p:sldId id="1572" r:id="rId319"/>
    <p:sldId id="1573" r:id="rId320"/>
    <p:sldId id="1574" r:id="rId321"/>
    <p:sldId id="1087" r:id="rId3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9428"/>
    <a:srgbClr val="B7AC19"/>
    <a:srgbClr val="D2CD03"/>
    <a:srgbClr val="8C8312"/>
    <a:srgbClr val="BAAE18"/>
    <a:srgbClr val="D80E95"/>
    <a:srgbClr val="000066"/>
    <a:srgbClr val="FF0066"/>
    <a:srgbClr val="610F51"/>
    <a:srgbClr val="0A03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82"/>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commentAuthors" Target="commentAuthors.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viewProps" Target="viewProps.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theme" Target="theme/theme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tableStyles" Target="tableStyle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presProps" Target="presProps.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03-10-2024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168</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270</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310</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10/3/2024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10/3/2024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10/3/2024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10/3/2024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rPr>
              <a:t>variable</a:t>
            </a:r>
            <a:r>
              <a:rPr lang="en-IN" dirty="0">
                <a:latin typeface="Source Code Pro" panose="020B0509030403020204" pitchFamily="49" charset="0"/>
                <a:ea typeface="Source Code Pro" panose="020B0509030403020204" pitchFamily="49" charset="0"/>
              </a:rPr>
              <a:t> === null)</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Null Test</a:t>
            </a:r>
          </a:p>
        </p:txBody>
      </p:sp>
    </p:spTree>
    <p:extLst>
      <p:ext uri="{BB962C8B-B14F-4D97-AF65-F5344CB8AC3E}">
        <p14:creationId xmlns:p14="http://schemas.microsoft.com/office/powerpoint/2010/main" val="282257778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Empty String Test</a:t>
            </a:r>
          </a:p>
        </p:txBody>
      </p:sp>
    </p:spTree>
    <p:extLst>
      <p:ext uri="{BB962C8B-B14F-4D97-AF65-F5344CB8AC3E}">
        <p14:creationId xmlns:p14="http://schemas.microsoft.com/office/powerpoint/2010/main" val="271116349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Undefined Test</a:t>
            </a:r>
          </a:p>
        </p:txBody>
      </p:sp>
    </p:spTree>
    <p:extLst>
      <p:ext uri="{BB962C8B-B14F-4D97-AF65-F5344CB8AC3E}">
        <p14:creationId xmlns:p14="http://schemas.microsoft.com/office/powerpoint/2010/main" val="2880936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false)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False Test</a:t>
            </a:r>
          </a:p>
        </p:txBody>
      </p:sp>
    </p:spTree>
    <p:extLst>
      <p:ext uri="{BB962C8B-B14F-4D97-AF65-F5344CB8AC3E}">
        <p14:creationId xmlns:p14="http://schemas.microsoft.com/office/powerpoint/2010/main" val="357341889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Zero Test</a:t>
            </a:r>
          </a:p>
        </p:txBody>
      </p:sp>
    </p:spTree>
    <p:extLst>
      <p:ext uri="{BB962C8B-B14F-4D97-AF65-F5344CB8AC3E}">
        <p14:creationId xmlns:p14="http://schemas.microsoft.com/office/powerpoint/2010/main" val="249301198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335360" y="1412776"/>
            <a:ext cx="11377264"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'number' &amp;&amp; !parseFloat(variable) &amp;&amp;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(isNaN(variable))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NaN Test</a:t>
            </a:r>
          </a:p>
        </p:txBody>
      </p:sp>
    </p:spTree>
    <p:extLst>
      <p:ext uri="{BB962C8B-B14F-4D97-AF65-F5344CB8AC3E}">
        <p14:creationId xmlns:p14="http://schemas.microsoft.com/office/powerpoint/2010/main" val="318899055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nter image description here">
            <a:extLst>
              <a:ext uri="{FF2B5EF4-FFF2-40B4-BE49-F238E27FC236}">
                <a16:creationId xmlns:a16="http://schemas.microsoft.com/office/drawing/2014/main" id="{66406769-5960-20A9-A325-EF248F1CF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B2490E-E6FF-F071-4A66-1D98564E8CA9}"/>
              </a:ext>
            </a:extLst>
          </p:cNvPr>
          <p:cNvSpPr txBox="1"/>
          <p:nvPr/>
        </p:nvSpPr>
        <p:spPr>
          <a:xfrm>
            <a:off x="119336" y="0"/>
            <a:ext cx="1140056"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56506630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ter image description here">
            <a:extLst>
              <a:ext uri="{FF2B5EF4-FFF2-40B4-BE49-F238E27FC236}">
                <a16:creationId xmlns:a16="http://schemas.microsoft.com/office/drawing/2014/main" id="{C720F348-7052-673F-3DC0-E55D8179E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34E2D-1940-2303-C761-83CA6785894D}"/>
              </a:ext>
            </a:extLst>
          </p:cNvPr>
          <p:cNvSpPr txBox="1"/>
          <p:nvPr/>
        </p:nvSpPr>
        <p:spPr>
          <a:xfrm>
            <a:off x="119336" y="0"/>
            <a:ext cx="1350050"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15008851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569660"/>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9194197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160043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8" name="Rectangle 7"/>
          <p:cNvSpPr/>
          <p:nvPr/>
        </p:nvSpPr>
        <p:spPr>
          <a:xfrm>
            <a:off x="1524000" y="227687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50100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284364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Tree>
    <p:extLst>
      <p:ext uri="{BB962C8B-B14F-4D97-AF65-F5344CB8AC3E}">
        <p14:creationId xmlns:p14="http://schemas.microsoft.com/office/powerpoint/2010/main" val="391652235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923330"/>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endParaRPr lang="en-IN" dirty="0"/>
          </a:p>
        </p:txBody>
      </p:sp>
    </p:spTree>
    <p:extLst>
      <p:ext uri="{BB962C8B-B14F-4D97-AF65-F5344CB8AC3E}">
        <p14:creationId xmlns:p14="http://schemas.microsoft.com/office/powerpoint/2010/main" val="218024606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a:p>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field3</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Rectangle 8"/>
          <p:cNvSpPr/>
          <p:nvPr/>
        </p:nvSpPr>
        <p:spPr>
          <a:xfrm>
            <a:off x="119336" y="3905180"/>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2C11FAA7-AB50-B8BE-5249-254596CF0218}"/>
              </a:ext>
            </a:extLst>
          </p:cNvPr>
          <p:cNvSpPr txBox="1"/>
          <p:nvPr/>
        </p:nvSpPr>
        <p:spPr>
          <a:xfrm>
            <a:off x="119336" y="5602962"/>
            <a:ext cx="1148527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x: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'name’, 'sal'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61365847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119336" y="2976041"/>
            <a:ext cx="1188132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3" name="Rectangle 2">
            <a:extLst>
              <a:ext uri="{FF2B5EF4-FFF2-40B4-BE49-F238E27FC236}">
                <a16:creationId xmlns:a16="http://schemas.microsoft.com/office/drawing/2014/main" id="{1903F20C-278C-EDEC-C964-D0CC94BEC47E}"/>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74427937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886843871"/>
              </p:ext>
            </p:extLst>
          </p:nvPr>
        </p:nvGraphicFramePr>
        <p:xfrm>
          <a:off x="263352" y="126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3705892247"/>
              </p:ext>
            </p:extLst>
          </p:nvPr>
        </p:nvGraphicFramePr>
        <p:xfrm>
          <a:off x="263352" y="126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437112"/>
            <a:ext cx="11737304"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_id: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_</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5" name="TextBox 4">
            <a:extLst>
              <a:ext uri="{FF2B5EF4-FFF2-40B4-BE49-F238E27FC236}">
                <a16:creationId xmlns:a16="http://schemas.microsoft.com/office/drawing/2014/main" id="{75E9073E-214B-122D-C497-BD14BD0BDCD7}"/>
              </a:ext>
            </a:extLst>
          </p:cNvPr>
          <p:cNvSpPr txBox="1"/>
          <p:nvPr/>
        </p:nvSpPr>
        <p:spPr>
          <a:xfrm>
            <a:off x="839416" y="6096000"/>
            <a:ext cx="6804248" cy="369332"/>
          </a:xfrm>
          <a:prstGeom prst="rect">
            <a:avLst/>
          </a:prstGeom>
          <a:noFill/>
        </p:spPr>
        <p:txBody>
          <a:bodyPr wrap="square">
            <a:spAutoFit/>
          </a:bodyPr>
          <a:lstStyle/>
          <a:p>
            <a:r>
              <a:rPr lang="en-IN" dirty="0">
                <a:solidFill>
                  <a:srgbClr val="00B0F0"/>
                </a:solidFill>
              </a:rPr>
              <a:t>const</a:t>
            </a:r>
            <a:r>
              <a:rPr lang="en-IN" dirty="0"/>
              <a:t> x = [ </a:t>
            </a:r>
            <a:r>
              <a:rPr lang="en-IN" dirty="0">
                <a:solidFill>
                  <a:srgbClr val="00B050"/>
                </a:solidFill>
              </a:rPr>
              <a:t>'January'</a:t>
            </a:r>
            <a:r>
              <a:rPr lang="en-IN" dirty="0"/>
              <a:t>,</a:t>
            </a:r>
            <a:r>
              <a:rPr lang="en-IN" dirty="0">
                <a:solidFill>
                  <a:srgbClr val="00B050"/>
                </a:solidFill>
              </a:rPr>
              <a:t> 'February'</a:t>
            </a:r>
            <a:r>
              <a:rPr lang="en-IN" dirty="0"/>
              <a:t>,</a:t>
            </a:r>
            <a:r>
              <a:rPr lang="en-IN" dirty="0">
                <a:solidFill>
                  <a:srgbClr val="00B050"/>
                </a:solidFill>
              </a:rPr>
              <a:t>  'March'</a:t>
            </a:r>
            <a:r>
              <a:rPr lang="en-IN" dirty="0"/>
              <a:t>,</a:t>
            </a:r>
            <a:r>
              <a:rPr lang="en-IN" dirty="0">
                <a:solidFill>
                  <a:srgbClr val="00B050"/>
                </a:solidFill>
              </a:rPr>
              <a:t>  'April'</a:t>
            </a:r>
            <a:r>
              <a:rPr lang="en-IN" dirty="0"/>
              <a:t>,</a:t>
            </a:r>
            <a:r>
              <a:rPr lang="en-IN" dirty="0">
                <a:solidFill>
                  <a:srgbClr val="00B050"/>
                </a:solidFill>
              </a:rPr>
              <a:t>  'May'</a:t>
            </a:r>
            <a:r>
              <a:rPr lang="en-IN" dirty="0"/>
              <a:t>,</a:t>
            </a:r>
            <a:r>
              <a:rPr lang="en-IN" dirty="0">
                <a:solidFill>
                  <a:srgbClr val="00B050"/>
                </a:solidFill>
              </a:rPr>
              <a:t> 'June'</a:t>
            </a:r>
            <a:r>
              <a:rPr lang="en-IN" dirty="0"/>
              <a:t>,</a:t>
            </a:r>
            <a:r>
              <a:rPr lang="en-IN" dirty="0">
                <a:solidFill>
                  <a:srgbClr val="00B050"/>
                </a:solidFill>
              </a:rPr>
              <a:t> 'July'</a:t>
            </a:r>
            <a:r>
              <a:rPr lang="en-IN" dirty="0"/>
              <a:t>, </a:t>
            </a:r>
            <a:r>
              <a:rPr lang="en-IN" dirty="0">
                <a:solidFill>
                  <a:schemeClr val="bg1">
                    <a:lumMod val="50000"/>
                  </a:schemeClr>
                </a:solidFill>
              </a:rPr>
              <a:t>. . . </a:t>
            </a:r>
            <a:r>
              <a:rPr lang="en-IN" dirty="0"/>
              <a:t>]</a:t>
            </a:r>
          </a:p>
        </p:txBody>
      </p:sp>
    </p:spTree>
    <p:extLst>
      <p:ext uri="{BB962C8B-B14F-4D97-AF65-F5344CB8AC3E}">
        <p14:creationId xmlns:p14="http://schemas.microsoft.com/office/powerpoint/2010/main" val="404300748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TODO</a:t>
            </a:r>
            <a:endParaRPr lang="en-IN" dirty="0">
              <a:latin typeface="Gill Sans MT (Body)"/>
            </a:endParaRPr>
          </a:p>
        </p:txBody>
      </p:sp>
      <p:sp>
        <p:nvSpPr>
          <p:cNvPr id="9" name="TextBox 8">
            <a:extLst>
              <a:ext uri="{FF2B5EF4-FFF2-40B4-BE49-F238E27FC236}">
                <a16:creationId xmlns:a16="http://schemas.microsoft.com/office/drawing/2014/main" id="{9C1B27AA-9E7C-B7B7-0484-C40AF2EAA3D4}"/>
              </a:ext>
            </a:extLst>
          </p:cNvPr>
          <p:cNvSpPr txBox="1"/>
          <p:nvPr/>
        </p:nvSpPr>
        <p:spPr>
          <a:xfrm>
            <a:off x="263352" y="1412776"/>
            <a:ext cx="11521280" cy="38164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63525"/>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rgbClr val="D83713"/>
                </a:solidFill>
                <a:latin typeface="Source Code Pro" panose="020B0509030403020204" pitchFamily="49" charset="0"/>
              </a:rPr>
              <a:t>   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movie_title',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612464419"/>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"employee"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create collection “doctor” with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capped</a:t>
                      </a:r>
                      <a:r>
                        <a:rPr lang="en-US" dirty="0">
                          <a:latin typeface="Source Code Pro" panose="020B0509030403020204" pitchFamily="49" charset="0"/>
                          <a:ea typeface="Source Code Pro" panose="020B0509030403020204" pitchFamily="49" charset="0"/>
                        </a:rPr>
                        <a:t>,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size</a:t>
                      </a:r>
                      <a:r>
                        <a:rPr lang="en-US" dirty="0">
                          <a:latin typeface="Source Code Pro" panose="020B0509030403020204" pitchFamily="49" charset="0"/>
                          <a:ea typeface="Source Code Pro" panose="020B0509030403020204" pitchFamily="49" charset="0"/>
                        </a:rPr>
                        <a:t>, and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max</a:t>
                      </a:r>
                      <a:r>
                        <a:rPr lang="en-US" dirty="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capped</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size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8112"/>
            <a:ext cx="11664000" cy="550920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Tree>
    <p:extLst>
      <p:ext uri="{BB962C8B-B14F-4D97-AF65-F5344CB8AC3E}">
        <p14:creationId xmlns:p14="http://schemas.microsoft.com/office/powerpoint/2010/main" val="1580159735"/>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arr.</a:t>
            </a:r>
            <a:r>
              <a:rPr lang="en-IN" sz="1600" b="1" i="1" dirty="0">
                <a:solidFill>
                  <a:srgbClr val="225588"/>
                </a:solidFill>
                <a:latin typeface="Consolas" panose="020B0609020204030204" pitchFamily="49" charset="0"/>
              </a:rPr>
              <a:t>forEach</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a:t>
            </a:r>
            <a:r>
              <a:rPr lang="en-IN" sz="1600" dirty="0">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 </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Tree>
    <p:extLst>
      <p:ext uri="{BB962C8B-B14F-4D97-AF65-F5344CB8AC3E}">
        <p14:creationId xmlns:p14="http://schemas.microsoft.com/office/powerpoint/2010/main" val="1001200161"/>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904066"/>
            <a:ext cx="11664000" cy="590931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b="1" dirty="0">
                <a:solidFill>
                  <a:srgbClr val="225588"/>
                </a:solidFill>
                <a:latin typeface="Consolas" panose="020B0609020204030204" pitchFamily="49" charset="0"/>
              </a:rPr>
              <a:t>in</a:t>
            </a:r>
            <a:r>
              <a:rPr lang="en-IN" sz="1600" dirty="0">
                <a:solidFill>
                  <a:srgbClr val="6688CC"/>
                </a:solidFill>
                <a:latin typeface="Consolas" panose="020B0609020204030204" pitchFamily="49" charset="0"/>
              </a:rPr>
              <a:t> arr)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Tree>
    <p:extLst>
      <p:ext uri="{BB962C8B-B14F-4D97-AF65-F5344CB8AC3E}">
        <p14:creationId xmlns:p14="http://schemas.microsoft.com/office/powerpoint/2010/main" val="1274991510"/>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3" name="Rectangle 2"/>
          <p:cNvSpPr/>
          <p:nvPr/>
        </p:nvSpPr>
        <p:spPr>
          <a:xfrm>
            <a:off x="262800" y="910456"/>
            <a:ext cx="11664000" cy="446276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ename:</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2322642"/>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3" name="Rectangle 2"/>
          <p:cNvSpPr/>
          <p:nvPr/>
        </p:nvSpPr>
        <p:spPr>
          <a:xfrm>
            <a:off x="262800" y="908720"/>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"newPerson"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7694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2" name="Rectangle 1"/>
          <p:cNvSpPr/>
          <p:nvPr/>
        </p:nvSpPr>
        <p:spPr>
          <a:xfrm>
            <a:off x="262800" y="868645"/>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drop</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8964867"/>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 })</a:t>
            </a:r>
          </a:p>
        </p:txBody>
      </p:sp>
      <p:sp>
        <p:nvSpPr>
          <p:cNvPr id="2" name="Rectangle 1"/>
          <p:cNvSpPr/>
          <p:nvPr/>
        </p:nvSpPr>
        <p:spPr>
          <a:xfrm>
            <a:off x="262800" y="901164"/>
            <a:ext cx="11664000" cy="483209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b="0" dirty="0">
                <a:solidFill>
                  <a:srgbClr val="C5C8C6"/>
                </a:solidFill>
                <a:effectLst/>
                <a:latin typeface="Consolas" panose="020B0609020204030204" pitchFamily="49" charset="0"/>
              </a:rPr>
              <a:t>.</a:t>
            </a:r>
            <a:r>
              <a:rPr lang="en-IN" sz="1600" dirty="0">
                <a:solidFill>
                  <a:srgbClr val="DDBB88"/>
                </a:solidFill>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m</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countDocuments</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countDocuments({query})</a:t>
            </a:r>
          </a:p>
        </p:txBody>
      </p:sp>
      <p:sp>
        <p:nvSpPr>
          <p:cNvPr id="2" name="Rectangle 1"/>
          <p:cNvSpPr/>
          <p:nvPr/>
        </p:nvSpPr>
        <p:spPr>
          <a:xfrm>
            <a:off x="262800" y="901164"/>
            <a:ext cx="11664000" cy="483209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b="0" dirty="0">
                <a:solidFill>
                  <a:srgbClr val="C5C8C6"/>
                </a:solidFill>
                <a:effectLst/>
                <a:latin typeface="Consolas" panose="020B0609020204030204" pitchFamily="49" charset="0"/>
              </a:rPr>
              <a:t>.</a:t>
            </a:r>
            <a:r>
              <a:rPr lang="en-IN" sz="1600" dirty="0">
                <a:solidFill>
                  <a:srgbClr val="DDBB88"/>
                </a:solidFill>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m</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countDocuments</a:t>
            </a:r>
            <a:r>
              <a:rPr lang="en-IN" sz="1600" dirty="0">
                <a:solidFill>
                  <a:srgbClr val="6688CC"/>
                </a:solidFill>
                <a:latin typeface="Consolas" panose="020B0609020204030204" pitchFamily="49" charset="0"/>
              </a:rPr>
              <a:t>({</a:t>
            </a:r>
            <a:r>
              <a:rPr lang="en-IN" sz="1600" b="0" dirty="0">
                <a:solidFill>
                  <a:srgbClr val="9872A2"/>
                </a:solidFill>
                <a:effectLst/>
                <a:latin typeface="Consolas" panose="020B0609020204030204" pitchFamily="49" charset="0"/>
              </a:rPr>
              <a:t>duration</a:t>
            </a:r>
            <a:r>
              <a:rPr lang="en-IN" sz="15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3915702218"/>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2" name="Rectangle 1"/>
          <p:cNvSpPr/>
          <p:nvPr/>
        </p:nvSpPr>
        <p:spPr>
          <a:xfrm>
            <a:off x="262800" y="908720"/>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1400399109"/>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p>
          <a:p>
            <a:r>
              <a:rPr lang="en-IN" sz="1600" i="1" dirty="0">
                <a:solidFill>
                  <a:srgbClr val="9966B8"/>
                </a:solidFill>
                <a:latin typeface="Consolas" panose="020B0609020204030204" pitchFamily="49" charset="0"/>
              </a:rPr>
              <a:t>        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4133811798"/>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484784"/>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$group</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"$_id"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 cnt,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3618012095"/>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a:solidFill>
                <a:srgbClr val="9966B8"/>
              </a:solidFill>
              <a:latin typeface="Consolas" panose="020B0609020204030204" pitchFamily="49" charset="0"/>
            </a:endParaRP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multiple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692696"/>
            <a:ext cx="11664000" cy="643253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duration:</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F280D0"/>
                </a:solidFill>
                <a:latin typeface="Consolas" panose="020B0609020204030204" pitchFamily="49" charset="0"/>
              </a:rPr>
              <a:t>250</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 },</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b="0" dirty="0">
                <a:solidFill>
                  <a:srgbClr val="001080"/>
                </a:solidFill>
                <a:effectLst/>
                <a:highlight>
                  <a:srgbClr val="FFFFFF"/>
                </a:highlight>
                <a:latin typeface="Consolas" panose="020B0609020204030204" pitchFamily="49" charset="0"/>
              </a:rPr>
              <a:t>projection:</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movie_title: </a:t>
            </a:r>
            <a:r>
              <a:rPr lang="en-IN" sz="1600" dirty="0">
                <a:solidFill>
                  <a:srgbClr val="F280D0"/>
                </a:solidFill>
                <a:latin typeface="Consolas" panose="020B0609020204030204" pitchFamily="49" charset="0"/>
              </a:rPr>
              <a:t>true</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duration:</a:t>
            </a:r>
            <a:r>
              <a:rPr lang="en-IN" sz="1600" dirty="0">
                <a:solidFill>
                  <a:srgbClr val="F280D0"/>
                </a:solidFill>
                <a:latin typeface="Consolas" panose="020B0609020204030204" pitchFamily="49" charset="0"/>
              </a:rPr>
              <a:t>true</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fn1</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US" sz="1600" i="1" dirty="0">
                <a:solidFill>
                  <a:srgbClr val="9966B8"/>
                </a:solidFill>
                <a:latin typeface="Consolas" panose="020B0609020204030204" pitchFamily="49" charset="0"/>
              </a:rPr>
              <a:t>function</a:t>
            </a:r>
            <a:r>
              <a:rPr lang="en-US" sz="1600" b="0" dirty="0">
                <a:solidFill>
                  <a:srgbClr val="3B3B3B"/>
                </a:solidFill>
                <a:effectLst/>
                <a:highlight>
                  <a:srgbClr val="FFFFFF"/>
                </a:highlight>
                <a:latin typeface="Consolas" panose="020B0609020204030204" pitchFamily="49" charset="0"/>
              </a:rPr>
              <a:t> </a:t>
            </a:r>
            <a:r>
              <a:rPr lang="en-US" sz="1600" dirty="0">
                <a:solidFill>
                  <a:srgbClr val="DDBB88"/>
                </a:solidFill>
                <a:latin typeface="Consolas" panose="020B0609020204030204" pitchFamily="49" charset="0"/>
              </a:rPr>
              <a:t>fn1</a:t>
            </a:r>
            <a:r>
              <a:rPr lang="en-US" sz="1600" dirty="0">
                <a:solidFill>
                  <a:srgbClr val="6688CC"/>
                </a:solidFill>
                <a:latin typeface="Consolas" panose="020B0609020204030204" pitchFamily="49" charset="0"/>
              </a:rPr>
              <a:t>(doc) {</a:t>
            </a:r>
          </a:p>
          <a:p>
            <a:r>
              <a:rPr lang="en-US" sz="1600" b="0" dirty="0">
                <a:solidFill>
                  <a:srgbClr val="3B3B3B"/>
                </a:solidFill>
                <a:effectLst/>
                <a:highlight>
                  <a:srgbClr val="FFFFFF"/>
                </a:highlight>
                <a:latin typeface="Consolas" panose="020B0609020204030204" pitchFamily="49" charset="0"/>
              </a:rPr>
              <a:t>    </a:t>
            </a:r>
            <a:r>
              <a:rPr lang="en-US" sz="1600" b="0" dirty="0">
                <a:solidFill>
                  <a:srgbClr val="AF00DB"/>
                </a:solidFill>
                <a:effectLst/>
                <a:highlight>
                  <a:srgbClr val="FFFFFF"/>
                </a:highlight>
                <a:latin typeface="Consolas" panose="020B0609020204030204" pitchFamily="49" charset="0"/>
              </a:rPr>
              <a:t>return</a:t>
            </a:r>
            <a:r>
              <a:rPr lang="en-US" sz="1600" b="0" dirty="0">
                <a:solidFill>
                  <a:srgbClr val="3B3B3B"/>
                </a:solidFill>
                <a:effectLst/>
                <a:highlight>
                  <a:srgbClr val="FFFFFF"/>
                </a:highlight>
                <a:latin typeface="Consolas" panose="020B0609020204030204" pitchFamily="49" charset="0"/>
              </a:rPr>
              <a:t> </a:t>
            </a:r>
            <a:r>
              <a:rPr lang="en-US" sz="1600" dirty="0">
                <a:solidFill>
                  <a:srgbClr val="6688CC"/>
                </a:solidFill>
                <a:latin typeface="Consolas" panose="020B0609020204030204" pitchFamily="49" charset="0"/>
              </a:rPr>
              <a:t>doc</a:t>
            </a:r>
            <a:r>
              <a:rPr lang="en-US" sz="1600" b="0" dirty="0">
                <a:solidFill>
                  <a:srgbClr val="3B3B3B"/>
                </a:solidFill>
                <a:effectLst/>
                <a:highlight>
                  <a:srgbClr val="FFFFFF"/>
                </a:highlight>
                <a:latin typeface="Consolas" panose="020B0609020204030204" pitchFamily="49" charset="0"/>
              </a:rPr>
              <a:t>.</a:t>
            </a:r>
            <a:r>
              <a:rPr lang="en-US" sz="1600" dirty="0">
                <a:solidFill>
                  <a:srgbClr val="6688CC"/>
                </a:solidFill>
                <a:latin typeface="Consolas" panose="020B0609020204030204" pitchFamily="49" charset="0"/>
              </a:rPr>
              <a:t>movie_title </a:t>
            </a:r>
            <a:r>
              <a:rPr lang="en-US" sz="1600" b="0" dirty="0">
                <a:solidFill>
                  <a:srgbClr val="000000"/>
                </a:solidFill>
                <a:effectLst/>
                <a:highlight>
                  <a:srgbClr val="FFFFFF"/>
                </a:highlight>
                <a:latin typeface="Consolas" panose="020B0609020204030204" pitchFamily="49" charset="0"/>
              </a:rPr>
              <a:t>+</a:t>
            </a:r>
            <a:r>
              <a:rPr lang="en-US" sz="1600" b="0" dirty="0">
                <a:solidFill>
                  <a:srgbClr val="3B3B3B"/>
                </a:solidFill>
                <a:effectLst/>
                <a:highlight>
                  <a:srgbClr val="FFFFFF"/>
                </a:highlight>
                <a:latin typeface="Consolas" panose="020B0609020204030204" pitchFamily="49" charset="0"/>
              </a:rPr>
              <a:t> </a:t>
            </a:r>
            <a:r>
              <a:rPr lang="en-US" sz="1600" dirty="0">
                <a:solidFill>
                  <a:srgbClr val="22AA44"/>
                </a:solidFill>
                <a:latin typeface="Consolas" panose="020B0609020204030204" pitchFamily="49" charset="0"/>
              </a:rPr>
              <a:t>" ---&gt; " </a:t>
            </a:r>
            <a:r>
              <a:rPr lang="en-US" sz="1600" b="0" dirty="0">
                <a:solidFill>
                  <a:srgbClr val="000000"/>
                </a:solidFill>
                <a:effectLst/>
                <a:highlight>
                  <a:srgbClr val="FFFFFF"/>
                </a:highlight>
                <a:latin typeface="Consolas" panose="020B0609020204030204" pitchFamily="49" charset="0"/>
              </a:rPr>
              <a:t>+</a:t>
            </a:r>
            <a:r>
              <a:rPr lang="en-US" sz="1600" b="0" dirty="0">
                <a:solidFill>
                  <a:srgbClr val="3B3B3B"/>
                </a:solidFill>
                <a:effectLst/>
                <a:highlight>
                  <a:srgbClr val="FFFFFF"/>
                </a:highlight>
                <a:latin typeface="Consolas" panose="020B0609020204030204" pitchFamily="49" charset="0"/>
              </a:rPr>
              <a:t> </a:t>
            </a:r>
            <a:r>
              <a:rPr lang="en-US" sz="1600" dirty="0">
                <a:solidFill>
                  <a:srgbClr val="6688CC"/>
                </a:solidFill>
                <a:latin typeface="Consolas" panose="020B0609020204030204" pitchFamily="49" charset="0"/>
              </a:rPr>
              <a:t>doc</a:t>
            </a:r>
            <a:r>
              <a:rPr lang="en-US" sz="1600" b="0" dirty="0">
                <a:solidFill>
                  <a:srgbClr val="3B3B3B"/>
                </a:solidFill>
                <a:effectLst/>
                <a:highlight>
                  <a:srgbClr val="FFFFFF"/>
                </a:highlight>
                <a:latin typeface="Consolas" panose="020B0609020204030204" pitchFamily="49" charset="0"/>
              </a:rPr>
              <a:t>.</a:t>
            </a:r>
            <a:r>
              <a:rPr lang="en-US" sz="1600" dirty="0">
                <a:solidFill>
                  <a:srgbClr val="6688CC"/>
                </a:solidFill>
                <a:latin typeface="Consolas" panose="020B0609020204030204" pitchFamily="49" charset="0"/>
              </a:rPr>
              <a:t>duration</a:t>
            </a:r>
          </a:p>
          <a:p>
            <a:r>
              <a:rPr lang="en-US"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61916263"/>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3" name="Rectangle 2"/>
          <p:cNvSpPr/>
          <p:nvPr/>
        </p:nvSpPr>
        <p:spPr>
          <a:xfrm>
            <a:off x="262800" y="692696"/>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i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i.</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endParaRPr lang="en-IN" sz="1600" dirty="0">
              <a:solidFill>
                <a:srgbClr val="DDBB88"/>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 { 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69610173"/>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3" name="Rectangle 2"/>
          <p:cNvSpPr/>
          <p:nvPr/>
        </p:nvSpPr>
        <p:spPr>
          <a:xfrm>
            <a:off x="262800" y="881419"/>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filter</a:t>
            </a:r>
            <a:r>
              <a:rPr lang="en-IN" sz="1600" dirty="0">
                <a:solidFill>
                  <a:srgbClr val="6688CC"/>
                </a:solidFill>
                <a:latin typeface="Consolas" panose="020B0609020204030204" pitchFamily="49" charset="0"/>
              </a:rPr>
              <a:t>({language: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2144776"/>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whose</a:t>
                      </a:r>
                      <a:r>
                        <a:rPr lang="en-US" baseline="0" dirty="0">
                          <a:latin typeface="Source Code Pro" panose="020B0509030403020204" pitchFamily="49" charset="0"/>
                          <a:ea typeface="Source Code Pro" panose="020B0509030403020204" pitchFamily="49" charset="0"/>
                        </a:rPr>
                        <a:t> genres starts with a letter ‘H’</a:t>
                      </a:r>
                      <a:r>
                        <a:rPr lang="en-US" dirty="0">
                          <a:latin typeface="Source Code Pro" panose="020B0509030403020204" pitchFamily="49" charset="0"/>
                          <a:ea typeface="Source Code Pro" panose="020B0509030403020204" pitchFamily="49" charset="0"/>
                        </a:rPr>
                        <a:t> and give alias name</a:t>
                      </a:r>
                      <a:r>
                        <a:rPr lang="en-US" baseline="0" dirty="0">
                          <a:latin typeface="Source Code Pro" panose="020B0509030403020204" pitchFamily="49" charset="0"/>
                          <a:ea typeface="Source Code Pro" panose="020B0509030403020204" pitchFamily="49" charset="0"/>
                        </a:rPr>
                        <a:t> to movie_title field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:fieldList});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 </a:t>
            </a:r>
            <a:r>
              <a:rPr lang="en-IN" sz="3200" b="1" i="1">
                <a:solidFill>
                  <a:srgbClr val="FFFF00"/>
                </a:solidFill>
                <a:latin typeface="Arial" pitchFamily="34" charset="0"/>
                <a:cs typeface="Arial" pitchFamily="34" charset="0"/>
              </a:rPr>
              <a:t>using variables</a:t>
            </a:r>
            <a:endParaRPr lang="en-IN" sz="3200" b="1" i="1" dirty="0">
              <a:solidFill>
                <a:srgbClr val="FFFF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4FD420D-119E-9F3B-50E5-D0B55321729D}"/>
              </a:ext>
            </a:extLst>
          </p:cNvPr>
          <p:cNvSpPr txBox="1"/>
          <p:nvPr/>
        </p:nvSpPr>
        <p:spPr>
          <a:xfrm>
            <a:off x="262800" y="902325"/>
            <a:ext cx="11664000" cy="5262979"/>
          </a:xfrm>
          <a:prstGeom prst="rect">
            <a:avLst/>
          </a:prstGeom>
          <a:noFill/>
        </p:spPr>
        <p:txBody>
          <a:bodyPr wrap="square">
            <a:spAutoFit/>
          </a:bodyPr>
          <a:lstStyle/>
          <a:p>
            <a:r>
              <a:rPr lang="en-IN" sz="1600" b="0" dirty="0">
                <a:solidFill>
                  <a:srgbClr val="9872A2"/>
                </a:solidFill>
                <a:effectLst/>
                <a:latin typeface="Consolas" panose="020B0609020204030204" pitchFamily="49" charset="0"/>
              </a:rPr>
              <a:t>import</a:t>
            </a:r>
            <a:r>
              <a:rPr lang="en-IN" sz="1600" b="0" dirty="0">
                <a:solidFill>
                  <a:srgbClr val="C5C8C6"/>
                </a:solidFill>
                <a:effectLst/>
                <a:latin typeface="Consolas" panose="020B0609020204030204" pitchFamily="49" charset="0"/>
              </a:rPr>
              <a:t> { </a:t>
            </a:r>
            <a:r>
              <a:rPr lang="en-IN" sz="1600" b="0" dirty="0">
                <a:solidFill>
                  <a:srgbClr val="6089B4"/>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from</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"mongodb"</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new</a:t>
            </a:r>
            <a:r>
              <a:rPr lang="en-IN" sz="1600" b="0" dirty="0">
                <a:solidFill>
                  <a:srgbClr val="C5C8C6"/>
                </a:solidFill>
                <a:effectLst/>
                <a:latin typeface="Consolas" panose="020B0609020204030204" pitchFamily="49" charset="0"/>
              </a:rPr>
              <a:t> </a:t>
            </a:r>
            <a:r>
              <a:rPr lang="en-IN" sz="1600" b="0" dirty="0">
                <a:solidFill>
                  <a:srgbClr val="9B0000"/>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"mongodb://192.168.150.24:27017"</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async</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function</a:t>
            </a:r>
            <a:r>
              <a:rPr lang="en-IN" sz="1600" b="0" dirty="0">
                <a:solidFill>
                  <a:srgbClr val="C5C8C6"/>
                </a:solidFill>
                <a:effectLst/>
                <a:latin typeface="Consolas" panose="020B0609020204030204" pitchFamily="49" charset="0"/>
              </a:rPr>
              <a:t> </a:t>
            </a:r>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try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db</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"db1"</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collection</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"movies"</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$match</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 /</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Horror</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$project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aggregate</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for</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of</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'Director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Movie Title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Genres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doc</a:t>
            </a:r>
            <a:r>
              <a:rPr lang="en-IN" sz="1600" b="0" dirty="0" err="1">
                <a:solidFill>
                  <a:srgbClr val="C5C8C6"/>
                </a:solidFill>
                <a:effectLst/>
                <a:latin typeface="Consolas" panose="020B0609020204030204" pitchFamily="49" charset="0"/>
              </a:rPr>
              <a:t>.</a:t>
            </a:r>
            <a:r>
              <a:rPr lang="en-IN" sz="1600" b="0" dirty="0" err="1">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catch</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code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name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message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finally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close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a:t>
            </a:r>
          </a:p>
          <a:p>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3111674469"/>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
        <p:nvSpPr>
          <p:cNvPr id="6" name="TextBox 5">
            <a:extLst>
              <a:ext uri="{FF2B5EF4-FFF2-40B4-BE49-F238E27FC236}">
                <a16:creationId xmlns:a16="http://schemas.microsoft.com/office/drawing/2014/main" id="{65C0B4C1-35A2-4E00-98C1-0342B9F06DA6}"/>
              </a:ext>
            </a:extLst>
          </p:cNvPr>
          <p:cNvSpPr txBox="1"/>
          <p:nvPr/>
        </p:nvSpPr>
        <p:spPr>
          <a:xfrm>
            <a:off x="407368" y="152053"/>
            <a:ext cx="11665296" cy="2062103"/>
          </a:xfrm>
          <a:prstGeom prst="rect">
            <a:avLst/>
          </a:prstGeom>
          <a:noFill/>
        </p:spPr>
        <p:txBody>
          <a:bodyPr wrap="square">
            <a:spAutoFit/>
          </a:bodyPr>
          <a:lstStyle/>
          <a:p>
            <a:r>
              <a:rPr lang="en-IN" sz="2200" dirty="0"/>
              <a:t>ObjectId values are 12 bytes in length.</a:t>
            </a:r>
          </a:p>
          <a:p>
            <a:r>
              <a:rPr lang="en-IN" sz="600" dirty="0"/>
              <a:t> </a:t>
            </a:r>
          </a:p>
          <a:p>
            <a:pPr marL="285750" indent="-285750">
              <a:buFont typeface="Arial" panose="020B0604020202020204" pitchFamily="34" charset="0"/>
              <a:buChar char="•"/>
            </a:pPr>
            <a:r>
              <a:rPr lang="en-IN" sz="2200" dirty="0"/>
              <a:t>A 4-byte timestamp, representing the </a:t>
            </a:r>
            <a:r>
              <a:rPr lang="en-IN" sz="2200" dirty="0" err="1"/>
              <a:t>ObjectId's</a:t>
            </a:r>
            <a:r>
              <a:rPr lang="en-IN" sz="2200" dirty="0"/>
              <a:t> creation, measured in seconds.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5-byte random value generated once per process. This random value is unique to the machine and process.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3-byte incrementing counter, initialized to a random value.</a:t>
            </a:r>
          </a:p>
        </p:txBody>
      </p:sp>
    </p:spTree>
    <p:extLst>
      <p:ext uri="{BB962C8B-B14F-4D97-AF65-F5344CB8AC3E}">
        <p14:creationId xmlns:p14="http://schemas.microsoft.com/office/powerpoint/2010/main" val="729981238"/>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335360" y="2732147"/>
            <a:ext cx="1159328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$exists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'The Dark Knight Rises'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$where</a:t>
            </a:r>
          </a:p>
        </p:txBody>
      </p:sp>
      <p:sp>
        <p:nvSpPr>
          <p:cNvPr id="9" name="Rectangle 8"/>
          <p:cNvSpPr/>
          <p:nvPr/>
        </p:nvSpPr>
        <p:spPr>
          <a:xfrm>
            <a:off x="335360" y="2732400"/>
            <a:ext cx="11593288" cy="230832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"this.sal &gt; 3000"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phone: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latin typeface="Source Code Pro" panose="020B0509030403020204" pitchFamily="49" charset="0"/>
                <a:ea typeface="Source Code Pro" panose="020B0509030403020204" pitchFamily="49" charset="0"/>
                <a:cs typeface="Calibri" panose="020F0502020204030204" pitchFamily="34" charset="0"/>
              </a:rPr>
              <a:t>if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994646"/>
                </a:solidFill>
                <a:latin typeface="Source Code Pro" panose="020B0509030403020204" pitchFamily="49" charset="0"/>
                <a:ea typeface="Source Code Pro" panose="020B0509030403020204" pitchFamily="49" charset="0"/>
              </a:rPr>
              <a:t>4000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$where</a:t>
            </a:r>
            <a:r>
              <a:rPr lang="en-US" dirty="0"/>
              <a:t> operator in MongoDB allows you to pass either a string containing a JavaScript expression or a full JavaScript function to the query system. </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9895420" cy="369332"/>
          </a:xfrm>
          <a:prstGeom prst="rect">
            <a:avLst/>
          </a:prstGeom>
          <a:noFill/>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$where</a:t>
            </a:r>
            <a:r>
              <a:rPr lang="en-IN" b="0" i="0" dirty="0">
                <a:solidFill>
                  <a:srgbClr val="001E2B"/>
                </a:solidFill>
                <a:effectLst/>
                <a:highlight>
                  <a:srgbClr val="F9FBFA"/>
                </a:highlight>
                <a:latin typeface="Source Code Pro" panose="020B0509030403020204" pitchFamily="49" charset="0"/>
              </a:rPr>
              <a:t>: &lt;string </a:t>
            </a:r>
            <a:r>
              <a:rPr lang="en-IN" b="0" i="0" dirty="0">
                <a:solidFill>
                  <a:schemeClr val="bg1">
                    <a:lumMod val="50000"/>
                  </a:schemeClr>
                </a:solidFill>
                <a:effectLst/>
                <a:highlight>
                  <a:srgbClr val="F9FBFA"/>
                </a:highlight>
                <a:latin typeface="Source Code Pro" panose="020B0509030403020204" pitchFamily="49" charset="0"/>
              </a:rPr>
              <a:t>|</a:t>
            </a:r>
            <a:r>
              <a:rPr lang="en-IN" b="0" i="0" dirty="0">
                <a:solidFill>
                  <a:srgbClr val="001E2B"/>
                </a:solidFill>
                <a:effectLst/>
                <a:highlight>
                  <a:srgbClr val="F9FBFA"/>
                </a:highlight>
                <a:latin typeface="Source Code Pro" panose="020B0509030403020204" pitchFamily="49" charset="0"/>
              </a:rPr>
              <a:t> JavaScript Code&gt; }</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40922812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10" name="TextBox 9">
            <a:extLst>
              <a:ext uri="{FF2B5EF4-FFF2-40B4-BE49-F238E27FC236}">
                <a16:creationId xmlns:a16="http://schemas.microsoft.com/office/drawing/2014/main" id="{C142BFC3-ECCC-A469-C5BF-091E328D2052}"/>
              </a:ext>
            </a:extLst>
          </p:cNvPr>
          <p:cNvSpPr txBox="1"/>
          <p:nvPr/>
        </p:nvSpPr>
        <p:spPr>
          <a:xfrm>
            <a:off x="191344" y="1484784"/>
            <a:ext cx="11737304" cy="5016758"/>
          </a:xfrm>
          <a:prstGeom prst="rect">
            <a:avLst/>
          </a:prstGeom>
          <a:noFill/>
        </p:spPr>
        <p:txBody>
          <a:bodyPr wrap="square">
            <a:spAutoFit/>
          </a:bodyPr>
          <a:lstStyle/>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.shapes.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10</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60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85</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95</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100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endParaRPr lang="en-IN" sz="20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.lists.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405326860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38223</TotalTime>
  <Words>33037</Words>
  <Application>Microsoft Office PowerPoint</Application>
  <PresentationFormat>Widescreen</PresentationFormat>
  <Paragraphs>3444</Paragraphs>
  <Slides>321</Slides>
  <Notes>7</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321</vt:i4>
      </vt:variant>
    </vt:vector>
  </HeadingPairs>
  <TitlesOfParts>
    <vt:vector size="346"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8013</cp:revision>
  <dcterms:created xsi:type="dcterms:W3CDTF">2015-10-09T06:09:34Z</dcterms:created>
  <dcterms:modified xsi:type="dcterms:W3CDTF">2024-10-03T12:18:28Z</dcterms:modified>
</cp:coreProperties>
</file>