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02"/>
  </p:notesMasterIdLst>
  <p:sldIdLst>
    <p:sldId id="497" r:id="rId2"/>
    <p:sldId id="472" r:id="rId3"/>
    <p:sldId id="667" r:id="rId4"/>
    <p:sldId id="532" r:id="rId5"/>
    <p:sldId id="1088" r:id="rId6"/>
    <p:sldId id="1089" r:id="rId7"/>
    <p:sldId id="1177" r:id="rId8"/>
    <p:sldId id="1178" r:id="rId9"/>
    <p:sldId id="1097" r:id="rId10"/>
    <p:sldId id="1100" r:id="rId11"/>
    <p:sldId id="1101" r:id="rId12"/>
    <p:sldId id="1130" r:id="rId13"/>
    <p:sldId id="1131" r:id="rId14"/>
    <p:sldId id="1134" r:id="rId15"/>
    <p:sldId id="1132" r:id="rId16"/>
    <p:sldId id="1133" r:id="rId17"/>
    <p:sldId id="1135" r:id="rId18"/>
    <p:sldId id="1136" r:id="rId19"/>
    <p:sldId id="1137" r:id="rId20"/>
    <p:sldId id="1138" r:id="rId21"/>
    <p:sldId id="1139" r:id="rId22"/>
    <p:sldId id="1159" r:id="rId23"/>
    <p:sldId id="1160" r:id="rId24"/>
    <p:sldId id="1165" r:id="rId25"/>
    <p:sldId id="1166" r:id="rId26"/>
    <p:sldId id="1157" r:id="rId27"/>
    <p:sldId id="1158" r:id="rId28"/>
    <p:sldId id="1140" r:id="rId29"/>
    <p:sldId id="1141" r:id="rId30"/>
    <p:sldId id="1163" r:id="rId31"/>
    <p:sldId id="1164" r:id="rId32"/>
    <p:sldId id="1169" r:id="rId33"/>
    <p:sldId id="1170" r:id="rId34"/>
    <p:sldId id="1171" r:id="rId35"/>
    <p:sldId id="1172" r:id="rId36"/>
    <p:sldId id="1167" r:id="rId37"/>
    <p:sldId id="1168" r:id="rId38"/>
    <p:sldId id="1142" r:id="rId39"/>
    <p:sldId id="1143" r:id="rId40"/>
    <p:sldId id="1144" r:id="rId41"/>
    <p:sldId id="1156" r:id="rId42"/>
    <p:sldId id="1145" r:id="rId43"/>
    <p:sldId id="1146" r:id="rId44"/>
    <p:sldId id="1147" r:id="rId45"/>
    <p:sldId id="1148" r:id="rId46"/>
    <p:sldId id="1149" r:id="rId47"/>
    <p:sldId id="1150" r:id="rId48"/>
    <p:sldId id="1151" r:id="rId49"/>
    <p:sldId id="1152" r:id="rId50"/>
    <p:sldId id="1153" r:id="rId51"/>
    <p:sldId id="1161" r:id="rId52"/>
    <p:sldId id="1162" r:id="rId53"/>
    <p:sldId id="1154" r:id="rId54"/>
    <p:sldId id="1155" r:id="rId55"/>
    <p:sldId id="1179" r:id="rId56"/>
    <p:sldId id="1180" r:id="rId57"/>
    <p:sldId id="1183" r:id="rId58"/>
    <p:sldId id="1184" r:id="rId59"/>
    <p:sldId id="1181" r:id="rId60"/>
    <p:sldId id="1182" r:id="rId61"/>
    <p:sldId id="1185" r:id="rId62"/>
    <p:sldId id="1186" r:id="rId63"/>
    <p:sldId id="1173" r:id="rId64"/>
    <p:sldId id="1174" r:id="rId65"/>
    <p:sldId id="1175" r:id="rId66"/>
    <p:sldId id="1176" r:id="rId67"/>
    <p:sldId id="1099" r:id="rId68"/>
    <p:sldId id="1092" r:id="rId69"/>
    <p:sldId id="1102" r:id="rId70"/>
    <p:sldId id="1103" r:id="rId71"/>
    <p:sldId id="1104" r:id="rId72"/>
    <p:sldId id="1105" r:id="rId73"/>
    <p:sldId id="1106" r:id="rId74"/>
    <p:sldId id="1107" r:id="rId75"/>
    <p:sldId id="1108" r:id="rId76"/>
    <p:sldId id="1109" r:id="rId77"/>
    <p:sldId id="1110" r:id="rId78"/>
    <p:sldId id="1111" r:id="rId79"/>
    <p:sldId id="1112" r:id="rId80"/>
    <p:sldId id="1113" r:id="rId81"/>
    <p:sldId id="1114" r:id="rId82"/>
    <p:sldId id="1115" r:id="rId83"/>
    <p:sldId id="1116" r:id="rId84"/>
    <p:sldId id="1117" r:id="rId85"/>
    <p:sldId id="1118" r:id="rId86"/>
    <p:sldId id="1119" r:id="rId87"/>
    <p:sldId id="1120" r:id="rId88"/>
    <p:sldId id="1121" r:id="rId89"/>
    <p:sldId id="1122" r:id="rId90"/>
    <p:sldId id="1123" r:id="rId91"/>
    <p:sldId id="1124" r:id="rId92"/>
    <p:sldId id="1125" r:id="rId93"/>
    <p:sldId id="1126" r:id="rId94"/>
    <p:sldId id="1127" r:id="rId95"/>
    <p:sldId id="1128" r:id="rId96"/>
    <p:sldId id="1129" r:id="rId97"/>
    <p:sldId id="954" r:id="rId98"/>
    <p:sldId id="788" r:id="rId99"/>
    <p:sldId id="1071" r:id="rId100"/>
    <p:sldId id="1087" r:id="rId10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90E183"/>
    <a:srgbClr val="DFE100"/>
    <a:srgbClr val="FC6F0D"/>
    <a:srgbClr val="049DC8"/>
    <a:srgbClr val="036883"/>
    <a:srgbClr val="FF1C00"/>
    <a:srgbClr val="BAB294"/>
    <a:srgbClr val="614051"/>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30-11-2018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11/30/2018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11/30/2018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11/30/2018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11/30/2018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start server and client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400110"/>
          </a:xfrm>
          <a:prstGeom prst="rect">
            <a:avLst/>
          </a:prstGeom>
        </p:spPr>
        <p:txBody>
          <a:bodyPr wrap="square">
            <a:spAutoFit/>
          </a:bodyPr>
          <a:lstStyle/>
          <a:p>
            <a:r>
              <a:rPr lang="en-US" dirty="0"/>
              <a:t>To start </a:t>
            </a:r>
            <a:r>
              <a:rPr lang="en-US" dirty="0" smtClean="0"/>
              <a:t>MongoDB server,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0480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bind_ip_all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 stp10</a:t>
            </a: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--journal --bind_ip 192.168.100.20</a:t>
            </a:r>
          </a:p>
        </p:txBody>
      </p:sp>
      <p:sp>
        <p:nvSpPr>
          <p:cNvPr id="5" name="Rectangle 4"/>
          <p:cNvSpPr/>
          <p:nvPr/>
        </p:nvSpPr>
        <p:spPr>
          <a:xfrm>
            <a:off x="146219" y="137285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 localhost by default.</a:t>
            </a:r>
          </a:p>
        </p:txBody>
      </p:sp>
      <p:sp>
        <p:nvSpPr>
          <p:cNvPr id="8" name="Rectangle 7"/>
          <p:cNvSpPr/>
          <p:nvPr/>
        </p:nvSpPr>
        <p:spPr>
          <a:xfrm>
            <a:off x="146219" y="4482851"/>
            <a:ext cx="8845624" cy="400110"/>
          </a:xfrm>
          <a:prstGeom prst="rect">
            <a:avLst/>
          </a:prstGeom>
        </p:spPr>
        <p:txBody>
          <a:bodyPr wrap="square">
            <a:spAutoFit/>
          </a:bodyPr>
          <a:lstStyle/>
          <a:p>
            <a:r>
              <a:rPr lang="en-US" dirty="0"/>
              <a:t>To start </a:t>
            </a:r>
            <a:r>
              <a:rPr lang="en-US" dirty="0" smtClean="0"/>
              <a:t>MongoDB client,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316819"/>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5097959"/>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 </a:t>
            </a:r>
            <a:r>
              <a:rPr lang="en-US" sz="2200" dirty="0">
                <a:solidFill>
                  <a:srgbClr val="049DC8"/>
                </a:solidFill>
                <a:latin typeface="Calibri" panose="020F0502020204030204" pitchFamily="34" charset="0"/>
                <a:cs typeface="Calibri" panose="020F0502020204030204" pitchFamily="34" charset="0"/>
              </a:rPr>
              <a:t>"192.168.100.20/db1"</a:t>
            </a: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"27017"</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a:t>
            </a:r>
            <a:r>
              <a:rPr lang="en-IN" sz="3200" dirty="0"/>
              <a:t> </a:t>
            </a:r>
            <a:r>
              <a:rPr lang="en-IN" sz="3200" b="1" i="1" dirty="0" smtClean="0">
                <a:solidFill>
                  <a:srgbClr val="FFFF00"/>
                </a:solidFill>
                <a:latin typeface="Arial" pitchFamily="34" charset="0"/>
                <a:cs typeface="Arial" pitchFamily="34" charset="0"/>
              </a:rPr>
              <a:t>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a:t>
            </a:r>
            <a:r>
              <a:rPr lang="en-IN" sz="3200" dirty="0"/>
              <a:t> </a:t>
            </a:r>
            <a:r>
              <a:rPr lang="en-IN" sz="3200" b="1" i="1" dirty="0" smtClean="0">
                <a:solidFill>
                  <a:srgbClr val="FFFF00"/>
                </a:solidFill>
                <a:latin typeface="Arial" pitchFamily="34" charset="0"/>
                <a:cs typeface="Arial" pitchFamily="34" charset="0"/>
              </a:rPr>
              <a:t>operator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list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374477" y="3953910"/>
            <a:ext cx="5158437" cy="369332"/>
          </a:xfrm>
          <a:prstGeom prst="rect">
            <a:avLst/>
          </a:prstGeom>
        </p:spPr>
        <p:txBody>
          <a:bodyPr wrap="square">
            <a:spAutoFit/>
          </a:bodyPr>
          <a:lstStyle/>
          <a:p>
            <a:r>
              <a:rPr lang="en-US" dirty="0" smtClean="0">
                <a:solidFill>
                  <a:srgbClr val="00B050"/>
                </a:solidFill>
                <a:latin typeface="Consolas" panose="020B0609020204030204" pitchFamily="49" charset="0"/>
                <a:cs typeface="Calibri" panose="020F0502020204030204" pitchFamily="34" charset="0"/>
              </a:rPr>
              <a:t>// </a:t>
            </a:r>
            <a:r>
              <a:rPr lang="en-US" dirty="0">
                <a:solidFill>
                  <a:srgbClr val="00B050"/>
                </a:solidFill>
                <a:latin typeface="Consolas" panose="020B0609020204030204" pitchFamily="49" charset="0"/>
                <a:cs typeface="Calibri" panose="020F0502020204030204" pitchFamily="34" charset="0"/>
              </a:rPr>
              <a:t>Returns: the current database name.</a:t>
            </a: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a:t>
            </a: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5851"/>
            <a:ext cx="2225289"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db.getName()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use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82987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mongoimport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9071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mongoexport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 ()</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4495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db.getCollection()</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37392395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open-source, high-perform, document-oriented database</a:t>
            </a:r>
            <a:r>
              <a:rPr lang="en-US" dirty="0" smtClean="0"/>
              <a:t>.</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897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db.createCollection()</a:t>
            </a:r>
            <a:r>
              <a:rPr lang="en-IN" sz="3200" b="1" i="1" dirty="0">
                <a:solidFill>
                  <a:srgbClr val="FFFF00"/>
                </a:solidFill>
                <a:latin typeface="Arial" pitchFamily="34" charset="0"/>
                <a:cs typeface="Arial" pitchFamily="34" charset="0"/>
              </a:rPr>
              <a:t>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200400"/>
            <a:ext cx="8845624" cy="1569660"/>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sz="2200" dirty="0" smtClean="0">
                <a:solidFill>
                  <a:srgbClr val="00B050"/>
                </a:solidFill>
                <a:latin typeface="Calibri" panose="020F0502020204030204" pitchFamily="34" charset="0"/>
                <a:cs typeface="Calibri" panose="020F0502020204030204" pitchFamily="34" charset="0"/>
              </a:rPr>
              <a:t>// </a:t>
            </a:r>
            <a:r>
              <a:rPr lang="en-IN" sz="2200"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sz="2200" dirty="0" smtClean="0">
                <a:solidFill>
                  <a:srgbClr val="00B050"/>
                </a:solidFill>
                <a:latin typeface="Calibri" panose="020F0502020204030204" pitchFamily="34" charset="0"/>
                <a:cs typeface="Calibri" panose="020F0502020204030204" pitchFamily="34" charset="0"/>
              </a:rPr>
              <a:t>1 byte </a:t>
            </a:r>
            <a:r>
              <a:rPr lang="en-IN" sz="2200" dirty="0">
                <a:solidFill>
                  <a:srgbClr val="00B050"/>
                </a:solidFill>
                <a:latin typeface="Calibri" panose="020F0502020204030204" pitchFamily="34" charset="0"/>
                <a:cs typeface="Calibri" panose="020F0502020204030204" pitchFamily="34" charset="0"/>
              </a:rPr>
              <a:t>and a maximum of </a:t>
            </a:r>
            <a:r>
              <a:rPr lang="en-IN" sz="2200" dirty="0" smtClean="0">
                <a:solidFill>
                  <a:srgbClr val="00B050"/>
                </a:solidFill>
                <a:latin typeface="Calibri" panose="020F0502020204030204" pitchFamily="34" charset="0"/>
                <a:cs typeface="Calibri" panose="020F0502020204030204" pitchFamily="34" charset="0"/>
              </a:rPr>
              <a:t>2 documents</a:t>
            </a:r>
            <a:r>
              <a:rPr lang="en-IN" sz="2200" dirty="0">
                <a:solidFill>
                  <a:srgbClr val="00B050"/>
                </a:solidFill>
                <a:latin typeface="Calibri" panose="020F0502020204030204" pitchFamily="34" charset="0"/>
                <a:cs typeface="Calibri" panose="020F0502020204030204" pitchFamily="34" charset="0"/>
              </a:rPr>
              <a:t>.</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991515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02269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7726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14202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3540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862548"/>
            <a:ext cx="8845624" cy="3785652"/>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dirty="0">
                <a:solidFill>
                  <a:srgbClr val="036883"/>
                </a:solidFill>
              </a:rPr>
              <a:t>SQL databases have predefined schema whereas NoSQL databases have dynamic schema for unstructured data</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are vertically scalable whereas the NoSQL databases are horizontally scalable</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uses SQL ( structured query language ) for defining and manipulating the data. In NoSQL database, queries are focused on collection of documents</a:t>
            </a:r>
            <a:r>
              <a:rPr lang="en-US" dirty="0" smtClean="0">
                <a:solidFill>
                  <a:srgbClr val="036883"/>
                </a:solidFill>
              </a:rPr>
              <a:t>.</a:t>
            </a:r>
            <a:endParaRPr lang="en-IN" dirty="0">
              <a:solidFill>
                <a:srgbClr val="036883"/>
              </a:solidFill>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329696"/>
            <a:ext cx="8845624" cy="36625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3716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db.collection.find()[&lt;index_number&gt;]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cursor with 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db.collection.find().sort({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db['emp'].find({},{ename:true}).sort({ename:1</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db['emp'].find({},{ename:true}).sort({ename</a:t>
            </a:r>
            <a:r>
              <a:rPr lang="en-US" sz="2200" dirty="0" smtClean="0">
                <a:solidFill>
                  <a:srgbClr val="FC6F0D"/>
                </a:solidFill>
                <a:latin typeface="Calibri" panose="020F0502020204030204" pitchFamily="34" charset="0"/>
                <a:cs typeface="Calibri" panose="020F0502020204030204" pitchFamily="34" charset="0"/>
              </a:rPr>
              <a:t>:-1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db.collection.find().limit()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7" y="49975"/>
            <a:ext cx="3432212"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db.collection.find().skip()</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2181255"/>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630269"/>
            <a:ext cx="8811977" cy="646331"/>
          </a:xfrm>
          <a:prstGeom prst="rect">
            <a:avLst/>
          </a:prstGeom>
        </p:spPr>
        <p:txBody>
          <a:bodyPr wrap="square">
            <a:spAutoFit/>
          </a:bodyPr>
          <a:lstStyle/>
          <a:p>
            <a:r>
              <a:rPr lang="en-US" b="1" i="1" dirty="0">
                <a:solidFill>
                  <a:srgbClr val="036883"/>
                </a:solidFill>
              </a:rPr>
              <a:t>CRUD</a:t>
            </a:r>
            <a:r>
              <a:rPr lang="en-US" dirty="0"/>
              <a:t> stands for create, read, update, and delete,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2863493729"/>
              </p:ext>
            </p:extLst>
          </p:nvPr>
        </p:nvGraphicFramePr>
        <p:xfrm>
          <a:off x="381000" y="3581400"/>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db.collection.find().count()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db.collection.count[Documents]()</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5720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db.emp.countDocuments({job:'manager</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db.emp.countDocuments({job:'salesman</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skip:1, limit:3});</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val="100135769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db.collection.findOne()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532022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({ename</a:t>
            </a:r>
            <a:r>
              <a:rPr lang="en-US" sz="2200" dirty="0">
                <a:solidFill>
                  <a:srgbClr val="FC6F0D"/>
                </a:solidFill>
                <a:latin typeface="Calibri" panose="020F0502020204030204" pitchFamily="34" charset="0"/>
                <a:cs typeface="Calibri" panose="020F0502020204030204" pitchFamily="34" charset="0"/>
              </a:rPr>
              <a:t>:'a', 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salary:2000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 , {ename:'y',job:'</a:t>
            </a:r>
            <a:r>
              <a:rPr lang="en-US" sz="2200" dirty="0" err="1">
                <a:solidFill>
                  <a:srgbClr val="FC6F0D"/>
                </a:solidFill>
                <a:latin typeface="Calibri" panose="020F0502020204030204" pitchFamily="34" charset="0"/>
                <a:cs typeface="Calibri" panose="020F0502020204030204" pitchFamily="34" charset="0"/>
              </a:rPr>
              <a:t>hr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50072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db.collection.insertOne()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484086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6749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 , {ename:'y',job:'</a:t>
            </a:r>
            <a:r>
              <a:rPr lang="en-US" sz="2200" dirty="0" err="1">
                <a:solidFill>
                  <a:srgbClr val="FC6F0D"/>
                </a:solidFill>
                <a:latin typeface="Calibri" panose="020F0502020204030204" pitchFamily="34" charset="0"/>
                <a:cs typeface="Calibri" panose="020F0502020204030204" pitchFamily="34" charset="0"/>
              </a:rPr>
              <a:t>hr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581872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443484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611868"/>
            <a:ext cx="5756704"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db.collection.update(query, update, options</a:t>
            </a:r>
            <a:r>
              <a:rPr lang="en-IN" dirty="0" smtClean="0">
                <a:solidFill>
                  <a:srgbClr val="049DC8"/>
                </a:solidFill>
                <a:latin typeface="Consolas" panose="020B0609020204030204" pitchFamily="49" charset="0"/>
                <a:cs typeface="Calibri" panose="020F0502020204030204" pitchFamily="34" charset="0"/>
              </a:rPr>
              <a:t>)</a:t>
            </a:r>
            <a:endParaRPr lang="en-IN" dirty="0" smtClean="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update() method updates a single document. Set the Multi Parameter to update all documents that match the query criteria.</a:t>
            </a:r>
            <a:endParaRPr lang="en-IN" dirty="0"/>
          </a:p>
        </p:txBody>
      </p:sp>
      <p:sp>
        <p:nvSpPr>
          <p:cNvPr id="3" name="Rectangle 2"/>
          <p:cNvSpPr/>
          <p:nvPr/>
        </p:nvSpPr>
        <p:spPr>
          <a:xfrm>
            <a:off x="153146" y="2379583"/>
            <a:ext cx="8841666"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db.e.update({job:'abc1'}, </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'sales‘ },{ upsert:true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db.e.update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a:t>
            </a:r>
            <a:r>
              <a:rPr lang="en-US" sz="2200" dirty="0" err="1" smtClean="0">
                <a:solidFill>
                  <a:srgbClr val="FC6F0D"/>
                </a:solidFill>
                <a:latin typeface="Calibri" panose="020F0502020204030204" pitchFamily="34" charset="0"/>
                <a:cs typeface="Calibri" panose="020F0502020204030204" pitchFamily="34" charset="0"/>
              </a:rPr>
              <a:t>bbc</a:t>
            </a:r>
            <a:r>
              <a:rPr lang="en-US" sz="2200" dirty="0" smtClean="0">
                <a:solidFill>
                  <a:srgbClr val="FC6F0D"/>
                </a:solidFill>
                <a:latin typeface="Calibri" panose="020F0502020204030204" pitchFamily="34" charset="0"/>
                <a:cs typeface="Calibri" panose="020F0502020204030204" pitchFamily="34" charset="0"/>
              </a:rPr>
              <a:t>‘ }, { $</a:t>
            </a:r>
            <a:r>
              <a:rPr lang="en-US" sz="2200" dirty="0">
                <a:solidFill>
                  <a:srgbClr val="FC6F0D"/>
                </a:solidFill>
                <a:latin typeface="Calibri" panose="020F0502020204030204" pitchFamily="34" charset="0"/>
                <a:cs typeface="Calibri" panose="020F0502020204030204" pitchFamily="34" charset="0"/>
              </a:rPr>
              <a:t>set:{ job:'</a:t>
            </a:r>
            <a:r>
              <a:rPr lang="en-US" sz="2200" dirty="0" err="1">
                <a:solidFill>
                  <a:srgbClr val="FC6F0D"/>
                </a:solidFill>
                <a:latin typeface="Calibri" panose="020F0502020204030204" pitchFamily="34" charset="0"/>
                <a:cs typeface="Calibri" panose="020F0502020204030204" pitchFamily="34" charset="0"/>
              </a:rPr>
              <a:t>abc</a:t>
            </a:r>
            <a:r>
              <a:rPr lang="en-US" sz="2200" dirty="0" smtClean="0">
                <a:solidFill>
                  <a:srgbClr val="FC6F0D"/>
                </a:solidFill>
                <a:latin typeface="Calibri" panose="020F0502020204030204" pitchFamily="34" charset="0"/>
                <a:cs typeface="Calibri" panose="020F0502020204030204" pitchFamily="34" charset="0"/>
              </a:rPr>
              <a:t>'} }, { upsert:true</a:t>
            </a:r>
            <a:r>
              <a:rPr lang="en-US" sz="2200" dirty="0">
                <a:solidFill>
                  <a:srgbClr val="FC6F0D"/>
                </a:solidFill>
                <a:latin typeface="Calibri" panose="020F0502020204030204" pitchFamily="34" charset="0"/>
                <a:cs typeface="Calibri" panose="020F0502020204030204" pitchFamily="34" charset="0"/>
              </a:rPr>
              <a:t>,  multi: </a:t>
            </a:r>
            <a:r>
              <a:rPr lang="en-US" sz="2200" dirty="0" smtClean="0">
                <a:solidFill>
                  <a:srgbClr val="FC6F0D"/>
                </a:solidFill>
                <a:latin typeface="Calibri" panose="020F0502020204030204" pitchFamily="34" charset="0"/>
                <a:cs typeface="Calibri" panose="020F0502020204030204" pitchFamily="34" charset="0"/>
              </a:rPr>
              <a:t>true });</a:t>
            </a:r>
            <a:endParaRPr lang="en-US" sz="8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7369102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71989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single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db.e.deleteOne({job:'manager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10389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db.collection.deleteMany()</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a:t>Removes all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db.e.deleteMany({});</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db.e.deleteMany({</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document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959752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8503627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32475355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5917520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20085857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53538702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37237311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29856135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6712275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2322266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67471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document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dirty="0"/>
              <a:t> </a:t>
            </a:r>
            <a:r>
              <a:rPr lang="en-US" b="1" i="1" dirty="0">
                <a:solidFill>
                  <a:srgbClr val="C00000"/>
                </a:solidFill>
              </a:rPr>
              <a:t>_</a:t>
            </a:r>
            <a:r>
              <a:rPr lang="en-US" b="1" dirty="0">
                <a:solidFill>
                  <a:srgbClr val="C00000"/>
                </a:solidFill>
              </a:rPr>
              <a:t>id</a:t>
            </a:r>
            <a:r>
              <a:rPr lang="en-US" b="1"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343811673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2494228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25906562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17149256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8040773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4847472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3015844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0860533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47824247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13628671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0110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3Vs</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 </a:t>
            </a:r>
            <a:r>
              <a:rPr lang="en-US" dirty="0">
                <a:solidFill>
                  <a:srgbClr val="036883"/>
                </a:solidFill>
              </a:rPr>
              <a:t>Volume 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294263453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6026780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13764751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05208685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9727235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58722036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86346756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97119250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25544</TotalTime>
  <Words>2778</Words>
  <Application>Microsoft Office PowerPoint</Application>
  <PresentationFormat>On-screen Show (4:3)</PresentationFormat>
  <Paragraphs>438</Paragraphs>
  <Slides>100</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100</vt:i4>
      </vt:variant>
    </vt:vector>
  </HeadingPairs>
  <TitlesOfParts>
    <vt:vector size="114" baseType="lpstr">
      <vt:lpstr>SimSun</vt:lpstr>
      <vt:lpstr>Arial</vt:lpstr>
      <vt:lpstr>Arial</vt:lpstr>
      <vt:lpstr>Bookman Old Style</vt:lpstr>
      <vt:lpstr>Calibri</vt:lpstr>
      <vt:lpstr>Consolas</vt:lpstr>
      <vt:lpstr>Gill Sans MT</vt:lpstr>
      <vt:lpstr>Segoe Print</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5040</cp:revision>
  <dcterms:created xsi:type="dcterms:W3CDTF">2015-10-09T06:09:34Z</dcterms:created>
  <dcterms:modified xsi:type="dcterms:W3CDTF">2018-11-30T04:50:02Z</dcterms:modified>
</cp:coreProperties>
</file>