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jpeg" ContentType="image/jpeg"/>
  <Override PartName="/ppt/media/image7.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27.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28.xml.rels" ContentType="application/vnd.openxmlformats-package.relationships+xml"/>
  <Override PartName="/ppt/slides/_rels/slide92.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80.xml.rels" ContentType="application/vnd.openxmlformats-package.relationships+xml"/>
  <Override PartName="/ppt/slides/_rels/slide95.xml.rels" ContentType="application/vnd.openxmlformats-package.relationships+xml"/>
  <Override PartName="/ppt/slides/_rels/slide88.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94.xml.rels" ContentType="application/vnd.openxmlformats-package.relationships+xml"/>
  <Override PartName="/ppt/slides/_rels/slide78.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93.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94.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93.xml" ContentType="application/vnd.openxmlformats-officedocument.presentationml.slide+xml"/>
  <Override PartName="/ppt/slides/slide28.xml" ContentType="application/vnd.openxmlformats-officedocument.presentationml.slide+xml"/>
  <Override PartName="/ppt/slides/slide69.xml" ContentType="application/vnd.openxmlformats-officedocument.presentationml.slide+xml"/>
  <Override PartName="/ppt/slides/slide72.xml" ContentType="application/vnd.openxmlformats-officedocument.presentationml.slide+xml"/>
  <Override PartName="/ppt/slides/slide60.xml" ContentType="application/vnd.openxmlformats-officedocument.presentationml.slide+xml"/>
  <Override PartName="/ppt/slides/slide95.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13080" y="6447240"/>
            <a:ext cx="168120" cy="1378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0800" cy="12574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0800" cy="6631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2240" cy="12574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2240" cy="6631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13080" y="6447240"/>
            <a:ext cx="168120" cy="1378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13080" y="6447240"/>
            <a:ext cx="168120" cy="1378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1840" cy="9680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1760" cy="2831760"/>
          </a:xfrm>
          <a:prstGeom prst="rect">
            <a:avLst/>
          </a:prstGeom>
          <a:ln>
            <a:noFill/>
          </a:ln>
        </p:spPr>
      </p:pic>
      <p:sp>
        <p:nvSpPr>
          <p:cNvPr id="90" name="CustomShape 2"/>
          <p:cNvSpPr/>
          <p:nvPr/>
        </p:nvSpPr>
        <p:spPr>
          <a:xfrm>
            <a:off x="720000" y="5158800"/>
            <a:ext cx="10861920" cy="11671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1760" cy="1045080"/>
          </a:xfrm>
          <a:prstGeom prst="rect">
            <a:avLst/>
          </a:prstGeom>
          <a:ln>
            <a:noFill/>
          </a:ln>
        </p:spPr>
      </p:pic>
      <p:sp>
        <p:nvSpPr>
          <p:cNvPr id="92" name="CustomShape 3"/>
          <p:cNvSpPr/>
          <p:nvPr/>
        </p:nvSpPr>
        <p:spPr>
          <a:xfrm>
            <a:off x="3557880" y="93600"/>
            <a:ext cx="84301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3560" cy="1046880"/>
          </a:xfrm>
          <a:prstGeom prst="rect">
            <a:avLst/>
          </a:prstGeom>
          <a:ln>
            <a:noFill/>
          </a:ln>
        </p:spPr>
      </p:pic>
      <p:pic>
        <p:nvPicPr>
          <p:cNvPr id="94" name="Picture 7" descr=""/>
          <p:cNvPicPr/>
          <p:nvPr/>
        </p:nvPicPr>
        <p:blipFill>
          <a:blip r:embed="rId4"/>
          <a:stretch/>
        </p:blipFill>
        <p:spPr>
          <a:xfrm>
            <a:off x="57960" y="2448000"/>
            <a:ext cx="3529800" cy="3529800"/>
          </a:xfrm>
          <a:prstGeom prst="rect">
            <a:avLst/>
          </a:prstGeom>
          <a:ln>
            <a:noFill/>
          </a:ln>
        </p:spPr>
      </p:pic>
      <p:sp>
        <p:nvSpPr>
          <p:cNvPr id="95" name="CustomShape 4"/>
          <p:cNvSpPr/>
          <p:nvPr/>
        </p:nvSpPr>
        <p:spPr>
          <a:xfrm>
            <a:off x="7632000" y="4716000"/>
            <a:ext cx="3445920" cy="392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1" name="CustomShape 2"/>
          <p:cNvSpPr/>
          <p:nvPr/>
        </p:nvSpPr>
        <p:spPr>
          <a:xfrm>
            <a:off x="248400" y="762120"/>
            <a:ext cx="116899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2" name="CustomShape 3"/>
          <p:cNvSpPr/>
          <p:nvPr/>
        </p:nvSpPr>
        <p:spPr>
          <a:xfrm>
            <a:off x="246600" y="3024360"/>
            <a:ext cx="11691720" cy="214704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6"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2"/>
          <p:cNvSpPr/>
          <p:nvPr/>
        </p:nvSpPr>
        <p:spPr>
          <a:xfrm>
            <a:off x="248400" y="762120"/>
            <a:ext cx="116899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3"/>
          <p:cNvSpPr/>
          <p:nvPr/>
        </p:nvSpPr>
        <p:spPr>
          <a:xfrm>
            <a:off x="246600" y="3209040"/>
            <a:ext cx="11691720" cy="255852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4" name="Table 3"/>
          <p:cNvGraphicFramePr/>
          <p:nvPr/>
        </p:nvGraphicFramePr>
        <p:xfrm>
          <a:off x="208800" y="12420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2"/>
          <p:cNvSpPr/>
          <p:nvPr/>
        </p:nvSpPr>
        <p:spPr>
          <a:xfrm>
            <a:off x="248400" y="762120"/>
            <a:ext cx="11689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3"/>
          <p:cNvSpPr/>
          <p:nvPr/>
        </p:nvSpPr>
        <p:spPr>
          <a:xfrm>
            <a:off x="246600" y="4582800"/>
            <a:ext cx="11691720" cy="214704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8"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845080"/>
            <a:ext cx="1169172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2"/>
          <p:cNvSpPr/>
          <p:nvPr/>
        </p:nvSpPr>
        <p:spPr>
          <a:xfrm>
            <a:off x="248400" y="762120"/>
            <a:ext cx="116899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3"/>
          <p:cNvSpPr/>
          <p:nvPr/>
        </p:nvSpPr>
        <p:spPr>
          <a:xfrm>
            <a:off x="246600" y="2681640"/>
            <a:ext cx="8867160" cy="173556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4"/>
          <p:cNvSpPr/>
          <p:nvPr/>
        </p:nvSpPr>
        <p:spPr>
          <a:xfrm>
            <a:off x="6482880" y="1945080"/>
            <a:ext cx="5455440" cy="2187000"/>
          </a:xfrm>
          <a:prstGeom prst="rect">
            <a:avLst/>
          </a:prstGeom>
          <a:noFill/>
          <a:ln>
            <a:noFill/>
          </a:ln>
        </p:spPr>
        <p:style>
          <a:lnRef idx="0"/>
          <a:fillRef idx="0"/>
          <a:effectRef idx="0"/>
          <a:fontRef idx="minor"/>
        </p:style>
        <p:txBody>
          <a:bodyPr lIns="90000" rIns="90000" tIns="45000" bIns="45000">
            <a:noAutofit/>
          </a:bodyPr>
          <a:p>
            <a:pPr marL="216000" indent="-1965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6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6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6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6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1" name="CustomShape 2"/>
          <p:cNvSpPr/>
          <p:nvPr/>
        </p:nvSpPr>
        <p:spPr>
          <a:xfrm>
            <a:off x="248400" y="762120"/>
            <a:ext cx="1168992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2" name="CustomShape 3"/>
          <p:cNvSpPr/>
          <p:nvPr/>
        </p:nvSpPr>
        <p:spPr>
          <a:xfrm>
            <a:off x="246600" y="3533040"/>
            <a:ext cx="886716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3" name="CustomShape 4"/>
          <p:cNvSpPr/>
          <p:nvPr/>
        </p:nvSpPr>
        <p:spPr>
          <a:xfrm>
            <a:off x="246600" y="5091840"/>
            <a:ext cx="8833680" cy="99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368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368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4" name="CustomShape 5"/>
          <p:cNvSpPr/>
          <p:nvPr/>
        </p:nvSpPr>
        <p:spPr>
          <a:xfrm>
            <a:off x="246600" y="2903400"/>
            <a:ext cx="11691720" cy="46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8"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54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6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99" name="CustomShape 4"/>
          <p:cNvSpPr/>
          <p:nvPr/>
        </p:nvSpPr>
        <p:spPr>
          <a:xfrm>
            <a:off x="648000" y="1269360"/>
            <a:ext cx="10941120" cy="678600"/>
          </a:xfrm>
          <a:prstGeom prst="rect">
            <a:avLst/>
          </a:prstGeom>
          <a:noFill/>
          <a:ln>
            <a:noFill/>
          </a:ln>
        </p:spPr>
        <p:style>
          <a:lnRef idx="0"/>
          <a:fillRef idx="0"/>
          <a:effectRef idx="0"/>
          <a:fontRef idx="minor"/>
        </p:style>
        <p:txBody>
          <a:bodyPr lIns="90000" rIns="90000" tIns="45000" bIns="45000">
            <a:noAutofit/>
          </a:bodyPr>
          <a:p>
            <a:pPr marL="216000" indent="-213120">
              <a:lnSpc>
                <a:spcPct val="100000"/>
              </a:lnSpc>
              <a:buClr>
                <a:srgbClr val="000000"/>
              </a:buClr>
              <a:buSzPct val="45000"/>
              <a:buFont typeface="Wingdings" charset="2"/>
              <a:buChar char=""/>
            </a:pPr>
            <a:r>
              <a:rPr b="0" lang="en-IN" sz="2000" spc="-1" strike="noStrike">
                <a:solidFill>
                  <a:srgbClr val="00838f"/>
                </a:solidFill>
                <a:latin typeface="Segoe UI"/>
                <a:ea typeface="DejaVu Sans"/>
              </a:rPr>
              <a:t>Redis allows us to store keys that map to any one of five different data structure types; </a:t>
            </a:r>
            <a:r>
              <a:rPr b="1" lang="en-IN" sz="2000" spc="-1" strike="noStrike">
                <a:solidFill>
                  <a:srgbClr val="00838f"/>
                </a:solidFill>
                <a:latin typeface="Segoe UI"/>
                <a:ea typeface="DejaVu Sans"/>
              </a:rPr>
              <a:t>STRINGs, LISTs, SETs, HASHes, and ZSETs.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0" name="CustomShape 2"/>
          <p:cNvSpPr/>
          <p:nvPr/>
        </p:nvSpPr>
        <p:spPr>
          <a:xfrm>
            <a:off x="248400" y="762120"/>
            <a:ext cx="11689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1" name="CustomShape 3"/>
          <p:cNvSpPr/>
          <p:nvPr/>
        </p:nvSpPr>
        <p:spPr>
          <a:xfrm>
            <a:off x="246600" y="3545280"/>
            <a:ext cx="11691720" cy="173556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5"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7" name="CustomShape 2"/>
          <p:cNvSpPr/>
          <p:nvPr/>
        </p:nvSpPr>
        <p:spPr>
          <a:xfrm>
            <a:off x="248400" y="762120"/>
            <a:ext cx="116125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8" name="CustomShape 3"/>
          <p:cNvSpPr/>
          <p:nvPr/>
        </p:nvSpPr>
        <p:spPr>
          <a:xfrm>
            <a:off x="246600" y="4313880"/>
            <a:ext cx="1099692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9" name="CustomShape 4"/>
          <p:cNvSpPr/>
          <p:nvPr/>
        </p:nvSpPr>
        <p:spPr>
          <a:xfrm>
            <a:off x="246600" y="5682240"/>
            <a:ext cx="11691720" cy="99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604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604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17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3"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4"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6" name="CustomShape 2"/>
          <p:cNvSpPr/>
          <p:nvPr/>
        </p:nvSpPr>
        <p:spPr>
          <a:xfrm>
            <a:off x="248400" y="762120"/>
            <a:ext cx="11689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7" name="CustomShape 3"/>
          <p:cNvSpPr/>
          <p:nvPr/>
        </p:nvSpPr>
        <p:spPr>
          <a:xfrm>
            <a:off x="246600" y="4482000"/>
            <a:ext cx="8867160" cy="9126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8" name="CustomShape 4"/>
          <p:cNvSpPr/>
          <p:nvPr/>
        </p:nvSpPr>
        <p:spPr>
          <a:xfrm>
            <a:off x="246600" y="5600520"/>
            <a:ext cx="8833680" cy="90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604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17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2"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3"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5" name="CustomShape 2"/>
          <p:cNvSpPr/>
          <p:nvPr/>
        </p:nvSpPr>
        <p:spPr>
          <a:xfrm>
            <a:off x="248400" y="762120"/>
            <a:ext cx="11689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6" name="CustomShape 3"/>
          <p:cNvSpPr/>
          <p:nvPr/>
        </p:nvSpPr>
        <p:spPr>
          <a:xfrm>
            <a:off x="246600" y="3429000"/>
            <a:ext cx="8867160" cy="9126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7" name="CustomShape 4"/>
          <p:cNvSpPr/>
          <p:nvPr/>
        </p:nvSpPr>
        <p:spPr>
          <a:xfrm>
            <a:off x="246600" y="4676040"/>
            <a:ext cx="8833680" cy="90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604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1"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3" name="CustomShape 2"/>
          <p:cNvSpPr/>
          <p:nvPr/>
        </p:nvSpPr>
        <p:spPr>
          <a:xfrm>
            <a:off x="248400" y="762120"/>
            <a:ext cx="11689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4" name="CustomShape 3"/>
          <p:cNvSpPr/>
          <p:nvPr/>
        </p:nvSpPr>
        <p:spPr>
          <a:xfrm>
            <a:off x="246600" y="4626000"/>
            <a:ext cx="886716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5"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976480"/>
            <a:ext cx="116917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8" name="CustomShape 2"/>
          <p:cNvSpPr/>
          <p:nvPr/>
        </p:nvSpPr>
        <p:spPr>
          <a:xfrm>
            <a:off x="522360" y="4467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6600" y="2563200"/>
            <a:ext cx="11694960" cy="851400"/>
          </a:xfrm>
          <a:prstGeom prst="rect">
            <a:avLst/>
          </a:prstGeom>
          <a:noFill/>
          <a:ln>
            <a:noFill/>
          </a:ln>
        </p:spPr>
        <p:style>
          <a:lnRef idx="0"/>
          <a:fillRef idx="0"/>
          <a:effectRef idx="0"/>
          <a:fontRef idx="minor"/>
        </p:style>
        <p:txBody>
          <a:bodyPr lIns="90000" rIns="90000" tIns="45000" bIns="45000">
            <a:spAutoFit/>
          </a:bodyPr>
          <a:p>
            <a:pPr marL="343080" indent="-3204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04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2"/>
          <p:cNvSpPr/>
          <p:nvPr/>
        </p:nvSpPr>
        <p:spPr>
          <a:xfrm>
            <a:off x="246600" y="1742040"/>
            <a:ext cx="116949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3"/>
          <p:cNvSpPr/>
          <p:nvPr/>
        </p:nvSpPr>
        <p:spPr>
          <a:xfrm>
            <a:off x="246600" y="762120"/>
            <a:ext cx="1169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3" name="CustomShape 4"/>
          <p:cNvSpPr/>
          <p:nvPr/>
        </p:nvSpPr>
        <p:spPr>
          <a:xfrm>
            <a:off x="246600" y="4239720"/>
            <a:ext cx="1169496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316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316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316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5"/>
          <p:cNvSpPr/>
          <p:nvPr/>
        </p:nvSpPr>
        <p:spPr>
          <a:xfrm>
            <a:off x="246600" y="3678480"/>
            <a:ext cx="8689680" cy="33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6"/>
          <p:cNvSpPr/>
          <p:nvPr/>
        </p:nvSpPr>
        <p:spPr>
          <a:xfrm>
            <a:off x="2466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6" name="CustomShape 7"/>
          <p:cNvSpPr/>
          <p:nvPr/>
        </p:nvSpPr>
        <p:spPr>
          <a:xfrm>
            <a:off x="246600" y="6212880"/>
            <a:ext cx="11228400" cy="4777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7" name="CustomShape 8"/>
          <p:cNvSpPr/>
          <p:nvPr/>
        </p:nvSpPr>
        <p:spPr>
          <a:xfrm>
            <a:off x="6357240" y="5906160"/>
            <a:ext cx="6237360" cy="36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0" name="CustomShape 2"/>
          <p:cNvSpPr/>
          <p:nvPr/>
        </p:nvSpPr>
        <p:spPr>
          <a:xfrm>
            <a:off x="248400" y="762120"/>
            <a:ext cx="11689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1" name="CustomShape 3"/>
          <p:cNvSpPr/>
          <p:nvPr/>
        </p:nvSpPr>
        <p:spPr>
          <a:xfrm>
            <a:off x="246600" y="4868280"/>
            <a:ext cx="8867160" cy="173556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172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5" name="CustomShape 2"/>
          <p:cNvSpPr/>
          <p:nvPr/>
        </p:nvSpPr>
        <p:spPr>
          <a:xfrm>
            <a:off x="522360" y="425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6"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8" name="CustomShape 2"/>
          <p:cNvSpPr/>
          <p:nvPr/>
        </p:nvSpPr>
        <p:spPr>
          <a:xfrm>
            <a:off x="248400" y="762120"/>
            <a:ext cx="11689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9" name="CustomShape 3"/>
          <p:cNvSpPr/>
          <p:nvPr/>
        </p:nvSpPr>
        <p:spPr>
          <a:xfrm>
            <a:off x="246600" y="3821760"/>
            <a:ext cx="886716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17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3" name="CustomShape 2"/>
          <p:cNvSpPr/>
          <p:nvPr/>
        </p:nvSpPr>
        <p:spPr>
          <a:xfrm>
            <a:off x="1666800" y="609480"/>
            <a:ext cx="8816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4" name="CustomShape 3"/>
          <p:cNvSpPr/>
          <p:nvPr/>
        </p:nvSpPr>
        <p:spPr>
          <a:xfrm>
            <a:off x="522360" y="3531600"/>
            <a:ext cx="110534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6"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When we push items onto a LIST, the command returns the current length of the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8" name="CustomShape 2"/>
          <p:cNvSpPr/>
          <p:nvPr/>
        </p:nvSpPr>
        <p:spPr>
          <a:xfrm>
            <a:off x="248400" y="762120"/>
            <a:ext cx="11689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9" name="CustomShape 3"/>
          <p:cNvSpPr/>
          <p:nvPr/>
        </p:nvSpPr>
        <p:spPr>
          <a:xfrm>
            <a:off x="246600" y="3461760"/>
            <a:ext cx="8867160" cy="173556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30" name="CustomShape 4"/>
          <p:cNvSpPr/>
          <p:nvPr/>
        </p:nvSpPr>
        <p:spPr>
          <a:xfrm>
            <a:off x="10445400" y="2217960"/>
            <a:ext cx="1492920" cy="40514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5"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7" name="CustomShape 2"/>
          <p:cNvSpPr/>
          <p:nvPr/>
        </p:nvSpPr>
        <p:spPr>
          <a:xfrm>
            <a:off x="248400" y="762120"/>
            <a:ext cx="11689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8" name="CustomShape 3"/>
          <p:cNvSpPr/>
          <p:nvPr/>
        </p:nvSpPr>
        <p:spPr>
          <a:xfrm>
            <a:off x="8849880" y="2814840"/>
            <a:ext cx="2969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9" name="CustomShape 4"/>
          <p:cNvSpPr/>
          <p:nvPr/>
        </p:nvSpPr>
        <p:spPr>
          <a:xfrm>
            <a:off x="246600" y="3870720"/>
            <a:ext cx="8867160" cy="9126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25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2" name="CustomShape 7"/>
          <p:cNvSpPr/>
          <p:nvPr/>
        </p:nvSpPr>
        <p:spPr>
          <a:xfrm>
            <a:off x="246600" y="5082120"/>
            <a:ext cx="10118880" cy="90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We can fetch the entire list by passing a range of 0 for the start index and -1 for the last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4"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6" name="CustomShape 2"/>
          <p:cNvSpPr/>
          <p:nvPr/>
        </p:nvSpPr>
        <p:spPr>
          <a:xfrm>
            <a:off x="248400" y="762120"/>
            <a:ext cx="116899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7" name="CustomShape 3"/>
          <p:cNvSpPr/>
          <p:nvPr/>
        </p:nvSpPr>
        <p:spPr>
          <a:xfrm>
            <a:off x="246600" y="2748960"/>
            <a:ext cx="886716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8" name="CustomShape 4"/>
          <p:cNvSpPr/>
          <p:nvPr/>
        </p:nvSpPr>
        <p:spPr>
          <a:xfrm>
            <a:off x="4601520" y="5832000"/>
            <a:ext cx="5606280" cy="34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9" name="CustomShape 5"/>
          <p:cNvSpPr/>
          <p:nvPr/>
        </p:nvSpPr>
        <p:spPr>
          <a:xfrm>
            <a:off x="10584000" y="3710160"/>
            <a:ext cx="1392480" cy="25376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10"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3"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5" name="CustomShape 2"/>
          <p:cNvSpPr/>
          <p:nvPr/>
        </p:nvSpPr>
        <p:spPr>
          <a:xfrm>
            <a:off x="248400" y="762120"/>
            <a:ext cx="11689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6" name="CustomShape 3"/>
          <p:cNvSpPr/>
          <p:nvPr/>
        </p:nvSpPr>
        <p:spPr>
          <a:xfrm>
            <a:off x="246600" y="3990600"/>
            <a:ext cx="11691720" cy="9126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0"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3" name="CustomShape 3"/>
          <p:cNvSpPr/>
          <p:nvPr/>
        </p:nvSpPr>
        <p:spPr>
          <a:xfrm>
            <a:off x="248400" y="762120"/>
            <a:ext cx="104094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4" name="CustomShape 4"/>
          <p:cNvSpPr/>
          <p:nvPr/>
        </p:nvSpPr>
        <p:spPr>
          <a:xfrm>
            <a:off x="246600" y="4199760"/>
            <a:ext cx="8867160" cy="9126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5" name="CustomShape 5"/>
          <p:cNvSpPr/>
          <p:nvPr/>
        </p:nvSpPr>
        <p:spPr>
          <a:xfrm>
            <a:off x="2244600" y="5914440"/>
            <a:ext cx="8156880" cy="358200"/>
          </a:xfrm>
          <a:prstGeom prst="rect">
            <a:avLst/>
          </a:prstGeom>
          <a:noFill/>
          <a:ln>
            <a:noFill/>
          </a:ln>
        </p:spPr>
        <p:style>
          <a:lnRef idx="0"/>
          <a:fillRef idx="0"/>
          <a:effectRef idx="0"/>
          <a:fontRef idx="minor"/>
        </p:style>
        <p:txBody>
          <a:bodyPr lIns="90000" rIns="90000" tIns="45000" bIns="45000">
            <a:noAutofit/>
          </a:bodyPr>
          <a:p>
            <a:pPr marL="216000" indent="-1998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6" name="CustomShape 6"/>
          <p:cNvSpPr/>
          <p:nvPr/>
        </p:nvSpPr>
        <p:spPr>
          <a:xfrm>
            <a:off x="10585440" y="973800"/>
            <a:ext cx="1422360" cy="5706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7" name="CustomShape 7"/>
          <p:cNvSpPr/>
          <p:nvPr/>
        </p:nvSpPr>
        <p:spPr>
          <a:xfrm>
            <a:off x="246600" y="313560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9"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71" name="CustomShape 2"/>
          <p:cNvSpPr/>
          <p:nvPr/>
        </p:nvSpPr>
        <p:spPr>
          <a:xfrm>
            <a:off x="248400" y="762120"/>
            <a:ext cx="10320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2" name="CustomShape 3"/>
          <p:cNvSpPr/>
          <p:nvPr/>
        </p:nvSpPr>
        <p:spPr>
          <a:xfrm>
            <a:off x="246600" y="3099240"/>
            <a:ext cx="8867160" cy="173556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3" name="CustomShape 4"/>
          <p:cNvSpPr/>
          <p:nvPr/>
        </p:nvSpPr>
        <p:spPr>
          <a:xfrm>
            <a:off x="1224000" y="5904000"/>
            <a:ext cx="8911800" cy="343800"/>
          </a:xfrm>
          <a:prstGeom prst="rect">
            <a:avLst/>
          </a:prstGeom>
          <a:noFill/>
          <a:ln>
            <a:noFill/>
          </a:ln>
        </p:spPr>
        <p:style>
          <a:lnRef idx="0"/>
          <a:fillRef idx="0"/>
          <a:effectRef idx="0"/>
          <a:fontRef idx="minor"/>
        </p:style>
        <p:txBody>
          <a:bodyPr lIns="90000" rIns="90000" tIns="45000" bIns="45000">
            <a:noAutofit/>
          </a:bodyPr>
          <a:p>
            <a:pPr marL="216000" indent="-1998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4" name="CustomShape 5"/>
          <p:cNvSpPr/>
          <p:nvPr/>
        </p:nvSpPr>
        <p:spPr>
          <a:xfrm>
            <a:off x="10585440" y="1036440"/>
            <a:ext cx="1422360" cy="5643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1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8" name="CustomShape 2"/>
          <p:cNvSpPr/>
          <p:nvPr/>
        </p:nvSpPr>
        <p:spPr>
          <a:xfrm>
            <a:off x="1666800" y="609480"/>
            <a:ext cx="8816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9" name="CustomShape 3"/>
          <p:cNvSpPr/>
          <p:nvPr/>
        </p:nvSpPr>
        <p:spPr>
          <a:xfrm>
            <a:off x="522360" y="3531600"/>
            <a:ext cx="110534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088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81"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pic>
        <p:nvPicPr>
          <p:cNvPr id="282" name="" descr=""/>
          <p:cNvPicPr/>
          <p:nvPr/>
        </p:nvPicPr>
        <p:blipFill>
          <a:blip r:embed="rId1"/>
          <a:stretch/>
        </p:blipFill>
        <p:spPr>
          <a:xfrm>
            <a:off x="216000" y="72000"/>
            <a:ext cx="6261840" cy="2201400"/>
          </a:xfrm>
          <a:prstGeom prst="rect">
            <a:avLst/>
          </a:prstGeom>
          <a:ln>
            <a:noFill/>
          </a:ln>
        </p:spPr>
      </p:pic>
      <p:sp>
        <p:nvSpPr>
          <p:cNvPr id="283" name="CustomShape 3"/>
          <p:cNvSpPr/>
          <p:nvPr/>
        </p:nvSpPr>
        <p:spPr>
          <a:xfrm>
            <a:off x="144000" y="5256000"/>
            <a:ext cx="11805840" cy="79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user:1000 name 'John Smith' email john.smith@example.com password s3cret</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user:1001 name 'Mery Jones' email mjones@example.com password hiden</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user:1002 name 'Sally Brown' email sally.b@example.com password p4sswOrd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5" name="CustomShape 2"/>
          <p:cNvSpPr/>
          <p:nvPr/>
        </p:nvSpPr>
        <p:spPr>
          <a:xfrm>
            <a:off x="248400" y="762120"/>
            <a:ext cx="116899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6" name="CustomShape 3"/>
          <p:cNvSpPr/>
          <p:nvPr/>
        </p:nvSpPr>
        <p:spPr>
          <a:xfrm>
            <a:off x="248400" y="3494880"/>
            <a:ext cx="116899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7" name="CustomShape 4"/>
          <p:cNvSpPr/>
          <p:nvPr/>
        </p:nvSpPr>
        <p:spPr>
          <a:xfrm>
            <a:off x="248400" y="4896360"/>
            <a:ext cx="11531160" cy="9126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0"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291" name="CustomShape 3"/>
          <p:cNvSpPr/>
          <p:nvPr/>
        </p:nvSpPr>
        <p:spPr>
          <a:xfrm>
            <a:off x="504000" y="1584000"/>
            <a:ext cx="6261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As per Redis 4.0.0, HMSET is considered deprecated.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600" y="762120"/>
            <a:ext cx="116884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2" name="CustomShape 2"/>
          <p:cNvSpPr/>
          <p:nvPr/>
        </p:nvSpPr>
        <p:spPr>
          <a:xfrm>
            <a:off x="246600" y="3089520"/>
            <a:ext cx="9398160" cy="173556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3"/>
          <p:cNvSpPr/>
          <p:nvPr/>
        </p:nvSpPr>
        <p:spPr>
          <a:xfrm>
            <a:off x="246600" y="5028480"/>
            <a:ext cx="8833680" cy="99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368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4" name="CustomShape 4"/>
          <p:cNvSpPr/>
          <p:nvPr/>
        </p:nvSpPr>
        <p:spPr>
          <a:xfrm>
            <a:off x="2466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8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3" name="CustomShape 2"/>
          <p:cNvSpPr/>
          <p:nvPr/>
        </p:nvSpPr>
        <p:spPr>
          <a:xfrm>
            <a:off x="248400" y="762120"/>
            <a:ext cx="11689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94" name="CustomShape 3"/>
          <p:cNvSpPr/>
          <p:nvPr/>
        </p:nvSpPr>
        <p:spPr>
          <a:xfrm>
            <a:off x="248400" y="2628720"/>
            <a:ext cx="11689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5" name="CustomShape 4"/>
          <p:cNvSpPr/>
          <p:nvPr/>
        </p:nvSpPr>
        <p:spPr>
          <a:xfrm>
            <a:off x="248400" y="3709800"/>
            <a:ext cx="11657520" cy="9126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8"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0" name="CustomShape 2"/>
          <p:cNvSpPr/>
          <p:nvPr/>
        </p:nvSpPr>
        <p:spPr>
          <a:xfrm>
            <a:off x="248400" y="762120"/>
            <a:ext cx="11689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01" name="CustomShape 3"/>
          <p:cNvSpPr/>
          <p:nvPr/>
        </p:nvSpPr>
        <p:spPr>
          <a:xfrm>
            <a:off x="248400" y="2508480"/>
            <a:ext cx="116899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02" name="CustomShape 4"/>
          <p:cNvSpPr/>
          <p:nvPr/>
        </p:nvSpPr>
        <p:spPr>
          <a:xfrm>
            <a:off x="248400" y="3837600"/>
            <a:ext cx="886716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5"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6"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8" name="CustomShape 2"/>
          <p:cNvSpPr/>
          <p:nvPr/>
        </p:nvSpPr>
        <p:spPr>
          <a:xfrm>
            <a:off x="248400" y="762120"/>
            <a:ext cx="11689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9" name="CustomShape 3"/>
          <p:cNvSpPr/>
          <p:nvPr/>
        </p:nvSpPr>
        <p:spPr>
          <a:xfrm>
            <a:off x="248400" y="2669760"/>
            <a:ext cx="11689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10" name="CustomShape 4"/>
          <p:cNvSpPr/>
          <p:nvPr/>
        </p:nvSpPr>
        <p:spPr>
          <a:xfrm>
            <a:off x="248400" y="3724920"/>
            <a:ext cx="886716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676520" y="2362320"/>
            <a:ext cx="881640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13"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4"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6" name="CustomShape 2"/>
          <p:cNvSpPr/>
          <p:nvPr/>
        </p:nvSpPr>
        <p:spPr>
          <a:xfrm>
            <a:off x="248400" y="762120"/>
            <a:ext cx="116899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7" name="CustomShape 3"/>
          <p:cNvSpPr/>
          <p:nvPr/>
        </p:nvSpPr>
        <p:spPr>
          <a:xfrm>
            <a:off x="248400" y="3206880"/>
            <a:ext cx="1168992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8" name="CustomShape 4"/>
          <p:cNvSpPr/>
          <p:nvPr/>
        </p:nvSpPr>
        <p:spPr>
          <a:xfrm>
            <a:off x="248400" y="4872240"/>
            <a:ext cx="1155600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21" name="CustomShape 2"/>
          <p:cNvSpPr/>
          <p:nvPr/>
        </p:nvSpPr>
        <p:spPr>
          <a:xfrm>
            <a:off x="1666800" y="609480"/>
            <a:ext cx="8816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22" name="CustomShape 3"/>
          <p:cNvSpPr/>
          <p:nvPr/>
        </p:nvSpPr>
        <p:spPr>
          <a:xfrm>
            <a:off x="522360" y="3531600"/>
            <a:ext cx="11053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24"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325" name="CustomShape 3"/>
          <p:cNvSpPr/>
          <p:nvPr/>
        </p:nvSpPr>
        <p:spPr>
          <a:xfrm>
            <a:off x="246600" y="5082120"/>
            <a:ext cx="11630880" cy="90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When adding an item to a SET, Redis will return a </a:t>
            </a:r>
            <a:r>
              <a:rPr b="1" lang="en-IN" sz="1800" spc="-1" strike="noStrike">
                <a:solidFill>
                  <a:srgbClr val="262626"/>
                </a:solidFill>
                <a:latin typeface="Arial"/>
                <a:ea typeface="Open Sans"/>
              </a:rPr>
              <a:t>1</a:t>
            </a:r>
            <a:r>
              <a:rPr b="0" lang="en-IN" sz="1800" spc="-1" strike="noStrike">
                <a:solidFill>
                  <a:srgbClr val="262626"/>
                </a:solidFill>
                <a:latin typeface="Arial"/>
                <a:ea typeface="Open Sans"/>
              </a:rPr>
              <a:t> if the item is new to the set and </a:t>
            </a:r>
            <a:r>
              <a:rPr b="1" lang="en-IN" sz="1800" spc="-1" strike="noStrike">
                <a:solidFill>
                  <a:srgbClr val="262626"/>
                </a:solidFill>
                <a:latin typeface="Arial"/>
                <a:ea typeface="Open Sans"/>
              </a:rPr>
              <a:t>0</a:t>
            </a:r>
            <a:r>
              <a:rPr b="0" lang="en-IN" sz="1800" spc="-1" strike="noStrike">
                <a:solidFill>
                  <a:srgbClr val="262626"/>
                </a:solidFill>
                <a:latin typeface="Arial"/>
                <a:ea typeface="Open Sans"/>
              </a:rPr>
              <a:t> if it was already in the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7" name="CustomShape 2"/>
          <p:cNvSpPr/>
          <p:nvPr/>
        </p:nvSpPr>
        <p:spPr>
          <a:xfrm>
            <a:off x="248400" y="762120"/>
            <a:ext cx="1168992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8" name="CustomShape 3"/>
          <p:cNvSpPr/>
          <p:nvPr/>
        </p:nvSpPr>
        <p:spPr>
          <a:xfrm>
            <a:off x="248400" y="3422880"/>
            <a:ext cx="1168992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9" name="CustomShape 4"/>
          <p:cNvSpPr/>
          <p:nvPr/>
        </p:nvSpPr>
        <p:spPr>
          <a:xfrm>
            <a:off x="288000" y="4687920"/>
            <a:ext cx="11650320" cy="214704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16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53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32"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34" name="CustomShape 2"/>
          <p:cNvSpPr/>
          <p:nvPr/>
        </p:nvSpPr>
        <p:spPr>
          <a:xfrm>
            <a:off x="248400" y="762120"/>
            <a:ext cx="11689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35" name="CustomShape 3"/>
          <p:cNvSpPr/>
          <p:nvPr/>
        </p:nvSpPr>
        <p:spPr>
          <a:xfrm>
            <a:off x="248400" y="2549160"/>
            <a:ext cx="116899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6" name="CustomShape 4"/>
          <p:cNvSpPr/>
          <p:nvPr/>
        </p:nvSpPr>
        <p:spPr>
          <a:xfrm>
            <a:off x="248400" y="4104000"/>
            <a:ext cx="886716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8760" cy="63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40"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42" name="CustomShape 2"/>
          <p:cNvSpPr/>
          <p:nvPr/>
        </p:nvSpPr>
        <p:spPr>
          <a:xfrm>
            <a:off x="248400" y="762120"/>
            <a:ext cx="11689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43" name="CustomShape 3"/>
          <p:cNvSpPr/>
          <p:nvPr/>
        </p:nvSpPr>
        <p:spPr>
          <a:xfrm>
            <a:off x="248400" y="3026880"/>
            <a:ext cx="116899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44" name="CustomShape 4"/>
          <p:cNvSpPr/>
          <p:nvPr/>
        </p:nvSpPr>
        <p:spPr>
          <a:xfrm>
            <a:off x="248400" y="4351320"/>
            <a:ext cx="1168992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8760" cy="63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8"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9" name="Table 3"/>
          <p:cNvGraphicFramePr/>
          <p:nvPr/>
        </p:nvGraphicFramePr>
        <p:xfrm>
          <a:off x="208440" y="12384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51" name="CustomShape 2"/>
          <p:cNvSpPr/>
          <p:nvPr/>
        </p:nvSpPr>
        <p:spPr>
          <a:xfrm>
            <a:off x="248400" y="762120"/>
            <a:ext cx="116899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52" name="CustomShape 3"/>
          <p:cNvSpPr/>
          <p:nvPr/>
        </p:nvSpPr>
        <p:spPr>
          <a:xfrm>
            <a:off x="248400" y="3366360"/>
            <a:ext cx="116899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53" name="CustomShape 4"/>
          <p:cNvSpPr/>
          <p:nvPr/>
        </p:nvSpPr>
        <p:spPr>
          <a:xfrm>
            <a:off x="248400" y="4647960"/>
            <a:ext cx="11689920" cy="173556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6" name="CustomShape 2"/>
          <p:cNvSpPr/>
          <p:nvPr/>
        </p:nvSpPr>
        <p:spPr>
          <a:xfrm>
            <a:off x="1666800" y="609480"/>
            <a:ext cx="8816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7" name="CustomShape 3"/>
          <p:cNvSpPr/>
          <p:nvPr/>
        </p:nvSpPr>
        <p:spPr>
          <a:xfrm>
            <a:off x="522360" y="3531600"/>
            <a:ext cx="110534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9"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61" name="CustomShape 2"/>
          <p:cNvSpPr/>
          <p:nvPr/>
        </p:nvSpPr>
        <p:spPr>
          <a:xfrm>
            <a:off x="248400" y="762120"/>
            <a:ext cx="11689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62" name="CustomShape 3"/>
          <p:cNvSpPr/>
          <p:nvPr/>
        </p:nvSpPr>
        <p:spPr>
          <a:xfrm>
            <a:off x="248400" y="2567160"/>
            <a:ext cx="116899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63" name="CustomShape 4"/>
          <p:cNvSpPr/>
          <p:nvPr/>
        </p:nvSpPr>
        <p:spPr>
          <a:xfrm>
            <a:off x="248400" y="3101760"/>
            <a:ext cx="11801880" cy="33814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6"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7"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1"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9" name="CustomShape 2"/>
          <p:cNvSpPr/>
          <p:nvPr/>
        </p:nvSpPr>
        <p:spPr>
          <a:xfrm>
            <a:off x="248400" y="762120"/>
            <a:ext cx="9897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70" name="CustomShape 3"/>
          <p:cNvSpPr/>
          <p:nvPr/>
        </p:nvSpPr>
        <p:spPr>
          <a:xfrm>
            <a:off x="248400" y="3062880"/>
            <a:ext cx="98258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71" name="CustomShape 4"/>
          <p:cNvSpPr/>
          <p:nvPr/>
        </p:nvSpPr>
        <p:spPr>
          <a:xfrm>
            <a:off x="248400" y="3866400"/>
            <a:ext cx="11801880" cy="29700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90360" cy="570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6" name="CustomShape 2"/>
          <p:cNvSpPr/>
          <p:nvPr/>
        </p:nvSpPr>
        <p:spPr>
          <a:xfrm>
            <a:off x="248400" y="762120"/>
            <a:ext cx="116899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7" name="CustomShape 3"/>
          <p:cNvSpPr/>
          <p:nvPr/>
        </p:nvSpPr>
        <p:spPr>
          <a:xfrm>
            <a:off x="248400" y="1752840"/>
            <a:ext cx="98258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8" name="CustomShape 4"/>
          <p:cNvSpPr/>
          <p:nvPr/>
        </p:nvSpPr>
        <p:spPr>
          <a:xfrm>
            <a:off x="248400" y="2309760"/>
            <a:ext cx="11801880" cy="9126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81"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82" name="Table 3"/>
          <p:cNvGraphicFramePr/>
          <p:nvPr/>
        </p:nvGraphicFramePr>
        <p:xfrm>
          <a:off x="209520" y="12492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84" name="CustomShape 2"/>
          <p:cNvSpPr/>
          <p:nvPr/>
        </p:nvSpPr>
        <p:spPr>
          <a:xfrm>
            <a:off x="248400" y="762120"/>
            <a:ext cx="11697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85" name="CustomShape 3"/>
          <p:cNvSpPr/>
          <p:nvPr/>
        </p:nvSpPr>
        <p:spPr>
          <a:xfrm>
            <a:off x="248400" y="2911320"/>
            <a:ext cx="9825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6" name="CustomShape 4"/>
          <p:cNvSpPr/>
          <p:nvPr/>
        </p:nvSpPr>
        <p:spPr>
          <a:xfrm>
            <a:off x="288000" y="3751920"/>
            <a:ext cx="11801880" cy="29700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89"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91" name="CustomShape 2"/>
          <p:cNvSpPr/>
          <p:nvPr/>
        </p:nvSpPr>
        <p:spPr>
          <a:xfrm>
            <a:off x="248400" y="762120"/>
            <a:ext cx="116978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92" name="CustomShape 3"/>
          <p:cNvSpPr/>
          <p:nvPr/>
        </p:nvSpPr>
        <p:spPr>
          <a:xfrm>
            <a:off x="248400" y="3350160"/>
            <a:ext cx="1168992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93" name="CustomShape 4"/>
          <p:cNvSpPr/>
          <p:nvPr/>
        </p:nvSpPr>
        <p:spPr>
          <a:xfrm>
            <a:off x="248400" y="5087160"/>
            <a:ext cx="11801880" cy="173556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1676520" y="2362320"/>
            <a:ext cx="8816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6"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8" name="CustomShape 2"/>
          <p:cNvSpPr/>
          <p:nvPr/>
        </p:nvSpPr>
        <p:spPr>
          <a:xfrm>
            <a:off x="248400" y="762120"/>
            <a:ext cx="11697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399" name="CustomShape 3"/>
          <p:cNvSpPr/>
          <p:nvPr/>
        </p:nvSpPr>
        <p:spPr>
          <a:xfrm>
            <a:off x="248400" y="2896920"/>
            <a:ext cx="116899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400" name="CustomShape 4"/>
          <p:cNvSpPr/>
          <p:nvPr/>
        </p:nvSpPr>
        <p:spPr>
          <a:xfrm>
            <a:off x="248400" y="4193640"/>
            <a:ext cx="11801880" cy="255852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403"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405" name="CustomShape 2"/>
          <p:cNvSpPr/>
          <p:nvPr/>
        </p:nvSpPr>
        <p:spPr>
          <a:xfrm>
            <a:off x="248400" y="762120"/>
            <a:ext cx="11697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6" name="CustomShape 3"/>
          <p:cNvSpPr/>
          <p:nvPr/>
        </p:nvSpPr>
        <p:spPr>
          <a:xfrm>
            <a:off x="248400" y="4048920"/>
            <a:ext cx="1168992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3" name="CustomShape 2"/>
          <p:cNvSpPr/>
          <p:nvPr/>
        </p:nvSpPr>
        <p:spPr>
          <a:xfrm>
            <a:off x="248400" y="762120"/>
            <a:ext cx="116899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4" name="CustomShape 3"/>
          <p:cNvSpPr/>
          <p:nvPr/>
        </p:nvSpPr>
        <p:spPr>
          <a:xfrm>
            <a:off x="246600" y="3790800"/>
            <a:ext cx="9063360" cy="297072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 </a:t>
            </a:r>
            <a:r>
              <a:rPr b="0" lang="en-IN" sz="1800" spc="-1" strike="noStrike">
                <a:solidFill>
                  <a:srgbClr val="ff5733"/>
                </a:solidFill>
                <a:latin typeface="Consolas"/>
                <a:ea typeface="SimSun"/>
              </a:rPr>
              <a:t>ex 100 get</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 keepttl</a:t>
            </a:r>
            <a:endParaRPr b="0" lang="en-IN" sz="1800" spc="-1" strike="noStrike">
              <a:latin typeface="Arial"/>
            </a:endParaRPr>
          </a:p>
        </p:txBody>
      </p:sp>
      <p:graphicFrame>
        <p:nvGraphicFramePr>
          <p:cNvPr id="125" name="Table 4"/>
          <p:cNvGraphicFramePr/>
          <p:nvPr/>
        </p:nvGraphicFramePr>
        <p:xfrm>
          <a:off x="246600" y="228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172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seconds|PX milliseconds|KEEPTTL] [NX|XX] [GET]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flushdb and flushall</a:t>
            </a:r>
            <a:endParaRPr b="0" lang="en-IN" sz="5400" spc="-1" strike="noStrike">
              <a:latin typeface="Arial"/>
            </a:endParaRPr>
          </a:p>
        </p:txBody>
      </p:sp>
      <p:sp>
        <p:nvSpPr>
          <p:cNvPr id="409"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flushdb &amp; flushall</a:t>
            </a:r>
            <a:endParaRPr b="0" lang="en-IN" sz="4000" spc="-1" strike="noStrike">
              <a:latin typeface="Arial"/>
            </a:endParaRPr>
          </a:p>
        </p:txBody>
      </p:sp>
      <p:sp>
        <p:nvSpPr>
          <p:cNvPr id="411" name="CustomShape 2"/>
          <p:cNvSpPr/>
          <p:nvPr/>
        </p:nvSpPr>
        <p:spPr>
          <a:xfrm>
            <a:off x="248400" y="4948920"/>
            <a:ext cx="11689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FLUSHDB [ASYNC|SYNC]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FLUSHALL [ASYNC|SYNC]</a:t>
            </a:r>
            <a:endParaRPr b="0" lang="en-IN" sz="2000" spc="-1" strike="noStrike">
              <a:latin typeface="Arial"/>
            </a:endParaRPr>
          </a:p>
        </p:txBody>
      </p:sp>
      <p:sp>
        <p:nvSpPr>
          <p:cNvPr id="412" name="CustomShape 3"/>
          <p:cNvSpPr/>
          <p:nvPr/>
        </p:nvSpPr>
        <p:spPr>
          <a:xfrm>
            <a:off x="248400" y="5777640"/>
            <a:ext cx="11801880" cy="9126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flushdb</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flushall</a:t>
            </a:r>
            <a:endParaRPr b="0" lang="en-IN" sz="1800" spc="-1" strike="noStrike">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7840" cy="3777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FLUSHDB</a:t>
            </a:r>
            <a:r>
              <a:rPr b="0" lang="en-US" sz="1800" spc="-1" strike="noStrike">
                <a:solidFill>
                  <a:srgbClr val="000000"/>
                </a:solidFill>
                <a:latin typeface="Arial"/>
                <a:ea typeface="DejaVu Sans"/>
              </a:rPr>
              <a:t> delete all the keys of the currently selected DB. Default,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will synchronously flush all keys from the database.</a:t>
            </a:r>
            <a:endParaRPr b="0" lang="en-IN" sz="1800" spc="-1" strike="noStrike">
              <a:latin typeface="Arial"/>
            </a:endParaRPr>
          </a:p>
          <a:p>
            <a:pPr marL="216000" indent="-21456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456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FLUSHALL</a:t>
            </a:r>
            <a:r>
              <a:rPr b="0" lang="en-US" sz="1800" spc="-1" strike="noStrike">
                <a:solidFill>
                  <a:srgbClr val="000000"/>
                </a:solidFill>
                <a:latin typeface="Arial"/>
                <a:ea typeface="DejaVu Sans"/>
              </a:rPr>
              <a:t> delete all the keys of the existing DB not just the currently selected one. By default,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will synchronously flush all the databases.</a:t>
            </a:r>
            <a:endParaRPr b="0" lang="en-IN" sz="1800" spc="-1" strike="noStrike">
              <a:latin typeface="Arial"/>
            </a:endParaRPr>
          </a:p>
          <a:p>
            <a:pPr marL="216000" indent="-21456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456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16" name="CustomShape 2"/>
          <p:cNvSpPr/>
          <p:nvPr/>
        </p:nvSpPr>
        <p:spPr>
          <a:xfrm>
            <a:off x="1666800" y="609480"/>
            <a:ext cx="8816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17" name="CustomShape 3"/>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0" y="727200"/>
            <a:ext cx="19321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9" name="CustomShape 2"/>
          <p:cNvSpPr/>
          <p:nvPr/>
        </p:nvSpPr>
        <p:spPr>
          <a:xfrm>
            <a:off x="288000" y="2061720"/>
            <a:ext cx="11652120" cy="40449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41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41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20" name="CustomShape 3"/>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21" name="CustomShape 4"/>
          <p:cNvSpPr/>
          <p:nvPr/>
        </p:nvSpPr>
        <p:spPr>
          <a:xfrm>
            <a:off x="576000" y="1504080"/>
            <a:ext cx="8340120" cy="3560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2" name="CustomShape 5"/>
          <p:cNvSpPr/>
          <p:nvPr/>
        </p:nvSpPr>
        <p:spPr>
          <a:xfrm>
            <a:off x="288000" y="5543280"/>
            <a:ext cx="10824120" cy="99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216000" y="216000"/>
            <a:ext cx="19321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4" name="CustomShape 2"/>
          <p:cNvSpPr/>
          <p:nvPr/>
        </p:nvSpPr>
        <p:spPr>
          <a:xfrm>
            <a:off x="432720" y="1224000"/>
            <a:ext cx="8340120" cy="3560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5" name="CustomShape 3"/>
          <p:cNvSpPr/>
          <p:nvPr/>
        </p:nvSpPr>
        <p:spPr>
          <a:xfrm>
            <a:off x="288000" y="1656000"/>
            <a:ext cx="599760" cy="387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26" name="CustomShape 4"/>
          <p:cNvSpPr/>
          <p:nvPr/>
        </p:nvSpPr>
        <p:spPr>
          <a:xfrm>
            <a:off x="216000" y="2253600"/>
            <a:ext cx="1175400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216000" y="216000"/>
            <a:ext cx="19321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8" name="CustomShape 2"/>
          <p:cNvSpPr/>
          <p:nvPr/>
        </p:nvSpPr>
        <p:spPr>
          <a:xfrm>
            <a:off x="432720" y="1224000"/>
            <a:ext cx="8340120" cy="3560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9" name="CustomShape 3"/>
          <p:cNvSpPr/>
          <p:nvPr/>
        </p:nvSpPr>
        <p:spPr>
          <a:xfrm>
            <a:off x="216000" y="2253600"/>
            <a:ext cx="1173960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30" name="CustomShape 4"/>
          <p:cNvSpPr/>
          <p:nvPr/>
        </p:nvSpPr>
        <p:spPr>
          <a:xfrm>
            <a:off x="288000" y="1656000"/>
            <a:ext cx="599760" cy="387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pub/sub</a:t>
            </a:r>
            <a:endParaRPr b="0" lang="en-IN" sz="5400" spc="-1" strike="noStrike">
              <a:latin typeface="Arial"/>
            </a:endParaRPr>
          </a:p>
        </p:txBody>
      </p:sp>
      <p:sp>
        <p:nvSpPr>
          <p:cNvPr id="432"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subscribe, publish</a:t>
            </a:r>
            <a:endParaRPr b="0" lang="en-IN" sz="4000" spc="-1" strike="noStrike">
              <a:latin typeface="Arial"/>
            </a:endParaRPr>
          </a:p>
        </p:txBody>
      </p:sp>
      <p:sp>
        <p:nvSpPr>
          <p:cNvPr id="434" name="CustomShape 2"/>
          <p:cNvSpPr/>
          <p:nvPr/>
        </p:nvSpPr>
        <p:spPr>
          <a:xfrm>
            <a:off x="248400" y="2968920"/>
            <a:ext cx="116899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SUBSCRIBE channel [channel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PUBLISH channel message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UNSUBSCRIBE [channel [channel ...]]</a:t>
            </a:r>
            <a:endParaRPr b="0" lang="en-IN" sz="2000" spc="-1" strike="noStrike">
              <a:latin typeface="Arial"/>
            </a:endParaRPr>
          </a:p>
        </p:txBody>
      </p:sp>
      <p:sp>
        <p:nvSpPr>
          <p:cNvPr id="435" name="CustomShape 3"/>
          <p:cNvSpPr/>
          <p:nvPr/>
        </p:nvSpPr>
        <p:spPr>
          <a:xfrm>
            <a:off x="248400" y="4517640"/>
            <a:ext cx="11943360" cy="214740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subscribe bsnl vi mseb </a:t>
            </a:r>
            <a:r>
              <a:rPr b="0" lang="en-IN" sz="1800" spc="-1" strike="noStrike">
                <a:solidFill>
                  <a:srgbClr val="76ff03"/>
                </a:solidFill>
                <a:latin typeface="Consolas"/>
                <a:ea typeface="SimSun"/>
              </a:rPr>
              <a:t># Client:1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subscribe bsnl mseb    </a:t>
            </a:r>
            <a:r>
              <a:rPr b="0" lang="en-IN" sz="1800" spc="-1" strike="noStrike">
                <a:solidFill>
                  <a:srgbClr val="76ff03"/>
                </a:solidFill>
                <a:latin typeface="Consolas"/>
                <a:ea typeface="SimSun"/>
              </a:rPr>
              <a:t># Client:2</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publish bsnl "Your BSNL bill is generated and is due on 06-07-2021" </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publish vi "Your VI bill is generated and is due on 06-07-2021"</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unsubscribe OR unsubscribe vi mseb</a:t>
            </a:r>
            <a:endParaRPr b="0" lang="en-IN" sz="1800" spc="-1" strike="noStrike">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7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SUBSCRIBE</a:t>
            </a:r>
            <a:r>
              <a:rPr b="0" lang="en-US" sz="1800" spc="-1" strike="noStrike">
                <a:solidFill>
                  <a:srgbClr val="000000"/>
                </a:solidFill>
                <a:latin typeface="Arial"/>
                <a:ea typeface="DejaVu Sans"/>
              </a:rPr>
              <a:t> subscribes the client to the specified channels. Once the client enters the subscribed state it is not supposed to issue any other commands.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PUBLISH</a:t>
            </a:r>
            <a:r>
              <a:rPr b="0" lang="en-US" sz="1800" spc="-1" strike="noStrike">
                <a:solidFill>
                  <a:srgbClr val="000000"/>
                </a:solidFill>
                <a:latin typeface="Arial"/>
                <a:ea typeface="DejaVu Sans"/>
              </a:rPr>
              <a:t> posts a message to the given channel.</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UNSUBSCRIBE</a:t>
            </a:r>
            <a:r>
              <a:rPr b="0" lang="en-US" sz="1800" spc="-1" strike="noStrike">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transcation</a:t>
            </a:r>
            <a:endParaRPr b="0" lang="en-IN" sz="5400" spc="-1" strike="noStrike">
              <a:latin typeface="Arial"/>
            </a:endParaRPr>
          </a:p>
        </p:txBody>
      </p:sp>
      <p:sp>
        <p:nvSpPr>
          <p:cNvPr id="439"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2484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multi, exec &amp; discard</a:t>
            </a:r>
            <a:endParaRPr b="0" lang="en-IN" sz="4000" spc="-1" strike="noStrike">
              <a:latin typeface="Arial"/>
            </a:endParaRPr>
          </a:p>
        </p:txBody>
      </p:sp>
      <p:sp>
        <p:nvSpPr>
          <p:cNvPr id="441" name="CustomShape 2"/>
          <p:cNvSpPr/>
          <p:nvPr/>
        </p:nvSpPr>
        <p:spPr>
          <a:xfrm>
            <a:off x="248400" y="2968920"/>
            <a:ext cx="1168992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MULTI</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EXEC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DISCARD</a:t>
            </a:r>
            <a:endParaRPr b="0" lang="en-IN" sz="2000" spc="-1" strike="noStrike">
              <a:latin typeface="Arial"/>
            </a:endParaRPr>
          </a:p>
        </p:txBody>
      </p:sp>
      <p:sp>
        <p:nvSpPr>
          <p:cNvPr id="442" name="CustomShape 3"/>
          <p:cNvSpPr/>
          <p:nvPr/>
        </p:nvSpPr>
        <p:spPr>
          <a:xfrm>
            <a:off x="248400" y="4517640"/>
            <a:ext cx="11801880" cy="1324080"/>
          </a:xfrm>
          <a:prstGeom prst="rect">
            <a:avLst/>
          </a:prstGeom>
          <a:noFill/>
          <a:ln>
            <a:noFill/>
          </a:ln>
        </p:spPr>
        <p:style>
          <a:lnRef idx="0"/>
          <a:fillRef idx="0"/>
          <a:effectRef idx="0"/>
          <a:fontRef idx="minor"/>
        </p:style>
        <p:txBody>
          <a:bodyPr lIns="90000" rIns="90000" tIns="45000" bIns="45000">
            <a:spAutoFit/>
          </a:bodyPr>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multi</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exec</a:t>
            </a:r>
            <a:endParaRPr b="0" lang="en-IN" sz="1800" spc="-1" strike="noStrike">
              <a:latin typeface="Arial"/>
            </a:endParaRPr>
          </a:p>
          <a:p>
            <a:pPr marL="285840" indent="-263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discard</a:t>
            </a:r>
            <a:endParaRPr b="0" lang="en-IN" sz="1800" spc="-1" strike="noStrike">
              <a:latin typeface="Arial"/>
            </a:endParaRPr>
          </a:p>
        </p:txBody>
      </p:sp>
      <p:sp>
        <p:nvSpPr>
          <p:cNvPr id="443"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4" name="CustomShape 5"/>
          <p:cNvSpPr/>
          <p:nvPr/>
        </p:nvSpPr>
        <p:spPr>
          <a:xfrm>
            <a:off x="248400" y="762120"/>
            <a:ext cx="11697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MULTI</a:t>
            </a:r>
            <a:r>
              <a:rPr b="0" lang="en-US" sz="1800" spc="-1" strike="noStrike">
                <a:solidFill>
                  <a:srgbClr val="000000"/>
                </a:solidFill>
                <a:latin typeface="Arial"/>
                <a:ea typeface="DejaVu Sans"/>
              </a:rPr>
              <a:t> marks the start of a transaction block. Subsequent commands will be queued for atomic execution using </a:t>
            </a:r>
            <a:r>
              <a:rPr b="1" lang="en-US" sz="1800" spc="-1" strike="noStrike">
                <a:solidFill>
                  <a:srgbClr val="000000"/>
                </a:solidFill>
                <a:latin typeface="Arial"/>
                <a:ea typeface="DejaVu Sans"/>
              </a:rPr>
              <a:t>EXEC</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EXEC</a:t>
            </a:r>
            <a:r>
              <a:rPr b="0" lang="en-US" sz="1800" spc="-1" strike="noStrike">
                <a:solidFill>
                  <a:srgbClr val="000000"/>
                </a:solidFill>
                <a:latin typeface="Arial"/>
                <a:ea typeface="DejaVu Sans"/>
              </a:rPr>
              <a:t> will execute all previously queued commands in a transaction and restores the connection state to normal.</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DISCARD</a:t>
            </a:r>
            <a:r>
              <a:rPr b="0" lang="en-US" sz="1800" spc="-1" strike="noStrike">
                <a:solidFill>
                  <a:srgbClr val="000000"/>
                </a:solidFill>
                <a:latin typeface="Arial"/>
                <a:ea typeface="DejaVu Sans"/>
              </a:rPr>
              <a:t> will flushes all previously queued commands in a transaction and restores the connection state to normal.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9" name="CustomShape 2"/>
          <p:cNvSpPr/>
          <p:nvPr/>
        </p:nvSpPr>
        <p:spPr>
          <a:xfrm>
            <a:off x="522360" y="3531600"/>
            <a:ext cx="11053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1676520" y="2362320"/>
            <a:ext cx="8816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monitor</a:t>
            </a:r>
            <a:endParaRPr b="0" lang="en-IN" sz="5400" spc="-1" strike="noStrike">
              <a:latin typeface="Arial"/>
            </a:endParaRPr>
          </a:p>
        </p:txBody>
      </p:sp>
      <p:sp>
        <p:nvSpPr>
          <p:cNvPr id="446" name="CustomShape 2"/>
          <p:cNvSpPr/>
          <p:nvPr/>
        </p:nvSpPr>
        <p:spPr>
          <a:xfrm>
            <a:off x="522360" y="3531600"/>
            <a:ext cx="111254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b="0" lang="en-IN" sz="1800" spc="-1" strike="noStrike">
              <a:latin typeface="Arial"/>
            </a:endParaRPr>
          </a:p>
        </p:txBody>
      </p:sp>
      <p:sp>
        <p:nvSpPr>
          <p:cNvPr id="447" name="CustomShape 3"/>
          <p:cNvSpPr/>
          <p:nvPr/>
        </p:nvSpPr>
        <p:spPr>
          <a:xfrm>
            <a:off x="1666800" y="609480"/>
            <a:ext cx="8816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246600" y="2563200"/>
            <a:ext cx="11694960" cy="363960"/>
          </a:xfrm>
          <a:prstGeom prst="rect">
            <a:avLst/>
          </a:prstGeom>
          <a:noFill/>
          <a:ln>
            <a:noFill/>
          </a:ln>
        </p:spPr>
        <p:style>
          <a:lnRef idx="0"/>
          <a:fillRef idx="0"/>
          <a:effectRef idx="0"/>
          <a:fontRef idx="minor"/>
        </p:style>
        <p:txBody>
          <a:bodyPr lIns="90000" rIns="90000" tIns="45000" bIns="45000">
            <a:spAutoFit/>
          </a:bodyPr>
          <a:p>
            <a:pPr marL="343080" indent="-3204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monitor</a:t>
            </a:r>
            <a:endParaRPr b="0" lang="en-IN" sz="1800" spc="-1" strike="noStrike">
              <a:latin typeface="Arial"/>
            </a:endParaRPr>
          </a:p>
        </p:txBody>
      </p:sp>
      <p:sp>
        <p:nvSpPr>
          <p:cNvPr id="449" name="CustomShape 2"/>
          <p:cNvSpPr/>
          <p:nvPr/>
        </p:nvSpPr>
        <p:spPr>
          <a:xfrm>
            <a:off x="246600" y="1742040"/>
            <a:ext cx="116949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MONITOR</a:t>
            </a:r>
            <a:endParaRPr b="0" lang="en-IN" sz="2000" spc="-1" strike="noStrike">
              <a:latin typeface="Arial"/>
            </a:endParaRPr>
          </a:p>
        </p:txBody>
      </p:sp>
      <p:sp>
        <p:nvSpPr>
          <p:cNvPr id="450" name="CustomShape 3"/>
          <p:cNvSpPr/>
          <p:nvPr/>
        </p:nvSpPr>
        <p:spPr>
          <a:xfrm>
            <a:off x="246600" y="762120"/>
            <a:ext cx="11694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451" name="CustomShape 4"/>
          <p:cNvSpPr/>
          <p:nvPr/>
        </p:nvSpPr>
        <p:spPr>
          <a:xfrm>
            <a:off x="2466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monitor</a:t>
            </a:r>
            <a:endParaRPr b="0" lang="en-IN" sz="4000" spc="-1" strike="noStrike">
              <a:latin typeface="Arial"/>
            </a:endParaRPr>
          </a:p>
        </p:txBody>
      </p:sp>
      <p:sp>
        <p:nvSpPr>
          <p:cNvPr id="452"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1365840" y="188640"/>
            <a:ext cx="96602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54" name="Picture 2" descr="http://www.bvctch.vn/vnt_upload/weblink/thks.jpg"/>
          <p:cNvPicPr/>
          <p:nvPr/>
        </p:nvPicPr>
        <p:blipFill>
          <a:blip r:embed="rId1"/>
          <a:stretch/>
        </p:blipFill>
        <p:spPr>
          <a:xfrm>
            <a:off x="4404600" y="2036160"/>
            <a:ext cx="3103920" cy="4640760"/>
          </a:xfrm>
          <a:prstGeom prst="rect">
            <a:avLst/>
          </a:prstGeom>
          <a:ln>
            <a:noFill/>
          </a:ln>
        </p:spPr>
      </p:pic>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474480" y="2448000"/>
            <a:ext cx="10384920" cy="2381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3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3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3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3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3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56" name="CustomShape 2"/>
          <p:cNvSpPr/>
          <p:nvPr/>
        </p:nvSpPr>
        <p:spPr>
          <a:xfrm>
            <a:off x="363600" y="193320"/>
            <a:ext cx="4231800" cy="58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57" name="CustomShape 3"/>
          <p:cNvSpPr/>
          <p:nvPr/>
        </p:nvSpPr>
        <p:spPr>
          <a:xfrm>
            <a:off x="504000" y="5760000"/>
            <a:ext cx="11147400" cy="58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58" name="CustomShape 4"/>
          <p:cNvSpPr/>
          <p:nvPr/>
        </p:nvSpPr>
        <p:spPr>
          <a:xfrm>
            <a:off x="9648000" y="4014000"/>
            <a:ext cx="2147400" cy="29340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1368000" y="1669320"/>
            <a:ext cx="3660840" cy="292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0" name="Picture 356" descr=""/>
          <p:cNvPicPr/>
          <p:nvPr/>
        </p:nvPicPr>
        <p:blipFill>
          <a:blip r:embed="rId1"/>
          <a:stretch/>
        </p:blipFill>
        <p:spPr>
          <a:xfrm>
            <a:off x="483840" y="144000"/>
            <a:ext cx="8577720" cy="64306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13369</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2021-05-12T17:14:14Z</dcterms:modified>
  <cp:revision>2450</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