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9" r:id="rId1"/>
  </p:sldMasterIdLst>
  <p:notesMasterIdLst>
    <p:notesMasterId r:id="rId16"/>
  </p:notesMasterIdLst>
  <p:sldIdLst>
    <p:sldId id="554" r:id="rId2"/>
    <p:sldId id="545" r:id="rId3"/>
    <p:sldId id="522" r:id="rId4"/>
    <p:sldId id="553" r:id="rId5"/>
    <p:sldId id="524" r:id="rId6"/>
    <p:sldId id="555" r:id="rId7"/>
    <p:sldId id="551" r:id="rId8"/>
    <p:sldId id="552" r:id="rId9"/>
    <p:sldId id="546" r:id="rId10"/>
    <p:sldId id="547" r:id="rId11"/>
    <p:sldId id="548" r:id="rId12"/>
    <p:sldId id="549" r:id="rId13"/>
    <p:sldId id="550" r:id="rId14"/>
    <p:sldId id="556" r:id="rId1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leel" initials="s" lastIdx="1" clrIdx="0">
    <p:extLst>
      <p:ext uri="{19B8F6BF-5375-455C-9EA6-DF929625EA0E}">
        <p15:presenceInfo xmlns:p15="http://schemas.microsoft.com/office/powerpoint/2012/main" userId="salee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3B5F"/>
    <a:srgbClr val="FFC125"/>
    <a:srgbClr val="4D4D4D"/>
    <a:srgbClr val="EAEF2D"/>
    <a:srgbClr val="00FFFF"/>
    <a:srgbClr val="D7E1E9"/>
    <a:srgbClr val="482449"/>
    <a:srgbClr val="DE00DE"/>
    <a:srgbClr val="E1E1ED"/>
    <a:srgbClr val="11DD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 autoAdjust="0"/>
    <p:restoredTop sz="94660"/>
  </p:normalViewPr>
  <p:slideViewPr>
    <p:cSldViewPr>
      <p:cViewPr>
        <p:scale>
          <a:sx n="70" d="100"/>
          <a:sy n="70" d="100"/>
        </p:scale>
        <p:origin x="1386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B1724D-A50F-4C38-8BDE-920DAD4008EA}" type="datetimeFigureOut">
              <a:rPr lang="en-US" smtClean="0"/>
              <a:pPr/>
              <a:t>1/5/2019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029AF6-364C-461B-98DA-A9EC8F81C1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9990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71500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pPr>
              <a:defRPr/>
            </a:pPr>
            <a:fld id="{6ED8FC80-2249-485B-8CBF-027693C1EED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63880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63880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9104D9-4ED9-42B0-84FC-BBB0093BB23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353E0E-F48C-4CD9-B9DA-59D427CD2DD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CC6DA3-38F2-4BFA-B927-3283B989DDF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D89107-E4FA-4AD9-A3BC-B101BEEC9B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DE2A77-F69F-4930-830D-C8BF31C2350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A6CD98-2516-41CF-9DD2-48B6E014A3E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>
            <a:lvl1pPr>
              <a:defRPr>
                <a:latin typeface="Century" pitchFamily="18" charset="0"/>
              </a:defRPr>
            </a:lvl1pPr>
            <a:lvl2pPr>
              <a:defRPr>
                <a:latin typeface="Century" pitchFamily="18" charset="0"/>
              </a:defRPr>
            </a:lvl2pPr>
            <a:lvl3pPr>
              <a:defRPr>
                <a:latin typeface="Century" pitchFamily="18" charset="0"/>
              </a:defRPr>
            </a:lvl3pPr>
            <a:lvl4pPr>
              <a:defRPr>
                <a:latin typeface="Century" pitchFamily="18" charset="0"/>
              </a:defRPr>
            </a:lvl4pPr>
            <a:lvl5pPr>
              <a:defRPr>
                <a:latin typeface="Century" pitchFamily="18" charset="0"/>
              </a:defRPr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76400" y="6356350"/>
            <a:ext cx="3505200" cy="365760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987552" cy="365760"/>
          </a:xfrm>
        </p:spPr>
        <p:txBody>
          <a:bodyPr/>
          <a:lstStyle/>
          <a:p>
            <a:pPr>
              <a:defRPr/>
            </a:pPr>
            <a:fld id="{5AA6CD98-2516-41CF-9DD2-48B6E014A3E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>
            <a:lvl1pPr>
              <a:defRPr>
                <a:latin typeface="Century" pitchFamily="18" charset="0"/>
              </a:defRPr>
            </a:lvl1pPr>
            <a:lvl2pPr>
              <a:defRPr>
                <a:latin typeface="Century" pitchFamily="18" charset="0"/>
              </a:defRPr>
            </a:lvl2pPr>
            <a:lvl3pPr>
              <a:defRPr>
                <a:latin typeface="Century" pitchFamily="18" charset="0"/>
              </a:defRPr>
            </a:lvl3pPr>
            <a:lvl4pPr>
              <a:defRPr>
                <a:latin typeface="Century" pitchFamily="18" charset="0"/>
              </a:defRPr>
            </a:lvl4pPr>
            <a:lvl5pPr>
              <a:defRPr>
                <a:latin typeface="Century" pitchFamily="18" charset="0"/>
              </a:defRPr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7" name="Title 7"/>
          <p:cNvSpPr>
            <a:spLocks noGrp="1"/>
          </p:cNvSpPr>
          <p:nvPr>
            <p:ph type="ctrTitle"/>
          </p:nvPr>
        </p:nvSpPr>
        <p:spPr>
          <a:xfrm>
            <a:off x="152400" y="120650"/>
            <a:ext cx="8839200" cy="412750"/>
          </a:xfrm>
        </p:spPr>
        <p:txBody>
          <a:bodyPr anchor="t" anchorCtr="0">
            <a:noAutofit/>
          </a:bodyPr>
          <a:lstStyle>
            <a:lvl1pPr algn="r">
              <a:defRPr sz="2800" b="1">
                <a:solidFill>
                  <a:schemeClr val="tx1"/>
                </a:solidFill>
                <a:latin typeface="Century" pitchFamily="18" charset="0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23" name="Subtitle 8"/>
          <p:cNvSpPr>
            <a:spLocks noGrp="1"/>
          </p:cNvSpPr>
          <p:nvPr>
            <p:ph type="subTitle" idx="13"/>
          </p:nvPr>
        </p:nvSpPr>
        <p:spPr>
          <a:xfrm>
            <a:off x="1219200" y="556260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4" name="Rectangle 23"/>
          <p:cNvSpPr/>
          <p:nvPr userDrawn="1"/>
        </p:nvSpPr>
        <p:spPr>
          <a:xfrm>
            <a:off x="914400" y="548640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 userDrawn="1"/>
        </p:nvSpPr>
        <p:spPr>
          <a:xfrm>
            <a:off x="914400" y="548640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76400" y="6356350"/>
            <a:ext cx="3505200" cy="365760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987552" cy="365760"/>
          </a:xfrm>
        </p:spPr>
        <p:txBody>
          <a:bodyPr/>
          <a:lstStyle/>
          <a:p>
            <a:pPr>
              <a:defRPr/>
            </a:pPr>
            <a:fld id="{5AA6CD98-2516-41CF-9DD2-48B6E014A3E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914400"/>
          </a:xfrm>
        </p:spPr>
        <p:txBody>
          <a:bodyPr/>
          <a:lstStyle>
            <a:lvl1pPr>
              <a:defRPr>
                <a:latin typeface="Century" pitchFamily="18" charset="0"/>
              </a:defRPr>
            </a:lvl1pPr>
            <a:lvl2pPr>
              <a:defRPr>
                <a:latin typeface="Century" pitchFamily="18" charset="0"/>
              </a:defRPr>
            </a:lvl2pPr>
            <a:lvl3pPr>
              <a:defRPr>
                <a:latin typeface="Century" pitchFamily="18" charset="0"/>
              </a:defRPr>
            </a:lvl3pPr>
            <a:lvl4pPr>
              <a:defRPr>
                <a:latin typeface="Century" pitchFamily="18" charset="0"/>
              </a:defRPr>
            </a:lvl4pPr>
            <a:lvl5pPr>
              <a:defRPr>
                <a:latin typeface="Century" pitchFamily="18" charset="0"/>
              </a:defRPr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</p:txBody>
      </p:sp>
      <p:sp>
        <p:nvSpPr>
          <p:cNvPr id="7" name="Title 7"/>
          <p:cNvSpPr>
            <a:spLocks noGrp="1"/>
          </p:cNvSpPr>
          <p:nvPr>
            <p:ph type="ctrTitle"/>
          </p:nvPr>
        </p:nvSpPr>
        <p:spPr>
          <a:xfrm>
            <a:off x="152400" y="120650"/>
            <a:ext cx="8839200" cy="412750"/>
          </a:xfrm>
        </p:spPr>
        <p:txBody>
          <a:bodyPr anchor="t" anchorCtr="0">
            <a:noAutofit/>
          </a:bodyPr>
          <a:lstStyle>
            <a:lvl1pPr algn="r">
              <a:defRPr sz="2800" b="1">
                <a:solidFill>
                  <a:schemeClr val="tx1"/>
                </a:solidFill>
                <a:latin typeface="Century" pitchFamily="18" charset="0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23" name="Subtitle 8"/>
          <p:cNvSpPr>
            <a:spLocks noGrp="1"/>
          </p:cNvSpPr>
          <p:nvPr>
            <p:ph type="subTitle" idx="13"/>
          </p:nvPr>
        </p:nvSpPr>
        <p:spPr>
          <a:xfrm>
            <a:off x="1219200" y="556260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4" name="Rectangle 23"/>
          <p:cNvSpPr/>
          <p:nvPr userDrawn="1"/>
        </p:nvSpPr>
        <p:spPr>
          <a:xfrm>
            <a:off x="914400" y="548640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 userDrawn="1"/>
        </p:nvSpPr>
        <p:spPr>
          <a:xfrm>
            <a:off x="914400" y="548640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76400" y="6356350"/>
            <a:ext cx="3505200" cy="365760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987552" cy="365760"/>
          </a:xfrm>
        </p:spPr>
        <p:txBody>
          <a:bodyPr/>
          <a:lstStyle/>
          <a:p>
            <a:pPr>
              <a:defRPr/>
            </a:pPr>
            <a:fld id="{5AA6CD98-2516-41CF-9DD2-48B6E014A3E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itle 7"/>
          <p:cNvSpPr>
            <a:spLocks noGrp="1"/>
          </p:cNvSpPr>
          <p:nvPr>
            <p:ph type="ctrTitle"/>
          </p:nvPr>
        </p:nvSpPr>
        <p:spPr>
          <a:xfrm>
            <a:off x="152400" y="120650"/>
            <a:ext cx="8839200" cy="412750"/>
          </a:xfrm>
        </p:spPr>
        <p:txBody>
          <a:bodyPr anchor="t" anchorCtr="0">
            <a:noAutofit/>
          </a:bodyPr>
          <a:lstStyle>
            <a:lvl1pPr algn="r">
              <a:defRPr sz="2800" b="1">
                <a:solidFill>
                  <a:schemeClr val="tx1"/>
                </a:solidFill>
                <a:latin typeface="Century" pitchFamily="18" charset="0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23" name="Subtitle 8"/>
          <p:cNvSpPr>
            <a:spLocks noGrp="1"/>
          </p:cNvSpPr>
          <p:nvPr>
            <p:ph type="subTitle" idx="13"/>
          </p:nvPr>
        </p:nvSpPr>
        <p:spPr>
          <a:xfrm>
            <a:off x="1219200" y="556260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4" name="Rectangle 23"/>
          <p:cNvSpPr/>
          <p:nvPr userDrawn="1"/>
        </p:nvSpPr>
        <p:spPr>
          <a:xfrm>
            <a:off x="914400" y="548640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 userDrawn="1"/>
        </p:nvSpPr>
        <p:spPr>
          <a:xfrm>
            <a:off x="914400" y="548640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3"/>
          <p:cNvSpPr>
            <a:spLocks noGrp="1" noChangeArrowheads="1"/>
          </p:cNvSpPr>
          <p:nvPr userDrawn="1">
            <p:ph sz="quarter" idx="1"/>
          </p:nvPr>
        </p:nvSpPr>
        <p:spPr>
          <a:xfrm>
            <a:off x="457200" y="2133600"/>
            <a:ext cx="8229600" cy="1752600"/>
          </a:xfrm>
          <a:solidFill>
            <a:schemeClr val="bg1">
              <a:lumMod val="95000"/>
            </a:schemeClr>
          </a:solidFill>
        </p:spPr>
        <p:txBody>
          <a:bodyPr vert="horz">
            <a:normAutofit/>
          </a:bodyPr>
          <a:lstStyle>
            <a:lvl1pPr>
              <a:defRPr>
                <a:latin typeface="Century" pitchFamily="18" charset="0"/>
              </a:defRPr>
            </a:lvl1pPr>
          </a:lstStyle>
          <a:p>
            <a:pPr>
              <a:buNone/>
            </a:pPr>
            <a:endParaRPr lang="en-US" sz="360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pPr>
              <a:defRPr/>
            </a:pPr>
            <a:fld id="{542C60D1-FEFA-4F22-8F39-2A0E8DDF753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FA2A64-DD04-43BC-B5E5-F20F2A848B7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>
            <a:lvl1pPr>
              <a:defRPr>
                <a:latin typeface="Century" pitchFamily="18" charset="0"/>
              </a:defRPr>
            </a:lvl1pPr>
            <a:lvl2pPr>
              <a:defRPr>
                <a:latin typeface="Century" pitchFamily="18" charset="0"/>
              </a:defRPr>
            </a:lvl2pPr>
            <a:lvl3pPr>
              <a:defRPr>
                <a:latin typeface="Century" pitchFamily="18" charset="0"/>
              </a:defRPr>
            </a:lvl3pPr>
            <a:lvl4pPr>
              <a:defRPr>
                <a:latin typeface="Century" pitchFamily="18" charset="0"/>
              </a:defRPr>
            </a:lvl4pPr>
            <a:lvl5pPr>
              <a:defRPr>
                <a:latin typeface="Century" pitchFamily="18" charset="0"/>
              </a:defRPr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>
            <a:lvl1pPr>
              <a:defRPr>
                <a:latin typeface="Century" pitchFamily="18" charset="0"/>
              </a:defRPr>
            </a:lvl1pPr>
            <a:lvl2pPr>
              <a:defRPr>
                <a:latin typeface="Century" pitchFamily="18" charset="0"/>
              </a:defRPr>
            </a:lvl2pPr>
            <a:lvl3pPr>
              <a:defRPr>
                <a:latin typeface="Century" pitchFamily="18" charset="0"/>
              </a:defRPr>
            </a:lvl3pPr>
            <a:lvl4pPr>
              <a:defRPr>
                <a:latin typeface="Century" pitchFamily="18" charset="0"/>
              </a:defRPr>
            </a:lvl4pPr>
            <a:lvl5pPr>
              <a:defRPr>
                <a:latin typeface="Century" pitchFamily="18" charset="0"/>
              </a:defRPr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F87C46-6AE3-4CB2-B4FC-41885593702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0C557B-BBCC-477C-9242-D2E99609F52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AE7FE9DD-B79F-4911-9D24-DCA81CA2BB1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  <p:sldLayoutId id="2147483831" r:id="rId2"/>
    <p:sldLayoutId id="2147483841" r:id="rId3"/>
    <p:sldLayoutId id="2147483843" r:id="rId4"/>
    <p:sldLayoutId id="2147483842" r:id="rId5"/>
    <p:sldLayoutId id="2147483832" r:id="rId6"/>
    <p:sldLayoutId id="2147483833" r:id="rId7"/>
    <p:sldLayoutId id="2147483834" r:id="rId8"/>
    <p:sldLayoutId id="2147483835" r:id="rId9"/>
    <p:sldLayoutId id="2147483836" r:id="rId10"/>
    <p:sldLayoutId id="2147483837" r:id="rId11"/>
    <p:sldLayoutId id="2147483838" r:id="rId12"/>
    <p:sldLayoutId id="2147483839" r:id="rId13"/>
    <p:sldLayoutId id="2147483840" r:id="rId14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0" y="3886200"/>
            <a:ext cx="9144000" cy="990600"/>
          </a:xfrm>
        </p:spPr>
        <p:txBody>
          <a:bodyPr vert="horz" anchor="t" anchorCtr="0">
            <a:noAutofit/>
          </a:bodyPr>
          <a:lstStyle/>
          <a:p>
            <a:r>
              <a:rPr lang="en-US" sz="4200" b="1" i="1" dirty="0" smtClean="0">
                <a:solidFill>
                  <a:srgbClr val="00FF87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itchFamily="34" charset="0"/>
              </a:rPr>
              <a:t>node package manager - npm</a:t>
            </a:r>
            <a:endParaRPr lang="en-US" sz="4200" b="1" i="1" dirty="0">
              <a:solidFill>
                <a:srgbClr val="00FF87"/>
              </a:solidFill>
              <a:latin typeface="SimSun" panose="02010600030101010101" pitchFamily="2" charset="-122"/>
              <a:ea typeface="SimSun" panose="02010600030101010101" pitchFamily="2" charset="-122"/>
              <a:cs typeface="Arial" pitchFamily="34" charset="0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219200" y="5562600"/>
            <a:ext cx="6858000" cy="533400"/>
          </a:xfrm>
        </p:spPr>
        <p:txBody>
          <a:bodyPr>
            <a:noAutofit/>
          </a:bodyPr>
          <a:lstStyle/>
          <a:p>
            <a:pPr algn="r"/>
            <a:r>
              <a:rPr lang="en-US" sz="4800" dirty="0" smtClean="0">
                <a:solidFill>
                  <a:srgbClr val="17A889"/>
                </a:solidFill>
                <a:latin typeface="Arial" pitchFamily="34" charset="0"/>
                <a:cs typeface="Arial" pitchFamily="34" charset="0"/>
              </a:rPr>
              <a:t>infoway</a:t>
            </a:r>
            <a:endParaRPr lang="en-US" sz="4800" dirty="0">
              <a:solidFill>
                <a:srgbClr val="17A889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52400"/>
            <a:ext cx="1905000" cy="61806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096000" y="163286"/>
            <a:ext cx="28889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https://javascript.info/</a:t>
            </a:r>
          </a:p>
        </p:txBody>
      </p:sp>
      <p:sp>
        <p:nvSpPr>
          <p:cNvPr id="6" name="Rectangle 5"/>
          <p:cNvSpPr/>
          <p:nvPr/>
        </p:nvSpPr>
        <p:spPr>
          <a:xfrm>
            <a:off x="2860834" y="0"/>
            <a:ext cx="628316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4000" dirty="0" smtClean="0">
                <a:solidFill>
                  <a:srgbClr val="FF6000"/>
                </a:solidFill>
                <a:latin typeface="Segoe Print" panose="02000600000000000000" pitchFamily="2" charset="0"/>
              </a:rPr>
              <a:t>A </a:t>
            </a:r>
            <a:r>
              <a:rPr lang="en-IN" sz="4000" dirty="0">
                <a:solidFill>
                  <a:srgbClr val="FF6000"/>
                </a:solidFill>
                <a:latin typeface="Segoe Print" panose="02000600000000000000" pitchFamily="2" charset="0"/>
              </a:rPr>
              <a:t>day without new knowledge is a lost day.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1310751"/>
            <a:ext cx="9144000" cy="158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842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0" y="1600200"/>
            <a:ext cx="9144000" cy="158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0" y="0"/>
            <a:ext cx="9144000" cy="129266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en-IN" sz="3900" dirty="0">
                <a:solidFill>
                  <a:schemeClr val="accent6">
                    <a:lumMod val="50000"/>
                  </a:schemeClr>
                </a:solidFill>
                <a:latin typeface="Open Sans"/>
              </a:rPr>
              <a:t>remove dependencies from your package.json</a:t>
            </a:r>
          </a:p>
        </p:txBody>
      </p:sp>
      <p:sp>
        <p:nvSpPr>
          <p:cNvPr id="3" name="Rectangle 2"/>
          <p:cNvSpPr/>
          <p:nvPr/>
        </p:nvSpPr>
        <p:spPr>
          <a:xfrm>
            <a:off x="152400" y="2565499"/>
            <a:ext cx="8839200" cy="261610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chemeClr val="accent3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remove a package from your node_modules </a:t>
            </a:r>
            <a:r>
              <a:rPr lang="en-IN" sz="2000" dirty="0" smtClean="0">
                <a:solidFill>
                  <a:schemeClr val="accent3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directory.</a:t>
            </a:r>
            <a:endParaRPr lang="en-IN" sz="2000" dirty="0">
              <a:solidFill>
                <a:schemeClr val="accent3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 smtClean="0">
                <a:solidFill>
                  <a:schemeClr val="accent5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npm </a:t>
            </a:r>
            <a:r>
              <a:rPr lang="en-IN" sz="2000" dirty="0">
                <a:solidFill>
                  <a:schemeClr val="accent5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uninstall moment</a:t>
            </a:r>
          </a:p>
          <a:p>
            <a:endParaRPr lang="en-IN" sz="2000" dirty="0">
              <a:solidFill>
                <a:schemeClr val="accent3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IN" sz="2000" dirty="0" smtClean="0">
                <a:solidFill>
                  <a:schemeClr val="accent3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 remove an </a:t>
            </a:r>
            <a:r>
              <a:rPr lang="en-IN" sz="2000" dirty="0">
                <a:solidFill>
                  <a:schemeClr val="accent3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entry </a:t>
            </a:r>
            <a:r>
              <a:rPr lang="en-IN" sz="2000" dirty="0" smtClean="0">
                <a:solidFill>
                  <a:schemeClr val="accent3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from your </a:t>
            </a:r>
            <a:r>
              <a:rPr lang="en-IN" sz="2000" dirty="0">
                <a:solidFill>
                  <a:schemeClr val="accent3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package.json's dependencies: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 smtClean="0">
                <a:solidFill>
                  <a:schemeClr val="accent5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npm uninstall &lt;package_name&gt; --save</a:t>
            </a:r>
          </a:p>
          <a:p>
            <a:endParaRPr lang="en-IN" sz="2000" dirty="0" smtClean="0">
              <a:solidFill>
                <a:schemeClr val="accent5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IN" sz="2000" dirty="0" smtClean="0">
                <a:solidFill>
                  <a:schemeClr val="accent3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 remove an </a:t>
            </a:r>
            <a:r>
              <a:rPr lang="en-IN" sz="2000" dirty="0">
                <a:solidFill>
                  <a:schemeClr val="accent3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entry </a:t>
            </a:r>
            <a:r>
              <a:rPr lang="en-IN" sz="2000" dirty="0" smtClean="0">
                <a:solidFill>
                  <a:schemeClr val="accent3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from your </a:t>
            </a:r>
            <a:r>
              <a:rPr lang="en-IN" sz="2000" dirty="0">
                <a:solidFill>
                  <a:schemeClr val="accent3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package.json's devDependencies: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accent5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npm </a:t>
            </a:r>
            <a:r>
              <a:rPr lang="en-IN" sz="2000" dirty="0" smtClean="0">
                <a:solidFill>
                  <a:schemeClr val="accent5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uninstall </a:t>
            </a:r>
            <a:r>
              <a:rPr lang="en-IN" sz="2000" dirty="0">
                <a:solidFill>
                  <a:schemeClr val="accent5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&lt;package_name&gt; --save-</a:t>
            </a:r>
            <a:r>
              <a:rPr lang="en-IN" sz="2000" dirty="0" err="1">
                <a:solidFill>
                  <a:schemeClr val="accent5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dev</a:t>
            </a:r>
            <a:endParaRPr lang="en-IN" sz="2000" dirty="0">
              <a:solidFill>
                <a:schemeClr val="accent5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86744" y="1752600"/>
            <a:ext cx="880485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/>
              <a:t>You can remove a package from your node_modules directory using </a:t>
            </a:r>
            <a:r>
              <a:rPr lang="en-IN" sz="2000" b="1" i="1" dirty="0">
                <a:solidFill>
                  <a:srgbClr val="0070C0"/>
                </a:solidFill>
              </a:rPr>
              <a:t>npm uninstall &lt;package&gt;</a:t>
            </a:r>
            <a:r>
              <a:rPr lang="en-IN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50455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0" y="1600200"/>
            <a:ext cx="9144000" cy="158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0" y="0"/>
            <a:ext cx="9144000" cy="69249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en-IN" sz="3900" dirty="0" smtClean="0">
                <a:solidFill>
                  <a:schemeClr val="accent6">
                    <a:lumMod val="50000"/>
                  </a:schemeClr>
                </a:solidFill>
                <a:latin typeface="Open Sans"/>
              </a:rPr>
              <a:t>install / uninstall package globally </a:t>
            </a:r>
            <a:endParaRPr lang="en-IN" sz="3900" dirty="0">
              <a:solidFill>
                <a:schemeClr val="accent6">
                  <a:lumMod val="50000"/>
                </a:schemeClr>
              </a:solidFill>
              <a:latin typeface="Open San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2400" y="1752600"/>
            <a:ext cx="8839200" cy="9634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0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C:\&gt; </a:t>
            </a:r>
            <a:r>
              <a:rPr lang="en-IN" sz="2000" dirty="0" smtClean="0">
                <a:solidFill>
                  <a:schemeClr val="accent5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npm </a:t>
            </a:r>
            <a:r>
              <a:rPr lang="en-IN" sz="2000" dirty="0">
                <a:solidFill>
                  <a:schemeClr val="accent5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install </a:t>
            </a:r>
            <a:r>
              <a:rPr lang="en-IN" sz="2000" dirty="0" smtClean="0">
                <a:solidFill>
                  <a:schemeClr val="accent5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-g &lt;package_name&gt;</a:t>
            </a:r>
          </a:p>
          <a:p>
            <a:pPr>
              <a:lnSpc>
                <a:spcPct val="150000"/>
              </a:lnSpc>
            </a:pPr>
            <a:r>
              <a:rPr lang="en-IN" sz="2000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C</a:t>
            </a:r>
            <a:r>
              <a:rPr lang="en-IN" sz="20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:\&gt; </a:t>
            </a:r>
            <a:r>
              <a:rPr lang="en-IN" sz="2000" dirty="0" smtClean="0">
                <a:solidFill>
                  <a:schemeClr val="accent5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npm </a:t>
            </a:r>
            <a:r>
              <a:rPr lang="en-IN" sz="2000" dirty="0" smtClean="0">
                <a:solidFill>
                  <a:schemeClr val="accent5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uninstall  </a:t>
            </a:r>
            <a:r>
              <a:rPr lang="en-IN" sz="2000" dirty="0">
                <a:solidFill>
                  <a:schemeClr val="accent5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-g &lt;package_name&gt;</a:t>
            </a:r>
            <a:endParaRPr lang="en-IN" sz="2000" dirty="0" smtClean="0">
              <a:solidFill>
                <a:schemeClr val="accent5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86744" y="784980"/>
            <a:ext cx="880485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/>
              <a:t>To download packages globally, you simply use the command </a:t>
            </a:r>
            <a:r>
              <a:rPr lang="en-IN" sz="2000" b="1" i="1" dirty="0">
                <a:solidFill>
                  <a:srgbClr val="0070C0"/>
                </a:solidFill>
              </a:rPr>
              <a:t>npm install -g &lt;package&gt;</a:t>
            </a:r>
          </a:p>
        </p:txBody>
      </p:sp>
    </p:spTree>
    <p:extLst>
      <p:ext uri="{BB962C8B-B14F-4D97-AF65-F5344CB8AC3E}">
        <p14:creationId xmlns:p14="http://schemas.microsoft.com/office/powerpoint/2010/main" val="4035743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0" y="1600200"/>
            <a:ext cx="9144000" cy="158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0" y="0"/>
            <a:ext cx="9144000" cy="69249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en-IN" sz="3900" dirty="0" smtClean="0">
                <a:solidFill>
                  <a:schemeClr val="accent6">
                    <a:lumMod val="50000"/>
                  </a:schemeClr>
                </a:solidFill>
                <a:latin typeface="Open Sans"/>
              </a:rPr>
              <a:t>list local and </a:t>
            </a:r>
            <a:r>
              <a:rPr lang="en-IN" sz="3900" dirty="0">
                <a:solidFill>
                  <a:schemeClr val="accent6">
                    <a:lumMod val="50000"/>
                  </a:schemeClr>
                </a:solidFill>
                <a:latin typeface="Open Sans"/>
              </a:rPr>
              <a:t>globally package</a:t>
            </a:r>
          </a:p>
        </p:txBody>
      </p:sp>
      <p:sp>
        <p:nvSpPr>
          <p:cNvPr id="3" name="Rectangle 2"/>
          <p:cNvSpPr/>
          <p:nvPr/>
        </p:nvSpPr>
        <p:spPr>
          <a:xfrm>
            <a:off x="152400" y="1752600"/>
            <a:ext cx="8839200" cy="9634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0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C:\&gt; </a:t>
            </a:r>
            <a:r>
              <a:rPr lang="en-IN" sz="2000" dirty="0" smtClean="0">
                <a:solidFill>
                  <a:schemeClr val="accent5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npm </a:t>
            </a:r>
            <a:r>
              <a:rPr lang="en-IN" sz="2000" dirty="0" smtClean="0">
                <a:solidFill>
                  <a:schemeClr val="accent5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list –depth 2</a:t>
            </a:r>
          </a:p>
          <a:p>
            <a:pPr>
              <a:lnSpc>
                <a:spcPct val="150000"/>
              </a:lnSpc>
            </a:pPr>
            <a:r>
              <a:rPr lang="en-IN" sz="2000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C</a:t>
            </a:r>
            <a:r>
              <a:rPr lang="en-IN" sz="20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:\&gt; </a:t>
            </a:r>
            <a:r>
              <a:rPr lang="en-IN" sz="2000" dirty="0" smtClean="0">
                <a:solidFill>
                  <a:schemeClr val="accent5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npm </a:t>
            </a:r>
            <a:r>
              <a:rPr lang="en-IN" sz="2000" dirty="0" smtClean="0">
                <a:solidFill>
                  <a:schemeClr val="accent5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list –global true –depth 0</a:t>
            </a:r>
          </a:p>
        </p:txBody>
      </p:sp>
      <p:sp>
        <p:nvSpPr>
          <p:cNvPr id="10" name="Rectangle 9"/>
          <p:cNvSpPr/>
          <p:nvPr/>
        </p:nvSpPr>
        <p:spPr>
          <a:xfrm>
            <a:off x="186744" y="784980"/>
            <a:ext cx="880485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 smtClean="0"/>
              <a:t>TODO</a:t>
            </a:r>
            <a:endParaRPr lang="en-IN" sz="2000" b="1" i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5202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0" y="1600200"/>
            <a:ext cx="9144000" cy="158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0" y="0"/>
            <a:ext cx="9144000" cy="69249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en-IN" sz="3900" dirty="0" smtClean="0">
                <a:solidFill>
                  <a:schemeClr val="accent6">
                    <a:lumMod val="50000"/>
                  </a:schemeClr>
                </a:solidFill>
                <a:latin typeface="Open Sans"/>
              </a:rPr>
              <a:t>update </a:t>
            </a:r>
            <a:r>
              <a:rPr lang="en-IN" sz="3900" dirty="0">
                <a:solidFill>
                  <a:schemeClr val="accent6">
                    <a:lumMod val="50000"/>
                  </a:schemeClr>
                </a:solidFill>
                <a:latin typeface="Open Sans"/>
              </a:rPr>
              <a:t>package</a:t>
            </a:r>
          </a:p>
        </p:txBody>
      </p:sp>
      <p:sp>
        <p:nvSpPr>
          <p:cNvPr id="3" name="Rectangle 2"/>
          <p:cNvSpPr/>
          <p:nvPr/>
        </p:nvSpPr>
        <p:spPr>
          <a:xfrm>
            <a:off x="152400" y="1752600"/>
            <a:ext cx="88392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C:\&gt; </a:t>
            </a:r>
            <a:r>
              <a:rPr lang="en-IN" sz="2000" dirty="0" smtClean="0">
                <a:solidFill>
                  <a:schemeClr val="accent5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npm </a:t>
            </a:r>
            <a:r>
              <a:rPr lang="en-IN" sz="2000" dirty="0">
                <a:solidFill>
                  <a:schemeClr val="accent5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update [-g] [&lt;</a:t>
            </a:r>
            <a:r>
              <a:rPr lang="en-IN" sz="2000" dirty="0" err="1">
                <a:solidFill>
                  <a:schemeClr val="accent5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pkg</a:t>
            </a:r>
            <a:r>
              <a:rPr lang="en-IN" sz="2000" dirty="0" smtClean="0">
                <a:solidFill>
                  <a:schemeClr val="accent5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&gt;...]</a:t>
            </a:r>
            <a:endParaRPr lang="en-IN" sz="2000" dirty="0">
              <a:solidFill>
                <a:schemeClr val="accent5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86744" y="784980"/>
            <a:ext cx="880485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/>
              <a:t>This command will update all the packages listed to the latest version.</a:t>
            </a:r>
          </a:p>
        </p:txBody>
      </p:sp>
    </p:spTree>
    <p:extLst>
      <p:ext uri="{BB962C8B-B14F-4D97-AF65-F5344CB8AC3E}">
        <p14:creationId xmlns:p14="http://schemas.microsoft.com/office/powerpoint/2010/main" val="972108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bvctch.vn/vnt_upload/weblink/thk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4781" y="1743440"/>
            <a:ext cx="2925838" cy="449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152400" y="0"/>
            <a:ext cx="86106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3600" dirty="0">
                <a:solidFill>
                  <a:srgbClr val="13D9E3"/>
                </a:solidFill>
                <a:latin typeface="Segoe Print" panose="02000600000000000000" pitchFamily="2" charset="0"/>
              </a:rPr>
              <a:t>"Live as if you were to die tomorrow.</a:t>
            </a:r>
          </a:p>
          <a:p>
            <a:pPr algn="ctr"/>
            <a:r>
              <a:rPr lang="en-IN" sz="3600" dirty="0">
                <a:solidFill>
                  <a:srgbClr val="13D9E3"/>
                </a:solidFill>
                <a:latin typeface="Segoe Print" panose="02000600000000000000" pitchFamily="2" charset="0"/>
              </a:rPr>
              <a:t>Learn as if you were to live forever"</a:t>
            </a:r>
          </a:p>
        </p:txBody>
      </p:sp>
    </p:spTree>
    <p:extLst>
      <p:ext uri="{BB962C8B-B14F-4D97-AF65-F5344CB8AC3E}">
        <p14:creationId xmlns:p14="http://schemas.microsoft.com/office/powerpoint/2010/main" val="817315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28600" y="228600"/>
            <a:ext cx="8686800" cy="685800"/>
          </a:xfrm>
          <a:prstGeom prst="rect">
            <a:avLst/>
          </a:prstGeom>
          <a:solidFill>
            <a:srgbClr val="FF0000"/>
          </a:solidFill>
        </p:spPr>
        <p:txBody>
          <a:bodyPr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36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Class Room</a:t>
            </a:r>
            <a:endParaRPr kumimoji="0" lang="en-US" sz="3600" b="1" i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04800" y="1981200"/>
            <a:ext cx="8610600" cy="914400"/>
          </a:xfrm>
          <a:prstGeom prst="rect">
            <a:avLst/>
          </a:prstGeom>
        </p:spPr>
        <p:txBody>
          <a:bodyPr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6600" b="1" dirty="0" smtClean="0">
                <a:latin typeface="Arial" pitchFamily="34" charset="0"/>
                <a:cs typeface="Arial" pitchFamily="34" charset="0"/>
              </a:rPr>
              <a:t>Session 1</a:t>
            </a:r>
            <a:endParaRPr kumimoji="0" lang="en-US" sz="6600" b="1" i="1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353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52400" y="2362200"/>
            <a:ext cx="88392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6000" i="1">
                <a:solidFill>
                  <a:srgbClr val="C10374"/>
                </a:solidFill>
                <a:latin typeface="Century" panose="02040604050505020304" pitchFamily="18" charset="0"/>
              </a:defRPr>
            </a:lvl1pPr>
          </a:lstStyle>
          <a:p>
            <a:r>
              <a:rPr lang="en-IN" dirty="0" smtClean="0">
                <a:solidFill>
                  <a:schemeClr val="accent4">
                    <a:lumMod val="75000"/>
                  </a:schemeClr>
                </a:solidFill>
              </a:rPr>
              <a:t>npm</a:t>
            </a:r>
            <a:endParaRPr lang="en-IN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65278" y="3657600"/>
            <a:ext cx="8813442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2300" dirty="0">
                <a:solidFill>
                  <a:srgbClr val="FFC125"/>
                </a:solidFill>
                <a:latin typeface="Source Sans Pro"/>
              </a:rPr>
              <a:t>npm makes it easy for JavaScript developers to share and reuse code, and it makes it easy to update the code that you're sharing.</a:t>
            </a:r>
            <a:endParaRPr lang="en-IN" sz="2300" dirty="0">
              <a:solidFill>
                <a:srgbClr val="FFC125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362900" y="2100590"/>
            <a:ext cx="44181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dirty="0" smtClean="0">
                <a:solidFill>
                  <a:schemeClr val="bg2">
                    <a:lumMod val="50000"/>
                  </a:schemeClr>
                </a:solidFill>
                <a:latin typeface="Verdana" panose="020B0604030504040204" pitchFamily="34" charset="0"/>
              </a:rPr>
              <a:t>node package manager</a:t>
            </a:r>
            <a:endParaRPr lang="en-IN" sz="28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0" y="1217612"/>
            <a:ext cx="9144000" cy="158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en-IN" sz="4000" dirty="0" smtClean="0">
                <a:solidFill>
                  <a:schemeClr val="accent6">
                    <a:lumMod val="50000"/>
                  </a:schemeClr>
                </a:solidFill>
                <a:latin typeface="Open Sans"/>
              </a:rPr>
              <a:t>npm 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Open Sans"/>
              </a:rPr>
              <a:t>(Node Package Manager)</a:t>
            </a:r>
          </a:p>
        </p:txBody>
      </p:sp>
      <p:sp>
        <p:nvSpPr>
          <p:cNvPr id="2" name="Rectangle 1"/>
          <p:cNvSpPr/>
          <p:nvPr/>
        </p:nvSpPr>
        <p:spPr>
          <a:xfrm>
            <a:off x="152400" y="1371600"/>
            <a:ext cx="88392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C:\&gt; npm  </a:t>
            </a:r>
            <a:r>
              <a:rPr lang="en-IN" sz="2000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--version  </a:t>
            </a:r>
            <a:endParaRPr lang="en-IN" sz="2000" dirty="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  <a:ea typeface="Tahoma" panose="020B0604030504040204" pitchFamily="34" charset="0"/>
              <a:cs typeface="Consolas" panose="020B06090202040302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971800" y="1279267"/>
            <a:ext cx="4572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</a:rPr>
              <a:t>↵</a:t>
            </a:r>
            <a:endParaRPr lang="en-IN" sz="32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6565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0" y="1217612"/>
            <a:ext cx="9144000" cy="158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en-IN" sz="4000" dirty="0" smtClean="0">
                <a:solidFill>
                  <a:schemeClr val="accent6">
                    <a:lumMod val="50000"/>
                  </a:schemeClr>
                </a:solidFill>
                <a:latin typeface="Open Sans"/>
              </a:rPr>
              <a:t>installing node.js and updating npm</a:t>
            </a:r>
            <a:endParaRPr lang="en-IN" sz="4000" dirty="0">
              <a:solidFill>
                <a:schemeClr val="accent6">
                  <a:lumMod val="50000"/>
                </a:schemeClr>
              </a:solidFill>
              <a:latin typeface="Open San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52400" y="1371600"/>
            <a:ext cx="883920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sz="2000" dirty="0" smtClean="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  <a:ea typeface="Tahoma" panose="020B0604030504040204" pitchFamily="34" charset="0"/>
              <a:cs typeface="Consolas" panose="020B0609020204030204" pitchFamily="49" charset="0"/>
            </a:endParaRPr>
          </a:p>
          <a:p>
            <a:r>
              <a:rPr lang="en-IN" sz="20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C:\&gt; npm </a:t>
            </a:r>
            <a:r>
              <a:rPr lang="en-IN" sz="2000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install npm –g	      </a:t>
            </a:r>
            <a:r>
              <a:rPr lang="en-IN" sz="2000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	 </a:t>
            </a:r>
            <a:r>
              <a:rPr lang="en-IN" sz="180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// </a:t>
            </a:r>
            <a:r>
              <a:rPr lang="en-IN" sz="1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install npm</a:t>
            </a:r>
            <a:endParaRPr lang="en-IN" sz="20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ea typeface="Tahoma" panose="020B0604030504040204" pitchFamily="34" charset="0"/>
              <a:cs typeface="Consolas" panose="020B0609020204030204" pitchFamily="49" charset="0"/>
            </a:endParaRPr>
          </a:p>
          <a:p>
            <a:endParaRPr lang="en-IN" sz="20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ea typeface="Tahoma" panose="020B0604030504040204" pitchFamily="34" charset="0"/>
              <a:cs typeface="Consolas" panose="020B0609020204030204" pitchFamily="49" charset="0"/>
            </a:endParaRPr>
          </a:p>
          <a:p>
            <a:r>
              <a:rPr lang="en-IN" sz="20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C:\&gt; npm </a:t>
            </a:r>
            <a:r>
              <a:rPr lang="en-IN" sz="20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install npm@latest </a:t>
            </a:r>
            <a:r>
              <a:rPr lang="en-IN" sz="2000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–g  </a:t>
            </a:r>
            <a:r>
              <a:rPr lang="en-IN" sz="2000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 </a:t>
            </a:r>
            <a:r>
              <a:rPr lang="en-IN" sz="180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// </a:t>
            </a:r>
            <a:r>
              <a:rPr lang="en-IN" sz="1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updating </a:t>
            </a:r>
            <a:r>
              <a:rPr lang="en-IN" sz="180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npm</a:t>
            </a:r>
            <a:endParaRPr lang="en-IN" sz="1800" dirty="0" smtClean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ea typeface="Tahoma" panose="020B0604030504040204" pitchFamily="34" charset="0"/>
              <a:cs typeface="Consolas" panose="020B0609020204030204" pitchFamily="49" charset="0"/>
            </a:endParaRPr>
          </a:p>
          <a:p>
            <a:endParaRPr lang="en-IN" sz="20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ea typeface="Tahoma" panose="020B0604030504040204" pitchFamily="34" charset="0"/>
              <a:cs typeface="Consolas" panose="020B0609020204030204" pitchFamily="49" charset="0"/>
            </a:endParaRPr>
          </a:p>
          <a:p>
            <a:r>
              <a:rPr lang="en-IN" sz="20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C:\&gt; npm </a:t>
            </a:r>
            <a:r>
              <a:rPr lang="en-IN" sz="20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init		     </a:t>
            </a:r>
            <a:r>
              <a:rPr lang="en-IN" sz="2000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        </a:t>
            </a:r>
            <a:r>
              <a:rPr lang="en-IN" sz="1800" dirty="0" smtClean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// </a:t>
            </a:r>
            <a:r>
              <a:rPr lang="en-IN" sz="1800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create a package.json</a:t>
            </a:r>
            <a:endParaRPr lang="en-IN" sz="20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ea typeface="Tahoma" panose="020B0604030504040204" pitchFamily="34" charset="0"/>
              <a:cs typeface="Consolas" panose="020B0609020204030204" pitchFamily="49" charset="0"/>
            </a:endParaRPr>
          </a:p>
          <a:p>
            <a:endParaRPr lang="en-IN" sz="2000" dirty="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  <a:ea typeface="Tahoma" panose="020B0604030504040204" pitchFamily="34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0" y="1217612"/>
            <a:ext cx="9144000" cy="158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en-IN" sz="4000" dirty="0" smtClean="0">
                <a:solidFill>
                  <a:schemeClr val="accent6">
                    <a:lumMod val="50000"/>
                  </a:schemeClr>
                </a:solidFill>
                <a:latin typeface="Open Sans"/>
              </a:rPr>
              <a:t>package.json</a:t>
            </a:r>
            <a:endParaRPr lang="en-IN" sz="4000" dirty="0">
              <a:solidFill>
                <a:schemeClr val="accent6">
                  <a:lumMod val="50000"/>
                </a:schemeClr>
              </a:solidFill>
              <a:latin typeface="Open San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52400" y="732772"/>
            <a:ext cx="88392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C:\&gt; npm </a:t>
            </a:r>
            <a:r>
              <a:rPr lang="en-IN" sz="2000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init </a:t>
            </a:r>
            <a:endParaRPr lang="en-IN" sz="2000" dirty="0">
              <a:solidFill>
                <a:schemeClr val="accent3">
                  <a:lumMod val="75000"/>
                </a:schemeClr>
              </a:solidFill>
              <a:latin typeface="Consolas" panose="020B0609020204030204" pitchFamily="49" charset="0"/>
              <a:ea typeface="Tahoma" panose="020B0604030504040204" pitchFamily="34" charset="0"/>
              <a:cs typeface="Consolas" panose="020B0609020204030204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2400" y="1306699"/>
            <a:ext cx="8839200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IN" sz="2000" dirty="0" smtClean="0">
                <a:solidFill>
                  <a:srgbClr val="889B4A"/>
                </a:solidFill>
                <a:latin typeface="Consolas" panose="020B0609020204030204" pitchFamily="49" charset="0"/>
              </a:rPr>
              <a:t>  "</a:t>
            </a:r>
            <a:r>
              <a:rPr lang="en-IN" sz="2000" dirty="0">
                <a:solidFill>
                  <a:srgbClr val="889B4A"/>
                </a:solidFill>
                <a:latin typeface="Consolas" panose="020B0609020204030204" pitchFamily="49" charset="0"/>
              </a:rPr>
              <a:t>name"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: "</a:t>
            </a:r>
            <a:r>
              <a:rPr lang="en-IN" sz="2000" dirty="0">
                <a:solidFill>
                  <a:srgbClr val="889B4A"/>
                </a:solidFill>
                <a:latin typeface="Consolas" panose="020B0609020204030204" pitchFamily="49" charset="0"/>
              </a:rPr>
              <a:t>node_application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",</a:t>
            </a:r>
          </a:p>
          <a:p>
            <a:r>
              <a:rPr lang="en-IN" sz="2000" dirty="0" smtClean="0">
                <a:solidFill>
                  <a:srgbClr val="889B4A"/>
                </a:solidFill>
                <a:latin typeface="Consolas" panose="020B0609020204030204" pitchFamily="49" charset="0"/>
              </a:rPr>
              <a:t>  "</a:t>
            </a:r>
            <a:r>
              <a:rPr lang="en-IN" sz="2000" dirty="0">
                <a:solidFill>
                  <a:srgbClr val="889B4A"/>
                </a:solidFill>
                <a:latin typeface="Consolas" panose="020B0609020204030204" pitchFamily="49" charset="0"/>
              </a:rPr>
              <a:t>version"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: "</a:t>
            </a:r>
            <a:r>
              <a:rPr lang="en-IN" sz="2000" dirty="0">
                <a:solidFill>
                  <a:srgbClr val="889B4A"/>
                </a:solidFill>
                <a:latin typeface="Consolas" panose="020B0609020204030204" pitchFamily="49" charset="0"/>
              </a:rPr>
              <a:t>1.0.0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",</a:t>
            </a:r>
          </a:p>
          <a:p>
            <a:r>
              <a:rPr lang="en-IN" sz="2000" dirty="0" smtClean="0">
                <a:solidFill>
                  <a:srgbClr val="889B4A"/>
                </a:solidFill>
                <a:latin typeface="Consolas" panose="020B0609020204030204" pitchFamily="49" charset="0"/>
              </a:rPr>
              <a:t>  "</a:t>
            </a:r>
            <a:r>
              <a:rPr lang="en-IN" sz="2000" dirty="0">
                <a:solidFill>
                  <a:srgbClr val="889B4A"/>
                </a:solidFill>
                <a:latin typeface="Consolas" panose="020B0609020204030204" pitchFamily="49" charset="0"/>
              </a:rPr>
              <a:t>description"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: "</a:t>
            </a:r>
            <a:r>
              <a:rPr lang="en-IN" sz="2000" dirty="0">
                <a:solidFill>
                  <a:srgbClr val="889B4A"/>
                </a:solidFill>
                <a:latin typeface="Consolas" panose="020B0609020204030204" pitchFamily="49" charset="0"/>
              </a:rPr>
              <a:t>This is the test by saleel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",</a:t>
            </a:r>
          </a:p>
          <a:p>
            <a:r>
              <a:rPr lang="en-IN" sz="2000" dirty="0" smtClean="0">
                <a:solidFill>
                  <a:srgbClr val="889B4A"/>
                </a:solidFill>
                <a:latin typeface="Consolas" panose="020B0609020204030204" pitchFamily="49" charset="0"/>
              </a:rPr>
              <a:t>  </a:t>
            </a:r>
            <a:r>
              <a:rPr lang="en-IN" sz="2000" b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"</a:t>
            </a:r>
            <a:r>
              <a:rPr lang="en-IN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main": "main.js",</a:t>
            </a:r>
          </a:p>
          <a:p>
            <a:r>
              <a:rPr lang="en-IN" sz="2000" dirty="0" smtClean="0">
                <a:solidFill>
                  <a:srgbClr val="889B4A"/>
                </a:solidFill>
                <a:latin typeface="Consolas" panose="020B0609020204030204" pitchFamily="49" charset="0"/>
              </a:rPr>
              <a:t>  "</a:t>
            </a:r>
            <a:r>
              <a:rPr lang="en-IN" sz="2000" dirty="0">
                <a:solidFill>
                  <a:srgbClr val="889B4A"/>
                </a:solidFill>
                <a:latin typeface="Consolas" panose="020B0609020204030204" pitchFamily="49" charset="0"/>
              </a:rPr>
              <a:t>scripts"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: {</a:t>
            </a:r>
          </a:p>
          <a:p>
            <a:r>
              <a:rPr lang="en-IN" sz="2000" dirty="0" smtClean="0">
                <a:solidFill>
                  <a:srgbClr val="889B4A"/>
                </a:solidFill>
                <a:latin typeface="Consolas" panose="020B0609020204030204" pitchFamily="49" charset="0"/>
              </a:rPr>
              <a:t>     "</a:t>
            </a:r>
            <a:r>
              <a:rPr lang="en-IN" sz="2000" dirty="0">
                <a:solidFill>
                  <a:srgbClr val="889B4A"/>
                </a:solidFill>
                <a:latin typeface="Consolas" panose="020B0609020204030204" pitchFamily="49" charset="0"/>
              </a:rPr>
              <a:t>test"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: "</a:t>
            </a:r>
            <a:r>
              <a:rPr lang="en-IN" sz="2000" dirty="0">
                <a:solidFill>
                  <a:srgbClr val="889B4A"/>
                </a:solidFill>
                <a:latin typeface="Consolas" panose="020B0609020204030204" pitchFamily="49" charset="0"/>
              </a:rPr>
              <a:t>echo </a:t>
            </a:r>
            <a:r>
              <a:rPr lang="en-IN" sz="2000" dirty="0">
                <a:solidFill>
                  <a:srgbClr val="7E602C"/>
                </a:solidFill>
                <a:latin typeface="Consolas" panose="020B0609020204030204" pitchFamily="49" charset="0"/>
              </a:rPr>
              <a:t>\"</a:t>
            </a:r>
            <a:r>
              <a:rPr lang="en-IN" sz="2000" dirty="0">
                <a:solidFill>
                  <a:srgbClr val="889B4A"/>
                </a:solidFill>
                <a:latin typeface="Consolas" panose="020B0609020204030204" pitchFamily="49" charset="0"/>
              </a:rPr>
              <a:t>Error: no test specified</a:t>
            </a:r>
            <a:r>
              <a:rPr lang="en-IN" sz="2000" dirty="0">
                <a:solidFill>
                  <a:srgbClr val="7E602C"/>
                </a:solidFill>
                <a:latin typeface="Consolas" panose="020B0609020204030204" pitchFamily="49" charset="0"/>
              </a:rPr>
              <a:t>\"</a:t>
            </a:r>
            <a:r>
              <a:rPr lang="en-IN" sz="2000" dirty="0">
                <a:solidFill>
                  <a:srgbClr val="889B4A"/>
                </a:solidFill>
                <a:latin typeface="Consolas" panose="020B0609020204030204" pitchFamily="49" charset="0"/>
              </a:rPr>
              <a:t> &amp;&amp; exit 1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",</a:t>
            </a:r>
          </a:p>
          <a:p>
            <a:r>
              <a:rPr lang="en-IN" sz="2000" dirty="0" smtClean="0">
                <a:solidFill>
                  <a:srgbClr val="889B4A"/>
                </a:solidFill>
                <a:latin typeface="Consolas" panose="020B0609020204030204" pitchFamily="49" charset="0"/>
              </a:rPr>
              <a:t>     </a:t>
            </a:r>
            <a:r>
              <a:rPr lang="en-IN" sz="2000" b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"</a:t>
            </a:r>
            <a:r>
              <a:rPr lang="en-IN" sz="2000" b="1" dirty="0">
                <a:solidFill>
                  <a:srgbClr val="00B050"/>
                </a:solidFill>
                <a:latin typeface="Consolas" panose="020B0609020204030204" pitchFamily="49" charset="0"/>
              </a:rPr>
              <a:t>start": "node </a:t>
            </a:r>
            <a:r>
              <a:rPr lang="en-IN" sz="2000" b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app.js" </a:t>
            </a:r>
            <a:r>
              <a:rPr lang="en-IN" sz="2000" b="1" dirty="0" smtClean="0">
                <a:solidFill>
                  <a:srgbClr val="D3AF86"/>
                </a:solidFill>
                <a:latin typeface="Consolas" panose="020B0609020204030204" pitchFamily="49" charset="0"/>
              </a:rPr>
              <a:t>	</a:t>
            </a:r>
            <a:endParaRPr lang="en-IN" sz="2000" b="1" dirty="0">
              <a:solidFill>
                <a:srgbClr val="D3AF86"/>
              </a:solidFill>
              <a:latin typeface="Consolas" panose="020B0609020204030204" pitchFamily="49" charset="0"/>
            </a:endParaRPr>
          </a:p>
          <a:p>
            <a:r>
              <a:rPr lang="en-IN" sz="2000" dirty="0" smtClean="0">
                <a:solidFill>
                  <a:srgbClr val="D3AF86"/>
                </a:solidFill>
                <a:latin typeface="Consolas" panose="020B0609020204030204" pitchFamily="49" charset="0"/>
              </a:rPr>
              <a:t>  },</a:t>
            </a:r>
            <a:endParaRPr lang="en-IN" sz="2000" dirty="0">
              <a:solidFill>
                <a:srgbClr val="D3AF86"/>
              </a:solidFill>
              <a:latin typeface="Consolas" panose="020B0609020204030204" pitchFamily="49" charset="0"/>
            </a:endParaRPr>
          </a:p>
          <a:p>
            <a:r>
              <a:rPr lang="en-IN" sz="2000" dirty="0" smtClean="0">
                <a:solidFill>
                  <a:srgbClr val="889B4A"/>
                </a:solidFill>
                <a:latin typeface="Consolas" panose="020B0609020204030204" pitchFamily="49" charset="0"/>
              </a:rPr>
              <a:t>  "</a:t>
            </a:r>
            <a:r>
              <a:rPr lang="en-IN" sz="2000" dirty="0">
                <a:solidFill>
                  <a:srgbClr val="889B4A"/>
                </a:solidFill>
                <a:latin typeface="Consolas" panose="020B0609020204030204" pitchFamily="49" charset="0"/>
              </a:rPr>
              <a:t>author"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: "</a:t>
            </a:r>
            <a:r>
              <a:rPr lang="en-IN" sz="2000" dirty="0">
                <a:solidFill>
                  <a:srgbClr val="889B4A"/>
                </a:solidFill>
                <a:latin typeface="Consolas" panose="020B0609020204030204" pitchFamily="49" charset="0"/>
              </a:rPr>
              <a:t>Saleel Bagde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",</a:t>
            </a:r>
          </a:p>
          <a:p>
            <a:r>
              <a:rPr lang="en-IN" sz="2000" dirty="0" smtClean="0">
                <a:solidFill>
                  <a:srgbClr val="889B4A"/>
                </a:solidFill>
                <a:latin typeface="Consolas" panose="020B0609020204030204" pitchFamily="49" charset="0"/>
              </a:rPr>
              <a:t>  "</a:t>
            </a:r>
            <a:r>
              <a:rPr lang="en-IN" sz="2000" dirty="0">
                <a:solidFill>
                  <a:srgbClr val="889B4A"/>
                </a:solidFill>
                <a:latin typeface="Consolas" panose="020B0609020204030204" pitchFamily="49" charset="0"/>
              </a:rPr>
              <a:t>license"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: "</a:t>
            </a:r>
            <a:r>
              <a:rPr lang="en-IN" sz="2000" dirty="0">
                <a:solidFill>
                  <a:srgbClr val="889B4A"/>
                </a:solidFill>
                <a:latin typeface="Consolas" panose="020B0609020204030204" pitchFamily="49" charset="0"/>
              </a:rPr>
              <a:t>ISC</a:t>
            </a:r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"</a:t>
            </a:r>
          </a:p>
          <a:p>
            <a:r>
              <a:rPr lang="en-IN" sz="2000" dirty="0">
                <a:solidFill>
                  <a:srgbClr val="D3AF86"/>
                </a:solidFill>
                <a:latin typeface="Consolas" panose="020B0609020204030204" pitchFamily="49" charset="0"/>
              </a:rPr>
              <a:t>}</a:t>
            </a:r>
            <a:endParaRPr lang="en-IN" sz="2000" b="0" dirty="0">
              <a:solidFill>
                <a:srgbClr val="D3AF86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400" y="5181600"/>
            <a:ext cx="88392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000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C:\</a:t>
            </a:r>
            <a:r>
              <a:rPr lang="en-IN" sz="2000" dirty="0" smtClean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wamp64\www\node&gt;node .</a:t>
            </a:r>
            <a:r>
              <a:rPr lang="en-IN" sz="2000" dirty="0" smtClean="0">
                <a:solidFill>
                  <a:srgbClr val="403B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	</a:t>
            </a:r>
            <a:r>
              <a:rPr lang="en-IN" sz="2000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// will execute main.js</a:t>
            </a:r>
            <a:endParaRPr lang="en-IN" sz="2000" dirty="0">
              <a:solidFill>
                <a:srgbClr val="00B05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en-IN" sz="2000" dirty="0" smtClean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</a:t>
            </a:r>
            <a:r>
              <a:rPr lang="en-IN" sz="2000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:\wamp64\www\node&gt;npm </a:t>
            </a:r>
            <a:r>
              <a:rPr lang="en-IN" sz="2000" dirty="0" smtClean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start</a:t>
            </a:r>
            <a:r>
              <a:rPr lang="en-IN" sz="2000" dirty="0" smtClean="0">
                <a:solidFill>
                  <a:srgbClr val="403B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IN" sz="2000" dirty="0" smtClean="0">
                <a:solidFill>
                  <a:srgbClr val="00B05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// will execute app.js</a:t>
            </a:r>
            <a:endParaRPr lang="en-IN" sz="2000" dirty="0">
              <a:solidFill>
                <a:srgbClr val="00B05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1760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0" y="1217612"/>
            <a:ext cx="9144000" cy="158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0" y="0"/>
            <a:ext cx="9144000" cy="64633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en-IN" sz="3600" dirty="0" smtClean="0">
                <a:solidFill>
                  <a:schemeClr val="accent6">
                    <a:lumMod val="50000"/>
                  </a:schemeClr>
                </a:solidFill>
                <a:latin typeface="Open Sans"/>
              </a:rPr>
              <a:t>installing mongodb, and mysql drivers</a:t>
            </a:r>
            <a:endParaRPr lang="en-IN" sz="3600" dirty="0">
              <a:solidFill>
                <a:schemeClr val="accent6">
                  <a:lumMod val="50000"/>
                </a:schemeClr>
              </a:solidFill>
              <a:latin typeface="Open San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52400" y="1371600"/>
            <a:ext cx="88392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0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C:\&gt; npm </a:t>
            </a:r>
            <a:r>
              <a:rPr lang="en-IN" sz="20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install mongodb </a:t>
            </a:r>
            <a:r>
              <a:rPr lang="en-IN" sz="2000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–save	</a:t>
            </a:r>
            <a:r>
              <a:rPr lang="en-IN" sz="2000" dirty="0">
                <a:solidFill>
                  <a:srgbClr val="00B050"/>
                </a:solidFill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 // install </a:t>
            </a:r>
            <a:r>
              <a:rPr lang="en-IN" sz="2000" dirty="0" smtClean="0">
                <a:solidFill>
                  <a:srgbClr val="00B050"/>
                </a:solidFill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mongoDB</a:t>
            </a:r>
            <a:endParaRPr lang="en-IN" sz="2000" dirty="0" smtClean="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  <a:ea typeface="Tahoma" panose="020B0604030504040204" pitchFamily="34" charset="0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IN" sz="20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C:\&gt; npm </a:t>
            </a:r>
            <a:r>
              <a:rPr lang="en-IN" sz="2000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install mysql </a:t>
            </a:r>
            <a:r>
              <a:rPr lang="en-IN" sz="2000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–save	</a:t>
            </a:r>
            <a:r>
              <a:rPr lang="en-IN" sz="2000" dirty="0">
                <a:solidFill>
                  <a:srgbClr val="00B050"/>
                </a:solidFill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 // install </a:t>
            </a:r>
            <a:r>
              <a:rPr lang="en-IN" sz="2000" dirty="0" smtClean="0">
                <a:solidFill>
                  <a:srgbClr val="00B050"/>
                </a:solidFill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mysql</a:t>
            </a:r>
            <a:endParaRPr lang="en-IN" sz="2000" dirty="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  <a:ea typeface="Tahoma" panose="020B0604030504040204" pitchFamily="34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1663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0" y="1217612"/>
            <a:ext cx="9144000" cy="158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0" y="0"/>
            <a:ext cx="9144000" cy="64633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en-IN" sz="3600" dirty="0" smtClean="0">
                <a:solidFill>
                  <a:schemeClr val="accent6">
                    <a:lumMod val="50000"/>
                  </a:schemeClr>
                </a:solidFill>
                <a:latin typeface="Open Sans"/>
              </a:rPr>
              <a:t>installing </a:t>
            </a:r>
            <a:r>
              <a:rPr lang="en-IN" sz="3600" dirty="0" smtClean="0"/>
              <a:t> typescript compiler</a:t>
            </a:r>
            <a:endParaRPr lang="en-IN" sz="3600" dirty="0">
              <a:solidFill>
                <a:schemeClr val="accent6">
                  <a:lumMod val="50000"/>
                </a:schemeClr>
              </a:solidFill>
              <a:latin typeface="Open San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52400" y="1371600"/>
            <a:ext cx="883920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0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C:\&gt; </a:t>
            </a:r>
            <a:r>
              <a:rPr lang="en-IN" sz="2000" dirty="0" smtClean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npm install -g typescript --save  </a:t>
            </a:r>
            <a:r>
              <a:rPr lang="en-IN" sz="1800" dirty="0" smtClean="0">
                <a:solidFill>
                  <a:srgbClr val="00B050"/>
                </a:solidFill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rPr>
              <a:t>// install Typescript</a:t>
            </a:r>
            <a:endParaRPr lang="en-IN" sz="1800" dirty="0">
              <a:solidFill>
                <a:srgbClr val="00B050"/>
              </a:solidFill>
              <a:latin typeface="Consolas" panose="020B0609020204030204" pitchFamily="49" charset="0"/>
              <a:ea typeface="Tahoma" panose="020B0604030504040204" pitchFamily="34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5586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0" y="1600200"/>
            <a:ext cx="9144000" cy="158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0" y="0"/>
            <a:ext cx="9144000" cy="69249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en-IN" sz="3900" dirty="0">
                <a:solidFill>
                  <a:schemeClr val="accent6">
                    <a:lumMod val="50000"/>
                  </a:schemeClr>
                </a:solidFill>
                <a:latin typeface="Open Sans"/>
              </a:rPr>
              <a:t>add dependencies to </a:t>
            </a:r>
            <a:r>
              <a:rPr lang="en-IN" sz="3900" dirty="0" smtClean="0">
                <a:solidFill>
                  <a:schemeClr val="accent6">
                    <a:lumMod val="50000"/>
                  </a:schemeClr>
                </a:solidFill>
                <a:latin typeface="Open Sans"/>
              </a:rPr>
              <a:t>your package.json</a:t>
            </a:r>
            <a:endParaRPr lang="en-IN" sz="3900" dirty="0">
              <a:solidFill>
                <a:schemeClr val="accent6">
                  <a:lumMod val="50000"/>
                </a:schemeClr>
              </a:solidFill>
              <a:latin typeface="Open San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2400" y="1736229"/>
            <a:ext cx="8839200" cy="169277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chemeClr val="accent3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 add an entry to your package.json's dependencies: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accent5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npm install &lt;package_name&gt; --save</a:t>
            </a:r>
          </a:p>
          <a:p>
            <a:endParaRPr lang="en-IN" sz="2000" dirty="0">
              <a:solidFill>
                <a:schemeClr val="accent5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IN" sz="2000" dirty="0">
                <a:solidFill>
                  <a:schemeClr val="accent3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 add an entry to your package.json's devDependencies: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accent5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npm install &lt;package_name&gt; --save-</a:t>
            </a:r>
            <a:r>
              <a:rPr lang="en-IN" sz="2000" dirty="0" err="1">
                <a:solidFill>
                  <a:schemeClr val="accent5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dev</a:t>
            </a:r>
            <a:endParaRPr lang="en-IN" sz="2000" dirty="0">
              <a:solidFill>
                <a:schemeClr val="accent5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2400" y="3733800"/>
            <a:ext cx="88392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2000" dirty="0">
                <a:solidFill>
                  <a:srgbClr val="4D4D4D"/>
                </a:solidFill>
                <a:latin typeface="Source Sans Pro"/>
              </a:rPr>
              <a:t>If you have a package.json file in your directory and you run </a:t>
            </a:r>
            <a:r>
              <a:rPr lang="en-IN" dirty="0">
                <a:solidFill>
                  <a:srgbClr val="0070C0"/>
                </a:solidFill>
                <a:latin typeface="Source Sans Pro"/>
              </a:rPr>
              <a:t>npm install</a:t>
            </a:r>
            <a:r>
              <a:rPr lang="en-IN" sz="2000" dirty="0">
                <a:solidFill>
                  <a:srgbClr val="4D4D4D"/>
                </a:solidFill>
                <a:latin typeface="Source Sans Pro"/>
              </a:rPr>
              <a:t>, npm will look at the dependencies that are listed in that file and download the latest version.</a:t>
            </a:r>
          </a:p>
        </p:txBody>
      </p:sp>
      <p:sp>
        <p:nvSpPr>
          <p:cNvPr id="8" name="Rectangle 7"/>
          <p:cNvSpPr/>
          <p:nvPr/>
        </p:nvSpPr>
        <p:spPr>
          <a:xfrm>
            <a:off x="174938" y="5235714"/>
            <a:ext cx="8816662" cy="707886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chemeClr val="bg2">
                    <a:lumMod val="90000"/>
                  </a:schemeClr>
                </a:solidFill>
              </a:rPr>
              <a:t>"dependencies": These packages are required by your application in production.</a:t>
            </a:r>
          </a:p>
          <a:p>
            <a:r>
              <a:rPr lang="en-IN" sz="2000" dirty="0">
                <a:solidFill>
                  <a:schemeClr val="bg2">
                    <a:lumMod val="90000"/>
                  </a:schemeClr>
                </a:solidFill>
              </a:rPr>
              <a:t>"devDependencies": These packages are only needed for development and testing.</a:t>
            </a:r>
          </a:p>
        </p:txBody>
      </p:sp>
      <p:sp>
        <p:nvSpPr>
          <p:cNvPr id="10" name="Rectangle 9"/>
          <p:cNvSpPr/>
          <p:nvPr/>
        </p:nvSpPr>
        <p:spPr>
          <a:xfrm>
            <a:off x="186744" y="784980"/>
            <a:ext cx="880485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/>
              <a:t>The easier way to add dependencies to your package.json is to do so from the command line, flagging the </a:t>
            </a:r>
            <a:r>
              <a:rPr lang="en-IN" sz="2000" b="1" i="1" dirty="0">
                <a:solidFill>
                  <a:srgbClr val="0070C0"/>
                </a:solidFill>
              </a:rPr>
              <a:t>npm install </a:t>
            </a:r>
            <a:r>
              <a:rPr lang="en-IN" sz="2000" dirty="0"/>
              <a:t>command with either </a:t>
            </a:r>
            <a:r>
              <a:rPr lang="en-IN" sz="2000" b="1" i="1" dirty="0">
                <a:solidFill>
                  <a:srgbClr val="0070C0"/>
                </a:solidFill>
              </a:rPr>
              <a:t>--save </a:t>
            </a:r>
            <a:r>
              <a:rPr lang="en-IN" sz="2000" dirty="0"/>
              <a:t>or</a:t>
            </a:r>
            <a:r>
              <a:rPr lang="en-IN" sz="2000" b="1" i="1" dirty="0">
                <a:solidFill>
                  <a:srgbClr val="0070C0"/>
                </a:solidFill>
              </a:rPr>
              <a:t> --save-dev</a:t>
            </a:r>
            <a:r>
              <a:rPr lang="en-IN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12984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9704</TotalTime>
  <Words>474</Words>
  <Application>Microsoft Office PowerPoint</Application>
  <PresentationFormat>On-screen Show (4:3)</PresentationFormat>
  <Paragraphs>73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31" baseType="lpstr">
      <vt:lpstr>SimSun</vt:lpstr>
      <vt:lpstr>Arial</vt:lpstr>
      <vt:lpstr>Bookman Old Style</vt:lpstr>
      <vt:lpstr>Calibri</vt:lpstr>
      <vt:lpstr>Century</vt:lpstr>
      <vt:lpstr>Consolas</vt:lpstr>
      <vt:lpstr>Gill Sans MT</vt:lpstr>
      <vt:lpstr>Open Sans</vt:lpstr>
      <vt:lpstr>Segoe Print</vt:lpstr>
      <vt:lpstr>Segoe UI</vt:lpstr>
      <vt:lpstr>Source Sans Pro</vt:lpstr>
      <vt:lpstr>Tahoma</vt:lpstr>
      <vt:lpstr>Times New Roman</vt:lpstr>
      <vt:lpstr>Verdana</vt:lpstr>
      <vt:lpstr>Wingdings</vt:lpstr>
      <vt:lpstr>Wingdings 3</vt:lpstr>
      <vt:lpstr>Origin</vt:lpstr>
      <vt:lpstr>node package manager - npm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[Hyper Text Markup Language]</dc:title>
  <dc:subject>HTML Programming</dc:subject>
  <dc:creator>Zahid Aslam</dc:creator>
  <cp:keywords>HTTP, programming, tags</cp:keywords>
  <cp:lastModifiedBy>saleel</cp:lastModifiedBy>
  <cp:revision>1721</cp:revision>
  <cp:lastPrinted>1601-01-01T00:00:00Z</cp:lastPrinted>
  <dcterms:created xsi:type="dcterms:W3CDTF">2001-07-06T15:43:27Z</dcterms:created>
  <dcterms:modified xsi:type="dcterms:W3CDTF">2019-01-05T17:27:43Z</dcterms:modified>
  <cp:category>HTML Programming</cp:category>
</cp:coreProperties>
</file>