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609480" y="114300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590760" y="6447240"/>
            <a:ext cx="190440" cy="1602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625760" y="3886200"/>
            <a:ext cx="9143640" cy="9903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Bookman Old Style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8534520" y="6355080"/>
            <a:ext cx="304776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864960" y="6355080"/>
            <a:ext cx="463248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621440" y="6355080"/>
            <a:ext cx="162540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F76899E-9BB5-48D9-B024-946675F93435}" type="slidenum">
              <a:rPr b="0" lang="en-US" sz="1400" spc="-1" strike="noStrike">
                <a:solidFill>
                  <a:srgbClr val="464653"/>
                </a:solidFill>
                <a:latin typeface="Times New Roman"/>
              </a:rPr>
              <a:t>12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1206360" y="3648240"/>
            <a:ext cx="9753120" cy="1279800"/>
          </a:xfrm>
          <a:prstGeom prst="rect">
            <a:avLst/>
          </a:prstGeom>
          <a:noFill/>
          <a:ln cap="rnd" w="6480">
            <a:solidFill>
              <a:schemeClr val="accent1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219320" y="5638680"/>
            <a:ext cx="9753120" cy="685440"/>
          </a:xfrm>
          <a:prstGeom prst="rect">
            <a:avLst/>
          </a:prstGeom>
          <a:noFill/>
          <a:ln cap="rnd" w="6480">
            <a:solidFill>
              <a:schemeClr val="accent2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1206360" y="3648240"/>
            <a:ext cx="304560" cy="127980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1219320" y="5638680"/>
            <a:ext cx="304560" cy="685440"/>
          </a:xfrm>
          <a:prstGeom prst="rect">
            <a:avLst/>
          </a:prstGeom>
          <a:solidFill>
            <a:schemeClr val="accent2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2"/>
          <p:cNvSpPr/>
          <p:nvPr/>
        </p:nvSpPr>
        <p:spPr>
          <a:xfrm>
            <a:off x="609480" y="114300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 hidden="1"/>
          <p:cNvSpPr/>
          <p:nvPr/>
        </p:nvSpPr>
        <p:spPr>
          <a:xfrm rot="5400000">
            <a:off x="590760" y="6447240"/>
            <a:ext cx="190440" cy="1602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PlaceHolder 4"/>
          <p:cNvSpPr>
            <a:spLocks noGrp="1"/>
          </p:cNvSpPr>
          <p:nvPr>
            <p:ph type="dt"/>
          </p:nvPr>
        </p:nvSpPr>
        <p:spPr>
          <a:xfrm>
            <a:off x="8534520" y="6356520"/>
            <a:ext cx="30517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/>
          </p:nvPr>
        </p:nvSpPr>
        <p:spPr>
          <a:xfrm>
            <a:off x="3864960" y="6356520"/>
            <a:ext cx="467316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/>
          </p:nvPr>
        </p:nvSpPr>
        <p:spPr>
          <a:xfrm>
            <a:off x="816840" y="6356520"/>
            <a:ext cx="2641320" cy="3654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B485843-55F1-4911-BBA2-9A1F71EE0067}" type="slidenum">
              <a:rPr b="0" lang="en-US" sz="1400" spc="-1" strike="noStrike">
                <a:solidFill>
                  <a:srgbClr val="464653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4" name="Line 7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 rot="5400000">
            <a:off x="590760" y="6447240"/>
            <a:ext cx="190440" cy="1602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975680" y="3733920"/>
            <a:ext cx="853416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i="1" lang="en-US" sz="8000" spc="-1" strike="noStrike">
                <a:solidFill>
                  <a:srgbClr val="00ff87"/>
                </a:solidFill>
                <a:latin typeface="SimSun"/>
                <a:ea typeface="SimSun"/>
              </a:rPr>
              <a:t>Redis</a:t>
            </a:r>
            <a:endParaRPr b="0" lang="en-IN" sz="8000" spc="-1" strike="noStrike">
              <a:latin typeface="Arial"/>
            </a:endParaRPr>
          </a:p>
        </p:txBody>
      </p:sp>
      <p:pic>
        <p:nvPicPr>
          <p:cNvPr id="95" name="Picture 7" descr=""/>
          <p:cNvPicPr/>
          <p:nvPr/>
        </p:nvPicPr>
        <p:blipFill>
          <a:blip r:embed="rId1"/>
          <a:stretch/>
        </p:blipFill>
        <p:spPr>
          <a:xfrm>
            <a:off x="181440" y="2001960"/>
            <a:ext cx="2854080" cy="285408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4444920" y="5050800"/>
            <a:ext cx="6064560" cy="5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8800" spc="-1" strike="noStrike">
                <a:solidFill>
                  <a:srgbClr val="17a889"/>
                </a:solidFill>
                <a:latin typeface="Calibri"/>
              </a:rPr>
              <a:t>iet</a:t>
            </a:r>
            <a:endParaRPr b="0" lang="en-IN" sz="8800" spc="-1" strike="noStrike">
              <a:latin typeface="Arial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2"/>
          <a:stretch/>
        </p:blipFill>
        <p:spPr>
          <a:xfrm>
            <a:off x="181440" y="196560"/>
            <a:ext cx="2854080" cy="106740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3557880" y="93600"/>
            <a:ext cx="8452440" cy="30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5733"/>
                </a:solidFill>
                <a:latin typeface="Segoe Print"/>
              </a:rPr>
              <a:t>“</a:t>
            </a:r>
            <a:r>
              <a:rPr b="0" lang="en-IN" sz="4400" spc="-1" strike="noStrike">
                <a:solidFill>
                  <a:srgbClr val="ff5733"/>
                </a:solidFill>
                <a:latin typeface="Segoe Print"/>
              </a:rPr>
              <a:t>In a day, when you don't come across any problems - you can be sure that you are travelling in a wrong path”</a:t>
            </a:r>
            <a:endParaRPr b="0" lang="en-IN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-apple-system"/>
              </a:rPr>
              <a:t>~ Swami Vivekananda Ji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1523880" y="0"/>
            <a:ext cx="9143640" cy="699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</a:rPr>
              <a:t>keys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600200" y="762120"/>
            <a:ext cx="899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Returns all keys matching pattern.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600200" y="2829600"/>
            <a:ext cx="8889480" cy="132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keys * 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keys o*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keys *o*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152280" y="152280"/>
            <a:ext cx="1106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1601280" y="2221560"/>
            <a:ext cx="8990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</a:rPr>
              <a:t>KEYS pattern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1656000" y="4605480"/>
            <a:ext cx="9000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h?llo matches hello, hallo and hxllo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h*llo matches hllo and heeeello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h[ae]llo matches hello and hallo, but not hillo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h[^e]llo matches hallo, hbllo, ... but not hello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h[a-b]llo matches hallo and hbllo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676520" y="2362320"/>
            <a:ext cx="8838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</a:rPr>
              <a:t>ttl key / pttl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676520" y="3531600"/>
            <a:ext cx="8838720" cy="42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1523880" y="0"/>
            <a:ext cx="9143640" cy="699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</a:rPr>
              <a:t>ttl key / pttl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600200" y="762120"/>
            <a:ext cx="89913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Returns the remaining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time to live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of a key that has a timeout. TTL allows Redis client to check how many seconds a given key will continue to be part of the data-set.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600200" y="3909600"/>
            <a:ext cx="8889480" cy="132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ttl otp:1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pttl otp:2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ttl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password:1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52280" y="152280"/>
            <a:ext cx="1106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1601280" y="2221560"/>
            <a:ext cx="89902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</a:rPr>
              <a:t>TTL key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</a:rPr>
              <a:t>PTTL key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5" name="TextShape 7"/>
          <p:cNvSpPr txBox="1"/>
          <p:nvPr/>
        </p:nvSpPr>
        <p:spPr>
          <a:xfrm>
            <a:off x="1584000" y="5246640"/>
            <a:ext cx="8856000" cy="101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</a:t>
            </a: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o</a:t>
            </a: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t</a:t>
            </a: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e</a:t>
            </a: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h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c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m</a:t>
            </a:r>
            <a:r>
              <a:rPr b="0" lang="en-IN" sz="1800" spc="-1" strike="noStrike">
                <a:latin typeface="Arial"/>
              </a:rPr>
              <a:t>m</a:t>
            </a:r>
            <a:r>
              <a:rPr b="0" lang="en-IN" sz="1800" spc="-1" strike="noStrike">
                <a:latin typeface="Arial"/>
              </a:rPr>
              <a:t>a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d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u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-</a:t>
            </a:r>
            <a:r>
              <a:rPr b="0" lang="en-IN" sz="1800" spc="-1" strike="noStrike">
                <a:latin typeface="Arial"/>
              </a:rPr>
              <a:t>1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f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h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k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y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x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b</a:t>
            </a:r>
            <a:r>
              <a:rPr b="0" lang="en-IN" sz="1800" spc="-1" strike="noStrike">
                <a:latin typeface="Arial"/>
              </a:rPr>
              <a:t>u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h</a:t>
            </a:r>
            <a:r>
              <a:rPr b="0" lang="en-IN" sz="1800" spc="-1" strike="noStrike">
                <a:latin typeface="Arial"/>
              </a:rPr>
              <a:t>a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a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c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a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d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x</a:t>
            </a:r>
            <a:r>
              <a:rPr b="0" lang="en-IN" sz="1800" spc="-1" strike="noStrike">
                <a:latin typeface="Arial"/>
              </a:rPr>
              <a:t>p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h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c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m</a:t>
            </a:r>
            <a:r>
              <a:rPr b="0" lang="en-IN" sz="1800" spc="-1" strike="noStrike">
                <a:latin typeface="Arial"/>
              </a:rPr>
              <a:t>m</a:t>
            </a:r>
            <a:r>
              <a:rPr b="0" lang="en-IN" sz="1800" spc="-1" strike="noStrike">
                <a:latin typeface="Arial"/>
              </a:rPr>
              <a:t>a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d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u</a:t>
            </a:r>
            <a:r>
              <a:rPr b="0" lang="en-IN" sz="1800" spc="-1" strike="noStrike">
                <a:latin typeface="Arial"/>
              </a:rPr>
              <a:t>r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-</a:t>
            </a:r>
            <a:r>
              <a:rPr b="0" lang="en-IN" sz="1800" spc="-1" strike="noStrike">
                <a:latin typeface="Arial"/>
              </a:rPr>
              <a:t>2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f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h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k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y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d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x</a:t>
            </a:r>
            <a:r>
              <a:rPr b="0" lang="en-IN" sz="1800" spc="-1" strike="noStrike">
                <a:latin typeface="Arial"/>
              </a:rPr>
              <a:t>i</a:t>
            </a:r>
            <a:r>
              <a:rPr b="0" lang="en-IN" sz="1800" spc="-1" strike="noStrike">
                <a:latin typeface="Arial"/>
              </a:rPr>
              <a:t>s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TextShape 8"/>
          <p:cNvSpPr txBox="1"/>
          <p:nvPr/>
        </p:nvSpPr>
        <p:spPr>
          <a:xfrm>
            <a:off x="1576080" y="3161880"/>
            <a:ext cx="958392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TTL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returns the amount of remaining time in seconds while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PTTL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returns it in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milliseconds.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676520" y="2362320"/>
            <a:ext cx="8838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</a:rPr>
              <a:t>expire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676520" y="3531600"/>
            <a:ext cx="8838720" cy="42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1523880" y="0"/>
            <a:ext cx="9143640" cy="699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</a:rPr>
              <a:t>expire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600200" y="762120"/>
            <a:ext cx="8991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Set a timeout on key. After the timeout has expired, the key will automatically be deleted. A key with an associated timeout is often said to be volatile in Redis terminology.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1600200" y="2829600"/>
            <a:ext cx="8889480" cy="91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expire id 100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expire otp 180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152280" y="152280"/>
            <a:ext cx="1106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1601280" y="2221560"/>
            <a:ext cx="8990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</a:rPr>
              <a:t>EXPIRE key seconds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2" descr="http://www.bvctch.vn/vnt_upload/weblink/thks.jpg"/>
          <p:cNvPicPr/>
          <p:nvPr/>
        </p:nvPicPr>
        <p:blipFill>
          <a:blip r:embed="rId1"/>
          <a:stretch/>
        </p:blipFill>
        <p:spPr>
          <a:xfrm>
            <a:off x="4295880" y="2030400"/>
            <a:ext cx="3141360" cy="482724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1365840" y="188640"/>
            <a:ext cx="9682560" cy="21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5733"/>
                </a:solidFill>
                <a:latin typeface="Segoe Print"/>
              </a:rPr>
              <a:t>“</a:t>
            </a:r>
            <a:r>
              <a:rPr b="0" lang="en-US" sz="4000" spc="-1" strike="noStrike">
                <a:solidFill>
                  <a:srgbClr val="ff5733"/>
                </a:solidFill>
                <a:latin typeface="Segoe Print"/>
              </a:rPr>
              <a:t>Accept your past without regret, handle our present with confidence and face your future without fear.</a:t>
            </a:r>
            <a:r>
              <a:rPr b="0" lang="en-IN" sz="4000" spc="-1" strike="noStrike">
                <a:solidFill>
                  <a:srgbClr val="ff5733"/>
                </a:solidFill>
                <a:latin typeface="Segoe Print"/>
              </a:rPr>
              <a:t>”</a:t>
            </a:r>
            <a:endParaRPr b="0" lang="en-IN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-apple-system"/>
              </a:rPr>
              <a:t>~ Dr. APJ. Abdul Kalam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676520" y="2362320"/>
            <a:ext cx="8838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</a:rPr>
              <a:t>redis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676520" y="3531600"/>
            <a:ext cx="8838720" cy="109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bb0643"/>
                </a:solidFill>
                <a:latin typeface="Segoe UI"/>
              </a:rPr>
              <a:t>Redis is an open-source in-memory database project implementing a distributed, in-memory key-value store with optional durability.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666800" y="609480"/>
            <a:ext cx="8838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e5d78"/>
                </a:solidFill>
                <a:latin typeface="Times New Roman"/>
              </a:rPr>
              <a:t>TODO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ine 1"/>
          <p:cNvSpPr/>
          <p:nvPr/>
        </p:nvSpPr>
        <p:spPr>
          <a:xfrm>
            <a:off x="1523880" y="1752480"/>
            <a:ext cx="9144000" cy="1440"/>
          </a:xfrm>
          <a:prstGeom prst="line">
            <a:avLst/>
          </a:prstGeom>
          <a:ln w="12600"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1523880" y="0"/>
            <a:ext cx="9143640" cy="699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</a:rPr>
              <a:t>Getting</a:t>
            </a:r>
            <a:r>
              <a:rPr b="0" lang="en-IN" sz="4000" spc="-1" strike="noStrike">
                <a:solidFill>
                  <a:srgbClr val="f7c120"/>
                </a:solidFill>
                <a:latin typeface="Times New Roman"/>
              </a:rPr>
              <a:t> </a:t>
            </a:r>
            <a:r>
              <a:rPr b="0" lang="en-IN" sz="4000" spc="-1" strike="noStrike">
                <a:solidFill>
                  <a:srgbClr val="f7c120"/>
                </a:solidFill>
                <a:latin typeface="Open Sans"/>
              </a:rPr>
              <a:t>Started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676520" y="2743200"/>
            <a:ext cx="8838720" cy="94356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b="0" lang="en-IN" sz="1800" spc="-1" strike="noStrike">
                <a:solidFill>
                  <a:srgbClr val="528693"/>
                </a:solidFill>
                <a:latin typeface="Consolas"/>
                <a:ea typeface="Tahoma"/>
              </a:rPr>
              <a:t> redis-server --protected-mode no  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b="0" lang="en-IN" sz="1800" spc="-1" strike="noStrike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b="0" lang="en-IN" sz="1400" spc="-1" strike="noStrike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1402200" y="2016000"/>
            <a:ext cx="67986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</a:rPr>
              <a:t> </a:t>
            </a:r>
            <a:r>
              <a:rPr b="0" lang="en-US" sz="2000" spc="-1" strike="noStrike">
                <a:solidFill>
                  <a:srgbClr val="00b0f0"/>
                </a:solidFill>
                <a:latin typeface="Consolas"/>
              </a:rPr>
              <a:t>redis-cli -h host -p port –n dbIndexNumber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1600200" y="762120"/>
            <a:ext cx="89913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To run commands on Redis remote server, you need to connect to the server by the same client 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redis-cli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1523880" y="4419720"/>
            <a:ext cx="914364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By default </a:t>
            </a:r>
            <a:r>
              <a:rPr b="0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" name="TextShape 7"/>
          <p:cNvSpPr txBox="1"/>
          <p:nvPr/>
        </p:nvSpPr>
        <p:spPr>
          <a:xfrm>
            <a:off x="1584000" y="5763960"/>
            <a:ext cx="871200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38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</a:rPr>
              <a:t>redis strings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666800" y="609480"/>
            <a:ext cx="8838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e5d78"/>
                </a:solidFill>
                <a:latin typeface="Times New Roman"/>
              </a:rPr>
              <a:t>TODO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676520" y="3531600"/>
            <a:ext cx="8838720" cy="759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</a:rPr>
              <a:t>Redis strings commands are used for managing string values in Redis.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676520" y="2362320"/>
            <a:ext cx="8838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</a:rPr>
              <a:t>set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676520" y="3531600"/>
            <a:ext cx="8838720" cy="42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1523880" y="0"/>
            <a:ext cx="9143640" cy="699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</a:rPr>
              <a:t>set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600200" y="762120"/>
            <a:ext cx="899136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Set key to hold the string value. If key already holds a value, it is overwritten, regardless of its type. Any previous time to live associated with the key is discarded on successful SET operation.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1523880" y="4272480"/>
            <a:ext cx="8889480" cy="2558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server:1 redis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otp:1 455676 ex 100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otp:2 236767 px 100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"host name" stp:5 nx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username:1 "saleel" xx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password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:1 sony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18" name="Table 5"/>
          <p:cNvGraphicFramePr/>
          <p:nvPr/>
        </p:nvGraphicFramePr>
        <p:xfrm>
          <a:off x="1523880" y="2793240"/>
          <a:ext cx="9067320" cy="1482840"/>
        </p:xfrm>
        <a:graphic>
          <a:graphicData uri="http://schemas.openxmlformats.org/drawingml/2006/table">
            <a:tbl>
              <a:tblPr/>
              <a:tblGrid>
                <a:gridCol w="2565720"/>
                <a:gridCol w="65019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EX seconds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Set the specified expire time, in seconds.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PX milliseconds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Set the specified expire time, in milliseconds.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NX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Only set the key if it does not already exist.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XX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Only set the key if it already exist.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9" name="CustomShape 6"/>
          <p:cNvSpPr/>
          <p:nvPr/>
        </p:nvSpPr>
        <p:spPr>
          <a:xfrm>
            <a:off x="1601280" y="2221560"/>
            <a:ext cx="8990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</a:rPr>
              <a:t>SET key value </a:t>
            </a:r>
            <a:r>
              <a:rPr b="0" lang="en-US" sz="2000" spc="-1" strike="noStrike">
                <a:solidFill>
                  <a:srgbClr val="00b0f0"/>
                </a:solidFill>
                <a:latin typeface="Consolas"/>
              </a:rPr>
              <a:t>[EX seconds] </a:t>
            </a:r>
            <a:r>
              <a:rPr b="0" lang="en-US" sz="2000" spc="-1" strike="noStrike">
                <a:solidFill>
                  <a:srgbClr val="00b0f0"/>
                </a:solidFill>
                <a:latin typeface="Consolas"/>
              </a:rPr>
              <a:t>[PX </a:t>
            </a:r>
            <a:r>
              <a:rPr b="0" lang="en-US" sz="2000" spc="-1" strike="noStrike">
                <a:solidFill>
                  <a:srgbClr val="00b0f0"/>
                </a:solidFill>
                <a:latin typeface="Consolas"/>
              </a:rPr>
              <a:t>milliseconds] </a:t>
            </a:r>
            <a:r>
              <a:rPr b="0" lang="en-US" sz="2000" spc="-1" strike="noStrike">
                <a:solidFill>
                  <a:srgbClr val="00b0f0"/>
                </a:solidFill>
                <a:latin typeface="Consolas"/>
              </a:rPr>
              <a:t>[NX|XX]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676520" y="2362320"/>
            <a:ext cx="8838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</a:rPr>
              <a:t>get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676520" y="3531600"/>
            <a:ext cx="8838720" cy="42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1523880" y="0"/>
            <a:ext cx="9143640" cy="699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</a:rPr>
              <a:t>get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600200" y="762120"/>
            <a:ext cx="899136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Get the value of key. If the key does not exist the special value nil is returned. An error is returned if the value stored at key is not a string, because GET only handles string values.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52280" y="152280"/>
            <a:ext cx="1106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1601280" y="2221560"/>
            <a:ext cx="8990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</a:rPr>
              <a:t>GET key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1523880" y="2760480"/>
            <a:ext cx="8889480" cy="2558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server:1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 otp:1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 otp:2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 "host name"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 username:1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 password:1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676520" y="2362320"/>
            <a:ext cx="88387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</a:rPr>
              <a:t>keys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676520" y="3531600"/>
            <a:ext cx="8838720" cy="42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11239</TotalTime>
  <Application>LibreOffice/6.4.6.2$Linux_X86_64 LibreOffice_project/40$Build-2</Application>
  <Words>431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2001-07-06T15:43:27Z</dcterms:created>
  <dc:creator>Zahid Aslam</dc:creator>
  <dc:description/>
  <cp:keywords>HTTP programming tags</cp:keywords>
  <dc:language>en-IN</dc:language>
  <cp:lastModifiedBy/>
  <cp:lastPrinted>1601-01-01T00:00:00Z</cp:lastPrinted>
  <dcterms:modified xsi:type="dcterms:W3CDTF">2021-04-26T18:51:50Z</dcterms:modified>
  <cp:revision>1899</cp:revision>
  <dc:subject>HTML Programming</dc:subject>
  <dc:title>HTML [Hyper Text Markup Language]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  <property fmtid="{D5CDD505-2E9C-101B-9397-08002B2CF9AE}" pid="12" name="category">
    <vt:lpwstr>HTML Programming</vt:lpwstr>
  </property>
</Properties>
</file>