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10"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2" name="CustomShape 3" hidden="1"/>
          <p:cNvSpPr/>
          <p:nvPr/>
        </p:nvSpPr>
        <p:spPr>
          <a:xfrm rot="5400000">
            <a:off x="603000" y="6447240"/>
            <a:ext cx="178200" cy="14796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0880" cy="1267560"/>
          </a:xfrm>
          <a:prstGeom prst="rect">
            <a:avLst/>
          </a:prstGeom>
          <a:noFill/>
          <a:ln w="6480" cap="rnd">
            <a:solidFill>
              <a:schemeClr val="accent1"/>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0880" cy="673200"/>
          </a:xfrm>
          <a:prstGeom prst="rect">
            <a:avLst/>
          </a:prstGeom>
          <a:noFill/>
          <a:ln w="6480" cap="rnd">
            <a:solidFill>
              <a:schemeClr val="accent2"/>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2320" cy="126756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2320" cy="67320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7" name="CustomShape 3" hidden="1"/>
          <p:cNvSpPr/>
          <p:nvPr/>
        </p:nvSpPr>
        <p:spPr>
          <a:xfrm rot="5400000">
            <a:off x="603000" y="6447240"/>
            <a:ext cx="178200" cy="14796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9" name="CustomShape 5" hidden="1"/>
          <p:cNvSpPr/>
          <p:nvPr/>
        </p:nvSpPr>
        <p:spPr>
          <a:xfrm rot="5400000">
            <a:off x="603000" y="6447240"/>
            <a:ext cx="178200" cy="14796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1"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hyperlink" Target="mailto:saleel@saleel-Latitude-E6430" TargetMode="Externa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 name="CustomShape 1"/>
          <p:cNvSpPr/>
          <p:nvPr/>
        </p:nvSpPr>
        <p:spPr>
          <a:xfrm>
            <a:off x="1975680" y="3553920"/>
            <a:ext cx="8521920" cy="97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41840" cy="2841840"/>
          </a:xfrm>
          <a:prstGeom prst="rect">
            <a:avLst/>
          </a:prstGeom>
          <a:ln>
            <a:noFill/>
          </a:ln>
        </p:spPr>
      </p:pic>
      <p:sp>
        <p:nvSpPr>
          <p:cNvPr id="90" name="CustomShape 2"/>
          <p:cNvSpPr/>
          <p:nvPr/>
        </p:nvSpPr>
        <p:spPr>
          <a:xfrm>
            <a:off x="720000" y="5158800"/>
            <a:ext cx="10872000" cy="11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41840" cy="1055160"/>
          </a:xfrm>
          <a:prstGeom prst="rect">
            <a:avLst/>
          </a:prstGeom>
          <a:ln>
            <a:noFill/>
          </a:ln>
        </p:spPr>
      </p:pic>
      <p:sp>
        <p:nvSpPr>
          <p:cNvPr id="92" name="CustomShape 3"/>
          <p:cNvSpPr/>
          <p:nvPr/>
        </p:nvSpPr>
        <p:spPr>
          <a:xfrm>
            <a:off x="3557880" y="93600"/>
            <a:ext cx="844020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3" name="Picture 2_0"/>
          <p:cNvPicPr/>
          <p:nvPr/>
        </p:nvPicPr>
        <p:blipFill>
          <a:blip r:embed="rId3"/>
          <a:stretch/>
        </p:blipFill>
        <p:spPr>
          <a:xfrm>
            <a:off x="181440" y="196920"/>
            <a:ext cx="2843640" cy="1056960"/>
          </a:xfrm>
          <a:prstGeom prst="rect">
            <a:avLst/>
          </a:prstGeom>
          <a:ln>
            <a:noFill/>
          </a:ln>
        </p:spPr>
      </p:pic>
      <p:pic>
        <p:nvPicPr>
          <p:cNvPr id="94" name="Picture 7"/>
          <p:cNvPicPr/>
          <p:nvPr/>
        </p:nvPicPr>
        <p:blipFill>
          <a:blip r:embed="rId2"/>
          <a:stretch/>
        </p:blipFill>
        <p:spPr>
          <a:xfrm>
            <a:off x="57960" y="2448000"/>
            <a:ext cx="3539880" cy="3539880"/>
          </a:xfrm>
          <a:prstGeom prst="rect">
            <a:avLst/>
          </a:prstGeom>
          <a:ln>
            <a:noFill/>
          </a:ln>
        </p:spPr>
      </p:pic>
      <p:sp>
        <p:nvSpPr>
          <p:cNvPr id="95" name="TextShape 4"/>
          <p:cNvSpPr txBox="1"/>
          <p:nvPr/>
        </p:nvSpPr>
        <p:spPr>
          <a:xfrm>
            <a:off x="7632000" y="4716000"/>
            <a:ext cx="3456000" cy="402840"/>
          </a:xfrm>
          <a:prstGeom prst="rect">
            <a:avLst/>
          </a:prstGeom>
          <a:noFill/>
          <a:ln>
            <a:noFill/>
          </a:ln>
        </p:spPr>
        <p:txBody>
          <a:bodyPr lIns="90000" tIns="45000" rIns="90000" bIns="45000">
            <a:noAutofit/>
          </a:bodyPr>
          <a:lstStyle/>
          <a:p>
            <a:r>
              <a:rPr lang="en-IN" sz="2200" b="1" strike="noStrike" spc="-1">
                <a:latin typeface="Arial"/>
              </a:rPr>
              <a:t>Re</a:t>
            </a:r>
            <a:r>
              <a:rPr lang="en-IN" sz="2200" b="0" strike="noStrike" spc="-1">
                <a:latin typeface="Arial"/>
              </a:rPr>
              <a:t>mote </a:t>
            </a:r>
            <a:r>
              <a:rPr lang="en-IN" sz="2200" b="1" strike="noStrike" spc="-1">
                <a:latin typeface="Arial"/>
              </a:rPr>
              <a:t>Di</a:t>
            </a:r>
            <a:r>
              <a:rPr lang="en-IN" sz="2200" b="0" strike="noStrike" spc="-1">
                <a:latin typeface="Arial"/>
              </a:rPr>
              <a:t>ctionary </a:t>
            </a:r>
            <a:r>
              <a:rPr lang="en-IN" sz="2200" b="1" strike="noStrike" spc="-1">
                <a:latin typeface="Arial"/>
              </a:rPr>
              <a:t>S</a:t>
            </a:r>
            <a:r>
              <a:rPr lang="en-IN" sz="2200" b="0" strike="noStrike" spc="-1">
                <a:latin typeface="Arial"/>
              </a:rPr>
              <a:t>erver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2" name="CustomShape 3"/>
          <p:cNvSpPr/>
          <p:nvPr/>
        </p:nvSpPr>
        <p:spPr>
          <a:xfrm>
            <a:off x="248399" y="762120"/>
            <a:ext cx="11699999" cy="10449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lang="en-IN" sz="1800" b="0" strike="noStrike" spc="-1" dirty="0">
              <a:latin typeface="Arial"/>
            </a:endParaRPr>
          </a:p>
        </p:txBody>
      </p:sp>
      <p:sp>
        <p:nvSpPr>
          <p:cNvPr id="135" name="CustomShape 6"/>
          <p:cNvSpPr/>
          <p:nvPr/>
        </p:nvSpPr>
        <p:spPr>
          <a:xfrm>
            <a:off x="1523880" y="3801960"/>
            <a:ext cx="88772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8" name="Line 1">
            <a:extLst>
              <a:ext uri="{FF2B5EF4-FFF2-40B4-BE49-F238E27FC236}">
                <a16:creationId xmlns:a16="http://schemas.microsoft.com/office/drawing/2014/main" id="{62F04F91-6F19-4DDB-98B0-7D7AC554F95F}"/>
              </a:ext>
            </a:extLst>
          </p:cNvPr>
          <p:cNvSpPr/>
          <p:nvPr/>
        </p:nvSpPr>
        <p:spPr>
          <a:xfrm>
            <a:off x="0" y="194261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7CD9A5BB-4774-479F-8ED0-ED95476C7363}"/>
              </a:ext>
            </a:extLst>
          </p:cNvPr>
          <p:cNvSpPr/>
          <p:nvPr/>
        </p:nvSpPr>
        <p:spPr>
          <a:xfrm>
            <a:off x="246740" y="2133798"/>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000" b="0" strike="noStrike" spc="-1" dirty="0">
                <a:solidFill>
                  <a:srgbClr val="00B0F0"/>
                </a:solidFill>
                <a:latin typeface="Consolas"/>
                <a:ea typeface="DejaVu Sans"/>
              </a:rPr>
              <a:t>SETEX key seconds value</a:t>
            </a:r>
            <a:endParaRPr lang="en-IN" sz="2000" b="0" strike="noStrike" spc="-1" dirty="0">
              <a:latin typeface="Arial"/>
            </a:endParaRPr>
          </a:p>
          <a:p>
            <a:pPr>
              <a:lnSpc>
                <a:spcPct val="100000"/>
              </a:lnSpc>
            </a:pPr>
            <a:r>
              <a:rPr lang="en-IN" sz="2000" b="0" strike="noStrike" spc="-1" dirty="0">
                <a:solidFill>
                  <a:srgbClr val="00B0F0"/>
                </a:solidFill>
                <a:latin typeface="Consolas"/>
                <a:ea typeface="DejaVu Sans"/>
              </a:rPr>
              <a:t>SETNX key value</a:t>
            </a:r>
            <a:endParaRPr lang="en-IN" sz="20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7"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40" name="CustomShape 3"/>
          <p:cNvSpPr/>
          <p:nvPr/>
        </p:nvSpPr>
        <p:spPr>
          <a:xfrm>
            <a:off x="248400" y="762120"/>
            <a:ext cx="11700000" cy="10449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43" name="CustomShape 6"/>
          <p:cNvSpPr/>
          <p:nvPr/>
        </p:nvSpPr>
        <p:spPr>
          <a:xfrm>
            <a:off x="1523880" y="3480480"/>
            <a:ext cx="88772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8" name="Line 1">
            <a:extLst>
              <a:ext uri="{FF2B5EF4-FFF2-40B4-BE49-F238E27FC236}">
                <a16:creationId xmlns:a16="http://schemas.microsoft.com/office/drawing/2014/main" id="{B05CCD08-5964-4911-B349-D805A3475B5D}"/>
              </a:ext>
            </a:extLst>
          </p:cNvPr>
          <p:cNvSpPr/>
          <p:nvPr/>
        </p:nvSpPr>
        <p:spPr>
          <a:xfrm>
            <a:off x="0" y="1957122"/>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8B2093AD-D230-4F7B-AD35-8FD239B629A8}"/>
              </a:ext>
            </a:extLst>
          </p:cNvPr>
          <p:cNvSpPr/>
          <p:nvPr/>
        </p:nvSpPr>
        <p:spPr>
          <a:xfrm>
            <a:off x="246741" y="2206368"/>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GET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GETEX key [EX </a:t>
            </a:r>
            <a:r>
              <a:rPr lang="en-US" sz="2000" b="0" strike="noStrike" spc="-1" dirty="0" err="1">
                <a:solidFill>
                  <a:srgbClr val="00B0F0"/>
                </a:solidFill>
                <a:latin typeface="Consolas"/>
                <a:ea typeface="DejaVu Sans"/>
              </a:rPr>
              <a:t>seconds|PX</a:t>
            </a:r>
            <a:r>
              <a:rPr lang="en-US" sz="2000" b="0" strike="noStrike" spc="-1" dirty="0">
                <a:solidFill>
                  <a:srgbClr val="00B0F0"/>
                </a:solidFill>
                <a:latin typeface="Consolas"/>
                <a:ea typeface="DejaVu Sans"/>
              </a:rPr>
              <a:t> milliseconds]</a:t>
            </a: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getset key, getdel key &amp; getrange key</a:t>
            </a:r>
            <a:endParaRPr lang="en-IN" sz="5400" b="0" strike="noStrike" spc="-1">
              <a:latin typeface="Arial"/>
            </a:endParaRPr>
          </a:p>
        </p:txBody>
      </p:sp>
      <p:sp>
        <p:nvSpPr>
          <p:cNvPr id="145" name="CustomShape 2"/>
          <p:cNvSpPr/>
          <p:nvPr/>
        </p:nvSpPr>
        <p:spPr>
          <a:xfrm>
            <a:off x="522360" y="4323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getset, getdel &amp; getrange key</a:t>
            </a:r>
            <a:endParaRPr lang="en-IN" sz="4000" b="0" strike="noStrike" spc="-1">
              <a:latin typeface="Arial"/>
            </a:endParaRPr>
          </a:p>
        </p:txBody>
      </p:sp>
      <p:sp>
        <p:nvSpPr>
          <p:cNvPr id="148" name="CustomShape 3"/>
          <p:cNvSpPr/>
          <p:nvPr/>
        </p:nvSpPr>
        <p:spPr>
          <a:xfrm>
            <a:off x="248399" y="762120"/>
            <a:ext cx="11699999" cy="172209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lang="en-IN" sz="1800" b="0" strike="noStrike" spc="-1" dirty="0">
              <a:latin typeface="Arial"/>
            </a:endParaRPr>
          </a:p>
        </p:txBody>
      </p:sp>
      <p:sp>
        <p:nvSpPr>
          <p:cNvPr id="151" name="CustomShape 6"/>
          <p:cNvSpPr/>
          <p:nvPr/>
        </p:nvSpPr>
        <p:spPr>
          <a:xfrm>
            <a:off x="1523880" y="4344480"/>
            <a:ext cx="88772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getsset server:1 Unix</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getdel user:4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3</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-8 -1</a:t>
            </a:r>
            <a:endParaRPr lang="en-IN" sz="1800" b="0" strike="noStrike" spc="-1">
              <a:latin typeface="Arial"/>
            </a:endParaRPr>
          </a:p>
        </p:txBody>
      </p:sp>
      <p:sp>
        <p:nvSpPr>
          <p:cNvPr id="8" name="Line 1">
            <a:extLst>
              <a:ext uri="{FF2B5EF4-FFF2-40B4-BE49-F238E27FC236}">
                <a16:creationId xmlns:a16="http://schemas.microsoft.com/office/drawing/2014/main" id="{C2A04575-C583-4BB2-B3A6-80ECD028CCA3}"/>
              </a:ext>
            </a:extLst>
          </p:cNvPr>
          <p:cNvSpPr/>
          <p:nvPr/>
        </p:nvSpPr>
        <p:spPr>
          <a:xfrm>
            <a:off x="0" y="2653812"/>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0230591F-A04A-44E1-BAD0-1CE222B7A500}"/>
              </a:ext>
            </a:extLst>
          </p:cNvPr>
          <p:cNvSpPr/>
          <p:nvPr/>
        </p:nvSpPr>
        <p:spPr>
          <a:xfrm>
            <a:off x="246741" y="2844999"/>
            <a:ext cx="11701657"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GETSET key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GETDEL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GETRANGE key start end</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3"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6" name="CustomShape 3"/>
          <p:cNvSpPr/>
          <p:nvPr/>
        </p:nvSpPr>
        <p:spPr>
          <a:xfrm>
            <a:off x="248399" y="762120"/>
            <a:ext cx="11699999" cy="76798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7" name="CustomShape 4"/>
          <p:cNvSpPr/>
          <p:nvPr/>
        </p:nvSpPr>
        <p:spPr>
          <a:xfrm>
            <a:off x="1600200" y="2685600"/>
            <a:ext cx="8877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60" name="CustomShape 7"/>
          <p:cNvSpPr/>
          <p:nvPr/>
        </p:nvSpPr>
        <p:spPr>
          <a:xfrm>
            <a:off x="1656000" y="4533480"/>
            <a:ext cx="8987760" cy="13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664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0" name="Line 1">
            <a:extLst>
              <a:ext uri="{FF2B5EF4-FFF2-40B4-BE49-F238E27FC236}">
                <a16:creationId xmlns:a16="http://schemas.microsoft.com/office/drawing/2014/main" id="{0768B9F2-F6EF-461B-8933-6BE36691F514}"/>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4ECA7D11-89A3-491C-A613-73D582E9FC0F}"/>
              </a:ext>
            </a:extLst>
          </p:cNvPr>
          <p:cNvSpPr/>
          <p:nvPr/>
        </p:nvSpPr>
        <p:spPr>
          <a:xfrm>
            <a:off x="246741" y="1741909"/>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KEYS pattern</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dbsize</a:t>
            </a:r>
            <a:endParaRPr lang="en-IN" sz="20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6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5" name="CustomShape 3"/>
          <p:cNvSpPr/>
          <p:nvPr/>
        </p:nvSpPr>
        <p:spPr>
          <a:xfrm>
            <a:off x="248399" y="762120"/>
            <a:ext cx="11699999" cy="6756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TTL</a:t>
            </a:r>
            <a:r>
              <a:rPr lang="en-US" sz="1800" b="0" strike="noStrike" spc="-1" dirty="0">
                <a:solidFill>
                  <a:srgbClr val="000000"/>
                </a:solidFill>
                <a:latin typeface="Arial"/>
                <a:ea typeface="DejaVu Sans"/>
              </a:rPr>
              <a:t> returns the remaining </a:t>
            </a:r>
            <a:r>
              <a:rPr lang="en-US" sz="1800" b="1" strike="noStrike" spc="-1" dirty="0">
                <a:solidFill>
                  <a:srgbClr val="000000"/>
                </a:solidFill>
                <a:latin typeface="Arial"/>
                <a:ea typeface="DejaVu Sans"/>
              </a:rPr>
              <a:t>time to live </a:t>
            </a:r>
            <a:r>
              <a:rPr lang="en-US" sz="1800" b="0" strike="noStrike" spc="-1" dirty="0">
                <a:solidFill>
                  <a:srgbClr val="000000"/>
                </a:solidFill>
                <a:latin typeface="Arial"/>
                <a:ea typeface="DejaVu Sans"/>
              </a:rPr>
              <a:t>of a key that has a timeout. TTL allows Redis client to check how many seconds a given key will continue to be part of the data-set.</a:t>
            </a:r>
            <a:r>
              <a:rPr lang="en-US" sz="2000" b="0" strike="noStrike" spc="-1" dirty="0">
                <a:solidFill>
                  <a:srgbClr val="000000"/>
                </a:solidFill>
                <a:latin typeface="Times New Roman"/>
                <a:ea typeface="DejaVu Sans"/>
              </a:rPr>
              <a:t> </a:t>
            </a:r>
            <a:endParaRPr lang="en-IN" sz="2000" b="0" strike="noStrike" spc="-1" dirty="0">
              <a:latin typeface="Arial"/>
            </a:endParaRPr>
          </a:p>
        </p:txBody>
      </p:sp>
      <p:sp>
        <p:nvSpPr>
          <p:cNvPr id="166" name="CustomShape 4"/>
          <p:cNvSpPr/>
          <p:nvPr/>
        </p:nvSpPr>
        <p:spPr>
          <a:xfrm>
            <a:off x="1600200" y="3909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9" name="CustomShape 7"/>
          <p:cNvSpPr/>
          <p:nvPr/>
        </p:nvSpPr>
        <p:spPr>
          <a:xfrm>
            <a:off x="1584000" y="5246640"/>
            <a:ext cx="8843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16000" indent="-203760">
              <a:lnSpc>
                <a:spcPct val="100000"/>
              </a:lnSpc>
              <a:buClr>
                <a:srgbClr val="000000"/>
              </a:buClr>
              <a:buSzPct val="45000"/>
              <a:buFont typeface="Wingdings" charset="2"/>
              <a:buChar char=""/>
            </a:pPr>
            <a:r>
              <a:rPr lang="en-IN" sz="1800" b="0" strike="noStrike" spc="-1">
                <a:solidFill>
                  <a:srgbClr val="666666"/>
                </a:solidFill>
                <a:latin typeface="Arial"/>
                <a:ea typeface="Open Sans"/>
              </a:rPr>
              <a:t>The command returns -1 if the key exists but has no associated expire.</a:t>
            </a:r>
            <a:endParaRPr lang="en-IN" sz="1800" b="0" strike="noStrike" spc="-1">
              <a:latin typeface="Arial"/>
            </a:endParaRPr>
          </a:p>
          <a:p>
            <a:pPr marL="216000" indent="-203760">
              <a:lnSpc>
                <a:spcPct val="100000"/>
              </a:lnSpc>
              <a:buClr>
                <a:srgbClr val="000000"/>
              </a:buClr>
              <a:buSzPct val="45000"/>
              <a:buFont typeface="Wingdings" charset="2"/>
              <a:buChar char=""/>
            </a:pPr>
            <a:r>
              <a:rPr lang="en-IN" sz="1800" b="0" strike="noStrike" spc="-1">
                <a:solidFill>
                  <a:srgbClr val="666666"/>
                </a:solidFill>
                <a:latin typeface="Arial"/>
                <a:ea typeface="Open Sans"/>
              </a:rPr>
              <a:t>The command returns -2 if the key does not exist.</a:t>
            </a:r>
            <a:endParaRPr lang="en-IN" sz="1800" b="0" strike="noStrike" spc="-1">
              <a:latin typeface="Arial"/>
            </a:endParaRPr>
          </a:p>
        </p:txBody>
      </p:sp>
      <p:sp>
        <p:nvSpPr>
          <p:cNvPr id="170" name="CustomShape 8"/>
          <p:cNvSpPr/>
          <p:nvPr/>
        </p:nvSpPr>
        <p:spPr>
          <a:xfrm>
            <a:off x="1576080" y="3161880"/>
            <a:ext cx="9571680" cy="64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0" name="Line 1">
            <a:extLst>
              <a:ext uri="{FF2B5EF4-FFF2-40B4-BE49-F238E27FC236}">
                <a16:creationId xmlns:a16="http://schemas.microsoft.com/office/drawing/2014/main" id="{4B50B441-0CC5-4797-BB49-ACF76B2F6CCB}"/>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 name="CustomShape 3">
            <a:extLst>
              <a:ext uri="{FF2B5EF4-FFF2-40B4-BE49-F238E27FC236}">
                <a16:creationId xmlns:a16="http://schemas.microsoft.com/office/drawing/2014/main" id="{09DB78EF-7CCC-4AC4-8884-96B766680A74}"/>
              </a:ext>
            </a:extLst>
          </p:cNvPr>
          <p:cNvSpPr/>
          <p:nvPr/>
        </p:nvSpPr>
        <p:spPr>
          <a:xfrm>
            <a:off x="246741" y="1741909"/>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TTL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PTTL key</a:t>
            </a:r>
            <a:endParaRPr lang="en-IN" sz="20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7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355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5" name="CustomShape 3"/>
          <p:cNvSpPr/>
          <p:nvPr/>
        </p:nvSpPr>
        <p:spPr>
          <a:xfrm>
            <a:off x="248400" y="762120"/>
            <a:ext cx="11700000"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6" name="CustomShape 4"/>
          <p:cNvSpPr/>
          <p:nvPr/>
        </p:nvSpPr>
        <p:spPr>
          <a:xfrm>
            <a:off x="1600200" y="3585600"/>
            <a:ext cx="88772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A7074B"/>
                </a:solidFill>
                <a:latin typeface="Arial"/>
                <a:ea typeface="SimSun"/>
              </a:rPr>
              <a:t>e.g.</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a:lnSpc>
                <a:spcPct val="150000"/>
              </a:lnSpc>
            </a:pPr>
            <a:r>
              <a:rPr lang="en-IN" sz="1800" b="0" strike="noStrike" spc="-1">
                <a:solidFill>
                  <a:srgbClr val="A7074B"/>
                </a:solidFill>
                <a:latin typeface="Arial"/>
                <a:ea typeface="SimSun"/>
              </a:rPr>
              <a:t>e.g.</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8" name="Line 1">
            <a:extLst>
              <a:ext uri="{FF2B5EF4-FFF2-40B4-BE49-F238E27FC236}">
                <a16:creationId xmlns:a16="http://schemas.microsoft.com/office/drawing/2014/main" id="{DBE837E1-146F-4E33-849E-99100388AD2A}"/>
              </a:ext>
            </a:extLst>
          </p:cNvPr>
          <p:cNvSpPr/>
          <p:nvPr/>
        </p:nvSpPr>
        <p:spPr>
          <a:xfrm>
            <a:off x="0" y="2189355"/>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97FC429A-D040-4B77-BF57-DFBCE09C25B4}"/>
              </a:ext>
            </a:extLst>
          </p:cNvPr>
          <p:cNvSpPr/>
          <p:nvPr/>
        </p:nvSpPr>
        <p:spPr>
          <a:xfrm>
            <a:off x="246741" y="2322478"/>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EXPIRE key seconds</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PERSIST key</a:t>
            </a:r>
            <a:endParaRPr lang="en-IN" sz="20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80"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82" name="CustomShape 2"/>
          <p:cNvSpPr/>
          <p:nvPr/>
        </p:nvSpPr>
        <p:spPr>
          <a:xfrm>
            <a:off x="248400" y="762120"/>
            <a:ext cx="11622600" cy="19990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85" name="CustomShape 5"/>
          <p:cNvSpPr/>
          <p:nvPr/>
        </p:nvSpPr>
        <p:spPr>
          <a:xfrm>
            <a:off x="864000" y="4197600"/>
            <a:ext cx="110070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87" name="CustomShape 7"/>
          <p:cNvSpPr/>
          <p:nvPr/>
        </p:nvSpPr>
        <p:spPr>
          <a:xfrm>
            <a:off x="1584000" y="5610240"/>
            <a:ext cx="8843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76120">
              <a:lnSpc>
                <a:spcPct val="100000"/>
              </a:lnSpc>
              <a:buClr>
                <a:srgbClr val="666666"/>
              </a:buClr>
              <a:buFont typeface="Arial"/>
              <a:buChar char="•"/>
            </a:pPr>
            <a:r>
              <a:rPr lang="en-IN" sz="1800" b="1" strike="noStrike" spc="-1">
                <a:solidFill>
                  <a:srgbClr val="000000"/>
                </a:solidFill>
                <a:latin typeface="Arial"/>
                <a:ea typeface="Open Sans"/>
              </a:rPr>
              <a:t>returns 0</a:t>
            </a:r>
            <a:r>
              <a:rPr lang="en-IN" sz="1800" b="0" strike="noStrike" spc="-1">
                <a:solidFill>
                  <a:srgbClr val="000000"/>
                </a:solidFill>
                <a:latin typeface="Arial"/>
                <a:ea typeface="Open Sans"/>
              </a:rPr>
              <a:t> if no key was set (at least one key already existed).</a:t>
            </a:r>
            <a:endParaRPr lang="en-IN" sz="1800" b="0" strike="noStrike" spc="-1">
              <a:latin typeface="Arial"/>
            </a:endParaRPr>
          </a:p>
          <a:p>
            <a:pPr marL="285840" indent="-276120">
              <a:lnSpc>
                <a:spcPct val="100000"/>
              </a:lnSpc>
              <a:buClr>
                <a:srgbClr val="666666"/>
              </a:buClr>
              <a:buFont typeface="Arial"/>
              <a:buChar char="•"/>
            </a:pPr>
            <a:r>
              <a:rPr lang="en-IN" sz="1800" b="1" strike="noStrike" spc="-1">
                <a:solidFill>
                  <a:srgbClr val="000000"/>
                </a:solidFill>
                <a:latin typeface="Arial"/>
                <a:ea typeface="Open Sans"/>
              </a:rPr>
              <a:t>returns 1</a:t>
            </a:r>
            <a:r>
              <a:rPr lang="en-IN" sz="1800" b="0" strike="noStrike" spc="-1">
                <a:solidFill>
                  <a:srgbClr val="000000"/>
                </a:solidFill>
                <a:latin typeface="Arial"/>
                <a:ea typeface="Open Sans"/>
              </a:rPr>
              <a:t> if the all the keys were set.</a:t>
            </a:r>
            <a:endParaRPr lang="en-IN" sz="1800" b="0" strike="noStrike" spc="-1">
              <a:latin typeface="Arial"/>
            </a:endParaRPr>
          </a:p>
        </p:txBody>
      </p:sp>
      <p:sp>
        <p:nvSpPr>
          <p:cNvPr id="9" name="Line 1">
            <a:extLst>
              <a:ext uri="{FF2B5EF4-FFF2-40B4-BE49-F238E27FC236}">
                <a16:creationId xmlns:a16="http://schemas.microsoft.com/office/drawing/2014/main" id="{3F316769-5204-44CB-B6B6-31201561FA34}"/>
              </a:ext>
            </a:extLst>
          </p:cNvPr>
          <p:cNvSpPr/>
          <p:nvPr/>
        </p:nvSpPr>
        <p:spPr>
          <a:xfrm>
            <a:off x="0" y="2871519"/>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 name="CustomShape 3">
            <a:extLst>
              <a:ext uri="{FF2B5EF4-FFF2-40B4-BE49-F238E27FC236}">
                <a16:creationId xmlns:a16="http://schemas.microsoft.com/office/drawing/2014/main" id="{6C8BA7B3-48CC-46A1-A916-804E5A4B4B11}"/>
              </a:ext>
            </a:extLst>
          </p:cNvPr>
          <p:cNvSpPr/>
          <p:nvPr/>
        </p:nvSpPr>
        <p:spPr>
          <a:xfrm>
            <a:off x="246741" y="3120764"/>
            <a:ext cx="11701657"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MSET key value [key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MSETNX key value [key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MGET key [key ...]</a:t>
            </a:r>
            <a:endParaRPr lang="en-IN" sz="20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a:t>
            </a:r>
            <a:r>
              <a:rPr lang="en-IN" sz="5400" b="0" i="1" strike="noStrike" spc="-1" dirty="0" err="1">
                <a:solidFill>
                  <a:srgbClr val="F7C120"/>
                </a:solidFill>
                <a:latin typeface="Century"/>
                <a:ea typeface="DejaVu Sans"/>
              </a:rPr>
              <a:t>incrby</a:t>
            </a:r>
            <a:r>
              <a:rPr lang="en-IN" sz="5400" b="0" i="1" strike="noStrike" spc="-1" dirty="0">
                <a:solidFill>
                  <a:srgbClr val="F7C120"/>
                </a:solidFill>
                <a:latin typeface="Century"/>
                <a:ea typeface="DejaVu Sans"/>
              </a:rPr>
              <a:t> key &amp; </a:t>
            </a:r>
            <a:r>
              <a:rPr lang="en-IN" sz="5400" b="0" i="1" strike="noStrike" spc="-1" dirty="0" err="1">
                <a:solidFill>
                  <a:srgbClr val="F7C120"/>
                </a:solidFill>
                <a:latin typeface="Century"/>
                <a:ea typeface="DejaVu Sans"/>
              </a:rPr>
              <a:t>incrbyfloat</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18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90" name="Table 3"/>
          <p:cNvGraphicFramePr/>
          <p:nvPr/>
        </p:nvGraphicFramePr>
        <p:xfrm>
          <a:off x="131040" y="15480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rPr>
                        <a:t> incr</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a:t>
            </a:r>
            <a:r>
              <a:rPr lang="en-IN" sz="4000" b="0" strike="noStrike" spc="-1" dirty="0" err="1">
                <a:solidFill>
                  <a:srgbClr val="F7C120"/>
                </a:solidFill>
                <a:latin typeface="Open Sans"/>
                <a:ea typeface="DejaVu Sans"/>
              </a:rPr>
              <a:t>incrby</a:t>
            </a:r>
            <a:r>
              <a:rPr lang="en-IN" sz="4000" b="0" strike="noStrike" spc="-1" dirty="0">
                <a:solidFill>
                  <a:srgbClr val="F7C120"/>
                </a:solidFill>
                <a:latin typeface="Open Sans"/>
                <a:ea typeface="DejaVu Sans"/>
              </a:rPr>
              <a:t> &amp; </a:t>
            </a:r>
            <a:r>
              <a:rPr lang="en-IN" sz="4000" b="0" strike="noStrike" spc="-1" dirty="0" err="1">
                <a:solidFill>
                  <a:srgbClr val="F7C120"/>
                </a:solidFill>
                <a:latin typeface="Open Sans"/>
                <a:ea typeface="DejaVu Sans"/>
              </a:rPr>
              <a:t>incrbyfloat</a:t>
            </a:r>
            <a:endParaRPr lang="en-IN" sz="4000" b="0" strike="noStrike" spc="-1" dirty="0">
              <a:latin typeface="Arial"/>
            </a:endParaRPr>
          </a:p>
        </p:txBody>
      </p:sp>
      <p:sp>
        <p:nvSpPr>
          <p:cNvPr id="192" name="CustomShape 2"/>
          <p:cNvSpPr/>
          <p:nvPr/>
        </p:nvSpPr>
        <p:spPr>
          <a:xfrm>
            <a:off x="248399" y="762120"/>
            <a:ext cx="11699999" cy="19990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95" name="CustomShape 5"/>
          <p:cNvSpPr/>
          <p:nvPr/>
        </p:nvSpPr>
        <p:spPr>
          <a:xfrm>
            <a:off x="1600200" y="4593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cnt</a:t>
            </a:r>
            <a:endParaRPr lang="en-IN" sz="1800" b="0" strike="noStrike" spc="-1" dirty="0">
              <a:latin typeface="Arial"/>
            </a:endParaRPr>
          </a:p>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cnt 2</a:t>
            </a:r>
            <a:endParaRPr lang="en-IN" sz="1800" b="0" strike="noStrike" spc="-1" dirty="0">
              <a:latin typeface="Arial"/>
            </a:endParaRPr>
          </a:p>
        </p:txBody>
      </p:sp>
      <p:sp>
        <p:nvSpPr>
          <p:cNvPr id="197" name="CustomShape 7"/>
          <p:cNvSpPr/>
          <p:nvPr/>
        </p:nvSpPr>
        <p:spPr>
          <a:xfrm>
            <a:off x="1584000" y="5790240"/>
            <a:ext cx="8843760" cy="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76120">
              <a:lnSpc>
                <a:spcPct val="100000"/>
              </a:lnSpc>
              <a:buClr>
                <a:srgbClr val="666666"/>
              </a:buClr>
              <a:buFont typeface="Arial"/>
              <a:buChar char="•"/>
            </a:pPr>
            <a:r>
              <a:rPr lang="en-IN" sz="1800" b="0" strike="noStrike" spc="-1">
                <a:solidFill>
                  <a:srgbClr val="000000"/>
                </a:solidFill>
                <a:latin typeface="Arial"/>
                <a:ea typeface="Open Sans"/>
              </a:rPr>
              <a:t>This operation is limited to 64 bit signed integers.</a:t>
            </a:r>
            <a:endParaRPr lang="en-IN" sz="1800" b="0" strike="noStrike" spc="-1">
              <a:latin typeface="Arial"/>
            </a:endParaRPr>
          </a:p>
        </p:txBody>
      </p:sp>
      <p:sp>
        <p:nvSpPr>
          <p:cNvPr id="10" name="Line 1">
            <a:extLst>
              <a:ext uri="{FF2B5EF4-FFF2-40B4-BE49-F238E27FC236}">
                <a16:creationId xmlns:a16="http://schemas.microsoft.com/office/drawing/2014/main" id="{E43240E1-0EA0-4296-BD20-88D7529D2E75}"/>
              </a:ext>
            </a:extLst>
          </p:cNvPr>
          <p:cNvSpPr/>
          <p:nvPr/>
        </p:nvSpPr>
        <p:spPr>
          <a:xfrm>
            <a:off x="0" y="2842493"/>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56916A19-C50A-4E8D-B2D0-E85780F9D881}"/>
              </a:ext>
            </a:extLst>
          </p:cNvPr>
          <p:cNvSpPr/>
          <p:nvPr/>
        </p:nvSpPr>
        <p:spPr>
          <a:xfrm>
            <a:off x="246741" y="3048194"/>
            <a:ext cx="11701657"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INCR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INCRBY key increment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INCRBYFLOAT key increment</a:t>
            </a:r>
            <a:endParaRPr lang="en-IN" sz="20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decr key &amp; decrby key</a:t>
            </a:r>
            <a:endParaRPr lang="en-IN" sz="5400" b="0" strike="noStrike" spc="-1">
              <a:latin typeface="Arial"/>
            </a:endParaRPr>
          </a:p>
        </p:txBody>
      </p:sp>
      <p:sp>
        <p:nvSpPr>
          <p:cNvPr id="19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00" name="Table 3"/>
          <p:cNvGraphicFramePr/>
          <p:nvPr/>
        </p:nvGraphicFramePr>
        <p:xfrm>
          <a:off x="131040" y="15480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rPr>
                        <a:t> incr</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decr &amp; decrby</a:t>
            </a:r>
            <a:endParaRPr lang="en-IN" sz="4000" b="0" strike="noStrike" spc="-1">
              <a:latin typeface="Arial"/>
            </a:endParaRPr>
          </a:p>
        </p:txBody>
      </p:sp>
      <p:sp>
        <p:nvSpPr>
          <p:cNvPr id="202" name="CustomShape 2"/>
          <p:cNvSpPr/>
          <p:nvPr/>
        </p:nvSpPr>
        <p:spPr>
          <a:xfrm>
            <a:off x="248399" y="762120"/>
            <a:ext cx="11699999"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205" name="CustomShape 5"/>
          <p:cNvSpPr/>
          <p:nvPr/>
        </p:nvSpPr>
        <p:spPr>
          <a:xfrm>
            <a:off x="1600200" y="3621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 cnt</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decrby cnt 2</a:t>
            </a:r>
            <a:endParaRPr lang="en-IN" sz="1800" b="0" strike="noStrike" spc="-1">
              <a:latin typeface="Arial"/>
            </a:endParaRPr>
          </a:p>
        </p:txBody>
      </p:sp>
      <p:sp>
        <p:nvSpPr>
          <p:cNvPr id="207" name="CustomShape 7"/>
          <p:cNvSpPr/>
          <p:nvPr/>
        </p:nvSpPr>
        <p:spPr>
          <a:xfrm>
            <a:off x="1584000" y="5106240"/>
            <a:ext cx="8843760" cy="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76120">
              <a:lnSpc>
                <a:spcPct val="100000"/>
              </a:lnSpc>
              <a:buClr>
                <a:srgbClr val="666666"/>
              </a:buClr>
              <a:buFont typeface="Arial"/>
              <a:buChar char="•"/>
            </a:pPr>
            <a:r>
              <a:rPr lang="en-IN" sz="1800" b="0" strike="noStrike" spc="-1">
                <a:solidFill>
                  <a:srgbClr val="000000"/>
                </a:solidFill>
                <a:latin typeface="Arial"/>
                <a:ea typeface="Open Sans"/>
              </a:rPr>
              <a:t>This operation is limited to 64 bit signed integers.</a:t>
            </a:r>
            <a:endParaRPr lang="en-IN" sz="1800" b="0" strike="noStrike" spc="-1">
              <a:latin typeface="Arial"/>
            </a:endParaRPr>
          </a:p>
        </p:txBody>
      </p:sp>
      <p:sp>
        <p:nvSpPr>
          <p:cNvPr id="9" name="Line 1">
            <a:extLst>
              <a:ext uri="{FF2B5EF4-FFF2-40B4-BE49-F238E27FC236}">
                <a16:creationId xmlns:a16="http://schemas.microsoft.com/office/drawing/2014/main" id="{A5E382B1-8766-468B-9F55-73E2322F1EB9}"/>
              </a:ext>
            </a:extLst>
          </p:cNvPr>
          <p:cNvSpPr/>
          <p:nvPr/>
        </p:nvSpPr>
        <p:spPr>
          <a:xfrm>
            <a:off x="0" y="218935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33DD664E-E9DF-4BF8-A506-C6E94BCB069F}"/>
              </a:ext>
            </a:extLst>
          </p:cNvPr>
          <p:cNvSpPr/>
          <p:nvPr/>
        </p:nvSpPr>
        <p:spPr>
          <a:xfrm>
            <a:off x="246741" y="2395050"/>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DECR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DECRBY key decrement</a:t>
            </a:r>
            <a:endParaRPr lang="en-IN" sz="20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append key &amp; strlen key</a:t>
            </a:r>
            <a:endParaRPr lang="en-IN" sz="5400" b="0" strike="noStrike" spc="-1">
              <a:latin typeface="Arial"/>
            </a:endParaRPr>
          </a:p>
        </p:txBody>
      </p:sp>
      <p:sp>
        <p:nvSpPr>
          <p:cNvPr id="20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append &amp; strlen</a:t>
            </a:r>
            <a:endParaRPr lang="en-IN" sz="4000" b="0" strike="noStrike" spc="-1">
              <a:latin typeface="Arial"/>
            </a:endParaRPr>
          </a:p>
        </p:txBody>
      </p:sp>
      <p:sp>
        <p:nvSpPr>
          <p:cNvPr id="211" name="CustomShape 2"/>
          <p:cNvSpPr/>
          <p:nvPr/>
        </p:nvSpPr>
        <p:spPr>
          <a:xfrm>
            <a:off x="248399" y="762120"/>
            <a:ext cx="11699999" cy="10449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p:txBody>
      </p:sp>
      <p:sp>
        <p:nvSpPr>
          <p:cNvPr id="214" name="CustomShape 5"/>
          <p:cNvSpPr/>
          <p:nvPr/>
        </p:nvSpPr>
        <p:spPr>
          <a:xfrm>
            <a:off x="1600200" y="3621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append server:2 " version1.0"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strlen longtext</a:t>
            </a:r>
            <a:endParaRPr lang="en-IN" sz="1800" b="0" strike="noStrike" spc="-1">
              <a:latin typeface="Arial"/>
            </a:endParaRPr>
          </a:p>
        </p:txBody>
      </p:sp>
      <p:sp>
        <p:nvSpPr>
          <p:cNvPr id="8" name="Line 1">
            <a:extLst>
              <a:ext uri="{FF2B5EF4-FFF2-40B4-BE49-F238E27FC236}">
                <a16:creationId xmlns:a16="http://schemas.microsoft.com/office/drawing/2014/main" id="{C7E396CF-152C-4144-9F5E-BBE9972E1191}"/>
              </a:ext>
            </a:extLst>
          </p:cNvPr>
          <p:cNvSpPr/>
          <p:nvPr/>
        </p:nvSpPr>
        <p:spPr>
          <a:xfrm>
            <a:off x="0" y="1942605"/>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3B6B72C5-6E56-4415-9B52-F1354C3BBB6C}"/>
              </a:ext>
            </a:extLst>
          </p:cNvPr>
          <p:cNvSpPr/>
          <p:nvPr/>
        </p:nvSpPr>
        <p:spPr>
          <a:xfrm>
            <a:off x="246741" y="2148307"/>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APPEND key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17" name="CustomShape 2"/>
          <p:cNvSpPr/>
          <p:nvPr/>
        </p:nvSpPr>
        <p:spPr>
          <a:xfrm>
            <a:off x="522360" y="4467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CustomShape 2"/>
          <p:cNvSpPr/>
          <p:nvPr/>
        </p:nvSpPr>
        <p:spPr>
          <a:xfrm>
            <a:off x="246741" y="2563200"/>
            <a:ext cx="11704897" cy="8603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3048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a:t>
            </a:r>
            <a:r>
              <a:rPr lang="en-IN" sz="1800" b="0" strike="noStrike" spc="-1">
                <a:solidFill>
                  <a:srgbClr val="528693"/>
                </a:solidFill>
                <a:latin typeface="Consolas"/>
                <a:ea typeface="Tahoma"/>
              </a:rPr>
              <a:t>redis.windows.conf --</a:t>
            </a:r>
            <a:r>
              <a:rPr lang="en-IN" sz="1800" b="0" strike="noStrike" spc="-1" dirty="0">
                <a:solidFill>
                  <a:srgbClr val="528693"/>
                </a:solidFill>
                <a:latin typeface="Consolas"/>
                <a:ea typeface="Tahoma"/>
              </a:rPr>
              <a:t>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3048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3"/>
          <p:cNvSpPr/>
          <p:nvPr/>
        </p:nvSpPr>
        <p:spPr>
          <a:xfrm>
            <a:off x="246740" y="1741909"/>
            <a:ext cx="11704897"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 redis-cli -h host -p port –n dbIndexNumber</a:t>
            </a:r>
            <a:endParaRPr lang="en-IN" sz="2000" b="0" strike="noStrike" spc="-1" dirty="0">
              <a:latin typeface="Arial"/>
            </a:endParaRPr>
          </a:p>
        </p:txBody>
      </p:sp>
      <p:sp>
        <p:nvSpPr>
          <p:cNvPr id="102" name="CustomShape 4"/>
          <p:cNvSpPr/>
          <p:nvPr/>
        </p:nvSpPr>
        <p:spPr>
          <a:xfrm>
            <a:off x="246741" y="762120"/>
            <a:ext cx="11704897"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b="0" strike="noStrike" spc="-1" dirty="0">
                <a:solidFill>
                  <a:srgbClr val="000000"/>
                </a:solidFill>
                <a:latin typeface="Arial"/>
                <a:ea typeface="DejaVu Sans"/>
              </a:rPr>
              <a:t>To run commands on Redis remote server, you need to connect to the server by the same client </a:t>
            </a:r>
            <a:r>
              <a:rPr lang="en-US" b="1" strike="noStrike" spc="-1" dirty="0">
                <a:solidFill>
                  <a:srgbClr val="000000"/>
                </a:solidFill>
                <a:latin typeface="Arial"/>
                <a:ea typeface="DejaVu Sans"/>
              </a:rPr>
              <a:t>redis-cli</a:t>
            </a:r>
            <a:endParaRPr lang="en-IN" b="0" strike="noStrike" spc="-1" dirty="0">
              <a:latin typeface="Arial"/>
            </a:endParaRPr>
          </a:p>
        </p:txBody>
      </p:sp>
      <p:sp>
        <p:nvSpPr>
          <p:cNvPr id="103" name="CustomShape 5"/>
          <p:cNvSpPr/>
          <p:nvPr/>
        </p:nvSpPr>
        <p:spPr>
          <a:xfrm>
            <a:off x="246741" y="4239720"/>
            <a:ext cx="11704897" cy="169157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73240">
              <a:lnSpc>
                <a:spcPct val="100000"/>
              </a:lnSpc>
              <a:buClr>
                <a:srgbClr val="000000"/>
              </a:buClr>
              <a:buFont typeface="Arial"/>
              <a:buChar char="•"/>
            </a:pPr>
            <a:r>
              <a:rPr lang="en-IN" sz="1800" b="1" strike="noStrike" spc="-1" dirty="0">
                <a:solidFill>
                  <a:srgbClr val="000000"/>
                </a:solidFill>
                <a:latin typeface="Open Sans"/>
                <a:ea typeface="Open Sans"/>
              </a:rPr>
              <a:t>By default </a:t>
            </a:r>
            <a:r>
              <a:rPr lang="en-IN" sz="1800" b="0" strike="noStrike" spc="-1" dirty="0">
                <a:solidFill>
                  <a:srgbClr val="000000"/>
                </a:solidFill>
                <a:latin typeface="Open Sans"/>
                <a:ea typeface="Open Sans"/>
              </a:rPr>
              <a:t>redis-cli connects to the server at 127.0.0.1 port 6379</a:t>
            </a:r>
            <a:endParaRPr lang="en-IN" sz="1800" b="0" strike="noStrike" spc="-1" dirty="0">
              <a:latin typeface="Arial"/>
            </a:endParaRPr>
          </a:p>
          <a:p>
            <a:pPr marL="285840" indent="-27324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a:t>
            </a:r>
            <a:r>
              <a:rPr lang="en-IN" sz="1800" b="1" strike="noStrike" spc="-1" dirty="0">
                <a:solidFill>
                  <a:srgbClr val="000000"/>
                </a:solidFill>
                <a:latin typeface="Open Sans"/>
                <a:ea typeface="Open Sans"/>
              </a:rPr>
              <a:t>same command multiple times</a:t>
            </a:r>
            <a:r>
              <a:rPr lang="en-IN" sz="1800" b="0" strike="noStrike" spc="-1" dirty="0">
                <a:solidFill>
                  <a:srgbClr val="000000"/>
                </a:solidFill>
                <a:latin typeface="Open Sans"/>
                <a:ea typeface="Open Sans"/>
              </a:rPr>
              <a:t>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7324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6"/>
          <p:cNvSpPr/>
          <p:nvPr/>
        </p:nvSpPr>
        <p:spPr>
          <a:xfrm>
            <a:off x="246741" y="3678351"/>
            <a:ext cx="8699760" cy="34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7"/>
          <p:cNvSpPr/>
          <p:nvPr/>
        </p:nvSpPr>
        <p:spPr>
          <a:xfrm>
            <a:off x="246742" y="0"/>
            <a:ext cx="11704897"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000" spc="-1">
                <a:solidFill>
                  <a:srgbClr val="F7C120"/>
                </a:solidFill>
                <a:latin typeface="Open Sans"/>
              </a:rPr>
              <a:t>Getting Started</a:t>
            </a:r>
          </a:p>
        </p:txBody>
      </p:sp>
      <p:sp>
        <p:nvSpPr>
          <p:cNvPr id="106" name="CustomShape 8"/>
          <p:cNvSpPr/>
          <p:nvPr/>
        </p:nvSpPr>
        <p:spPr>
          <a:xfrm>
            <a:off x="246741" y="6212916"/>
            <a:ext cx="11238339" cy="48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cnt</a:t>
            </a:r>
            <a:endParaRPr lang="en-IN" sz="1800" b="0" strike="noStrike" spc="-1" dirty="0">
              <a:latin typeface="Arial"/>
            </a:endParaRPr>
          </a:p>
        </p:txBody>
      </p:sp>
      <p:sp>
        <p:nvSpPr>
          <p:cNvPr id="107" name="CustomShape 9"/>
          <p:cNvSpPr/>
          <p:nvPr/>
        </p:nvSpPr>
        <p:spPr>
          <a:xfrm>
            <a:off x="6357257" y="5906041"/>
            <a:ext cx="6247524" cy="3796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latin typeface="Arial"/>
              </a:rPr>
              <a:t>-r</a:t>
            </a:r>
            <a:r>
              <a:rPr lang="en-IN" sz="1800" b="1" strike="noStrike" spc="-1" dirty="0">
                <a:latin typeface="Arial"/>
              </a:rPr>
              <a:t> &lt;count&gt;</a:t>
            </a:r>
            <a:r>
              <a:rPr lang="en-IN" sz="1800" b="0" strike="noStrike" spc="-1" dirty="0">
                <a:latin typeface="Arial"/>
              </a:rPr>
              <a:t>, means how many times to run a command.</a:t>
            </a:r>
          </a:p>
        </p:txBody>
      </p:sp>
      <p:sp>
        <p:nvSpPr>
          <p:cNvPr id="11" name="Line 1">
            <a:extLst>
              <a:ext uri="{FF2B5EF4-FFF2-40B4-BE49-F238E27FC236}">
                <a16:creationId xmlns:a16="http://schemas.microsoft.com/office/drawing/2014/main" id="{478E2F36-DE01-4554-B6F6-F406723B863F}"/>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9" name="CustomShape 2"/>
          <p:cNvSpPr/>
          <p:nvPr/>
        </p:nvSpPr>
        <p:spPr>
          <a:xfrm>
            <a:off x="248399" y="762120"/>
            <a:ext cx="11699999" cy="184520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22" name="CustomShape 5"/>
          <p:cNvSpPr/>
          <p:nvPr/>
        </p:nvSpPr>
        <p:spPr>
          <a:xfrm>
            <a:off x="1600200" y="4989600"/>
            <a:ext cx="8877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8" name="Line 1">
            <a:extLst>
              <a:ext uri="{FF2B5EF4-FFF2-40B4-BE49-F238E27FC236}">
                <a16:creationId xmlns:a16="http://schemas.microsoft.com/office/drawing/2014/main" id="{36095269-73ED-4349-9B27-D3F5DBDB7E52}"/>
              </a:ext>
            </a:extLst>
          </p:cNvPr>
          <p:cNvSpPr/>
          <p:nvPr/>
        </p:nvSpPr>
        <p:spPr>
          <a:xfrm>
            <a:off x="0" y="2682839"/>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F956DD84-A10F-4994-B9C5-34B0499DF832}"/>
              </a:ext>
            </a:extLst>
          </p:cNvPr>
          <p:cNvSpPr/>
          <p:nvPr/>
        </p:nvSpPr>
        <p:spPr>
          <a:xfrm>
            <a:off x="246741" y="2903052"/>
            <a:ext cx="11701657"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COPY source destination [DB destination-db] [REPLACE]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MOVE key db</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DEL key [key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EXISTS key [key ...]</a:t>
            </a:r>
            <a:endParaRPr lang="en-IN" sz="20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rename key, renamenx key &amp; randomkey key</a:t>
            </a:r>
            <a:endParaRPr lang="en-IN" sz="5400" b="0" strike="noStrike" spc="-1">
              <a:latin typeface="Arial"/>
            </a:endParaRPr>
          </a:p>
        </p:txBody>
      </p:sp>
      <p:sp>
        <p:nvSpPr>
          <p:cNvPr id="225" name="CustomShape 2"/>
          <p:cNvSpPr/>
          <p:nvPr/>
        </p:nvSpPr>
        <p:spPr>
          <a:xfrm>
            <a:off x="522360" y="425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27" name="CustomShape 2"/>
          <p:cNvSpPr/>
          <p:nvPr/>
        </p:nvSpPr>
        <p:spPr>
          <a:xfrm>
            <a:off x="248400" y="762120"/>
            <a:ext cx="11700000" cy="144509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30" name="CustomShape 5"/>
          <p:cNvSpPr/>
          <p:nvPr/>
        </p:nvSpPr>
        <p:spPr>
          <a:xfrm>
            <a:off x="1600200" y="4557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8" name="Line 1">
            <a:extLst>
              <a:ext uri="{FF2B5EF4-FFF2-40B4-BE49-F238E27FC236}">
                <a16:creationId xmlns:a16="http://schemas.microsoft.com/office/drawing/2014/main" id="{7A178C6C-07BF-491D-BB3A-0C2838823652}"/>
              </a:ext>
            </a:extLst>
          </p:cNvPr>
          <p:cNvSpPr/>
          <p:nvPr/>
        </p:nvSpPr>
        <p:spPr>
          <a:xfrm>
            <a:off x="0" y="230546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FB29CC4B-5376-4264-9D84-68DB9ECEC8D2}"/>
              </a:ext>
            </a:extLst>
          </p:cNvPr>
          <p:cNvSpPr/>
          <p:nvPr/>
        </p:nvSpPr>
        <p:spPr>
          <a:xfrm>
            <a:off x="246741" y="2496655"/>
            <a:ext cx="11701657"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RENAME key newkey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RENAMENX key newkey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RANDOMKEY</a:t>
            </a:r>
            <a:endParaRPr lang="en-IN" sz="2000" b="0"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33"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34" name="CustomShape 3"/>
          <p:cNvSpPr/>
          <p:nvPr/>
        </p:nvSpPr>
        <p:spPr>
          <a:xfrm>
            <a:off x="522360" y="3531600"/>
            <a:ext cx="110635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lpush key &amp; rpush key</a:t>
            </a:r>
            <a:endParaRPr lang="en-IN" sz="5400" b="0" strike="noStrike" spc="-1" dirty="0">
              <a:latin typeface="Arial"/>
            </a:endParaRPr>
          </a:p>
        </p:txBody>
      </p:sp>
      <p:sp>
        <p:nvSpPr>
          <p:cNvPr id="236"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38" name="CustomShape 2"/>
          <p:cNvSpPr/>
          <p:nvPr/>
        </p:nvSpPr>
        <p:spPr>
          <a:xfrm>
            <a:off x="248399" y="762120"/>
            <a:ext cx="11699999"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41" name="CustomShape 5"/>
          <p:cNvSpPr/>
          <p:nvPr/>
        </p:nvSpPr>
        <p:spPr>
          <a:xfrm>
            <a:off x="1600200" y="3585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p:txBody>
      </p:sp>
      <p:sp>
        <p:nvSpPr>
          <p:cNvPr id="243" name="CustomShape 7"/>
          <p:cNvSpPr/>
          <p:nvPr/>
        </p:nvSpPr>
        <p:spPr>
          <a:xfrm>
            <a:off x="5256000" y="5472000"/>
            <a:ext cx="5130360" cy="789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5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0 1 2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rpush a 5 6 7 8 9</a:t>
            </a:r>
            <a:endParaRPr lang="en-IN" sz="1800" b="0" strike="noStrike" spc="-1" dirty="0">
              <a:latin typeface="Arial"/>
            </a:endParaRPr>
          </a:p>
        </p:txBody>
      </p:sp>
      <p:sp>
        <p:nvSpPr>
          <p:cNvPr id="244" name="CustomShape 8"/>
          <p:cNvSpPr/>
          <p:nvPr/>
        </p:nvSpPr>
        <p:spPr>
          <a:xfrm>
            <a:off x="10514160" y="2592000"/>
            <a:ext cx="1503000" cy="40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10" name="Line 1">
            <a:extLst>
              <a:ext uri="{FF2B5EF4-FFF2-40B4-BE49-F238E27FC236}">
                <a16:creationId xmlns:a16="http://schemas.microsoft.com/office/drawing/2014/main" id="{04BC9081-AD06-4B38-91A0-396C2E8E7B41}"/>
              </a:ext>
            </a:extLst>
          </p:cNvPr>
          <p:cNvSpPr/>
          <p:nvPr/>
        </p:nvSpPr>
        <p:spPr>
          <a:xfrm>
            <a:off x="0" y="2203866"/>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4038AE73-5B64-481C-9F52-BF0C02287FC5}"/>
              </a:ext>
            </a:extLst>
          </p:cNvPr>
          <p:cNvSpPr/>
          <p:nvPr/>
        </p:nvSpPr>
        <p:spPr>
          <a:xfrm>
            <a:off x="246741" y="2496655"/>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LPUSH key element [element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RPUSH key element [element ...]</a:t>
            </a:r>
            <a:endParaRPr lang="en-IN" sz="2000" b="0" strike="noStrike" spc="-1" dirty="0">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lindex key &amp; lrange key</a:t>
            </a:r>
            <a:endParaRPr lang="en-IN" sz="5400" b="0" strike="noStrike" spc="-1">
              <a:latin typeface="Arial"/>
            </a:endParaRPr>
          </a:p>
        </p:txBody>
      </p:sp>
      <p:sp>
        <p:nvSpPr>
          <p:cNvPr id="246"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lindex &amp; lrange</a:t>
            </a:r>
            <a:endParaRPr lang="en-IN" sz="4000" b="0" strike="noStrike" spc="-1">
              <a:latin typeface="Arial"/>
            </a:endParaRPr>
          </a:p>
        </p:txBody>
      </p:sp>
      <p:sp>
        <p:nvSpPr>
          <p:cNvPr id="248" name="CustomShape 2"/>
          <p:cNvSpPr/>
          <p:nvPr/>
        </p:nvSpPr>
        <p:spPr>
          <a:xfrm>
            <a:off x="248399" y="762120"/>
            <a:ext cx="11699999" cy="187598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49" name="CustomShape 3"/>
          <p:cNvSpPr/>
          <p:nvPr/>
        </p:nvSpPr>
        <p:spPr>
          <a:xfrm>
            <a:off x="8849822" y="2814666"/>
            <a:ext cx="2979321"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400" b="0" strike="noStrike" spc="-1" dirty="0">
                <a:solidFill>
                  <a:srgbClr val="FF0000"/>
                </a:solidFill>
                <a:latin typeface="Times New Roman"/>
                <a:ea typeface="DejaVu Sans"/>
              </a:rPr>
              <a:t>Get elements for LIST</a:t>
            </a:r>
            <a:endParaRPr lang="en-IN" sz="2400" b="0" strike="noStrike" spc="-1" dirty="0">
              <a:latin typeface="Arial"/>
            </a:endParaRPr>
          </a:p>
        </p:txBody>
      </p:sp>
      <p:sp>
        <p:nvSpPr>
          <p:cNvPr id="251" name="CustomShape 5"/>
          <p:cNvSpPr/>
          <p:nvPr/>
        </p:nvSpPr>
        <p:spPr>
          <a:xfrm>
            <a:off x="1600200" y="4665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lindex fruits 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lrange fruits 0 -1</a:t>
            </a:r>
            <a:endParaRPr lang="en-IN" sz="1800" b="0" strike="noStrike" spc="-1">
              <a:latin typeface="Arial"/>
            </a:endParaRPr>
          </a:p>
        </p:txBody>
      </p:sp>
      <p:sp>
        <p:nvSpPr>
          <p:cNvPr id="8" name="Line 1">
            <a:extLst>
              <a:ext uri="{FF2B5EF4-FFF2-40B4-BE49-F238E27FC236}">
                <a16:creationId xmlns:a16="http://schemas.microsoft.com/office/drawing/2014/main" id="{45949016-B09A-4511-8C5E-A7EEA5B864B4}"/>
              </a:ext>
            </a:extLst>
          </p:cNvPr>
          <p:cNvSpPr/>
          <p:nvPr/>
        </p:nvSpPr>
        <p:spPr>
          <a:xfrm>
            <a:off x="0" y="2726384"/>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1E81C8B8-F5E7-499B-BB96-DC4208FC3304}"/>
              </a:ext>
            </a:extLst>
          </p:cNvPr>
          <p:cNvSpPr/>
          <p:nvPr/>
        </p:nvSpPr>
        <p:spPr>
          <a:xfrm>
            <a:off x="246741" y="2903053"/>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LINDEX key index</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LRANGE key start stop</a:t>
            </a:r>
            <a:endParaRPr lang="en-IN" sz="2000" b="0" strike="noStrike"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54"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5"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56" name="CustomShape 2"/>
          <p:cNvSpPr/>
          <p:nvPr/>
        </p:nvSpPr>
        <p:spPr>
          <a:xfrm>
            <a:off x="248399" y="762120"/>
            <a:ext cx="11699999" cy="76798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59" name="CustomShape 5"/>
          <p:cNvSpPr/>
          <p:nvPr/>
        </p:nvSpPr>
        <p:spPr>
          <a:xfrm>
            <a:off x="1600200" y="3405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61" name="CustomShape 7"/>
          <p:cNvSpPr/>
          <p:nvPr/>
        </p:nvSpPr>
        <p:spPr>
          <a:xfrm>
            <a:off x="4601520" y="5832000"/>
            <a:ext cx="5616360" cy="35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62" name="CustomShape 8"/>
          <p:cNvSpPr/>
          <p:nvPr/>
        </p:nvSpPr>
        <p:spPr>
          <a:xfrm>
            <a:off x="10584000" y="3710160"/>
            <a:ext cx="1402560" cy="254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10" name="Line 1">
            <a:extLst>
              <a:ext uri="{FF2B5EF4-FFF2-40B4-BE49-F238E27FC236}">
                <a16:creationId xmlns:a16="http://schemas.microsoft.com/office/drawing/2014/main" id="{A52A13C5-0F59-48A2-95E4-6DC89DF375D5}"/>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AF95A22B-4272-4EFB-A431-5A6AAAB13952}"/>
              </a:ext>
            </a:extLst>
          </p:cNvPr>
          <p:cNvSpPr/>
          <p:nvPr/>
        </p:nvSpPr>
        <p:spPr>
          <a:xfrm>
            <a:off x="246741" y="1741910"/>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LSET key index element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LINSERT key BEFORE|AFTER pivot element</a:t>
            </a: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0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64"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66" name="CustomShape 2"/>
          <p:cNvSpPr/>
          <p:nvPr/>
        </p:nvSpPr>
        <p:spPr>
          <a:xfrm>
            <a:off x="248399" y="762120"/>
            <a:ext cx="11699999" cy="187598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69" name="CustomShape 5"/>
          <p:cNvSpPr/>
          <p:nvPr/>
        </p:nvSpPr>
        <p:spPr>
          <a:xfrm>
            <a:off x="1600200" y="4629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8" name="Line 1">
            <a:extLst>
              <a:ext uri="{FF2B5EF4-FFF2-40B4-BE49-F238E27FC236}">
                <a16:creationId xmlns:a16="http://schemas.microsoft.com/office/drawing/2014/main" id="{21159D3A-10F9-44DA-B998-BADFA88E3E74}"/>
              </a:ext>
            </a:extLst>
          </p:cNvPr>
          <p:cNvSpPr/>
          <p:nvPr/>
        </p:nvSpPr>
        <p:spPr>
          <a:xfrm>
            <a:off x="0" y="269735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1BF61B7E-8237-4529-BA6E-2967DE56C0CF}"/>
              </a:ext>
            </a:extLst>
          </p:cNvPr>
          <p:cNvSpPr/>
          <p:nvPr/>
        </p:nvSpPr>
        <p:spPr>
          <a:xfrm>
            <a:off x="246741" y="2859510"/>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LPOP key [count]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RPOP key [count]</a:t>
            </a:r>
            <a:endParaRPr lang="en-IN" sz="2000" b="0" strike="noStrike" spc="-1" dirty="0">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llen key &amp; lrem key</a:t>
            </a:r>
            <a:endParaRPr lang="en-IN" sz="5400" b="0" strike="noStrike" spc="-1" dirty="0">
              <a:latin typeface="Arial"/>
            </a:endParaRPr>
          </a:p>
        </p:txBody>
      </p:sp>
      <p:sp>
        <p:nvSpPr>
          <p:cNvPr id="27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Line 1">
            <a:extLst>
              <a:ext uri="{FF2B5EF4-FFF2-40B4-BE49-F238E27FC236}">
                <a16:creationId xmlns:a16="http://schemas.microsoft.com/office/drawing/2014/main" id="{55670B6B-BA33-40A6-AF00-38D2D67BB1AA}"/>
              </a:ext>
            </a:extLst>
          </p:cNvPr>
          <p:cNvSpPr/>
          <p:nvPr/>
        </p:nvSpPr>
        <p:spPr>
          <a:xfrm>
            <a:off x="0" y="2842494"/>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3"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74" name="CustomShape 2"/>
          <p:cNvSpPr/>
          <p:nvPr/>
        </p:nvSpPr>
        <p:spPr>
          <a:xfrm>
            <a:off x="248400" y="762120"/>
            <a:ext cx="10419480" cy="19990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77" name="CustomShape 5"/>
          <p:cNvSpPr/>
          <p:nvPr/>
        </p:nvSpPr>
        <p:spPr>
          <a:xfrm>
            <a:off x="1600200" y="4129722"/>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endParaRPr lang="en-IN" sz="1800" b="0" strike="noStrike" spc="-1" dirty="0">
              <a:latin typeface="Arial"/>
            </a:endParaRPr>
          </a:p>
        </p:txBody>
      </p:sp>
      <p:sp>
        <p:nvSpPr>
          <p:cNvPr id="279" name="CustomShape 7"/>
          <p:cNvSpPr/>
          <p:nvPr/>
        </p:nvSpPr>
        <p:spPr>
          <a:xfrm>
            <a:off x="1224000" y="5512122"/>
            <a:ext cx="8921880" cy="35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988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80" name="CustomShape 8"/>
          <p:cNvSpPr/>
          <p:nvPr/>
        </p:nvSpPr>
        <p:spPr>
          <a:xfrm>
            <a:off x="10585440" y="973897"/>
            <a:ext cx="1432440" cy="571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1DE9B6"/>
                </a:solidFill>
                <a:latin typeface="Consolas"/>
                <a:ea typeface="SimSun"/>
              </a:rPr>
              <a:t> 1) "-2"</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2)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3) "0"</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4)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5)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6) "2"</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7) "3"</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8)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9) "4"</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10)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11) "5"</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12)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13) "6"</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14) "-1"</a:t>
            </a:r>
            <a:endParaRPr lang="en-IN" sz="1800" b="0" strike="noStrike" spc="-1" dirty="0">
              <a:latin typeface="Arial"/>
            </a:endParaRPr>
          </a:p>
        </p:txBody>
      </p:sp>
      <p:sp>
        <p:nvSpPr>
          <p:cNvPr id="11" name="CustomShape 3">
            <a:extLst>
              <a:ext uri="{FF2B5EF4-FFF2-40B4-BE49-F238E27FC236}">
                <a16:creationId xmlns:a16="http://schemas.microsoft.com/office/drawing/2014/main" id="{21EBF74A-35A2-44CF-811B-A4C15CC630BD}"/>
              </a:ext>
            </a:extLst>
          </p:cNvPr>
          <p:cNvSpPr/>
          <p:nvPr/>
        </p:nvSpPr>
        <p:spPr>
          <a:xfrm>
            <a:off x="246741" y="3062707"/>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LLEN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LREM key count element</a:t>
            </a:r>
            <a:endParaRPr lang="en-IN" sz="2000" b="0" strike="noStrike" spc="-1" dirty="0">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8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84" name="CustomShape 2"/>
          <p:cNvSpPr/>
          <p:nvPr/>
        </p:nvSpPr>
        <p:spPr>
          <a:xfrm>
            <a:off x="248400" y="762120"/>
            <a:ext cx="10330920"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dirty="0">
              <a:latin typeface="Arial"/>
            </a:endParaRPr>
          </a:p>
        </p:txBody>
      </p:sp>
      <p:sp>
        <p:nvSpPr>
          <p:cNvPr id="287" name="CustomShape 5"/>
          <p:cNvSpPr/>
          <p:nvPr/>
        </p:nvSpPr>
        <p:spPr>
          <a:xfrm>
            <a:off x="1600200" y="3873600"/>
            <a:ext cx="8877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 count 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 count 2</a:t>
            </a:r>
            <a:endParaRPr lang="en-IN" sz="1800" b="0" strike="noStrike" spc="-1">
              <a:latin typeface="Arial"/>
            </a:endParaRPr>
          </a:p>
        </p:txBody>
      </p:sp>
      <p:sp>
        <p:nvSpPr>
          <p:cNvPr id="289" name="CustomShape 7"/>
          <p:cNvSpPr/>
          <p:nvPr/>
        </p:nvSpPr>
        <p:spPr>
          <a:xfrm>
            <a:off x="1224000" y="5904000"/>
            <a:ext cx="8921880" cy="35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988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90" name="CustomShape 8"/>
          <p:cNvSpPr/>
          <p:nvPr/>
        </p:nvSpPr>
        <p:spPr>
          <a:xfrm>
            <a:off x="10585440" y="1036440"/>
            <a:ext cx="1432440" cy="565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10" name="Line 1">
            <a:extLst>
              <a:ext uri="{FF2B5EF4-FFF2-40B4-BE49-F238E27FC236}">
                <a16:creationId xmlns:a16="http://schemas.microsoft.com/office/drawing/2014/main" id="{A44431D2-3341-4FCA-A5DD-03876846C2A4}"/>
              </a:ext>
            </a:extLst>
          </p:cNvPr>
          <p:cNvSpPr/>
          <p:nvPr/>
        </p:nvSpPr>
        <p:spPr>
          <a:xfrm>
            <a:off x="0" y="2290954"/>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BFF8DB91-7617-42B8-9C82-03507566F8B6}"/>
              </a:ext>
            </a:extLst>
          </p:cNvPr>
          <p:cNvSpPr/>
          <p:nvPr/>
        </p:nvSpPr>
        <p:spPr>
          <a:xfrm>
            <a:off x="246741" y="2496651"/>
            <a:ext cx="11701657"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LPOS key element [RANK rank] [COUNT num-matches] [MAXLEN </a:t>
            </a:r>
            <a:r>
              <a:rPr lang="en-US" sz="2000" b="0" strike="noStrike" spc="-1" dirty="0" err="1">
                <a:solidFill>
                  <a:srgbClr val="00B0F0"/>
                </a:solidFill>
                <a:latin typeface="Consolas"/>
                <a:ea typeface="DejaVu Sans"/>
              </a:rPr>
              <a:t>len</a:t>
            </a:r>
            <a:r>
              <a:rPr lang="en-US" sz="2000" b="0" strike="noStrike" spc="-1" dirty="0">
                <a:solidFill>
                  <a:srgbClr val="00B0F0"/>
                </a:solidFill>
                <a:latin typeface="Consolas"/>
                <a:ea typeface="DejaVu Sans"/>
              </a:rPr>
              <a:t>]</a:t>
            </a:r>
            <a:endParaRPr lang="en-IN" sz="2000" b="0" strike="noStrike" spc="-1" dirty="0">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92"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93" name="CustomShape 3"/>
          <p:cNvSpPr/>
          <p:nvPr/>
        </p:nvSpPr>
        <p:spPr>
          <a:xfrm>
            <a:off x="522360" y="3531600"/>
            <a:ext cx="110635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21096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hset key, hsetnx key &amp; hget key</a:t>
            </a:r>
            <a:endParaRPr lang="en-IN" sz="5400" b="0" strike="noStrike" spc="-1">
              <a:latin typeface="Arial"/>
            </a:endParaRPr>
          </a:p>
        </p:txBody>
      </p:sp>
      <p:sp>
        <p:nvSpPr>
          <p:cNvPr id="295"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hset, hsetnx &amp; hget</a:t>
            </a:r>
            <a:endParaRPr lang="en-IN" sz="4000" b="0" strike="noStrike" spc="-1">
              <a:latin typeface="Arial"/>
            </a:endParaRPr>
          </a:p>
        </p:txBody>
      </p:sp>
      <p:sp>
        <p:nvSpPr>
          <p:cNvPr id="297" name="CustomShape 2"/>
          <p:cNvSpPr/>
          <p:nvPr/>
        </p:nvSpPr>
        <p:spPr>
          <a:xfrm>
            <a:off x="248399" y="762120"/>
            <a:ext cx="11699999" cy="239920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endParaRPr lang="en-IN" sz="800" b="0" strike="noStrike" spc="-1" dirty="0">
              <a:latin typeface="Arial"/>
            </a:endParaRPr>
          </a:p>
          <a:p>
            <a:pPr marL="216000" indent="-213480" algn="just">
              <a:lnSpc>
                <a:spcPct val="100000"/>
              </a:lnSpc>
              <a:buClr>
                <a:srgbClr val="000000"/>
              </a:buClr>
              <a:buFont typeface="Wingdings" charset="2"/>
              <a:buChar char=""/>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99" name="CustomShape 4"/>
          <p:cNvSpPr/>
          <p:nvPr/>
        </p:nvSpPr>
        <p:spPr>
          <a:xfrm>
            <a:off x="248399" y="3494934"/>
            <a:ext cx="11699999" cy="10044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HSET key field value [field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HSETNX key field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HGET key field</a:t>
            </a:r>
            <a:endParaRPr lang="en-IN" sz="2000" b="0" strike="noStrike" spc="-1" dirty="0">
              <a:latin typeface="Arial"/>
            </a:endParaRPr>
          </a:p>
        </p:txBody>
      </p:sp>
      <p:sp>
        <p:nvSpPr>
          <p:cNvPr id="300" name="CustomShape 5"/>
          <p:cNvSpPr/>
          <p:nvPr/>
        </p:nvSpPr>
        <p:spPr>
          <a:xfrm>
            <a:off x="1600200" y="4629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hset customer:1 id 1 name saleel mobile 9850884228 amount 4500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 customer:1 name</a:t>
            </a:r>
            <a:endParaRPr lang="en-IN" sz="1800" b="0" strike="noStrike" spc="-1">
              <a:latin typeface="Arial"/>
            </a:endParaRPr>
          </a:p>
        </p:txBody>
      </p:sp>
      <p:sp>
        <p:nvSpPr>
          <p:cNvPr id="8" name="Line 1">
            <a:extLst>
              <a:ext uri="{FF2B5EF4-FFF2-40B4-BE49-F238E27FC236}">
                <a16:creationId xmlns:a16="http://schemas.microsoft.com/office/drawing/2014/main" id="{3B324215-04D2-450C-B424-E604B6461CD5}"/>
              </a:ext>
            </a:extLst>
          </p:cNvPr>
          <p:cNvSpPr/>
          <p:nvPr/>
        </p:nvSpPr>
        <p:spPr>
          <a:xfrm>
            <a:off x="0" y="3277923"/>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303"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 name="CustomShape 3"/>
          <p:cNvSpPr/>
          <p:nvPr/>
        </p:nvSpPr>
        <p:spPr>
          <a:xfrm>
            <a:off x="246743" y="762120"/>
            <a:ext cx="11698514"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0.</a:t>
            </a:r>
            <a:endParaRPr lang="en-IN" sz="1800" b="0" strike="noStrike" spc="-1" dirty="0">
              <a:latin typeface="Arial"/>
            </a:endParaRPr>
          </a:p>
        </p:txBody>
      </p:sp>
      <p:sp>
        <p:nvSpPr>
          <p:cNvPr id="115" name="CustomShape 6"/>
          <p:cNvSpPr/>
          <p:nvPr/>
        </p:nvSpPr>
        <p:spPr>
          <a:xfrm>
            <a:off x="1523880" y="2940480"/>
            <a:ext cx="9408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6" name="CustomShape 7"/>
          <p:cNvSpPr/>
          <p:nvPr/>
        </p:nvSpPr>
        <p:spPr>
          <a:xfrm>
            <a:off x="1584000" y="4889520"/>
            <a:ext cx="8843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20376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9" name="CustomShape 7">
            <a:extLst>
              <a:ext uri="{FF2B5EF4-FFF2-40B4-BE49-F238E27FC236}">
                <a16:creationId xmlns:a16="http://schemas.microsoft.com/office/drawing/2014/main" id="{8EAC2810-AFE6-48F9-AFF9-A4DBED3C21D3}"/>
              </a:ext>
            </a:extLst>
          </p:cNvPr>
          <p:cNvSpPr/>
          <p:nvPr/>
        </p:nvSpPr>
        <p:spPr>
          <a:xfrm>
            <a:off x="246743" y="0"/>
            <a:ext cx="11698514"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000" spc="-1" dirty="0">
                <a:solidFill>
                  <a:srgbClr val="F7C120"/>
                </a:solidFill>
                <a:latin typeface="Open Sans"/>
              </a:rPr>
              <a:t>select DB</a:t>
            </a:r>
          </a:p>
        </p:txBody>
      </p:sp>
      <p:sp>
        <p:nvSpPr>
          <p:cNvPr id="10" name="Line 1">
            <a:extLst>
              <a:ext uri="{FF2B5EF4-FFF2-40B4-BE49-F238E27FC236}">
                <a16:creationId xmlns:a16="http://schemas.microsoft.com/office/drawing/2014/main" id="{99508921-027A-4376-B796-3771B9B5E5FC}"/>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4A720481-38E9-40F7-B431-9D66561706CB}"/>
              </a:ext>
            </a:extLst>
          </p:cNvPr>
          <p:cNvSpPr/>
          <p:nvPr/>
        </p:nvSpPr>
        <p:spPr>
          <a:xfrm>
            <a:off x="246741" y="1741909"/>
            <a:ext cx="11698516"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SELECT index</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ECHO message</a:t>
            </a:r>
            <a:endParaRPr lang="en-IN" sz="2000" b="0" strike="noStrike" spc="-1" dirty="0">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5" name="CustomShape 2"/>
          <p:cNvSpPr/>
          <p:nvPr/>
        </p:nvSpPr>
        <p:spPr>
          <a:xfrm>
            <a:off x="248399" y="762120"/>
            <a:ext cx="11699999" cy="159898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307" name="CustomShape 4"/>
          <p:cNvSpPr/>
          <p:nvPr/>
        </p:nvSpPr>
        <p:spPr>
          <a:xfrm>
            <a:off x="248399" y="2628646"/>
            <a:ext cx="11699999"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HMSET key field value [field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HMGET key field [field ...]</a:t>
            </a:r>
            <a:endParaRPr lang="en-IN" sz="2000" b="0" strike="noStrike" spc="-1" dirty="0">
              <a:latin typeface="Arial"/>
            </a:endParaRPr>
          </a:p>
        </p:txBody>
      </p:sp>
      <p:sp>
        <p:nvSpPr>
          <p:cNvPr id="308" name="CustomShape 5"/>
          <p:cNvSpPr/>
          <p:nvPr/>
        </p:nvSpPr>
        <p:spPr>
          <a:xfrm>
            <a:off x="1600200" y="3981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hmset customer:2 id 2 name sharmin mobile 9850xxxxxx amount 5000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hmget customer:2 id name amount</a:t>
            </a:r>
            <a:endParaRPr lang="en-IN" sz="1800" b="0" strike="noStrike" spc="-1">
              <a:latin typeface="Arial"/>
            </a:endParaRPr>
          </a:p>
        </p:txBody>
      </p:sp>
      <p:sp>
        <p:nvSpPr>
          <p:cNvPr id="8" name="Line 1">
            <a:extLst>
              <a:ext uri="{FF2B5EF4-FFF2-40B4-BE49-F238E27FC236}">
                <a16:creationId xmlns:a16="http://schemas.microsoft.com/office/drawing/2014/main" id="{924219FE-6648-4911-A465-5A96E6C89796}"/>
              </a:ext>
            </a:extLst>
          </p:cNvPr>
          <p:cNvSpPr/>
          <p:nvPr/>
        </p:nvSpPr>
        <p:spPr>
          <a:xfrm>
            <a:off x="0" y="246512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311"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13" name="CustomShape 2"/>
          <p:cNvSpPr/>
          <p:nvPr/>
        </p:nvSpPr>
        <p:spPr>
          <a:xfrm>
            <a:off x="248399" y="762120"/>
            <a:ext cx="11699999" cy="144509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15" name="CustomShape 4"/>
          <p:cNvSpPr/>
          <p:nvPr/>
        </p:nvSpPr>
        <p:spPr>
          <a:xfrm>
            <a:off x="248399" y="2435850"/>
            <a:ext cx="11699999" cy="10044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HKEYS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HVALS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HGETALL key</a:t>
            </a:r>
            <a:endParaRPr lang="en-IN" sz="2000" b="0" strike="noStrike" spc="-1" dirty="0">
              <a:latin typeface="Arial"/>
            </a:endParaRPr>
          </a:p>
        </p:txBody>
      </p:sp>
      <p:sp>
        <p:nvSpPr>
          <p:cNvPr id="316" name="CustomShape 5"/>
          <p:cNvSpPr/>
          <p:nvPr/>
        </p:nvSpPr>
        <p:spPr>
          <a:xfrm>
            <a:off x="1600200" y="3585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8" name="Line 1">
            <a:extLst>
              <a:ext uri="{FF2B5EF4-FFF2-40B4-BE49-F238E27FC236}">
                <a16:creationId xmlns:a16="http://schemas.microsoft.com/office/drawing/2014/main" id="{B442B084-50CE-454E-BDA4-0FDA258880B0}"/>
              </a:ext>
            </a:extLst>
          </p:cNvPr>
          <p:cNvSpPr/>
          <p:nvPr/>
        </p:nvSpPr>
        <p:spPr>
          <a:xfrm>
            <a:off x="0" y="2232893"/>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1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20"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rPr>
                        <a:t> incr</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22" name="CustomShape 2"/>
          <p:cNvSpPr/>
          <p:nvPr/>
        </p:nvSpPr>
        <p:spPr>
          <a:xfrm>
            <a:off x="248399" y="762120"/>
            <a:ext cx="11699999" cy="159898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24" name="CustomShape 4"/>
          <p:cNvSpPr/>
          <p:nvPr/>
        </p:nvSpPr>
        <p:spPr>
          <a:xfrm>
            <a:off x="248399" y="2669900"/>
            <a:ext cx="11699999"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HINCRBY key field increment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HINCRBYFLOAT key field increment</a:t>
            </a:r>
            <a:endParaRPr lang="en-IN" sz="2000" b="0" strike="noStrike" spc="-1" dirty="0">
              <a:latin typeface="Arial"/>
            </a:endParaRPr>
          </a:p>
        </p:txBody>
      </p:sp>
      <p:sp>
        <p:nvSpPr>
          <p:cNvPr id="325" name="CustomShape 5"/>
          <p:cNvSpPr/>
          <p:nvPr/>
        </p:nvSpPr>
        <p:spPr>
          <a:xfrm>
            <a:off x="1600200" y="4269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8" name="Line 1">
            <a:extLst>
              <a:ext uri="{FF2B5EF4-FFF2-40B4-BE49-F238E27FC236}">
                <a16:creationId xmlns:a16="http://schemas.microsoft.com/office/drawing/2014/main" id="{F2787EA5-7670-4E00-A793-5740598A6024}"/>
              </a:ext>
            </a:extLst>
          </p:cNvPr>
          <p:cNvSpPr/>
          <p:nvPr/>
        </p:nvSpPr>
        <p:spPr>
          <a:xfrm>
            <a:off x="0" y="2450605"/>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 name="CustomShape 1"/>
          <p:cNvSpPr/>
          <p:nvPr/>
        </p:nvSpPr>
        <p:spPr>
          <a:xfrm>
            <a:off x="1676520" y="2362320"/>
            <a:ext cx="882648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hdel key, hlen key, hexists key &amp; hrandfield key</a:t>
            </a:r>
            <a:endParaRPr lang="en-IN" sz="5400" b="0" strike="noStrike" spc="-1" dirty="0">
              <a:latin typeface="Arial"/>
            </a:endParaRPr>
          </a:p>
        </p:txBody>
      </p:sp>
      <p:sp>
        <p:nvSpPr>
          <p:cNvPr id="328"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30" name="CustomShape 2"/>
          <p:cNvSpPr/>
          <p:nvPr/>
        </p:nvSpPr>
        <p:spPr>
          <a:xfrm>
            <a:off x="248399" y="762120"/>
            <a:ext cx="11699999" cy="224531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32" name="CustomShape 4"/>
          <p:cNvSpPr/>
          <p:nvPr/>
        </p:nvSpPr>
        <p:spPr>
          <a:xfrm>
            <a:off x="248399" y="3206934"/>
            <a:ext cx="11699999" cy="13093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HDEL key field [field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HLEN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HEXISTS key field</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HRANDFIELD key [count [WITHVALUES]]</a:t>
            </a:r>
            <a:endParaRPr lang="en-IN" sz="2000" b="0" strike="noStrike" spc="-1" dirty="0">
              <a:latin typeface="Arial"/>
            </a:endParaRPr>
          </a:p>
        </p:txBody>
      </p:sp>
      <p:sp>
        <p:nvSpPr>
          <p:cNvPr id="333" name="CustomShape 5"/>
          <p:cNvSpPr/>
          <p:nvPr/>
        </p:nvSpPr>
        <p:spPr>
          <a:xfrm>
            <a:off x="1600200" y="4881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8" name="Line 1">
            <a:extLst>
              <a:ext uri="{FF2B5EF4-FFF2-40B4-BE49-F238E27FC236}">
                <a16:creationId xmlns:a16="http://schemas.microsoft.com/office/drawing/2014/main" id="{63FB44E6-EFE3-49B1-892E-7F2C393AD77B}"/>
              </a:ext>
            </a:extLst>
          </p:cNvPr>
          <p:cNvSpPr/>
          <p:nvPr/>
        </p:nvSpPr>
        <p:spPr>
          <a:xfrm>
            <a:off x="0" y="303118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36"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37" name="CustomShape 3"/>
          <p:cNvSpPr/>
          <p:nvPr/>
        </p:nvSpPr>
        <p:spPr>
          <a:xfrm>
            <a:off x="522360" y="3531600"/>
            <a:ext cx="110635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339"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340" name="CustomShape 3"/>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1" name="CustomShape 1"/>
          <p:cNvSpPr/>
          <p:nvPr/>
        </p:nvSpPr>
        <p:spPr>
          <a:xfrm>
            <a:off x="0" y="727200"/>
            <a:ext cx="194220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342" name="CustomShape 2"/>
          <p:cNvSpPr/>
          <p:nvPr/>
        </p:nvSpPr>
        <p:spPr>
          <a:xfrm>
            <a:off x="288000" y="2061720"/>
            <a:ext cx="11662200" cy="40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1420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1420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343" name="CustomShape 3"/>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344" name="CustomShape 4"/>
          <p:cNvSpPr/>
          <p:nvPr/>
        </p:nvSpPr>
        <p:spPr>
          <a:xfrm>
            <a:off x="576000" y="1504080"/>
            <a:ext cx="8350200" cy="366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345" name="CustomShape 5"/>
          <p:cNvSpPr/>
          <p:nvPr/>
        </p:nvSpPr>
        <p:spPr>
          <a:xfrm>
            <a:off x="288000" y="5543280"/>
            <a:ext cx="10834200" cy="100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635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 name="CustomShape 1"/>
          <p:cNvSpPr/>
          <p:nvPr/>
        </p:nvSpPr>
        <p:spPr>
          <a:xfrm>
            <a:off x="216000" y="216000"/>
            <a:ext cx="194220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347" name="CustomShape 2"/>
          <p:cNvSpPr/>
          <p:nvPr/>
        </p:nvSpPr>
        <p:spPr>
          <a:xfrm>
            <a:off x="432720" y="1224000"/>
            <a:ext cx="8350200" cy="366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348" name="CustomShape 3"/>
          <p:cNvSpPr/>
          <p:nvPr/>
        </p:nvSpPr>
        <p:spPr>
          <a:xfrm>
            <a:off x="288000" y="1584000"/>
            <a:ext cx="609840" cy="39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349" name="CustomShape 4"/>
          <p:cNvSpPr/>
          <p:nvPr/>
        </p:nvSpPr>
        <p:spPr>
          <a:xfrm>
            <a:off x="432720" y="2073600"/>
            <a:ext cx="11086200" cy="37844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x=redis.call('keys','*')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x=redis.call('mget', KEYS[1], KEYS[2], 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 KEYS[2], KEYS[3])" 3 a b c</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0" name="CustomShape 1"/>
          <p:cNvSpPr/>
          <p:nvPr/>
        </p:nvSpPr>
        <p:spPr>
          <a:xfrm>
            <a:off x="1365840" y="188640"/>
            <a:ext cx="967032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351" name="Picture 2" descr="http://www.bvctch.vn/vnt_upload/weblink/thks.jpg"/>
          <p:cNvPicPr/>
          <p:nvPr/>
        </p:nvPicPr>
        <p:blipFill>
          <a:blip r:embed="rId2"/>
          <a:stretch/>
        </p:blipFill>
        <p:spPr>
          <a:xfrm>
            <a:off x="4404600" y="2036160"/>
            <a:ext cx="3114000" cy="4650840"/>
          </a:xfrm>
          <a:prstGeom prst="rect">
            <a:avLst/>
          </a:prstGeom>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 name="CustomShape 1"/>
          <p:cNvSpPr/>
          <p:nvPr/>
        </p:nvSpPr>
        <p:spPr>
          <a:xfrm>
            <a:off x="474480" y="2448000"/>
            <a:ext cx="10395000" cy="239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353" name="CustomShape 2"/>
          <p:cNvSpPr/>
          <p:nvPr/>
        </p:nvSpPr>
        <p:spPr>
          <a:xfrm>
            <a:off x="363600" y="193320"/>
            <a:ext cx="424188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354" name="CustomShape 3"/>
          <p:cNvSpPr/>
          <p:nvPr/>
        </p:nvSpPr>
        <p:spPr>
          <a:xfrm>
            <a:off x="504000" y="5760000"/>
            <a:ext cx="11157480" cy="59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u="sng" strike="noStrike" spc="-1">
                <a:solidFill>
                  <a:srgbClr val="B292CA"/>
                </a:solidFill>
                <a:uFillTx/>
                <a:latin typeface="Arial"/>
                <a:ea typeface="DejaVu Sans"/>
                <a:hlinkClick r:id="rId2"/>
              </a:rPr>
              <a:t>saleel@saleel-Latitude-E6430</a:t>
            </a:r>
            <a:r>
              <a:rPr lang="en-IN" sz="1800" b="0" strike="noStrike" spc="-1">
                <a:solidFill>
                  <a:srgbClr val="B292CA"/>
                </a:solidFill>
                <a:latin typeface="Arial"/>
                <a:ea typeface="DejaVu Sans"/>
              </a:rPr>
              <a:t>:~$ redis-cli --csv -h 127.0.0.1 -p 6379 -n 3  hgetall cust:2 &gt;&gt; customer</a:t>
            </a:r>
            <a:endParaRPr lang="en-IN" sz="1800" b="0" strike="noStrike" spc="-1">
              <a:latin typeface="Arial"/>
            </a:endParaRPr>
          </a:p>
        </p:txBody>
      </p:sp>
      <p:sp>
        <p:nvSpPr>
          <p:cNvPr id="355" name="CustomShape 4"/>
          <p:cNvSpPr/>
          <p:nvPr/>
        </p:nvSpPr>
        <p:spPr>
          <a:xfrm>
            <a:off x="9648000" y="4014000"/>
            <a:ext cx="2157480" cy="3034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 name="CustomShape 1"/>
          <p:cNvSpPr/>
          <p:nvPr/>
        </p:nvSpPr>
        <p:spPr>
          <a:xfrm>
            <a:off x="1368000" y="1669320"/>
            <a:ext cx="3670920" cy="29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7" name="Picture 356"/>
          <p:cNvPicPr/>
          <p:nvPr/>
        </p:nvPicPr>
        <p:blipFill>
          <a:blip r:embed="rId2"/>
          <a:stretch/>
        </p:blipFill>
        <p:spPr>
          <a:xfrm>
            <a:off x="483840" y="144000"/>
            <a:ext cx="8587800" cy="644076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4" name="CustomShape 3"/>
          <p:cNvSpPr/>
          <p:nvPr/>
        </p:nvSpPr>
        <p:spPr>
          <a:xfrm>
            <a:off x="248399" y="762120"/>
            <a:ext cx="11699999"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SET</a:t>
            </a:r>
            <a:r>
              <a:rPr lang="en-IN" sz="1800" b="0" strike="noStrike" spc="-1" dirty="0">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dirty="0">
              <a:latin typeface="Arial"/>
            </a:endParaRPr>
          </a:p>
        </p:txBody>
      </p:sp>
      <p:sp>
        <p:nvSpPr>
          <p:cNvPr id="125" name="CustomShape 4"/>
          <p:cNvSpPr/>
          <p:nvPr/>
        </p:nvSpPr>
        <p:spPr>
          <a:xfrm>
            <a:off x="1523880" y="4272480"/>
            <a:ext cx="88772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a:t>
            </a:r>
            <a:endParaRPr lang="en-IN" sz="1800" b="0" strike="noStrike" spc="-1">
              <a:latin typeface="Arial"/>
            </a:endParaRPr>
          </a:p>
        </p:txBody>
      </p:sp>
      <p:graphicFrame>
        <p:nvGraphicFramePr>
          <p:cNvPr id="126" name="Table 5"/>
          <p:cNvGraphicFramePr/>
          <p:nvPr/>
        </p:nvGraphicFramePr>
        <p:xfrm>
          <a:off x="1523880" y="2793240"/>
          <a:ext cx="9067680" cy="148320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7080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80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8" name="Line 1">
            <a:extLst>
              <a:ext uri="{FF2B5EF4-FFF2-40B4-BE49-F238E27FC236}">
                <a16:creationId xmlns:a16="http://schemas.microsoft.com/office/drawing/2014/main" id="{425048DE-4388-4466-BD7F-C1B2633ADBA7}"/>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279FA996-E78A-428C-93C6-B8A39D8734CF}"/>
              </a:ext>
            </a:extLst>
          </p:cNvPr>
          <p:cNvSpPr/>
          <p:nvPr/>
        </p:nvSpPr>
        <p:spPr>
          <a:xfrm>
            <a:off x="246741" y="1741909"/>
            <a:ext cx="11701657"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 SET key value [EX seconds] [PX milliseconds] [NX|XX]</a:t>
            </a:r>
            <a:endParaRPr lang="en-IN" sz="20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12530</TotalTime>
  <Words>4450</Words>
  <Application>Microsoft Office PowerPoint</Application>
  <PresentationFormat>Widescreen</PresentationFormat>
  <Paragraphs>508</Paragraphs>
  <Slides>64</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64</vt:i4>
      </vt:variant>
    </vt:vector>
  </HeadingPairs>
  <TitlesOfParts>
    <vt:vector size="80" baseType="lpstr">
      <vt:lpstr>SimSun</vt:lpstr>
      <vt:lpstr>-apple-system</vt:lpstr>
      <vt:lpstr>Arial</vt:lpstr>
      <vt:lpstr>Calibri</vt:lpstr>
      <vt:lpstr>Century</vt:lpstr>
      <vt:lpstr>Consolas</vt:lpstr>
      <vt:lpstr>Monospace</vt:lpstr>
      <vt:lpstr>Open Sans</vt:lpstr>
      <vt:lpstr>Segoe Print</vt:lpstr>
      <vt:lpstr>Segoe UI</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dc:description/>
  <cp:lastModifiedBy>Saleel</cp:lastModifiedBy>
  <cp:revision>2209</cp:revision>
  <cp:lastPrinted>1601-01-01T00:00:00Z</cp:lastPrinted>
  <dcterms:created xsi:type="dcterms:W3CDTF">2001-07-06T15:43:27Z</dcterms:created>
  <dcterms:modified xsi:type="dcterms:W3CDTF">2021-05-03T06:49:04Z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category">
    <vt:lpwstr>HTML Programming</vt:lpwstr>
  </property>
</Properties>
</file>