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41"/>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796" r:id="rId91"/>
    <p:sldId id="931" r:id="rId92"/>
    <p:sldId id="983" r:id="rId93"/>
    <p:sldId id="849" r:id="rId94"/>
    <p:sldId id="507" r:id="rId95"/>
    <p:sldId id="591" r:id="rId96"/>
    <p:sldId id="509" r:id="rId97"/>
    <p:sldId id="510" r:id="rId98"/>
    <p:sldId id="511" r:id="rId99"/>
    <p:sldId id="512" r:id="rId100"/>
    <p:sldId id="527" r:id="rId101"/>
    <p:sldId id="529" r:id="rId102"/>
    <p:sldId id="1063" r:id="rId103"/>
    <p:sldId id="1088" r:id="rId104"/>
    <p:sldId id="1089" r:id="rId105"/>
    <p:sldId id="1095" r:id="rId106"/>
    <p:sldId id="1096" r:id="rId107"/>
    <p:sldId id="701" r:id="rId108"/>
    <p:sldId id="853" r:id="rId109"/>
    <p:sldId id="530" r:id="rId110"/>
    <p:sldId id="899" r:id="rId111"/>
    <p:sldId id="702" r:id="rId112"/>
    <p:sldId id="531" r:id="rId113"/>
    <p:sldId id="1072" r:id="rId114"/>
    <p:sldId id="1073" r:id="rId115"/>
    <p:sldId id="1028" r:id="rId116"/>
    <p:sldId id="1029" r:id="rId117"/>
    <p:sldId id="1064" r:id="rId118"/>
    <p:sldId id="1065" r:id="rId119"/>
    <p:sldId id="1016" r:id="rId120"/>
    <p:sldId id="1017" r:id="rId121"/>
    <p:sldId id="1043" r:id="rId122"/>
    <p:sldId id="947" r:id="rId123"/>
    <p:sldId id="948" r:id="rId124"/>
    <p:sldId id="1006" r:id="rId125"/>
    <p:sldId id="1007" r:id="rId126"/>
    <p:sldId id="1004" r:id="rId127"/>
    <p:sldId id="1039" r:id="rId128"/>
    <p:sldId id="1042" r:id="rId129"/>
    <p:sldId id="1040" r:id="rId130"/>
    <p:sldId id="1041" r:id="rId131"/>
    <p:sldId id="1038" r:id="rId132"/>
    <p:sldId id="1005" r:id="rId133"/>
    <p:sldId id="1044" r:id="rId134"/>
    <p:sldId id="1045" r:id="rId135"/>
    <p:sldId id="1066" r:id="rId136"/>
    <p:sldId id="1094" r:id="rId137"/>
    <p:sldId id="1013" r:id="rId138"/>
    <p:sldId id="1014" r:id="rId139"/>
    <p:sldId id="1015" r:id="rId140"/>
    <p:sldId id="1009" r:id="rId141"/>
    <p:sldId id="1010" r:id="rId142"/>
    <p:sldId id="1011" r:id="rId143"/>
    <p:sldId id="1012" r:id="rId144"/>
    <p:sldId id="1018" r:id="rId145"/>
    <p:sldId id="1019" r:id="rId146"/>
    <p:sldId id="1062" r:id="rId147"/>
    <p:sldId id="1026" r:id="rId148"/>
    <p:sldId id="1020" r:id="rId149"/>
    <p:sldId id="1021" r:id="rId150"/>
    <p:sldId id="1022" r:id="rId151"/>
    <p:sldId id="1023" r:id="rId152"/>
    <p:sldId id="1092" r:id="rId153"/>
    <p:sldId id="1093" r:id="rId154"/>
    <p:sldId id="1090" r:id="rId155"/>
    <p:sldId id="1091" r:id="rId156"/>
    <p:sldId id="1024" r:id="rId157"/>
    <p:sldId id="1025" r:id="rId158"/>
    <p:sldId id="1027" r:id="rId159"/>
    <p:sldId id="1030" r:id="rId160"/>
    <p:sldId id="1031" r:id="rId161"/>
    <p:sldId id="1033" r:id="rId162"/>
    <p:sldId id="993" r:id="rId163"/>
    <p:sldId id="949" r:id="rId164"/>
    <p:sldId id="986" r:id="rId165"/>
    <p:sldId id="994" r:id="rId166"/>
    <p:sldId id="950" r:id="rId167"/>
    <p:sldId id="987" r:id="rId168"/>
    <p:sldId id="995" r:id="rId169"/>
    <p:sldId id="988" r:id="rId170"/>
    <p:sldId id="989" r:id="rId171"/>
    <p:sldId id="990" r:id="rId172"/>
    <p:sldId id="996" r:id="rId173"/>
    <p:sldId id="997" r:id="rId174"/>
    <p:sldId id="998" r:id="rId175"/>
    <p:sldId id="999" r:id="rId176"/>
    <p:sldId id="1000" r:id="rId177"/>
    <p:sldId id="1001" r:id="rId178"/>
    <p:sldId id="1003" r:id="rId179"/>
    <p:sldId id="644" r:id="rId180"/>
    <p:sldId id="854" r:id="rId181"/>
    <p:sldId id="645" r:id="rId182"/>
    <p:sldId id="855" r:id="rId183"/>
    <p:sldId id="545" r:id="rId184"/>
    <p:sldId id="1008" r:id="rId185"/>
    <p:sldId id="543" r:id="rId186"/>
    <p:sldId id="544" r:id="rId187"/>
    <p:sldId id="1046" r:id="rId188"/>
    <p:sldId id="1056" r:id="rId189"/>
    <p:sldId id="1048" r:id="rId190"/>
    <p:sldId id="1057" r:id="rId191"/>
    <p:sldId id="1049" r:id="rId192"/>
    <p:sldId id="1058" r:id="rId193"/>
    <p:sldId id="1059" r:id="rId194"/>
    <p:sldId id="1060" r:id="rId195"/>
    <p:sldId id="1061" r:id="rId196"/>
    <p:sldId id="1051" r:id="rId197"/>
    <p:sldId id="1053" r:id="rId198"/>
    <p:sldId id="573" r:id="rId199"/>
    <p:sldId id="574" r:id="rId200"/>
    <p:sldId id="838" r:id="rId201"/>
    <p:sldId id="839" r:id="rId202"/>
    <p:sldId id="1078" r:id="rId203"/>
    <p:sldId id="1079" r:id="rId204"/>
    <p:sldId id="371" r:id="rId205"/>
    <p:sldId id="575" r:id="rId206"/>
    <p:sldId id="1084" r:id="rId207"/>
    <p:sldId id="1080" r:id="rId208"/>
    <p:sldId id="733" r:id="rId209"/>
    <p:sldId id="1082" r:id="rId210"/>
    <p:sldId id="1083" r:id="rId211"/>
    <p:sldId id="609" r:id="rId212"/>
    <p:sldId id="610" r:id="rId213"/>
    <p:sldId id="703" r:id="rId214"/>
    <p:sldId id="611" r:id="rId215"/>
    <p:sldId id="612" r:id="rId216"/>
    <p:sldId id="311" r:id="rId217"/>
    <p:sldId id="934" r:id="rId218"/>
    <p:sldId id="1086" r:id="rId219"/>
    <p:sldId id="937" r:id="rId220"/>
    <p:sldId id="894" r:id="rId221"/>
    <p:sldId id="312" r:id="rId222"/>
    <p:sldId id="892" r:id="rId223"/>
    <p:sldId id="911" r:id="rId224"/>
    <p:sldId id="912" r:id="rId225"/>
    <p:sldId id="675" r:id="rId226"/>
    <p:sldId id="588" r:id="rId227"/>
    <p:sldId id="706" r:id="rId228"/>
    <p:sldId id="589" r:id="rId229"/>
    <p:sldId id="856" r:id="rId230"/>
    <p:sldId id="857" r:id="rId231"/>
    <p:sldId id="707" r:id="rId232"/>
    <p:sldId id="815" r:id="rId233"/>
    <p:sldId id="813" r:id="rId234"/>
    <p:sldId id="814" r:id="rId235"/>
    <p:sldId id="1085" r:id="rId236"/>
    <p:sldId id="975" r:id="rId237"/>
    <p:sldId id="708" r:id="rId238"/>
    <p:sldId id="593" r:id="rId239"/>
    <p:sldId id="709" r:id="rId240"/>
    <p:sldId id="594" r:id="rId241"/>
    <p:sldId id="710" r:id="rId242"/>
    <p:sldId id="607" r:id="rId243"/>
    <p:sldId id="336" r:id="rId244"/>
    <p:sldId id="337" r:id="rId245"/>
    <p:sldId id="748" r:id="rId246"/>
    <p:sldId id="622" r:id="rId247"/>
    <p:sldId id="623" r:id="rId248"/>
    <p:sldId id="624" r:id="rId249"/>
    <p:sldId id="858" r:id="rId250"/>
    <p:sldId id="627" r:id="rId251"/>
    <p:sldId id="628" r:id="rId252"/>
    <p:sldId id="626" r:id="rId253"/>
    <p:sldId id="629" r:id="rId254"/>
    <p:sldId id="630" r:id="rId255"/>
    <p:sldId id="818" r:id="rId256"/>
    <p:sldId id="631" r:id="rId257"/>
    <p:sldId id="913" r:id="rId258"/>
    <p:sldId id="632" r:id="rId259"/>
    <p:sldId id="751" r:id="rId260"/>
    <p:sldId id="352" r:id="rId261"/>
    <p:sldId id="633" r:id="rId262"/>
    <p:sldId id="938" r:id="rId263"/>
    <p:sldId id="634" r:id="rId264"/>
    <p:sldId id="635" r:id="rId265"/>
    <p:sldId id="1067" r:id="rId266"/>
    <p:sldId id="1068" r:id="rId267"/>
    <p:sldId id="368" r:id="rId268"/>
    <p:sldId id="636" r:id="rId269"/>
    <p:sldId id="663" r:id="rId270"/>
    <p:sldId id="664" r:id="rId271"/>
    <p:sldId id="637" r:id="rId272"/>
    <p:sldId id="638" r:id="rId273"/>
    <p:sldId id="712" r:id="rId274"/>
    <p:sldId id="713" r:id="rId275"/>
    <p:sldId id="714" r:id="rId276"/>
    <p:sldId id="904" r:id="rId277"/>
    <p:sldId id="906" r:id="rId278"/>
    <p:sldId id="910" r:id="rId279"/>
    <p:sldId id="379" r:id="rId280"/>
    <p:sldId id="953" r:id="rId281"/>
    <p:sldId id="643" r:id="rId282"/>
    <p:sldId id="642" r:id="rId283"/>
    <p:sldId id="847" r:id="rId284"/>
    <p:sldId id="848" r:id="rId285"/>
    <p:sldId id="640" r:id="rId286"/>
    <p:sldId id="641" r:id="rId287"/>
    <p:sldId id="648" r:id="rId288"/>
    <p:sldId id="649" r:id="rId289"/>
    <p:sldId id="650" r:id="rId290"/>
    <p:sldId id="651" r:id="rId291"/>
    <p:sldId id="652" r:id="rId292"/>
    <p:sldId id="653" r:id="rId293"/>
    <p:sldId id="386" r:id="rId294"/>
    <p:sldId id="654" r:id="rId295"/>
    <p:sldId id="655" r:id="rId296"/>
    <p:sldId id="656" r:id="rId297"/>
    <p:sldId id="397" r:id="rId298"/>
    <p:sldId id="657" r:id="rId299"/>
    <p:sldId id="658" r:id="rId300"/>
    <p:sldId id="659" r:id="rId301"/>
    <p:sldId id="399" r:id="rId302"/>
    <p:sldId id="660" r:id="rId303"/>
    <p:sldId id="829" r:id="rId304"/>
    <p:sldId id="830" r:id="rId305"/>
    <p:sldId id="669" r:id="rId306"/>
    <p:sldId id="670" r:id="rId307"/>
    <p:sldId id="831" r:id="rId308"/>
    <p:sldId id="683" r:id="rId309"/>
    <p:sldId id="684" r:id="rId310"/>
    <p:sldId id="682" r:id="rId311"/>
    <p:sldId id="860" r:id="rId312"/>
    <p:sldId id="671" r:id="rId313"/>
    <p:sldId id="672" r:id="rId314"/>
    <p:sldId id="673" r:id="rId315"/>
    <p:sldId id="674" r:id="rId316"/>
    <p:sldId id="801" r:id="rId317"/>
    <p:sldId id="802" r:id="rId318"/>
    <p:sldId id="914" r:id="rId319"/>
    <p:sldId id="852" r:id="rId320"/>
    <p:sldId id="895" r:id="rId321"/>
    <p:sldId id="896" r:id="rId322"/>
    <p:sldId id="741" r:id="rId323"/>
    <p:sldId id="742" r:id="rId324"/>
    <p:sldId id="743" r:id="rId325"/>
    <p:sldId id="744" r:id="rId326"/>
    <p:sldId id="746" r:id="rId327"/>
    <p:sldId id="745" r:id="rId328"/>
    <p:sldId id="747" r:id="rId329"/>
    <p:sldId id="835" r:id="rId330"/>
    <p:sldId id="686" r:id="rId331"/>
    <p:sldId id="685" r:id="rId332"/>
    <p:sldId id="957" r:id="rId333"/>
    <p:sldId id="719" r:id="rId334"/>
    <p:sldId id="720" r:id="rId335"/>
    <p:sldId id="715" r:id="rId336"/>
    <p:sldId id="716" r:id="rId337"/>
    <p:sldId id="717" r:id="rId338"/>
    <p:sldId id="872" r:id="rId339"/>
    <p:sldId id="721" r:id="rId340"/>
    <p:sldId id="722" r:id="rId341"/>
    <p:sldId id="718" r:id="rId342"/>
    <p:sldId id="723" r:id="rId343"/>
    <p:sldId id="724" r:id="rId344"/>
    <p:sldId id="749" r:id="rId345"/>
    <p:sldId id="915" r:id="rId346"/>
    <p:sldId id="750" r:id="rId347"/>
    <p:sldId id="810" r:id="rId348"/>
    <p:sldId id="811" r:id="rId349"/>
    <p:sldId id="812" r:id="rId350"/>
    <p:sldId id="725" r:id="rId351"/>
    <p:sldId id="726" r:id="rId352"/>
    <p:sldId id="727" r:id="rId353"/>
    <p:sldId id="728" r:id="rId354"/>
    <p:sldId id="781" r:id="rId355"/>
    <p:sldId id="730" r:id="rId356"/>
    <p:sldId id="775" r:id="rId357"/>
    <p:sldId id="734" r:id="rId358"/>
    <p:sldId id="735" r:id="rId359"/>
    <p:sldId id="738" r:id="rId360"/>
    <p:sldId id="774" r:id="rId361"/>
    <p:sldId id="737" r:id="rId362"/>
    <p:sldId id="740" r:id="rId363"/>
    <p:sldId id="968" r:id="rId364"/>
    <p:sldId id="969" r:id="rId365"/>
    <p:sldId id="427" r:id="rId366"/>
    <p:sldId id="688" r:id="rId367"/>
    <p:sldId id="689" r:id="rId368"/>
    <p:sldId id="731" r:id="rId369"/>
    <p:sldId id="732" r:id="rId370"/>
    <p:sldId id="758" r:id="rId371"/>
    <p:sldId id="759" r:id="rId372"/>
    <p:sldId id="916" r:id="rId373"/>
    <p:sldId id="917" r:id="rId374"/>
    <p:sldId id="840" r:id="rId375"/>
    <p:sldId id="841" r:id="rId376"/>
    <p:sldId id="939" r:id="rId377"/>
    <p:sldId id="766" r:id="rId378"/>
    <p:sldId id="767" r:id="rId379"/>
    <p:sldId id="776" r:id="rId380"/>
    <p:sldId id="752" r:id="rId381"/>
    <p:sldId id="753" r:id="rId382"/>
    <p:sldId id="764" r:id="rId383"/>
    <p:sldId id="765" r:id="rId384"/>
    <p:sldId id="874" r:id="rId385"/>
    <p:sldId id="946" r:id="rId386"/>
    <p:sldId id="777" r:id="rId387"/>
    <p:sldId id="762" r:id="rId388"/>
    <p:sldId id="763" r:id="rId389"/>
    <p:sldId id="769" r:id="rId390"/>
    <p:sldId id="770" r:id="rId391"/>
    <p:sldId id="873" r:id="rId392"/>
    <p:sldId id="875" r:id="rId393"/>
    <p:sldId id="943" r:id="rId394"/>
    <p:sldId id="755" r:id="rId395"/>
    <p:sldId id="754" r:id="rId396"/>
    <p:sldId id="760" r:id="rId397"/>
    <p:sldId id="952" r:id="rId398"/>
    <p:sldId id="768" r:id="rId399"/>
    <p:sldId id="761" r:id="rId400"/>
    <p:sldId id="861" r:id="rId401"/>
    <p:sldId id="862" r:id="rId402"/>
    <p:sldId id="756" r:id="rId403"/>
    <p:sldId id="771" r:id="rId404"/>
    <p:sldId id="876" r:id="rId405"/>
    <p:sldId id="877" r:id="rId406"/>
    <p:sldId id="778" r:id="rId407"/>
    <p:sldId id="779" r:id="rId408"/>
    <p:sldId id="834" r:id="rId409"/>
    <p:sldId id="780" r:id="rId410"/>
    <p:sldId id="833" r:id="rId411"/>
    <p:sldId id="783" r:id="rId412"/>
    <p:sldId id="880" r:id="rId413"/>
    <p:sldId id="881" r:id="rId414"/>
    <p:sldId id="879" r:id="rId415"/>
    <p:sldId id="866" r:id="rId416"/>
    <p:sldId id="878" r:id="rId417"/>
    <p:sldId id="867" r:id="rId418"/>
    <p:sldId id="868" r:id="rId419"/>
    <p:sldId id="870" r:id="rId420"/>
    <p:sldId id="871" r:id="rId421"/>
    <p:sldId id="869" r:id="rId422"/>
    <p:sldId id="918" r:id="rId423"/>
    <p:sldId id="919" r:id="rId424"/>
    <p:sldId id="920" r:id="rId425"/>
    <p:sldId id="921" r:id="rId426"/>
    <p:sldId id="922" r:id="rId427"/>
    <p:sldId id="923" r:id="rId428"/>
    <p:sldId id="924" r:id="rId429"/>
    <p:sldId id="925" r:id="rId430"/>
    <p:sldId id="926" r:id="rId431"/>
    <p:sldId id="927" r:id="rId432"/>
    <p:sldId id="956" r:id="rId433"/>
    <p:sldId id="885" r:id="rId434"/>
    <p:sldId id="976" r:id="rId435"/>
    <p:sldId id="933" r:id="rId436"/>
    <p:sldId id="954" r:id="rId437"/>
    <p:sldId id="788" r:id="rId438"/>
    <p:sldId id="1071" r:id="rId439"/>
    <p:sldId id="1087" r:id="rId4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6F0D"/>
    <a:srgbClr val="B22251"/>
    <a:srgbClr val="FF1C00"/>
    <a:srgbClr val="BAB294"/>
    <a:srgbClr val="DFE100"/>
    <a:srgbClr val="90E183"/>
    <a:srgbClr val="614051"/>
    <a:srgbClr val="036883"/>
    <a:srgbClr val="049DC8"/>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viewProps" Target="viewProps.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tableStyles" Target="tableStyles.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notesMaster" Target="notesMasters/notesMaster1.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commentAuthors" Target="commentAuthor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presProps" Target="presProps.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theme" Target="theme/theme1.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20-11-2018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414</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166</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167</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169</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170</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171</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242</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251</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333</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11/20/2018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11/20/2018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11/20/2018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11/20/2018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 Id="rId4" Type="http://schemas.openxmlformats.org/officeDocument/2006/relationships/image" Target="../media/image66.png"/></Relationships>
</file>

<file path=ppt/slides/_rels/slide24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1.png"/></Relationships>
</file>

<file path=ppt/slides/_rels/slide25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7.xml"/><Relationship Id="rId4" Type="http://schemas.openxmlformats.org/officeDocument/2006/relationships/image" Target="../media/image79.png"/></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7.xml"/><Relationship Id="rId5" Type="http://schemas.openxmlformats.org/officeDocument/2006/relationships/image" Target="../media/image83.png"/><Relationship Id="rId4" Type="http://schemas.openxmlformats.org/officeDocument/2006/relationships/image" Target="../media/image82.png"/></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7.xml"/><Relationship Id="rId4" Type="http://schemas.openxmlformats.org/officeDocument/2006/relationships/image" Target="../media/image89.png"/></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3" Type="http://schemas.openxmlformats.org/officeDocument/2006/relationships/image" Target="../media/image92.gif"/><Relationship Id="rId2" Type="http://schemas.openxmlformats.org/officeDocument/2006/relationships/image" Target="../media/image91.gif"/><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2" Type="http://schemas.openxmlformats.org/officeDocument/2006/relationships/image" Target="../media/image98.jpeg"/><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2285007"/>
            <a:ext cx="4230675" cy="457200"/>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grpSp>
        <p:nvGrpSpPr>
          <p:cNvPr id="2" name="Group 1"/>
          <p:cNvGrpSpPr/>
          <p:nvPr/>
        </p:nvGrpSpPr>
        <p:grpSpPr>
          <a:xfrm>
            <a:off x="457200" y="3124200"/>
            <a:ext cx="8207886" cy="1409373"/>
            <a:chOff x="206830" y="3413313"/>
            <a:chExt cx="8207886" cy="1409373"/>
          </a:xfrm>
        </p:grpSpPr>
        <p:sp>
          <p:nvSpPr>
            <p:cNvPr id="3" name="Rectangle 2"/>
            <p:cNvSpPr/>
            <p:nvPr/>
          </p:nvSpPr>
          <p:spPr>
            <a:xfrm>
              <a:off x="206830" y="4114800"/>
              <a:ext cx="8207886"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    </a:t>
              </a:r>
              <a:r>
                <a:rPr lang="en-US" sz="2000" dirty="0" smtClean="0">
                  <a:solidFill>
                    <a:srgbClr val="298AE5"/>
                  </a:solidFill>
                  <a:latin typeface="Arial" panose="020B0604020202020204" pitchFamily="34" charset="0"/>
                  <a:cs typeface="Arial" panose="020B0604020202020204" pitchFamily="34" charset="0"/>
                </a:rPr>
                <a:t>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a:t>
              </a:r>
            </a:p>
            <a:p>
              <a:r>
                <a:rPr lang="en-US" sz="2000" dirty="0" smtClean="0">
                  <a:solidFill>
                    <a:srgbClr val="0070C0"/>
                  </a:solidFill>
                  <a:latin typeface="Consolas" panose="020B0609020204030204" pitchFamily="49" charset="0"/>
                  <a:cs typeface="Arial" panose="020B0604020202020204" pitchFamily="34" charset="0"/>
                </a:rPr>
                <a:t>(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20" name="Left Brace 19"/>
            <p:cNvSpPr/>
            <p:nvPr/>
          </p:nvSpPr>
          <p:spPr>
            <a:xfrm rot="5400000">
              <a:off x="1123285" y="3834466"/>
              <a:ext cx="358268" cy="396986"/>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614224" y="3413313"/>
              <a:ext cx="1747976" cy="41511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14" name="Rectangle 13"/>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the all-column wildcard (asterisk) to select all columns, excluding </a:t>
            </a:r>
            <a:r>
              <a:rPr lang="en-US" dirty="0" smtClean="0">
                <a:latin typeface="Arial" panose="020B0604020202020204" pitchFamily="34" charset="0"/>
                <a:cs typeface="Arial" panose="020B0604020202020204" pitchFamily="34" charset="0"/>
              </a:rPr>
              <a:t>pseudocolumn, </a:t>
            </a:r>
            <a:r>
              <a:rPr lang="en-US" dirty="0">
                <a:latin typeface="Arial" panose="020B0604020202020204" pitchFamily="34" charset="0"/>
                <a:cs typeface="Arial" panose="020B0604020202020204" pitchFamily="34" charset="0"/>
              </a:rPr>
              <a:t>from all tables, views, or materialized views listed in the FROM clause.</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20684" y="2285999"/>
            <a:ext cx="4514279" cy="438964"/>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grpSp>
        <p:nvGrpSpPr>
          <p:cNvPr id="3" name="Group 2"/>
          <p:cNvGrpSpPr/>
          <p:nvPr/>
        </p:nvGrpSpPr>
        <p:grpSpPr>
          <a:xfrm>
            <a:off x="206830" y="3124200"/>
            <a:ext cx="8839198" cy="1610813"/>
            <a:chOff x="206830" y="3223429"/>
            <a:chExt cx="8839198" cy="1610813"/>
          </a:xfrm>
        </p:grpSpPr>
        <p:sp>
          <p:nvSpPr>
            <p:cNvPr id="6" name="Rectangle 5"/>
            <p:cNvSpPr/>
            <p:nvPr/>
          </p:nvSpPr>
          <p:spPr>
            <a:xfrm>
              <a:off x="206830" y="4126356"/>
              <a:ext cx="8839198"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column-list </a:t>
              </a:r>
              <a:r>
                <a:rPr lang="en-US" sz="2000" dirty="0" smtClean="0">
                  <a:solidFill>
                    <a:srgbClr val="298AE5"/>
                  </a:solidFill>
                  <a:latin typeface="Arial" panose="020B0604020202020204" pitchFamily="34" charset="0"/>
                  <a:cs typeface="Arial" panose="020B0604020202020204" pitchFamily="34" charset="0"/>
                </a:rPr>
                <a:t> 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17" name="Left Brace 16"/>
            <p:cNvSpPr/>
            <p:nvPr/>
          </p:nvSpPr>
          <p:spPr>
            <a:xfrm rot="5400000">
              <a:off x="1473621" y="3352379"/>
              <a:ext cx="518040" cy="1280882"/>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990600" y="3223429"/>
              <a:ext cx="1865152" cy="351171"/>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22" name="Rectangle 21"/>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columns are returned in the order indicated by the COLUMN_ID column of the *_TAB_COLUMNS data dictionary view for the table, view, or materialized view.</a:t>
            </a:r>
          </a:p>
        </p:txBody>
      </p:sp>
    </p:spTree>
    <p:extLst>
      <p:ext uri="{BB962C8B-B14F-4D97-AF65-F5344CB8AC3E}">
        <p14:creationId xmlns:p14="http://schemas.microsoft.com/office/powerpoint/2010/main" val="419349856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run | /</a:t>
            </a:r>
          </a:p>
        </p:txBody>
      </p:sp>
    </p:spTree>
    <p:extLst>
      <p:ext uri="{BB962C8B-B14F-4D97-AF65-F5344CB8AC3E}">
        <p14:creationId xmlns:p14="http://schemas.microsoft.com/office/powerpoint/2010/main" val="97215546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run | /</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last SQL statement in the buffer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1221809"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R</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UN</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078567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 | start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4348369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 | start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a:t>
            </a:r>
            <a:r>
              <a:rPr lang="en-US" dirty="0" smtClean="0">
                <a:latin typeface="Arial" panose="020B0604020202020204" pitchFamily="34" charset="0"/>
                <a:cs typeface="Arial" panose="020B0604020202020204" pitchFamily="34" charset="0"/>
              </a:rPr>
              <a:t>.SQL file</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endParaRPr lang="en-IN" sz="2200" dirty="0" smtClean="0">
              <a:solidFill>
                <a:schemeClr val="bg1">
                  <a:lumMod val="50000"/>
                </a:schemeClr>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START </a:t>
            </a:r>
            <a:r>
              <a:rPr lang="en-IN" sz="2200" dirty="0">
                <a:solidFill>
                  <a:schemeClr val="bg1">
                    <a:lumMod val="50000"/>
                  </a:schemeClr>
                </a:solidFill>
                <a:latin typeface="Calibri" panose="020F0502020204030204" pitchFamily="34" charset="0"/>
                <a:cs typeface="Calibri" panose="020F0502020204030204" pitchFamily="34" charset="0"/>
              </a:rPr>
              <a:t>&lt;</a:t>
            </a:r>
            <a:r>
              <a:rPr lang="en-IN" sz="2200" dirty="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068454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t>
            </a:r>
            <a:r>
              <a:rPr lang="en-IN" dirty="0" smtClean="0">
                <a:latin typeface="Arial" pitchFamily="34" charset="0"/>
                <a:cs typeface="Arial" pitchFamily="34" charset="0"/>
              </a:rPr>
              <a:t>an</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smtClean="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 </a:t>
            </a:r>
            <a:r>
              <a:rPr lang="en-IN" b="1" i="1" dirty="0" smtClean="0">
                <a:latin typeface="Arial" pitchFamily="34" charset="0"/>
                <a:cs typeface="Arial" pitchFamily="34" charset="0"/>
              </a:rPr>
              <a:t>if it is the part of subquery</a:t>
            </a:r>
            <a:r>
              <a:rPr lang="en-IN" dirty="0" smtClean="0">
                <a:latin typeface="Arial" pitchFamily="34" charset="0"/>
                <a:cs typeface="Arial" pitchFamily="34" charset="0"/>
              </a:rPr>
              <a:t>.</a:t>
            </a:r>
            <a:endParaRPr lang="en-IN"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 { 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&gt;</a:t>
            </a:r>
            <a:endParaRPr lang="en-US"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2018529"/>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list</a:t>
            </a:r>
            <a:endParaRPr lang="en-US" dirty="0"/>
          </a:p>
        </p:txBody>
      </p:sp>
      <p:sp>
        <p:nvSpPr>
          <p:cNvPr id="3" name="Rectangle 2"/>
          <p:cNvSpPr/>
          <p:nvPr/>
        </p:nvSpPr>
        <p:spPr>
          <a:xfrm>
            <a:off x="2553461" y="3204282"/>
            <a:ext cx="3960876" cy="454612"/>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To list the contents of the buffer.</a:t>
            </a:r>
          </a:p>
        </p:txBody>
      </p:sp>
    </p:spTree>
    <p:extLst>
      <p:ext uri="{BB962C8B-B14F-4D97-AF65-F5344CB8AC3E}">
        <p14:creationId xmlns:p14="http://schemas.microsoft.com/office/powerpoint/2010/main" val="293865223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list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785104"/>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 </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p>
          <a:p>
            <a:r>
              <a:rPr lang="en-IN" sz="2200" dirty="0">
                <a:solidFill>
                  <a:srgbClr val="C74C49"/>
                </a:solidFill>
                <a:latin typeface="Calibri" panose="020F0502020204030204" pitchFamily="34" charset="0"/>
                <a:cs typeface="Calibri" panose="020F0502020204030204" pitchFamily="34" charset="0"/>
              </a:rPr>
              <a:t>LIST </a:t>
            </a:r>
            <a:r>
              <a:rPr lang="en-IN" sz="2200" dirty="0">
                <a:solidFill>
                  <a:schemeClr val="accent5"/>
                </a:solidFill>
                <a:latin typeface="Calibri" panose="020F0502020204030204" pitchFamily="34" charset="0"/>
                <a:cs typeface="Calibri" panose="020F0502020204030204" pitchFamily="34" charset="0"/>
              </a:rPr>
              <a:t>3</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a:t>
            </a:r>
            <a:r>
              <a:rPr lang="en-IN" sz="2200" dirty="0">
                <a:solidFill>
                  <a:schemeClr val="accent5"/>
                </a:solidFill>
                <a:latin typeface="Calibri" panose="020F0502020204030204" pitchFamily="34" charset="0"/>
                <a:cs typeface="Calibri" panose="020F0502020204030204" pitchFamily="34" charset="0"/>
              </a:rPr>
              <a:t> </a:t>
            </a:r>
            <a:r>
              <a:rPr lang="en-IN" sz="2200" dirty="0" smtClean="0">
                <a:solidFill>
                  <a:srgbClr val="A67F59"/>
                </a:solidFill>
                <a:latin typeface="Calibri" panose="020F0502020204030204" pitchFamily="34" charset="0"/>
                <a:cs typeface="Calibri" panose="020F0502020204030204" pitchFamily="34" charset="0"/>
              </a:rPr>
              <a:t>LAST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A67F59"/>
                </a:solidFill>
                <a:latin typeface="Calibri" panose="020F0502020204030204" pitchFamily="34" charset="0"/>
                <a:cs typeface="Calibri" panose="020F0502020204030204" pitchFamily="34" charset="0"/>
              </a:rPr>
              <a:t> LAST</a:t>
            </a:r>
            <a:endParaRPr lang="en-IN" sz="2200" dirty="0">
              <a:solidFill>
                <a:srgbClr val="A67F59"/>
              </a:solidFill>
              <a:latin typeface="Calibri" panose="020F0502020204030204" pitchFamily="34" charset="0"/>
              <a:cs typeface="Calibri" panose="020F0502020204030204" pitchFamily="34" charset="0"/>
            </a:endParaRPr>
          </a:p>
        </p:txBody>
      </p:sp>
      <p:sp>
        <p:nvSpPr>
          <p:cNvPr id="5" name="Rectangle 4"/>
          <p:cNvSpPr/>
          <p:nvPr/>
        </p:nvSpPr>
        <p:spPr>
          <a:xfrm>
            <a:off x="228600" y="1702713"/>
            <a:ext cx="67056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L</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IST</a:t>
            </a:r>
            <a:r>
              <a:rPr lang="en-US" sz="2200" dirty="0">
                <a:solidFill>
                  <a:schemeClr val="accent5"/>
                </a:solidFill>
                <a:latin typeface="Calibri" panose="020F0502020204030204" pitchFamily="34" charset="0"/>
                <a:cs typeface="Calibri" panose="020F0502020204030204" pitchFamily="34" charset="0"/>
              </a:rPr>
              <a:t>] </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 n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n LAST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a:t>
            </a:r>
            <a:r>
              <a:rPr lang="en-US" sz="2200" dirty="0" smtClean="0">
                <a:solidFill>
                  <a:srgbClr val="C74C49"/>
                </a:solidFill>
                <a:latin typeface="Calibri" panose="020F0502020204030204" pitchFamily="34" charset="0"/>
                <a:cs typeface="Calibri" panose="020F0502020204030204" pitchFamily="34" charset="0"/>
              </a:rPr>
              <a:t> LAST </a:t>
            </a:r>
            <a:r>
              <a:rPr lang="en-US"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 | </a:t>
            </a:r>
            <a:r>
              <a:rPr lang="en-IN" sz="2200" dirty="0" smtClean="0">
                <a:solidFill>
                  <a:srgbClr val="FC6F0D"/>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a:t>
            </a:r>
            <a:endParaRPr lang="en-US" sz="2200" dirty="0"/>
          </a:p>
        </p:txBody>
      </p:sp>
    </p:spTree>
    <p:extLst>
      <p:ext uri="{BB962C8B-B14F-4D97-AF65-F5344CB8AC3E}">
        <p14:creationId xmlns:p14="http://schemas.microsoft.com/office/powerpoint/2010/main" val="277169923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646331"/>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&gt;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substitution </a:t>
            </a:r>
            <a:r>
              <a:rPr lang="en-US" dirty="0" smtClean="0"/>
              <a:t>variables</a:t>
            </a:r>
            <a:endParaRPr lang="en-US" dirty="0"/>
          </a:p>
        </p:txBody>
      </p:sp>
      <p:sp>
        <p:nvSpPr>
          <p:cNvPr id="3" name="Rectangle 2"/>
          <p:cNvSpPr/>
          <p:nvPr/>
        </p:nvSpPr>
        <p:spPr>
          <a:xfrm>
            <a:off x="992124" y="3221838"/>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variables (pre-processor) </a:t>
            </a:r>
            <a:r>
              <a:rPr lang="en-US" sz="2200" dirty="0">
                <a:latin typeface="Segoe UI Light" panose="020B0502040204020203" pitchFamily="34" charset="0"/>
                <a:ea typeface="Calibri" panose="020F0502020204030204" pitchFamily="34" charset="0"/>
                <a:cs typeface="Segoe UI Light" panose="020B0502040204020203" pitchFamily="34" charset="0"/>
              </a:rPr>
              <a:t>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7" name="Rectangle 6"/>
          <p:cNvSpPr/>
          <p:nvPr/>
        </p:nvSpPr>
        <p:spPr>
          <a:xfrm>
            <a:off x="304800" y="114300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76200" y="4495800"/>
            <a:ext cx="8991600" cy="1231106"/>
          </a:xfrm>
          <a:prstGeom prst="rect">
            <a:avLst/>
          </a:prstGeom>
        </p:spPr>
        <p:txBody>
          <a:bodyPr wrap="square">
            <a:spAutoFit/>
          </a:bodyPr>
          <a:lstStyle/>
          <a:p>
            <a:pPr algn="just"/>
            <a:r>
              <a:rPr lang="en-US" dirty="0">
                <a:solidFill>
                  <a:srgbClr val="404040"/>
                </a:solidFill>
                <a:latin typeface="Arial" panose="020B0604020202020204" pitchFamily="34" charset="0"/>
              </a:rPr>
              <a:t>Both single ampersand </a:t>
            </a:r>
            <a:r>
              <a:rPr lang="en-US" sz="2000" dirty="0">
                <a:solidFill>
                  <a:srgbClr val="FF1C00"/>
                </a:solidFill>
                <a:latin typeface="Arial" panose="020B0604020202020204" pitchFamily="34" charset="0"/>
              </a:rPr>
              <a:t>(&amp;)</a:t>
            </a:r>
            <a:r>
              <a:rPr lang="en-US" dirty="0">
                <a:solidFill>
                  <a:srgbClr val="404040"/>
                </a:solidFill>
                <a:latin typeface="Arial" panose="020B0604020202020204" pitchFamily="34" charset="0"/>
              </a:rPr>
              <a:t> and double ampersand </a:t>
            </a:r>
            <a:r>
              <a:rPr lang="en-US" sz="2000" dirty="0">
                <a:solidFill>
                  <a:srgbClr val="FF1C00"/>
                </a:solidFill>
                <a:latin typeface="Arial" panose="020B0604020202020204" pitchFamily="34" charset="0"/>
              </a:rPr>
              <a:t>(&amp;&amp;)</a:t>
            </a:r>
            <a:r>
              <a:rPr lang="en-US" dirty="0">
                <a:solidFill>
                  <a:srgbClr val="404040"/>
                </a:solidFill>
                <a:latin typeface="Arial" panose="020B0604020202020204" pitchFamily="34" charset="0"/>
              </a:rPr>
              <a:t> can prefix a substitution variable name in a statement. SQL*Plus pre-processes the statement and substitutes the variable's value. The statement is then executed. If the variable was not previously defined then SQL*Plus prompts you for a value before doing the substitution.</a:t>
            </a:r>
            <a:endParaRPr lang="en-US" dirty="0"/>
          </a:p>
        </p:txBody>
      </p:sp>
    </p:spTree>
    <p:extLst>
      <p:ext uri="{BB962C8B-B14F-4D97-AF65-F5344CB8AC3E}">
        <p14:creationId xmlns:p14="http://schemas.microsoft.com/office/powerpoint/2010/main" val="186272253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substitution </a:t>
            </a:r>
            <a:r>
              <a:rPr lang="en-US" sz="3200" b="1" i="1" dirty="0" smtClean="0">
                <a:solidFill>
                  <a:srgbClr val="FFFF00"/>
                </a:solidFill>
                <a:latin typeface="Arial" pitchFamily="34" charset="0"/>
                <a:cs typeface="Arial" pitchFamily="34" charset="0"/>
              </a:rPr>
              <a:t>variable - &amp; / &amp;&amp;</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t>
            </a:r>
            <a:r>
              <a:rPr lang="en-US" dirty="0">
                <a:latin typeface="Arial" panose="020B0604020202020204" pitchFamily="34" charset="0"/>
                <a:cs typeface="Arial" panose="020B0604020202020204" pitchFamily="34" charset="0"/>
              </a:rPr>
              <a:t> is used to create a temporary substitution variable that will prompt you for a value every time it is referenced.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"&amp;&amp;"</a:t>
            </a:r>
            <a:r>
              <a:rPr lang="en-US" dirty="0">
                <a:latin typeface="Arial" panose="020B0604020202020204" pitchFamily="34" charset="0"/>
                <a:cs typeface="Arial" panose="020B0604020202020204" pitchFamily="34" charset="0"/>
              </a:rPr>
              <a:t> is used to create a permanent substitution variable. Once you have entered a value (defined the variable) its value will used every time the variable is referenced.</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2590800"/>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var_name1</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var_name2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var_name1,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var_name2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13912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2123658"/>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5 rows fetch next 2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
        <p:nvSpPr>
          <p:cNvPr id="3" name="Rectangle 2"/>
          <p:cNvSpPr/>
          <p:nvPr/>
        </p:nvSpPr>
        <p:spPr>
          <a:xfrm>
            <a:off x="266700" y="3200400"/>
            <a:ext cx="8610600" cy="769441"/>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 | != | ^= | &lt;&gt; | &gt; | &lt; | &gt;= | &lt;= } </a:t>
            </a:r>
            <a:endParaRPr lang="en-US" sz="2200" dirty="0" smtClean="0">
              <a:solidFill>
                <a:srgbClr val="0070C0"/>
              </a:solidFill>
              <a:latin typeface="Consolas" panose="020B0609020204030204" pitchFamily="49" charset="0"/>
              <a:cs typeface="Arial" panose="020B0604020202020204" pitchFamily="34" charset="0"/>
            </a:endParaRPr>
          </a:p>
          <a:p>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        { ANY </a:t>
            </a:r>
            <a:r>
              <a:rPr lang="en-US" sz="2200" dirty="0">
                <a:solidFill>
                  <a:srgbClr val="0070C0"/>
                </a:solidFill>
                <a:latin typeface="Consolas" panose="020B0609020204030204" pitchFamily="49" charset="0"/>
                <a:cs typeface="Arial" panose="020B0604020202020204" pitchFamily="34" charset="0"/>
              </a:rPr>
              <a:t>| SOME | ALL } </a:t>
            </a:r>
            <a:r>
              <a:rPr lang="en-US" sz="2200" dirty="0" smtClean="0">
                <a:solidFill>
                  <a:srgbClr val="0070C0"/>
                </a:solidFill>
                <a:latin typeface="Consolas" panose="020B0609020204030204" pitchFamily="49" charset="0"/>
                <a:cs typeface="Arial" panose="020B0604020202020204" pitchFamily="34" charset="0"/>
              </a:rPr>
              <a:t>{ expr </a:t>
            </a:r>
            <a:r>
              <a:rPr lang="en-US" sz="2200" dirty="0">
                <a:solidFill>
                  <a:srgbClr val="0070C0"/>
                </a:solidFill>
                <a:latin typeface="Consolas" panose="020B0609020204030204" pitchFamily="49" charset="0"/>
                <a:cs typeface="Arial" panose="020B0604020202020204" pitchFamily="34" charset="0"/>
              </a:rPr>
              <a:t>| (subquery</a:t>
            </a:r>
            <a:r>
              <a:rPr lang="en-US" sz="2200" dirty="0" smtClean="0">
                <a:solidFill>
                  <a:srgbClr val="0070C0"/>
                </a:solidFill>
                <a:latin typeface="Consolas" panose="020B0609020204030204" pitchFamily="49" charset="0"/>
                <a:cs typeface="Arial" panose="020B0604020202020204" pitchFamily="34" charset="0"/>
              </a:rPr>
              <a:t>) }</a:t>
            </a:r>
            <a:endParaRPr lang="en-US" sz="2200"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Functions and Operator</a:t>
            </a: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
        <p:nvSpPr>
          <p:cNvPr id="4" name="Rectangle 3"/>
          <p:cNvSpPr/>
          <p:nvPr/>
        </p:nvSpPr>
        <p:spPr>
          <a:xfrm>
            <a:off x="2381250" y="3276600"/>
            <a:ext cx="4381500" cy="430887"/>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a:t>
            </a:r>
            <a:r>
              <a:rPr lang="en-US" sz="2200" dirty="0" smtClean="0">
                <a:solidFill>
                  <a:srgbClr val="0070C0"/>
                </a:solidFill>
                <a:latin typeface="Consolas" panose="020B0609020204030204" pitchFamily="49" charset="0"/>
                <a:cs typeface="Arial" panose="020B0604020202020204" pitchFamily="34" charset="0"/>
              </a:rPr>
              <a:t>AND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OR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NOT } </a:t>
            </a:r>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6" name="Rectangle 5"/>
          <p:cNvSpPr/>
          <p:nvPr/>
        </p:nvSpPr>
        <p:spPr>
          <a:xfrm>
            <a:off x="304800" y="5028728"/>
            <a:ext cx="8534400" cy="646331"/>
          </a:xfrm>
          <a:prstGeom prst="rect">
            <a:avLst/>
          </a:prstGeom>
        </p:spPr>
        <p:txBody>
          <a:bodyPr wrap="square">
            <a:spAutoFit/>
          </a:bodyPr>
          <a:lstStyle/>
          <a:p>
            <a:r>
              <a:rPr lang="en-US"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28194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693075"/>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036883"/>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 WHERE where_condition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52400" y="32766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pseudocolumn</a:t>
            </a:r>
            <a:endParaRPr lang="en-IN" dirty="0"/>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2766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4343400" y="1600200"/>
            <a:ext cx="48006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rowid</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ROWID is a pseudocolumn that uniquely defines a single row in a database table. The term pseudocolumn is used because you can refer to ROWID in the WHERE clauses of a query as you would refer to a column stored in your database; the difference is you cannot insert, update, or delete ROWID values.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1193080068"/>
              </p:ext>
            </p:extLst>
          </p:nvPr>
        </p:nvGraphicFramePr>
        <p:xfrm>
          <a:off x="152400" y="3200400"/>
          <a:ext cx="8873836" cy="1280160"/>
        </p:xfrm>
        <a:graphic>
          <a:graphicData uri="http://schemas.openxmlformats.org/drawingml/2006/table">
            <a:tbl>
              <a:tblPr>
                <a:tableStyleId>{5940675A-B579-460E-94D1-54222C63F5DA}</a:tableStyleId>
              </a:tblPr>
              <a:tblGrid>
                <a:gridCol w="3124200"/>
                <a:gridCol w="5749636"/>
              </a:tblGrid>
              <a:tr h="0">
                <a:tc>
                  <a:txBody>
                    <a:bodyPr/>
                    <a:lstStyle/>
                    <a:p>
                      <a:pPr algn="l" rtl="0" fontAlgn="t"/>
                      <a:r>
                        <a:rPr lang="en-US" u="none" strike="noStrike" dirty="0" smtClean="0">
                          <a:effectLst/>
                          <a:latin typeface="Calibri" panose="020F0502020204030204" pitchFamily="34" charset="0"/>
                          <a:cs typeface="Calibri" panose="020F0502020204030204" pitchFamily="34" charset="0"/>
                        </a:rPr>
                        <a:t>   </a:t>
                      </a:r>
                      <a:r>
                        <a:rPr kumimoji="0" lang="en-US" b="0" u="none" strike="noStrike" kern="1200" dirty="0" smtClean="0">
                          <a:solidFill>
                            <a:srgbClr val="145C93"/>
                          </a:solidFill>
                          <a:effectLst/>
                          <a:latin typeface="Calibri" panose="020F0502020204030204" pitchFamily="34" charset="0"/>
                          <a:ea typeface="+mn-ea"/>
                          <a:cs typeface="Calibri" panose="020F0502020204030204" pitchFamily="34" charset="0"/>
                        </a:rPr>
                        <a:t>ROWID_BLOCK_NUMBER</a:t>
                      </a:r>
                      <a:endParaRPr kumimoji="0" lang="en-US" b="0" u="none" strike="noStrike" kern="1200" dirty="0">
                        <a:solidFill>
                          <a:srgbClr val="145C93"/>
                        </a:solidFill>
                        <a:effectLst/>
                        <a:latin typeface="Calibri" panose="020F0502020204030204" pitchFamily="34" charset="0"/>
                        <a:ea typeface="+mn-ea"/>
                        <a:cs typeface="Calibri" panose="020F0502020204030204" pitchFamily="34" charset="0"/>
                      </a:endParaRPr>
                    </a:p>
                  </a:txBody>
                  <a:tcPr marL="57150" marR="57150" marT="76200" marB="76200"/>
                </a:tc>
                <a:tc>
                  <a:txBody>
                    <a:bodyPr/>
                    <a:lstStyle/>
                    <a:p>
                      <a:pPr algn="l" rtl="0" fontAlgn="t"/>
                      <a:r>
                        <a:rPr lang="en-US" dirty="0" smtClean="0">
                          <a:effectLst/>
                          <a:latin typeface="Calibri" panose="020F0502020204030204" pitchFamily="34" charset="0"/>
                          <a:cs typeface="Calibri" panose="020F0502020204030204" pitchFamily="34" charset="0"/>
                        </a:rPr>
                        <a:t>   Returns </a:t>
                      </a:r>
                      <a:r>
                        <a:rPr lang="en-US" dirty="0">
                          <a:effectLst/>
                          <a:latin typeface="Calibri" panose="020F0502020204030204" pitchFamily="34" charset="0"/>
                          <a:cs typeface="Calibri" panose="020F0502020204030204" pitchFamily="34" charset="0"/>
                        </a:rPr>
                        <a:t>the block number of a ROWID</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ROWID_RELATIVE_FNO</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file number of a ROWID</a:t>
                      </a: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ROWID_ROW_NUMBER</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row number</a:t>
                      </a:r>
                    </a:p>
                  </a:txBody>
                  <a:tcPr marL="57150" marR="57150" marT="76200" marB="76200"/>
                </a:tc>
              </a:tr>
            </a:tbl>
          </a:graphicData>
        </a:graphic>
      </p:graphicFrame>
      <p:sp>
        <p:nvSpPr>
          <p:cNvPr id="4" name="Rectangle 3"/>
          <p:cNvSpPr/>
          <p:nvPr/>
        </p:nvSpPr>
        <p:spPr>
          <a:xfrm>
            <a:off x="61289" y="89613"/>
            <a:ext cx="2127505" cy="430887"/>
          </a:xfrm>
          <a:prstGeom prst="rect">
            <a:avLst/>
          </a:prstGeom>
        </p:spPr>
        <p:txBody>
          <a:bodyPr wrap="none">
            <a:spAutoFit/>
          </a:bodyPr>
          <a:lstStyle/>
          <a:p>
            <a:r>
              <a:rPr lang="en-US" sz="2200" dirty="0">
                <a:solidFill>
                  <a:srgbClr val="FFFF00"/>
                </a:solidFill>
              </a:rPr>
              <a:t>DBMS_ROWID</a:t>
            </a:r>
          </a:p>
        </p:txBody>
      </p:sp>
      <p:sp>
        <p:nvSpPr>
          <p:cNvPr id="3" name="Rectangle 2"/>
          <p:cNvSpPr/>
          <p:nvPr/>
        </p:nvSpPr>
        <p:spPr>
          <a:xfrm>
            <a:off x="152400" y="4677251"/>
            <a:ext cx="8873836" cy="400110"/>
          </a:xfrm>
          <a:prstGeom prst="rect">
            <a:avLst/>
          </a:prstGeom>
          <a:solidFill>
            <a:schemeClr val="bg2"/>
          </a:solidFill>
        </p:spPr>
        <p:txBody>
          <a:bodyPr wrap="square">
            <a:spAutoFit/>
          </a:bodyPr>
          <a:lstStyle/>
          <a:p>
            <a:r>
              <a:rPr lang="en-US" sz="2000" dirty="0">
                <a:solidFill>
                  <a:schemeClr val="accent2">
                    <a:lumMod val="50000"/>
                  </a:schemeClr>
                </a:solidFill>
                <a:latin typeface="Helvetica Neue"/>
              </a:rPr>
              <a:t>They are unique identifiers for rows in a table.</a:t>
            </a:r>
            <a:endParaRPr lang="en-US" sz="2000" dirty="0">
              <a:solidFill>
                <a:schemeClr val="accent2">
                  <a:lumMod val="50000"/>
                </a:schemeClr>
              </a:solidFill>
            </a:endParaRPr>
          </a:p>
        </p:txBody>
      </p:sp>
      <p:sp>
        <p:nvSpPr>
          <p:cNvPr id="10" name="Rectangle 9"/>
          <p:cNvSpPr/>
          <p:nvPr/>
        </p:nvSpPr>
        <p:spPr>
          <a:xfrm>
            <a:off x="152400" y="5201721"/>
            <a:ext cx="8873836" cy="923330"/>
          </a:xfrm>
          <a:prstGeom prst="rect">
            <a:avLst/>
          </a:prstGeom>
        </p:spPr>
        <p:txBody>
          <a:bodyPr wrap="square">
            <a:spAutoFit/>
          </a:bodyPr>
          <a:lstStyle/>
          <a:p>
            <a:r>
              <a:rPr lang="en-US" dirty="0">
                <a:solidFill>
                  <a:schemeClr val="bg2">
                    <a:lumMod val="50000"/>
                  </a:schemeClr>
                </a:solidFill>
              </a:rPr>
              <a:t>Although you can use the ROWID pseudocolumn in the SELECT and WHERE clause of a query, these pseudocolumn values are not actually stored in the database. You cannot insert, update, or delete a value of the ROWID pseudocolumn.</a:t>
            </a:r>
          </a:p>
        </p:txBody>
      </p:sp>
    </p:spTree>
    <p:extLst>
      <p:ext uri="{BB962C8B-B14F-4D97-AF65-F5344CB8AC3E}">
        <p14:creationId xmlns:p14="http://schemas.microsoft.com/office/powerpoint/2010/main" val="273384506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sys_guid()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SYS_GUID()</a:t>
            </a:r>
          </a:p>
        </p:txBody>
      </p:sp>
      <p:sp>
        <p:nvSpPr>
          <p:cNvPr id="7" name="Rectangle 6"/>
          <p:cNvSpPr/>
          <p:nvPr/>
        </p:nvSpPr>
        <p:spPr>
          <a:xfrm>
            <a:off x="76200" y="838200"/>
            <a:ext cx="8991600" cy="1200329"/>
          </a:xfrm>
          <a:prstGeom prst="rect">
            <a:avLst/>
          </a:prstGeom>
        </p:spPr>
        <p:txBody>
          <a:bodyPr wrap="square">
            <a:spAutoFit/>
          </a:bodyPr>
          <a:lstStyle/>
          <a:p>
            <a:r>
              <a:rPr lang="en-US" dirty="0"/>
              <a:t>In </a:t>
            </a:r>
            <a:r>
              <a:rPr lang="en-US" b="1" dirty="0"/>
              <a:t>Oracle</a:t>
            </a:r>
            <a:r>
              <a:rPr lang="en-US" dirty="0"/>
              <a:t> PL/SQL, </a:t>
            </a:r>
            <a:r>
              <a:rPr lang="en-US" b="1" dirty="0"/>
              <a:t>SYS_GUID</a:t>
            </a:r>
            <a:r>
              <a:rPr lang="en-US" dirty="0"/>
              <a:t> is a built in function which returns the Global Unique Identifier (GUID) for a row in a table. It accepts no arguments and </a:t>
            </a:r>
            <a:r>
              <a:rPr lang="en-US" b="1" dirty="0">
                <a:solidFill>
                  <a:srgbClr val="C00000"/>
                </a:solidFill>
              </a:rPr>
              <a:t>returns a RAW value of 16 bytes</a:t>
            </a:r>
            <a:r>
              <a:rPr lang="en-US" dirty="0"/>
              <a:t>. Note that it is different from ROWID. A GUID is a sequence of characters that are supposed to be globally unique.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sys_guid()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080885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5031692"/>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670654"/>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361559324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smtClean="0">
                <a:solidFill>
                  <a:srgbClr val="7F7F7F"/>
                </a:solidFill>
                <a:latin typeface="Calibri" panose="020F0502020204030204" pitchFamily="34" charset="0"/>
              </a:rPr>
              <a:t>'</a:t>
            </a:r>
            <a:r>
              <a:rPr lang="en-US" sz="2200" smtClean="0">
                <a:solidFill>
                  <a:schemeClr val="bg1">
                    <a:lumMod val="50000"/>
                  </a:schemeClr>
                </a:solidFill>
                <a:latin typeface="Calibri" panose="020F0502020204030204" pitchFamily="34" charset="0"/>
                <a:cs typeface="Calibri" panose="020F0502020204030204" pitchFamily="34" charset="0"/>
              </a:rPr>
              <a:t>,</a:t>
            </a:r>
            <a:r>
              <a:rPr lang="en-US" sz="2200" smtClean="0">
                <a:latin typeface="Calibri" panose="020F0502020204030204" pitchFamily="34" charset="0"/>
                <a:cs typeface="Calibri" panose="020F0502020204030204" pitchFamily="34" charset="0"/>
              </a:rPr>
              <a:t> </a:t>
            </a:r>
            <a:r>
              <a:rPr lang="en-US" sz="2200" smtClean="0">
                <a:solidFill>
                  <a:srgbClr val="B97A57"/>
                </a:solidFill>
                <a:latin typeface="Calibri" panose="020F0502020204030204" pitchFamily="34" charset="0"/>
              </a:rPr>
              <a:t>&amp;</a:t>
            </a:r>
            <a:r>
              <a:rPr lang="en-US" sz="220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02319575"/>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Arithmetic </a:t>
            </a:r>
            <a:r>
              <a:rPr lang="en-IN" dirty="0" smtClean="0">
                <a:latin typeface="Arial" panose="020B0604020202020204" pitchFamily="34" charset="0"/>
                <a:cs typeface="Arial" panose="020B0604020202020204" pitchFamily="34" charset="0"/>
              </a:rPr>
              <a:t>operator like </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or</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also can be performed </a:t>
            </a:r>
            <a:r>
              <a:rPr lang="en-IN" dirty="0" smtClean="0">
                <a:latin typeface="Arial" panose="020B0604020202020204" pitchFamily="34" charset="0"/>
                <a:cs typeface="Arial" panose="020B0604020202020204" pitchFamily="34" charset="0"/>
              </a:rPr>
              <a:t>with dates.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01531" y="1295400"/>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 </a:t>
            </a:r>
            <a:r>
              <a:rPr lang="en-US" sz="2200" dirty="0" smtClean="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a:solidFill>
                  <a:srgbClr val="C00000"/>
                </a:solidFill>
                <a:latin typeface="Calibri" panose="020F0502020204030204" pitchFamily="34" charset="0"/>
              </a:rPr>
              <a:t>1</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7144955"/>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dirty="0" smtClean="0">
                <a:solidFill>
                  <a:srgbClr val="FC6F0D"/>
                </a:solidFill>
                <a:latin typeface="Calibri" panose="020F0502020204030204" pitchFamily="34" charset="0"/>
                <a:cs typeface="Calibri" panose="020F0502020204030204" pitchFamily="34" charset="0"/>
              </a:rPr>
              <a:t>nls_date_format</a:t>
            </a:r>
            <a:r>
              <a:rPr lang="fr-FR" sz="2200" dirty="0" smtClean="0">
                <a:latin typeface="Calibri" panose="020F0502020204030204" pitchFamily="34" charset="0"/>
                <a:cs typeface="Calibri" panose="020F0502020204030204" pitchFamily="34" charset="0"/>
              </a:rPr>
              <a:t> </a:t>
            </a:r>
            <a:r>
              <a:rPr lang="fr-FR" sz="2200" dirty="0" smtClean="0">
                <a:solidFill>
                  <a:schemeClr val="accent5"/>
                </a:solidFill>
                <a:latin typeface="Calibri" panose="020F0502020204030204" pitchFamily="34" charset="0"/>
                <a:cs typeface="Calibri" panose="020F0502020204030204" pitchFamily="34" charset="0"/>
              </a:rPr>
              <a:t>=</a:t>
            </a:r>
            <a:r>
              <a:rPr lang="fr-FR" sz="2200" dirty="0" smtClean="0">
                <a:latin typeface="Calibri" panose="020F0502020204030204" pitchFamily="34" charset="0"/>
                <a:cs typeface="Calibri" panose="020F0502020204030204" pitchFamily="34" charset="0"/>
              </a:rPr>
              <a:t> </a:t>
            </a:r>
            <a:r>
              <a:rPr lang="fr-FR" sz="2200" dirty="0" smtClean="0">
                <a:solidFill>
                  <a:schemeClr val="bg1">
                    <a:lumMod val="50000"/>
                  </a:schemeClr>
                </a:solidFill>
                <a:latin typeface="Calibri" panose="020F0502020204030204" pitchFamily="34" charset="0"/>
                <a:cs typeface="Calibri" panose="020F0502020204030204" pitchFamily="34" charset="0"/>
              </a:rPr>
              <a:t>'</a:t>
            </a:r>
            <a:r>
              <a:rPr lang="fr-FR" sz="2200" dirty="0" smtClean="0">
                <a:solidFill>
                  <a:srgbClr val="00B050"/>
                </a:solidFill>
                <a:latin typeface="Calibri" panose="020F0502020204030204" pitchFamily="34" charset="0"/>
                <a:cs typeface="Calibri" panose="020F0502020204030204" pitchFamily="34" charset="0"/>
              </a:rPr>
              <a:t>dd-mon-</a:t>
            </a:r>
            <a:r>
              <a:rPr lang="fr-FR" sz="2200" dirty="0" err="1" smtClean="0">
                <a:solidFill>
                  <a:srgbClr val="00B050"/>
                </a:solidFill>
                <a:latin typeface="Calibri" panose="020F0502020204030204" pitchFamily="34" charset="0"/>
                <a:cs typeface="Calibri" panose="020F0502020204030204" pitchFamily="34" charset="0"/>
              </a:rPr>
              <a:t>yyyy</a:t>
            </a:r>
            <a:r>
              <a:rPr lang="fr-FR" sz="2200" dirty="0" smtClean="0">
                <a:solidFill>
                  <a:srgbClr val="00B050"/>
                </a:solidFill>
                <a:latin typeface="Calibri" panose="020F0502020204030204" pitchFamily="34" charset="0"/>
                <a:cs typeface="Calibri" panose="020F0502020204030204" pitchFamily="34" charset="0"/>
              </a:rPr>
              <a:t> hh:mi:ss</a:t>
            </a:r>
            <a:r>
              <a:rPr lang="fr-FR"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669709701"/>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0720554"/>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2820726949"/>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620665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nls_currency</a:t>
            </a:r>
            <a:r>
              <a:rPr lang="en-US" sz="2200" dirty="0" smtClean="0">
                <a:latin typeface="Calibri" panose="020F0502020204030204" pitchFamily="34" charset="0"/>
                <a:cs typeface="Calibri" panose="020F0502020204030204" pitchFamily="34" charset="0"/>
              </a:rPr>
              <a:t> </a:t>
            </a:r>
            <a:r>
              <a:rPr lang="en-US" sz="2200" dirty="0">
                <a:solidFill>
                  <a:schemeClr val="accent5"/>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Rs</a:t>
            </a:r>
            <a:r>
              <a:rPr lang="en-US" sz="2200" dirty="0" smtClean="0">
                <a:latin typeface="Calibri" panose="020F0502020204030204" pitchFamily="34" charset="0"/>
                <a:cs typeface="Calibri" panose="020F0502020204030204" pitchFamily="34" charset="0"/>
              </a:rPr>
              <a:t>.</a:t>
            </a:r>
            <a:r>
              <a:rPr lang="fr-FR"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WHERE </a:t>
            </a:r>
            <a:r>
              <a:rPr lang="en-US" dirty="0">
                <a:solidFill>
                  <a:srgbClr val="0070C0"/>
                </a:solidFill>
                <a:latin typeface="Consolas" panose="020B0609020204030204" pitchFamily="49" charset="0"/>
                <a:cs typeface="Arial" panose="020B0604020202020204" pitchFamily="34" charset="0"/>
              </a:rPr>
              <a:t>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
        <p:nvSpPr>
          <p:cNvPr id="8" name="Rectangle 7"/>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WHERE </a:t>
            </a:r>
            <a:r>
              <a:rPr lang="en-US" dirty="0">
                <a:solidFill>
                  <a:srgbClr val="0070C0"/>
                </a:solidFill>
                <a:latin typeface="Consolas" panose="020B0609020204030204" pitchFamily="49" charset="0"/>
                <a:cs typeface="Arial" panose="020B0604020202020204" pitchFamily="34" charset="0"/>
              </a:rPr>
              <a:t>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WHERE </a:t>
            </a:r>
            <a:r>
              <a:rPr lang="en-US" dirty="0">
                <a:solidFill>
                  <a:srgbClr val="0070C0"/>
                </a:solidFill>
                <a:latin typeface="Consolas" panose="020B0609020204030204" pitchFamily="49" charset="0"/>
                <a:cs typeface="Arial" panose="020B0604020202020204" pitchFamily="34" charset="0"/>
              </a:rPr>
              <a:t>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981742"/>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972342"/>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a:t>
            </a:r>
            <a:r>
              <a:rPr lang="en-US" dirty="0">
                <a:solidFill>
                  <a:srgbClr val="222222"/>
                </a:solidFill>
                <a:latin typeface="arial" panose="020B0604020202020204" pitchFamily="34" charset="0"/>
              </a:rPr>
              <a:t>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NVL2</a:t>
            </a:r>
            <a:r>
              <a:rPr lang="en-US" dirty="0">
                <a:solidFill>
                  <a:srgbClr val="222222"/>
                </a:solidFill>
                <a:latin typeface="arial" panose="020B0604020202020204" pitchFamily="34" charset="0"/>
              </a:rPr>
              <a:t>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381000"/>
            <a:ext cx="8839200" cy="477054"/>
          </a:xfrm>
          <a:prstGeom prst="rect">
            <a:avLst/>
          </a:prstGeom>
        </p:spPr>
        <p:txBody>
          <a:bodyPr wrap="square">
            <a:spAutoFit/>
          </a:bodyPr>
          <a:lstStyle/>
          <a:p>
            <a:r>
              <a:rPr lang="en-US" sz="2500"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826700227"/>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531489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
        <p:nvSpPr>
          <p:cNvPr id="6" name="Rectangle 5"/>
          <p:cNvSpPr/>
          <p:nvPr/>
        </p:nvSpPr>
        <p:spPr>
          <a:xfrm>
            <a:off x="56407" y="4659868"/>
            <a:ext cx="9109364" cy="369332"/>
          </a:xfrm>
          <a:prstGeom prst="rect">
            <a:avLst/>
          </a:prstGeom>
        </p:spPr>
        <p:txBody>
          <a:bodyPr wrap="square">
            <a:spAutoFit/>
          </a:bodyPr>
          <a:lstStyle/>
          <a:p>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schema.table.col_name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schema.view.col_name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schema.materialized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view.col_name</a:t>
            </a:r>
            <a:endParaRPr lang="en-US" dirty="0">
              <a:solidFill>
                <a:srgbClr val="B22251"/>
              </a:solidFill>
              <a:latin typeface="Arial" panose="020B0604020202020204" pitchFamily="34" charset="0"/>
              <a:ea typeface="SimSun" panose="02010600030101010101" pitchFamily="2" charset="-122"/>
              <a:cs typeface="Arial" panose="020B0604020202020204" pitchFamily="34" charset="0"/>
            </a:endParaRPr>
          </a:p>
        </p:txBody>
      </p:sp>
      <p:sp>
        <p:nvSpPr>
          <p:cNvPr id="7" name="Rectangle 6"/>
          <p:cNvSpPr/>
          <p:nvPr/>
        </p:nvSpPr>
        <p:spPr>
          <a:xfrm>
            <a:off x="56407" y="4050268"/>
            <a:ext cx="9109364" cy="369332"/>
          </a:xfrm>
          <a:prstGeom prst="rect">
            <a:avLst/>
          </a:prstGeom>
        </p:spPr>
        <p:txBody>
          <a:bodyPr wrap="square">
            <a:spAutoFit/>
          </a:bodyPr>
          <a:lstStyle/>
          <a:p>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72356447"/>
              </p:ext>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41514" y="27432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condition_1 THEN statements_1</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WHEN condition_2 THEN statements_2</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01531" y="4876800"/>
            <a:ext cx="812869" cy="1446550"/>
          </a:xfrm>
          <a:prstGeom prst="rect">
            <a:avLst/>
          </a:prstGeom>
        </p:spPr>
        <p:txBody>
          <a:bodyPr wrap="square">
            <a:spAutoFit/>
          </a:bodyPr>
          <a:lstStyle/>
          <a:p>
            <a:r>
              <a:rPr lang="en-US" sz="2200" dirty="0"/>
              <a:t> </a:t>
            </a:r>
            <a:r>
              <a:rPr lang="en-US" sz="2200" dirty="0" smtClean="0"/>
              <a:t>C1</a:t>
            </a:r>
            <a:endParaRPr lang="en-US" sz="2200" dirty="0"/>
          </a:p>
          <a:p>
            <a:r>
              <a:rPr lang="en-US" sz="2200" dirty="0"/>
              <a:t>------</a:t>
            </a:r>
          </a:p>
          <a:p>
            <a:r>
              <a:rPr lang="en-US" sz="2200" dirty="0"/>
              <a:t>     3</a:t>
            </a:r>
          </a:p>
          <a:p>
            <a:r>
              <a:rPr lang="en-US" sz="2200" dirty="0"/>
              <a:t>    -1</a:t>
            </a:r>
          </a:p>
        </p:txBody>
      </p:sp>
      <p:sp>
        <p:nvSpPr>
          <p:cNvPr id="3" name="Rectangle 2"/>
          <p:cNvSpPr/>
          <p:nvPr/>
        </p:nvSpPr>
        <p:spPr>
          <a:xfrm>
            <a:off x="914400" y="4760795"/>
            <a:ext cx="8077198" cy="170816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2</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null</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17 rows</a:t>
            </a:r>
            <a:endParaRPr lang="en-US" sz="2200" dirty="0">
              <a:solidFill>
                <a:srgbClr val="92D050"/>
              </a:solidFill>
              <a:latin typeface="Calibri" panose="020F0502020204030204" pitchFamily="34" charset="0"/>
              <a:cs typeface="Calibri" panose="020F0502020204030204" pitchFamily="34" charset="0"/>
            </a:endParaRPr>
          </a:p>
        </p:txBody>
      </p:sp>
      <p:sp>
        <p:nvSpPr>
          <p:cNvPr id="9" name="Rectangle 8"/>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67765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10" name="Rectangle 9"/>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2" name="Rectangle 1"/>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8" name="Rectangle 7"/>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MIN([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3" name="Rectangle 2"/>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MIN()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8" name="Rectangle 7"/>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 </a:t>
            </a:r>
            <a:r>
              <a:rPr lang="en-US" sz="2200" dirty="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9" name="Rectangle 8"/>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MAX([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11" name="Rectangle 10"/>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MAX()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1200329"/>
          </a:xfrm>
          <a:prstGeom prst="rect">
            <a:avLst/>
          </a:prstGeom>
        </p:spPr>
        <p:txBody>
          <a:bodyPr wrap="square">
            <a:spAutoFit/>
          </a:bodyPr>
          <a:lstStyle/>
          <a:p>
            <a:r>
              <a:rPr lang="en-US" dirty="0">
                <a:solidFill>
                  <a:srgbClr val="222222"/>
                </a:solidFill>
                <a:latin typeface="arial" panose="020B0604020202020204" pitchFamily="34" charset="0"/>
              </a:rPr>
              <a:t>If you specify expr, then COUNT returns the number of rows where expr is not null. You can count either all rows, or only distinct values of expr. If you specify the </a:t>
            </a:r>
            <a:r>
              <a:rPr lang="en-US" dirty="0">
                <a:solidFill>
                  <a:srgbClr val="00B0F0"/>
                </a:solidFill>
                <a:latin typeface="arial" panose="020B0604020202020204" pitchFamily="34" charset="0"/>
              </a:rPr>
              <a:t>asterisk (*)</a:t>
            </a:r>
            <a:r>
              <a:rPr lang="en-US" dirty="0">
                <a:solidFill>
                  <a:srgbClr val="222222"/>
                </a:solidFill>
                <a:latin typeface="arial" panose="020B0604020202020204" pitchFamily="34" charset="0"/>
              </a:rPr>
              <a:t>, then this function returns all rows, including duplicates and nulls. COUNT never returns null.</a:t>
            </a:r>
            <a:endParaRPr lang="en-IN" b="1" dirty="0">
              <a:solidFill>
                <a:srgbClr val="222222"/>
              </a:solidFill>
              <a:latin typeface="arial" panose="020B0604020202020204" pitchFamily="34" charset="0"/>
            </a:endParaRPr>
          </a:p>
        </p:txBody>
      </p:sp>
      <p:sp>
        <p:nvSpPr>
          <p:cNvPr id="5" name="Rectangle 4"/>
          <p:cNvSpPr/>
          <p:nvPr/>
        </p:nvSpPr>
        <p:spPr>
          <a:xfrm>
            <a:off x="90646" y="2749611"/>
            <a:ext cx="8900953" cy="3185487"/>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0</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0000"/>
                </a:solidFill>
                <a:latin typeface="Calibri" panose="020F0502020204030204" pitchFamily="34" charset="0"/>
                <a:cs typeface="Calibri" panose="020F0502020204030204" pitchFamily="34" charset="0"/>
              </a:rPr>
              <a:t>// error</a:t>
            </a:r>
            <a:endParaRPr lang="en-US" sz="22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90647" y="2145268"/>
            <a:ext cx="73007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COUNT([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7" name="Rectangle 6"/>
          <p:cNvSpPr/>
          <p:nvPr/>
        </p:nvSpPr>
        <p:spPr>
          <a:xfrm>
            <a:off x="4053047" y="2672259"/>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a:t>
            </a:r>
            <a:endParaRPr lang="en-US" dirty="0"/>
          </a:p>
        </p:txBody>
      </p:sp>
    </p:spTree>
    <p:extLst>
      <p:ext uri="{BB962C8B-B14F-4D97-AF65-F5344CB8AC3E}">
        <p14:creationId xmlns:p14="http://schemas.microsoft.com/office/powerpoint/2010/main" val="184535639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161871"/>
            <a:ext cx="8839200"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GROUP </a:t>
            </a:r>
            <a:r>
              <a:rPr lang="en-US" dirty="0">
                <a:latin typeface="Arial" panose="020B0604020202020204" pitchFamily="34" charset="0"/>
                <a:cs typeface="Arial" panose="020B0604020202020204" pitchFamily="34" charset="0"/>
              </a:rPr>
              <a:t>BY clause, part of a </a:t>
            </a:r>
            <a:r>
              <a:rPr lang="en-US" dirty="0">
                <a:solidFill>
                  <a:srgbClr val="00B0F0"/>
                </a:solidFill>
                <a:latin typeface="Arial" panose="020B0604020202020204" pitchFamily="34" charset="0"/>
                <a:cs typeface="Arial" panose="020B0604020202020204" pitchFamily="34" charset="0"/>
              </a:rPr>
              <a:t>SelectExpression</a:t>
            </a:r>
            <a:r>
              <a:rPr lang="en-US" dirty="0">
                <a:latin typeface="Arial" panose="020B0604020202020204" pitchFamily="34" charset="0"/>
                <a:cs typeface="Arial" panose="020B0604020202020204" pitchFamily="34" charset="0"/>
              </a:rPr>
              <a:t>, groups a result into subsets that have matching values for one or more columns. In each group, no two rows have the same value for the grouping column or columns. NULLs are considered equivalent for grouping purposes.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0" name="Rectangle 9"/>
          <p:cNvSpPr/>
          <p:nvPr/>
        </p:nvSpPr>
        <p:spPr>
          <a:xfrm>
            <a:off x="152400" y="2734270"/>
            <a:ext cx="8839200" cy="1107996"/>
          </a:xfrm>
          <a:prstGeom prst="rect">
            <a:avLst/>
          </a:prstGeom>
          <a:solidFill>
            <a:schemeClr val="accent5">
              <a:lumMod val="20000"/>
              <a:lumOff val="80000"/>
            </a:schemeClr>
          </a:solidFill>
        </p:spPr>
        <p:txBody>
          <a:bodyPr wrap="square">
            <a:spAutoFit/>
          </a:bodyPr>
          <a:lstStyle/>
          <a:p>
            <a:r>
              <a:rPr lang="en-US" sz="2200" dirty="0">
                <a:latin typeface="Segoe UI Light" panose="020B0502040204020203" pitchFamily="34" charset="0"/>
                <a:cs typeface="Segoe UI Light" panose="020B0502040204020203" pitchFamily="34" charset="0"/>
              </a:rPr>
              <a:t>column-Name must be a column from the current scope of the query</a:t>
            </a:r>
            <a:r>
              <a:rPr lang="en-US" sz="2200" dirty="0" smtClean="0">
                <a:latin typeface="Segoe UI Light" panose="020B0502040204020203" pitchFamily="34" charset="0"/>
                <a:cs typeface="Segoe UI Light" panose="020B0502040204020203" pitchFamily="34" charset="0"/>
              </a:rPr>
              <a:t>; </a:t>
            </a:r>
            <a:r>
              <a:rPr lang="en-US" sz="2200" b="1" dirty="0">
                <a:latin typeface="Segoe UI Light" panose="020B0502040204020203" pitchFamily="34" charset="0"/>
                <a:cs typeface="Segoe UI Light" panose="020B0502040204020203" pitchFamily="34" charset="0"/>
              </a:rPr>
              <a:t>if a GROUP BY clause is in a subquery, it cannot refer to columns in the outer query</a:t>
            </a:r>
            <a:r>
              <a:rPr lang="en-US"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1" name="Rectangle 10"/>
          <p:cNvSpPr/>
          <p:nvPr/>
        </p:nvSpPr>
        <p:spPr>
          <a:xfrm>
            <a:off x="152400" y="1143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smtClean="0">
                <a:solidFill>
                  <a:srgbClr val="0077AA"/>
                </a:solidFill>
                <a:latin typeface="Consolas" panose="020B0609020204030204" pitchFamily="49" charset="0"/>
              </a:rPr>
              <a:t>[ GROUP </a:t>
            </a:r>
            <a:r>
              <a:rPr lang="en-US" dirty="0">
                <a:solidFill>
                  <a:srgbClr val="0077AA"/>
                </a:solidFill>
                <a:latin typeface="Consolas" panose="020B0609020204030204" pitchFamily="49" charset="0"/>
              </a:rPr>
              <a:t>BY </a:t>
            </a:r>
            <a:r>
              <a:rPr lang="en-US" dirty="0" smtClean="0">
                <a:solidFill>
                  <a:srgbClr val="0077AA"/>
                </a:solidFill>
                <a:latin typeface="Consolas" panose="020B0609020204030204" pitchFamily="49" charset="0"/>
              </a:rPr>
              <a:t>{ col_name </a:t>
            </a:r>
            <a:r>
              <a:rPr lang="en-US" dirty="0">
                <a:solidFill>
                  <a:srgbClr val="0077AA"/>
                </a:solidFill>
                <a:latin typeface="Consolas" panose="020B0609020204030204" pitchFamily="49" charset="0"/>
              </a:rPr>
              <a:t>} | { ROLLUP | CUBE } (grouping_expression_list</a:t>
            </a:r>
            <a:r>
              <a:rPr lang="en-US" dirty="0" smtClean="0">
                <a:solidFill>
                  <a:srgbClr val="0077AA"/>
                </a:solidFill>
                <a:latin typeface="Consolas" panose="020B0609020204030204" pitchFamily="49" charset="0"/>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75346" y="2340352"/>
            <a:ext cx="8816254" cy="2631490"/>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j</a:t>
            </a:r>
            <a:r>
              <a:rPr lang="en-US" sz="2200" dirty="0" smtClean="0">
                <a:latin typeface="Calibri" panose="020F0502020204030204" pitchFamily="34" charset="0"/>
                <a:ea typeface="Times New Roman" panose="02020603050405020304" pitchFamily="18" charset="0"/>
                <a:cs typeface="Calibri" panose="020F0502020204030204" pitchFamily="34" charset="0"/>
              </a:rPr>
              <a:t>ob</a:t>
            </a:r>
            <a:r>
              <a:rPr lang="en-IN" sz="2200" dirty="0" smtClean="0">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92D050"/>
                </a:solidFill>
                <a:latin typeface="Calibri" panose="020F0502020204030204" pitchFamily="34" charset="0"/>
                <a:ea typeface="Times New Roman" panose="02020603050405020304" pitchFamily="18" charset="0"/>
                <a:cs typeface="Calibri" panose="020F0502020204030204" pitchFamily="34" charset="0"/>
              </a:rPr>
              <a:t>//error</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having clause</a:t>
            </a:r>
            <a:endParaRPr lang="en-US" dirty="0"/>
          </a:p>
        </p:txBody>
      </p:sp>
      <p:sp>
        <p:nvSpPr>
          <p:cNvPr id="4" name="Rectangle 3"/>
          <p:cNvSpPr/>
          <p:nvPr/>
        </p:nvSpPr>
        <p:spPr>
          <a:xfrm>
            <a:off x="0" y="21771"/>
            <a:ext cx="6248400" cy="707886"/>
          </a:xfrm>
          <a:prstGeom prst="rect">
            <a:avLst/>
          </a:prstGeom>
        </p:spPr>
        <p:txBody>
          <a:bodyPr wrap="square">
            <a:spAutoFit/>
          </a:bodyPr>
          <a:lstStyle/>
          <a:p>
            <a:r>
              <a:rPr lang="en-IN" sz="2000" dirty="0">
                <a:solidFill>
                  <a:srgbClr val="008080"/>
                </a:solidFill>
              </a:rPr>
              <a:t>The HAVING clause can refer to aggregate functions, which the WHERE clause cannot.</a:t>
            </a:r>
          </a:p>
        </p:txBody>
      </p:sp>
      <p:sp>
        <p:nvSpPr>
          <p:cNvPr id="6" name="Rectangle 5"/>
          <p:cNvSpPr/>
          <p:nvPr/>
        </p:nvSpPr>
        <p:spPr>
          <a:xfrm>
            <a:off x="152400" y="3172361"/>
            <a:ext cx="88392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A HAVING clause restricts the results of a GROUP BY in a </a:t>
            </a:r>
            <a:r>
              <a:rPr lang="en-US" dirty="0">
                <a:solidFill>
                  <a:srgbClr val="00B0F0"/>
                </a:solidFill>
                <a:latin typeface="Arial" panose="020B0604020202020204" pitchFamily="34" charset="0"/>
                <a:cs typeface="Arial" panose="020B0604020202020204" pitchFamily="34" charset="0"/>
              </a:rPr>
              <a:t>SelectExpression</a:t>
            </a:r>
            <a:r>
              <a:rPr lang="en-US" sz="2000" dirty="0">
                <a:latin typeface="Segoe UI Light" panose="020B0502040204020203" pitchFamily="34" charset="0"/>
                <a:cs typeface="Segoe UI Light" panose="020B0502040204020203" pitchFamily="34" charset="0"/>
              </a:rPr>
              <a:t>. The HAVING clause is applied to each group of the grouped table, much as a WHERE clause is applied to a select list. </a:t>
            </a:r>
            <a:r>
              <a:rPr lang="en-US" sz="2000" b="1" dirty="0">
                <a:latin typeface="Segoe UI Light" panose="020B0502040204020203" pitchFamily="34" charset="0"/>
                <a:cs typeface="Segoe UI Light" panose="020B0502040204020203" pitchFamily="34" charset="0"/>
              </a:rPr>
              <a:t>Aggregates in the HAVING clause do not need to appear in the SELECT list.</a:t>
            </a:r>
          </a:p>
        </p:txBody>
      </p:sp>
      <p:sp>
        <p:nvSpPr>
          <p:cNvPr id="3" name="Rectangle 2"/>
          <p:cNvSpPr/>
          <p:nvPr/>
        </p:nvSpPr>
        <p:spPr>
          <a:xfrm>
            <a:off x="4572000" y="956650"/>
            <a:ext cx="4572000" cy="1200329"/>
          </a:xfrm>
          <a:prstGeom prst="rect">
            <a:avLst/>
          </a:prstGeom>
          <a:solidFill>
            <a:schemeClr val="accent5">
              <a:lumMod val="20000"/>
              <a:lumOff val="80000"/>
            </a:schemeClr>
          </a:solidFill>
        </p:spPr>
        <p:txBody>
          <a:bodyPr>
            <a:spAutoFit/>
          </a:bodyPr>
          <a:lstStyle/>
          <a:p>
            <a:r>
              <a:rPr lang="en-US" dirty="0"/>
              <a:t>Specify GROUP BY and HAVING after the where_clause. If you specify both GROUP BY and HAVING, then they can appear in either order.</a:t>
            </a:r>
          </a:p>
        </p:txBody>
      </p:sp>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20574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smtClean="0">
                <a:solidFill>
                  <a:srgbClr val="0077AA"/>
                </a:solidFill>
                <a:latin typeface="Consolas" panose="020B0609020204030204" pitchFamily="49" charset="0"/>
              </a:rPr>
              <a:t>GROUP </a:t>
            </a:r>
            <a:r>
              <a:rPr lang="en-US" dirty="0">
                <a:solidFill>
                  <a:srgbClr val="0077AA"/>
                </a:solidFill>
                <a:latin typeface="Consolas" panose="020B0609020204030204" pitchFamily="49" charset="0"/>
              </a:rPr>
              <a:t>BY { col_name } | { ROLLUP | CUBE } (grouping_expression_list) </a:t>
            </a:r>
            <a:r>
              <a:rPr lang="en-US" dirty="0" smtClean="0">
                <a:solidFill>
                  <a:srgbClr val="0070C0"/>
                </a:solidFill>
                <a:latin typeface="Consolas" panose="020B0609020204030204" pitchFamily="49" charset="0"/>
                <a:cs typeface="Arial" panose="020B0604020202020204" pitchFamily="34" charset="0"/>
              </a:rPr>
              <a:t>] [ HAVING having_condition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76200" y="3161337"/>
            <a:ext cx="89154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 </a:t>
            </a:r>
            <a:r>
              <a:rPr lang="en-US" sz="2200" dirty="0">
                <a:solidFill>
                  <a:srgbClr val="B22251"/>
                </a:solidFill>
                <a:latin typeface="Calibri" panose="020F0502020204030204" pitchFamily="34" charset="0"/>
                <a:cs typeface="Calibri" panose="020F0502020204030204" pitchFamily="34" charset="0"/>
              </a:rPr>
              <a:t>having</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a:t>
            </a:r>
            <a:r>
              <a:rPr lang="en-US" sz="2200" dirty="0">
                <a:solidFill>
                  <a:srgbClr val="00B05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 </a:t>
            </a:r>
            <a:r>
              <a:rPr lang="en-US" sz="2200" dirty="0">
                <a:solidFill>
                  <a:srgbClr val="B22251"/>
                </a:solidFill>
                <a:latin typeface="Calibri" panose="020F0502020204030204" pitchFamily="34" charset="0"/>
                <a:cs typeface="Calibri" panose="020F0502020204030204" pitchFamily="34" charset="0"/>
              </a:rPr>
              <a:t>having</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2</a:t>
            </a:r>
            <a:r>
              <a:rPr lang="en-US" sz="2200" dirty="0">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having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&gt;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5000</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difference between where and having clause</a:t>
            </a:r>
            <a:endParaRPr lang="en-US" dirty="0"/>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for update</a:t>
            </a:r>
            <a:endParaRPr lang="en-US" dirty="0"/>
          </a:p>
        </p:txBody>
      </p:sp>
    </p:spTree>
    <p:extLst>
      <p:ext uri="{BB962C8B-B14F-4D97-AF65-F5344CB8AC3E}">
        <p14:creationId xmlns:p14="http://schemas.microsoft.com/office/powerpoint/2010/main" val="161849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1479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analytic functions</a:t>
            </a:r>
          </a:p>
        </p:txBody>
      </p:sp>
      <p:sp>
        <p:nvSpPr>
          <p:cNvPr id="3" name="Rectangle 2"/>
          <p:cNvSpPr/>
          <p:nvPr/>
        </p:nvSpPr>
        <p:spPr>
          <a:xfrm>
            <a:off x="190005" y="3352800"/>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cannot any other analytic function for expr. That is, </a:t>
            </a:r>
            <a:r>
              <a:rPr lang="en-US" sz="2000" b="1" dirty="0">
                <a:latin typeface="Segoe UI Light" panose="020B0502040204020203" pitchFamily="34" charset="0"/>
                <a:cs typeface="Segoe UI Light" panose="020B0502040204020203" pitchFamily="34" charset="0"/>
              </a:rPr>
              <a:t>you cannot nest analytic functions</a:t>
            </a:r>
            <a:r>
              <a:rPr lang="en-US" sz="2000" dirty="0">
                <a:latin typeface="Segoe UI Light" panose="020B0502040204020203" pitchFamily="34" charset="0"/>
                <a:cs typeface="Segoe UI Light" panose="020B0502040204020203" pitchFamily="34" charset="0"/>
              </a:rPr>
              <a:t>, but you can use other built-in function expressions for expr.</a:t>
            </a:r>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row_number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ROW_NUMBER( </a:t>
            </a:r>
            <a:r>
              <a:rPr lang="en-US" i="1" dirty="0" smtClean="0">
                <a:solidFill>
                  <a:srgbClr val="FCF75E"/>
                </a:solidFill>
                <a:latin typeface="Arial" pitchFamily="34" charset="0"/>
                <a:cs typeface="Arial" pitchFamily="34" charset="0"/>
              </a:rPr>
              <a:t>) OVER </a:t>
            </a:r>
            <a:r>
              <a:rPr lang="en-US" i="1" dirty="0">
                <a:solidFill>
                  <a:srgbClr val="FCF75E"/>
                </a:solidFill>
                <a:latin typeface="Arial" pitchFamily="34" charset="0"/>
                <a:cs typeface="Arial" pitchFamily="34" charset="0"/>
              </a:rPr>
              <a:t>([ query_partition_clause ] order_by_clause)</a:t>
            </a:r>
          </a:p>
        </p:txBody>
      </p:sp>
      <p:sp>
        <p:nvSpPr>
          <p:cNvPr id="2" name="Rectangle 1"/>
          <p:cNvSpPr/>
          <p:nvPr/>
        </p:nvSpPr>
        <p:spPr>
          <a:xfrm>
            <a:off x="185055" y="2514600"/>
            <a:ext cx="8730343"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row_number() 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703183"/>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RANK calculates the rank of a value in a group of values. The return type is NUMBER. Rows with equal values for the ranking criteria receive the same rank. Oracle Database then adds the number of tied rows to the tied rank to calculate the next rank.</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RANK</a:t>
            </a:r>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6" name="Rectangle 5"/>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rank()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2384391"/>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
            </a:r>
            <a:r>
              <a:rPr lang="en-US" sz="3200" b="1" i="1" dirty="0" smtClean="0">
                <a:solidFill>
                  <a:srgbClr val="FFFF00"/>
                </a:solidFill>
                <a:latin typeface="Arial" pitchFamily="34" charset="0"/>
                <a:cs typeface="Arial" pitchFamily="34" charset="0"/>
              </a:rPr>
              <a:t>ense_rank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DENSE_RANK(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7" name="Rectangle 6"/>
          <p:cNvSpPr/>
          <p:nvPr/>
        </p:nvSpPr>
        <p:spPr>
          <a:xfrm>
            <a:off x="185055" y="2514600"/>
            <a:ext cx="8730343" cy="1107996"/>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09794019"/>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cursor</a:t>
            </a:r>
            <a:endParaRPr lang="en-US" dirty="0"/>
          </a:p>
        </p:txBody>
      </p:sp>
    </p:spTree>
    <p:extLst>
      <p:ext uri="{BB962C8B-B14F-4D97-AF65-F5344CB8AC3E}">
        <p14:creationId xmlns:p14="http://schemas.microsoft.com/office/powerpoint/2010/main" val="2361951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CURSOR expression returns a nested cursor. A nested cursor is implicitly opened when the cursor expression is evaluated.</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CURSOR (subquery)</a:t>
            </a:r>
          </a:p>
        </p:txBody>
      </p:sp>
      <p:sp>
        <p:nvSpPr>
          <p:cNvPr id="7" name="Rectangle 6"/>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cursor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.deptno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0012895"/>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a:t>
            </a: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 var_list</a:t>
            </a: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352800"/>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4258270"/>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063284"/>
            <a:ext cx="8839200" cy="1880316"/>
          </a:xfrm>
          <a:prstGeom prst="rect">
            <a:avLst/>
          </a:prstGeom>
        </p:spPr>
      </p:pic>
      <p:sp>
        <p:nvSpPr>
          <p:cNvPr id="9" name="Rectangle 8"/>
          <p:cNvSpPr/>
          <p:nvPr/>
        </p:nvSpPr>
        <p:spPr>
          <a:xfrm>
            <a:off x="76200" y="272296"/>
            <a:ext cx="8991600" cy="1938992"/>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in 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in WHERE /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742950" y="3240974"/>
            <a:ext cx="7658100" cy="400110"/>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nest up to </a:t>
            </a:r>
            <a:r>
              <a:rPr lang="en-US" sz="2000" b="1" i="1" dirty="0">
                <a:latin typeface="Segoe UI Light" panose="020B0502040204020203" pitchFamily="34" charset="0"/>
                <a:cs typeface="Segoe UI Light" panose="020B0502040204020203" pitchFamily="34" charset="0"/>
              </a:rPr>
              <a:t>255 levels</a:t>
            </a:r>
            <a:r>
              <a:rPr lang="en-US" sz="2000" dirty="0">
                <a:latin typeface="Segoe UI Light" panose="020B0502040204020203" pitchFamily="34" charset="0"/>
                <a:cs typeface="Segoe UI Light" panose="020B0502040204020203" pitchFamily="34" charset="0"/>
              </a:rPr>
              <a:t> of subqueries in the a nested subquery.</a:t>
            </a:r>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914400"/>
            <a:ext cx="8991600" cy="1938992"/>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in 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in WHERE /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74170" y="3345359"/>
            <a:ext cx="8817429" cy="1569660"/>
          </a:xfrm>
          <a:prstGeom prst="rect">
            <a:avLst/>
          </a:prstGeom>
        </p:spPr>
        <p:txBody>
          <a:bodyPr wrap="square">
            <a:spAutoFit/>
          </a:bodyPr>
          <a:lstStyle/>
          <a:p>
            <a:r>
              <a:rPr lang="en-IN" sz="2400" dirty="0">
                <a:latin typeface="Open Sans"/>
                <a:cs typeface="Arial" panose="020B0604020202020204" pitchFamily="34" charset="0"/>
              </a:rPr>
              <a:t>A subquery's outer statement can be any one </a:t>
            </a:r>
            <a:r>
              <a:rPr lang="en-IN" sz="2400" dirty="0" smtClean="0">
                <a:latin typeface="Open Sans"/>
                <a:cs typeface="Arial" panose="020B0604020202020204" pitchFamily="34" charset="0"/>
              </a:rPr>
              <a:t>of the following:</a:t>
            </a:r>
          </a:p>
          <a:p>
            <a:endParaRPr lang="en-IN" sz="2400" dirty="0" smtClean="0">
              <a:latin typeface="Open Sans"/>
              <a:cs typeface="Arial" panose="020B0604020202020204" pitchFamily="34" charset="0"/>
            </a:endParaRPr>
          </a:p>
          <a:p>
            <a:r>
              <a:rPr lang="en-IN" sz="2400" dirty="0" smtClean="0">
                <a:latin typeface="Open Sans"/>
                <a:cs typeface="Arial" panose="020B0604020202020204" pitchFamily="34" charset="0"/>
              </a:rPr>
              <a:t>DML – </a:t>
            </a:r>
            <a:r>
              <a:rPr lang="en-IN" sz="2400" b="1" i="1" dirty="0" smtClean="0">
                <a:solidFill>
                  <a:srgbClr val="FC6F0D"/>
                </a:solidFill>
                <a:latin typeface="Open Sans"/>
                <a:cs typeface="Arial" panose="020B0604020202020204" pitchFamily="34" charset="0"/>
              </a:rPr>
              <a:t>SELECT</a:t>
            </a:r>
            <a:r>
              <a:rPr lang="en-IN" sz="2400" b="1" i="1" dirty="0" smtClean="0">
                <a:latin typeface="Open Sans"/>
                <a:cs typeface="Arial" panose="020B0604020202020204" pitchFamily="34" charset="0"/>
              </a:rPr>
              <a:t> </a:t>
            </a:r>
            <a:r>
              <a:rPr lang="en-IN" sz="2400" b="1" i="1" dirty="0" smtClean="0">
                <a:solidFill>
                  <a:schemeClr val="bg1">
                    <a:lumMod val="50000"/>
                  </a:schemeClr>
                </a:solidFill>
                <a:latin typeface="Open Sans"/>
                <a:cs typeface="Arial" panose="020B0604020202020204" pitchFamily="34" charset="0"/>
              </a:rPr>
              <a:t>|</a:t>
            </a:r>
            <a:r>
              <a:rPr lang="en-IN" sz="2400" b="1" i="1" dirty="0" smtClean="0">
                <a:latin typeface="Open Sans"/>
                <a:cs typeface="Arial" panose="020B0604020202020204" pitchFamily="34" charset="0"/>
              </a:rPr>
              <a:t> </a:t>
            </a:r>
            <a:r>
              <a:rPr lang="en-IN" sz="2400" b="1" i="1" dirty="0" smtClean="0">
                <a:solidFill>
                  <a:srgbClr val="FC6F0D"/>
                </a:solidFill>
                <a:latin typeface="Open Sans"/>
                <a:cs typeface="Arial" panose="020B0604020202020204" pitchFamily="34" charset="0"/>
              </a:rPr>
              <a:t>INSERT  </a:t>
            </a:r>
            <a:r>
              <a:rPr lang="en-IN" sz="2400" b="1" i="1" dirty="0" smtClean="0">
                <a:solidFill>
                  <a:schemeClr val="bg1">
                    <a:lumMod val="50000"/>
                  </a:schemeClr>
                </a:solidFill>
                <a:latin typeface="Open Sans"/>
                <a:cs typeface="Arial" panose="020B0604020202020204" pitchFamily="34" charset="0"/>
              </a:rPr>
              <a:t>|</a:t>
            </a:r>
            <a:r>
              <a:rPr lang="en-IN" sz="2400" b="1" i="1" dirty="0" smtClean="0">
                <a:latin typeface="Open Sans"/>
                <a:cs typeface="Arial" panose="020B0604020202020204" pitchFamily="34" charset="0"/>
              </a:rPr>
              <a:t> </a:t>
            </a:r>
            <a:r>
              <a:rPr lang="en-IN" sz="2400" b="1" i="1" dirty="0" smtClean="0">
                <a:solidFill>
                  <a:srgbClr val="FC6F0D"/>
                </a:solidFill>
                <a:latin typeface="Open Sans"/>
                <a:cs typeface="Arial" panose="020B0604020202020204" pitchFamily="34" charset="0"/>
              </a:rPr>
              <a:t>UPDATE </a:t>
            </a:r>
            <a:r>
              <a:rPr lang="en-IN" sz="2400" b="1" i="1" dirty="0" smtClean="0">
                <a:solidFill>
                  <a:schemeClr val="bg1">
                    <a:lumMod val="50000"/>
                  </a:schemeClr>
                </a:solidFill>
                <a:latin typeface="Open Sans"/>
                <a:cs typeface="Arial" panose="020B0604020202020204" pitchFamily="34" charset="0"/>
              </a:rPr>
              <a:t>|</a:t>
            </a:r>
            <a:r>
              <a:rPr lang="en-IN" sz="2400" b="1" i="1" dirty="0" smtClean="0">
                <a:latin typeface="Open Sans"/>
                <a:cs typeface="Arial" panose="020B0604020202020204" pitchFamily="34" charset="0"/>
              </a:rPr>
              <a:t> </a:t>
            </a:r>
            <a:r>
              <a:rPr lang="en-IN" sz="2400" b="1" i="1" dirty="0" smtClean="0">
                <a:solidFill>
                  <a:srgbClr val="FC6F0D"/>
                </a:solidFill>
                <a:latin typeface="Open Sans"/>
                <a:cs typeface="Arial" panose="020B0604020202020204" pitchFamily="34" charset="0"/>
              </a:rPr>
              <a:t>DELETE</a:t>
            </a:r>
            <a:r>
              <a:rPr lang="en-IN" sz="2400" b="1" i="1" dirty="0" smtClean="0">
                <a:latin typeface="Open Sans"/>
                <a:cs typeface="Arial" panose="020B0604020202020204" pitchFamily="34" charset="0"/>
              </a:rPr>
              <a:t>.</a:t>
            </a:r>
          </a:p>
          <a:p>
            <a:r>
              <a:rPr lang="en-IN" sz="2400" dirty="0" smtClean="0">
                <a:latin typeface="Open Sans"/>
                <a:cs typeface="Arial" panose="020B0604020202020204" pitchFamily="34" charset="0"/>
              </a:rPr>
              <a:t>DDL</a:t>
            </a:r>
            <a:r>
              <a:rPr lang="en-IN" sz="2400" dirty="0">
                <a:latin typeface="Open Sans"/>
                <a:cs typeface="Arial" panose="020B0604020202020204" pitchFamily="34" charset="0"/>
              </a:rPr>
              <a:t> – </a:t>
            </a:r>
            <a:r>
              <a:rPr lang="en-IN" sz="2400" dirty="0" smtClean="0">
                <a:latin typeface="Open Sans"/>
                <a:cs typeface="Arial" panose="020B0604020202020204" pitchFamily="34" charset="0"/>
              </a:rPr>
              <a:t>CREATE</a:t>
            </a:r>
            <a:endParaRPr lang="en-IN" sz="2400" dirty="0">
              <a:latin typeface="Open Sans"/>
              <a:cs typeface="Arial" panose="020B0604020202020204" pitchFamily="34" charset="0"/>
            </a:endParaRPr>
          </a:p>
        </p:txBody>
      </p:sp>
    </p:spTree>
    <p:extLst>
      <p:ext uri="{BB962C8B-B14F-4D97-AF65-F5344CB8AC3E}">
        <p14:creationId xmlns:p14="http://schemas.microsoft.com/office/powerpoint/2010/main" val="1179420188"/>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multiple</a:t>
            </a:r>
            <a:r>
              <a:rPr lang="en-IN" sz="3200" b="1" dirty="0" smtClean="0"/>
              <a:t> </a:t>
            </a:r>
            <a:r>
              <a:rPr lang="en-IN" sz="3200" b="1" i="1" dirty="0" smtClean="0">
                <a:solidFill>
                  <a:srgbClr val="FFFF00"/>
                </a:solidFill>
                <a:latin typeface="Arial" pitchFamily="34" charset="0"/>
                <a:cs typeface="Arial" pitchFamily="34" charset="0"/>
              </a:rPr>
              <a:t>row</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Tree>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scalar subquery</a:t>
            </a:r>
            <a:endParaRPr lang="en-US" dirty="0"/>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Comparisons using Subquery</a:t>
            </a:r>
            <a:endParaRPr lang="en-US" dirty="0"/>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Subquery 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Subquery with IN,  ALL, ANY, or SOME</a:t>
            </a: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smtClean="0">
                <a:latin typeface="Arial" panose="020B0604020202020204" pitchFamily="34" charset="0"/>
                <a:cs typeface="Arial" panose="020B0604020202020204" pitchFamily="34" charset="0"/>
              </a:rPr>
              <a:t>=ANY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803970"/>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6" name="Rectangle 5"/>
          <p:cNvSpPr/>
          <p:nvPr/>
        </p:nvSpPr>
        <p:spPr>
          <a:xfrm>
            <a:off x="152400" y="39469"/>
            <a:ext cx="3187700" cy="646331"/>
          </a:xfrm>
          <a:prstGeom prst="rect">
            <a:avLst/>
          </a:prstGeom>
          <a:solidFill>
            <a:schemeClr val="accent1">
              <a:lumMod val="75000"/>
            </a:schemeClr>
          </a:solidFill>
        </p:spPr>
        <p:txBody>
          <a:bodyPr wrap="square">
            <a:spAutoFit/>
          </a:bodyPr>
          <a:lstStyle/>
          <a:p>
            <a:r>
              <a:rPr lang="en-IN" dirty="0">
                <a:solidFill>
                  <a:schemeClr val="bg1"/>
                </a:solidFill>
                <a:latin typeface="Arial" panose="020B0604020202020204" pitchFamily="34" charset="0"/>
                <a:cs typeface="Arial" panose="020B0604020202020204" pitchFamily="34" charset="0"/>
              </a:rPr>
              <a:t>The word SOME is an alias for ANY.</a:t>
            </a: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343400"/>
            <a:ext cx="3657600" cy="24018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4361687"/>
            <a:ext cx="3657600" cy="2365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3400"/>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grpSp>
        <p:nvGrpSpPr>
          <p:cNvPr id="6" name="Group 5"/>
          <p:cNvGrpSpPr/>
          <p:nvPr/>
        </p:nvGrpSpPr>
        <p:grpSpPr>
          <a:xfrm>
            <a:off x="76200" y="446004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2748676"/>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Row Subquery</a:t>
            </a: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Subquery 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Correlated Subquery</a:t>
            </a: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JOINS</a:t>
            </a:r>
          </a:p>
        </p:txBody>
      </p:sp>
    </p:spTree>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1336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8" name="Rectangle 7"/>
          <p:cNvSpPr/>
          <p:nvPr/>
        </p:nvSpPr>
        <p:spPr>
          <a:xfrm>
            <a:off x="76200" y="2971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3" name="Group 12"/>
          <p:cNvGrpSpPr/>
          <p:nvPr/>
        </p:nvGrpSpPr>
        <p:grpSpPr>
          <a:xfrm>
            <a:off x="76200" y="4800600"/>
            <a:ext cx="8610600" cy="1215941"/>
            <a:chOff x="76200" y="4854334"/>
            <a:chExt cx="8610600"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459908"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85875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Set Operation in SQL</a:t>
            </a: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5908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graphicFrame>
        <p:nvGraphicFramePr>
          <p:cNvPr id="2" name="Table 1"/>
          <p:cNvGraphicFramePr>
            <a:graphicFrameLocks noGrp="1"/>
          </p:cNvGraphicFramePr>
          <p:nvPr>
            <p:extLst>
              <p:ext uri="{D42A27DB-BD31-4B8C-83A1-F6EECF244321}">
                <p14:modId xmlns:p14="http://schemas.microsoft.com/office/powerpoint/2010/main" val="1227466518"/>
              </p:ext>
            </p:extLst>
          </p:nvPr>
        </p:nvGraphicFramePr>
        <p:xfrm>
          <a:off x="457200" y="4191000"/>
          <a:ext cx="8534400" cy="2050394"/>
        </p:xfrm>
        <a:graphic>
          <a:graphicData uri="http://schemas.openxmlformats.org/drawingml/2006/table">
            <a:tbl>
              <a:tblPr/>
              <a:tblGrid>
                <a:gridCol w="2209800"/>
                <a:gridCol w="6324600"/>
              </a:tblGrid>
              <a:tr h="213852">
                <a:tc>
                  <a:txBody>
                    <a:bodyPr/>
                    <a:lstStyle/>
                    <a:p>
                      <a:pPr algn="l"/>
                      <a:r>
                        <a:rPr lang="en-US" b="1" dirty="0">
                          <a:latin typeface="Arial, Helvetica, sans-serif"/>
                        </a:rPr>
                        <a:t>Operator</a:t>
                      </a:r>
                      <a:r>
                        <a:rPr lang="en-US" dirty="0"/>
                        <a:t> </a:t>
                      </a:r>
                    </a:p>
                  </a:txBody>
                  <a:tcPr marL="28575" marR="28575" marT="28575" marB="28575">
                    <a:lnL>
                      <a:noFill/>
                    </a:lnL>
                    <a:lnR>
                      <a:noFill/>
                    </a:lnR>
                    <a:lnT>
                      <a:noFill/>
                    </a:lnT>
                    <a:lnB>
                      <a:noFill/>
                    </a:lnB>
                    <a:solidFill>
                      <a:srgbClr val="FFFFFF"/>
                    </a:solidFill>
                  </a:tcPr>
                </a:tc>
                <a:tc>
                  <a:txBody>
                    <a:bodyPr/>
                    <a:lstStyle/>
                    <a:p>
                      <a:pPr algn="l"/>
                      <a:r>
                        <a:rPr lang="en-US" b="1" dirty="0">
                          <a:latin typeface="Arial, Helvetica, sans-serif"/>
                        </a:rPr>
                        <a:t>Returns</a:t>
                      </a:r>
                      <a:r>
                        <a:rPr lang="en-US" dirty="0"/>
                        <a:t> </a:t>
                      </a:r>
                    </a:p>
                  </a:txBody>
                  <a:tcPr marL="28575" marR="28575" marT="28575" marB="28575">
                    <a:lnL>
                      <a:noFill/>
                    </a:lnL>
                    <a:lnR>
                      <a:noFill/>
                    </a:lnR>
                    <a:lnT>
                      <a:noFill/>
                    </a:lnT>
                    <a:lnB>
                      <a:noFill/>
                    </a:lnB>
                    <a:solidFill>
                      <a:srgbClr val="FFFFFF"/>
                    </a:solidFill>
                  </a:tcPr>
                </a:tc>
              </a:tr>
              <a:tr h="213852">
                <a:tc>
                  <a:txBody>
                    <a:bodyPr/>
                    <a:lstStyle/>
                    <a:p>
                      <a:pPr algn="l"/>
                      <a:r>
                        <a:rPr lang="en-US"/>
                        <a:t>UNION  </a:t>
                      </a:r>
                    </a:p>
                  </a:txBody>
                  <a:tcPr marL="28575" marR="28575" marT="28575" marB="28575">
                    <a:lnL>
                      <a:noFill/>
                    </a:lnL>
                    <a:lnR>
                      <a:noFill/>
                    </a:lnR>
                    <a:lnT>
                      <a:noFill/>
                    </a:lnT>
                    <a:lnB>
                      <a:noFill/>
                    </a:lnB>
                    <a:solidFill>
                      <a:srgbClr val="FFFFFF"/>
                    </a:solidFill>
                  </a:tcPr>
                </a:tc>
                <a:tc>
                  <a:txBody>
                    <a:bodyPr/>
                    <a:lstStyle/>
                    <a:p>
                      <a:pPr algn="l"/>
                      <a:r>
                        <a:rPr lang="en-US"/>
                        <a:t>All rows selected by either query. </a:t>
                      </a:r>
                    </a:p>
                  </a:txBody>
                  <a:tcPr marL="28575" marR="28575" marT="28575" marB="28575">
                    <a:lnL>
                      <a:noFill/>
                    </a:lnL>
                    <a:lnR>
                      <a:noFill/>
                    </a:lnR>
                    <a:lnT>
                      <a:noFill/>
                    </a:lnT>
                    <a:lnB>
                      <a:noFill/>
                    </a:lnB>
                    <a:solidFill>
                      <a:srgbClr val="FFFFFF"/>
                    </a:solidFill>
                  </a:tcPr>
                </a:tc>
              </a:tr>
              <a:tr h="390832">
                <a:tc>
                  <a:txBody>
                    <a:bodyPr/>
                    <a:lstStyle/>
                    <a:p>
                      <a:pPr algn="l"/>
                      <a:r>
                        <a:rPr lang="en-US"/>
                        <a:t>UNION ALL </a:t>
                      </a:r>
                    </a:p>
                  </a:txBody>
                  <a:tcPr marL="28575" marR="28575" marT="28575" marB="28575">
                    <a:lnL>
                      <a:noFill/>
                    </a:lnL>
                    <a:lnR>
                      <a:noFill/>
                    </a:lnR>
                    <a:lnT>
                      <a:noFill/>
                    </a:lnT>
                    <a:lnB>
                      <a:noFill/>
                    </a:lnB>
                    <a:solidFill>
                      <a:srgbClr val="FFFFFF"/>
                    </a:solidFill>
                  </a:tcPr>
                </a:tc>
                <a:tc>
                  <a:txBody>
                    <a:bodyPr/>
                    <a:lstStyle/>
                    <a:p>
                      <a:pPr algn="l"/>
                      <a:r>
                        <a:rPr lang="en-US"/>
                        <a:t>All rows selected by either query, including all duplicates. </a:t>
                      </a:r>
                    </a:p>
                  </a:txBody>
                  <a:tcPr marL="28575" marR="28575" marT="28575" marB="28575">
                    <a:lnL>
                      <a:noFill/>
                    </a:lnL>
                    <a:lnR>
                      <a:noFill/>
                    </a:lnR>
                    <a:lnT>
                      <a:noFill/>
                    </a:lnT>
                    <a:lnB>
                      <a:noFill/>
                    </a:lnB>
                    <a:solidFill>
                      <a:srgbClr val="FFFFFF"/>
                    </a:solidFill>
                  </a:tcPr>
                </a:tc>
              </a:tr>
              <a:tr h="390832">
                <a:tc>
                  <a:txBody>
                    <a:bodyPr/>
                    <a:lstStyle/>
                    <a:p>
                      <a:pPr algn="l"/>
                      <a:r>
                        <a:rPr lang="en-US" dirty="0"/>
                        <a:t>INTERSECT </a:t>
                      </a:r>
                    </a:p>
                  </a:txBody>
                  <a:tcPr marL="28575" marR="28575" marT="28575" marB="28575">
                    <a:lnL>
                      <a:noFill/>
                    </a:lnL>
                    <a:lnR>
                      <a:noFill/>
                    </a:lnR>
                    <a:lnT>
                      <a:noFill/>
                    </a:lnT>
                    <a:lnB>
                      <a:noFill/>
                    </a:lnB>
                    <a:solidFill>
                      <a:srgbClr val="FFFFFF"/>
                    </a:solidFill>
                  </a:tcPr>
                </a:tc>
                <a:tc>
                  <a:txBody>
                    <a:bodyPr/>
                    <a:lstStyle/>
                    <a:p>
                      <a:pPr algn="l"/>
                      <a:r>
                        <a:rPr lang="en-US"/>
                        <a:t>All distinct rows selected by both queries. </a:t>
                      </a:r>
                    </a:p>
                  </a:txBody>
                  <a:tcPr marL="28575" marR="28575" marT="28575" marB="28575">
                    <a:lnL>
                      <a:noFill/>
                    </a:lnL>
                    <a:lnR>
                      <a:noFill/>
                    </a:lnR>
                    <a:lnT>
                      <a:noFill/>
                    </a:lnT>
                    <a:lnB>
                      <a:noFill/>
                    </a:lnB>
                    <a:solidFill>
                      <a:srgbClr val="FFFFFF"/>
                    </a:solidFill>
                  </a:tcPr>
                </a:tc>
              </a:tr>
              <a:tr h="390832">
                <a:tc>
                  <a:txBody>
                    <a:bodyPr/>
                    <a:lstStyle/>
                    <a:p>
                      <a:pPr algn="l"/>
                      <a:r>
                        <a:rPr lang="en-US" dirty="0"/>
                        <a:t>MINUS </a:t>
                      </a:r>
                    </a:p>
                  </a:txBody>
                  <a:tcPr marL="28575" marR="28575" marT="28575" marB="28575">
                    <a:lnL>
                      <a:noFill/>
                    </a:lnL>
                    <a:lnR>
                      <a:noFill/>
                    </a:lnR>
                    <a:lnT>
                      <a:noFill/>
                    </a:lnT>
                    <a:lnB>
                      <a:noFill/>
                    </a:lnB>
                    <a:solidFill>
                      <a:srgbClr val="FFFFFF"/>
                    </a:solidFill>
                  </a:tcPr>
                </a:tc>
                <a:tc>
                  <a:txBody>
                    <a:bodyPr/>
                    <a:lstStyle/>
                    <a:p>
                      <a:pPr algn="l"/>
                      <a:r>
                        <a:rPr lang="en-US" dirty="0"/>
                        <a:t>All distinct rows selected by the first query but not the second. </a:t>
                      </a:r>
                    </a:p>
                  </a:txBody>
                  <a:tcPr marL="28575" marR="28575" marT="28575" marB="28575">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metadata package</a:t>
            </a:r>
            <a:endParaRPr lang="en-IN" dirty="0"/>
          </a:p>
        </p:txBody>
      </p:sp>
    </p:spTree>
    <p:extLst>
      <p:ext uri="{BB962C8B-B14F-4D97-AF65-F5344CB8AC3E}">
        <p14:creationId xmlns:p14="http://schemas.microsoft.com/office/powerpoint/2010/main" val="1205389798"/>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metadata</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smtClean="0">
                <a:solidFill>
                  <a:srgbClr val="FF0000"/>
                </a:solidFill>
                <a:latin typeface="Arial" panose="020B0604020202020204" pitchFamily="34" charset="0"/>
                <a:cs typeface="Arial" panose="020B0604020202020204" pitchFamily="34" charset="0"/>
              </a:rPr>
              <a:t>TODO</a:t>
            </a:r>
            <a:endParaRPr lang="en-IN" dirty="0">
              <a:solidFill>
                <a:srgbClr val="FF0000"/>
              </a:solidFill>
              <a:latin typeface="Arial" panose="020B0604020202020204" pitchFamily="34" charset="0"/>
              <a:cs typeface="Arial" panose="020B0604020202020204" pitchFamily="34" charset="0"/>
            </a:endParaRP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a:solidFill>
                  <a:schemeClr val="accent2">
                    <a:lumMod val="50000"/>
                  </a:schemeClr>
                </a:solidFill>
                <a:latin typeface="Arial" pitchFamily="34" charset="0"/>
                <a:cs typeface="Arial" pitchFamily="34" charset="0"/>
              </a:rPr>
              <a:t>dbms_metadata.get_ddl('TABLE', </a:t>
            </a:r>
            <a:r>
              <a:rPr lang="en-US" dirty="0" smtClean="0">
                <a:solidFill>
                  <a:schemeClr val="accent2">
                    <a:lumMod val="50000"/>
                  </a:schemeClr>
                </a:solidFill>
                <a:latin typeface="Arial" pitchFamily="34" charset="0"/>
                <a:cs typeface="Arial" pitchFamily="34" charset="0"/>
              </a:rPr>
              <a:t>'TABLE_NAME')</a:t>
            </a:r>
            <a:endParaRPr lang="en-US" dirty="0">
              <a:solidFill>
                <a:schemeClr val="accent2">
                  <a:lumMod val="50000"/>
                </a:schemeClr>
              </a:solidFill>
              <a:latin typeface="Arial" pitchFamily="34" charset="0"/>
              <a:cs typeface="Arial" pitchFamily="34" charset="0"/>
            </a:endParaRPr>
          </a:p>
          <a:p>
            <a:pPr>
              <a:lnSpc>
                <a:spcPct val="150000"/>
              </a:lnSpc>
            </a:pPr>
            <a:r>
              <a:rPr lang="en-US" dirty="0">
                <a:solidFill>
                  <a:schemeClr val="accent2">
                    <a:lumMod val="50000"/>
                  </a:schemeClr>
                </a:solidFill>
                <a:latin typeface="Arial" pitchFamily="34" charset="0"/>
                <a:cs typeface="Arial" pitchFamily="34" charset="0"/>
              </a:rPr>
              <a:t>dbms_metadata.get_ddl('VIEW', </a:t>
            </a:r>
            <a:r>
              <a:rPr lang="en-US" dirty="0" smtClean="0">
                <a:solidFill>
                  <a:schemeClr val="accent2">
                    <a:lumMod val="50000"/>
                  </a:schemeClr>
                </a:solidFill>
                <a:latin typeface="Arial" pitchFamily="34" charset="0"/>
                <a:cs typeface="Arial" pitchFamily="34" charset="0"/>
              </a:rPr>
              <a:t>'VIEW_NAME')</a:t>
            </a:r>
            <a:endParaRPr lang="en-US" dirty="0">
              <a:solidFill>
                <a:schemeClr val="accent2">
                  <a:lumMod val="50000"/>
                </a:schemeClr>
              </a:solidFill>
              <a:latin typeface="Arial" pitchFamily="34" charset="0"/>
              <a:cs typeface="Arial" pitchFamily="34" charset="0"/>
            </a:endParaRPr>
          </a:p>
          <a:p>
            <a:pPr>
              <a:lnSpc>
                <a:spcPct val="150000"/>
              </a:lnSpc>
            </a:pPr>
            <a:r>
              <a:rPr lang="en-US" dirty="0">
                <a:solidFill>
                  <a:schemeClr val="accent2">
                    <a:lumMod val="50000"/>
                  </a:schemeClr>
                </a:solidFill>
                <a:latin typeface="Arial" pitchFamily="34" charset="0"/>
                <a:cs typeface="Arial" pitchFamily="34" charset="0"/>
              </a:rPr>
              <a:t>dbms_metadata.get_ddl('FUNCTION', </a:t>
            </a:r>
            <a:r>
              <a:rPr lang="en-US" dirty="0" smtClean="0">
                <a:solidFill>
                  <a:schemeClr val="accent2">
                    <a:lumMod val="50000"/>
                  </a:schemeClr>
                </a:solidFill>
                <a:latin typeface="Arial" pitchFamily="34" charset="0"/>
                <a:cs typeface="Arial" pitchFamily="34" charset="0"/>
              </a:rPr>
              <a:t>'FUNCTION_NAME‘)</a:t>
            </a:r>
            <a:endParaRPr lang="en-US" dirty="0">
              <a:solidFill>
                <a:schemeClr val="accent2">
                  <a:lumMod val="50000"/>
                </a:schemeClr>
              </a:solidFill>
              <a:latin typeface="Arial" pitchFamily="34" charset="0"/>
              <a:cs typeface="Arial" pitchFamily="34" charset="0"/>
            </a:endParaRPr>
          </a:p>
          <a:p>
            <a:pPr>
              <a:lnSpc>
                <a:spcPct val="150000"/>
              </a:lnSpc>
            </a:pPr>
            <a:r>
              <a:rPr lang="en-US" dirty="0">
                <a:solidFill>
                  <a:schemeClr val="accent2">
                    <a:lumMod val="50000"/>
                  </a:schemeClr>
                </a:solidFill>
                <a:latin typeface="Arial" pitchFamily="34" charset="0"/>
                <a:cs typeface="Arial" pitchFamily="34" charset="0"/>
              </a:rPr>
              <a:t>dbms_metadata.get_ddl('TABLESPACE', </a:t>
            </a:r>
            <a:r>
              <a:rPr lang="en-US" dirty="0" smtClean="0">
                <a:solidFill>
                  <a:schemeClr val="accent2">
                    <a:lumMod val="50000"/>
                  </a:schemeClr>
                </a:solidFill>
                <a:latin typeface="Arial" pitchFamily="34" charset="0"/>
                <a:cs typeface="Arial" pitchFamily="34" charset="0"/>
              </a:rPr>
              <a:t>'PACKAGE_NAME')</a:t>
            </a:r>
          </a:p>
          <a:p>
            <a:pPr>
              <a:lnSpc>
                <a:spcPct val="150000"/>
              </a:lnSpc>
            </a:pPr>
            <a:r>
              <a:rPr lang="en-US" dirty="0">
                <a:solidFill>
                  <a:schemeClr val="accent2">
                    <a:lumMod val="50000"/>
                  </a:schemeClr>
                </a:solidFill>
                <a:latin typeface="Arial" pitchFamily="34" charset="0"/>
                <a:cs typeface="Arial" pitchFamily="34" charset="0"/>
              </a:rPr>
              <a:t>dbms_metadata.get_ddl('MATERIALIZED_VIEW</a:t>
            </a:r>
            <a:r>
              <a:rPr lang="en-US" dirty="0" smtClean="0">
                <a:solidFill>
                  <a:schemeClr val="accent2">
                    <a:lumMod val="50000"/>
                  </a:schemeClr>
                </a:solidFill>
                <a:latin typeface="Arial" pitchFamily="34" charset="0"/>
                <a:cs typeface="Arial" pitchFamily="34" charset="0"/>
              </a:rPr>
              <a:t>','MATERIALIZED_VIEW_NAME')</a:t>
            </a:r>
            <a:endParaRPr lang="en-US" dirty="0">
              <a:solidFill>
                <a:schemeClr val="accent2">
                  <a:lumMod val="50000"/>
                </a:schemeClr>
              </a:solidFill>
              <a:latin typeface="Arial" pitchFamily="34" charset="0"/>
              <a:cs typeface="Arial" pitchFamily="34" charset="0"/>
            </a:endParaRPr>
          </a:p>
        </p:txBody>
      </p:sp>
      <p:sp>
        <p:nvSpPr>
          <p:cNvPr id="2" name="Rectangle 1"/>
          <p:cNvSpPr/>
          <p:nvPr/>
        </p:nvSpPr>
        <p:spPr>
          <a:xfrm>
            <a:off x="152400" y="4445913"/>
            <a:ext cx="87630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dbms_metadata</a:t>
            </a:r>
            <a:r>
              <a:rPr lang="en-US" sz="2200" dirty="0" smtClean="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TABLE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258148"/>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TABLE ... 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TEMPORARY TABLE ... 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TABLE ... 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commit and rollback</a:t>
            </a:r>
            <a:endParaRPr lang="en-US" dirty="0"/>
          </a:p>
        </p:txBody>
      </p:sp>
      <p:sp>
        <p:nvSpPr>
          <p:cNvPr id="6" name="Rectangle 5"/>
          <p:cNvSpPr/>
          <p:nvPr/>
        </p:nvSpPr>
        <p:spPr>
          <a:xfrm>
            <a:off x="1676400" y="3276600"/>
            <a:ext cx="5638800" cy="646331"/>
          </a:xfrm>
          <a:prstGeom prst="rect">
            <a:avLst/>
          </a:prstGeom>
        </p:spPr>
        <p:txBody>
          <a:bodyPr wrap="square">
            <a:spAutoFit/>
          </a:bodyPr>
          <a:lstStyle/>
          <a:p>
            <a:r>
              <a:rPr lang="en-US" dirty="0"/>
              <a:t>The ROLLBACK statement ends a transaction, but ROLLBACK TO SAVEPOINT does not.</a:t>
            </a: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by comm</a:t>
            </a: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41148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
        <p:nvSpPr>
          <p:cNvPr id="3" name="Rectangle 2"/>
          <p:cNvSpPr/>
          <p:nvPr/>
        </p:nvSpPr>
        <p:spPr>
          <a:xfrm>
            <a:off x="152400" y="1737956"/>
            <a:ext cx="4572000" cy="923330"/>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DROP TABLE [ schema. ]table</a:t>
            </a:r>
          </a:p>
          <a:p>
            <a:r>
              <a:rPr lang="en-US" i="1" dirty="0">
                <a:solidFill>
                  <a:srgbClr val="FCF75E"/>
                </a:solidFill>
                <a:latin typeface="Arial" pitchFamily="34" charset="0"/>
                <a:cs typeface="Arial" pitchFamily="34" charset="0"/>
              </a:rPr>
              <a:t>   [ CASCADE CONSTRAINTS ]</a:t>
            </a:r>
          </a:p>
          <a:p>
            <a:r>
              <a:rPr lang="en-US" i="1" dirty="0">
                <a:solidFill>
                  <a:srgbClr val="FCF75E"/>
                </a:solidFill>
                <a:latin typeface="Arial" pitchFamily="34" charset="0"/>
                <a:cs typeface="Arial" pitchFamily="34" charset="0"/>
              </a:rPr>
              <a:t>   [ PURGE ] ;</a:t>
            </a: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154984"/>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a:t>
            </a:r>
            <a:r>
              <a:rPr lang="en-IN" sz="2200" dirty="0" smtClean="0">
                <a:solidFill>
                  <a:srgbClr val="92D050"/>
                </a:solidFill>
                <a:latin typeface="Calibri" panose="020F0502020204030204" pitchFamily="34" charset="0"/>
                <a:cs typeface="Calibri" panose="020F0502020204030204" pitchFamily="34" charset="0"/>
              </a:rPr>
              <a:t> by saleel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solidFill>
                  <a:srgbClr val="C00000"/>
                </a:solidFill>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solidFill>
                  <a:srgbClr val="C00000"/>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a:solidFill>
                  <a:srgbClr val="006C86"/>
                </a:solidFill>
                <a:latin typeface="Calibri" panose="020F0502020204030204" pitchFamily="34" charset="0"/>
                <a:cs typeface="Calibri" panose="020F0502020204030204" pitchFamily="34" charset="0"/>
              </a:rPr>
              <a:t>select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 </a:t>
            </a:r>
            <a:r>
              <a:rPr lang="en-IN" sz="2200" dirty="0">
                <a:solidFill>
                  <a:srgbClr val="006C86"/>
                </a:solidFill>
                <a:latin typeface="Calibri" panose="020F0502020204030204" pitchFamily="34"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 </a:t>
            </a:r>
            <a:r>
              <a:rPr lang="en-IN" sz="2200" dirty="0">
                <a:solidFill>
                  <a:srgbClr val="92D050"/>
                </a:solidFill>
                <a:latin typeface="Calibri" panose="020F0502020204030204" pitchFamily="34" charset="0"/>
                <a:cs typeface="Calibri" panose="020F0502020204030204" pitchFamily="34" charset="0"/>
              </a:rPr>
              <a:t>This is the test </a:t>
            </a:r>
            <a:r>
              <a:rPr lang="en-IN" sz="2200" dirty="0" smtClean="0">
                <a:solidFill>
                  <a:srgbClr val="92D050"/>
                </a:solidFill>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r>
              <a:rPr lang="en-IN" sz="22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2" name="Rectangle 1"/>
          <p:cNvSpPr/>
          <p:nvPr/>
        </p:nvSpPr>
        <p:spPr>
          <a:xfrm>
            <a:off x="76200" y="76200"/>
            <a:ext cx="2363147" cy="400110"/>
          </a:xfrm>
          <a:prstGeom prst="rect">
            <a:avLst/>
          </a:prstGeom>
          <a:solidFill>
            <a:schemeClr val="accent4">
              <a:lumMod val="75000"/>
            </a:schemeClr>
          </a:solidFill>
        </p:spPr>
        <p:txBody>
          <a:bodyPr wrap="none">
            <a:spAutoFit/>
          </a:bodyPr>
          <a:lstStyle/>
          <a:p>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000"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000" i="1" dirty="0">
              <a:solidFill>
                <a:srgbClr val="FFFF00"/>
              </a:solidFill>
              <a:latin typeface="Arial" panose="020B0604020202020204" pitchFamily="34" charset="0"/>
              <a:cs typeface="Arial" panose="020B0604020202020204" pitchFamily="34" charset="0"/>
            </a:endParaRPr>
          </a:p>
        </p:txBody>
      </p:sp>
      <p:grpSp>
        <p:nvGrpSpPr>
          <p:cNvPr id="6" name="Group 5"/>
          <p:cNvGrpSpPr/>
          <p:nvPr/>
        </p:nvGrpSpPr>
        <p:grpSpPr>
          <a:xfrm>
            <a:off x="155575" y="609600"/>
            <a:ext cx="8836026" cy="1615827"/>
            <a:chOff x="155575" y="609600"/>
            <a:chExt cx="8836026" cy="1615827"/>
          </a:xfrm>
        </p:grpSpPr>
        <p:sp>
          <p:nvSpPr>
            <p:cNvPr id="4" name="Rectangle 3"/>
            <p:cNvSpPr/>
            <p:nvPr/>
          </p:nvSpPr>
          <p:spPr>
            <a:xfrm>
              <a:off x="155575" y="609600"/>
              <a:ext cx="8836026" cy="161582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38" name="Rectangle 37"/>
            <p:cNvSpPr/>
            <p:nvPr/>
          </p:nvSpPr>
          <p:spPr>
            <a:xfrm>
              <a:off x="1905000" y="75111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419600" y="17199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971800" y="1219200"/>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gr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352800"/>
            <a:ext cx="8826500" cy="769441"/>
          </a:xfrm>
          <a:prstGeom prst="rect">
            <a:avLst/>
          </a:prstGeom>
        </p:spPr>
        <p:txBody>
          <a:bodyPr wrap="square">
            <a:spAutoFit/>
          </a:bodyPr>
          <a:lstStyle/>
          <a:p>
            <a:pPr algn="just"/>
            <a:r>
              <a:rPr lang="en-IN" sz="2200" dirty="0">
                <a:solidFill>
                  <a:schemeClr val="bg2">
                    <a:lumMod val="50000"/>
                  </a:schemeClr>
                </a:solidFill>
                <a:latin typeface="Segoe UI Light" panose="020B0502040204020203" pitchFamily="34" charset="0"/>
                <a:cs typeface="Segoe UI Light" panose="020B0502040204020203" pitchFamily="34" charset="0"/>
              </a:rPr>
              <a:t>Lists the column definitions for the specified </a:t>
            </a:r>
            <a:r>
              <a:rPr lang="en-IN" sz="2200" b="1" i="1" dirty="0">
                <a:solidFill>
                  <a:schemeClr val="bg2">
                    <a:lumMod val="50000"/>
                  </a:schemeClr>
                </a:solidFill>
                <a:latin typeface="Segoe UI Light" panose="020B0502040204020203" pitchFamily="34" charset="0"/>
                <a:cs typeface="Segoe UI Light" panose="020B0502040204020203" pitchFamily="34" charset="0"/>
              </a:rPr>
              <a:t>table</a:t>
            </a:r>
            <a:r>
              <a:rPr lang="en-IN" sz="2200" dirty="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view</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type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dirty="0">
                <a:solidFill>
                  <a:schemeClr val="bg2">
                    <a:lumMod val="50000"/>
                  </a:schemeClr>
                </a:solidFill>
                <a:latin typeface="Segoe UI Light" panose="020B0502040204020203" pitchFamily="34" charset="0"/>
                <a:cs typeface="Segoe UI Light" panose="020B0502040204020203" pitchFamily="34" charset="0"/>
              </a:rPr>
              <a:t>or </a:t>
            </a:r>
            <a:r>
              <a:rPr lang="en-IN" sz="2200" b="1" i="1" dirty="0">
                <a:solidFill>
                  <a:schemeClr val="bg2">
                    <a:lumMod val="50000"/>
                  </a:schemeClr>
                </a:solidFill>
                <a:latin typeface="Segoe UI Light" panose="020B0502040204020203" pitchFamily="34" charset="0"/>
                <a:cs typeface="Segoe UI Light" panose="020B0502040204020203" pitchFamily="34" charset="0"/>
              </a:rPr>
              <a:t>synonym</a:t>
            </a:r>
            <a:r>
              <a:rPr lang="en-IN" sz="2200" dirty="0">
                <a:solidFill>
                  <a:schemeClr val="bg2">
                    <a:lumMod val="50000"/>
                  </a:schemeClr>
                </a:solidFill>
                <a:latin typeface="Segoe UI Light" panose="020B0502040204020203" pitchFamily="34" charset="0"/>
                <a:cs typeface="Segoe UI Light" panose="020B0502040204020203" pitchFamily="34" charset="0"/>
              </a:rPr>
              <a:t>, or the specifications for the specified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function</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procedure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dirty="0">
                <a:solidFill>
                  <a:schemeClr val="bg2">
                    <a:lumMod val="50000"/>
                  </a:schemeClr>
                </a:solidFill>
                <a:latin typeface="Segoe UI Light" panose="020B0502040204020203" pitchFamily="34" charset="0"/>
                <a:cs typeface="Segoe UI Light" panose="020B0502040204020203" pitchFamily="34" charset="0"/>
              </a:rPr>
              <a:t> or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package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a:t>
            </a:r>
            <a:endParaRPr lang="en-IN" sz="2200" dirty="0">
              <a:solidFill>
                <a:schemeClr val="bg2">
                  <a:lumMod val="5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8229600"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table_name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materialized_view_name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procedure_name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function_name</a:t>
            </a: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SET and SHOW Syntax</a:t>
            </a:r>
            <a:endParaRPr lang="en-IN" b="1" dirty="0">
              <a:latin typeface="Arial" pitchFamily="34" charset="0"/>
              <a:cs typeface="Arial" pitchFamily="34" charset="0"/>
            </a:endParaRP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4724400" y="260671"/>
            <a:ext cx="43434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23436</TotalTime>
  <Words>27049</Words>
  <Application>Microsoft Office PowerPoint</Application>
  <PresentationFormat>On-screen Show (4:3)</PresentationFormat>
  <Paragraphs>3634</Paragraphs>
  <Slides>439</Slides>
  <Notes>10</Notes>
  <HiddenSlides>69</HiddenSlides>
  <MMClips>0</MMClips>
  <ScaleCrop>false</ScaleCrop>
  <HeadingPairs>
    <vt:vector size="6" baseType="variant">
      <vt:variant>
        <vt:lpstr>Fonts Used</vt:lpstr>
      </vt:variant>
      <vt:variant>
        <vt:i4>34</vt:i4>
      </vt:variant>
      <vt:variant>
        <vt:lpstr>Theme</vt:lpstr>
      </vt:variant>
      <vt:variant>
        <vt:i4>1</vt:i4>
      </vt:variant>
      <vt:variant>
        <vt:lpstr>Slide Titles</vt:lpstr>
      </vt:variant>
      <vt:variant>
        <vt:i4>439</vt:i4>
      </vt:variant>
    </vt:vector>
  </HeadingPairs>
  <TitlesOfParts>
    <vt:vector size="474" baseType="lpstr">
      <vt:lpstr>Microsoft JhengHei</vt:lpstr>
      <vt:lpstr>SimSun</vt:lpstr>
      <vt:lpstr>Arial</vt:lpstr>
      <vt:lpstr>Arial</vt:lpstr>
      <vt:lpstr>Arial Unicode MS</vt:lpstr>
      <vt:lpstr>Arial, Helvetica, sans-serif</vt:lpstr>
      <vt:lpstr>Bookman Old Style</vt:lpstr>
      <vt:lpstr>Calibri</vt:lpstr>
      <vt:lpstr>Cambria</vt:lpstr>
      <vt:lpstr>Consolas</vt:lpstr>
      <vt:lpstr>Gentium Basic</vt:lpstr>
      <vt:lpstr>Georgia</vt:lpstr>
      <vt:lpstr>Gill Sans MT</vt:lpstr>
      <vt:lpstr>Gill Sans MT (Body)</vt:lpstr>
      <vt:lpstr>Helvetica</vt:lpstr>
      <vt:lpstr>Helvetica Neue</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describe</vt:lpstr>
      <vt:lpstr>PowerPoint Presentation</vt:lpstr>
      <vt:lpstr>SET and SHOW Syntax</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4586</cp:revision>
  <dcterms:created xsi:type="dcterms:W3CDTF">2015-10-09T06:09:34Z</dcterms:created>
  <dcterms:modified xsi:type="dcterms:W3CDTF">2018-11-21T04:01:12Z</dcterms:modified>
</cp:coreProperties>
</file>