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241" r:id="rId2"/>
    <p:sldId id="1255" r:id="rId3"/>
    <p:sldId id="1243" r:id="rId4"/>
    <p:sldId id="1244" r:id="rId5"/>
    <p:sldId id="1245" r:id="rId6"/>
    <p:sldId id="1246" r:id="rId7"/>
    <p:sldId id="1247" r:id="rId8"/>
    <p:sldId id="1253" r:id="rId9"/>
    <p:sldId id="1254" r:id="rId10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Introduction to DML commands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Introduction to DML commands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574" y="3284984"/>
            <a:ext cx="11449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alatino Linotype" panose="02040502050505030304" pitchFamily="18" charset="0"/>
              </a:rPr>
              <a:t>DML</a:t>
            </a:r>
            <a:r>
              <a:rPr lang="en-US" dirty="0" smtClean="0">
                <a:latin typeface="Palatino Linotype" panose="02040502050505030304" pitchFamily="18" charset="0"/>
              </a:rPr>
              <a:t> stands for Data Manipulation Language. It is a language used for </a:t>
            </a:r>
            <a:r>
              <a:rPr lang="en-US" b="1" dirty="0">
                <a:latin typeface="Palatino Linotype" panose="02040502050505030304" pitchFamily="18" charset="0"/>
              </a:rPr>
              <a:t>inserting </a:t>
            </a:r>
            <a:r>
              <a:rPr lang="en-US" b="1" dirty="0" smtClean="0">
                <a:latin typeface="Palatino Linotype" panose="02040502050505030304" pitchFamily="18" charset="0"/>
              </a:rPr>
              <a:t>, selecting</a:t>
            </a:r>
            <a:r>
              <a:rPr lang="en-US" dirty="0" smtClean="0">
                <a:latin typeface="Palatino Linotype" panose="02040502050505030304" pitchFamily="18" charset="0"/>
              </a:rPr>
              <a:t>, </a:t>
            </a:r>
            <a:r>
              <a:rPr lang="en-US" b="1" dirty="0" smtClean="0">
                <a:latin typeface="Palatino Linotype" panose="02040502050505030304" pitchFamily="18" charset="0"/>
              </a:rPr>
              <a:t>updating, </a:t>
            </a:r>
            <a:r>
              <a:rPr lang="en-US" dirty="0" smtClean="0">
                <a:latin typeface="Palatino Linotype" panose="02040502050505030304" pitchFamily="18" charset="0"/>
              </a:rPr>
              <a:t>and </a:t>
            </a:r>
            <a:r>
              <a:rPr lang="en-US" b="1" dirty="0" smtClean="0">
                <a:latin typeface="Palatino Linotype" panose="02040502050505030304" pitchFamily="18" charset="0"/>
              </a:rPr>
              <a:t>deleting </a:t>
            </a:r>
            <a:r>
              <a:rPr lang="en-US" dirty="0" smtClean="0">
                <a:latin typeface="Palatino Linotype" panose="02040502050505030304" pitchFamily="18" charset="0"/>
              </a:rPr>
              <a:t>the</a:t>
            </a:r>
            <a:r>
              <a:rPr lang="en-US" b="1" dirty="0" smtClean="0">
                <a:latin typeface="Palatino Linotype" panose="02040502050505030304" pitchFamily="18" charset="0"/>
              </a:rPr>
              <a:t>  </a:t>
            </a:r>
            <a:r>
              <a:rPr lang="en-US" dirty="0" smtClean="0">
                <a:latin typeface="Palatino Linotype" panose="02040502050505030304" pitchFamily="18" charset="0"/>
              </a:rPr>
              <a:t>data from the tables.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574" y="4437112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INSEERT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SELECT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UPDATE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DELETE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The </a:t>
            </a:r>
            <a:r>
              <a:rPr lang="en-US" b="1" dirty="0" smtClean="0">
                <a:latin typeface="Palatino Linotype" panose="02040502050505030304" pitchFamily="18" charset="0"/>
              </a:rPr>
              <a:t>INSERT</a:t>
            </a:r>
            <a:r>
              <a:rPr lang="en-US" dirty="0" smtClean="0">
                <a:latin typeface="Palatino Linotype" panose="02040502050505030304" pitchFamily="18" charset="0"/>
              </a:rPr>
              <a:t> </a:t>
            </a:r>
            <a:r>
              <a:rPr lang="en-US" b="1" dirty="0" smtClean="0">
                <a:latin typeface="Palatino Linotype" panose="02040502050505030304" pitchFamily="18" charset="0"/>
              </a:rPr>
              <a:t>INTO</a:t>
            </a:r>
            <a:r>
              <a:rPr lang="en-US" dirty="0" smtClean="0">
                <a:latin typeface="Palatino Linotype" panose="02040502050505030304" pitchFamily="18" charset="0"/>
              </a:rPr>
              <a:t> s</a:t>
            </a:r>
            <a:r>
              <a:rPr lang="en-US" b="1" dirty="0" smtClean="0">
                <a:latin typeface="Palatino Linotype" panose="02040502050505030304" pitchFamily="18" charset="0"/>
              </a:rPr>
              <a:t>tatement</a:t>
            </a:r>
            <a:r>
              <a:rPr lang="en-US" dirty="0" smtClean="0">
                <a:latin typeface="Palatino Linotype" panose="02040502050505030304" pitchFamily="18" charset="0"/>
              </a:rPr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25" name="Rectangle 24"/>
          <p:cNvSpPr/>
          <p:nvPr/>
        </p:nvSpPr>
        <p:spPr>
          <a:xfrm>
            <a:off x="190550" y="2908682"/>
            <a:ext cx="11809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INSERT INTO student VALUES (5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, '</a:t>
            </a:r>
            <a:r>
              <a:rPr lang="en-US" dirty="0" err="1">
                <a:latin typeface="Palatino Linotype" panose="02040502050505030304" pitchFamily="18" charset="0"/>
                <a:cs typeface="Arial" pitchFamily="34" charset="0"/>
              </a:rPr>
              <a:t>sohan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', '</a:t>
            </a:r>
            <a:r>
              <a:rPr lang="en-US" dirty="0" err="1">
                <a:latin typeface="Palatino Linotype" panose="02040502050505030304" pitchFamily="18" charset="0"/>
                <a:cs typeface="Arial" pitchFamily="34" charset="0"/>
              </a:rPr>
              <a:t>kumar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', '1999-09-19', 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'sohankumar@gmail.com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Palatino Linotype" panose="02040502050505030304" pitchFamily="18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INSERT INTO student_address VALUES 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(5, 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'station road', 'baroda');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Palatino Linotype" panose="02040502050505030304" pitchFamily="18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INSERT 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INTO student_hobbies VALUES 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(7, 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1, '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football');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dirty="0" smtClean="0">
              <a:latin typeface="Palatino Linotype" panose="02040502050505030304" pitchFamily="18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716" y="1554067"/>
            <a:ext cx="8616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INSERT INTO table_name </a:t>
            </a:r>
            <a:r>
              <a:rPr lang="en-US" dirty="0" smtClean="0">
                <a:latin typeface="Palatino Linotype" panose="02040502050505030304" pitchFamily="18" charset="0"/>
              </a:rPr>
              <a:t>[(</a:t>
            </a:r>
            <a:r>
              <a:rPr lang="en-US" dirty="0">
                <a:latin typeface="Palatino Linotype" panose="02040502050505030304" pitchFamily="18" charset="0"/>
              </a:rPr>
              <a:t>column1, column2, column3, </a:t>
            </a:r>
            <a:r>
              <a:rPr lang="en-US" dirty="0" smtClean="0">
                <a:latin typeface="Palatino Linotype" panose="02040502050505030304" pitchFamily="18" charset="0"/>
              </a:rPr>
              <a:t>...)]</a:t>
            </a:r>
            <a:r>
              <a:rPr lang="en-US" dirty="0">
                <a:latin typeface="Palatino Linotype" panose="02040502050505030304" pitchFamily="18" charset="0"/>
              </a:rPr>
              <a:t/>
            </a:r>
            <a:br>
              <a:rPr lang="en-US" dirty="0">
                <a:latin typeface="Palatino Linotype" panose="02040502050505030304" pitchFamily="18" charset="0"/>
              </a:rPr>
            </a:br>
            <a:r>
              <a:rPr lang="en-US" dirty="0">
                <a:latin typeface="Palatino Linotype" panose="02040502050505030304" pitchFamily="18" charset="0"/>
              </a:rPr>
              <a:t>VALUES (value1, value2, value3, ...);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67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SELECT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406575" y="1612347"/>
            <a:ext cx="11377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SELECT * FROM student;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SELECT * 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FROM student_address;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SELECT * FROM 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student_hobbies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;</a:t>
            </a:r>
            <a:endParaRPr lang="en-US" dirty="0" smtClean="0">
              <a:latin typeface="Palatino Linotype" panose="02040502050505030304" pitchFamily="18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716" y="3068960"/>
            <a:ext cx="7920880" cy="267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358716" y="899428"/>
            <a:ext cx="9336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The </a:t>
            </a:r>
            <a:r>
              <a:rPr lang="en-US" b="1" dirty="0" smtClean="0">
                <a:latin typeface="Palatino Linotype" panose="02040502050505030304" pitchFamily="18" charset="0"/>
              </a:rPr>
              <a:t>SELECT statement</a:t>
            </a:r>
            <a:r>
              <a:rPr lang="en-US" dirty="0" smtClean="0">
                <a:latin typeface="Palatino Linotype" panose="02040502050505030304" pitchFamily="18" charset="0"/>
              </a:rPr>
              <a:t> is used to fetch the data from a database table which returns this data in the form of a result table.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UPDATE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58716" y="980728"/>
            <a:ext cx="11065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The </a:t>
            </a:r>
            <a:r>
              <a:rPr lang="en-US" b="1" dirty="0" smtClean="0">
                <a:latin typeface="Palatino Linotype" panose="02040502050505030304" pitchFamily="18" charset="0"/>
              </a:rPr>
              <a:t>UPDATE statement </a:t>
            </a:r>
            <a:r>
              <a:rPr lang="en-US" dirty="0" smtClean="0">
                <a:latin typeface="Palatino Linotype" panose="02040502050505030304" pitchFamily="18" charset="0"/>
              </a:rPr>
              <a:t>is used to </a:t>
            </a:r>
            <a:r>
              <a:rPr lang="en-US" b="1" dirty="0" smtClean="0">
                <a:latin typeface="Palatino Linotype" panose="02040502050505030304" pitchFamily="18" charset="0"/>
              </a:rPr>
              <a:t>update</a:t>
            </a:r>
            <a:r>
              <a:rPr lang="en-US" dirty="0" smtClean="0">
                <a:latin typeface="Palatino Linotype" panose="02040502050505030304" pitchFamily="18" charset="0"/>
              </a:rPr>
              <a:t> the data of an existing table in database. We can </a:t>
            </a:r>
            <a:r>
              <a:rPr lang="en-US" b="1" dirty="0" smtClean="0">
                <a:latin typeface="Palatino Linotype" panose="02040502050505030304" pitchFamily="18" charset="0"/>
              </a:rPr>
              <a:t>update</a:t>
            </a:r>
            <a:r>
              <a:rPr lang="en-US" dirty="0" smtClean="0">
                <a:latin typeface="Palatino Linotype" panose="02040502050505030304" pitchFamily="18" charset="0"/>
              </a:rPr>
              <a:t> single columns as well as multiple columns using </a:t>
            </a:r>
            <a:r>
              <a:rPr lang="en-US" b="1" dirty="0" smtClean="0">
                <a:latin typeface="Palatino Linotype" panose="02040502050505030304" pitchFamily="18" charset="0"/>
              </a:rPr>
              <a:t>UPDATE statement</a:t>
            </a:r>
            <a:r>
              <a:rPr lang="en-US" dirty="0" smtClean="0">
                <a:latin typeface="Palatino Linotype" panose="02040502050505030304" pitchFamily="18" charset="0"/>
              </a:rPr>
              <a:t> as per our requirement.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8582" y="3142709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UPDATE student </a:t>
            </a:r>
            <a:r>
              <a:rPr lang="en-US" smtClean="0">
                <a:latin typeface="Palatino Linotype" panose="02040502050505030304" pitchFamily="18" charset="0"/>
                <a:cs typeface="Arial" pitchFamily="34" charset="0"/>
              </a:rPr>
              <a:t>SET emailID 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= NULL;</a:t>
            </a:r>
            <a:endParaRPr lang="en-US" dirty="0">
              <a:latin typeface="Palatino Linotype" panose="02040502050505030304" pitchFamily="18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UPDATE student SET 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emailID = 'ramesh.patel123@yahoomail.com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'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 where ID  = 1;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4868" y="1929606"/>
            <a:ext cx="8456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UPDATE table_name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SET column1 = value1, column2 = value2...., columnN = valueN</a:t>
            </a:r>
          </a:p>
          <a:p>
            <a:r>
              <a:rPr lang="en-US" dirty="0">
                <a:latin typeface="Palatino Linotype" panose="02040502050505030304" pitchFamily="18" charset="0"/>
              </a:rPr>
              <a:t>WHERE [condition];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DELETE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58716" y="899428"/>
            <a:ext cx="998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DELETE Statement </a:t>
            </a:r>
            <a:r>
              <a:rPr lang="en-US" dirty="0" smtClean="0"/>
              <a:t>is used to delete existing records from a table. We can delete a single record or multiple records depending on the condition.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406" y="2426026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DELETE FROM student;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 (Body)"/>
                <a:cs typeface="Arial" pitchFamily="34" charset="0"/>
              </a:rPr>
              <a:t>DELETE FROM </a:t>
            </a:r>
            <a:r>
              <a:rPr lang="en-US" dirty="0" smtClean="0">
                <a:latin typeface="Calibri (Body)"/>
                <a:cs typeface="Arial" pitchFamily="34" charset="0"/>
              </a:rPr>
              <a:t>student where ID = 1;</a:t>
            </a:r>
            <a:endParaRPr lang="en-US" dirty="0">
              <a:latin typeface="Calibri (Body)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4868" y="1778886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DELETE FROM </a:t>
            </a:r>
            <a:r>
              <a:rPr lang="en-IN" dirty="0" smtClean="0"/>
              <a:t>table_name WHERE </a:t>
            </a:r>
            <a:r>
              <a:rPr lang="en-IN" dirty="0"/>
              <a:t>[condition];</a:t>
            </a:r>
          </a:p>
        </p:txBody>
      </p:sp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Referential integrity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58716" y="4560510"/>
            <a:ext cx="998496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Let’s try to do following things.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Directly adding  a record in </a:t>
            </a:r>
            <a:r>
              <a:rPr lang="en-US" b="1" dirty="0" smtClean="0"/>
              <a:t>student_address</a:t>
            </a:r>
            <a:r>
              <a:rPr lang="en-US" dirty="0" smtClean="0"/>
              <a:t>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Deleting a student record from </a:t>
            </a:r>
            <a:r>
              <a:rPr lang="en-US" b="1" dirty="0" smtClean="0"/>
              <a:t>student</a:t>
            </a:r>
            <a:r>
              <a:rPr lang="en-US" dirty="0" smtClean="0"/>
              <a:t>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Directly adding  a record in </a:t>
            </a:r>
            <a:r>
              <a:rPr lang="en-US" b="1" dirty="0" smtClean="0"/>
              <a:t>student_hobbies</a:t>
            </a:r>
            <a:r>
              <a:rPr lang="en-US" dirty="0" smtClean="0"/>
              <a:t> table.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2558" y="978401"/>
            <a:ext cx="11737304" cy="32624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 refers to the accuracy and consistency of data within a relationship</a:t>
            </a:r>
            <a:r>
              <a:rPr lang="en-US" dirty="0" smtClean="0"/>
              <a:t>. </a:t>
            </a:r>
            <a:r>
              <a:rPr lang="en-I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A </a:t>
            </a: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referential constraint could be violated in following cases.</a:t>
            </a:r>
          </a:p>
          <a:p>
            <a:endParaRPr lang="en-IN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An INSERT attempt to add a row to a child table that has a value in its foreign key columns that does not match a value in the corresponding parent table's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An UPDATE attempt to change the value in a child table's foreign key columns to a value that has no matching value in the corresponding parent table's parent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 DELETE attempt to remove a record from a parent table that has a matching value in a child table's foreign key columns.</a:t>
            </a:r>
          </a:p>
        </p:txBody>
      </p:sp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/>
              <a:t>Referential integrity </a:t>
            </a:r>
            <a:r>
              <a:rPr lang="en-US" b="1" dirty="0" smtClean="0"/>
              <a:t> examples</a:t>
            </a:r>
            <a:endParaRPr 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2558" y="1628800"/>
            <a:ext cx="11305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(104, 'station road', 'baroda');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(106, 4, 'gaming');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UPDATE </a:t>
            </a:r>
            <a:r>
              <a:rPr lang="en-US" dirty="0">
                <a:latin typeface="Calibri (Body)"/>
                <a:cs typeface="Arial" pitchFamily="34" charset="0"/>
              </a:rPr>
              <a:t>student_hobbies </a:t>
            </a:r>
            <a:r>
              <a:rPr lang="en-US" dirty="0" smtClean="0">
                <a:latin typeface="Calibri (Body)"/>
                <a:cs typeface="Arial" pitchFamily="34" charset="0"/>
              </a:rPr>
              <a:t>SET </a:t>
            </a:r>
            <a:r>
              <a:rPr lang="en-US" dirty="0">
                <a:latin typeface="Calibri (Body)"/>
                <a:cs typeface="Arial" pitchFamily="34" charset="0"/>
              </a:rPr>
              <a:t>studentID = 100 where id=1;</a:t>
            </a: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DELETE FROM student where ID = 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Example on Referential </a:t>
            </a:r>
            <a:r>
              <a:rPr lang="en-US" sz="3600" dirty="0" smtClean="0"/>
              <a:t>integrity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6586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TRUNCATE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58716" y="971436"/>
            <a:ext cx="9984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TRUNCATE TABLE command deletes the data inside a table, but not the table itself.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0456" y="2394370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 (Body)"/>
                <a:cs typeface="Arial" pitchFamily="34" charset="0"/>
              </a:rPr>
              <a:t>TRUNCATE </a:t>
            </a:r>
            <a:r>
              <a:rPr lang="en-US" dirty="0" smtClean="0">
                <a:latin typeface="Calibri (Body)"/>
                <a:cs typeface="Arial" pitchFamily="34" charset="0"/>
              </a:rPr>
              <a:t>TABLE student;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456" y="1739232"/>
            <a:ext cx="308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TRUNCATE TABLE  table_name;</a:t>
            </a:r>
          </a:p>
        </p:txBody>
      </p:sp>
    </p:spTree>
    <p:extLst>
      <p:ext uri="{BB962C8B-B14F-4D97-AF65-F5344CB8AC3E}">
        <p14:creationId xmlns="" xmlns:p14="http://schemas.microsoft.com/office/powerpoint/2010/main" val="40787885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51535</TotalTime>
  <Words>374</Words>
  <Application>Microsoft Office PowerPoint</Application>
  <PresentationFormat>Custom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2953</cp:revision>
  <dcterms:created xsi:type="dcterms:W3CDTF">2019-04-24T09:11:59Z</dcterms:created>
  <dcterms:modified xsi:type="dcterms:W3CDTF">2020-06-20T05:48:18Z</dcterms:modified>
</cp:coreProperties>
</file>