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1204" r:id="rId2"/>
    <p:sldId id="1207" r:id="rId3"/>
    <p:sldId id="1205" r:id="rId4"/>
    <p:sldId id="1206" r:id="rId5"/>
  </p:sldIdLst>
  <p:sldSz cx="12190413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Introduction" id="{A3D14946-8297-4856-B082-4FEFA482017C}">
          <p14:sldIdLst>
            <p14:sldId id="1204"/>
            <p14:sldId id="1205"/>
            <p14:sldId id="1206"/>
          </p14:sldIdLst>
        </p14:section>
        <p14:section name="Data Defination Language" id="{347E00EC-A70B-42D3-B55A-27753B89E162}">
          <p14:sldIdLst/>
        </p14:section>
        <p14:section name="Data Manuplation Language" id="{DABA1552-33D0-4262-A930-69DA7CCB6843}">
          <p14:sldIdLst/>
        </p14:section>
        <p14:section name="Theory Section" id="{34884AC8-2BB3-410A-B367-3356E05FE22B}">
          <p14:sldIdLst/>
        </p14:section>
        <p14:section name="Normatization" id="{EF0E5AD4-5FD4-4F19-A19E-E102405AA098}">
          <p14:sldIdLst/>
        </p14:section>
        <p14:section name="Stored Procedure and Function" id="{B62913B0-EC9F-4436-BEDC-4DCBF9A2B3AB}">
          <p14:sldIdLst/>
        </p14:section>
        <p14:section name="Triggers" id="{43413A11-6D7B-4E6D-B88B-1C10283CD29F}">
          <p14:sldIdLst/>
        </p14:section>
        <p14:section name="NoSQL" id="{043CF6B2-E975-4043-812B-33699AD3D23F}">
          <p14:sldIdLst/>
        </p14:section>
        <p14:section name="Big Data" id="{714FF753-78D3-4CFC-AD17-400810612444}">
          <p14:sldIdLst/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leel" initials="S" lastIdx="1" clrIdx="0">
    <p:extLst>
      <p:ext uri="{19B8F6BF-5375-455C-9EA6-DF929625EA0E}">
        <p15:presenceInfo xmlns:p15="http://schemas.microsoft.com/office/powerpoint/2012/main" xmlns="" userId="Salee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6C8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8897" autoAdjust="0"/>
    <p:restoredTop sz="94660"/>
  </p:normalViewPr>
  <p:slideViewPr>
    <p:cSldViewPr>
      <p:cViewPr varScale="1">
        <p:scale>
          <a:sx n="68" d="100"/>
          <a:sy n="68" d="100"/>
        </p:scale>
        <p:origin x="-660" y="-13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F51050-3720-483B-B552-57DC1341D582}" type="datetimeFigureOut">
              <a:rPr lang="en-US" smtClean="0"/>
              <a:pPr/>
              <a:t>6/20/2020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A29D91-C89F-4238-95A2-0EBF9E6AB45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281" y="2130426"/>
            <a:ext cx="10361851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562" y="3886200"/>
            <a:ext cx="8533289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8049" y="274639"/>
            <a:ext cx="2742843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21" y="274639"/>
            <a:ext cx="8025355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959" y="4406901"/>
            <a:ext cx="1036185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959" y="2906713"/>
            <a:ext cx="10361851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521" y="1600201"/>
            <a:ext cx="5384099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6793" y="1600201"/>
            <a:ext cx="5384099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113" y="273051"/>
            <a:ext cx="6814779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21" y="1435101"/>
            <a:ext cx="4010562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FF24E983-0C73-4002-AA14-199E8763DD6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8542" y="116632"/>
            <a:ext cx="1371859" cy="445150"/>
          </a:xfrm>
          <a:prstGeom prst="rect">
            <a:avLst/>
          </a:prstGeom>
        </p:spPr>
      </p:pic>
      <p:sp>
        <p:nvSpPr>
          <p:cNvPr id="7" name="Footer Placeholder 2">
            <a:extLst>
              <a:ext uri="{FF2B5EF4-FFF2-40B4-BE49-F238E27FC236}">
                <a16:creationId xmlns:a16="http://schemas.microsoft.com/office/drawing/2014/main" xmlns="" id="{E14F7621-66C5-47D6-A8C7-2B6C3CD2205A}"/>
              </a:ext>
            </a:extLst>
          </p:cNvPr>
          <p:cNvSpPr txBox="1">
            <a:spLocks/>
          </p:cNvSpPr>
          <p:nvPr/>
        </p:nvSpPr>
        <p:spPr>
          <a:xfrm>
            <a:off x="3237431" y="6523037"/>
            <a:ext cx="5400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Infoway Technologies, 3rd  Floor Commerce Centre, Rambaug Colony, Paud Road Pune 411038</a:t>
            </a:r>
            <a:endParaRPr lang="en-IN" dirty="0"/>
          </a:p>
          <a:p>
            <a:endParaRPr lang="en-US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1676182" y="836712"/>
            <a:ext cx="8838049" cy="914400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800" dirty="0">
                <a:latin typeface="Segoe UI Light" panose="020B0502040204020203" pitchFamily="34" charset="0"/>
                <a:cs typeface="Segoe UI Light" panose="020B0502040204020203" pitchFamily="34" charset="0"/>
              </a:rPr>
              <a:t>Candidate key and Primary key</a:t>
            </a:r>
            <a:endParaRPr lang="en-IN" sz="4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47664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FF24E983-0C73-4002-AA14-199E8763DD6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8542" y="116632"/>
            <a:ext cx="1371859" cy="445150"/>
          </a:xfrm>
          <a:prstGeom prst="rect">
            <a:avLst/>
          </a:prstGeom>
        </p:spPr>
      </p:pic>
      <p:sp>
        <p:nvSpPr>
          <p:cNvPr id="7" name="Footer Placeholder 2">
            <a:extLst>
              <a:ext uri="{FF2B5EF4-FFF2-40B4-BE49-F238E27FC236}">
                <a16:creationId xmlns:a16="http://schemas.microsoft.com/office/drawing/2014/main" xmlns="" id="{E14F7621-66C5-47D6-A8C7-2B6C3CD2205A}"/>
              </a:ext>
            </a:extLst>
          </p:cNvPr>
          <p:cNvSpPr txBox="1">
            <a:spLocks/>
          </p:cNvSpPr>
          <p:nvPr/>
        </p:nvSpPr>
        <p:spPr>
          <a:xfrm>
            <a:off x="3237431" y="6523037"/>
            <a:ext cx="5400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Infoway Technologies, 3rd  Floor Commerce Centre, Rambaug Colony, Paud Road Pune 411038</a:t>
            </a:r>
            <a:endParaRPr lang="en-IN" dirty="0"/>
          </a:p>
          <a:p>
            <a:endParaRPr lang="en-US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1676182" y="836712"/>
            <a:ext cx="8838049" cy="914400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800" dirty="0">
                <a:latin typeface="Segoe UI Light" panose="020B0502040204020203" pitchFamily="34" charset="0"/>
                <a:cs typeface="Segoe UI Light" panose="020B0502040204020203" pitchFamily="34" charset="0"/>
              </a:rPr>
              <a:t>Candidate key and Primary key</a:t>
            </a:r>
            <a:endParaRPr lang="en-IN" sz="4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678619194"/>
              </p:ext>
            </p:extLst>
          </p:nvPr>
        </p:nvGraphicFramePr>
        <p:xfrm>
          <a:off x="622598" y="2170956"/>
          <a:ext cx="8126944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173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3173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03173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03173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Palatino Linotype" pitchFamily="18" charset="0"/>
                        </a:rPr>
                        <a:t>firstName</a:t>
                      </a:r>
                      <a:endParaRPr lang="en-US" b="1" dirty="0">
                        <a:latin typeface="Palatino Linotype" pitchFamily="18" charset="0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Palatino Linotype" pitchFamily="18" charset="0"/>
                        </a:rPr>
                        <a:t>lastName</a:t>
                      </a:r>
                      <a:endParaRPr lang="en-US" b="1" dirty="0">
                        <a:latin typeface="Palatino Linotype" pitchFamily="18" charset="0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Palatino Linotype" pitchFamily="18" charset="0"/>
                        </a:rPr>
                        <a:t>DoB</a:t>
                      </a:r>
                      <a:endParaRPr lang="en-US" b="1" dirty="0">
                        <a:latin typeface="Palatino Linotype" pitchFamily="18" charset="0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itchFamily="18" charset="0"/>
                        </a:rPr>
                        <a:t>city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Palatino Linotype" pitchFamily="18" charset="0"/>
                        </a:rPr>
                        <a:t>rajesh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Palatino Linotype" pitchFamily="18" charset="0"/>
                        </a:rPr>
                        <a:t>kumar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Palatino Linotype" pitchFamily="18" charset="0"/>
                        </a:rPr>
                        <a:t>1999-03-20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Palatino Linotype" pitchFamily="18" charset="0"/>
                        </a:rPr>
                        <a:t>pune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Palatino Linotype" pitchFamily="18" charset="0"/>
                        </a:rPr>
                        <a:t>sunil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Palatino Linotype" pitchFamily="18" charset="0"/>
                        </a:rPr>
                        <a:t>kumar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Palatino Linotype" pitchFamily="18" charset="0"/>
                        </a:rPr>
                        <a:t>2000-12-24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Palatino Linotype" pitchFamily="18" charset="0"/>
                        </a:rPr>
                        <a:t>baroda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Palatino Linotype" pitchFamily="18" charset="0"/>
                        </a:rPr>
                        <a:t>rajesh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Palatino Linotype" pitchFamily="18" charset="0"/>
                        </a:rPr>
                        <a:t>kumar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Palatino Linotype" pitchFamily="18" charset="0"/>
                        </a:rPr>
                        <a:t>1999-03-20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Palatino Linotype" pitchFamily="18" charset="0"/>
                        </a:rPr>
                        <a:t>pune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Palatino Linotype" pitchFamily="18" charset="0"/>
                        </a:rPr>
                        <a:t>rahul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Palatino Linotype" pitchFamily="18" charset="0"/>
                        </a:rPr>
                        <a:t>patel</a:t>
                      </a:r>
                      <a:endParaRPr lang="en-US" dirty="0">
                        <a:latin typeface="Palatino Linotype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Palatino Linotype" pitchFamily="18" charset="0"/>
                        </a:rPr>
                        <a:t>2000-12-22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Palatino Linotype" pitchFamily="18" charset="0"/>
                        </a:rPr>
                        <a:t>baroda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135452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Palatino Linotype" pitchFamily="18" charset="0"/>
                        </a:rPr>
                        <a:t>raj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Palatino Linotype" pitchFamily="18" charset="0"/>
                        </a:rPr>
                        <a:t>Shah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Palatino Linotype" pitchFamily="18" charset="0"/>
                        </a:rPr>
                        <a:t>1999-10-10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Palatino Linotype" pitchFamily="18" charset="0"/>
                        </a:rPr>
                        <a:t>baroda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843736851"/>
                  </a:ext>
                </a:extLst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622598" y="1628800"/>
            <a:ext cx="15632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Palatino Linotype" pitchFamily="18" charset="0"/>
                <a:cs typeface="Segoe UI Light" panose="020B0502040204020203" pitchFamily="34" charset="0"/>
              </a:rPr>
              <a:t>student table</a:t>
            </a:r>
            <a:endParaRPr lang="en-US" b="1" dirty="0">
              <a:latin typeface="Palatino Linotype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47ECB9FE-1BEE-45DB-95DD-CB1A32D8260D}"/>
              </a:ext>
            </a:extLst>
          </p:cNvPr>
          <p:cNvSpPr/>
          <p:nvPr/>
        </p:nvSpPr>
        <p:spPr>
          <a:xfrm>
            <a:off x="622598" y="4627002"/>
            <a:ext cx="1108923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Palatino Linotype" pitchFamily="18" charset="0"/>
              </a:rPr>
              <a:t>Candidate Key</a:t>
            </a:r>
            <a:r>
              <a:rPr lang="en-US" dirty="0">
                <a:latin typeface="Palatino Linotype" pitchFamily="18" charset="0"/>
              </a:rPr>
              <a:t> – A Candidate Key can be any column or a combination of columns that can qualify as unique key in database. There can be multiple Candidate Keys in one table. Each Candidate Key can qualify as Primary Key.</a:t>
            </a:r>
          </a:p>
          <a:p>
            <a:endParaRPr lang="en-US" dirty="0">
              <a:latin typeface="Palatino Linotype" pitchFamily="18" charset="0"/>
            </a:endParaRPr>
          </a:p>
          <a:p>
            <a:r>
              <a:rPr lang="en-US" b="1" dirty="0">
                <a:latin typeface="Palatino Linotype" pitchFamily="18" charset="0"/>
              </a:rPr>
              <a:t>Primary Key</a:t>
            </a:r>
            <a:r>
              <a:rPr lang="en-US" dirty="0">
                <a:latin typeface="Palatino Linotype" pitchFamily="18" charset="0"/>
              </a:rPr>
              <a:t> – A Primary Key is a column or a combination of columns that uniquely identify a record. Only one Candidate Key can be Primary Key.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37136069-505E-49DF-9B95-655F1B6970AB}"/>
              </a:ext>
            </a:extLst>
          </p:cNvPr>
          <p:cNvSpPr/>
          <p:nvPr/>
        </p:nvSpPr>
        <p:spPr>
          <a:xfrm>
            <a:off x="9303672" y="2527984"/>
            <a:ext cx="2480166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Palatino Linotype" pitchFamily="18" charset="0"/>
                <a:cs typeface="Segoe UI Light" panose="020B0502040204020203" pitchFamily="34" charset="0"/>
              </a:rPr>
              <a:t>Aadhar Card Number</a:t>
            </a:r>
          </a:p>
          <a:p>
            <a:r>
              <a:rPr lang="en-US" b="1" dirty="0">
                <a:latin typeface="Palatino Linotype" pitchFamily="18" charset="0"/>
                <a:cs typeface="Segoe UI Light" panose="020B0502040204020203" pitchFamily="34" charset="0"/>
              </a:rPr>
              <a:t>PAN card</a:t>
            </a:r>
          </a:p>
          <a:p>
            <a:r>
              <a:rPr lang="en-US" b="1" dirty="0">
                <a:latin typeface="Palatino Linotype" pitchFamily="18" charset="0"/>
                <a:cs typeface="Segoe UI Light" panose="020B0502040204020203" pitchFamily="34" charset="0"/>
              </a:rPr>
              <a:t>Registration number</a:t>
            </a:r>
          </a:p>
          <a:p>
            <a:r>
              <a:rPr lang="en-US" b="1" dirty="0">
                <a:latin typeface="Palatino Linotype" pitchFamily="18" charset="0"/>
                <a:cs typeface="Segoe UI Light" panose="020B0502040204020203" pitchFamily="34" charset="0"/>
              </a:rPr>
              <a:t>VoterID</a:t>
            </a:r>
          </a:p>
          <a:p>
            <a:r>
              <a:rPr lang="en-US" b="1" dirty="0">
                <a:latin typeface="Palatino Linotype" pitchFamily="18" charset="0"/>
                <a:cs typeface="Segoe UI Light" panose="020B0502040204020203" pitchFamily="34" charset="0"/>
              </a:rPr>
              <a:t>StudentID</a:t>
            </a:r>
            <a:endParaRPr lang="en-US" b="1" dirty="0">
              <a:latin typeface="Palatino Linotyp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47664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AutoShape 2" descr="One-to-one entity relationship diagram"/>
          <p:cNvSpPr>
            <a:spLocks noChangeAspect="1" noChangeArrowheads="1"/>
          </p:cNvSpPr>
          <p:nvPr/>
        </p:nvSpPr>
        <p:spPr bwMode="auto">
          <a:xfrm>
            <a:off x="1679356" y="-144463"/>
            <a:ext cx="30476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8372" name="AutoShape 4" descr="One-to-one entity relationship diagram"/>
          <p:cNvSpPr>
            <a:spLocks noChangeAspect="1" noChangeArrowheads="1"/>
          </p:cNvSpPr>
          <p:nvPr/>
        </p:nvSpPr>
        <p:spPr bwMode="auto">
          <a:xfrm>
            <a:off x="1679356" y="-144463"/>
            <a:ext cx="30476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06574" y="3640956"/>
            <a:ext cx="11305256" cy="23852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Palatino Linotype" pitchFamily="18" charset="0"/>
              </a:rPr>
              <a:t>Candidate Key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Palatino Linotype" pitchFamily="18" charset="0"/>
              </a:rPr>
              <a:t>: </a:t>
            </a:r>
            <a:r>
              <a:rPr lang="en-US" dirty="0">
                <a:latin typeface="Palatino Linotype" pitchFamily="18" charset="0"/>
              </a:rPr>
              <a:t>A candidate key is a set of attributes (or attribute) which uniquely identify the tuples in relation or table. </a:t>
            </a:r>
          </a:p>
          <a:p>
            <a:pPr marL="342900" indent="17463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Palatino Linotype" pitchFamily="18" charset="0"/>
              </a:rPr>
              <a:t>Here in 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Palatino Linotype" pitchFamily="18" charset="0"/>
              </a:rPr>
              <a:t>student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Palatino Linotype" pitchFamily="18" charset="0"/>
              </a:rPr>
              <a:t> table </a:t>
            </a:r>
            <a:r>
              <a:rPr lang="en-US" b="1" dirty="0">
                <a:latin typeface="Gentium Basic"/>
              </a:rPr>
              <a:t>ID</a:t>
            </a:r>
            <a:r>
              <a:rPr lang="en-US" dirty="0">
                <a:latin typeface="Palatino Linotype" pitchFamily="18" charset="0"/>
              </a:rPr>
              <a:t>, </a:t>
            </a:r>
            <a:r>
              <a:rPr lang="en-US" b="1" dirty="0">
                <a:latin typeface="Gentium Basic"/>
              </a:rPr>
              <a:t>pan_card</a:t>
            </a:r>
            <a:r>
              <a:rPr lang="en-US" dirty="0">
                <a:latin typeface="Palatino Linotype" pitchFamily="18" charset="0"/>
              </a:rPr>
              <a:t>, &amp; </a:t>
            </a:r>
            <a:r>
              <a:rPr lang="en-US" b="1" dirty="0">
                <a:latin typeface="Gentium Basic"/>
              </a:rPr>
              <a:t>emailID</a:t>
            </a:r>
            <a:r>
              <a:rPr lang="en-US" dirty="0">
                <a:latin typeface="Palatino Linotype" pitchFamily="18" charset="0"/>
              </a:rPr>
              <a:t>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Palatino Linotype" pitchFamily="18" charset="0"/>
              </a:rPr>
              <a:t>are Candidate keys.</a:t>
            </a:r>
            <a:endParaRPr lang="en-US" dirty="0">
              <a:latin typeface="Palatino Linotype" pitchFamily="18" charset="0"/>
            </a:endParaRPr>
          </a:p>
          <a:p>
            <a:pPr marL="342900" indent="-342900"/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Palatino Linotype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Palatino Linotype" pitchFamily="18" charset="0"/>
              </a:rPr>
              <a:t>Primary Key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Palatino Linotype" pitchFamily="18" charset="0"/>
              </a:rPr>
              <a:t>: </a:t>
            </a:r>
            <a:r>
              <a:rPr lang="en-US" dirty="0">
                <a:latin typeface="Palatino Linotype" pitchFamily="18" charset="0"/>
              </a:rPr>
              <a:t>Primary Key is a set of attributes (or attribute) which uniquely identify the tuples in relation or table. </a:t>
            </a:r>
            <a:r>
              <a:rPr lang="en-US" u="sng" dirty="0">
                <a:latin typeface="Palatino Linotype" pitchFamily="18" charset="0"/>
              </a:rPr>
              <a:t>There is one and only one primary key in any relationship.</a:t>
            </a:r>
            <a:r>
              <a:rPr lang="en-US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Palatino Linotype" pitchFamily="18" charset="0"/>
              </a:rPr>
              <a:t> </a:t>
            </a:r>
          </a:p>
          <a:p>
            <a:pPr marL="342900" indent="17463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Palatino Linotype" pitchFamily="18" charset="0"/>
              </a:rPr>
              <a:t>Here in 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Palatino Linotype" pitchFamily="18" charset="0"/>
              </a:rPr>
              <a:t>student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Palatino Linotype" pitchFamily="18" charset="0"/>
              </a:rPr>
              <a:t> table you can choose </a:t>
            </a:r>
            <a:r>
              <a:rPr lang="en-US" dirty="0">
                <a:latin typeface="Palatino Linotype" pitchFamily="18" charset="0"/>
              </a:rPr>
              <a:t>either </a:t>
            </a:r>
            <a:r>
              <a:rPr lang="en-US" b="1" dirty="0">
                <a:latin typeface="Gentium Basic"/>
              </a:rPr>
              <a:t>ID</a:t>
            </a:r>
            <a:r>
              <a:rPr lang="en-US" dirty="0">
                <a:latin typeface="Palatino Linotype" pitchFamily="18" charset="0"/>
              </a:rPr>
              <a:t>, </a:t>
            </a:r>
            <a:r>
              <a:rPr lang="en-US" b="1" dirty="0">
                <a:latin typeface="Gentium Basic"/>
              </a:rPr>
              <a:t>pan_card</a:t>
            </a:r>
            <a:r>
              <a:rPr lang="en-US" dirty="0">
                <a:latin typeface="Palatino Linotype" pitchFamily="18" charset="0"/>
              </a:rPr>
              <a:t>, or </a:t>
            </a:r>
            <a:r>
              <a:rPr lang="en-US" b="1" dirty="0">
                <a:latin typeface="Gentium Basic"/>
              </a:rPr>
              <a:t>emailID</a:t>
            </a:r>
            <a:r>
              <a:rPr lang="en-US" dirty="0">
                <a:latin typeface="Palatino Linotype" pitchFamily="18" charset="0"/>
              </a:rPr>
              <a:t> columns as primary key column, here </a:t>
            </a:r>
            <a:r>
              <a:rPr lang="en-US" b="1" dirty="0">
                <a:latin typeface="Gentium Basic"/>
              </a:rPr>
              <a:t>ID</a:t>
            </a:r>
            <a:r>
              <a:rPr lang="en-US" dirty="0">
                <a:latin typeface="Palatino Linotype" pitchFamily="18" charset="0"/>
              </a:rPr>
              <a:t> cab be a preferable choice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Palatino Linotype" pitchFamily="18" charset="0"/>
              </a:rPr>
              <a:t>.</a:t>
            </a:r>
          </a:p>
        </p:txBody>
      </p:sp>
      <p:sp>
        <p:nvSpPr>
          <p:cNvPr id="7" name="Rectangle 6"/>
          <p:cNvSpPr/>
          <p:nvPr/>
        </p:nvSpPr>
        <p:spPr>
          <a:xfrm>
            <a:off x="550590" y="980728"/>
            <a:ext cx="93610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300" dirty="0">
                <a:latin typeface="Gentium Basic"/>
              </a:rPr>
              <a:t>student { ID, firstName, lastName, DoB, city, emailID, pan_card  }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CA300AF8-3A8B-41EE-96B3-AEAC198AD8C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8542" y="116632"/>
            <a:ext cx="1371859" cy="445150"/>
          </a:xfrm>
          <a:prstGeom prst="rect">
            <a:avLst/>
          </a:prstGeom>
        </p:spPr>
      </p:pic>
      <p:sp>
        <p:nvSpPr>
          <p:cNvPr id="9" name="Footer Placeholder 2">
            <a:extLst>
              <a:ext uri="{FF2B5EF4-FFF2-40B4-BE49-F238E27FC236}">
                <a16:creationId xmlns:a16="http://schemas.microsoft.com/office/drawing/2014/main" xmlns="" id="{49968677-CC8A-4C35-AABA-97CFF73A1AB5}"/>
              </a:ext>
            </a:extLst>
          </p:cNvPr>
          <p:cNvSpPr txBox="1">
            <a:spLocks/>
          </p:cNvSpPr>
          <p:nvPr/>
        </p:nvSpPr>
        <p:spPr>
          <a:xfrm>
            <a:off x="3237431" y="6523037"/>
            <a:ext cx="5400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Infoway Technologies, 3rd  Floor Commerce Centre, Rambaug Colony, Paud Road Pune 411038</a:t>
            </a:r>
            <a:endParaRPr lang="en-IN" dirty="0"/>
          </a:p>
          <a:p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09A4DD51-F450-4FA7-BA18-C2A26D10D72C}"/>
              </a:ext>
            </a:extLst>
          </p:cNvPr>
          <p:cNvSpPr/>
          <p:nvPr/>
        </p:nvSpPr>
        <p:spPr>
          <a:xfrm>
            <a:off x="1523802" y="2"/>
            <a:ext cx="9142810" cy="83747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r" fontAlgn="base">
              <a:lnSpc>
                <a:spcPct val="150000"/>
              </a:lnSpc>
            </a:pPr>
            <a:r>
              <a:rPr lang="en-US" sz="3600" dirty="0"/>
              <a:t>Candidate Key and Primary Key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622598" y="1729616"/>
          <a:ext cx="11017223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7388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7388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7388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39901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314542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57388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itchFamily="18" charset="0"/>
                        </a:rPr>
                        <a:t>ID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Palatino Linotype" pitchFamily="18" charset="0"/>
                        </a:rPr>
                        <a:t>firstName</a:t>
                      </a:r>
                      <a:endParaRPr lang="en-US" b="1" dirty="0">
                        <a:latin typeface="Palatino Linotype" pitchFamily="18" charset="0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Palatino Linotype" pitchFamily="18" charset="0"/>
                        </a:rPr>
                        <a:t>lastName</a:t>
                      </a:r>
                      <a:endParaRPr lang="en-US" b="1" dirty="0">
                        <a:latin typeface="Palatino Linotype" pitchFamily="18" charset="0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Palatino Linotype" pitchFamily="18" charset="0"/>
                        </a:rPr>
                        <a:t>DoB</a:t>
                      </a:r>
                      <a:endParaRPr lang="en-US" b="1" dirty="0">
                        <a:latin typeface="Palatino Linotype" pitchFamily="18" charset="0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itchFamily="18" charset="0"/>
                        </a:rPr>
                        <a:t>city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itchFamily="18" charset="0"/>
                        </a:rPr>
                        <a:t>emailID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itchFamily="18" charset="0"/>
                        </a:rPr>
                        <a:t>pan_card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Palatino Linotype" pitchFamily="18" charset="0"/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Palatino Linotype" pitchFamily="18" charset="0"/>
                        </a:rPr>
                        <a:t>rajesh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Palatino Linotype" pitchFamily="18" charset="0"/>
                        </a:rPr>
                        <a:t>kumar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Palatino Linotype" pitchFamily="18" charset="0"/>
                        </a:rPr>
                        <a:t>1999-03-20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Palatino Linotype" pitchFamily="18" charset="0"/>
                        </a:rPr>
                        <a:t>pune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Palatino Linotype" pitchFamily="18" charset="0"/>
                        </a:rPr>
                        <a:t>rajesh.k@gmail.com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Palatino Linotype" pitchFamily="18" charset="0"/>
                        </a:rPr>
                        <a:t>AXD012-30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Palatino Linotype" pitchFamily="18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Palatino Linotype" pitchFamily="18" charset="0"/>
                        </a:rPr>
                        <a:t>sunil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Palatino Linotype" pitchFamily="18" charset="0"/>
                        </a:rPr>
                        <a:t>kumar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Palatino Linotype" pitchFamily="18" charset="0"/>
                        </a:rPr>
                        <a:t>2000-12-24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Palatino Linotype" pitchFamily="18" charset="0"/>
                        </a:rPr>
                        <a:t>baroda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Palatino Linotype" pitchFamily="18" charset="0"/>
                        </a:rPr>
                        <a:t>skumar@gmail.com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Palatino Linotype" pitchFamily="18" charset="0"/>
                        </a:rPr>
                        <a:t>XXAHFF201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Palatino Linotype" pitchFamily="18" charset="0"/>
                        </a:rPr>
                        <a:t>3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Palatino Linotype" pitchFamily="18" charset="0"/>
                        </a:rPr>
                        <a:t>rajesh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Palatino Linotype" pitchFamily="18" charset="0"/>
                        </a:rPr>
                        <a:t>kumar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Palatino Linotype" pitchFamily="18" charset="0"/>
                        </a:rPr>
                        <a:t>1999-03-20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Palatino Linotype" pitchFamily="18" charset="0"/>
                        </a:rPr>
                        <a:t>pune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Palatino Linotype" pitchFamily="18" charset="0"/>
                        </a:rPr>
                        <a:t>kumr.raj@gmail.com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Palatino Linotype" pitchFamily="18" charset="0"/>
                        </a:rPr>
                        <a:t>RDGH-78IO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850906017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AutoShape 2" descr="One-to-one entity relationship diagram"/>
          <p:cNvSpPr>
            <a:spLocks noChangeAspect="1" noChangeArrowheads="1"/>
          </p:cNvSpPr>
          <p:nvPr/>
        </p:nvSpPr>
        <p:spPr bwMode="auto">
          <a:xfrm>
            <a:off x="1679356" y="-144463"/>
            <a:ext cx="30476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8372" name="AutoShape 4" descr="One-to-one entity relationship diagram"/>
          <p:cNvSpPr>
            <a:spLocks noChangeAspect="1" noChangeArrowheads="1"/>
          </p:cNvSpPr>
          <p:nvPr/>
        </p:nvSpPr>
        <p:spPr bwMode="auto">
          <a:xfrm>
            <a:off x="1679356" y="-144463"/>
            <a:ext cx="30476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CA300AF8-3A8B-41EE-96B3-AEAC198AD8C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8542" y="116632"/>
            <a:ext cx="1371859" cy="445150"/>
          </a:xfrm>
          <a:prstGeom prst="rect">
            <a:avLst/>
          </a:prstGeom>
        </p:spPr>
      </p:pic>
      <p:sp>
        <p:nvSpPr>
          <p:cNvPr id="9" name="Footer Placeholder 2">
            <a:extLst>
              <a:ext uri="{FF2B5EF4-FFF2-40B4-BE49-F238E27FC236}">
                <a16:creationId xmlns:a16="http://schemas.microsoft.com/office/drawing/2014/main" xmlns="" id="{49968677-CC8A-4C35-AABA-97CFF73A1AB5}"/>
              </a:ext>
            </a:extLst>
          </p:cNvPr>
          <p:cNvSpPr txBox="1">
            <a:spLocks/>
          </p:cNvSpPr>
          <p:nvPr/>
        </p:nvSpPr>
        <p:spPr>
          <a:xfrm>
            <a:off x="3237431" y="6523037"/>
            <a:ext cx="5400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Infoway Technologies, 3rd  Floor Commerce Centre, Rambaug Colony, Paud Road Pune 411038</a:t>
            </a:r>
            <a:endParaRPr lang="en-IN" dirty="0"/>
          </a:p>
          <a:p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09A4DD51-F450-4FA7-BA18-C2A26D10D72C}"/>
              </a:ext>
            </a:extLst>
          </p:cNvPr>
          <p:cNvSpPr/>
          <p:nvPr/>
        </p:nvSpPr>
        <p:spPr>
          <a:xfrm>
            <a:off x="1523802" y="2"/>
            <a:ext cx="10332044" cy="92333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r" fontAlgn="base">
              <a:lnSpc>
                <a:spcPct val="150000"/>
              </a:lnSpc>
            </a:pPr>
            <a:r>
              <a:rPr lang="en-US" sz="3600" dirty="0"/>
              <a:t>Difference between Candidate Key and Primary Key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78582" y="1052736"/>
          <a:ext cx="11377264" cy="249174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6886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8863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Palatino Linotype" pitchFamily="18" charset="0"/>
                          <a:ea typeface="+mn-ea"/>
                          <a:cs typeface="+mn-cs"/>
                        </a:rPr>
                        <a:t>Primary Key </a:t>
                      </a:r>
                    </a:p>
                  </a:txBody>
                  <a:tcPr marL="95250" marR="95250" marT="95250" marB="9525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Palatino Linotype" pitchFamily="18" charset="0"/>
                          <a:ea typeface="+mn-ea"/>
                          <a:cs typeface="+mn-cs"/>
                        </a:rPr>
                        <a:t>Candidate Key</a:t>
                      </a:r>
                    </a:p>
                  </a:txBody>
                  <a:tcPr marL="95250" marR="95250" marT="95250" marB="95250" anchor="b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79388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There can be only one primary key in any relation.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Palatino Linotype" pitchFamily="18" charset="0"/>
                        <a:ea typeface="+mn-ea"/>
                        <a:cs typeface="+mn-cs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marL="179388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There can be more than one candidate key in a relation.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Palatino Linotype" pitchFamily="18" charset="0"/>
                        <a:ea typeface="+mn-ea"/>
                        <a:cs typeface="+mn-cs"/>
                      </a:endParaRP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79388" indent="0" algn="l" fontAlgn="t"/>
                      <a:r>
                        <a:rPr lang="en-US" dirty="0"/>
                        <a:t>Primary key can not contain NULL value.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179388" indent="0" algn="l" fontAlgn="t"/>
                      <a:r>
                        <a:rPr lang="en-US" dirty="0"/>
                        <a:t>Candidate key can have NULL value.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79388" indent="0" fontAlgn="t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 primary key is a candidate key.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Palatino Linotype" pitchFamily="18" charset="0"/>
                        <a:ea typeface="+mn-ea"/>
                        <a:cs typeface="+mn-cs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marL="179388" indent="0" fontAlgn="t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It not compulsory that each candidate key can be a primary key.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Palatino Linotype" pitchFamily="18" charset="0"/>
                        <a:ea typeface="+mn-ea"/>
                        <a:cs typeface="+mn-cs"/>
                      </a:endParaRP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79388" indent="0" fontAlgn="t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Primary key specifies the important attribute for the relation.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Palatino Linotype" pitchFamily="18" charset="0"/>
                        <a:ea typeface="+mn-ea"/>
                        <a:cs typeface="+mn-cs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marL="179388" indent="0" fontAlgn="t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Candidate specifies the key which can qualify for primary key.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Palatino Linotype" pitchFamily="18" charset="0"/>
                        <a:ea typeface="+mn-ea"/>
                        <a:cs typeface="+mn-cs"/>
                      </a:endParaRP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850906017"/>
      </p:ext>
    </p:extLst>
  </p:cSld>
  <p:clrMapOvr>
    <a:masterClrMapping/>
  </p:clrMapOvr>
  <p:transition spd="slow"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51304</TotalTime>
  <Words>350</Words>
  <Application>Microsoft Office PowerPoint</Application>
  <PresentationFormat>Custom</PresentationFormat>
  <Paragraphs>85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saleel</dc:creator>
  <cp:lastModifiedBy>Administrator</cp:lastModifiedBy>
  <cp:revision>2952</cp:revision>
  <dcterms:created xsi:type="dcterms:W3CDTF">2019-04-24T09:11:59Z</dcterms:created>
  <dcterms:modified xsi:type="dcterms:W3CDTF">2020-06-20T03:12:29Z</dcterms:modified>
</cp:coreProperties>
</file>