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47"/>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624" r:id="rId26"/>
    <p:sldId id="1130" r:id="rId27"/>
    <p:sldId id="1131" r:id="rId28"/>
    <p:sldId id="1134" r:id="rId29"/>
    <p:sldId id="1132" r:id="rId30"/>
    <p:sldId id="1133" r:id="rId31"/>
    <p:sldId id="1135" r:id="rId32"/>
    <p:sldId id="1280" r:id="rId33"/>
    <p:sldId id="1281" r:id="rId34"/>
    <p:sldId id="1136" r:id="rId35"/>
    <p:sldId id="1137" r:id="rId36"/>
    <p:sldId id="1138" r:id="rId37"/>
    <p:sldId id="1139" r:id="rId38"/>
    <p:sldId id="1404" r:id="rId39"/>
    <p:sldId id="1405" r:id="rId40"/>
    <p:sldId id="1159" r:id="rId41"/>
    <p:sldId id="1160" r:id="rId42"/>
    <p:sldId id="1344" r:id="rId43"/>
    <p:sldId id="1345" r:id="rId44"/>
    <p:sldId id="1632" r:id="rId45"/>
    <p:sldId id="1165" r:id="rId46"/>
    <p:sldId id="1166" r:id="rId47"/>
    <p:sldId id="1198" r:id="rId48"/>
    <p:sldId id="1199" r:id="rId49"/>
    <p:sldId id="1140" r:id="rId50"/>
    <p:sldId id="1141" r:id="rId51"/>
    <p:sldId id="1163" r:id="rId52"/>
    <p:sldId id="1164" r:id="rId53"/>
    <p:sldId id="1584" r:id="rId54"/>
    <p:sldId id="1585" r:id="rId55"/>
    <p:sldId id="1284" r:id="rId56"/>
    <p:sldId id="1285" r:id="rId57"/>
    <p:sldId id="1334" r:id="rId58"/>
    <p:sldId id="1351" r:id="rId59"/>
    <p:sldId id="1335" r:id="rId60"/>
    <p:sldId id="1282" r:id="rId61"/>
    <p:sldId id="1283" r:id="rId62"/>
    <p:sldId id="1228" r:id="rId63"/>
    <p:sldId id="1229" r:id="rId64"/>
    <p:sldId id="1171" r:id="rId65"/>
    <p:sldId id="1172" r:id="rId66"/>
    <p:sldId id="1167" r:id="rId67"/>
    <p:sldId id="1168" r:id="rId68"/>
    <p:sldId id="1142" r:id="rId69"/>
    <p:sldId id="1143" r:id="rId70"/>
    <p:sldId id="1144" r:id="rId71"/>
    <p:sldId id="1350" r:id="rId72"/>
    <p:sldId id="1603" r:id="rId73"/>
    <p:sldId id="1606" r:id="rId74"/>
    <p:sldId id="1407" r:id="rId75"/>
    <p:sldId id="1340" r:id="rId76"/>
    <p:sldId id="1156" r:id="rId77"/>
    <p:sldId id="1145" r:id="rId78"/>
    <p:sldId id="1146" r:id="rId79"/>
    <p:sldId id="1147" r:id="rId80"/>
    <p:sldId id="1148" r:id="rId81"/>
    <p:sldId id="1149" r:id="rId82"/>
    <p:sldId id="1150" r:id="rId83"/>
    <p:sldId id="1151" r:id="rId84"/>
    <p:sldId id="1152" r:id="rId85"/>
    <p:sldId id="1153" r:id="rId86"/>
    <p:sldId id="1226" r:id="rId87"/>
    <p:sldId id="1227" r:id="rId88"/>
    <p:sldId id="1161" r:id="rId89"/>
    <p:sldId id="1162" r:id="rId90"/>
    <p:sldId id="1154" r:id="rId91"/>
    <p:sldId id="1155" r:id="rId92"/>
    <p:sldId id="1191" r:id="rId93"/>
    <p:sldId id="1192" r:id="rId94"/>
    <p:sldId id="1179" r:id="rId95"/>
    <p:sldId id="1180" r:id="rId96"/>
    <p:sldId id="1183" r:id="rId97"/>
    <p:sldId id="1618" r:id="rId98"/>
    <p:sldId id="1184" r:id="rId99"/>
    <p:sldId id="1413" r:id="rId100"/>
    <p:sldId id="1414" r:id="rId101"/>
    <p:sldId id="1415" r:id="rId102"/>
    <p:sldId id="1416" r:id="rId103"/>
    <p:sldId id="1417" r:id="rId104"/>
    <p:sldId id="1420" r:id="rId105"/>
    <p:sldId id="1421" r:id="rId106"/>
    <p:sldId id="1332" r:id="rId107"/>
    <p:sldId id="1333" r:id="rId108"/>
    <p:sldId id="1193" r:id="rId109"/>
    <p:sldId id="1194" r:id="rId110"/>
    <p:sldId id="1223" r:id="rId111"/>
    <p:sldId id="1224" r:id="rId112"/>
    <p:sldId id="1277" r:id="rId113"/>
    <p:sldId id="1330" r:id="rId114"/>
    <p:sldId id="1328" r:id="rId115"/>
    <p:sldId id="1331" r:id="rId116"/>
    <p:sldId id="1329" r:id="rId117"/>
    <p:sldId id="1410" r:id="rId118"/>
    <p:sldId id="1412" r:id="rId119"/>
    <p:sldId id="1607" r:id="rId120"/>
    <p:sldId id="1608" r:id="rId121"/>
    <p:sldId id="1609" r:id="rId122"/>
    <p:sldId id="1610" r:id="rId123"/>
    <p:sldId id="1611" r:id="rId124"/>
    <p:sldId id="1612" r:id="rId125"/>
    <p:sldId id="1613" r:id="rId126"/>
    <p:sldId id="1614" r:id="rId127"/>
    <p:sldId id="1185" r:id="rId128"/>
    <p:sldId id="1186" r:id="rId129"/>
    <p:sldId id="1187" r:id="rId130"/>
    <p:sldId id="1188" r:id="rId131"/>
    <p:sldId id="1641" r:id="rId132"/>
    <p:sldId id="1644" r:id="rId133"/>
    <p:sldId id="1643" r:id="rId134"/>
    <p:sldId id="1639" r:id="rId135"/>
    <p:sldId id="1640" r:id="rId136"/>
    <p:sldId id="1234" r:id="rId137"/>
    <p:sldId id="1235" r:id="rId138"/>
    <p:sldId id="1637" r:id="rId139"/>
    <p:sldId id="1638" r:id="rId140"/>
    <p:sldId id="1275" r:id="rId141"/>
    <p:sldId id="1276" r:id="rId142"/>
    <p:sldId id="1336" r:id="rId143"/>
    <p:sldId id="1337" r:id="rId144"/>
    <p:sldId id="1418" r:id="rId145"/>
    <p:sldId id="1642" r:id="rId146"/>
    <p:sldId id="1419" r:id="rId147"/>
    <p:sldId id="1310" r:id="rId148"/>
    <p:sldId id="1311" r:id="rId149"/>
    <p:sldId id="1273" r:id="rId150"/>
    <p:sldId id="1274" r:id="rId151"/>
    <p:sldId id="1173" r:id="rId152"/>
    <p:sldId id="1174" r:id="rId153"/>
    <p:sldId id="1308" r:id="rId154"/>
    <p:sldId id="1309" r:id="rId155"/>
    <p:sldId id="1200" r:id="rId156"/>
    <p:sldId id="1099" r:id="rId157"/>
    <p:sldId id="1594" r:id="rId158"/>
    <p:sldId id="1595" r:id="rId159"/>
    <p:sldId id="1256" r:id="rId160"/>
    <p:sldId id="1257" r:id="rId161"/>
    <p:sldId id="1258" r:id="rId162"/>
    <p:sldId id="1259" r:id="rId163"/>
    <p:sldId id="1348" r:id="rId164"/>
    <p:sldId id="1349" r:id="rId165"/>
    <p:sldId id="1326" r:id="rId166"/>
    <p:sldId id="1327" r:id="rId167"/>
    <p:sldId id="1322" r:id="rId168"/>
    <p:sldId id="1323" r:id="rId169"/>
    <p:sldId id="1533" r:id="rId170"/>
    <p:sldId id="1534" r:id="rId171"/>
    <p:sldId id="1324" r:id="rId172"/>
    <p:sldId id="1325" r:id="rId173"/>
    <p:sldId id="1267" r:id="rId174"/>
    <p:sldId id="1268" r:id="rId175"/>
    <p:sldId id="1260" r:id="rId176"/>
    <p:sldId id="1261" r:id="rId177"/>
    <p:sldId id="1262" r:id="rId178"/>
    <p:sldId id="1263" r:id="rId179"/>
    <p:sldId id="1264" r:id="rId180"/>
    <p:sldId id="1406" r:id="rId181"/>
    <p:sldId id="1411" r:id="rId182"/>
    <p:sldId id="1341" r:id="rId183"/>
    <p:sldId id="1342" r:id="rId184"/>
    <p:sldId id="1265" r:id="rId185"/>
    <p:sldId id="1266" r:id="rId186"/>
    <p:sldId id="1216" r:id="rId187"/>
    <p:sldId id="1092" r:id="rId188"/>
    <p:sldId id="1251" r:id="rId189"/>
    <p:sldId id="1252" r:id="rId190"/>
    <p:sldId id="1269" r:id="rId191"/>
    <p:sldId id="1270" r:id="rId192"/>
    <p:sldId id="1596" r:id="rId193"/>
    <p:sldId id="1597" r:id="rId194"/>
    <p:sldId id="1271" r:id="rId195"/>
    <p:sldId id="1272" r:id="rId196"/>
    <p:sldId id="1219" r:id="rId197"/>
    <p:sldId id="1204" r:id="rId198"/>
    <p:sldId id="1338" r:id="rId199"/>
    <p:sldId id="1339" r:id="rId200"/>
    <p:sldId id="1346" r:id="rId201"/>
    <p:sldId id="1347" r:id="rId202"/>
    <p:sldId id="1528" r:id="rId203"/>
    <p:sldId id="1529" r:id="rId204"/>
    <p:sldId id="1530" r:id="rId205"/>
    <p:sldId id="1531" r:id="rId206"/>
    <p:sldId id="1590" r:id="rId207"/>
    <p:sldId id="1591" r:id="rId208"/>
    <p:sldId id="1592" r:id="rId209"/>
    <p:sldId id="1593" r:id="rId210"/>
    <p:sldId id="1408" r:id="rId211"/>
    <p:sldId id="1409" r:id="rId212"/>
    <p:sldId id="1605" r:id="rId213"/>
    <p:sldId id="1315" r:id="rId214"/>
    <p:sldId id="1535" r:id="rId215"/>
    <p:sldId id="1532" r:id="rId216"/>
    <p:sldId id="1316" r:id="rId217"/>
    <p:sldId id="1318" r:id="rId218"/>
    <p:sldId id="1292" r:id="rId219"/>
    <p:sldId id="1301" r:id="rId220"/>
    <p:sldId id="1302" r:id="rId221"/>
    <p:sldId id="1294" r:id="rId222"/>
    <p:sldId id="1293" r:id="rId223"/>
    <p:sldId id="1295" r:id="rId224"/>
    <p:sldId id="1296" r:id="rId225"/>
    <p:sldId id="1297" r:id="rId226"/>
    <p:sldId id="1303" r:id="rId227"/>
    <p:sldId id="1304" r:id="rId228"/>
    <p:sldId id="954" r:id="rId229"/>
    <p:sldId id="1307" r:id="rId230"/>
    <p:sldId id="1359" r:id="rId231"/>
    <p:sldId id="1360" r:id="rId232"/>
    <p:sldId id="1364" r:id="rId233"/>
    <p:sldId id="1363" r:id="rId234"/>
    <p:sldId id="788" r:id="rId235"/>
    <p:sldId id="1499" r:id="rId236"/>
    <p:sldId id="1422" r:id="rId237"/>
    <p:sldId id="1514" r:id="rId238"/>
    <p:sldId id="1516" r:id="rId239"/>
    <p:sldId id="1519" r:id="rId240"/>
    <p:sldId id="1515" r:id="rId241"/>
    <p:sldId id="1518" r:id="rId242"/>
    <p:sldId id="1423" r:id="rId243"/>
    <p:sldId id="1436" r:id="rId244"/>
    <p:sldId id="1437" r:id="rId245"/>
    <p:sldId id="1424" r:id="rId246"/>
    <p:sldId id="1441" r:id="rId247"/>
    <p:sldId id="1442" r:id="rId248"/>
    <p:sldId id="1520" r:id="rId249"/>
    <p:sldId id="1443" r:id="rId250"/>
    <p:sldId id="1444" r:id="rId251"/>
    <p:sldId id="1445" r:id="rId252"/>
    <p:sldId id="1446" r:id="rId253"/>
    <p:sldId id="1447" r:id="rId254"/>
    <p:sldId id="1521" r:id="rId255"/>
    <p:sldId id="1426" r:id="rId256"/>
    <p:sldId id="1438" r:id="rId257"/>
    <p:sldId id="1439" r:id="rId258"/>
    <p:sldId id="1448" r:id="rId259"/>
    <p:sldId id="1449" r:id="rId260"/>
    <p:sldId id="1450" r:id="rId261"/>
    <p:sldId id="1522" r:id="rId262"/>
    <p:sldId id="1440" r:id="rId263"/>
    <p:sldId id="1455" r:id="rId264"/>
    <p:sldId id="1456" r:id="rId265"/>
    <p:sldId id="1523" r:id="rId266"/>
    <p:sldId id="1524" r:id="rId267"/>
    <p:sldId id="1525" r:id="rId268"/>
    <p:sldId id="1526" r:id="rId269"/>
    <p:sldId id="1527" r:id="rId270"/>
    <p:sldId id="1500" r:id="rId271"/>
    <p:sldId id="1620" r:id="rId272"/>
    <p:sldId id="1457" r:id="rId273"/>
    <p:sldId id="1498" r:id="rId274"/>
    <p:sldId id="1474" r:id="rId275"/>
    <p:sldId id="1475" r:id="rId276"/>
    <p:sldId id="1476" r:id="rId277"/>
    <p:sldId id="1477" r:id="rId278"/>
    <p:sldId id="1478" r:id="rId279"/>
    <p:sldId id="1479" r:id="rId280"/>
    <p:sldId id="1626" r:id="rId281"/>
    <p:sldId id="1627" r:id="rId282"/>
    <p:sldId id="1628" r:id="rId283"/>
    <p:sldId id="1631" r:id="rId284"/>
    <p:sldId id="1630" r:id="rId285"/>
    <p:sldId id="1629" r:id="rId286"/>
    <p:sldId id="1501" r:id="rId287"/>
    <p:sldId id="1513" r:id="rId288"/>
    <p:sldId id="1623" r:id="rId289"/>
    <p:sldId id="1621" r:id="rId290"/>
    <p:sldId id="1622" r:id="rId291"/>
    <p:sldId id="1502" r:id="rId292"/>
    <p:sldId id="1539" r:id="rId293"/>
    <p:sldId id="1503" r:id="rId294"/>
    <p:sldId id="1568" r:id="rId295"/>
    <p:sldId id="1600" r:id="rId296"/>
    <p:sldId id="1601" r:id="rId297"/>
    <p:sldId id="1602" r:id="rId298"/>
    <p:sldId id="1586" r:id="rId299"/>
    <p:sldId id="1587" r:id="rId300"/>
    <p:sldId id="1588" r:id="rId301"/>
    <p:sldId id="1505" r:id="rId302"/>
    <p:sldId id="1617" r:id="rId303"/>
    <p:sldId id="1616" r:id="rId304"/>
    <p:sldId id="1537" r:id="rId305"/>
    <p:sldId id="1550" r:id="rId306"/>
    <p:sldId id="1538" r:id="rId307"/>
    <p:sldId id="1506" r:id="rId308"/>
    <p:sldId id="1583" r:id="rId309"/>
    <p:sldId id="1579" r:id="rId310"/>
    <p:sldId id="1615" r:id="rId311"/>
    <p:sldId id="1598" r:id="rId312"/>
    <p:sldId id="1589" r:id="rId313"/>
    <p:sldId id="1536" r:id="rId314"/>
    <p:sldId id="1604" r:id="rId315"/>
    <p:sldId id="1508" r:id="rId316"/>
    <p:sldId id="1581" r:id="rId317"/>
    <p:sldId id="1582" r:id="rId318"/>
    <p:sldId id="1577" r:id="rId319"/>
    <p:sldId id="1580" r:id="rId320"/>
    <p:sldId id="1564" r:id="rId321"/>
    <p:sldId id="1563" r:id="rId322"/>
    <p:sldId id="1540" r:id="rId323"/>
    <p:sldId id="1567" r:id="rId324"/>
    <p:sldId id="1541" r:id="rId325"/>
    <p:sldId id="1619" r:id="rId326"/>
    <p:sldId id="1562" r:id="rId327"/>
    <p:sldId id="1565" r:id="rId328"/>
    <p:sldId id="1569" r:id="rId329"/>
    <p:sldId id="1575" r:id="rId330"/>
    <p:sldId id="1576" r:id="rId331"/>
    <p:sldId id="1566" r:id="rId332"/>
    <p:sldId id="1552" r:id="rId333"/>
    <p:sldId id="1553" r:id="rId334"/>
    <p:sldId id="1578" r:id="rId335"/>
    <p:sldId id="1570" r:id="rId336"/>
    <p:sldId id="1599" r:id="rId337"/>
    <p:sldId id="1571" r:id="rId338"/>
    <p:sldId id="1572" r:id="rId339"/>
    <p:sldId id="1573" r:id="rId340"/>
    <p:sldId id="1574" r:id="rId341"/>
    <p:sldId id="1087" r:id="rId342"/>
    <p:sldId id="1633" r:id="rId343"/>
    <p:sldId id="1634" r:id="rId344"/>
    <p:sldId id="1635" r:id="rId345"/>
    <p:sldId id="1636" r:id="rId3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9428"/>
    <a:srgbClr val="FF0066"/>
    <a:srgbClr val="D80E95"/>
    <a:srgbClr val="0A039B"/>
    <a:srgbClr val="BAAE18"/>
    <a:srgbClr val="8C8312"/>
    <a:srgbClr val="D2CD03"/>
    <a:srgbClr val="610F51"/>
    <a:srgbClr val="B7AC19"/>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75" d="100"/>
          <a:sy n="75" d="100"/>
        </p:scale>
        <p:origin x="874" y="5"/>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commentAuthors" Target="commentAuthors.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slide" Target="slides/slide327.xml"/><Relationship Id="rId349" Type="http://schemas.openxmlformats.org/officeDocument/2006/relationships/presProps" Target="presProps.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339" Type="http://schemas.openxmlformats.org/officeDocument/2006/relationships/slide" Target="slides/slide338.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350" Type="http://schemas.openxmlformats.org/officeDocument/2006/relationships/viewProps" Target="viewProps.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slide" Target="slides/slide339.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351" Type="http://schemas.openxmlformats.org/officeDocument/2006/relationships/theme" Target="theme/theme1.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tableStyles" Target="tableStyles.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notesMaster" Target="notesMasters/notesMaster1.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162" Type="http://schemas.openxmlformats.org/officeDocument/2006/relationships/slide" Target="slides/slide161.xml"/><Relationship Id="rId218" Type="http://schemas.openxmlformats.org/officeDocument/2006/relationships/slide" Target="slides/slide217.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173" Type="http://schemas.openxmlformats.org/officeDocument/2006/relationships/slide" Target="slides/slide172.xml"/><Relationship Id="rId229" Type="http://schemas.openxmlformats.org/officeDocument/2006/relationships/slide" Target="slides/slide228.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25-04-2025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24</a:t>
            </a:fld>
            <a:endParaRPr lang="en-IN"/>
          </a:p>
        </p:txBody>
      </p:sp>
    </p:spTree>
    <p:extLst>
      <p:ext uri="{BB962C8B-B14F-4D97-AF65-F5344CB8AC3E}">
        <p14:creationId xmlns:p14="http://schemas.microsoft.com/office/powerpoint/2010/main" val="30181571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330</a:t>
            </a:fld>
            <a:endParaRPr lang="en-IN"/>
          </a:p>
        </p:txBody>
      </p:sp>
    </p:spTree>
    <p:extLst>
      <p:ext uri="{BB962C8B-B14F-4D97-AF65-F5344CB8AC3E}">
        <p14:creationId xmlns:p14="http://schemas.microsoft.com/office/powerpoint/2010/main" val="805376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54</a:t>
            </a:fld>
            <a:endParaRPr lang="en-IN"/>
          </a:p>
        </p:txBody>
      </p:sp>
    </p:spTree>
    <p:extLst>
      <p:ext uri="{BB962C8B-B14F-4D97-AF65-F5344CB8AC3E}">
        <p14:creationId xmlns:p14="http://schemas.microsoft.com/office/powerpoint/2010/main" val="3735579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69</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70</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71</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178</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287</a:t>
            </a:fld>
            <a:endParaRPr lang="en-IN"/>
          </a:p>
        </p:txBody>
      </p:sp>
    </p:spTree>
    <p:extLst>
      <p:ext uri="{BB962C8B-B14F-4D97-AF65-F5344CB8AC3E}">
        <p14:creationId xmlns:p14="http://schemas.microsoft.com/office/powerpoint/2010/main" val="1691245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295</a:t>
            </a:fld>
            <a:endParaRPr lang="en-IN"/>
          </a:p>
        </p:txBody>
      </p:sp>
    </p:spTree>
    <p:extLst>
      <p:ext uri="{BB962C8B-B14F-4D97-AF65-F5344CB8AC3E}">
        <p14:creationId xmlns:p14="http://schemas.microsoft.com/office/powerpoint/2010/main" val="33807578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305</a:t>
            </a:fld>
            <a:endParaRPr lang="en-IN"/>
          </a:p>
        </p:txBody>
      </p:sp>
    </p:spTree>
    <p:extLst>
      <p:ext uri="{BB962C8B-B14F-4D97-AF65-F5344CB8AC3E}">
        <p14:creationId xmlns:p14="http://schemas.microsoft.com/office/powerpoint/2010/main" val="716614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4/25/2025</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4/25/2025</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4/25/2025</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4/25/2025</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2" Type="http://schemas.openxmlformats.org/officeDocument/2006/relationships/hyperlink" Target="https://www.geeksforgeeks.org/javascript-for-of-loop/" TargetMode="External"/><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4" y="5733256"/>
            <a:ext cx="11809312" cy="965842"/>
          </a:xfrm>
          <a:prstGeom prst="rect">
            <a:avLst/>
          </a:prstGeom>
          <a:noFill/>
        </p:spPr>
        <p:txBody>
          <a:bodyPr wrap="square">
            <a:spAutoFit/>
          </a:bodyPr>
          <a:lstStyle/>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i="0" dirty="0">
                <a:solidFill>
                  <a:srgbClr val="061621"/>
                </a:solidFill>
                <a:effectLst/>
                <a:latin typeface="Source Code Pro" panose="020B0509030403020204" pitchFamily="49" charset="0"/>
              </a:rPr>
              <a:t>, </a:t>
            </a:r>
            <a:r>
              <a:rPr lang="en-IN" sz="2000" i="0" dirty="0">
                <a:solidFill>
                  <a:srgbClr val="12824D"/>
                </a:solidFill>
                <a:effectLst/>
                <a:latin typeface="Source Code Pro" panose="020B0509030403020204" pitchFamily="49" charset="0"/>
              </a:rPr>
              <a:t>"notepad++"</a:t>
            </a:r>
            <a:r>
              <a:rPr lang="en-IN" sz="2000" b="0" i="0" dirty="0">
                <a:solidFill>
                  <a:srgbClr val="061621"/>
                </a:solidFill>
                <a:effectLst/>
                <a:latin typeface="Source Code Pro" panose="020B0509030403020204" pitchFamily="49" charset="0"/>
              </a:rPr>
              <a:t>)</a:t>
            </a:r>
          </a:p>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b="0" i="0" dirty="0">
                <a:solidFill>
                  <a:srgbClr val="061621"/>
                </a:solidFill>
                <a:effectLst/>
                <a:latin typeface="Source Code Pro" panose="020B0509030403020204" pitchFamily="49" charset="0"/>
              </a:rPr>
              <a:t>, </a:t>
            </a:r>
            <a:r>
              <a:rPr lang="en-IN" sz="2000" b="0" i="0" dirty="0">
                <a:solidFill>
                  <a:srgbClr val="016EE9"/>
                </a:solidFill>
                <a:effectLst/>
                <a:latin typeface="Source Code Pro" panose="020B0509030403020204" pitchFamily="49" charset="0"/>
              </a:rPr>
              <a:t>null</a:t>
            </a:r>
            <a:r>
              <a:rPr lang="en-IN" sz="2000" b="0" i="0" dirty="0">
                <a:solidFill>
                  <a:srgbClr val="061621"/>
                </a:solidFill>
                <a:effectLst/>
                <a:latin typeface="Source Code Pro" panose="020B0509030403020204" pitchFamily="49" charset="0"/>
              </a:rPr>
              <a:t>)</a:t>
            </a:r>
            <a:endParaRPr lang="en-IN" sz="2000" dirty="0"/>
          </a:p>
        </p:txBody>
      </p:sp>
      <p:pic>
        <p:nvPicPr>
          <p:cNvPr id="1026" name="Picture 2" descr="MongoDB University Passes 1 Million ...">
            <a:extLst>
              <a:ext uri="{FF2B5EF4-FFF2-40B4-BE49-F238E27FC236}">
                <a16:creationId xmlns:a16="http://schemas.microsoft.com/office/drawing/2014/main" id="{E0976BA4-8124-2310-DECE-6637589AF1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44" y="332656"/>
            <a:ext cx="3509983" cy="18455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198C119-5E15-D38B-7739-ACC11DEB55CE}"/>
              </a:ext>
            </a:extLst>
          </p:cNvPr>
          <p:cNvSpPr txBox="1"/>
          <p:nvPr/>
        </p:nvSpPr>
        <p:spPr>
          <a:xfrm>
            <a:off x="181440" y="2708920"/>
            <a:ext cx="5400600" cy="400110"/>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51049E"/>
                </a:solidFill>
                <a:latin typeface="Consolas" panose="020B0609020204030204" pitchFamily="49" charset="0"/>
                <a:cs typeface="Segoe UI" panose="020B0502040204020203" pitchFamily="34" charset="0"/>
              </a:rPr>
              <a:t>sudo apt install build-essential</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passport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F4386843-D9BC-D1D5-1A7C-A86397F71E80}"/>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Tree>
    <p:extLst>
      <p:ext uri="{BB962C8B-B14F-4D97-AF65-F5344CB8AC3E}">
        <p14:creationId xmlns:p14="http://schemas.microsoft.com/office/powerpoint/2010/main" val="239094895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a:t>
            </a:r>
            <a:r>
              <a:rPr lang="en-IN" dirty="0">
                <a:solidFill>
                  <a:schemeClr val="accent5"/>
                </a:solidFill>
                <a:latin typeface="Consolas" panose="020B0609020204030204" pitchFamily="49" charset="0"/>
              </a:rPr>
              <a:t>&gt;</a:t>
            </a:r>
            <a:r>
              <a:rPr lang="en-IN" dirty="0">
                <a:latin typeface="Consolas" panose="020B0609020204030204" pitchFamily="49" charset="0"/>
              </a:rPr>
              <a:t> </a:t>
            </a:r>
            <a:r>
              <a:rPr lang="en-IN" dirty="0">
                <a:solidFill>
                  <a:srgbClr val="994646"/>
                </a:solidFill>
                <a:latin typeface="Consolas" panose="020B0609020204030204" pitchFamily="49" charset="0"/>
              </a:rPr>
              <a:t>10</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ea typeface="Source Code Pro" panose="020B0509030403020204" pitchFamily="49" charset="0"/>
              </a:rPr>
              <a:t>.movie.</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rPr>
              <a:t>.abc.</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a:t>
            </a:r>
            <a:r>
              <a:rPr lang="en-IN" dirty="0">
                <a:solidFill>
                  <a:schemeClr val="accent5"/>
                </a:solidFill>
                <a:latin typeface="Consolas" panose="020B0609020204030204" pitchFamily="49" charset="0"/>
              </a:rPr>
              <a:t>+</a:t>
            </a:r>
            <a:r>
              <a:rPr lang="en-IN" dirty="0">
                <a:latin typeface="Consolas" panose="020B0609020204030204" pitchFamily="49" charset="0"/>
              </a:rPr>
              <a:t>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1;</a:t>
            </a:r>
          </a:p>
          <a:p>
            <a:r>
              <a:rPr lang="en-IN" dirty="0">
                <a:latin typeface="Consolas" panose="020B060902020403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rPr>
              <a:t>.books.</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a:t>
            </a:r>
            <a:r>
              <a:rPr lang="en-IN" dirty="0">
                <a:solidFill>
                  <a:schemeClr val="accent5"/>
                </a:solidFill>
                <a:latin typeface="Consolas" panose="020B0609020204030204" pitchFamily="49" charset="0"/>
              </a:rPr>
              <a:t>==</a:t>
            </a:r>
            <a:r>
              <a:rPr lang="en-IN" dirty="0">
                <a:latin typeface="Consolas" panose="020B0609020204030204" pitchFamily="49" charset="0"/>
              </a:rPr>
              <a:t>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rPr>
              <a:t>variable</a:t>
            </a:r>
            <a:r>
              <a:rPr lang="en-IN" dirty="0">
                <a:latin typeface="Source Code Pro" panose="020B0509030403020204" pitchFamily="49" charset="0"/>
                <a:ea typeface="Source Code Pro" panose="020B0509030403020204" pitchFamily="49" charset="0"/>
              </a:rPr>
              <a:t> === null)</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Null Test</a:t>
            </a:r>
          </a:p>
        </p:txBody>
      </p:sp>
    </p:spTree>
    <p:extLst>
      <p:ext uri="{BB962C8B-B14F-4D97-AF65-F5344CB8AC3E}">
        <p14:creationId xmlns:p14="http://schemas.microsoft.com/office/powerpoint/2010/main" val="2822577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Empty String Test</a:t>
            </a:r>
          </a:p>
        </p:txBody>
      </p:sp>
    </p:spTree>
    <p:extLst>
      <p:ext uri="{BB962C8B-B14F-4D97-AF65-F5344CB8AC3E}">
        <p14:creationId xmlns:p14="http://schemas.microsoft.com/office/powerpoint/2010/main" val="271116349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5078313"/>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or --</a:t>
            </a:r>
          </a:p>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Undefined Test</a:t>
            </a:r>
          </a:p>
        </p:txBody>
      </p:sp>
    </p:spTree>
    <p:extLst>
      <p:ext uri="{BB962C8B-B14F-4D97-AF65-F5344CB8AC3E}">
        <p14:creationId xmlns:p14="http://schemas.microsoft.com/office/powerpoint/2010/main" val="288093609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false)</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False Test</a:t>
            </a:r>
          </a:p>
        </p:txBody>
      </p:sp>
    </p:spTree>
    <p:extLst>
      <p:ext uri="{BB962C8B-B14F-4D97-AF65-F5344CB8AC3E}">
        <p14:creationId xmlns:p14="http://schemas.microsoft.com/office/powerpoint/2010/main" val="357341889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0)</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Zero Test</a:t>
            </a:r>
          </a:p>
        </p:txBody>
      </p:sp>
    </p:spTree>
    <p:extLst>
      <p:ext uri="{BB962C8B-B14F-4D97-AF65-F5344CB8AC3E}">
        <p14:creationId xmlns:p14="http://schemas.microsoft.com/office/powerpoint/2010/main" val="249301198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335360" y="1412776"/>
            <a:ext cx="11377264" cy="5078313"/>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(typeof variable == 'number' &amp;&amp; !parseFloat(variable) &amp;&amp; variable !== 0)</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or --</a:t>
            </a:r>
          </a:p>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(isNaN(variable))</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NaN Test</a:t>
            </a:r>
          </a:p>
        </p:txBody>
      </p:sp>
    </p:spTree>
    <p:extLst>
      <p:ext uri="{BB962C8B-B14F-4D97-AF65-F5344CB8AC3E}">
        <p14:creationId xmlns:p14="http://schemas.microsoft.com/office/powerpoint/2010/main" val="318899055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Enter image description here">
            <a:extLst>
              <a:ext uri="{FF2B5EF4-FFF2-40B4-BE49-F238E27FC236}">
                <a16:creationId xmlns:a16="http://schemas.microsoft.com/office/drawing/2014/main" id="{66406769-5960-20A9-A325-EF248F1CF3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8B2490E-E6FF-F071-4A66-1D98564E8CA9}"/>
              </a:ext>
            </a:extLst>
          </p:cNvPr>
          <p:cNvSpPr txBox="1"/>
          <p:nvPr/>
        </p:nvSpPr>
        <p:spPr>
          <a:xfrm>
            <a:off x="119336" y="0"/>
            <a:ext cx="1140056" cy="523220"/>
          </a:xfrm>
          <a:prstGeom prst="rect">
            <a:avLst/>
          </a:prstGeom>
          <a:noFill/>
        </p:spPr>
        <p:txBody>
          <a:bodyPr wrap="none" rtlCol="0">
            <a:spAutoFit/>
          </a:bodyPr>
          <a:lstStyle/>
          <a:p>
            <a:r>
              <a:rPr lang="en-US" sz="2800" dirty="0">
                <a:solidFill>
                  <a:srgbClr val="C00000"/>
                </a:solidFill>
              </a:rPr>
              <a:t>x == y</a:t>
            </a:r>
            <a:endParaRPr lang="en-IN" sz="2800" dirty="0">
              <a:solidFill>
                <a:srgbClr val="C00000"/>
              </a:solidFill>
            </a:endParaRPr>
          </a:p>
        </p:txBody>
      </p:sp>
    </p:spTree>
    <p:extLst>
      <p:ext uri="{BB962C8B-B14F-4D97-AF65-F5344CB8AC3E}">
        <p14:creationId xmlns:p14="http://schemas.microsoft.com/office/powerpoint/2010/main" val="156506630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nter image description here">
            <a:extLst>
              <a:ext uri="{FF2B5EF4-FFF2-40B4-BE49-F238E27FC236}">
                <a16:creationId xmlns:a16="http://schemas.microsoft.com/office/drawing/2014/main" id="{C720F348-7052-673F-3DC0-E55D8179E9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3A34E2D-1940-2303-C761-83CA6785894D}"/>
              </a:ext>
            </a:extLst>
          </p:cNvPr>
          <p:cNvSpPr txBox="1"/>
          <p:nvPr/>
        </p:nvSpPr>
        <p:spPr>
          <a:xfrm>
            <a:off x="119336" y="0"/>
            <a:ext cx="1350050" cy="523220"/>
          </a:xfrm>
          <a:prstGeom prst="rect">
            <a:avLst/>
          </a:prstGeom>
          <a:noFill/>
        </p:spPr>
        <p:txBody>
          <a:bodyPr wrap="none" rtlCol="0">
            <a:spAutoFit/>
          </a:bodyPr>
          <a:lstStyle/>
          <a:p>
            <a:r>
              <a:rPr lang="en-US" sz="2800" dirty="0">
                <a:solidFill>
                  <a:srgbClr val="C00000"/>
                </a:solidFill>
              </a:rPr>
              <a:t>x === y</a:t>
            </a:r>
            <a:endParaRPr lang="en-IN" sz="2800" dirty="0">
              <a:solidFill>
                <a:srgbClr val="C00000"/>
              </a:solidFill>
            </a:endParaRPr>
          </a:p>
        </p:txBody>
      </p:sp>
    </p:spTree>
    <p:extLst>
      <p:ext uri="{BB962C8B-B14F-4D97-AF65-F5344CB8AC3E}">
        <p14:creationId xmlns:p14="http://schemas.microsoft.com/office/powerpoint/2010/main" val="115008851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 </a:t>
            </a:r>
          </a:p>
          <a:p>
            <a:r>
              <a:rPr lang="en-IN" dirty="0"/>
              <a:t>db.collection.updateMany()</a:t>
            </a:r>
            <a:endParaRPr lang="en-US" dirty="0"/>
          </a:p>
          <a:p>
            <a:endParaRPr lang="en-US" dirty="0"/>
          </a:p>
        </p:txBody>
      </p:sp>
      <p:sp>
        <p:nvSpPr>
          <p:cNvPr id="3" name="Rectangle 2"/>
          <p:cNvSpPr/>
          <p:nvPr/>
        </p:nvSpPr>
        <p:spPr>
          <a:xfrm>
            <a:off x="1127448" y="3861048"/>
            <a:ext cx="9937104" cy="738664"/>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a:p>
            <a:endParaRPr lang="en-US" sz="6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
        <p:nvSpPr>
          <p:cNvPr id="5" name="Rectangle 4">
            <a:extLst>
              <a:ext uri="{FF2B5EF4-FFF2-40B4-BE49-F238E27FC236}">
                <a16:creationId xmlns:a16="http://schemas.microsoft.com/office/drawing/2014/main" id="{76135792-3FDE-9B9E-68B7-77642255BBB0}"/>
              </a:ext>
            </a:extLst>
          </p:cNvPr>
          <p:cNvSpPr/>
          <p:nvPr/>
        </p:nvSpPr>
        <p:spPr>
          <a:xfrm>
            <a:off x="299356" y="220320"/>
            <a:ext cx="11593288" cy="129266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1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 / .updateMany() </a:t>
            </a:r>
          </a:p>
        </p:txBody>
      </p:sp>
      <p:sp>
        <p:nvSpPr>
          <p:cNvPr id="7" name="Rectangle 6"/>
          <p:cNvSpPr/>
          <p:nvPr/>
        </p:nvSpPr>
        <p:spPr>
          <a:xfrm>
            <a:off x="263352" y="762000"/>
            <a:ext cx="11737304" cy="1600438"/>
          </a:xfrm>
          <a:prstGeom prst="rect">
            <a:avLst/>
          </a:prstGeom>
        </p:spPr>
        <p:txBody>
          <a:bodyPr wrap="square">
            <a:spAutoFit/>
          </a:bodyPr>
          <a:lstStyle/>
          <a:p>
            <a:pPr marL="285750" indent="-285750">
              <a:buFont typeface="Arial" panose="020B0604020202020204" pitchFamily="34" charset="0"/>
              <a:buChar char="•"/>
            </a:pPr>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p>
          <a:p>
            <a:endParaRPr lang="en-US" sz="400" dirty="0"/>
          </a:p>
          <a:p>
            <a:pPr marL="285750" indent="-285750">
              <a:buFont typeface="Arial" panose="020B0604020202020204" pitchFamily="34" charset="0"/>
              <a:buChar char="•"/>
            </a:pPr>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a:p>
            <a:endParaRPr lang="en-IN" dirty="0"/>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658360"/>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grpSp>
        <p:nvGrpSpPr>
          <p:cNvPr id="3" name="Group 2">
            <a:extLst>
              <a:ext uri="{FF2B5EF4-FFF2-40B4-BE49-F238E27FC236}">
                <a16:creationId xmlns:a16="http://schemas.microsoft.com/office/drawing/2014/main" id="{5FBE6416-DC96-A578-3A40-2152D140486C}"/>
              </a:ext>
            </a:extLst>
          </p:cNvPr>
          <p:cNvGrpSpPr/>
          <p:nvPr/>
        </p:nvGrpSpPr>
        <p:grpSpPr>
          <a:xfrm>
            <a:off x="967734" y="2479312"/>
            <a:ext cx="9740906" cy="1593468"/>
            <a:chOff x="1524000" y="2555612"/>
            <a:chExt cx="9740906" cy="1593468"/>
          </a:xfrm>
        </p:grpSpPr>
        <p:sp>
          <p:nvSpPr>
            <p:cNvPr id="8" name="Rectangle 7"/>
            <p:cNvSpPr/>
            <p:nvPr/>
          </p:nvSpPr>
          <p:spPr>
            <a:xfrm>
              <a:off x="1524000" y="2555612"/>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3779748"/>
              <a:ext cx="9708248" cy="369332"/>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 name="Rectangle 1">
              <a:extLst>
                <a:ext uri="{FF2B5EF4-FFF2-40B4-BE49-F238E27FC236}">
                  <a16:creationId xmlns:a16="http://schemas.microsoft.com/office/drawing/2014/main" id="{8FC9925A-6D02-C14B-3716-FE4274F4E8A1}"/>
                </a:ext>
              </a:extLst>
            </p:cNvPr>
            <p:cNvSpPr/>
            <p:nvPr/>
          </p:nvSpPr>
          <p:spPr>
            <a:xfrm>
              <a:off x="1524000" y="3122384"/>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grpSp>
    </p:spTree>
    <p:extLst>
      <p:ext uri="{BB962C8B-B14F-4D97-AF65-F5344CB8AC3E}">
        <p14:creationId xmlns:p14="http://schemas.microsoft.com/office/powerpoint/2010/main" val="391652235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10C4DC-77DF-8B26-DD6F-CC76EA863916}"/>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03849788-2D9A-1697-48D8-0E28B3DE2AA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 operators </a:t>
            </a:r>
          </a:p>
        </p:txBody>
      </p:sp>
      <p:graphicFrame>
        <p:nvGraphicFramePr>
          <p:cNvPr id="5" name="Table 4">
            <a:extLst>
              <a:ext uri="{FF2B5EF4-FFF2-40B4-BE49-F238E27FC236}">
                <a16:creationId xmlns:a16="http://schemas.microsoft.com/office/drawing/2014/main" id="{A40290E4-6784-1E91-1A03-1B85B62A679C}"/>
              </a:ext>
            </a:extLst>
          </p:cNvPr>
          <p:cNvGraphicFramePr>
            <a:graphicFrameLocks noGrp="1"/>
          </p:cNvGraphicFramePr>
          <p:nvPr>
            <p:extLst>
              <p:ext uri="{D42A27DB-BD31-4B8C-83A1-F6EECF244321}">
                <p14:modId xmlns:p14="http://schemas.microsoft.com/office/powerpoint/2010/main" val="958803878"/>
              </p:ext>
            </p:extLst>
          </p:nvPr>
        </p:nvGraphicFramePr>
        <p:xfrm>
          <a:off x="191342" y="2420888"/>
          <a:ext cx="11737306" cy="4062267"/>
        </p:xfrm>
        <a:graphic>
          <a:graphicData uri="http://schemas.openxmlformats.org/drawingml/2006/table">
            <a:tbl>
              <a:tblPr firstRow="1" bandRow="1">
                <a:tableStyleId>{5940675A-B579-460E-94D1-54222C63F5DA}</a:tableStyleId>
              </a:tblPr>
              <a:tblGrid>
                <a:gridCol w="1728194">
                  <a:extLst>
                    <a:ext uri="{9D8B030D-6E8A-4147-A177-3AD203B41FA5}">
                      <a16:colId xmlns:a16="http://schemas.microsoft.com/office/drawing/2014/main" val="2913218954"/>
                    </a:ext>
                  </a:extLst>
                </a:gridCol>
                <a:gridCol w="10009112">
                  <a:extLst>
                    <a:ext uri="{9D8B030D-6E8A-4147-A177-3AD203B41FA5}">
                      <a16:colId xmlns:a16="http://schemas.microsoft.com/office/drawing/2014/main" val="4262722594"/>
                    </a:ext>
                  </a:extLst>
                </a:gridCol>
              </a:tblGrid>
              <a:tr h="451363">
                <a:tc gridSpan="2">
                  <a:txBody>
                    <a:bodyPr/>
                    <a:lstStyle/>
                    <a:p>
                      <a:pPr algn="ctr" fontAlgn="t">
                        <a:lnSpc>
                          <a:spcPts val="1500"/>
                        </a:lnSpc>
                        <a:buNone/>
                      </a:pPr>
                      <a:r>
                        <a:rPr kumimoji="0" lang="en-US" sz="2400" b="0" i="1" u="sng" kern="1200" dirty="0">
                          <a:solidFill>
                            <a:schemeClr val="tx1"/>
                          </a:solidFill>
                          <a:effectLst/>
                          <a:latin typeface="Source Code Pro" panose="020B0509030403020204" pitchFamily="49" charset="0"/>
                          <a:ea typeface="Source Code Pro" panose="020B0509030403020204" pitchFamily="49" charset="0"/>
                          <a:cs typeface="+mn-cs"/>
                        </a:rPr>
                        <a:t>fields</a:t>
                      </a:r>
                      <a:endParaRPr kumimoji="0" lang="en-IN" sz="2400" b="0" i="1" u="sng" kern="1200" dirty="0">
                        <a:solidFill>
                          <a:schemeClr val="tx1"/>
                        </a:solidFill>
                        <a:effectLst/>
                        <a:latin typeface="Source Code Pro" panose="020B0509030403020204" pitchFamily="49" charset="0"/>
                        <a:ea typeface="Source Code Pro" panose="020B0509030403020204" pitchFamily="49" charset="0"/>
                        <a:cs typeface="+mn-cs"/>
                      </a:endParaRPr>
                    </a:p>
                  </a:txBody>
                  <a:tcPr marL="60960" marR="60960" marT="76200" marB="76200" anchor="ctr"/>
                </a:tc>
                <a:tc hMerge="1">
                  <a:txBody>
                    <a:bodyPr/>
                    <a:lstStyle/>
                    <a:p>
                      <a:pPr algn="l" fontAlgn="t">
                        <a:lnSpc>
                          <a:spcPts val="1500"/>
                        </a:lnSpc>
                        <a:buNone/>
                      </a:pPr>
                      <a:endParaRPr lang="en-US" sz="2000" b="0" dirty="0">
                        <a:solidFill>
                          <a:srgbClr val="FF0066"/>
                        </a:solidFill>
                        <a:effectLst/>
                        <a:latin typeface="Source Code Pro" panose="020B0509030403020204" pitchFamily="49" charset="0"/>
                        <a:ea typeface="Source Code Pro" panose="020B0509030403020204" pitchFamily="49" charset="0"/>
                      </a:endParaRPr>
                    </a:p>
                  </a:txBody>
                  <a:tcPr marL="60960" marR="182880" marT="76200" marB="76200"/>
                </a:tc>
                <a:extLst>
                  <a:ext uri="{0D108BD9-81ED-4DB2-BD59-A6C34878D82A}">
                    <a16:rowId xmlns:a16="http://schemas.microsoft.com/office/drawing/2014/main" val="2086457453"/>
                  </a:ext>
                </a:extLst>
              </a:tr>
              <a:tr h="451363">
                <a:tc>
                  <a:txBody>
                    <a:bodyPr/>
                    <a:lstStyle/>
                    <a:p>
                      <a:pPr lvl="0" algn="l" fontAlgn="t">
                        <a:lnSpc>
                          <a:spcPts val="1500"/>
                        </a:lnSpc>
                        <a:buNone/>
                      </a:pPr>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$set</a:t>
                      </a:r>
                    </a:p>
                  </a:txBody>
                  <a:tcPr marL="60960" marR="60960" marT="76200" marB="76200" anchor="ctr"/>
                </a:tc>
                <a:tc>
                  <a:txBody>
                    <a:bodyPr/>
                    <a:lstStyle/>
                    <a:p>
                      <a:pPr algn="ctr"/>
                      <a:r>
                        <a:rPr lang="en-US" sz="1800" dirty="0">
                          <a:solidFill>
                            <a:schemeClr val="tx1"/>
                          </a:solidFill>
                          <a:latin typeface="Source Code Pro" panose="020B0509030403020204" pitchFamily="49" charset="0"/>
                          <a:ea typeface="Source Code Pro" panose="020B0509030403020204" pitchFamily="49" charset="0"/>
                        </a:rPr>
                        <a:t>TODO</a:t>
                      </a:r>
                      <a:endParaRPr lang="en-IN" sz="1800" dirty="0">
                        <a:solidFill>
                          <a:schemeClr val="tx1"/>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3247975249"/>
                  </a:ext>
                </a:extLst>
              </a:tr>
              <a:tr h="4513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$unset</a:t>
                      </a:r>
                    </a:p>
                  </a:txBody>
                  <a:tcPr anchor="ctr"/>
                </a:tc>
                <a:tc>
                  <a:txBody>
                    <a:bodyPr/>
                    <a:lstStyle/>
                    <a:p>
                      <a:pPr algn="ctr"/>
                      <a:r>
                        <a:rPr kumimoji="0" lang="en-US" sz="18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mn-cs"/>
                        </a:rPr>
                        <a:t>TODO</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4094491301"/>
                  </a:ext>
                </a:extLst>
              </a:tr>
              <a:tr h="4513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dirty="0">
                          <a:solidFill>
                            <a:srgbClr val="FF0066"/>
                          </a:solidFill>
                          <a:effectLst/>
                          <a:latin typeface="Source Code Pro" panose="020B0509030403020204" pitchFamily="49" charset="0"/>
                          <a:ea typeface="Source Code Pro" panose="020B0509030403020204" pitchFamily="49" charset="0"/>
                        </a:rPr>
                        <a:t>$inc</a:t>
                      </a:r>
                    </a:p>
                  </a:txBody>
                  <a:tcPr anchor="ctr"/>
                </a:tc>
                <a:tc>
                  <a:txBody>
                    <a:bodyPr/>
                    <a:lstStyle/>
                    <a:p>
                      <a:pPr algn="ctr"/>
                      <a:r>
                        <a:rPr kumimoji="0" lang="en-US" sz="18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mn-cs"/>
                        </a:rPr>
                        <a:t>TODO</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3034828415"/>
                  </a:ext>
                </a:extLst>
              </a:tr>
              <a:tr h="451363">
                <a:tc>
                  <a:txBody>
                    <a:bodyPr/>
                    <a:lstStyle/>
                    <a:p>
                      <a:pPr lvl="0"/>
                      <a:r>
                        <a:rPr kumimoji="0" lang="en-US" sz="1800" b="0" kern="1200" dirty="0">
                          <a:solidFill>
                            <a:srgbClr val="FF0066"/>
                          </a:solidFill>
                          <a:effectLst/>
                          <a:latin typeface="Source Code Pro" panose="020B0509030403020204" pitchFamily="49" charset="0"/>
                          <a:ea typeface="Source Code Pro" panose="020B0509030403020204" pitchFamily="49" charset="0"/>
                          <a:cs typeface="+mn-cs"/>
                        </a:rPr>
                        <a:t>$rename</a:t>
                      </a:r>
                      <a:endParaRPr kumimoji="0" lang="en-IN" sz="1800" b="0" kern="1200" dirty="0">
                        <a:solidFill>
                          <a:srgbClr val="FF0066"/>
                        </a:solidFill>
                        <a:effectLst/>
                        <a:latin typeface="Source Code Pro" panose="020B0509030403020204" pitchFamily="49" charset="0"/>
                        <a:ea typeface="Source Code Pro" panose="020B0509030403020204" pitchFamily="49" charset="0"/>
                        <a:cs typeface="+mn-cs"/>
                      </a:endParaRPr>
                    </a:p>
                  </a:txBody>
                  <a:tcPr anchor="ctr"/>
                </a:tc>
                <a:tc>
                  <a:txBody>
                    <a:bodyPr/>
                    <a:lstStyle/>
                    <a:p>
                      <a:pPr algn="ctr"/>
                      <a:r>
                        <a:rPr kumimoji="0" lang="en-US" sz="18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mn-cs"/>
                        </a:rPr>
                        <a:t>TODO</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2200261022"/>
                  </a:ext>
                </a:extLst>
              </a:tr>
              <a:tr h="451363">
                <a:tc>
                  <a:txBody>
                    <a:bodyPr/>
                    <a:lstStyle/>
                    <a:p>
                      <a:pPr lvl="0"/>
                      <a:r>
                        <a:rPr lang="en-US" sz="1800" dirty="0">
                          <a:solidFill>
                            <a:srgbClr val="FF0066"/>
                          </a:solidFill>
                          <a:latin typeface="Source Code Pro" panose="020B0509030403020204" pitchFamily="49" charset="0"/>
                          <a:ea typeface="Source Code Pro" panose="020B0509030403020204" pitchFamily="49" charset="0"/>
                        </a:rPr>
                        <a:t>$min</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tc>
                  <a:txBody>
                    <a:bodyPr/>
                    <a:lstStyle/>
                    <a:p>
                      <a:pPr algn="ctr"/>
                      <a:r>
                        <a:rPr kumimoji="0" lang="en-US" sz="18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mn-cs"/>
                        </a:rPr>
                        <a:t>TODO</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2548044259"/>
                  </a:ext>
                </a:extLst>
              </a:tr>
              <a:tr h="451363">
                <a:tc>
                  <a:txBody>
                    <a:bodyPr/>
                    <a:lstStyle/>
                    <a:p>
                      <a:pPr lvl="0"/>
                      <a:r>
                        <a:rPr lang="en-US" sz="1800" dirty="0">
                          <a:solidFill>
                            <a:srgbClr val="FF0066"/>
                          </a:solidFill>
                          <a:latin typeface="Source Code Pro" panose="020B0509030403020204" pitchFamily="49" charset="0"/>
                          <a:ea typeface="Source Code Pro" panose="020B0509030403020204" pitchFamily="49" charset="0"/>
                        </a:rPr>
                        <a:t>$max</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tc>
                  <a:txBody>
                    <a:bodyPr/>
                    <a:lstStyle/>
                    <a:p>
                      <a:pPr algn="ctr"/>
                      <a:r>
                        <a:rPr kumimoji="0" lang="en-US" sz="18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mn-cs"/>
                        </a:rPr>
                        <a:t>TODO</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3134325534"/>
                  </a:ext>
                </a:extLst>
              </a:tr>
              <a:tr h="451363">
                <a:tc>
                  <a:txBody>
                    <a:bodyPr/>
                    <a:lstStyle/>
                    <a:p>
                      <a:pPr lvl="0"/>
                      <a:r>
                        <a:rPr lang="en-US" sz="1800" dirty="0">
                          <a:solidFill>
                            <a:srgbClr val="FF0066"/>
                          </a:solidFill>
                          <a:latin typeface="Source Code Pro" panose="020B0509030403020204" pitchFamily="49" charset="0"/>
                          <a:ea typeface="Source Code Pro" panose="020B0509030403020204" pitchFamily="49" charset="0"/>
                        </a:rPr>
                        <a:t>$mul</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tc>
                  <a:txBody>
                    <a:bodyPr/>
                    <a:lstStyle/>
                    <a:p>
                      <a:pPr algn="ctr"/>
                      <a:r>
                        <a:rPr kumimoji="0" lang="en-US" sz="18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mn-cs"/>
                        </a:rPr>
                        <a:t>TODO</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394112930"/>
                  </a:ext>
                </a:extLst>
              </a:tr>
              <a:tr h="451363">
                <a:tc>
                  <a:txBody>
                    <a:bodyPr/>
                    <a:lstStyle/>
                    <a:p>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tc>
                  <a:txBody>
                    <a:bodyPr/>
                    <a:lstStyle/>
                    <a:p>
                      <a:pPr algn="ct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96368875"/>
                  </a:ext>
                </a:extLst>
              </a:tr>
            </a:tbl>
          </a:graphicData>
        </a:graphic>
      </p:graphicFrame>
      <p:sp>
        <p:nvSpPr>
          <p:cNvPr id="3" name="TextBox 2">
            <a:extLst>
              <a:ext uri="{FF2B5EF4-FFF2-40B4-BE49-F238E27FC236}">
                <a16:creationId xmlns:a16="http://schemas.microsoft.com/office/drawing/2014/main" id="{0DBDA107-B0D2-4763-4EE9-EFA7A00D47CD}"/>
              </a:ext>
            </a:extLst>
          </p:cNvPr>
          <p:cNvSpPr txBox="1"/>
          <p:nvPr/>
        </p:nvSpPr>
        <p:spPr>
          <a:xfrm>
            <a:off x="1524000" y="692696"/>
            <a:ext cx="9144000" cy="1477328"/>
          </a:xfrm>
          <a:prstGeom prst="rect">
            <a:avLst/>
          </a:prstGeom>
        </p:spPr>
        <p:txBody>
          <a:bodyPr wrap="square">
            <a:spAutoFit/>
          </a:bodyPr>
          <a:lstStyle>
            <a:defPPr>
              <a:defRPr lang="en-US"/>
            </a:defPPr>
            <a:lvl1pPr>
              <a:spcBef>
                <a:spcPct val="0"/>
              </a:spcBef>
              <a:defRPr>
                <a:solidFill>
                  <a:schemeClr val="tx1">
                    <a:lumMod val="85000"/>
                    <a:lumOff val="15000"/>
                  </a:schemeClr>
                </a:solidFill>
                <a:latin typeface="Source Code Pro" panose="020B0509030403020204" pitchFamily="49" charset="0"/>
                <a:ea typeface="Source Code Pro" panose="020B0509030403020204" pitchFamily="49" charset="0"/>
              </a:defRPr>
            </a:lvl1pPr>
          </a:lstStyle>
          <a:p>
            <a:r>
              <a:rPr lang="en-IN" dirty="0"/>
              <a:t>{</a:t>
            </a:r>
          </a:p>
          <a:p>
            <a:r>
              <a:rPr lang="en-IN" dirty="0"/>
              <a:t>   &lt;</a:t>
            </a:r>
            <a:r>
              <a:rPr lang="en-IN" dirty="0">
                <a:solidFill>
                  <a:srgbClr val="D83713"/>
                </a:solidFill>
                <a:ea typeface="+mn-ea"/>
              </a:rPr>
              <a:t>operator1</a:t>
            </a:r>
            <a:r>
              <a:rPr lang="en-IN" dirty="0"/>
              <a:t>&gt;: { &lt;</a:t>
            </a:r>
            <a:r>
              <a:rPr lang="en-IN" dirty="0">
                <a:solidFill>
                  <a:srgbClr val="12824D"/>
                </a:solidFill>
                <a:highlight>
                  <a:srgbClr val="F9FBFA"/>
                </a:highlight>
                <a:ea typeface="+mn-ea"/>
              </a:rPr>
              <a:t>field1</a:t>
            </a:r>
            <a:r>
              <a:rPr lang="en-IN" dirty="0"/>
              <a:t>&gt;: &lt;</a:t>
            </a:r>
            <a:r>
              <a:rPr lang="en-IN" dirty="0">
                <a:solidFill>
                  <a:srgbClr val="4D0AF4"/>
                </a:solidFill>
              </a:rPr>
              <a:t>value1</a:t>
            </a:r>
            <a:r>
              <a:rPr lang="en-IN" dirty="0"/>
              <a:t>&gt;, ... },</a:t>
            </a:r>
          </a:p>
          <a:p>
            <a:r>
              <a:rPr lang="en-IN" dirty="0"/>
              <a:t>   &lt;</a:t>
            </a:r>
            <a:r>
              <a:rPr lang="en-IN" dirty="0">
                <a:solidFill>
                  <a:srgbClr val="D83713"/>
                </a:solidFill>
                <a:ea typeface="+mn-ea"/>
              </a:rPr>
              <a:t>operator2</a:t>
            </a:r>
            <a:r>
              <a:rPr lang="en-IN" dirty="0"/>
              <a:t>&gt;: { &lt;</a:t>
            </a:r>
            <a:r>
              <a:rPr lang="en-IN" dirty="0">
                <a:solidFill>
                  <a:srgbClr val="12824D"/>
                </a:solidFill>
                <a:highlight>
                  <a:srgbClr val="F9FBFA"/>
                </a:highlight>
                <a:ea typeface="+mn-ea"/>
              </a:rPr>
              <a:t>field2</a:t>
            </a:r>
            <a:r>
              <a:rPr lang="en-IN" dirty="0"/>
              <a:t>&gt;: &lt;</a:t>
            </a:r>
            <a:r>
              <a:rPr lang="en-IN" dirty="0">
                <a:solidFill>
                  <a:srgbClr val="4D0AF4"/>
                </a:solidFill>
              </a:rPr>
              <a:t>value2</a:t>
            </a:r>
            <a:r>
              <a:rPr lang="en-IN" dirty="0"/>
              <a:t>&gt;, ... },</a:t>
            </a:r>
          </a:p>
          <a:p>
            <a:r>
              <a:rPr lang="en-IN" dirty="0"/>
              <a:t>   ...</a:t>
            </a:r>
          </a:p>
          <a:p>
            <a:r>
              <a:rPr lang="en-IN" dirty="0"/>
              <a:t>}</a:t>
            </a:r>
          </a:p>
        </p:txBody>
      </p:sp>
    </p:spTree>
    <p:extLst>
      <p:ext uri="{BB962C8B-B14F-4D97-AF65-F5344CB8AC3E}">
        <p14:creationId xmlns:p14="http://schemas.microsoft.com/office/powerpoint/2010/main" val="75717885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D43948-3D00-131C-BA60-FDFC90864289}"/>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DFAD2EE4-33E5-3F08-5923-46625A7943D2}"/>
              </a:ext>
            </a:extLst>
          </p:cNvPr>
          <p:cNvGraphicFramePr>
            <a:graphicFrameLocks noGrp="1"/>
          </p:cNvGraphicFramePr>
          <p:nvPr>
            <p:extLst>
              <p:ext uri="{D42A27DB-BD31-4B8C-83A1-F6EECF244321}">
                <p14:modId xmlns:p14="http://schemas.microsoft.com/office/powerpoint/2010/main" val="2906724882"/>
              </p:ext>
            </p:extLst>
          </p:nvPr>
        </p:nvGraphicFramePr>
        <p:xfrm>
          <a:off x="191342" y="679095"/>
          <a:ext cx="11809314" cy="6062273"/>
        </p:xfrm>
        <a:graphic>
          <a:graphicData uri="http://schemas.openxmlformats.org/drawingml/2006/table">
            <a:tbl>
              <a:tblPr firstRow="1" bandRow="1">
                <a:tableStyleId>{5940675A-B579-460E-94D1-54222C63F5DA}</a:tableStyleId>
              </a:tblPr>
              <a:tblGrid>
                <a:gridCol w="2232250">
                  <a:extLst>
                    <a:ext uri="{9D8B030D-6E8A-4147-A177-3AD203B41FA5}">
                      <a16:colId xmlns:a16="http://schemas.microsoft.com/office/drawing/2014/main" val="915960406"/>
                    </a:ext>
                  </a:extLst>
                </a:gridCol>
                <a:gridCol w="9577064">
                  <a:extLst>
                    <a:ext uri="{9D8B030D-6E8A-4147-A177-3AD203B41FA5}">
                      <a16:colId xmlns:a16="http://schemas.microsoft.com/office/drawing/2014/main" val="469668721"/>
                    </a:ext>
                  </a:extLst>
                </a:gridCol>
              </a:tblGrid>
              <a:tr h="451363">
                <a:tc gridSpan="2">
                  <a:txBody>
                    <a:bodyPr/>
                    <a:lstStyle/>
                    <a:p>
                      <a:pPr algn="ctr"/>
                      <a:r>
                        <a:rPr kumimoji="0" lang="en-US" sz="2400" b="0" i="1" u="sng" kern="1200" dirty="0">
                          <a:solidFill>
                            <a:schemeClr val="tx1"/>
                          </a:solidFill>
                          <a:effectLst/>
                          <a:latin typeface="Source Code Pro" panose="020B0509030403020204" pitchFamily="49" charset="0"/>
                          <a:ea typeface="Source Code Pro" panose="020B0509030403020204" pitchFamily="49" charset="0"/>
                          <a:cs typeface="+mn-cs"/>
                        </a:rPr>
                        <a:t>array</a:t>
                      </a:r>
                      <a:endParaRPr kumimoji="0" lang="en-IN" sz="2400" b="0" i="1" u="sng"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tc hMerge="1">
                  <a:txBody>
                    <a:bodyPr/>
                    <a:lstStyle/>
                    <a:p>
                      <a:endParaRPr lang="en-IN" sz="2000" dirty="0">
                        <a:solidFill>
                          <a:srgbClr val="FF0066"/>
                        </a:solidFill>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086457453"/>
                  </a:ext>
                </a:extLst>
              </a:tr>
              <a:tr h="451363">
                <a:tc>
                  <a:txBody>
                    <a:bodyPr/>
                    <a:lstStyle/>
                    <a:p>
                      <a:r>
                        <a:rPr lang="en-US" sz="1800" dirty="0">
                          <a:solidFill>
                            <a:srgbClr val="FF0066"/>
                          </a:solidFill>
                          <a:latin typeface="Source Code Pro" panose="020B0509030403020204" pitchFamily="49" charset="0"/>
                          <a:ea typeface="Source Code Pro" panose="020B0509030403020204" pitchFamily="49" charset="0"/>
                        </a:rPr>
                        <a:t>$</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tc>
                  <a:txBody>
                    <a:bodyPr/>
                    <a:lstStyle/>
                    <a:p>
                      <a:r>
                        <a:rPr kumimoji="0" lang="en-US" sz="1800" b="0" i="0" kern="1200" dirty="0">
                          <a:solidFill>
                            <a:schemeClr val="tx1"/>
                          </a:solidFill>
                          <a:effectLst/>
                          <a:latin typeface="Palatino Linotype" panose="02040502050505030304" pitchFamily="18" charset="0"/>
                          <a:ea typeface="SimSun" panose="02010600030101010101" pitchFamily="2" charset="-122"/>
                          <a:cs typeface="+mn-cs"/>
                        </a:rPr>
                        <a:t>To update the first element that matches the query condition.</a:t>
                      </a:r>
                      <a:endParaRPr lang="en-IN" sz="1800" b="0" dirty="0">
                        <a:solidFill>
                          <a:schemeClr val="tx1"/>
                        </a:solidFill>
                        <a:latin typeface="Palatino Linotype" panose="02040502050505030304" pitchFamily="18" charset="0"/>
                        <a:ea typeface="SimSun" panose="02010600030101010101" pitchFamily="2" charset="-122"/>
                      </a:endParaRPr>
                    </a:p>
                  </a:txBody>
                  <a:tcPr anchor="ctr"/>
                </a:tc>
                <a:extLst>
                  <a:ext uri="{0D108BD9-81ED-4DB2-BD59-A6C34878D82A}">
                    <a16:rowId xmlns:a16="http://schemas.microsoft.com/office/drawing/2014/main" val="3247975249"/>
                  </a:ext>
                </a:extLst>
              </a:tr>
              <a:tr h="451363">
                <a:tc>
                  <a:txBody>
                    <a:bodyPr/>
                    <a:lstStyle/>
                    <a:p>
                      <a:r>
                        <a:rPr lang="en-US" sz="1800" dirty="0">
                          <a:solidFill>
                            <a:srgbClr val="FF0066"/>
                          </a:solidFill>
                          <a:latin typeface="Source Code Pro" panose="020B0509030403020204" pitchFamily="49" charset="0"/>
                          <a:ea typeface="Source Code Pro" panose="020B0509030403020204" pitchFamily="49" charset="0"/>
                        </a:rPr>
                        <a:t>$[]</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tc>
                  <a:txBody>
                    <a:bodyPr/>
                    <a:lstStyle/>
                    <a:p>
                      <a:pPr marL="0" algn="l" rtl="0" eaLnBrk="1" latinLnBrk="0" hangingPunct="1"/>
                      <a:r>
                        <a:rPr kumimoji="0" lang="en-US" sz="1800" b="0" i="0" kern="1200" dirty="0">
                          <a:solidFill>
                            <a:schemeClr val="tx1"/>
                          </a:solidFill>
                          <a:effectLst/>
                          <a:latin typeface="Palatino Linotype" panose="02040502050505030304" pitchFamily="18" charset="0"/>
                          <a:ea typeface="SimSun" panose="02010600030101010101" pitchFamily="2" charset="-122"/>
                          <a:cs typeface="+mn-cs"/>
                        </a:rPr>
                        <a:t>To update all elements in an array for the documents that match the query condition.</a:t>
                      </a:r>
                      <a:endParaRPr kumimoji="0" lang="en-IN" sz="1800" b="0" i="0" kern="1200" dirty="0">
                        <a:solidFill>
                          <a:schemeClr val="tx1"/>
                        </a:solidFill>
                        <a:effectLst/>
                        <a:latin typeface="Palatino Linotype" panose="02040502050505030304" pitchFamily="18" charset="0"/>
                        <a:ea typeface="SimSun" panose="02010600030101010101" pitchFamily="2" charset="-122"/>
                        <a:cs typeface="+mn-cs"/>
                      </a:endParaRPr>
                    </a:p>
                  </a:txBody>
                  <a:tcPr anchor="ctr"/>
                </a:tc>
                <a:extLst>
                  <a:ext uri="{0D108BD9-81ED-4DB2-BD59-A6C34878D82A}">
                    <a16:rowId xmlns:a16="http://schemas.microsoft.com/office/drawing/2014/main" val="4094491301"/>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$[].field</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kern="1200" dirty="0">
                          <a:solidFill>
                            <a:schemeClr val="tx1"/>
                          </a:solidFill>
                          <a:effectLst/>
                          <a:latin typeface="Palatino Linotype" panose="02040502050505030304" pitchFamily="18" charset="0"/>
                          <a:ea typeface="SimSun" panose="02010600030101010101" pitchFamily="2" charset="-122"/>
                          <a:cs typeface="+mn-cs"/>
                        </a:rPr>
                        <a:t>To access the fields in the embedded documents. </a:t>
                      </a:r>
                      <a:endParaRPr kumimoji="0" lang="en-IN" sz="1800" b="0" i="0" kern="1200" dirty="0">
                        <a:solidFill>
                          <a:schemeClr val="tx1"/>
                        </a:solidFill>
                        <a:effectLst/>
                        <a:latin typeface="Palatino Linotype" panose="02040502050505030304" pitchFamily="18" charset="0"/>
                        <a:ea typeface="SimSun" panose="02010600030101010101" pitchFamily="2" charset="-122"/>
                        <a:cs typeface="+mn-cs"/>
                      </a:endParaRPr>
                    </a:p>
                  </a:txBody>
                  <a:tcPr anchor="ctr"/>
                </a:tc>
                <a:extLst>
                  <a:ext uri="{0D108BD9-81ED-4DB2-BD59-A6C34878D82A}">
                    <a16:rowId xmlns:a16="http://schemas.microsoft.com/office/drawing/2014/main" val="3034828415"/>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$[&lt;identifier&gt;]</a:t>
                      </a:r>
                    </a:p>
                  </a:txBody>
                  <a:tcPr anchor="ctr"/>
                </a:tc>
                <a:tc>
                  <a:txBody>
                    <a:bodyPr/>
                    <a:lstStyle/>
                    <a:p>
                      <a:r>
                        <a:rPr kumimoji="0" lang="en-US" sz="1800" b="0" i="0" kern="1200" dirty="0">
                          <a:solidFill>
                            <a:schemeClr val="tx1"/>
                          </a:solidFill>
                          <a:effectLst/>
                          <a:latin typeface="Palatino Linotype" panose="02040502050505030304" pitchFamily="18" charset="0"/>
                          <a:ea typeface="SimSun" panose="02010600030101010101" pitchFamily="2" charset="-122"/>
                          <a:cs typeface="+mn-cs"/>
                        </a:rPr>
                        <a:t>To update all elements that match the arrayFilters condition for the documents that match the query condition.</a:t>
                      </a:r>
                      <a:endParaRPr kumimoji="0" lang="en-IN" sz="1800" b="0" i="0" kern="1200" dirty="0">
                        <a:solidFill>
                          <a:schemeClr val="tx1"/>
                        </a:solidFill>
                        <a:effectLst/>
                        <a:latin typeface="Palatino Linotype" panose="02040502050505030304" pitchFamily="18" charset="0"/>
                        <a:ea typeface="SimSun" panose="02010600030101010101" pitchFamily="2" charset="-122"/>
                        <a:cs typeface="+mn-cs"/>
                      </a:endParaRPr>
                    </a:p>
                  </a:txBody>
                  <a:tcPr anchor="ctr"/>
                </a:tc>
                <a:extLst>
                  <a:ext uri="{0D108BD9-81ED-4DB2-BD59-A6C34878D82A}">
                    <a16:rowId xmlns:a16="http://schemas.microsoft.com/office/drawing/2014/main" val="76811177"/>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$addToSet</a:t>
                      </a:r>
                    </a:p>
                  </a:txBody>
                  <a:tcPr anchor="ctr"/>
                </a:tc>
                <a:tc>
                  <a:txBody>
                    <a:bodyPr/>
                    <a:lstStyle/>
                    <a:p>
                      <a:r>
                        <a:rPr kumimoji="0" lang="en-US" sz="1800" b="0" i="0" kern="1200" dirty="0">
                          <a:solidFill>
                            <a:schemeClr val="tx1"/>
                          </a:solidFill>
                          <a:effectLst/>
                          <a:latin typeface="Palatino Linotype" panose="02040502050505030304" pitchFamily="18" charset="0"/>
                          <a:ea typeface="SimSun" panose="02010600030101010101" pitchFamily="2" charset="-122"/>
                          <a:cs typeface="+mn-cs"/>
                        </a:rPr>
                        <a:t>Adds elements to an array only if they do not already exist in the set. </a:t>
                      </a:r>
                      <a:r>
                        <a:rPr lang="en-IN" sz="1800" dirty="0">
                          <a:solidFill>
                            <a:srgbClr val="FF0000"/>
                          </a:solidFill>
                          <a:highlight>
                            <a:srgbClr val="F9FBFA"/>
                          </a:highlight>
                          <a:latin typeface="Source Code Pro" panose="020B0509030403020204" pitchFamily="49" charset="0"/>
                        </a:rPr>
                        <a:t>// use the $each</a:t>
                      </a:r>
                      <a:endParaRPr kumimoji="0" lang="en-IN" sz="1800" b="0" i="0" kern="1200" dirty="0">
                        <a:solidFill>
                          <a:schemeClr val="tx1"/>
                        </a:solidFill>
                        <a:effectLst/>
                        <a:latin typeface="Palatino Linotype" panose="02040502050505030304" pitchFamily="18" charset="0"/>
                        <a:ea typeface="SimSun" panose="02010600030101010101" pitchFamily="2" charset="-122"/>
                        <a:cs typeface="+mn-cs"/>
                      </a:endParaRPr>
                    </a:p>
                  </a:txBody>
                  <a:tcPr anchor="ctr"/>
                </a:tc>
                <a:extLst>
                  <a:ext uri="{0D108BD9-81ED-4DB2-BD59-A6C34878D82A}">
                    <a16:rowId xmlns:a16="http://schemas.microsoft.com/office/drawing/2014/main" val="2200261022"/>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$pop</a:t>
                      </a:r>
                    </a:p>
                  </a:txBody>
                  <a:tcPr anchor="ctr"/>
                </a:tc>
                <a:tc>
                  <a:txBody>
                    <a:bodyPr/>
                    <a:lstStyle/>
                    <a:p>
                      <a:r>
                        <a:rPr kumimoji="0" lang="en-US" sz="1800" b="0" i="0" kern="1200" dirty="0">
                          <a:solidFill>
                            <a:schemeClr val="tx1"/>
                          </a:solidFill>
                          <a:effectLst/>
                          <a:latin typeface="+mn-lt"/>
                          <a:ea typeface="+mn-ea"/>
                          <a:cs typeface="+mn-cs"/>
                        </a:rPr>
                        <a:t>Removes the first or last item of an array.</a:t>
                      </a:r>
                      <a:endParaRPr lang="en-IN" sz="1800" dirty="0">
                        <a:solidFill>
                          <a:srgbClr val="FF0066"/>
                        </a:solidFill>
                        <a:latin typeface="Palatino Linotype" panose="02040502050505030304" pitchFamily="18" charset="0"/>
                        <a:ea typeface="Source Code Pro" panose="020B0509030403020204" pitchFamily="49" charset="0"/>
                      </a:endParaRPr>
                    </a:p>
                  </a:txBody>
                  <a:tcPr anchor="ctr"/>
                </a:tc>
                <a:extLst>
                  <a:ext uri="{0D108BD9-81ED-4DB2-BD59-A6C34878D82A}">
                    <a16:rowId xmlns:a16="http://schemas.microsoft.com/office/drawing/2014/main" val="2548044259"/>
                  </a:ext>
                </a:extLst>
              </a:tr>
              <a:tr h="451363">
                <a:tc>
                  <a:txBody>
                    <a:bodyPr/>
                    <a:lstStyle/>
                    <a:p>
                      <a:r>
                        <a:rPr kumimoji="0" lang="en-US" sz="1800" b="0" kern="1200" dirty="0">
                          <a:solidFill>
                            <a:srgbClr val="FF0066"/>
                          </a:solidFill>
                          <a:effectLst/>
                          <a:latin typeface="Source Code Pro" panose="020B0509030403020204" pitchFamily="49" charset="0"/>
                          <a:ea typeface="Source Code Pro" panose="020B0509030403020204" pitchFamily="49" charset="0"/>
                          <a:cs typeface="+mn-cs"/>
                        </a:rPr>
                        <a:t>$pull</a:t>
                      </a:r>
                      <a:endParaRPr kumimoji="0" lang="en-IN" sz="1800" b="0" kern="1200" dirty="0">
                        <a:solidFill>
                          <a:srgbClr val="FF0066"/>
                        </a:solidFill>
                        <a:effectLst/>
                        <a:latin typeface="Source Code Pro" panose="020B0509030403020204" pitchFamily="49" charset="0"/>
                        <a:ea typeface="Source Code Pro" panose="020B0509030403020204" pitchFamily="49" charset="0"/>
                        <a:cs typeface="+mn-cs"/>
                      </a:endParaRPr>
                    </a:p>
                  </a:txBody>
                  <a:tcPr anchor="ctr"/>
                </a:tc>
                <a:tc>
                  <a:txBody>
                    <a:bodyPr/>
                    <a:lstStyle/>
                    <a:p>
                      <a:r>
                        <a:rPr kumimoji="0" lang="en-US" sz="1800" b="0" i="0" kern="1200" dirty="0">
                          <a:solidFill>
                            <a:schemeClr val="tx1"/>
                          </a:solidFill>
                          <a:effectLst/>
                          <a:latin typeface="+mn-lt"/>
                          <a:ea typeface="+mn-ea"/>
                          <a:cs typeface="+mn-cs"/>
                        </a:rPr>
                        <a:t>Removes all array elements that match a specified query.</a:t>
                      </a:r>
                      <a:endParaRPr lang="en-IN" sz="1800" dirty="0">
                        <a:solidFill>
                          <a:srgbClr val="FF0066"/>
                        </a:solidFill>
                        <a:latin typeface="Palatino Linotype" panose="02040502050505030304" pitchFamily="18" charset="0"/>
                        <a:ea typeface="Source Code Pro" panose="020B0509030403020204" pitchFamily="49" charset="0"/>
                      </a:endParaRPr>
                    </a:p>
                  </a:txBody>
                  <a:tcPr anchor="ctr"/>
                </a:tc>
                <a:extLst>
                  <a:ext uri="{0D108BD9-81ED-4DB2-BD59-A6C34878D82A}">
                    <a16:rowId xmlns:a16="http://schemas.microsoft.com/office/drawing/2014/main" val="3134325534"/>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$push</a:t>
                      </a:r>
                    </a:p>
                  </a:txBody>
                  <a:tcPr anchor="ctr"/>
                </a:tc>
                <a:tc>
                  <a:txBody>
                    <a:bodyPr/>
                    <a:lstStyle/>
                    <a:p>
                      <a:r>
                        <a:rPr kumimoji="0" lang="en-US" sz="1800" b="0" i="0" kern="1200" dirty="0">
                          <a:solidFill>
                            <a:schemeClr val="tx1"/>
                          </a:solidFill>
                          <a:effectLst/>
                          <a:latin typeface="+mn-lt"/>
                          <a:ea typeface="+mn-ea"/>
                          <a:cs typeface="+mn-cs"/>
                        </a:rPr>
                        <a:t>Adds an item to an array.</a:t>
                      </a:r>
                      <a:endParaRPr lang="en-IN" sz="1800" dirty="0">
                        <a:solidFill>
                          <a:srgbClr val="FF0066"/>
                        </a:solidFill>
                        <a:latin typeface="Palatino Linotype" panose="02040502050505030304" pitchFamily="18" charset="0"/>
                        <a:ea typeface="Source Code Pro" panose="020B0509030403020204" pitchFamily="49" charset="0"/>
                      </a:endParaRPr>
                    </a:p>
                  </a:txBody>
                  <a:tcPr anchor="ctr"/>
                </a:tc>
                <a:extLst>
                  <a:ext uri="{0D108BD9-81ED-4DB2-BD59-A6C34878D82A}">
                    <a16:rowId xmlns:a16="http://schemas.microsoft.com/office/drawing/2014/main" val="394112930"/>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$pushAll</a:t>
                      </a:r>
                    </a:p>
                  </a:txBody>
                  <a:tcPr anchor="ctr"/>
                </a:tc>
                <a:tc>
                  <a:txBody>
                    <a:bodyPr/>
                    <a:lstStyle/>
                    <a:p>
                      <a:r>
                        <a:rPr kumimoji="0" lang="en-US" sz="1800" b="0" i="0" kern="1200" dirty="0">
                          <a:solidFill>
                            <a:schemeClr val="tx1"/>
                          </a:solidFill>
                          <a:effectLst/>
                          <a:latin typeface="+mn-lt"/>
                          <a:ea typeface="+mn-ea"/>
                          <a:cs typeface="+mn-cs"/>
                        </a:rPr>
                        <a:t>Removes all matching values from an array.</a:t>
                      </a:r>
                      <a:endParaRPr lang="en-IN" sz="1800" dirty="0">
                        <a:solidFill>
                          <a:srgbClr val="FF0066"/>
                        </a:solidFill>
                        <a:latin typeface="Palatino Linotype" panose="02040502050505030304" pitchFamily="18" charset="0"/>
                        <a:ea typeface="Source Code Pro" panose="020B0509030403020204" pitchFamily="49" charset="0"/>
                      </a:endParaRPr>
                    </a:p>
                  </a:txBody>
                  <a:tcPr anchor="ctr"/>
                </a:tc>
                <a:extLst>
                  <a:ext uri="{0D108BD9-81ED-4DB2-BD59-A6C34878D82A}">
                    <a16:rowId xmlns:a16="http://schemas.microsoft.com/office/drawing/2014/main" val="96368875"/>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$each</a:t>
                      </a:r>
                    </a:p>
                  </a:txBody>
                  <a:tcPr anchor="ctr"/>
                </a:tc>
                <a:tc>
                  <a:txBody>
                    <a:bodyPr/>
                    <a:lstStyle/>
                    <a:p>
                      <a:r>
                        <a:rPr kumimoji="0" lang="en-US" sz="1800" b="0" i="0" kern="1200" dirty="0">
                          <a:solidFill>
                            <a:schemeClr val="tx1"/>
                          </a:solidFill>
                          <a:effectLst/>
                          <a:latin typeface="+mn-lt"/>
                          <a:ea typeface="+mn-ea"/>
                          <a:cs typeface="+mn-cs"/>
                        </a:rPr>
                        <a:t>Modifies the </a:t>
                      </a:r>
                      <a:r>
                        <a:rPr kumimoji="0" lang="en-US" sz="1800" b="0" kern="1200" dirty="0">
                          <a:solidFill>
                            <a:srgbClr val="FF0066"/>
                          </a:solidFill>
                          <a:effectLst/>
                          <a:latin typeface="Source Code Pro" panose="020B0509030403020204" pitchFamily="49" charset="0"/>
                          <a:ea typeface="Source Code Pro" panose="020B0509030403020204" pitchFamily="49" charset="0"/>
                          <a:cs typeface="+mn-cs"/>
                        </a:rPr>
                        <a:t>$push </a:t>
                      </a:r>
                      <a:r>
                        <a:rPr kumimoji="0" lang="en-US" sz="1800" b="0" i="0" kern="1200" dirty="0">
                          <a:solidFill>
                            <a:schemeClr val="tx1"/>
                          </a:solidFill>
                          <a:effectLst/>
                          <a:latin typeface="+mn-lt"/>
                          <a:ea typeface="+mn-ea"/>
                          <a:cs typeface="+mn-cs"/>
                        </a:rPr>
                        <a:t>and </a:t>
                      </a:r>
                      <a:r>
                        <a:rPr kumimoji="0" lang="en-US" sz="1800" b="0" kern="1200" dirty="0">
                          <a:solidFill>
                            <a:srgbClr val="FF0066"/>
                          </a:solidFill>
                          <a:effectLst/>
                          <a:latin typeface="Source Code Pro" panose="020B0509030403020204" pitchFamily="49" charset="0"/>
                          <a:ea typeface="Source Code Pro" panose="020B0509030403020204" pitchFamily="49" charset="0"/>
                          <a:cs typeface="+mn-cs"/>
                        </a:rPr>
                        <a:t>$addToSet</a:t>
                      </a:r>
                      <a:r>
                        <a:rPr kumimoji="0" lang="en-US" sz="1800" b="0" i="0" kern="1200" dirty="0">
                          <a:solidFill>
                            <a:schemeClr val="tx1"/>
                          </a:solidFill>
                          <a:effectLst/>
                          <a:latin typeface="+mn-lt"/>
                          <a:ea typeface="+mn-ea"/>
                          <a:cs typeface="+mn-cs"/>
                        </a:rPr>
                        <a:t> operators to append multiple items for array updates.</a:t>
                      </a:r>
                      <a:endParaRPr lang="en-IN" sz="1800" dirty="0">
                        <a:solidFill>
                          <a:srgbClr val="FF0066"/>
                        </a:solidFill>
                        <a:latin typeface="Palatino Linotype" panose="02040502050505030304" pitchFamily="18" charset="0"/>
                        <a:ea typeface="Source Code Pro" panose="020B0509030403020204" pitchFamily="49" charset="0"/>
                      </a:endParaRPr>
                    </a:p>
                  </a:txBody>
                  <a:tcPr anchor="ctr"/>
                </a:tc>
                <a:extLst>
                  <a:ext uri="{0D108BD9-81ED-4DB2-BD59-A6C34878D82A}">
                    <a16:rowId xmlns:a16="http://schemas.microsoft.com/office/drawing/2014/main" val="2821835199"/>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$position</a:t>
                      </a:r>
                    </a:p>
                  </a:txBody>
                  <a:tcPr anchor="ctr"/>
                </a:tc>
                <a:tc>
                  <a:txBody>
                    <a:bodyPr/>
                    <a:lstStyle/>
                    <a:p>
                      <a:r>
                        <a:rPr kumimoji="0" lang="en-US" sz="1800" b="0" i="0" kern="1200" dirty="0">
                          <a:solidFill>
                            <a:schemeClr val="tx1"/>
                          </a:solidFill>
                          <a:effectLst/>
                          <a:latin typeface="+mn-lt"/>
                          <a:ea typeface="+mn-ea"/>
                          <a:cs typeface="+mn-cs"/>
                        </a:rPr>
                        <a:t>Modifies the </a:t>
                      </a:r>
                      <a:r>
                        <a:rPr kumimoji="0" lang="en-US" sz="1800" b="0" kern="1200" dirty="0">
                          <a:solidFill>
                            <a:srgbClr val="FF0066"/>
                          </a:solidFill>
                          <a:effectLst/>
                          <a:latin typeface="Source Code Pro" panose="020B0509030403020204" pitchFamily="49" charset="0"/>
                          <a:ea typeface="Source Code Pro" panose="020B0509030403020204" pitchFamily="49" charset="0"/>
                          <a:cs typeface="+mn-cs"/>
                        </a:rPr>
                        <a:t>$push </a:t>
                      </a:r>
                      <a:r>
                        <a:rPr kumimoji="0" lang="en-US" sz="1800" b="0" i="0" kern="1200" dirty="0">
                          <a:solidFill>
                            <a:schemeClr val="tx1"/>
                          </a:solidFill>
                          <a:effectLst/>
                          <a:latin typeface="+mn-lt"/>
                          <a:ea typeface="+mn-ea"/>
                          <a:cs typeface="+mn-cs"/>
                        </a:rPr>
                        <a:t>operator to specify the position in the array to add elements.</a:t>
                      </a:r>
                      <a:endParaRPr lang="en-IN" sz="1800" dirty="0">
                        <a:solidFill>
                          <a:srgbClr val="FF0066"/>
                        </a:solidFill>
                        <a:latin typeface="Palatino Linotype" panose="02040502050505030304" pitchFamily="18" charset="0"/>
                        <a:ea typeface="Source Code Pro" panose="020B0509030403020204" pitchFamily="49" charset="0"/>
                      </a:endParaRPr>
                    </a:p>
                  </a:txBody>
                  <a:tcPr anchor="ctr"/>
                </a:tc>
                <a:extLst>
                  <a:ext uri="{0D108BD9-81ED-4DB2-BD59-A6C34878D82A}">
                    <a16:rowId xmlns:a16="http://schemas.microsoft.com/office/drawing/2014/main" val="1196227220"/>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$slice / $sort</a:t>
                      </a:r>
                    </a:p>
                  </a:txBody>
                  <a:tcPr anchor="ctr"/>
                </a:tc>
                <a:tc>
                  <a:txBody>
                    <a:bodyPr/>
                    <a:lstStyle/>
                    <a:p>
                      <a:endParaRPr lang="en-IN" sz="1800" dirty="0">
                        <a:solidFill>
                          <a:srgbClr val="FF0066"/>
                        </a:solidFill>
                        <a:latin typeface="Palatino Linotype" panose="02040502050505030304" pitchFamily="18" charset="0"/>
                        <a:ea typeface="Source Code Pro" panose="020B0509030403020204" pitchFamily="49" charset="0"/>
                      </a:endParaRPr>
                    </a:p>
                  </a:txBody>
                  <a:tcPr anchor="ctr"/>
                </a:tc>
                <a:extLst>
                  <a:ext uri="{0D108BD9-81ED-4DB2-BD59-A6C34878D82A}">
                    <a16:rowId xmlns:a16="http://schemas.microsoft.com/office/drawing/2014/main" val="457975032"/>
                  </a:ext>
                </a:extLst>
              </a:tr>
            </a:tbl>
          </a:graphicData>
        </a:graphic>
      </p:graphicFrame>
      <p:sp>
        <p:nvSpPr>
          <p:cNvPr id="3" name="Rectangle 2">
            <a:extLst>
              <a:ext uri="{FF2B5EF4-FFF2-40B4-BE49-F238E27FC236}">
                <a16:creationId xmlns:a16="http://schemas.microsoft.com/office/drawing/2014/main" id="{0E3176BA-618A-388F-574B-285CB8BAD8A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 operators </a:t>
            </a:r>
          </a:p>
        </p:txBody>
      </p:sp>
    </p:spTree>
    <p:extLst>
      <p:ext uri="{BB962C8B-B14F-4D97-AF65-F5344CB8AC3E}">
        <p14:creationId xmlns:p14="http://schemas.microsoft.com/office/powerpoint/2010/main" val="15970358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290E8B-8659-3715-C0E1-368805DFF666}"/>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7222A5D9-CD90-552A-24D8-80767BEBA6E0}"/>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 operators </a:t>
            </a:r>
          </a:p>
        </p:txBody>
      </p:sp>
      <p:sp>
        <p:nvSpPr>
          <p:cNvPr id="9" name="TextBox 8">
            <a:extLst>
              <a:ext uri="{FF2B5EF4-FFF2-40B4-BE49-F238E27FC236}">
                <a16:creationId xmlns:a16="http://schemas.microsoft.com/office/drawing/2014/main" id="{0420EF8A-4269-DABD-0606-7519DE8A19B5}"/>
              </a:ext>
            </a:extLst>
          </p:cNvPr>
          <p:cNvSpPr txBox="1"/>
          <p:nvPr/>
        </p:nvSpPr>
        <p:spPr>
          <a:xfrm>
            <a:off x="263352" y="2422043"/>
            <a:ext cx="11665296" cy="4154984"/>
          </a:xfrm>
          <a:prstGeom prst="rect">
            <a:avLst/>
          </a:prstGeom>
          <a:noFill/>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D83713"/>
                </a:solidFill>
                <a:latin typeface="Source Code Pro" panose="020B0509030403020204" pitchFamily="49" charset="0"/>
              </a:rPr>
              <a:t>	$set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 &gt;, ...</a:t>
            </a:r>
            <a:r>
              <a:rPr lang="en-US" dirty="0">
                <a:solidFill>
                  <a:srgbClr val="061621"/>
                </a:solidFill>
                <a:latin typeface="Source Code Pro" panose="020B0509030403020204" pitchFamily="49" charset="0"/>
              </a:rPr>
              <a:t> },</a:t>
            </a:r>
          </a:p>
          <a:p>
            <a:r>
              <a:rPr lang="en-US" sz="600" dirty="0">
                <a:solidFill>
                  <a:srgbClr val="D83713"/>
                </a:solidFill>
                <a:latin typeface="Source Code Pro" panose="020B0509030403020204" pitchFamily="49" charset="0"/>
                <a:ea typeface="Source Code Pro" panose="020B0509030403020204" pitchFamily="49" charset="0"/>
              </a:rPr>
              <a:t>	</a:t>
            </a:r>
          </a:p>
          <a:p>
            <a:r>
              <a:rPr lang="en-US" dirty="0">
                <a:solidFill>
                  <a:srgbClr val="D83713"/>
                </a:solidFill>
                <a:latin typeface="Source Code Pro" panose="020B0509030403020204" pitchFamily="49" charset="0"/>
                <a:ea typeface="Source Code Pro" panose="020B0509030403020204" pitchFamily="49" charset="0"/>
              </a:rPr>
              <a:t>	$inc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	$min</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$max</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$mul</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	$unset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true,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	$rename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D83713"/>
                </a:solidFill>
                <a:effectLst/>
                <a:latin typeface="Source Code Pro" panose="020B0509030403020204" pitchFamily="49" charset="0"/>
              </a:rPr>
              <a:t>	$push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endParaRPr lang="en-IN" sz="600" b="0" i="0" dirty="0">
              <a:solidFill>
                <a:srgbClr val="061621"/>
              </a:solidFill>
              <a:effectLst/>
              <a:latin typeface="Source Code Pro" panose="020B0509030403020204" pitchFamily="49" charset="0"/>
            </a:endParaRPr>
          </a:p>
          <a:p>
            <a:r>
              <a:rPr lang="en-IN" b="0" i="0" dirty="0">
                <a:solidFill>
                  <a:srgbClr val="D83713"/>
                </a:solidFill>
                <a:effectLst/>
                <a:latin typeface="Source Code Pro" panose="020B0509030403020204" pitchFamily="49" charset="0"/>
              </a:rPr>
              <a:t>	$pop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r>
              <a:rPr lang="en-US" b="0" i="0" dirty="0">
                <a:solidFill>
                  <a:srgbClr val="061621"/>
                </a:solidFill>
                <a:effectLst/>
                <a:latin typeface="Source Code Pro" panose="020B0509030403020204" pitchFamily="49" charset="0"/>
              </a:rPr>
              <a:t>,</a:t>
            </a:r>
          </a:p>
          <a:p>
            <a:r>
              <a:rPr lang="en-US" dirty="0">
                <a:solidFill>
                  <a:srgbClr val="061621"/>
                </a:solidFill>
                <a:latin typeface="Source Code Pro" panose="020B0509030403020204" pitchFamily="49" charset="0"/>
              </a:rPr>
              <a:t>	</a:t>
            </a:r>
            <a:r>
              <a:rPr lang="en-US" b="1" dirty="0">
                <a:solidFill>
                  <a:srgbClr val="061621"/>
                </a:solidFill>
                <a:latin typeface="Source Code Pro" panose="020B0509030403020204" pitchFamily="49" charset="0"/>
              </a:rPr>
              <a:t>...</a:t>
            </a:r>
          </a:p>
          <a:p>
            <a:r>
              <a:rPr lang="en-US" dirty="0">
                <a:solidFill>
                  <a:srgbClr val="061621"/>
                </a:solidFill>
                <a:latin typeface="Source Code Pro" panose="020B0509030403020204" pitchFamily="49" charset="0"/>
              </a:rPr>
              <a:t>}</a:t>
            </a:r>
            <a:endParaRPr lang="en-IN" dirty="0"/>
          </a:p>
        </p:txBody>
      </p:sp>
      <p:sp>
        <p:nvSpPr>
          <p:cNvPr id="3" name="TextBox 2">
            <a:extLst>
              <a:ext uri="{FF2B5EF4-FFF2-40B4-BE49-F238E27FC236}">
                <a16:creationId xmlns:a16="http://schemas.microsoft.com/office/drawing/2014/main" id="{E3CF2FAD-5DA1-DECF-B02E-7C1E2FD6FBF0}"/>
              </a:ext>
            </a:extLst>
          </p:cNvPr>
          <p:cNvSpPr txBox="1"/>
          <p:nvPr/>
        </p:nvSpPr>
        <p:spPr>
          <a:xfrm>
            <a:off x="1524000" y="692696"/>
            <a:ext cx="9144000" cy="1477328"/>
          </a:xfrm>
          <a:prstGeom prst="rect">
            <a:avLst/>
          </a:prstGeom>
        </p:spPr>
        <p:txBody>
          <a:bodyPr wrap="square">
            <a:spAutoFit/>
          </a:bodyPr>
          <a:lstStyle>
            <a:defPPr>
              <a:defRPr lang="en-US"/>
            </a:defPPr>
            <a:lvl1pPr>
              <a:spcBef>
                <a:spcPct val="0"/>
              </a:spcBef>
              <a:defRPr>
                <a:solidFill>
                  <a:schemeClr val="tx1">
                    <a:lumMod val="85000"/>
                    <a:lumOff val="15000"/>
                  </a:schemeClr>
                </a:solidFill>
                <a:latin typeface="Source Code Pro" panose="020B0509030403020204" pitchFamily="49" charset="0"/>
                <a:ea typeface="Source Code Pro" panose="020B0509030403020204" pitchFamily="49" charset="0"/>
              </a:defRPr>
            </a:lvl1pPr>
          </a:lstStyle>
          <a:p>
            <a:r>
              <a:rPr lang="en-IN" dirty="0"/>
              <a:t>{</a:t>
            </a:r>
          </a:p>
          <a:p>
            <a:r>
              <a:rPr lang="en-IN" dirty="0"/>
              <a:t>   &lt;</a:t>
            </a:r>
            <a:r>
              <a:rPr lang="en-IN" dirty="0">
                <a:solidFill>
                  <a:srgbClr val="D83713"/>
                </a:solidFill>
                <a:ea typeface="+mn-ea"/>
              </a:rPr>
              <a:t>operator1</a:t>
            </a:r>
            <a:r>
              <a:rPr lang="en-IN" dirty="0"/>
              <a:t>&gt;: { &lt;</a:t>
            </a:r>
            <a:r>
              <a:rPr lang="en-IN" dirty="0">
                <a:solidFill>
                  <a:srgbClr val="12824D"/>
                </a:solidFill>
                <a:highlight>
                  <a:srgbClr val="F9FBFA"/>
                </a:highlight>
                <a:ea typeface="+mn-ea"/>
              </a:rPr>
              <a:t>field1</a:t>
            </a:r>
            <a:r>
              <a:rPr lang="en-IN" dirty="0"/>
              <a:t>&gt;: &lt;</a:t>
            </a:r>
            <a:r>
              <a:rPr lang="en-IN" dirty="0">
                <a:solidFill>
                  <a:srgbClr val="4D0AF4"/>
                </a:solidFill>
              </a:rPr>
              <a:t>value1</a:t>
            </a:r>
            <a:r>
              <a:rPr lang="en-IN" dirty="0"/>
              <a:t>&gt;, ... },</a:t>
            </a:r>
          </a:p>
          <a:p>
            <a:r>
              <a:rPr lang="en-IN" dirty="0"/>
              <a:t>   &lt;</a:t>
            </a:r>
            <a:r>
              <a:rPr lang="en-IN" dirty="0">
                <a:solidFill>
                  <a:srgbClr val="D83713"/>
                </a:solidFill>
                <a:ea typeface="+mn-ea"/>
              </a:rPr>
              <a:t>operator2</a:t>
            </a:r>
            <a:r>
              <a:rPr lang="en-IN" dirty="0"/>
              <a:t>&gt;: { &lt;</a:t>
            </a:r>
            <a:r>
              <a:rPr lang="en-IN" dirty="0">
                <a:solidFill>
                  <a:srgbClr val="12824D"/>
                </a:solidFill>
                <a:highlight>
                  <a:srgbClr val="F9FBFA"/>
                </a:highlight>
                <a:ea typeface="+mn-ea"/>
              </a:rPr>
              <a:t>field2</a:t>
            </a:r>
            <a:r>
              <a:rPr lang="en-IN" dirty="0"/>
              <a:t>&gt;: &lt;</a:t>
            </a:r>
            <a:r>
              <a:rPr lang="en-IN" dirty="0">
                <a:solidFill>
                  <a:srgbClr val="4D0AF4"/>
                </a:solidFill>
              </a:rPr>
              <a:t>value2</a:t>
            </a:r>
            <a:r>
              <a:rPr lang="en-IN" dirty="0"/>
              <a:t>&gt;, ... },</a:t>
            </a:r>
          </a:p>
          <a:p>
            <a:r>
              <a:rPr lang="en-IN" dirty="0"/>
              <a:t>   ...</a:t>
            </a:r>
          </a:p>
          <a:p>
            <a:r>
              <a:rPr lang="en-IN" dirty="0"/>
              <a:t>}</a:t>
            </a:r>
          </a:p>
        </p:txBody>
      </p:sp>
    </p:spTree>
    <p:extLst>
      <p:ext uri="{BB962C8B-B14F-4D97-AF65-F5344CB8AC3E}">
        <p14:creationId xmlns:p14="http://schemas.microsoft.com/office/powerpoint/2010/main" val="39463470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085EC7-4195-11BD-FF2A-F081C22E101E}"/>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4C6CB14E-6122-FC10-549A-62AE30C4AFD5}"/>
              </a:ext>
            </a:extLst>
          </p:cNvPr>
          <p:cNvSpPr/>
          <p:nvPr/>
        </p:nvSpPr>
        <p:spPr>
          <a:xfrm>
            <a:off x="1787302" y="2861953"/>
            <a:ext cx="861739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$set operator replaces the value of a field with the specified value.</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a:extLst>
              <a:ext uri="{FF2B5EF4-FFF2-40B4-BE49-F238E27FC236}">
                <a16:creationId xmlns:a16="http://schemas.microsoft.com/office/drawing/2014/main" id="{EE4BB224-E0E4-306D-0951-64054574669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$set</a:t>
            </a:r>
            <a:endParaRPr lang="en-US" dirty="0"/>
          </a:p>
        </p:txBody>
      </p:sp>
    </p:spTree>
    <p:extLst>
      <p:ext uri="{BB962C8B-B14F-4D97-AF65-F5344CB8AC3E}">
        <p14:creationId xmlns:p14="http://schemas.microsoft.com/office/powerpoint/2010/main" val="59661326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558676-7126-3879-E7B0-9DE581035A0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3D91188E-38AB-2B72-0040-D6092D47476E}"/>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a:t>
            </a:r>
          </a:p>
        </p:txBody>
      </p:sp>
      <p:sp>
        <p:nvSpPr>
          <p:cNvPr id="7" name="Rectangle 6">
            <a:extLst>
              <a:ext uri="{FF2B5EF4-FFF2-40B4-BE49-F238E27FC236}">
                <a16:creationId xmlns:a16="http://schemas.microsoft.com/office/drawing/2014/main" id="{9CADCF28-261C-A905-1673-741E92DA5590}"/>
              </a:ext>
            </a:extLst>
          </p:cNvPr>
          <p:cNvSpPr/>
          <p:nvPr/>
        </p:nvSpPr>
        <p:spPr>
          <a:xfrm>
            <a:off x="1673188" y="762000"/>
            <a:ext cx="8845624" cy="369332"/>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$set </a:t>
            </a:r>
            <a:r>
              <a:rPr lang="en-US" dirty="0">
                <a:latin typeface="Palatino Linotype" panose="02040502050505030304" pitchFamily="18" charset="0"/>
              </a:rPr>
              <a:t>operator replaces the value of a field with the specified value.</a:t>
            </a:r>
            <a:endParaRPr lang="en-IN" dirty="0">
              <a:latin typeface="Palatino Linotype" panose="02040502050505030304" pitchFamily="18" charset="0"/>
            </a:endParaRPr>
          </a:p>
        </p:txBody>
      </p:sp>
      <p:sp>
        <p:nvSpPr>
          <p:cNvPr id="8" name="Rectangle 7">
            <a:extLst>
              <a:ext uri="{FF2B5EF4-FFF2-40B4-BE49-F238E27FC236}">
                <a16:creationId xmlns:a16="http://schemas.microsoft.com/office/drawing/2014/main" id="{C9EDE3E9-35DE-1B0B-223B-6160DA6BA4D5}"/>
              </a:ext>
            </a:extLst>
          </p:cNvPr>
          <p:cNvSpPr/>
          <p:nvPr/>
        </p:nvSpPr>
        <p:spPr>
          <a:xfrm>
            <a:off x="1524000" y="1611868"/>
            <a:ext cx="9144000" cy="73866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 &gt;, ...</a:t>
            </a:r>
            <a:r>
              <a:rPr lang="en-US" dirty="0">
                <a:solidFill>
                  <a:srgbClr val="061621"/>
                </a:solidFill>
                <a:latin typeface="Source Code Pro" panose="020B0509030403020204" pitchFamily="49" charset="0"/>
              </a:rPr>
              <a:t> }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 &gt;, ...</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 ]</a:t>
            </a:r>
          </a:p>
        </p:txBody>
      </p:sp>
      <p:sp>
        <p:nvSpPr>
          <p:cNvPr id="5" name="TextBox 4">
            <a:extLst>
              <a:ext uri="{FF2B5EF4-FFF2-40B4-BE49-F238E27FC236}">
                <a16:creationId xmlns:a16="http://schemas.microsoft.com/office/drawing/2014/main" id="{BDC6C6B3-DE03-B7C8-5C0D-C60FDE6D4CBE}"/>
              </a:ext>
            </a:extLst>
          </p:cNvPr>
          <p:cNvSpPr txBox="1"/>
          <p:nvPr/>
        </p:nvSpPr>
        <p:spPr>
          <a:xfrm>
            <a:off x="335360" y="2915652"/>
            <a:ext cx="11377264" cy="738664"/>
          </a:xfrm>
          <a:prstGeom prst="rect">
            <a:avLst/>
          </a:prstGeom>
          <a:noFill/>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 </a:t>
            </a:r>
            <a:r>
              <a:rPr lang="en-US" dirty="0">
                <a:solidFill>
                  <a:srgbClr val="994646"/>
                </a:solidFill>
                <a:latin typeface="Source Code Pro" panose="020B0509030403020204" pitchFamily="49" charset="0"/>
                <a:ea typeface="Source Code Pro" panose="020B0509030403020204" pitchFamily="49" charset="0"/>
              </a:rPr>
              <a:t>100</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rPr>
              <a:t>200</a:t>
            </a:r>
            <a:r>
              <a:rPr lang="en-US" dirty="0">
                <a:latin typeface="Source Code Pro" panose="020B0509030403020204" pitchFamily="49" charset="0"/>
                <a:ea typeface="Source Code Pro" panose="020B0509030403020204" pitchFamily="49" charset="0"/>
                <a:cs typeface="Calibri" panose="020F0502020204030204" pitchFamily="34" charset="0"/>
              </a:rPr>
              <a:t>, c: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latin typeface="Source Code Pro" panose="020B0509030403020204" pitchFamily="49" charset="0"/>
                <a:ea typeface="Source Code Pro" panose="020B0509030403020204" pitchFamily="49" charset="0"/>
                <a:cs typeface="Calibri" panose="020F0502020204030204" pitchFamily="34" charset="0"/>
              </a:rPr>
              <a:t>({ }, [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 </a:t>
            </a:r>
            <a:r>
              <a:rPr lang="en-US" dirty="0">
                <a:solidFill>
                  <a:srgbClr val="994646"/>
                </a:solidFill>
                <a:latin typeface="Source Code Pro" panose="020B0509030403020204" pitchFamily="49" charset="0"/>
                <a:ea typeface="Source Code Pro" panose="020B0509030403020204" pitchFamily="49" charset="0"/>
              </a:rPr>
              <a:t>100</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rPr>
              <a:t>200</a:t>
            </a:r>
            <a:r>
              <a:rPr lang="en-US" dirty="0">
                <a:latin typeface="Source Code Pro" panose="020B0509030403020204" pitchFamily="49" charset="0"/>
                <a:ea typeface="Source Code Pro" panose="020B0509030403020204" pitchFamily="49" charset="0"/>
                <a:cs typeface="Calibri" panose="020F0502020204030204" pitchFamily="34" charset="0"/>
              </a:rPr>
              <a:t>, c: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 } ] );</a:t>
            </a:r>
          </a:p>
        </p:txBody>
      </p:sp>
      <p:grpSp>
        <p:nvGrpSpPr>
          <p:cNvPr id="9" name="Group 8">
            <a:extLst>
              <a:ext uri="{FF2B5EF4-FFF2-40B4-BE49-F238E27FC236}">
                <a16:creationId xmlns:a16="http://schemas.microsoft.com/office/drawing/2014/main" id="{0079EEFC-871B-9556-62A4-328A4FE33925}"/>
              </a:ext>
            </a:extLst>
          </p:cNvPr>
          <p:cNvGrpSpPr/>
          <p:nvPr/>
        </p:nvGrpSpPr>
        <p:grpSpPr>
          <a:xfrm>
            <a:off x="304984" y="4147428"/>
            <a:ext cx="11623664" cy="1945868"/>
            <a:chOff x="304984" y="4077072"/>
            <a:chExt cx="11623664" cy="1945868"/>
          </a:xfrm>
        </p:grpSpPr>
        <p:sp>
          <p:nvSpPr>
            <p:cNvPr id="3" name="TextBox 2">
              <a:extLst>
                <a:ext uri="{FF2B5EF4-FFF2-40B4-BE49-F238E27FC236}">
                  <a16:creationId xmlns:a16="http://schemas.microsoft.com/office/drawing/2014/main" id="{6E8AE68F-D24F-00D6-E140-415E461A65E8}"/>
                </a:ext>
              </a:extLst>
            </p:cNvPr>
            <p:cNvSpPr txBox="1"/>
            <p:nvPr/>
          </p:nvSpPr>
          <p:spPr>
            <a:xfrm>
              <a:off x="304984" y="4637945"/>
              <a:ext cx="11623664" cy="138499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cs typeface="Calibri" panose="020F0502020204030204" pitchFamily="34" charset="0"/>
                </a:rPr>
                <a:t>({ 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"lime yellow"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cs typeface="Calibri" panose="020F0502020204030204" pitchFamily="34" charset="0"/>
                </a:rPr>
                <a:t>({ _</a:t>
              </a:r>
              <a:r>
                <a:rPr lang="en-IN" dirty="0">
                  <a:latin typeface="Source Code Pro" panose="020B0509030403020204" pitchFamily="49" charset="0"/>
                  <a:ea typeface="Source Code Pro" panose="020B0509030403020204" pitchFamily="49" charset="0"/>
                </a:rPr>
                <a:t>id: </a:t>
              </a:r>
              <a:r>
                <a:rPr lang="en-IN" dirty="0">
                  <a:solidFill>
                    <a:srgbClr val="994646"/>
                  </a:solidFill>
                  <a:latin typeface="Source Code Pro" panose="020B0509030403020204" pitchFamily="49" charset="0"/>
                  <a:ea typeface="Source Code Pro" panose="020B0509030403020204" pitchFamily="49" charset="0"/>
                </a:rPr>
                <a:t>1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"pink"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"pink"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
          <p:nvSpPr>
            <p:cNvPr id="4" name="TextBox 3">
              <a:extLst>
                <a:ext uri="{FF2B5EF4-FFF2-40B4-BE49-F238E27FC236}">
                  <a16:creationId xmlns:a16="http://schemas.microsoft.com/office/drawing/2014/main" id="{882C606F-5C38-FB29-C6AD-52AF27D15B41}"/>
                </a:ext>
              </a:extLst>
            </p:cNvPr>
            <p:cNvSpPr txBox="1"/>
            <p:nvPr/>
          </p:nvSpPr>
          <p:spPr>
            <a:xfrm>
              <a:off x="407368" y="4077072"/>
              <a:ext cx="1694695" cy="400110"/>
            </a:xfrm>
            <a:prstGeom prst="rect">
              <a:avLst/>
            </a:prstGeom>
            <a:noFill/>
          </p:spPr>
          <p:txBody>
            <a:bodyPr wrap="none" rtlCol="0">
              <a:spAutoFit/>
            </a:bodyPr>
            <a:lstStyle/>
            <a:p>
              <a:r>
                <a:rPr lang="en-IN" sz="2000" dirty="0">
                  <a:solidFill>
                    <a:srgbClr val="D80E95"/>
                  </a:solidFill>
                  <a:latin typeface="Arial" panose="020B0604020202020204" pitchFamily="34" charset="0"/>
                  <a:cs typeface="Arial" panose="020B0604020202020204" pitchFamily="34" charset="0"/>
                </a:rPr>
                <a:t>Array Update</a:t>
              </a:r>
            </a:p>
          </p:txBody>
        </p:sp>
      </p:grpSp>
    </p:spTree>
    <p:extLst>
      <p:ext uri="{BB962C8B-B14F-4D97-AF65-F5344CB8AC3E}">
        <p14:creationId xmlns:p14="http://schemas.microsoft.com/office/powerpoint/2010/main" val="130348262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&lt;amount1&gt;,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&lt;amount2&gt;, ... } }</a:t>
            </a:r>
          </a:p>
        </p:txBody>
      </p:sp>
      <p:sp>
        <p:nvSpPr>
          <p:cNvPr id="9" name="Rectangle 8"/>
          <p:cNvSpPr/>
          <p:nvPr/>
        </p:nvSpPr>
        <p:spPr>
          <a:xfrm>
            <a:off x="551384" y="3635732"/>
            <a:ext cx="1116124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latin typeface="Source Code Pro" panose="020B0509030403020204" pitchFamily="49" charset="0"/>
                <a:ea typeface="Source Code Pro" panose="020B0509030403020204" pitchFamily="49" charset="0"/>
                <a:cs typeface="Calibri" panose="020F0502020204030204" pitchFamily="34" charset="0"/>
              </a:rPr>
              <a:t>({ sal: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 comm: </a:t>
            </a:r>
            <a:r>
              <a:rPr lang="en-US" dirty="0">
                <a:solidFill>
                  <a:srgbClr val="994646"/>
                </a:solidFill>
                <a:latin typeface="Source Code Pro" panose="020B0509030403020204" pitchFamily="49" charset="0"/>
                <a:ea typeface="Source Code Pro" panose="020B0509030403020204" pitchFamily="49" charset="0"/>
              </a:rPr>
              <a:t>111</a:t>
            </a:r>
            <a:r>
              <a:rPr lang="en-US" dirty="0">
                <a:latin typeface="Source Code Pro" panose="020B0509030403020204" pitchFamily="49" charset="0"/>
                <a:ea typeface="Source Code Pro" panose="020B0509030403020204" pitchFamily="49" charset="0"/>
                <a:cs typeface="Calibri" panose="020F0502020204030204" pitchFamily="34" charset="0"/>
              </a:rPr>
              <a:t> } },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TextBox 2">
            <a:extLst>
              <a:ext uri="{FF2B5EF4-FFF2-40B4-BE49-F238E27FC236}">
                <a16:creationId xmlns:a16="http://schemas.microsoft.com/office/drawing/2014/main" id="{8864978C-BEFD-A29F-0A2D-81DA2AE5A5CF}"/>
              </a:ext>
            </a:extLst>
          </p:cNvPr>
          <p:cNvSpPr txBox="1"/>
          <p:nvPr/>
        </p:nvSpPr>
        <p:spPr>
          <a:xfrm>
            <a:off x="1524000" y="2204864"/>
            <a:ext cx="8994812" cy="1200329"/>
          </a:xfrm>
          <a:prstGeom prst="rect">
            <a:avLst/>
          </a:prstGeom>
          <a:noFill/>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a:p>
            <a:r>
              <a:rPr lang="en-US" dirty="0">
                <a:solidFill>
                  <a:srgbClr val="061621"/>
                </a:solidFill>
                <a:latin typeface="Source Code Pro" panose="020B0509030403020204" pitchFamily="49" charset="0"/>
                <a:ea typeface="Source Code Pro" panose="020B0509030403020204" pitchFamily="49" charset="0"/>
              </a:rPr>
              <a:t>}</a:t>
            </a:r>
          </a:p>
          <a:p>
            <a:endParaRPr lang="en-IN" dirty="0"/>
          </a:p>
        </p:txBody>
      </p:sp>
      <p:sp>
        <p:nvSpPr>
          <p:cNvPr id="4" name="TextBox 3">
            <a:extLst>
              <a:ext uri="{FF2B5EF4-FFF2-40B4-BE49-F238E27FC236}">
                <a16:creationId xmlns:a16="http://schemas.microsoft.com/office/drawing/2014/main" id="{2B1CA49B-B0AF-B904-330B-80EDEB4A729A}"/>
              </a:ext>
            </a:extLst>
          </p:cNvPr>
          <p:cNvSpPr txBox="1"/>
          <p:nvPr/>
        </p:nvSpPr>
        <p:spPr>
          <a:xfrm>
            <a:off x="263352" y="4881934"/>
            <a:ext cx="11665296"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salary: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619428"/>
                </a:solidFill>
                <a:latin typeface="Source Code Pro" panose="020B0509030403020204" pitchFamily="49" charset="0"/>
                <a:ea typeface="Source Code Pro" panose="020B0509030403020204" pitchFamily="49" charset="0"/>
              </a:rPr>
              <a:t>// $set and $inc in single statement.</a:t>
            </a:r>
          </a:p>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salary: </a:t>
            </a:r>
            <a:r>
              <a:rPr lang="en-IN" dirty="0">
                <a:solidFill>
                  <a:srgbClr val="994646"/>
                </a:solidFill>
                <a:latin typeface="Source Code Pro" panose="020B0509030403020204" pitchFamily="49" charset="0"/>
                <a:ea typeface="Source Code Pro" panose="020B0509030403020204" pitchFamily="49" charset="0"/>
              </a:rPr>
              <a:t>1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numbers: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619428"/>
                </a:solidFill>
                <a:latin typeface="Source Code Pro" panose="020B0509030403020204" pitchFamily="49" charset="0"/>
                <a:ea typeface="Source Code Pro" panose="020B0509030403020204" pitchFamily="49" charset="0"/>
              </a:rPr>
              <a:t>// $set, $inc, and $unsset</a:t>
            </a:r>
          </a:p>
        </p:txBody>
      </p:sp>
    </p:spTree>
    <p:extLst>
      <p:ext uri="{BB962C8B-B14F-4D97-AF65-F5344CB8AC3E}">
        <p14:creationId xmlns:p14="http://schemas.microsoft.com/office/powerpoint/2010/main" val="218024606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222E58-4413-6DCB-B1F1-C267ED7E18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FE4D4F-518E-061E-114B-0C819271E643}"/>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$min / $max / $mul</a:t>
            </a:r>
            <a:endParaRPr lang="en-US" dirty="0"/>
          </a:p>
        </p:txBody>
      </p:sp>
      <p:sp>
        <p:nvSpPr>
          <p:cNvPr id="3" name="Rectangle 2">
            <a:extLst>
              <a:ext uri="{FF2B5EF4-FFF2-40B4-BE49-F238E27FC236}">
                <a16:creationId xmlns:a16="http://schemas.microsoft.com/office/drawing/2014/main" id="{6BED4E6C-7E2C-2F76-C0CB-9DE12B8742B3}"/>
              </a:ext>
            </a:extLst>
          </p:cNvPr>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314372904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a:extLst>
            <a:ext uri="{FF2B5EF4-FFF2-40B4-BE49-F238E27FC236}">
              <a16:creationId xmlns:a16="http://schemas.microsoft.com/office/drawing/2014/main" id="{BE9C04C1-3FD3-FDBA-DD2D-97F3B3A42EC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7A146E0B-9B1D-7CA0-FB9B-68AA583285E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$min / $max / $mul</a:t>
            </a:r>
          </a:p>
        </p:txBody>
      </p:sp>
      <p:sp>
        <p:nvSpPr>
          <p:cNvPr id="7" name="Rectangle 6">
            <a:extLst>
              <a:ext uri="{FF2B5EF4-FFF2-40B4-BE49-F238E27FC236}">
                <a16:creationId xmlns:a16="http://schemas.microsoft.com/office/drawing/2014/main" id="{A4364417-49F0-8EF4-E628-0918BF45AAFF}"/>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a:extLst>
              <a:ext uri="{FF2B5EF4-FFF2-40B4-BE49-F238E27FC236}">
                <a16:creationId xmlns:a16="http://schemas.microsoft.com/office/drawing/2014/main" id="{E24846CE-3BB8-9CA7-43B4-7202885FD1DB}"/>
              </a:ext>
            </a:extLst>
          </p:cNvPr>
          <p:cNvSpPr/>
          <p:nvPr/>
        </p:nvSpPr>
        <p:spPr>
          <a:xfrm>
            <a:off x="1524000" y="1611868"/>
            <a:ext cx="9144000" cy="116955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$min</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$max</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$mul</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12" name="TextBox 11">
            <a:extLst>
              <a:ext uri="{FF2B5EF4-FFF2-40B4-BE49-F238E27FC236}">
                <a16:creationId xmlns:a16="http://schemas.microsoft.com/office/drawing/2014/main" id="{13ED241A-B5ED-A678-257C-7FF466B74ED8}"/>
              </a:ext>
            </a:extLst>
          </p:cNvPr>
          <p:cNvSpPr txBox="1"/>
          <p:nvPr/>
        </p:nvSpPr>
        <p:spPr>
          <a:xfrm>
            <a:off x="623392" y="4381361"/>
            <a:ext cx="11161240" cy="2215991"/>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exists, the </a:t>
            </a:r>
            <a:r>
              <a:rPr lang="en-US" dirty="0">
                <a:solidFill>
                  <a:srgbClr val="D83713"/>
                </a:solidFill>
                <a:latin typeface="Palatino Linotype" panose="02040502050505030304" pitchFamily="18" charset="0"/>
                <a:ea typeface="Source Code Pro" panose="020B0509030403020204" pitchFamily="49" charset="0"/>
              </a:rPr>
              <a:t>$min </a:t>
            </a:r>
            <a:r>
              <a:rPr lang="en-US" dirty="0">
                <a:latin typeface="Palatino Linotype" panose="02040502050505030304" pitchFamily="18" charset="0"/>
              </a:rPr>
              <a:t>operator sets the field to the specified value.</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exists, the </a:t>
            </a:r>
            <a:r>
              <a:rPr lang="en-US" dirty="0">
                <a:solidFill>
                  <a:srgbClr val="D83713"/>
                </a:solidFill>
                <a:latin typeface="Palatino Linotype" panose="02040502050505030304" pitchFamily="18" charset="0"/>
                <a:ea typeface="Source Code Pro" panose="020B0509030403020204" pitchFamily="49" charset="0"/>
              </a:rPr>
              <a:t>$max </a:t>
            </a:r>
            <a:r>
              <a:rPr lang="en-US" dirty="0">
                <a:latin typeface="Palatino Linotype" panose="02040502050505030304" pitchFamily="18" charset="0"/>
              </a:rPr>
              <a:t>operator sets the field to the specified value.</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in a document, </a:t>
            </a:r>
            <a:r>
              <a:rPr lang="en-US" dirty="0">
                <a:solidFill>
                  <a:srgbClr val="D83713"/>
                </a:solidFill>
                <a:latin typeface="Palatino Linotype" panose="02040502050505030304" pitchFamily="18" charset="0"/>
                <a:ea typeface="Source Code Pro" panose="020B0509030403020204" pitchFamily="49" charset="0"/>
              </a:rPr>
              <a:t>$mul </a:t>
            </a:r>
            <a:r>
              <a:rPr lang="en-US" dirty="0">
                <a:latin typeface="Palatino Linotype" panose="02040502050505030304" pitchFamily="18" charset="0"/>
              </a:rPr>
              <a:t>creates the field and sets the value to zero of the same numeric type as the multiplier.</a:t>
            </a:r>
          </a:p>
        </p:txBody>
      </p:sp>
      <p:sp>
        <p:nvSpPr>
          <p:cNvPr id="2" name="Rectangle 1">
            <a:extLst>
              <a:ext uri="{FF2B5EF4-FFF2-40B4-BE49-F238E27FC236}">
                <a16:creationId xmlns:a16="http://schemas.microsoft.com/office/drawing/2014/main" id="{BDB06DC4-9517-2058-9075-153F5AEE477E}"/>
              </a:ext>
            </a:extLst>
          </p:cNvPr>
          <p:cNvSpPr/>
          <p:nvPr/>
        </p:nvSpPr>
        <p:spPr>
          <a:xfrm>
            <a:off x="1524000" y="3068960"/>
            <a:ext cx="8994812"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latin typeface="Source Code Pro" panose="020B0509030403020204" pitchFamily="49" charset="0"/>
                <a:ea typeface="Source Code Pro" panose="020B0509030403020204" pitchFamily="49" charset="0"/>
                <a:cs typeface="Calibri" panose="020F0502020204030204" pitchFamily="34" charset="0"/>
              </a:rPr>
              <a:t>({ _id :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$min</a:t>
            </a:r>
            <a:r>
              <a:rPr lang="en-US" dirty="0">
                <a:latin typeface="Source Code Pro" panose="020B0509030403020204" pitchFamily="49" charset="0"/>
                <a:ea typeface="Source Code Pro" panose="020B0509030403020204" pitchFamily="49" charset="0"/>
                <a:cs typeface="Calibri" panose="020F0502020204030204" pitchFamily="34" charset="0"/>
              </a:rPr>
              <a:t>: { a: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35</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45</a:t>
            </a:r>
            <a:r>
              <a:rPr lang="en-US" dirty="0">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latin typeface="Source Code Pro" panose="020B0509030403020204" pitchFamily="49" charset="0"/>
                <a:ea typeface="Source Code Pro" panose="020B0509030403020204" pitchFamily="49" charset="0"/>
                <a:cs typeface="Calibri" panose="020F0502020204030204" pitchFamily="34" charset="0"/>
              </a:rPr>
              <a:t>({ _id :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 a: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35</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45</a:t>
            </a:r>
            <a:r>
              <a:rPr lang="en-US" dirty="0">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latin typeface="Source Code Pro" panose="020B0509030403020204" pitchFamily="49" charset="0"/>
                <a:ea typeface="Source Code Pro" panose="020B0509030403020204" pitchFamily="49" charset="0"/>
                <a:cs typeface="Calibri" panose="020F0502020204030204" pitchFamily="34" charset="0"/>
              </a:rPr>
              <a:t>({ _id :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a:t>
            </a:r>
            <a:r>
              <a:rPr lang="en-US" dirty="0">
                <a:latin typeface="Source Code Pro" panose="020B0509030403020204" pitchFamily="49" charset="0"/>
                <a:ea typeface="Source Code Pro" panose="020B0509030403020204" pitchFamily="49" charset="0"/>
                <a:cs typeface="Calibri" panose="020F0502020204030204" pitchFamily="34" charset="0"/>
              </a:rPr>
              <a:t>: { a: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5</a:t>
            </a:r>
            <a:r>
              <a:rPr lang="en-US" dirty="0">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840345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5800" y="2911665"/>
            <a:ext cx="7426664" cy="382970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 or multiple fields using [  { </a:t>
            </a:r>
            <a:r>
              <a:rPr lang="en-US" dirty="0">
                <a:solidFill>
                  <a:srgbClr val="D83713"/>
                </a:solidFill>
                <a:latin typeface="Source Code Pro" panose="020B0509030403020204" pitchFamily="49" charset="0"/>
                <a:ea typeface="Source Code Pro" panose="020B0509030403020204" pitchFamily="49" charset="0"/>
              </a:rPr>
              <a:t>$unset </a:t>
            </a:r>
            <a:r>
              <a:rPr lang="en-US" dirty="0"/>
              <a:t>} ].</a:t>
            </a:r>
            <a:endParaRPr lang="en-IN" dirty="0"/>
          </a:p>
        </p:txBody>
      </p:sp>
      <p:sp>
        <p:nvSpPr>
          <p:cNvPr id="8" name="Rectangle 7"/>
          <p:cNvSpPr/>
          <p:nvPr/>
        </p:nvSpPr>
        <p:spPr>
          <a:xfrm>
            <a:off x="1524000" y="1484784"/>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p:txBody>
      </p:sp>
      <p:sp>
        <p:nvSpPr>
          <p:cNvPr id="9" name="Rectangle 8"/>
          <p:cNvSpPr/>
          <p:nvPr/>
        </p:nvSpPr>
        <p:spPr>
          <a:xfrm>
            <a:off x="1217712" y="2384792"/>
            <a:ext cx="975657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1365847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986494"/>
            <a:ext cx="11449272" cy="375487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operator removes all instances of the specified values from an existing array. Unlike 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that removes elements by specifying a query,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removes elements that match the listed values.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263352" y="769347"/>
            <a:ext cx="11665296" cy="2000548"/>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 </a:t>
            </a:r>
            <a:r>
              <a:rPr lang="en-IN" dirty="0">
                <a:solidFill>
                  <a:srgbClr val="FF0000"/>
                </a:solidFill>
                <a:highlight>
                  <a:srgbClr val="F9FBFA"/>
                </a:highlight>
                <a:latin typeface="Source Code Pro" panose="020B0509030403020204" pitchFamily="49" charset="0"/>
              </a:rPr>
              <a:t>// use the $each</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00B5CA-3558-652A-044D-BC75D7892F84}"/>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3F0DA5BB-1B55-8648-AB09-F586A76402B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5" name="Rectangle 4">
            <a:extLst>
              <a:ext uri="{FF2B5EF4-FFF2-40B4-BE49-F238E27FC236}">
                <a16:creationId xmlns:a16="http://schemas.microsoft.com/office/drawing/2014/main" id="{8767C661-38DB-6D7D-CDC8-D37A4DDB8957}"/>
              </a:ext>
            </a:extLst>
          </p:cNvPr>
          <p:cNvSpPr/>
          <p:nvPr/>
        </p:nvSpPr>
        <p:spPr>
          <a:xfrm>
            <a:off x="335360" y="900584"/>
            <a:ext cx="11449272" cy="5663089"/>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10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10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endParaRPr lang="en-IN" sz="10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10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p>
          <a:p>
            <a:pPr marL="342900" indent="-342900">
              <a:buFont typeface="Arial" panose="020B0604020202020204" pitchFamily="34" charset="0"/>
              <a:buChar char="•"/>
            </a:pPr>
            <a:endParaRPr lang="en-IN" sz="10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 </a:t>
            </a:r>
            <a:r>
              <a:rPr lang="en-IN" dirty="0">
                <a:solidFill>
                  <a:srgbClr val="FF0000"/>
                </a:solidFill>
                <a:highlight>
                  <a:srgbClr val="F9FBFA"/>
                </a:highlight>
                <a:latin typeface="Source Code Pro" panose="020B0509030403020204" pitchFamily="49" charset="0"/>
              </a:rPr>
              <a:t>// use the $each</a:t>
            </a:r>
          </a:p>
          <a:p>
            <a:pPr marL="342900" indent="-342900">
              <a:buFont typeface="Arial" panose="020B0604020202020204" pitchFamily="34" charset="0"/>
              <a:buChar char="•"/>
            </a:pPr>
            <a:endParaRPr lang="en-IN" sz="1000" dirty="0">
              <a:solidFill>
                <a:srgbClr val="FF0000"/>
              </a:solidFill>
              <a:highlight>
                <a:srgbClr val="F9FBFA"/>
              </a:highlight>
              <a:latin typeface="Source Code Pro" panose="020B0509030403020204" pitchFamily="49" charset="0"/>
            </a:endParaRPr>
          </a:p>
          <a:p>
            <a:pPr marL="342900" indent="-342900">
              <a:buFont typeface="Arial" panose="020B0604020202020204" pitchFamily="34" charset="0"/>
              <a:buChar char="•"/>
            </a:pPr>
            <a:endParaRPr lang="en-US" sz="400" dirty="0">
              <a:solidFill>
                <a:srgbClr val="B22251"/>
              </a:solidFill>
              <a:latin typeface="Consolas" panose="020B060902020403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$slice: </a:t>
            </a:r>
            <a:r>
              <a:rPr lang="en-US" dirty="0">
                <a:solidFill>
                  <a:srgbClr val="061621"/>
                </a:solidFill>
                <a:latin typeface="Source Code Pro" panose="020B0509030403020204" pitchFamily="49" charset="0"/>
              </a:rPr>
              <a:t>&lt;num&gt; }</a:t>
            </a:r>
          </a:p>
          <a:p>
            <a:pPr marL="342900" indent="-342900">
              <a:buFont typeface="Arial" panose="020B0604020202020204" pitchFamily="34" charset="0"/>
              <a:buChar char="•"/>
            </a:pPr>
            <a:endParaRPr lang="en-US" sz="1000" dirty="0">
              <a:solidFill>
                <a:srgbClr val="061621"/>
              </a:solidFill>
              <a:latin typeface="Source Code Pro" panose="020B0509030403020204" pitchFamily="49" charset="0"/>
            </a:endParaRP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query }, {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 { </a:t>
            </a:r>
            <a:r>
              <a:rPr lang="en-US" dirty="0">
                <a:solidFill>
                  <a:srgbClr val="12824D"/>
                </a:solidFill>
                <a:highlight>
                  <a:srgbClr val="F9FBFA"/>
                </a:highlight>
                <a:latin typeface="Source Code Pro" panose="020B0509030403020204" pitchFamily="49" charset="0"/>
              </a:rPr>
              <a:t>"&lt;array&gt;.</a:t>
            </a:r>
            <a:r>
              <a:rPr lang="en-US" dirty="0">
                <a:solidFill>
                  <a:srgbClr val="D83713"/>
                </a:solidFill>
                <a:latin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p>
          <a:p>
            <a:pPr marL="342900" indent="-342900">
              <a:buFont typeface="Arial" panose="020B0604020202020204" pitchFamily="34" charset="0"/>
              <a:buChar char="•"/>
            </a:pPr>
            <a:endParaRPr lang="en-US" sz="1000" dirty="0">
              <a:solidFill>
                <a:srgbClr val="061621"/>
              </a:solidFill>
              <a:latin typeface="Source Code Pro" panose="020B0509030403020204" pitchFamily="49" charset="0"/>
            </a:endParaRP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query }, { </a:t>
            </a:r>
            <a:r>
              <a:rPr lang="en-US" dirty="0">
                <a:solidFill>
                  <a:srgbClr val="12824D"/>
                </a:solidFill>
                <a:highlight>
                  <a:srgbClr val="F9FBFA"/>
                </a:highlight>
                <a:latin typeface="Source Code Pro" panose="020B0509030403020204" pitchFamily="49" charset="0"/>
              </a:rPr>
              <a:t>"&lt;array&gt;.</a:t>
            </a:r>
            <a:r>
              <a:rPr lang="en-US" dirty="0">
                <a:solidFill>
                  <a:srgbClr val="D83713"/>
                </a:solidFill>
                <a:latin typeface="Source Code Pro" panose="020B0509030403020204" pitchFamily="49" charset="0"/>
              </a:rPr>
              <a:t>$</a:t>
            </a:r>
            <a:r>
              <a:rPr lang="en-US" dirty="0">
                <a:solidFill>
                  <a:srgbClr val="001E2B"/>
                </a:solidFill>
                <a:highlight>
                  <a:srgbClr val="F9FBFA"/>
                </a:highlight>
                <a:latin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p>
          <a:p>
            <a:pPr marL="342900" indent="-342900">
              <a:buFont typeface="Arial" panose="020B0604020202020204" pitchFamily="34" charset="0"/>
              <a:buChar char="•"/>
            </a:pPr>
            <a:endParaRPr lang="en-US" sz="1000" dirty="0">
              <a:solidFill>
                <a:srgbClr val="061621"/>
              </a:solidFill>
              <a:latin typeface="Source Code Pro" panose="020B0509030403020204" pitchFamily="49" charset="0"/>
            </a:endParaRP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query }, { </a:t>
            </a:r>
            <a:r>
              <a:rPr lang="en-US" dirty="0">
                <a:solidFill>
                  <a:srgbClr val="12824D"/>
                </a:solidFill>
                <a:highlight>
                  <a:srgbClr val="F9FBFA"/>
                </a:highlight>
                <a:latin typeface="Source Code Pro" panose="020B0509030403020204" pitchFamily="49" charset="0"/>
              </a:rPr>
              <a:t>"&lt;array&gt;.</a:t>
            </a:r>
            <a:r>
              <a:rPr lang="en-US" dirty="0">
                <a:solidFill>
                  <a:srgbClr val="D83713"/>
                </a:solidFill>
                <a:latin typeface="Source Code Pro" panose="020B0509030403020204" pitchFamily="49" charset="0"/>
              </a:rPr>
              <a:t>$</a:t>
            </a:r>
            <a:r>
              <a:rPr lang="en-US" dirty="0">
                <a:solidFill>
                  <a:srgbClr val="001E2B"/>
                </a:solidFill>
                <a:highlight>
                  <a:srgbClr val="F9FBFA"/>
                </a:highlight>
                <a:latin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r>
              <a:rPr lang="en-US" dirty="0">
                <a:solidFill>
                  <a:srgbClr val="FF0000"/>
                </a:solidFill>
                <a:highlight>
                  <a:srgbClr val="F9FBFA"/>
                </a:highlight>
                <a:latin typeface="Source Code Pro" panose="020B0509030403020204" pitchFamily="49" charset="0"/>
              </a:rPr>
              <a:t>// To access the fields in the embedded documents</a:t>
            </a:r>
          </a:p>
          <a:p>
            <a:pPr marL="342900" indent="-342900">
              <a:buFont typeface="Arial" panose="020B0604020202020204" pitchFamily="34" charset="0"/>
              <a:buChar char="•"/>
            </a:pPr>
            <a:endParaRPr lang="en-US" sz="1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query }, { </a:t>
            </a:r>
            <a:r>
              <a:rPr lang="en-US" dirty="0">
                <a:solidFill>
                  <a:srgbClr val="12824D"/>
                </a:solidFill>
                <a:highlight>
                  <a:srgbClr val="F9FBFA"/>
                </a:highlight>
                <a:latin typeface="Source Code Pro" panose="020B0509030403020204" pitchFamily="49" charset="0"/>
              </a:rPr>
              <a:t>"&lt;array&gt;.</a:t>
            </a:r>
            <a:r>
              <a:rPr lang="en-US" dirty="0">
                <a:solidFill>
                  <a:srgbClr val="D83713"/>
                </a:solidFill>
                <a:latin typeface="Source Code Pro" panose="020B0509030403020204" pitchFamily="49" charset="0"/>
              </a:rPr>
              <a:t>$</a:t>
            </a:r>
            <a:r>
              <a:rPr lang="en-US" dirty="0">
                <a:solidFill>
                  <a:srgbClr val="001E2B"/>
                </a:solidFill>
                <a:highlight>
                  <a:srgbClr val="F9FBFA"/>
                </a:highlight>
                <a:latin typeface="Source Code Pro" panose="020B0509030403020204" pitchFamily="49" charset="0"/>
              </a:rPr>
              <a:t>[</a:t>
            </a:r>
            <a:r>
              <a:rPr lang="en-IN" i="1" dirty="0">
                <a:solidFill>
                  <a:srgbClr val="D80E95"/>
                </a:solidFill>
                <a:highlight>
                  <a:srgbClr val="F9FBFA"/>
                </a:highlight>
                <a:latin typeface="Source Code Pro" panose="020B0509030403020204" pitchFamily="49" charset="0"/>
              </a:rPr>
              <a:t>identifier</a:t>
            </a:r>
            <a:r>
              <a:rPr lang="en-US" dirty="0">
                <a:solidFill>
                  <a:srgbClr val="001E2B"/>
                </a:solidFill>
                <a:highlight>
                  <a:srgbClr val="F9FBFA"/>
                </a:highlight>
                <a:latin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 </a:t>
            </a:r>
            <a:r>
              <a:rPr lang="en-US" i="1" dirty="0">
                <a:solidFill>
                  <a:srgbClr val="D83713"/>
                </a:solidFill>
                <a:latin typeface="Source Code Pro" panose="020B0509030403020204" pitchFamily="49" charset="0"/>
              </a:rPr>
              <a:t>arrayFilters</a:t>
            </a:r>
            <a:r>
              <a:rPr lang="en-US" dirty="0">
                <a:solidFill>
                  <a:srgbClr val="061621"/>
                </a:solidFill>
                <a:latin typeface="Source Code Pro" panose="020B0509030403020204" pitchFamily="49" charset="0"/>
              </a:rPr>
              <a:t>: [ { condition } ] } </a:t>
            </a:r>
          </a:p>
        </p:txBody>
      </p:sp>
    </p:spTree>
    <p:extLst>
      <p:ext uri="{BB962C8B-B14F-4D97-AF65-F5344CB8AC3E}">
        <p14:creationId xmlns:p14="http://schemas.microsoft.com/office/powerpoint/2010/main" val="126411931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1341"/>
            <a:ext cx="12144672" cy="6617196"/>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 {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sz="1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 {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 website: {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 } } });</a:t>
            </a:r>
          </a:p>
          <a:p>
            <a:pPr marL="342900" indent="-342900">
              <a:buFont typeface="Arial" panose="020B0604020202020204" pitchFamily="34" charset="0"/>
              <a:buChar char="•"/>
            </a:pPr>
            <a:endParaRPr lang="en-IN" sz="1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 {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 email: {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sz="1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p>
          <a:p>
            <a:pPr marL="342900" indent="-342900">
              <a:buFont typeface="Arial" panose="020B0604020202020204" pitchFamily="34" charset="0"/>
              <a:buChar char="•"/>
            </a:pPr>
            <a:endParaRPr lang="en-IN" sz="1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sz="10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1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 { </a:t>
            </a:r>
            <a:r>
              <a:rPr lang="en-IN" dirty="0">
                <a:solidFill>
                  <a:srgbClr val="D83713"/>
                </a:solidFill>
                <a:latin typeface="Source Code Pro" panose="020B0509030403020204" pitchFamily="49" charset="0"/>
                <a:ea typeface="Source Code Pro" panose="020B0509030403020204" pitchFamily="49" charset="0"/>
              </a:rPr>
              <a:t>$addToSet</a:t>
            </a:r>
            <a:r>
              <a:rPr lang="en-IN" dirty="0">
                <a:latin typeface="Source Code Pro" panose="020B0509030403020204" pitchFamily="49" charset="0"/>
                <a:ea typeface="Source Code Pro" panose="020B0509030403020204" pitchFamily="49" charset="0"/>
              </a:rPr>
              <a:t>: { email: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 </a:t>
            </a:r>
            <a:r>
              <a:rPr lang="en-IN" dirty="0">
                <a:latin typeface="Source Code Pro" panose="020B0509030403020204" pitchFamily="49" charset="0"/>
                <a:ea typeface="Source Code Pro" panose="020B0509030403020204" pitchFamily="49" charset="0"/>
              </a:rPr>
              <a:t>} });</a:t>
            </a:r>
          </a:p>
          <a:p>
            <a:pPr marL="342900" indent="-342900">
              <a:buFont typeface="Arial" panose="020B0604020202020204" pitchFamily="34" charset="0"/>
              <a:buChar char="•"/>
            </a:pPr>
            <a:endParaRPr lang="en-IN" sz="10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number: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$inc</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"number.</a:t>
            </a:r>
            <a:r>
              <a:rPr lang="en-IN" dirty="0">
                <a:solidFill>
                  <a:srgbClr val="D83713"/>
                </a:solidFill>
                <a:latin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10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dirty="0">
                <a:latin typeface="Source Code Pro" panose="020B0509030403020204" pitchFamily="49" charset="0"/>
                <a:ea typeface="Source Code Pro" panose="020B0509030403020204" pitchFamily="49" charset="0"/>
              </a:rPr>
              <a:t>({ numbers: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68</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a:t>
            </a:r>
            <a:r>
              <a:rPr lang="en-IN" dirty="0">
                <a:solidFill>
                  <a:srgbClr val="D83713"/>
                </a:solidFill>
                <a:latin typeface="Source Code Pro" panose="020B0509030403020204" pitchFamily="49" charset="0"/>
                <a:ea typeface="Source Code Pro" panose="020B0509030403020204" pitchFamily="49" charset="0"/>
              </a:rPr>
              <a:t>$inc</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"numbers.</a:t>
            </a:r>
            <a:r>
              <a:rPr lang="en-IN" dirty="0">
                <a:solidFill>
                  <a:srgbClr val="D83713"/>
                </a:solidFill>
                <a:latin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10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({colors: "lemon"}, { </a:t>
            </a:r>
            <a:r>
              <a:rPr lang="en-IN" dirty="0">
                <a:solidFill>
                  <a:srgbClr val="D83713"/>
                </a:solidFill>
                <a:latin typeface="Source Code Pro" panose="020B0509030403020204" pitchFamily="49" charset="0"/>
                <a:ea typeface="Source Code Pro" panose="020B0509030403020204" pitchFamily="49" charset="0"/>
              </a:rPr>
              <a:t>$set</a:t>
            </a:r>
            <a:r>
              <a:rPr lang="en-IN" dirty="0">
                <a:latin typeface="Source Code Pro" panose="020B0509030403020204" pitchFamily="49" charset="0"/>
                <a:ea typeface="Source Code Pro" panose="020B0509030403020204" pitchFamily="49" charset="0"/>
              </a:rPr>
              <a:t>: { "colors.$":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sz="10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dirty="0">
                <a:latin typeface="Source Code Pro" panose="020B0509030403020204" pitchFamily="49" charset="0"/>
                <a:ea typeface="Source Code Pro" panose="020B0509030403020204" pitchFamily="49" charset="0"/>
              </a:rPr>
              <a:t>( {}, { </a:t>
            </a:r>
            <a:r>
              <a:rPr lang="en-IN" dirty="0">
                <a:solidFill>
                  <a:srgbClr val="D83713"/>
                </a:solidFill>
                <a:latin typeface="Source Code Pro" panose="020B0509030403020204" pitchFamily="49" charset="0"/>
                <a:ea typeface="Source Code Pro" panose="020B0509030403020204" pitchFamily="49" charset="0"/>
              </a:rPr>
              <a:t>$set</a:t>
            </a:r>
            <a:r>
              <a:rPr lang="en-IN" dirty="0">
                <a:latin typeface="Source Code Pro" panose="020B0509030403020204" pitchFamily="49" charset="0"/>
                <a:ea typeface="Source Code Pro" panose="020B0509030403020204" pitchFamily="49" charset="0"/>
              </a:rPr>
              <a:t>: { "color.$[</a:t>
            </a:r>
            <a:r>
              <a:rPr lang="en-IN" i="1" dirty="0">
                <a:solidFill>
                  <a:srgbClr val="D80E95"/>
                </a:solidFill>
                <a:highlight>
                  <a:srgbClr val="F9FBFA"/>
                </a:highlight>
                <a:latin typeface="Source Code Pro" panose="020B0509030403020204" pitchFamily="49" charset="0"/>
              </a:rPr>
              <a:t>elem</a:t>
            </a:r>
            <a:r>
              <a:rPr lang="en-IN" dirty="0">
                <a:latin typeface="Source Code Pro" panose="020B0509030403020204" pitchFamily="49" charset="0"/>
                <a:ea typeface="Source Code Pro" panose="020B0509030403020204" pitchFamily="49"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"white"</a:t>
            </a:r>
            <a:r>
              <a:rPr lang="en-IN" dirty="0">
                <a:latin typeface="Source Code Pro" panose="020B0509030403020204" pitchFamily="49" charset="0"/>
                <a:ea typeface="Source Code Pro" panose="020B0509030403020204" pitchFamily="49" charset="0"/>
              </a:rPr>
              <a:t> } }, { </a:t>
            </a:r>
            <a:r>
              <a:rPr lang="en-IN" i="1" dirty="0">
                <a:solidFill>
                  <a:srgbClr val="D80E95"/>
                </a:solidFill>
                <a:highlight>
                  <a:srgbClr val="F9FBFA"/>
                </a:highlight>
                <a:latin typeface="Source Code Pro" panose="020B0509030403020204" pitchFamily="49" charset="0"/>
              </a:rPr>
              <a:t>arrayFilters</a:t>
            </a:r>
            <a:r>
              <a:rPr lang="en-IN" dirty="0">
                <a:latin typeface="Source Code Pro" panose="020B0509030403020204" pitchFamily="49" charset="0"/>
                <a:ea typeface="Source Code Pro" panose="020B0509030403020204" pitchFamily="49" charset="0"/>
              </a:rPr>
              <a:t>: [ { </a:t>
            </a:r>
            <a:r>
              <a:rPr lang="en-IN" i="1" dirty="0">
                <a:solidFill>
                  <a:srgbClr val="D80E95"/>
                </a:solidFill>
                <a:highlight>
                  <a:srgbClr val="F9FBFA"/>
                </a:highlight>
                <a:latin typeface="Source Code Pro" panose="020B0509030403020204" pitchFamily="49" charset="0"/>
              </a:rPr>
              <a:t>elem</a:t>
            </a:r>
            <a:r>
              <a:rPr lang="en-IN" dirty="0">
                <a:latin typeface="Source Code Pro" panose="020B0509030403020204" pitchFamily="49" charset="0"/>
                <a:ea typeface="Source Code Pro" panose="020B0509030403020204" pitchFamily="49"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IN" dirty="0">
                <a:latin typeface="Source Code Pro" panose="020B0509030403020204" pitchFamily="49" charset="0"/>
                <a:ea typeface="Source Code Pro" panose="020B0509030403020204" pitchFamily="49" charset="0"/>
              </a:rPr>
              <a:t> } ] });</a:t>
            </a:r>
          </a:p>
          <a:p>
            <a:pPr marL="342900" indent="-342900">
              <a:buFont typeface="Arial" panose="020B0604020202020204" pitchFamily="34" charset="0"/>
              <a:buChar char="•"/>
            </a:pPr>
            <a:endParaRPr lang="en-IN" sz="10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dirty="0">
                <a:latin typeface="Source Code Pro" panose="020B0509030403020204" pitchFamily="49" charset="0"/>
                <a:ea typeface="Source Code Pro" panose="020B0509030403020204" pitchFamily="49" charset="0"/>
              </a:rPr>
              <a:t>({}, { </a:t>
            </a:r>
            <a:r>
              <a:rPr lang="en-IN" dirty="0">
                <a:solidFill>
                  <a:srgbClr val="D83713"/>
                </a:solidFill>
                <a:latin typeface="Source Code Pro" panose="020B0509030403020204" pitchFamily="49" charset="0"/>
                <a:ea typeface="Source Code Pro" panose="020B0509030403020204" pitchFamily="49" charset="0"/>
              </a:rPr>
              <a:t>$inc</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"numbers.</a:t>
            </a:r>
            <a:r>
              <a:rPr lang="en-IN" dirty="0">
                <a:solidFill>
                  <a:srgbClr val="D83713"/>
                </a:solidFill>
                <a:latin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r>
              <a:rPr lang="en-IN" i="1" dirty="0">
                <a:solidFill>
                  <a:srgbClr val="D80E95"/>
                </a:solidFill>
                <a:highlight>
                  <a:srgbClr val="F9FBFA"/>
                </a:highlight>
                <a:latin typeface="Source Code Pro" panose="020B0509030403020204" pitchFamily="49" charset="0"/>
              </a:rPr>
              <a:t>elem</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 </a:t>
            </a:r>
            <a:r>
              <a:rPr lang="en-IN" dirty="0">
                <a:latin typeface="Source Code Pro" panose="020B0509030403020204" pitchFamily="49" charset="0"/>
                <a:ea typeface="Source Code Pro" panose="020B0509030403020204" pitchFamily="49" charset="0"/>
              </a:rPr>
              <a:t>} }, { </a:t>
            </a:r>
            <a:r>
              <a:rPr lang="en-IN" i="1" dirty="0">
                <a:solidFill>
                  <a:srgbClr val="D80E95"/>
                </a:solidFill>
                <a:highlight>
                  <a:srgbClr val="F9FBFA"/>
                </a:highlight>
                <a:latin typeface="Source Code Pro" panose="020B0509030403020204" pitchFamily="49" charset="0"/>
              </a:rPr>
              <a:t>arrayFilters</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i="1" dirty="0">
                <a:solidFill>
                  <a:srgbClr val="D80E95"/>
                </a:solidFill>
                <a:highlight>
                  <a:srgbClr val="F9FBFA"/>
                </a:highlight>
                <a:latin typeface="Source Code Pro" panose="020B0509030403020204" pitchFamily="49" charset="0"/>
              </a:rPr>
              <a:t>elem</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45 </a:t>
            </a:r>
            <a:r>
              <a:rPr lang="en-IN" dirty="0">
                <a:latin typeface="Source Code Pro" panose="020B0509030403020204" pitchFamily="49" charset="0"/>
                <a:ea typeface="Source Code Pro" panose="020B0509030403020204" pitchFamily="49" charset="0"/>
              </a:rPr>
              <a:t>} ] });</a:t>
            </a:r>
          </a:p>
        </p:txBody>
      </p:sp>
    </p:spTree>
    <p:extLst>
      <p:ext uri="{BB962C8B-B14F-4D97-AF65-F5344CB8AC3E}">
        <p14:creationId xmlns:p14="http://schemas.microsoft.com/office/powerpoint/2010/main" val="199703569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
        <p:nvSpPr>
          <p:cNvPr id="4" name="Rectangle 3">
            <a:extLst>
              <a:ext uri="{FF2B5EF4-FFF2-40B4-BE49-F238E27FC236}">
                <a16:creationId xmlns:a16="http://schemas.microsoft.com/office/drawing/2014/main" id="{AF4C4D19-8424-FD59-E1E9-E1041272A5E7}"/>
              </a:ext>
            </a:extLst>
          </p:cNvPr>
          <p:cNvSpPr/>
          <p:nvPr/>
        </p:nvSpPr>
        <p:spPr>
          <a:xfrm>
            <a:off x="1676400" y="292931"/>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5" name="Rectangle 4">
            <a:extLst>
              <a:ext uri="{FF2B5EF4-FFF2-40B4-BE49-F238E27FC236}">
                <a16:creationId xmlns:a16="http://schemas.microsoft.com/office/drawing/2014/main" id="{749B8AE5-88E8-521C-3036-7C9AAB15E580}"/>
              </a:ext>
            </a:extLst>
          </p:cNvPr>
          <p:cNvSpPr/>
          <p:nvPr/>
        </p:nvSpPr>
        <p:spPr>
          <a:xfrm>
            <a:off x="1676400" y="83006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p:txBody>
      </p:sp>
      <p:sp>
        <p:nvSpPr>
          <p:cNvPr id="6" name="Rectangle 5">
            <a:extLst>
              <a:ext uri="{FF2B5EF4-FFF2-40B4-BE49-F238E27FC236}">
                <a16:creationId xmlns:a16="http://schemas.microsoft.com/office/drawing/2014/main" id="{BEF9BAD8-5D03-F2E1-DD12-5C34940BC589}"/>
              </a:ext>
            </a:extLst>
          </p:cNvPr>
          <p:cNvSpPr/>
          <p:nvPr/>
        </p:nvSpPr>
        <p:spPr>
          <a:xfrm>
            <a:off x="1676400" y="1291444"/>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Tree>
    <p:extLst>
      <p:ext uri="{BB962C8B-B14F-4D97-AF65-F5344CB8AC3E}">
        <p14:creationId xmlns:p14="http://schemas.microsoft.com/office/powerpoint/2010/main" val="426282101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a:t>
            </a:r>
            <a:r>
              <a:rPr lang="en-US" dirty="0">
                <a:solidFill>
                  <a:srgbClr val="0070C0"/>
                </a:solidFill>
                <a:latin typeface="Source Code Pro" panose="020B0509030403020204" pitchFamily="49" charset="0"/>
                <a:ea typeface="Source Code Pro" panose="020B0509030403020204" pitchFamily="49" charset="0"/>
              </a:rPr>
              <a:t>options</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10" name="TextBox 9">
            <a:extLst>
              <a:ext uri="{FF2B5EF4-FFF2-40B4-BE49-F238E27FC236}">
                <a16:creationId xmlns:a16="http://schemas.microsoft.com/office/drawing/2014/main" id="{C6C6EE8C-64DF-8F0A-635D-FEF72239F00C}"/>
              </a:ext>
            </a:extLst>
          </p:cNvPr>
          <p:cNvSpPr txBox="1"/>
          <p:nvPr/>
        </p:nvSpPr>
        <p:spPr>
          <a:xfrm>
            <a:off x="119336" y="2467040"/>
            <a:ext cx="11809312" cy="2277547"/>
          </a:xfrm>
          <a:prstGeom prst="rect">
            <a:avLst/>
          </a:prstGeom>
          <a:noFill/>
        </p:spPr>
        <p:txBody>
          <a:bodyPr wrap="square">
            <a:spAutoFit/>
          </a:bodyPr>
          <a:lstStyle/>
          <a:p>
            <a:r>
              <a:rPr lang="en-IN" sz="2000" dirty="0">
                <a:solidFill>
                  <a:srgbClr val="0070C0"/>
                </a:solidFill>
                <a:latin typeface="Source Code Pro" panose="020B0509030403020204" pitchFamily="49" charset="0"/>
                <a:ea typeface="Source Code Pro" panose="020B0509030403020204" pitchFamily="49" charset="0"/>
              </a:rPr>
              <a:t>Options</a:t>
            </a:r>
            <a:endParaRPr lang="en-IN" dirty="0">
              <a:solidFill>
                <a:srgbClr val="0070C0"/>
              </a:solidFill>
              <a:latin typeface="Source Code Pro" panose="020B0509030403020204" pitchFamily="49" charset="0"/>
              <a:ea typeface="Source Code Pro" panose="020B0509030403020204" pitchFamily="49" charset="0"/>
            </a:endParaRPr>
          </a:p>
          <a:p>
            <a:endParaRPr lang="en-IN" sz="400"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returnDocument : string </a:t>
            </a:r>
            <a:r>
              <a:rPr lang="en-IN" dirty="0">
                <a:latin typeface="Source Code Pro" panose="020B0509030403020204" pitchFamily="49" charset="0"/>
                <a:ea typeface="Source Code Pro" panose="020B0509030403020204" pitchFamily="49" charset="0"/>
              </a:rPr>
              <a:t>– [ Optional. Starting, returnDocument is an alternative for</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"before"</a:t>
            </a:r>
            <a:r>
              <a:rPr lang="en-IN" dirty="0">
                <a:latin typeface="Source Code Pro" panose="020B0509030403020204" pitchFamily="49" charset="0"/>
                <a:ea typeface="Source Code Pro" panose="020B0509030403020204" pitchFamily="49" charset="0"/>
              </a:rPr>
              <a:t> returns the original document. </a:t>
            </a:r>
          </a:p>
          <a:p>
            <a:pPr marL="28575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"after"</a:t>
            </a:r>
            <a:r>
              <a:rPr lang="en-IN" dirty="0">
                <a:latin typeface="Source Code Pro" panose="020B0509030403020204" pitchFamily="49" charset="0"/>
                <a:ea typeface="Source Code Pro" panose="020B0509030403020204" pitchFamily="49" charset="0"/>
              </a:rPr>
              <a:t> returns the updated document. ]</a:t>
            </a:r>
          </a:p>
          <a:p>
            <a:endParaRPr lang="en-IN"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returnNewDocument : boolean </a:t>
            </a:r>
            <a:r>
              <a:rPr lang="en-IN" dirty="0">
                <a:latin typeface="Source Code Pro" panose="020B0509030403020204" pitchFamily="49" charset="0"/>
                <a:ea typeface="Source Code Pro" panose="020B0509030403020204" pitchFamily="49" charset="0"/>
              </a:rPr>
              <a:t>– [ Optional. When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returns the updated document instead of the original document. Defaults to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p>
        </p:txBody>
      </p:sp>
      <p:sp>
        <p:nvSpPr>
          <p:cNvPr id="14" name="TextBox 13">
            <a:extLst>
              <a:ext uri="{FF2B5EF4-FFF2-40B4-BE49-F238E27FC236}">
                <a16:creationId xmlns:a16="http://schemas.microsoft.com/office/drawing/2014/main" id="{10650961-6689-9AD0-1A10-959441B4E797}"/>
              </a:ext>
            </a:extLst>
          </p:cNvPr>
          <p:cNvSpPr txBox="1"/>
          <p:nvPr/>
        </p:nvSpPr>
        <p:spPr>
          <a:xfrm>
            <a:off x="407368" y="5910371"/>
            <a:ext cx="11449272"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rgbClr val="D83713"/>
                </a:solidFill>
                <a:latin typeface="Palatino Linotype" panose="02040502050505030304" pitchFamily="18" charset="0"/>
              </a:rPr>
              <a:t>returnNewDocument</a:t>
            </a:r>
            <a:r>
              <a:rPr lang="en-IN" dirty="0">
                <a:latin typeface="Source Code Pro" panose="020B0509030403020204" pitchFamily="49" charset="0"/>
                <a:ea typeface="Source Code Pro" panose="020B0509030403020204" pitchFamily="49" charset="0"/>
              </a:rPr>
              <a:t>. If both options are set, returnDocument takes precedence.</a:t>
            </a:r>
          </a:p>
        </p:txBody>
      </p:sp>
    </p:spTree>
    <p:extLst>
      <p:ext uri="{BB962C8B-B14F-4D97-AF65-F5344CB8AC3E}">
        <p14:creationId xmlns:p14="http://schemas.microsoft.com/office/powerpoint/2010/main" val="361365847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err="1">
                <a:latin typeface="Source Code Pro" panose="020B0509030403020204" pitchFamily="49" charset="0"/>
                <a:ea typeface="Source Code Pro" panose="020B0509030403020204" pitchFamily="49" charset="0"/>
                <a:cs typeface="Calibri" panose="020F0502020204030204" pitchFamily="34" charset="0"/>
              </a:rPr>
              <a:t>.emp.</a:t>
            </a:r>
            <a:r>
              <a:rPr lang="en-US"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rgbClr val="061621"/>
                </a:solidFill>
                <a:latin typeface="Source Code Pro" panose="020B0509030403020204" pitchFamily="49" charset="0"/>
                <a:ea typeface="Source Code Pro" panose="020B0509030403020204" pitchFamily="49"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single/multiple document(s) from a collection.</a:t>
            </a:r>
          </a:p>
        </p:txBody>
      </p:sp>
    </p:spTree>
    <p:extLst>
      <p:ext uri="{BB962C8B-B14F-4D97-AF65-F5344CB8AC3E}">
        <p14:creationId xmlns:p14="http://schemas.microsoft.com/office/powerpoint/2010/main" val="371989654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1002057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06896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395135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842068736"/>
              </p:ext>
            </p:extLst>
          </p:nvPr>
        </p:nvGraphicFramePr>
        <p:xfrm>
          <a:off x="119334" y="1392560"/>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
        <p:nvSpPr>
          <p:cNvPr id="9" name="Rectangle 8">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10" name="Rectangle 9"/>
          <p:cNvSpPr/>
          <p:nvPr/>
        </p:nvSpPr>
        <p:spPr>
          <a:xfrm>
            <a:off x="191344" y="4958297"/>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a:t>
            </a:r>
            <a:r>
              <a:rPr lang="en-US" dirty="0">
                <a:solidFill>
                  <a:srgbClr val="4D0AF4"/>
                </a:solidFill>
                <a:latin typeface="Source Code Pro" panose="020B0509030403020204" pitchFamily="49" charset="0"/>
                <a:ea typeface="Source Code Pro" panose="020B0509030403020204" pitchFamily="49" charset="0"/>
              </a:rPr>
              <a:t>stage1</a:t>
            </a:r>
            <a:r>
              <a:rPr lang="en-US" dirty="0">
                <a:solidFill>
                  <a:srgbClr val="061621"/>
                </a:solidFill>
                <a:latin typeface="Source Code Pro" panose="020B0509030403020204" pitchFamily="49" charset="0"/>
                <a:ea typeface="Source Code Pro" panose="020B0509030403020204" pitchFamily="49" charset="0"/>
              </a:rPr>
              <a:t>&gt; }, { &lt;</a:t>
            </a:r>
            <a:r>
              <a:rPr lang="en-US" dirty="0">
                <a:solidFill>
                  <a:srgbClr val="4D0AF4"/>
                </a:solidFill>
                <a:latin typeface="Source Code Pro" panose="020B0509030403020204" pitchFamily="49" charset="0"/>
                <a:ea typeface="Source Code Pro" panose="020B0509030403020204" pitchFamily="49" charset="0"/>
              </a:rPr>
              <a:t>stage2</a:t>
            </a:r>
            <a:r>
              <a:rPr lang="en-US" dirty="0">
                <a:solidFill>
                  <a:srgbClr val="061621"/>
                </a:solidFill>
                <a:latin typeface="Source Code Pro" panose="020B0509030403020204" pitchFamily="49" charset="0"/>
                <a:ea typeface="Source Code Pro" panose="020B0509030403020204" pitchFamily="49" charset="0"/>
              </a:rPr>
              <a:t>&gt; }, ..., { &lt;</a:t>
            </a:r>
            <a:r>
              <a:rPr lang="en-US" dirty="0">
                <a:solidFill>
                  <a:srgbClr val="4D0AF4"/>
                </a:solidFill>
                <a:latin typeface="Source Code Pro" panose="020B0509030403020204" pitchFamily="49" charset="0"/>
                <a:ea typeface="Source Code Pro" panose="020B0509030403020204" pitchFamily="49" charset="0"/>
              </a:rPr>
              <a:t>stageN</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11" name="Rectangle 10"/>
          <p:cNvSpPr/>
          <p:nvPr/>
        </p:nvSpPr>
        <p:spPr>
          <a:xfrm>
            <a:off x="191344" y="5579948"/>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32001028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61246" y="2061801"/>
            <a:ext cx="1931098" cy="430887"/>
          </a:xfrm>
          <a:prstGeom prst="rect">
            <a:avLst/>
          </a:prstGeom>
        </p:spPr>
        <p:txBody>
          <a:bodyPr wrap="square">
            <a:spAutoFit/>
          </a:bodyPr>
          <a:lstStyle/>
          <a:p>
            <a:r>
              <a:rPr lang="en-US" sz="2200" dirty="0">
                <a:latin typeface="Source Code Pro" panose="020B0509030403020204" pitchFamily="49" charset="0"/>
                <a:ea typeface="Source Code Pro" panose="020B0509030403020204" pitchFamily="49" charset="0"/>
                <a:cs typeface="Calibri" panose="020F0502020204030204" pitchFamily="34" charset="0"/>
              </a:rPr>
              <a:t>"</a:t>
            </a:r>
            <a:r>
              <a:rPr lang="en-US" sz="2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2200" dirty="0">
                <a:latin typeface="Source Code Pro" panose="020B0509030403020204" pitchFamily="49" charset="0"/>
                <a:ea typeface="Source Code Pro" panose="020B0509030403020204" pitchFamily="49" charset="0"/>
                <a:cs typeface="Calibri" panose="020F0502020204030204" pitchFamily="34" charset="0"/>
              </a:rPr>
              <a:t>&lt;</a:t>
            </a:r>
            <a:r>
              <a:rPr lang="en-US" sz="2200" dirty="0">
                <a:solidFill>
                  <a:srgbClr val="12824D"/>
                </a:solidFill>
                <a:highlight>
                  <a:srgbClr val="F9FBFA"/>
                </a:highlight>
                <a:latin typeface="Source Code Pro" panose="020B0509030403020204" pitchFamily="49" charset="0"/>
              </a:rPr>
              <a:t>field</a:t>
            </a:r>
            <a:r>
              <a:rPr lang="en-US" sz="2200"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13" name="Table 12"/>
          <p:cNvGraphicFramePr>
            <a:graphicFrameLocks noGrp="1"/>
          </p:cNvGraphicFramePr>
          <p:nvPr>
            <p:extLst>
              <p:ext uri="{D42A27DB-BD31-4B8C-83A1-F6EECF244321}">
                <p14:modId xmlns:p14="http://schemas.microsoft.com/office/powerpoint/2010/main" val="566904578"/>
              </p:ext>
            </p:extLst>
          </p:nvPr>
        </p:nvGraphicFramePr>
        <p:xfrm>
          <a:off x="119334" y="3871312"/>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$documents</a:t>
            </a:r>
            <a:endParaRPr lang="en-US" dirty="0"/>
          </a:p>
        </p:txBody>
      </p:sp>
      <p:sp>
        <p:nvSpPr>
          <p:cNvPr id="3" name="Rectangle 2"/>
          <p:cNvSpPr/>
          <p:nvPr/>
        </p:nvSpPr>
        <p:spPr>
          <a:xfrm>
            <a:off x="1943100" y="2895600"/>
            <a:ext cx="85725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literal documents from input values.</a:t>
            </a:r>
          </a:p>
        </p:txBody>
      </p:sp>
    </p:spTree>
    <p:extLst>
      <p:ext uri="{BB962C8B-B14F-4D97-AF65-F5344CB8AC3E}">
        <p14:creationId xmlns:p14="http://schemas.microsoft.com/office/powerpoint/2010/main" val="2613376807"/>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$documents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ea typeface="Source Code Pro" panose="020B0509030403020204" pitchFamily="49" charset="0"/>
              </a:rPr>
              <a:t>$documents</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1</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2</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3</a:t>
            </a:r>
            <a:r>
              <a:rPr lang="en-IN" dirty="0">
                <a:solidFill>
                  <a:srgbClr val="001E2B"/>
                </a:solidFill>
                <a:latin typeface="Source Code Pro" panose="020B0509030403020204"/>
              </a:rPr>
              <a:t> }, ... ] }</a:t>
            </a:r>
            <a:endParaRPr lang="en-IN" dirty="0">
              <a:latin typeface="Source Code Pro" panose="020B0509030403020204"/>
            </a:endParaRPr>
          </a:p>
        </p:txBody>
      </p:sp>
      <p:sp>
        <p:nvSpPr>
          <p:cNvPr id="8" name="Rectangle 7"/>
          <p:cNvSpPr/>
          <p:nvPr/>
        </p:nvSpPr>
        <p:spPr>
          <a:xfrm>
            <a:off x="551384" y="2568588"/>
            <a:ext cx="11449272" cy="1754326"/>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$documents</a:t>
            </a:r>
            <a:r>
              <a:rPr lang="en-IN" dirty="0">
                <a:latin typeface="Source Code Pro" panose="020B0509030403020204"/>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1001</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1002</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1003</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90072460"/>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313932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41294507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TextBox 4">
            <a:extLst>
              <a:ext uri="{FF2B5EF4-FFF2-40B4-BE49-F238E27FC236}">
                <a16:creationId xmlns:a16="http://schemas.microsoft.com/office/drawing/2014/main" id="{A213EC39-0BC0-930C-8C5D-73CCECF1AB91}"/>
              </a:ext>
            </a:extLst>
          </p:cNvPr>
          <p:cNvSpPr txBox="1"/>
          <p:nvPr/>
        </p:nvSpPr>
        <p:spPr>
          <a:xfrm>
            <a:off x="227348" y="4797152"/>
            <a:ext cx="11737304" cy="1846659"/>
          </a:xfrm>
          <a:prstGeom prst="rect">
            <a:avLst/>
          </a:prstGeom>
          <a:noFill/>
          <a:ln w="38100">
            <a:solidFill>
              <a:srgbClr val="9C7506"/>
            </a:solidFill>
          </a:ln>
        </p:spPr>
        <p:txBody>
          <a:bodyPr wrap="square">
            <a:spAutoFit/>
          </a:bodyPr>
          <a:lstStyle/>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&gt; - Specifies the inclusion of a field. Non-zero integers are also treated as true.</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_id: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suppression of the _id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&lt;expression&gt; - Adds a new field or resets the value of an existing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exclusion of a field.</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1136793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191344" y="2643423"/>
            <a:ext cx="11809312" cy="221599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49451649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$unset</a:t>
            </a:r>
            <a:r>
              <a:rPr lang="en-IN" b="0" i="0" dirty="0">
                <a:solidFill>
                  <a:srgbClr val="001E2B"/>
                </a:solidFill>
                <a:effectLst/>
                <a:highlight>
                  <a:srgbClr val="F9FBFA"/>
                </a:highlight>
                <a:latin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"&lt;field&gt;" </a:t>
            </a:r>
            <a:r>
              <a:rPr lang="en-IN" b="0" i="0" dirty="0">
                <a:solidFill>
                  <a:srgbClr val="001E2B"/>
                </a:solidFill>
                <a:effectLst/>
                <a:highlight>
                  <a:srgbClr val="F9FBFA"/>
                </a:highlight>
                <a:latin typeface="Source Code Pro" panose="020B0509030403020204" pitchFamily="49" charset="0"/>
              </a:rPr>
              <a:t>}</a:t>
            </a:r>
            <a:endParaRPr lang="en-IN" dirty="0">
              <a:solidFill>
                <a:srgbClr val="061621"/>
              </a:solidFill>
              <a:latin typeface="Source Code Pro" panose="020B0509030403020204" pitchFamily="49" charset="0"/>
              <a:ea typeface="Source Code Pro" panose="020B0509030403020204" pitchFamily="49" charset="0"/>
            </a:endParaRP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&gt;", "&lt;</a:t>
            </a:r>
            <a:r>
              <a:rPr lang="en-IN" dirty="0">
                <a:solidFill>
                  <a:srgbClr val="12824D"/>
                </a:solidFill>
                <a:highlight>
                  <a:srgbClr val="F9FBFA"/>
                </a:highlight>
                <a:latin typeface="Source Code Pro" panose="020B0509030403020204" pitchFamily="49" charset="0"/>
              </a:rPr>
              <a:t>field2</a:t>
            </a:r>
            <a:r>
              <a:rPr lang="en-IN" dirty="0">
                <a:solidFill>
                  <a:srgbClr val="061621"/>
                </a:solidFill>
                <a:latin typeface="Source Code Pro" panose="020B0509030403020204" pitchFamily="49" charset="0"/>
                <a:ea typeface="Source Code Pro" panose="020B0509030403020204" pitchFamily="49" charset="0"/>
              </a:rPr>
              <a:t>&gt;",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a:t>
            </a: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newField</a:t>
            </a:r>
            <a:r>
              <a:rPr lang="en-US" dirty="0">
                <a:solidFill>
                  <a:srgbClr val="061621"/>
                </a:solidFill>
                <a:latin typeface="Source Code Pro" panose="020B0509030403020204" pitchFamily="49" charset="0"/>
                <a:ea typeface="Source Code Pro" panose="020B0509030403020204" pitchFamily="49" charset="0"/>
              </a:rPr>
              <a:t>&gt;: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newField</a:t>
            </a:r>
            <a:r>
              <a:rPr lang="en-IN" b="0" i="0" dirty="0">
                <a:solidFill>
                  <a:srgbClr val="061621"/>
                </a:solidFill>
                <a:effectLst/>
                <a:latin typeface="Source Code Pro" panose="020B0509030403020204" pitchFamily="49" charset="0"/>
                <a:ea typeface="Source Code Pro" panose="020B0509030403020204" pitchFamily="49" charset="0"/>
              </a:rPr>
              <a:t>&gt;: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203132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commission: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salary</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commission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dirty="0">
              <a:solidFill>
                <a:schemeClr val="bg1">
                  <a:lumMod val="50000"/>
                </a:schemeClr>
              </a:solidFill>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rPr>
              <a:t>db</a:t>
            </a:r>
            <a:r>
              <a:rPr lang="en-IN" dirty="0">
                <a:latin typeface="Source Code Pro" panose="020B0509030403020204" pitchFamily="49" charset="0"/>
                <a:ea typeface="Source Code Pro" panose="020B0509030403020204" pitchFamily="49" charset="0"/>
              </a:rPr>
              <a:t>.emp.</a:t>
            </a:r>
            <a:r>
              <a:rPr lang="en-IN" dirty="0">
                <a:solidFill>
                  <a:schemeClr val="bg1">
                    <a:lumMod val="50000"/>
                  </a:schemeClr>
                </a:solidFill>
                <a:latin typeface="Source Code Pro" panose="020B0509030403020204" pitchFamily="49" charset="0"/>
                <a:ea typeface="Source Code Pro" panose="020B0509030403020204" pitchFamily="49" charset="0"/>
              </a:rPr>
              <a:t>aggregate([{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solidFill>
                  <a:schemeClr val="bg1">
                    <a:lumMod val="50000"/>
                  </a:schemeClr>
                </a:solidFill>
                <a:latin typeface="Source Code Pro" panose="020B0509030403020204" pitchFamily="49" charset="0"/>
                <a:ea typeface="Source Code Pro" panose="020B0509030403020204" pitchFamily="49" charset="0"/>
              </a:rPr>
              <a:t> } }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z:</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 } }])</a:t>
            </a:r>
          </a:p>
        </p:txBody>
      </p:sp>
    </p:spTree>
    <p:extLst>
      <p:ext uri="{BB962C8B-B14F-4D97-AF65-F5344CB8AC3E}">
        <p14:creationId xmlns:p14="http://schemas.microsoft.com/office/powerpoint/2010/main" val="955930759"/>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1037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&lt;</a:t>
            </a:r>
            <a:r>
              <a:rPr lang="en-IN" b="0" i="0" dirty="0">
                <a:solidFill>
                  <a:srgbClr val="001E2B"/>
                </a:solidFill>
                <a:effectLst/>
                <a:latin typeface="Source Code Pro" panose="020B0509030403020204" pitchFamily="49" charset="0"/>
              </a:rPr>
              <a: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191344" y="4490134"/>
            <a:ext cx="11809312"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true,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y</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pPr algn="just"/>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1676400" y="4293096"/>
            <a:ext cx="943304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5539948"/>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0585176">
                  <a:extLst>
                    <a:ext uri="{9D8B030D-6E8A-4147-A177-3AD203B41FA5}">
                      <a16:colId xmlns:a16="http://schemas.microsoft.com/office/drawing/2014/main" val="20000"/>
                    </a:ext>
                  </a:extLst>
                </a:gridCol>
              </a:tblGrid>
              <a:tr h="459556">
                <a:tc>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extLst>
                  <a:ext uri="{0D108BD9-81ED-4DB2-BD59-A6C34878D82A}">
                    <a16:rowId xmlns:a16="http://schemas.microsoft.com/office/drawing/2014/main" val="10000"/>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 </a:t>
                      </a:r>
                      <a:r>
                        <a:rPr kumimoji="0" lang="en-IN" b="0" i="0" kern="1200" dirty="0">
                          <a:solidFill>
                            <a:schemeClr val="tx1"/>
                          </a:solidFill>
                          <a:effectLst/>
                          <a:latin typeface="+mn-lt"/>
                          <a:ea typeface="+mn-ea"/>
                          <a:cs typeface="+mn-cs"/>
                        </a:rPr>
                        <a:t>: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78296142"/>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886843871"/>
              </p:ext>
            </p:extLst>
          </p:nvPr>
        </p:nvGraphicFramePr>
        <p:xfrm>
          <a:off x="263352" y="126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3705892247"/>
              </p:ext>
            </p:extLst>
          </p:nvPr>
        </p:nvGraphicFramePr>
        <p:xfrm>
          <a:off x="263352" y="126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437112"/>
            <a:ext cx="11737304" cy="203132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_id: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_</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20012540"/>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052736"/>
            <a:ext cx="11809312" cy="581697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$first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$ifNull</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duration",</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30</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$allElementsTrue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$anyElementTrue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a:ea typeface="Source Code Pro" panose="020B0509030403020204" pitchFamily="49" charset="0"/>
              </a:rPr>
              <a:t>0</a:t>
            </a:r>
            <a:r>
              <a:rPr lang="en-IN" dirty="0">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60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100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"More</a:t>
            </a:r>
            <a:r>
              <a:rPr lang="en-US" dirty="0">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output: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3000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$add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1000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677097261"/>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9144000">
                  <a:extLst>
                    <a:ext uri="{9D8B030D-6E8A-4147-A177-3AD203B41FA5}">
                      <a16:colId xmlns:a16="http://schemas.microsoft.com/office/drawing/2014/main" val="20000"/>
                    </a:ext>
                  </a:extLst>
                </a:gridCol>
              </a:tblGrid>
              <a:tr h="466164">
                <a:tc>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extLst>
                  <a:ext uri="{0D108BD9-81ED-4DB2-BD59-A6C34878D82A}">
                    <a16:rowId xmlns:a16="http://schemas.microsoft.com/office/drawing/2014/main" val="10000"/>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5" name="TextBox 4">
            <a:extLst>
              <a:ext uri="{FF2B5EF4-FFF2-40B4-BE49-F238E27FC236}">
                <a16:creationId xmlns:a16="http://schemas.microsoft.com/office/drawing/2014/main" id="{75E9073E-214B-122D-C497-BD14BD0BDCD7}"/>
              </a:ext>
            </a:extLst>
          </p:cNvPr>
          <p:cNvSpPr txBox="1"/>
          <p:nvPr/>
        </p:nvSpPr>
        <p:spPr>
          <a:xfrm>
            <a:off x="839416" y="6096000"/>
            <a:ext cx="6804248" cy="369332"/>
          </a:xfrm>
          <a:prstGeom prst="rect">
            <a:avLst/>
          </a:prstGeom>
          <a:noFill/>
        </p:spPr>
        <p:txBody>
          <a:bodyPr wrap="square">
            <a:spAutoFit/>
          </a:bodyPr>
          <a:lstStyle/>
          <a:p>
            <a:r>
              <a:rPr lang="en-IN" dirty="0">
                <a:solidFill>
                  <a:srgbClr val="00B0F0"/>
                </a:solidFill>
              </a:rPr>
              <a:t>const</a:t>
            </a:r>
            <a:r>
              <a:rPr lang="en-IN" dirty="0"/>
              <a:t> x = [ </a:t>
            </a:r>
            <a:r>
              <a:rPr lang="en-IN" dirty="0">
                <a:solidFill>
                  <a:srgbClr val="00B050"/>
                </a:solidFill>
              </a:rPr>
              <a:t>'January'</a:t>
            </a:r>
            <a:r>
              <a:rPr lang="en-IN" dirty="0"/>
              <a:t>,</a:t>
            </a:r>
            <a:r>
              <a:rPr lang="en-IN" dirty="0">
                <a:solidFill>
                  <a:srgbClr val="00B050"/>
                </a:solidFill>
              </a:rPr>
              <a:t> 'February'</a:t>
            </a:r>
            <a:r>
              <a:rPr lang="en-IN" dirty="0"/>
              <a:t>,</a:t>
            </a:r>
            <a:r>
              <a:rPr lang="en-IN" dirty="0">
                <a:solidFill>
                  <a:srgbClr val="00B050"/>
                </a:solidFill>
              </a:rPr>
              <a:t>  'March'</a:t>
            </a:r>
            <a:r>
              <a:rPr lang="en-IN" dirty="0"/>
              <a:t>,</a:t>
            </a:r>
            <a:r>
              <a:rPr lang="en-IN" dirty="0">
                <a:solidFill>
                  <a:srgbClr val="00B050"/>
                </a:solidFill>
              </a:rPr>
              <a:t>  'April'</a:t>
            </a:r>
            <a:r>
              <a:rPr lang="en-IN" dirty="0"/>
              <a:t>,</a:t>
            </a:r>
            <a:r>
              <a:rPr lang="en-IN" dirty="0">
                <a:solidFill>
                  <a:srgbClr val="00B050"/>
                </a:solidFill>
              </a:rPr>
              <a:t>  'May'</a:t>
            </a:r>
            <a:r>
              <a:rPr lang="en-IN" dirty="0"/>
              <a:t>,</a:t>
            </a:r>
            <a:r>
              <a:rPr lang="en-IN" dirty="0">
                <a:solidFill>
                  <a:srgbClr val="00B050"/>
                </a:solidFill>
              </a:rPr>
              <a:t> 'June'</a:t>
            </a:r>
            <a:r>
              <a:rPr lang="en-IN" dirty="0"/>
              <a:t>,</a:t>
            </a:r>
            <a:r>
              <a:rPr lang="en-IN" dirty="0">
                <a:solidFill>
                  <a:srgbClr val="00B050"/>
                </a:solidFill>
              </a:rPr>
              <a:t> 'July'</a:t>
            </a:r>
            <a:r>
              <a:rPr lang="en-IN" dirty="0"/>
              <a:t>, </a:t>
            </a:r>
            <a:r>
              <a:rPr lang="en-IN" dirty="0">
                <a:solidFill>
                  <a:schemeClr val="bg1">
                    <a:lumMod val="50000"/>
                  </a:schemeClr>
                </a:solidFill>
              </a:rPr>
              <a:t>. . . </a:t>
            </a:r>
            <a:r>
              <a:rPr lang="en-IN" dirty="0"/>
              <a:t>]</a:t>
            </a:r>
          </a:p>
        </p:txBody>
      </p:sp>
    </p:spTree>
    <p:extLst>
      <p:ext uri="{BB962C8B-B14F-4D97-AF65-F5344CB8AC3E}">
        <p14:creationId xmlns:p14="http://schemas.microsoft.com/office/powerpoint/2010/main" val="404300748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3420312274"/>
              </p:ext>
            </p:extLst>
          </p:nvPr>
        </p:nvGraphicFramePr>
        <p:xfrm>
          <a:off x="1235968" y="2348880"/>
          <a:ext cx="9972600" cy="2822808"/>
        </p:xfrm>
        <a:graphic>
          <a:graphicData uri="http://schemas.openxmlformats.org/drawingml/2006/table">
            <a:tbl>
              <a:tblPr firstRow="1" bandRow="1">
                <a:tableStyleId>{5940675A-B579-460E-94D1-54222C63F5DA}</a:tableStyleId>
              </a:tblPr>
              <a:tblGrid>
                <a:gridCol w="9972600">
                  <a:extLst>
                    <a:ext uri="{9D8B030D-6E8A-4147-A177-3AD203B41FA5}">
                      <a16:colId xmlns:a16="http://schemas.microsoft.com/office/drawing/2014/main" val="20000"/>
                    </a:ext>
                  </a:extLst>
                </a:gridCol>
              </a:tblGrid>
              <a:tr h="127000">
                <a:tc>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extLst>
                  <a:ext uri="{0D108BD9-81ED-4DB2-BD59-A6C34878D82A}">
                    <a16:rowId xmlns:a16="http://schemas.microsoft.com/office/drawing/2014/main" val="10000"/>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1"/>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2"/>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3"/>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4"/>
                  </a:ext>
                </a:extLst>
              </a:tr>
              <a:tr h="414888">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deptno: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a:t>
            </a:r>
            <a:r>
              <a:rPr lang="en-US" b="1"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&lt;sort order&gt;, &lt;</a:t>
            </a:r>
            <a:r>
              <a:rPr lang="en-US" b="1"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$sortByCount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documents are sorted by count in descending order.</a:t>
            </a:r>
          </a:p>
        </p:txBody>
      </p:sp>
    </p:spTree>
    <p:extLst>
      <p:ext uri="{BB962C8B-B14F-4D97-AF65-F5344CB8AC3E}">
        <p14:creationId xmlns:p14="http://schemas.microsoft.com/office/powerpoint/2010/main" val="2937793847"/>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$sortByCount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$sortByCount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&lt;expression&gt;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$sortByCount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381415647"/>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highlight>
                  <a:srgbClr val="F9FBFA"/>
                </a:highlight>
                <a:latin typeface="Source Code Pro" panose="020B0509030403020204" pitchFamily="49" charset="0"/>
              </a:rPr>
              <a:t>Field-name</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a:t>
            </a:r>
            <a:r>
              <a:rPr lang="en-US" b="1"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$setUnion / $setIntersection</a:t>
            </a:r>
          </a:p>
          <a:p>
            <a:r>
              <a:rPr lang="en-IN" dirty="0"/>
              <a:t>/ $setDifference</a:t>
            </a:r>
          </a:p>
          <a:p>
            <a:endParaRPr lang="en-US" dirty="0"/>
          </a:p>
        </p:txBody>
      </p:sp>
      <p:sp>
        <p:nvSpPr>
          <p:cNvPr id="4" name="Rectangle 3"/>
          <p:cNvSpPr/>
          <p:nvPr/>
        </p:nvSpPr>
        <p:spPr>
          <a:xfrm>
            <a:off x="479376" y="3649667"/>
            <a:ext cx="11233248"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containing the elements that appear in any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that contains the elements that appear in every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sets and returns an array containing the elements that only exist in the first set.</a:t>
            </a:r>
          </a:p>
        </p:txBody>
      </p:sp>
    </p:spTree>
    <p:extLst>
      <p:ext uri="{BB962C8B-B14F-4D97-AF65-F5344CB8AC3E}">
        <p14:creationId xmlns:p14="http://schemas.microsoft.com/office/powerpoint/2010/main" val="918370142"/>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$setUnion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$setUnion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1560360673"/>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r>
              <a:rPr lang="en-IN" sz="3200" b="1" i="1" dirty="0">
                <a:solidFill>
                  <a:srgbClr val="FFFF00"/>
                </a:solidFill>
                <a:latin typeface="Arial" pitchFamily="34" charset="0"/>
                <a:cs typeface="Arial" pitchFamily="34" charset="0"/>
              </a:rPr>
              <a:t>$setIntersection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$setIntersection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3739816586"/>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$setDifference</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a:t>
            </a:r>
            <a:r>
              <a:rPr lang="en-IN" dirty="0">
                <a:solidFill>
                  <a:srgbClr val="D83713"/>
                </a:solidFill>
                <a:latin typeface="Source Code Pro" panose="020B0509030403020204" pitchFamily="49" charset="0"/>
              </a:rPr>
              <a:t> $setDifference</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22094110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585323"/>
          </a:xfrm>
          <a:prstGeom prst="rect">
            <a:avLst/>
          </a:prstGeom>
        </p:spPr>
        <p:txBody>
          <a:bodyPr wrap="square">
            <a:spAutoFit/>
          </a:bodyPr>
          <a:lstStyle/>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field1</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field2</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field3</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field4</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field5</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fieldN</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valueN</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08518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6C5750"/>
                </a:solidFill>
                <a:effectLst/>
                <a:latin typeface="Source Code Pro" panose="020B0509030403020204" pitchFamily="49" charset="0"/>
              </a:rPr>
              <a:t>      </a:t>
            </a:r>
            <a:r>
              <a:rPr lang="en-IN" dirty="0">
                <a:solidFill>
                  <a:srgbClr val="D83713"/>
                </a:solidFill>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a:t>
            </a:r>
            <a:r>
              <a:rPr lang="en-IN" i="0" dirty="0">
                <a:solidFill>
                  <a:srgbClr val="061621"/>
                </a:solidFill>
                <a:effectLst/>
                <a:latin typeface="Source Code Pro" panose="020B0509030403020204" pitchFamily="49" charset="0"/>
              </a:rPr>
              <a:t>, </a:t>
            </a:r>
            <a:r>
              <a:rPr lang="en-IN" dirty="0">
                <a:solidFill>
                  <a:schemeClr val="bg1">
                    <a:lumMod val="50000"/>
                  </a:schemeClr>
                </a:solidFill>
                <a:latin typeface="Source Code Pro" panose="020B0509030403020204" pitchFamily="49" charset="0"/>
              </a:rPr>
              <a:t>&lt;/o</a:t>
            </a:r>
            <a:r>
              <a:rPr lang="en-IN" b="0" i="0" dirty="0">
                <a:solidFill>
                  <a:schemeClr val="bg1">
                    <a:lumMod val="50000"/>
                  </a:schemeClr>
                </a:solidFill>
                <a:effectLst/>
                <a:latin typeface="Source Code Pro" panose="020B0509030403020204" pitchFamily="49" charset="0"/>
              </a:rPr>
              <a:t>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75544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TODO</a:t>
            </a:r>
            <a:endParaRPr lang="en-IN" dirty="0">
              <a:latin typeface="Gill Sans MT (Body)"/>
            </a:endParaRPr>
          </a:p>
        </p:txBody>
      </p:sp>
      <p:sp>
        <p:nvSpPr>
          <p:cNvPr id="9" name="TextBox 8">
            <a:extLst>
              <a:ext uri="{FF2B5EF4-FFF2-40B4-BE49-F238E27FC236}">
                <a16:creationId xmlns:a16="http://schemas.microsoft.com/office/drawing/2014/main" id="{9C1B27AA-9E7C-B7B7-0484-C40AF2EAA3D4}"/>
              </a:ext>
            </a:extLst>
          </p:cNvPr>
          <p:cNvSpPr txBox="1"/>
          <p:nvPr/>
        </p:nvSpPr>
        <p:spPr>
          <a:xfrm>
            <a:off x="263352" y="1412776"/>
            <a:ext cx="11521280" cy="38164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263525"/>
            <a:endParaRPr lang="en-IN" sz="800" dirty="0">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rgbClr val="D83713"/>
                </a:solidFill>
                <a:latin typeface="Source Code Pro" panose="020B0509030403020204" pitchFamily="49" charset="0"/>
              </a:rPr>
              <a:t>   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movie_title', x: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612464419"/>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qty',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dirty="0" err="1"/>
              <a:t>db.createUser</a:t>
            </a:r>
            <a:r>
              <a:rPr lang="en-US" dirty="0"/>
              <a:t>()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err="1">
                          <a:latin typeface="Source Code Pro" panose="020B0509030403020204" pitchFamily="49" charset="0"/>
                          <a:ea typeface="Source Code Pro" panose="020B0509030403020204" pitchFamily="49" charset="0"/>
                        </a:rPr>
                        <a:t>.student.</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8299226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5" name="Rectangle 4"/>
          <p:cNvSpPr/>
          <p:nvPr/>
        </p:nvSpPr>
        <p:spPr>
          <a:xfrm>
            <a:off x="407368" y="1219979"/>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2" name="Rectangle 1"/>
          <p:cNvSpPr/>
          <p:nvPr/>
        </p:nvSpPr>
        <p:spPr>
          <a:xfrm>
            <a:off x="407368" y="2492896"/>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13" name="Group 12">
            <a:extLst>
              <a:ext uri="{FF2B5EF4-FFF2-40B4-BE49-F238E27FC236}">
                <a16:creationId xmlns:a16="http://schemas.microsoft.com/office/drawing/2014/main" id="{670EF64F-1BFB-30AD-DCF5-689C1EB48A87}"/>
              </a:ext>
            </a:extLst>
          </p:cNvPr>
          <p:cNvGrpSpPr/>
          <p:nvPr/>
        </p:nvGrpSpPr>
        <p:grpSpPr>
          <a:xfrm>
            <a:off x="263352" y="3150260"/>
            <a:ext cx="11809312" cy="3375085"/>
            <a:chOff x="263352" y="2492896"/>
            <a:chExt cx="11809312" cy="3375085"/>
          </a:xfrm>
        </p:grpSpPr>
        <p:sp>
          <p:nvSpPr>
            <p:cNvPr id="4" name="Rectangle 3"/>
            <p:cNvSpPr/>
            <p:nvPr/>
          </p:nvSpPr>
          <p:spPr>
            <a:xfrm>
              <a:off x="263352" y="2492896"/>
              <a:ext cx="11809312" cy="2893100"/>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994646"/>
                </a:solidFill>
                <a:latin typeface="Source Code Pro" panose="020B0509030403020204" pitchFamily="49" charset="0"/>
                <a:ea typeface="Source Code Pro" panose="020B0509030403020204" pitchFamily="49"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044856" y="5076457"/>
              <a:ext cx="3803670" cy="791524"/>
              <a:chOff x="6495150" y="4920454"/>
              <a:chExt cx="3410749" cy="1075056"/>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495150" y="4920454"/>
                <a:ext cx="1238975" cy="682990"/>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759599" y="5287623"/>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grpSp>
      <p:sp>
        <p:nvSpPr>
          <p:cNvPr id="15" name="TextBox 14">
            <a:extLst>
              <a:ext uri="{FF2B5EF4-FFF2-40B4-BE49-F238E27FC236}">
                <a16:creationId xmlns:a16="http://schemas.microsoft.com/office/drawing/2014/main" id="{4F1ACD7F-B079-C211-B25D-921534A55C76}"/>
              </a:ext>
            </a:extLst>
          </p:cNvPr>
          <p:cNvSpPr txBox="1"/>
          <p:nvPr/>
        </p:nvSpPr>
        <p:spPr>
          <a:xfrm>
            <a:off x="355835" y="6158612"/>
            <a:ext cx="7776864" cy="400110"/>
          </a:xfrm>
          <a:prstGeom prst="rect">
            <a:avLst/>
          </a:prstGeom>
          <a:noFill/>
        </p:spPr>
        <p:txBody>
          <a:bodyPr wrap="square">
            <a:spAutoFit/>
          </a:bodyPr>
          <a:lstStyle/>
          <a:p>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994646"/>
                </a:solidFill>
                <a:latin typeface="Source Code Pro" panose="020B0509030403020204" pitchFamily="49" charset="0"/>
                <a:ea typeface="Source Code Pro" panose="020B0509030403020204" pitchFamily="49" charset="0"/>
              </a:rPr>
              <a:t>27107</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27018</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27019</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27020</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27021</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endParaRPr lang="en-IN" sz="2000" dirty="0"/>
          </a:p>
        </p:txBody>
      </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err="1">
                          <a:latin typeface="Source Code Pro" panose="020B0509030403020204" pitchFamily="49" charset="0"/>
                          <a:ea typeface="Source Code Pro" panose="020B0509030403020204" pitchFamily="49" charset="0"/>
                        </a:rPr>
                        <a:t>.student.</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FC8834-02DA-7B6B-F8EF-6F816EA8C6F6}"/>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3CF7FBDF-E336-AAE0-DF94-8018B74A2BB4}"/>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8" name="Rectangle 7">
            <a:extLst>
              <a:ext uri="{FF2B5EF4-FFF2-40B4-BE49-F238E27FC236}">
                <a16:creationId xmlns:a16="http://schemas.microsoft.com/office/drawing/2014/main" id="{447A0F03-CF5F-7AE0-2EAD-D7003FACF85E}"/>
              </a:ext>
            </a:extLst>
          </p:cNvPr>
          <p:cNvSpPr/>
          <p:nvPr/>
        </p:nvSpPr>
        <p:spPr>
          <a:xfrm>
            <a:off x="352866" y="765865"/>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mongosh.exe</a:t>
            </a:r>
            <a:r>
              <a:rPr lang="en-US" sz="2000" dirty="0"/>
              <a:t>.</a:t>
            </a:r>
            <a:endParaRPr lang="en-IN" sz="2000" dirty="0"/>
          </a:p>
        </p:txBody>
      </p:sp>
      <p:sp>
        <p:nvSpPr>
          <p:cNvPr id="11" name="Rectangle 10">
            <a:extLst>
              <a:ext uri="{FF2B5EF4-FFF2-40B4-BE49-F238E27FC236}">
                <a16:creationId xmlns:a16="http://schemas.microsoft.com/office/drawing/2014/main" id="{9D696BD9-3712-6054-52E0-ACA3B482D4A0}"/>
              </a:ext>
            </a:extLst>
          </p:cNvPr>
          <p:cNvSpPr/>
          <p:nvPr/>
        </p:nvSpPr>
        <p:spPr>
          <a:xfrm>
            <a:off x="352866" y="1628800"/>
            <a:ext cx="11665296" cy="2215991"/>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12" name="TextBox 11">
            <a:extLst>
              <a:ext uri="{FF2B5EF4-FFF2-40B4-BE49-F238E27FC236}">
                <a16:creationId xmlns:a16="http://schemas.microsoft.com/office/drawing/2014/main" id="{25114103-2FD0-D5DB-46DA-E5FE56731EA6}"/>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sp>
        <p:nvSpPr>
          <p:cNvPr id="13" name="TextBox 12">
            <a:extLst>
              <a:ext uri="{FF2B5EF4-FFF2-40B4-BE49-F238E27FC236}">
                <a16:creationId xmlns:a16="http://schemas.microsoft.com/office/drawing/2014/main" id="{C452D227-3B74-76F7-DD26-519449F76420}"/>
              </a:ext>
            </a:extLst>
          </p:cNvPr>
          <p:cNvSpPr txBox="1"/>
          <p:nvPr/>
        </p:nvSpPr>
        <p:spPr>
          <a:xfrm>
            <a:off x="355835" y="6158612"/>
            <a:ext cx="7776864" cy="400110"/>
          </a:xfrm>
          <a:prstGeom prst="rect">
            <a:avLst/>
          </a:prstGeom>
          <a:noFill/>
        </p:spPr>
        <p:txBody>
          <a:bodyPr wrap="square">
            <a:spAutoFit/>
          </a:bodyPr>
          <a:lstStyle/>
          <a:p>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994646"/>
                </a:solidFill>
                <a:latin typeface="Source Code Pro" panose="020B0509030403020204" pitchFamily="49" charset="0"/>
                <a:ea typeface="Source Code Pro" panose="020B0509030403020204" pitchFamily="49" charset="0"/>
              </a:rPr>
              <a:t>27107</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27018</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27019</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27020</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27021</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endParaRPr lang="en-IN" sz="2000" dirty="0"/>
          </a:p>
        </p:txBody>
      </p:sp>
    </p:spTree>
    <p:extLst>
      <p:ext uri="{BB962C8B-B14F-4D97-AF65-F5344CB8AC3E}">
        <p14:creationId xmlns:p14="http://schemas.microsoft.com/office/powerpoint/2010/main" val="1777287278"/>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608418218"/>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err="1">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err="1">
                          <a:latin typeface="Source Code Pro" panose="020B0509030403020204" pitchFamily="49" charset="0"/>
                          <a:ea typeface="Source Code Pro" panose="020B0509030403020204" pitchFamily="49" charset="0"/>
                        </a:rPr>
                        <a:t>.DenseRank</a:t>
                      </a:r>
                      <a:r>
                        <a:rPr lang="en-IN" sz="1800" dirty="0">
                          <a:latin typeface="Source Code Pro" panose="020B0509030403020204" pitchFamily="49" charset="0"/>
                          <a:ea typeface="Source Code Pro" panose="020B0509030403020204" pitchFamily="49" charset="0"/>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err="1">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err="1">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2232184393"/>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4743262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1C582314-E039-9887-21A6-C9AE8875C8AB}"/>
              </a:ext>
            </a:extLst>
          </p:cNvPr>
          <p:cNvGrpSpPr/>
          <p:nvPr/>
        </p:nvGrpSpPr>
        <p:grpSpPr>
          <a:xfrm>
            <a:off x="119336" y="672039"/>
            <a:ext cx="11809312" cy="2229098"/>
            <a:chOff x="119336" y="116632"/>
            <a:chExt cx="11809312" cy="2229098"/>
          </a:xfrm>
        </p:grpSpPr>
        <p:sp>
          <p:nvSpPr>
            <p:cNvPr id="5" name="TextBox 4">
              <a:extLst>
                <a:ext uri="{FF2B5EF4-FFF2-40B4-BE49-F238E27FC236}">
                  <a16:creationId xmlns:a16="http://schemas.microsoft.com/office/drawing/2014/main" id="{3EBABBEF-4F7D-F94C-99B0-ABE0A10CD661}"/>
                </a:ext>
              </a:extLst>
            </p:cNvPr>
            <p:cNvSpPr txBox="1"/>
            <p:nvPr/>
          </p:nvSpPr>
          <p:spPr>
            <a:xfrm>
              <a:off x="119336" y="116632"/>
              <a:ext cx="11377264" cy="923330"/>
            </a:xfrm>
            <a:prstGeom prst="rect">
              <a:avLst/>
            </a:prstGeom>
            <a:noFill/>
          </p:spPr>
          <p:txBody>
            <a:bodyPr wrap="square">
              <a:spAutoFit/>
            </a:bodyPr>
            <a:lstStyle/>
            <a:p>
              <a:pPr algn="l" fontAlgn="base"/>
              <a:r>
                <a:rPr lang="en-US" sz="2400" b="1" u="sng" dirty="0">
                  <a:solidFill>
                    <a:srgbClr val="00B050"/>
                  </a:solidFill>
                  <a:effectLst/>
                  <a:latin typeface="Nunito" pitchFamily="2" charset="0"/>
                </a:rPr>
                <a:t>for (..in) loop</a:t>
              </a:r>
            </a:p>
            <a:p>
              <a:pPr algn="l" fontAlgn="base"/>
              <a:endParaRPr lang="en-US" sz="800" b="1" i="0" dirty="0">
                <a:solidFill>
                  <a:srgbClr val="273239"/>
                </a:solidFill>
                <a:effectLst/>
                <a:latin typeface="Nunito" pitchFamily="2" charset="0"/>
              </a:endParaRPr>
            </a:p>
            <a:p>
              <a:pPr algn="l" rtl="0" fontAlgn="base">
                <a:spcAft>
                  <a:spcPts val="750"/>
                </a:spcAft>
              </a:pPr>
              <a:r>
                <a:rPr lang="en-US" sz="2000" b="0" i="0" dirty="0">
                  <a:solidFill>
                    <a:srgbClr val="273239"/>
                  </a:solidFill>
                  <a:effectLst/>
                  <a:latin typeface="Arial" panose="020B0604020202020204" pitchFamily="34" charset="0"/>
                  <a:cs typeface="Arial" panose="020B0604020202020204" pitchFamily="34" charset="0"/>
                </a:rPr>
                <a:t>The JavaScript for (..in) statement loops through the enumerable properties of an object. </a:t>
              </a:r>
            </a:p>
          </p:txBody>
        </p:sp>
        <p:sp>
          <p:nvSpPr>
            <p:cNvPr id="3" name="TextBox 2">
              <a:extLst>
                <a:ext uri="{FF2B5EF4-FFF2-40B4-BE49-F238E27FC236}">
                  <a16:creationId xmlns:a16="http://schemas.microsoft.com/office/drawing/2014/main" id="{B3A52F9E-6509-F2B4-44A4-9AF60253C205}"/>
                </a:ext>
              </a:extLst>
            </p:cNvPr>
            <p:cNvSpPr txBox="1"/>
            <p:nvPr/>
          </p:nvSpPr>
          <p:spPr>
            <a:xfrm>
              <a:off x="191344" y="1145401"/>
              <a:ext cx="11737304" cy="1200329"/>
            </a:xfrm>
            <a:prstGeom prst="rect">
              <a:avLst/>
            </a:prstGeom>
            <a:noFill/>
          </p:spPr>
          <p:txBody>
            <a:bodyPr wrap="square">
              <a:spAutoFit/>
            </a:bodyPr>
            <a:lstStyle/>
            <a:p>
              <a:pPr fontAlgn="base"/>
              <a:r>
                <a:rPr lang="en-US" sz="2400" b="1" u="sng" dirty="0">
                  <a:solidFill>
                    <a:srgbClr val="00B050"/>
                  </a:solidFill>
                  <a:latin typeface="Nunito" pitchFamily="2" charset="0"/>
                  <a:hlinkClick r:id="rId2">
                    <a:extLst>
                      <a:ext uri="{A12FA001-AC4F-418D-AE19-62706E023703}">
                        <ahyp:hlinkClr xmlns:ahyp="http://schemas.microsoft.com/office/drawing/2018/hyperlinkcolor" val="tx"/>
                      </a:ext>
                    </a:extLst>
                  </a:hlinkClick>
                </a:rPr>
                <a:t>for (..of) loop</a:t>
              </a:r>
              <a:endParaRPr lang="en-US" sz="2400" b="1" u="sng" dirty="0">
                <a:solidFill>
                  <a:srgbClr val="00B050"/>
                </a:solidFill>
                <a:latin typeface="Nunito" pitchFamily="2" charset="0"/>
              </a:endParaRPr>
            </a:p>
            <a:p>
              <a:pPr fontAlgn="base"/>
              <a:endParaRPr lang="en-US" sz="800" b="1" u="sng" dirty="0">
                <a:solidFill>
                  <a:srgbClr val="00B050"/>
                </a:solidFill>
                <a:latin typeface="Nunito" pitchFamily="2" charset="0"/>
              </a:endParaRPr>
            </a:p>
            <a:p>
              <a:pPr algn="l" rtl="0" fontAlgn="base">
                <a:spcAft>
                  <a:spcPts val="750"/>
                </a:spcAft>
              </a:pPr>
              <a:r>
                <a:rPr lang="en-US" sz="2000" dirty="0">
                  <a:solidFill>
                    <a:srgbClr val="273239"/>
                  </a:solidFill>
                  <a:latin typeface="Arial" panose="020B0604020202020204" pitchFamily="34" charset="0"/>
                  <a:cs typeface="Arial" panose="020B0604020202020204" pitchFamily="34" charset="0"/>
                </a:rPr>
                <a:t>This for (..of) statement lets you loop over the data structures that are inerrable such as Arrays, Strings, Maps, Node Lists,</a:t>
              </a:r>
            </a:p>
          </p:txBody>
        </p:sp>
      </p:grpSp>
      <p:sp>
        <p:nvSpPr>
          <p:cNvPr id="16" name="Rectangle 15">
            <a:extLst>
              <a:ext uri="{FF2B5EF4-FFF2-40B4-BE49-F238E27FC236}">
                <a16:creationId xmlns:a16="http://schemas.microsoft.com/office/drawing/2014/main" id="{9A9A2CDF-67B8-6769-0C30-A656F97F35A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loop in </a:t>
            </a:r>
            <a:r>
              <a:rPr lang="en-IN" sz="3200" b="1" i="1" dirty="0" err="1">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grpSp>
        <p:nvGrpSpPr>
          <p:cNvPr id="6" name="Group 5">
            <a:extLst>
              <a:ext uri="{FF2B5EF4-FFF2-40B4-BE49-F238E27FC236}">
                <a16:creationId xmlns:a16="http://schemas.microsoft.com/office/drawing/2014/main" id="{CCAC9AD4-3AC0-DE96-A426-EC44F6068C78}"/>
              </a:ext>
            </a:extLst>
          </p:cNvPr>
          <p:cNvGrpSpPr/>
          <p:nvPr/>
        </p:nvGrpSpPr>
        <p:grpSpPr>
          <a:xfrm>
            <a:off x="697672" y="3090486"/>
            <a:ext cx="10801200" cy="3506866"/>
            <a:chOff x="697672" y="3429000"/>
            <a:chExt cx="10801200" cy="3506866"/>
          </a:xfrm>
        </p:grpSpPr>
        <p:grpSp>
          <p:nvGrpSpPr>
            <p:cNvPr id="13" name="Group 12">
              <a:extLst>
                <a:ext uri="{FF2B5EF4-FFF2-40B4-BE49-F238E27FC236}">
                  <a16:creationId xmlns:a16="http://schemas.microsoft.com/office/drawing/2014/main" id="{C380FF45-F3C8-CEF6-5E77-51D4518E5120}"/>
                </a:ext>
              </a:extLst>
            </p:cNvPr>
            <p:cNvGrpSpPr/>
            <p:nvPr/>
          </p:nvGrpSpPr>
          <p:grpSpPr>
            <a:xfrm>
              <a:off x="697672" y="3429000"/>
              <a:ext cx="10801200" cy="2985590"/>
              <a:chOff x="214224" y="2852936"/>
              <a:chExt cx="11777472" cy="2985590"/>
            </a:xfrm>
          </p:grpSpPr>
          <p:sp>
            <p:nvSpPr>
              <p:cNvPr id="7" name="TextBox 6">
                <a:extLst>
                  <a:ext uri="{FF2B5EF4-FFF2-40B4-BE49-F238E27FC236}">
                    <a16:creationId xmlns:a16="http://schemas.microsoft.com/office/drawing/2014/main" id="{00BC7047-7F96-5F9C-5612-6D2F984CF275}"/>
                  </a:ext>
                </a:extLst>
              </p:cNvPr>
              <p:cNvSpPr txBox="1"/>
              <p:nvPr/>
            </p:nvSpPr>
            <p:spPr>
              <a:xfrm>
                <a:off x="222008" y="3400936"/>
                <a:ext cx="5184576" cy="2437590"/>
              </a:xfrm>
              <a:prstGeom prst="rect">
                <a:avLst/>
              </a:prstGeom>
              <a:noFill/>
            </p:spPr>
            <p:txBody>
              <a:bodyPr wrap="square">
                <a:spAutoFit/>
              </a:bodyPr>
              <a:lstStyle/>
              <a:p>
                <a:pPr>
                  <a:lnSpc>
                    <a:spcPts val="2250"/>
                  </a:lnSpc>
                </a:pP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 = {</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firstName: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"Saleel"</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lastName: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"Bagde"</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rank:</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43</a:t>
                </a:r>
                <a:endParaRPr lang="en-IN" b="0" dirty="0">
                  <a:solidFill>
                    <a:srgbClr val="000000"/>
                  </a:solidFill>
                  <a:effectLst/>
                  <a:latin typeface="Consolas" panose="020B0609020204030204" pitchFamily="49" charset="0"/>
                </a:endParaRPr>
              </a:p>
              <a:p>
                <a:pPr>
                  <a:lnSpc>
                    <a:spcPts val="2250"/>
                  </a:lnSpc>
                </a:pPr>
                <a:r>
                  <a:rPr lang="en-IN" b="0" dirty="0">
                    <a:solidFill>
                      <a:srgbClr val="000000"/>
                    </a:solidFill>
                    <a:effectLst/>
                    <a:latin typeface="Consolas" panose="020B0609020204030204" pitchFamily="49" charset="0"/>
                  </a:rPr>
                  <a:t>};</a:t>
                </a:r>
              </a:p>
              <a:p>
                <a:pPr>
                  <a:lnSpc>
                    <a:spcPts val="2250"/>
                  </a:lnSpc>
                </a:pP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(const </a:t>
                </a:r>
                <a:r>
                  <a:rPr lang="en-IN" b="0" dirty="0">
                    <a:solidFill>
                      <a:srgbClr val="001080"/>
                    </a:solidFill>
                    <a:effectLst/>
                    <a:latin typeface="Consolas" panose="020B0609020204030204" pitchFamily="49" charset="0"/>
                  </a:rPr>
                  <a:t>i</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 {</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F4C45CAF-D49E-1074-2CCA-ACA5350C2C95}"/>
                  </a:ext>
                </a:extLst>
              </p:cNvPr>
              <p:cNvSpPr txBox="1"/>
              <p:nvPr/>
            </p:nvSpPr>
            <p:spPr>
              <a:xfrm>
                <a:off x="214224" y="2852936"/>
                <a:ext cx="1921336" cy="400110"/>
              </a:xfrm>
              <a:prstGeom prst="rect">
                <a:avLst/>
              </a:prstGeom>
              <a:noFill/>
            </p:spPr>
            <p:txBody>
              <a:bodyPr wrap="square">
                <a:spAutoFit/>
              </a:bodyPr>
              <a:lstStyle/>
              <a:p>
                <a:pPr algn="l" fontAlgn="base"/>
                <a:r>
                  <a:rPr lang="en-US" sz="2000" b="1" u="sng" dirty="0">
                    <a:solidFill>
                      <a:srgbClr val="00B050"/>
                    </a:solidFill>
                    <a:effectLst/>
                    <a:latin typeface="Nunito" pitchFamily="2" charset="0"/>
                  </a:rPr>
                  <a:t>for (..in) loop</a:t>
                </a:r>
              </a:p>
            </p:txBody>
          </p:sp>
          <p:sp>
            <p:nvSpPr>
              <p:cNvPr id="11" name="TextBox 10">
                <a:extLst>
                  <a:ext uri="{FF2B5EF4-FFF2-40B4-BE49-F238E27FC236}">
                    <a16:creationId xmlns:a16="http://schemas.microsoft.com/office/drawing/2014/main" id="{252A75C4-5B41-4250-15A7-965B37F88D6F}"/>
                  </a:ext>
                </a:extLst>
              </p:cNvPr>
              <p:cNvSpPr txBox="1"/>
              <p:nvPr/>
            </p:nvSpPr>
            <p:spPr>
              <a:xfrm>
                <a:off x="5895696" y="3414896"/>
                <a:ext cx="6096000" cy="1257780"/>
              </a:xfrm>
              <a:prstGeom prst="rect">
                <a:avLst/>
              </a:prstGeom>
              <a:noFill/>
            </p:spPr>
            <p:txBody>
              <a:bodyPr wrap="square">
                <a:spAutoFit/>
              </a:bodyPr>
              <a:lstStyle/>
              <a:p>
                <a:pPr>
                  <a:lnSpc>
                    <a:spcPts val="2250"/>
                  </a:lnSpc>
                </a:pPr>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"orange"</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"blue "</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"yellow"</a:t>
                </a:r>
                <a:r>
                  <a:rPr lang="en-US" b="0" dirty="0">
                    <a:solidFill>
                      <a:srgbClr val="000000"/>
                    </a:solidFill>
                    <a:effectLst/>
                    <a:latin typeface="Consolas" panose="020B0609020204030204" pitchFamily="49" charset="0"/>
                  </a:rPr>
                  <a:t>];</a:t>
                </a:r>
              </a:p>
              <a:p>
                <a:pPr>
                  <a:lnSpc>
                    <a:spcPts val="2250"/>
                  </a:lnSpc>
                </a:pPr>
                <a:r>
                  <a:rPr lang="en-US" b="0" dirty="0">
                    <a:solidFill>
                      <a:srgbClr val="AF00DB"/>
                    </a:solidFill>
                    <a:effectLst/>
                    <a:latin typeface="Consolas" panose="020B0609020204030204" pitchFamily="49" charset="0"/>
                  </a:rPr>
                  <a:t>for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i</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of</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a:t>
                </a:r>
              </a:p>
              <a:p>
                <a:pPr>
                  <a:lnSpc>
                    <a:spcPts val="2250"/>
                  </a:lnSpc>
                </a:pP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i</a:t>
                </a:r>
                <a:r>
                  <a:rPr lang="en-US" b="0" dirty="0">
                    <a:solidFill>
                      <a:srgbClr val="000000"/>
                    </a:solidFill>
                    <a:effectLst/>
                    <a:latin typeface="Consolas" panose="020B0609020204030204" pitchFamily="49" charset="0"/>
                  </a:rPr>
                  <a:t>);</a:t>
                </a:r>
              </a:p>
              <a:p>
                <a:pPr>
                  <a:lnSpc>
                    <a:spcPts val="2250"/>
                  </a:lnSpc>
                </a:pPr>
                <a:r>
                  <a:rPr lang="en-US" b="0" dirty="0">
                    <a:solidFill>
                      <a:srgbClr val="000000"/>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7134D22E-CD33-6B66-2EA5-371F40CF4A82}"/>
                  </a:ext>
                </a:extLst>
              </p:cNvPr>
              <p:cNvSpPr txBox="1"/>
              <p:nvPr/>
            </p:nvSpPr>
            <p:spPr>
              <a:xfrm>
                <a:off x="5900712" y="2852936"/>
                <a:ext cx="1921336" cy="400110"/>
              </a:xfrm>
              <a:prstGeom prst="rect">
                <a:avLst/>
              </a:prstGeom>
              <a:noFill/>
            </p:spPr>
            <p:txBody>
              <a:bodyPr wrap="square">
                <a:spAutoFit/>
              </a:bodyPr>
              <a:lstStyle/>
              <a:p>
                <a:pPr algn="l" fontAlgn="base"/>
                <a:r>
                  <a:rPr lang="en-US" sz="2000" b="1" u="sng" dirty="0">
                    <a:solidFill>
                      <a:srgbClr val="00B050"/>
                    </a:solidFill>
                    <a:effectLst/>
                    <a:latin typeface="Nunito" pitchFamily="2" charset="0"/>
                  </a:rPr>
                  <a:t>for (..of) loop</a:t>
                </a:r>
              </a:p>
            </p:txBody>
          </p:sp>
          <p:sp>
            <p:nvSpPr>
              <p:cNvPr id="2" name="TextBox 1">
                <a:extLst>
                  <a:ext uri="{FF2B5EF4-FFF2-40B4-BE49-F238E27FC236}">
                    <a16:creationId xmlns:a16="http://schemas.microsoft.com/office/drawing/2014/main" id="{7FD2B757-B85F-CCDF-2A89-1D32CFB4C031}"/>
                  </a:ext>
                </a:extLst>
              </p:cNvPr>
              <p:cNvSpPr txBox="1"/>
              <p:nvPr/>
            </p:nvSpPr>
            <p:spPr>
              <a:xfrm>
                <a:off x="5900711" y="4735556"/>
                <a:ext cx="3026365" cy="400110"/>
              </a:xfrm>
              <a:prstGeom prst="rect">
                <a:avLst/>
              </a:prstGeom>
              <a:noFill/>
            </p:spPr>
            <p:txBody>
              <a:bodyPr wrap="square">
                <a:spAutoFit/>
              </a:bodyPr>
              <a:lstStyle/>
              <a:p>
                <a:pPr algn="l" fontAlgn="base"/>
                <a:r>
                  <a:rPr lang="en-US" sz="2000" b="1" u="sng" dirty="0">
                    <a:solidFill>
                      <a:srgbClr val="00B050"/>
                    </a:solidFill>
                    <a:effectLst/>
                    <a:latin typeface="Nunito" pitchFamily="2" charset="0"/>
                  </a:rPr>
                  <a:t>array.forEach loop</a:t>
                </a:r>
              </a:p>
            </p:txBody>
          </p:sp>
        </p:grpSp>
        <p:sp>
          <p:nvSpPr>
            <p:cNvPr id="4" name="TextBox 3">
              <a:extLst>
                <a:ext uri="{FF2B5EF4-FFF2-40B4-BE49-F238E27FC236}">
                  <a16:creationId xmlns:a16="http://schemas.microsoft.com/office/drawing/2014/main" id="{74CB3074-93B2-0554-EA22-A1901FD4DC3E}"/>
                </a:ext>
              </a:extLst>
            </p:cNvPr>
            <p:cNvSpPr txBox="1"/>
            <p:nvPr/>
          </p:nvSpPr>
          <p:spPr>
            <a:xfrm>
              <a:off x="5883781" y="5817611"/>
              <a:ext cx="5579000" cy="1118255"/>
            </a:xfrm>
            <a:prstGeom prst="rect">
              <a:avLst/>
            </a:prstGeom>
            <a:noFill/>
          </p:spPr>
          <p:txBody>
            <a:bodyPr wrap="square">
              <a:spAutoFit/>
            </a:bodyPr>
            <a:lstStyle/>
            <a:p>
              <a:pPr>
                <a:lnSpc>
                  <a:spcPts val="2025"/>
                </a:lnSpc>
                <a:buNone/>
              </a:pPr>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"orange"</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"blue "</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"yellow"</a:t>
              </a:r>
              <a:r>
                <a:rPr lang="en-US" b="0" dirty="0">
                  <a:solidFill>
                    <a:srgbClr val="000000"/>
                  </a:solidFill>
                  <a:effectLst/>
                  <a:latin typeface="Consolas" panose="020B0609020204030204" pitchFamily="49" charset="0"/>
                </a:rPr>
                <a:t>];</a:t>
              </a:r>
            </a:p>
            <a:p>
              <a:pPr>
                <a:lnSpc>
                  <a:spcPts val="2025"/>
                </a:lnSpc>
                <a:buNone/>
              </a:pP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forEach</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elem</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index</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pPr>
                <a:lnSpc>
                  <a:spcPts val="2025"/>
                </a:lnSpc>
                <a:buNone/>
              </a:pP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index</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  '</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elem</a:t>
              </a:r>
              <a:r>
                <a:rPr lang="en-US" b="0" dirty="0">
                  <a:solidFill>
                    <a:srgbClr val="000000"/>
                  </a:solidFill>
                  <a:effectLst/>
                  <a:latin typeface="Consolas" panose="020B0609020204030204" pitchFamily="49" charset="0"/>
                </a:rPr>
                <a:t>);</a:t>
              </a:r>
            </a:p>
            <a:p>
              <a:pPr>
                <a:lnSpc>
                  <a:spcPts val="2025"/>
                </a:lnSpc>
              </a:pPr>
              <a:r>
                <a:rPr lang="en-US" b="0" dirty="0">
                  <a:solidFill>
                    <a:srgbClr val="000000"/>
                  </a:solidFill>
                  <a:effectLst/>
                  <a:latin typeface="Consolas" panose="020B0609020204030204" pitchFamily="49" charset="0"/>
                </a:rPr>
                <a:t>})</a:t>
              </a:r>
            </a:p>
          </p:txBody>
        </p:sp>
      </p:grpSp>
    </p:spTree>
    <p:extLst>
      <p:ext uri="{BB962C8B-B14F-4D97-AF65-F5344CB8AC3E}">
        <p14:creationId xmlns:p14="http://schemas.microsoft.com/office/powerpoint/2010/main" val="3753761115"/>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Tree>
    <p:extLst>
      <p:ext uri="{BB962C8B-B14F-4D97-AF65-F5344CB8AC3E}">
        <p14:creationId xmlns:p14="http://schemas.microsoft.com/office/powerpoint/2010/main" val="2017026408"/>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143143-4BEA-C706-E35C-10F19A0840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5A1ED4-D804-E3F0-3384-D47422EDB971}"/>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Mongodb - Replication</a:t>
            </a:r>
            <a:endParaRPr lang="en-US" dirty="0"/>
          </a:p>
        </p:txBody>
      </p:sp>
    </p:spTree>
    <p:extLst>
      <p:ext uri="{BB962C8B-B14F-4D97-AF65-F5344CB8AC3E}">
        <p14:creationId xmlns:p14="http://schemas.microsoft.com/office/powerpoint/2010/main" val="2311097174"/>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412C3E-EC8E-C808-3C69-41FCE4974D5E}"/>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0DE68D1A-F318-B025-6699-399502CA3B45}"/>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
        <p:nvSpPr>
          <p:cNvPr id="3" name="TextBox 2">
            <a:extLst>
              <a:ext uri="{FF2B5EF4-FFF2-40B4-BE49-F238E27FC236}">
                <a16:creationId xmlns:a16="http://schemas.microsoft.com/office/drawing/2014/main" id="{FBE72AC5-53D7-CCB2-02F7-B5233C66A023}"/>
              </a:ext>
            </a:extLst>
          </p:cNvPr>
          <p:cNvSpPr txBox="1"/>
          <p:nvPr/>
        </p:nvSpPr>
        <p:spPr>
          <a:xfrm>
            <a:off x="262800" y="882586"/>
            <a:ext cx="11664000" cy="4031873"/>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Replication is a core feature of MongoDB that provides fault tolerance by creating multiple copies of the same data across different servers, known as a replica set.</a:t>
            </a:r>
          </a:p>
          <a:p>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Primary Node:</a:t>
            </a:r>
            <a:r>
              <a:rPr lang="en-IN" dirty="0">
                <a:latin typeface="Arial" panose="020B0604020202020204" pitchFamily="34" charset="0"/>
                <a:cs typeface="Arial" panose="020B0604020202020204" pitchFamily="34" charset="0"/>
              </a:rPr>
              <a:t> The main server that handles all write operations and, by default, read operations.</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Secondary</a:t>
            </a:r>
            <a:r>
              <a:rPr lang="en-IN" dirty="0">
                <a:latin typeface="Arial" panose="020B0604020202020204" pitchFamily="34" charset="0"/>
                <a:cs typeface="Arial" panose="020B0604020202020204" pitchFamily="34" charset="0"/>
              </a:rPr>
              <a:t> </a:t>
            </a:r>
            <a:r>
              <a:rPr lang="en-IN" b="1" dirty="0">
                <a:solidFill>
                  <a:srgbClr val="610F51"/>
                </a:solidFill>
                <a:latin typeface="Arial" panose="020B0604020202020204" pitchFamily="34" charset="0"/>
                <a:cs typeface="Arial" panose="020B0604020202020204" pitchFamily="34" charset="0"/>
              </a:rPr>
              <a:t>Nodes</a:t>
            </a:r>
            <a:r>
              <a:rPr lang="en-IN" dirty="0">
                <a:latin typeface="Arial" panose="020B0604020202020204" pitchFamily="34" charset="0"/>
                <a:cs typeface="Arial" panose="020B0604020202020204" pitchFamily="34" charset="0"/>
              </a:rPr>
              <a:t>: Servers that maintain copies of the primary's data. These nodes can take over as the primary in case of failure.</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Automatic</a:t>
            </a:r>
            <a:r>
              <a:rPr lang="en-IN" dirty="0">
                <a:latin typeface="Arial" panose="020B0604020202020204" pitchFamily="34" charset="0"/>
                <a:cs typeface="Arial" panose="020B0604020202020204" pitchFamily="34" charset="0"/>
              </a:rPr>
              <a:t> </a:t>
            </a:r>
            <a:r>
              <a:rPr lang="en-IN" b="1" dirty="0">
                <a:solidFill>
                  <a:srgbClr val="610F51"/>
                </a:solidFill>
                <a:latin typeface="Arial" panose="020B0604020202020204" pitchFamily="34" charset="0"/>
                <a:cs typeface="Arial" panose="020B0604020202020204" pitchFamily="34" charset="0"/>
              </a:rPr>
              <a:t>Failover</a:t>
            </a:r>
            <a:r>
              <a:rPr lang="en-IN" dirty="0">
                <a:latin typeface="Arial" panose="020B0604020202020204" pitchFamily="34" charset="0"/>
                <a:cs typeface="Arial" panose="020B0604020202020204" pitchFamily="34" charset="0"/>
              </a:rPr>
              <a:t>: If the primary node fails, one of the secondary nodes is automatically elected as the new primary.</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Data</a:t>
            </a:r>
            <a:r>
              <a:rPr lang="en-IN" dirty="0">
                <a:latin typeface="Arial" panose="020B0604020202020204" pitchFamily="34" charset="0"/>
                <a:cs typeface="Arial" panose="020B0604020202020204" pitchFamily="34" charset="0"/>
              </a:rPr>
              <a:t> </a:t>
            </a:r>
            <a:r>
              <a:rPr lang="en-IN" b="1" dirty="0">
                <a:solidFill>
                  <a:srgbClr val="610F51"/>
                </a:solidFill>
                <a:latin typeface="Arial" panose="020B0604020202020204" pitchFamily="34" charset="0"/>
                <a:cs typeface="Arial" panose="020B0604020202020204" pitchFamily="34" charset="0"/>
              </a:rPr>
              <a:t>Redundancy</a:t>
            </a:r>
            <a:r>
              <a:rPr lang="en-IN" dirty="0">
                <a:latin typeface="Arial" panose="020B0604020202020204" pitchFamily="34" charset="0"/>
                <a:cs typeface="Arial" panose="020B0604020202020204" pitchFamily="34" charset="0"/>
              </a:rPr>
              <a:t>: Even if one node fails, the other nodes still have the data, ensuring no data loss.</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Voting</a:t>
            </a:r>
            <a:r>
              <a:rPr lang="en-IN" dirty="0">
                <a:latin typeface="Arial" panose="020B0604020202020204" pitchFamily="34" charset="0"/>
                <a:cs typeface="Arial" panose="020B0604020202020204" pitchFamily="34" charset="0"/>
              </a:rPr>
              <a:t>: A replica set can have up to 50 members but only 7 voting members.</a:t>
            </a:r>
          </a:p>
        </p:txBody>
      </p:sp>
    </p:spTree>
    <p:extLst>
      <p:ext uri="{BB962C8B-B14F-4D97-AF65-F5344CB8AC3E}">
        <p14:creationId xmlns:p14="http://schemas.microsoft.com/office/powerpoint/2010/main" val="3935797365"/>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0E3550-0AD5-2ABD-6125-FC4AA9B75011}"/>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9AA802B4-EB2B-91BB-817C-CB89CC32442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
        <p:nvSpPr>
          <p:cNvPr id="4" name="TextBox 3">
            <a:extLst>
              <a:ext uri="{FF2B5EF4-FFF2-40B4-BE49-F238E27FC236}">
                <a16:creationId xmlns:a16="http://schemas.microsoft.com/office/drawing/2014/main" id="{5750932F-E9DE-083A-AFE0-510BC803D365}"/>
              </a:ext>
            </a:extLst>
          </p:cNvPr>
          <p:cNvSpPr txBox="1"/>
          <p:nvPr/>
        </p:nvSpPr>
        <p:spPr>
          <a:xfrm>
            <a:off x="189868" y="3358038"/>
            <a:ext cx="11809864" cy="1295098"/>
          </a:xfrm>
          <a:prstGeom prst="rect">
            <a:avLst/>
          </a:prstGeom>
          <a:noFill/>
        </p:spPr>
        <p:txBody>
          <a:bodyPr wrap="square">
            <a:spAutoFit/>
          </a:bodyPr>
          <a:lstStyle/>
          <a:p>
            <a:pPr>
              <a:lnSpc>
                <a:spcPct val="150000"/>
              </a:lnSpc>
            </a:pP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--dbpath</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/home/saleel/a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17017</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--replSet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C00000"/>
                </a:solidFill>
                <a:latin typeface="Source Code Pro" panose="020B0509030403020204" pitchFamily="49" charset="0"/>
                <a:ea typeface="Source Code Pro" panose="020B0509030403020204" pitchFamily="49" charset="0"/>
              </a:rPr>
              <a:t>rs1</a:t>
            </a:r>
          </a:p>
          <a:p>
            <a:pPr>
              <a:lnSpc>
                <a:spcPct val="150000"/>
              </a:lnSpc>
            </a:pP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--dbpath</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/home/saleel/b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17018</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--replSet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C00000"/>
                </a:solidFill>
                <a:latin typeface="Source Code Pro" panose="020B0509030403020204" pitchFamily="49" charset="0"/>
                <a:ea typeface="Source Code Pro" panose="020B0509030403020204" pitchFamily="49" charset="0"/>
              </a:rPr>
              <a:t>rs1</a:t>
            </a:r>
          </a:p>
          <a:p>
            <a:pPr>
              <a:lnSpc>
                <a:spcPct val="150000"/>
              </a:lnSpc>
            </a:pP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--dbpath</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/home/saleel/c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17019</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--replSet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C00000"/>
                </a:solidFill>
                <a:latin typeface="Source Code Pro" panose="020B0509030403020204" pitchFamily="49" charset="0"/>
                <a:ea typeface="Source Code Pro" panose="020B0509030403020204" pitchFamily="49" charset="0"/>
              </a:rPr>
              <a:t>rs1</a:t>
            </a:r>
          </a:p>
        </p:txBody>
      </p:sp>
      <p:sp>
        <p:nvSpPr>
          <p:cNvPr id="2" name="TextBox 1">
            <a:extLst>
              <a:ext uri="{FF2B5EF4-FFF2-40B4-BE49-F238E27FC236}">
                <a16:creationId xmlns:a16="http://schemas.microsoft.com/office/drawing/2014/main" id="{64480E73-9805-D21A-96EB-1CF3314CE181}"/>
              </a:ext>
            </a:extLst>
          </p:cNvPr>
          <p:cNvSpPr txBox="1"/>
          <p:nvPr/>
        </p:nvSpPr>
        <p:spPr>
          <a:xfrm>
            <a:off x="212540" y="765865"/>
            <a:ext cx="5208477"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1 Create 3 blank folders in Ubuntu</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59243E7-9152-6A50-11F4-60E821AB9D85}"/>
              </a:ext>
            </a:extLst>
          </p:cNvPr>
          <p:cNvSpPr txBox="1"/>
          <p:nvPr/>
        </p:nvSpPr>
        <p:spPr>
          <a:xfrm>
            <a:off x="212540" y="5302369"/>
            <a:ext cx="3810659"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3 Start Mongodb Client</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1EEF7608-133A-FFAA-3242-8BBBFAF02583}"/>
              </a:ext>
            </a:extLst>
          </p:cNvPr>
          <p:cNvCxnSpPr/>
          <p:nvPr/>
        </p:nvCxnSpPr>
        <p:spPr>
          <a:xfrm>
            <a:off x="189868" y="5013176"/>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BADEAC7-3FF6-40B2-4791-F838E8347E05}"/>
              </a:ext>
            </a:extLst>
          </p:cNvPr>
          <p:cNvSpPr txBox="1"/>
          <p:nvPr/>
        </p:nvSpPr>
        <p:spPr>
          <a:xfrm>
            <a:off x="212540" y="2494057"/>
            <a:ext cx="3921266"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2 Start Mongodb Server</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A300960F-8F83-E605-9A2B-01C39C0A0F43}"/>
              </a:ext>
            </a:extLst>
          </p:cNvPr>
          <p:cNvSpPr txBox="1"/>
          <p:nvPr/>
        </p:nvSpPr>
        <p:spPr>
          <a:xfrm>
            <a:off x="189868" y="1538208"/>
            <a:ext cx="11809864" cy="369332"/>
          </a:xfrm>
          <a:prstGeom prst="rect">
            <a:avLst/>
          </a:prstGeom>
          <a:noFill/>
        </p:spPr>
        <p:txBody>
          <a:bodyPr wrap="square">
            <a:spAutoFit/>
          </a:bodyPr>
          <a:lstStyle/>
          <a:p>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shell~$ </a:t>
            </a:r>
            <a:r>
              <a:rPr lang="en-IN" dirty="0">
                <a:latin typeface="Source Code Pro" panose="020B0509030403020204" pitchFamily="49" charset="0"/>
                <a:ea typeface="Source Code Pro" panose="020B0509030403020204" pitchFamily="49" charset="0"/>
                <a:cs typeface="Calibri" panose="020F0502020204030204" pitchFamily="34" charset="0"/>
              </a:rPr>
              <a:t>mkdir a b c d</a:t>
            </a:r>
            <a:endParaRPr lang="en-IN" b="1" dirty="0">
              <a:latin typeface="Source Code Pro" panose="020B0509030403020204" pitchFamily="49" charset="0"/>
              <a:ea typeface="Source Code Pro" panose="020B0509030403020204" pitchFamily="49" charset="0"/>
            </a:endParaRPr>
          </a:p>
        </p:txBody>
      </p:sp>
      <p:cxnSp>
        <p:nvCxnSpPr>
          <p:cNvPr id="11" name="Straight Connector 10">
            <a:extLst>
              <a:ext uri="{FF2B5EF4-FFF2-40B4-BE49-F238E27FC236}">
                <a16:creationId xmlns:a16="http://schemas.microsoft.com/office/drawing/2014/main" id="{D0F22F7E-9177-ADFC-95A9-0D07304D3000}"/>
              </a:ext>
            </a:extLst>
          </p:cNvPr>
          <p:cNvCxnSpPr/>
          <p:nvPr/>
        </p:nvCxnSpPr>
        <p:spPr>
          <a:xfrm>
            <a:off x="189868" y="3212976"/>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00DC69B-F37F-0560-E2A2-3A49C1DA24E5}"/>
              </a:ext>
            </a:extLst>
          </p:cNvPr>
          <p:cNvCxnSpPr/>
          <p:nvPr/>
        </p:nvCxnSpPr>
        <p:spPr>
          <a:xfrm>
            <a:off x="189868" y="2204864"/>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5E75D11-C460-068D-BA7C-844630924E61}"/>
              </a:ext>
            </a:extLst>
          </p:cNvPr>
          <p:cNvSpPr txBox="1"/>
          <p:nvPr/>
        </p:nvSpPr>
        <p:spPr>
          <a:xfrm>
            <a:off x="212540" y="5867980"/>
            <a:ext cx="11787192" cy="369332"/>
          </a:xfrm>
          <a:prstGeom prst="rect">
            <a:avLst/>
          </a:prstGeom>
          <a:noFill/>
        </p:spPr>
        <p:txBody>
          <a:bodyPr wrap="square">
            <a:spAutoFit/>
          </a:bodyPr>
          <a:lstStyle/>
          <a:p>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27017</a:t>
            </a:r>
            <a:r>
              <a:rPr lang="en-IN" dirty="0">
                <a:latin typeface="Source Code Pro" panose="020B0509030403020204" pitchFamily="49" charset="0"/>
                <a:ea typeface="Source Code Pro" panose="020B0509030403020204" pitchFamily="49" charset="0"/>
              </a:rPr>
              <a:t> db1</a:t>
            </a:r>
          </a:p>
        </p:txBody>
      </p:sp>
    </p:spTree>
    <p:extLst>
      <p:ext uri="{BB962C8B-B14F-4D97-AF65-F5344CB8AC3E}">
        <p14:creationId xmlns:p14="http://schemas.microsoft.com/office/powerpoint/2010/main" val="3235106458"/>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D928CF-4DF2-D5F5-927E-1F2A02717857}"/>
            </a:ext>
          </a:extLst>
        </p:cNvPr>
        <p:cNvGrpSpPr/>
        <p:nvPr/>
      </p:nvGrpSpPr>
      <p:grpSpPr>
        <a:xfrm>
          <a:off x="0" y="0"/>
          <a:ext cx="0" cy="0"/>
          <a:chOff x="0" y="0"/>
          <a:chExt cx="0" cy="0"/>
        </a:xfrm>
      </p:grpSpPr>
      <p:sp>
        <p:nvSpPr>
          <p:cNvPr id="14" name="TextBox 13">
            <a:extLst>
              <a:ext uri="{FF2B5EF4-FFF2-40B4-BE49-F238E27FC236}">
                <a16:creationId xmlns:a16="http://schemas.microsoft.com/office/drawing/2014/main" id="{EE09FE8B-E585-4CD5-D4FD-14E4D43DC2E3}"/>
              </a:ext>
            </a:extLst>
          </p:cNvPr>
          <p:cNvSpPr txBox="1"/>
          <p:nvPr/>
        </p:nvSpPr>
        <p:spPr>
          <a:xfrm>
            <a:off x="262800" y="3068960"/>
            <a:ext cx="11664000" cy="2308324"/>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rs</a:t>
            </a:r>
            <a:r>
              <a:rPr lang="en-IN" dirty="0">
                <a:latin typeface="Source Code Pro" panose="020B0509030403020204" pitchFamily="49" charset="0"/>
                <a:ea typeface="Source Code Pro" panose="020B0509030403020204" pitchFamily="49" charset="0"/>
              </a:rPr>
              <a:t>.initiate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00B050"/>
                </a:solidFill>
                <a:latin typeface="Source Code Pro" panose="020B0509030403020204" pitchFamily="49" charset="0"/>
                <a:ea typeface="Source Code Pro" panose="020B0509030403020204" pitchFamily="49" charset="0"/>
              </a:rPr>
              <a:t>"rs1"</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members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27017</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27018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27019</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
        <p:nvSpPr>
          <p:cNvPr id="6" name="Rectangle 5">
            <a:extLst>
              <a:ext uri="{FF2B5EF4-FFF2-40B4-BE49-F238E27FC236}">
                <a16:creationId xmlns:a16="http://schemas.microsoft.com/office/drawing/2014/main" id="{9656E581-97E1-3B09-744F-F708E01A2EF3}"/>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
        <p:nvSpPr>
          <p:cNvPr id="2" name="TextBox 1">
            <a:extLst>
              <a:ext uri="{FF2B5EF4-FFF2-40B4-BE49-F238E27FC236}">
                <a16:creationId xmlns:a16="http://schemas.microsoft.com/office/drawing/2014/main" id="{16FF0F4B-EC6C-943A-F4BC-C25ABCD09F2D}"/>
              </a:ext>
            </a:extLst>
          </p:cNvPr>
          <p:cNvSpPr txBox="1"/>
          <p:nvPr/>
        </p:nvSpPr>
        <p:spPr>
          <a:xfrm>
            <a:off x="212540" y="765865"/>
            <a:ext cx="5176417"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4 Check replSet is created of not</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6B73F6E6-D527-028A-DFAF-5C420CAD62C2}"/>
              </a:ext>
            </a:extLst>
          </p:cNvPr>
          <p:cNvCxnSpPr/>
          <p:nvPr/>
        </p:nvCxnSpPr>
        <p:spPr>
          <a:xfrm>
            <a:off x="189868" y="5517232"/>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FFAB936-7E94-EBF6-6533-9D4606B552B6}"/>
              </a:ext>
            </a:extLst>
          </p:cNvPr>
          <p:cNvSpPr txBox="1"/>
          <p:nvPr/>
        </p:nvSpPr>
        <p:spPr>
          <a:xfrm>
            <a:off x="212540" y="2206025"/>
            <a:ext cx="5585183"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5 Create replication initiate document</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C69E9C74-1D6F-3575-D539-552FAD13DA51}"/>
              </a:ext>
            </a:extLst>
          </p:cNvPr>
          <p:cNvSpPr txBox="1"/>
          <p:nvPr/>
        </p:nvSpPr>
        <p:spPr>
          <a:xfrm>
            <a:off x="189868" y="1340768"/>
            <a:ext cx="1180986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rs</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a:rPr>
              <a:t>;</a:t>
            </a:r>
          </a:p>
        </p:txBody>
      </p:sp>
      <p:cxnSp>
        <p:nvCxnSpPr>
          <p:cNvPr id="11" name="Straight Connector 10">
            <a:extLst>
              <a:ext uri="{FF2B5EF4-FFF2-40B4-BE49-F238E27FC236}">
                <a16:creationId xmlns:a16="http://schemas.microsoft.com/office/drawing/2014/main" id="{50B0E60F-1392-DFE1-D55C-09A26C6BE178}"/>
              </a:ext>
            </a:extLst>
          </p:cNvPr>
          <p:cNvCxnSpPr/>
          <p:nvPr/>
        </p:nvCxnSpPr>
        <p:spPr>
          <a:xfrm>
            <a:off x="189868" y="2780928"/>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69AC13C-DE43-FEFC-164D-46D9B4369387}"/>
              </a:ext>
            </a:extLst>
          </p:cNvPr>
          <p:cNvCxnSpPr/>
          <p:nvPr/>
        </p:nvCxnSpPr>
        <p:spPr>
          <a:xfrm>
            <a:off x="189868" y="2007424"/>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17311CE-10AF-CAC9-21E7-126B61AA636C}"/>
              </a:ext>
            </a:extLst>
          </p:cNvPr>
          <p:cNvSpPr txBox="1"/>
          <p:nvPr/>
        </p:nvSpPr>
        <p:spPr>
          <a:xfrm>
            <a:off x="212540" y="5651956"/>
            <a:ext cx="4171783"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6 Add replSet afterwards</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4107B4AE-E715-6DD0-BA76-F259202DB305}"/>
              </a:ext>
            </a:extLst>
          </p:cNvPr>
          <p:cNvSpPr txBox="1"/>
          <p:nvPr/>
        </p:nvSpPr>
        <p:spPr>
          <a:xfrm>
            <a:off x="262800" y="6156012"/>
            <a:ext cx="11664000"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27020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321510680"/>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22D992-384C-750A-8E03-089F5A69BDD8}"/>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DCEA0FD0-5DAF-186B-F72F-B99E246E3FD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Tree>
    <p:extLst>
      <p:ext uri="{BB962C8B-B14F-4D97-AF65-F5344CB8AC3E}">
        <p14:creationId xmlns:p14="http://schemas.microsoft.com/office/powerpoint/2010/main" val="1314012076"/>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3F7163-788F-8055-A13E-CBAA7B49C8C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C6C5E9B4-19EA-F46A-4486-2F83F38B9DF5}"/>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Tree>
    <p:extLst>
      <p:ext uri="{BB962C8B-B14F-4D97-AF65-F5344CB8AC3E}">
        <p14:creationId xmlns:p14="http://schemas.microsoft.com/office/powerpoint/2010/main" val="1974793383"/>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a:effectLst/>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
        <p:nvSpPr>
          <p:cNvPr id="4" name="Rectangle 3"/>
          <p:cNvSpPr/>
          <p:nvPr/>
        </p:nvSpPr>
        <p:spPr>
          <a:xfrm>
            <a:off x="191344" y="980728"/>
            <a:ext cx="6468437" cy="338554"/>
          </a:xfrm>
          <a:prstGeom prst="rect">
            <a:avLst/>
          </a:prstGeom>
        </p:spPr>
        <p:txBody>
          <a:bodyPr wrap="none">
            <a:spAutoFit/>
          </a:bodyPr>
          <a:lstStyle/>
          <a:p>
            <a:r>
              <a:rPr lang="en-IN" sz="1600" dirty="0">
                <a:latin typeface="Consolas" panose="020B0609020204030204" pitchFamily="49" charset="0"/>
              </a:rPr>
              <a:t>C:\Users\Admin\Desktop\JS&gt; cls;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.\app.js OR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p>
        </p:txBody>
      </p:sp>
      <p:sp>
        <p:nvSpPr>
          <p:cNvPr id="6" name="Rectangle 5"/>
          <p:cNvSpPr/>
          <p:nvPr/>
        </p:nvSpPr>
        <p:spPr>
          <a:xfrm>
            <a:off x="9768408" y="188640"/>
            <a:ext cx="1980029" cy="584775"/>
          </a:xfrm>
          <a:prstGeom prst="rect">
            <a:avLst/>
          </a:prstGeom>
        </p:spPr>
        <p:txBody>
          <a:bodyPr wrap="none">
            <a:spAutoFit/>
          </a:bodyPr>
          <a:lstStyle/>
          <a:p>
            <a:r>
              <a:rPr lang="en-IN" sz="1600" i="1" dirty="0">
                <a:solidFill>
                  <a:srgbClr val="9966B8"/>
                </a:solidFill>
                <a:latin typeface="Consolas" panose="020B0609020204030204" pitchFamily="49" charset="0"/>
              </a:rPr>
              <a:t>package.json</a:t>
            </a:r>
          </a:p>
          <a:p>
            <a:r>
              <a:rPr lang="en-IN" sz="1600" i="1" dirty="0">
                <a:solidFill>
                  <a:srgbClr val="9966B8"/>
                </a:solidFill>
                <a:latin typeface="Consolas" panose="020B0609020204030204" pitchFamily="49" charset="0"/>
              </a:rPr>
              <a:t>"main"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"app.js"</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99296393"/>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movie.csv collection</a:t>
            </a:r>
          </a:p>
        </p:txBody>
      </p:sp>
      <p:sp>
        <p:nvSpPr>
          <p:cNvPr id="11" name="Rectangle 10"/>
          <p:cNvSpPr/>
          <p:nvPr/>
        </p:nvSpPr>
        <p:spPr>
          <a:xfrm>
            <a:off x="287084" y="781200"/>
            <a:ext cx="11639716" cy="3216265"/>
          </a:xfrm>
          <a:prstGeom prst="rect">
            <a:avLst/>
          </a:prstGeom>
        </p:spPr>
        <p:txBody>
          <a:bodyPr wrap="square">
            <a:spAutoFit/>
          </a:bodyPr>
          <a:lstStyle/>
          <a:p>
            <a:r>
              <a:rPr lang="en-IN" dirty="0">
                <a:solidFill>
                  <a:srgbClr val="225588"/>
                </a:solidFill>
                <a:latin typeface="Consolas" panose="020B0609020204030204" pitchFamily="49" charset="0"/>
              </a:rPr>
              <a:t>import</a:t>
            </a:r>
            <a:r>
              <a:rPr lang="en-IN" dirty="0">
                <a:solidFill>
                  <a:srgbClr val="6688CC"/>
                </a:solidFill>
                <a:latin typeface="Consolas" panose="020B0609020204030204" pitchFamily="49" charset="0"/>
              </a:rPr>
              <a:t> { exec } </a:t>
            </a:r>
            <a:r>
              <a:rPr lang="en-IN" dirty="0">
                <a:solidFill>
                  <a:srgbClr val="225588"/>
                </a:solidFill>
                <a:latin typeface="Consolas" panose="020B0609020204030204" pitchFamily="49" charset="0"/>
              </a:rPr>
              <a:t>from</a:t>
            </a:r>
            <a:r>
              <a:rPr lang="en-IN" dirty="0">
                <a:solidFill>
                  <a:srgbClr val="6688CC"/>
                </a:solidFill>
                <a:latin typeface="Consolas" panose="020B0609020204030204" pitchFamily="49" charset="0"/>
              </a:rPr>
              <a:t> </a:t>
            </a:r>
            <a:r>
              <a:rPr lang="en-IN" dirty="0">
                <a:solidFill>
                  <a:srgbClr val="22AA44"/>
                </a:solidFill>
                <a:latin typeface="Consolas" panose="020B0609020204030204" pitchFamily="49" charset="0"/>
              </a:rPr>
              <a:t>'</a:t>
            </a:r>
            <a:r>
              <a:rPr lang="en-IN" dirty="0" err="1">
                <a:solidFill>
                  <a:srgbClr val="22AA44"/>
                </a:solidFill>
                <a:latin typeface="Consolas" panose="020B0609020204030204" pitchFamily="49" charset="0"/>
              </a:rPr>
              <a:t>child_process</a:t>
            </a:r>
            <a:r>
              <a:rPr lang="en-IN" dirty="0">
                <a:solidFill>
                  <a:srgbClr val="22AA44"/>
                </a:solidFill>
                <a:latin typeface="Consolas" panose="020B0609020204030204" pitchFamily="49" charset="0"/>
              </a:rPr>
              <a:t>'</a:t>
            </a:r>
            <a:r>
              <a:rPr lang="en-IN" dirty="0">
                <a:solidFill>
                  <a:srgbClr val="6688CC"/>
                </a:solidFill>
                <a:latin typeface="Consolas" panose="020B0609020204030204" pitchFamily="49" charset="0"/>
              </a:rPr>
              <a:t>;</a:t>
            </a:r>
          </a:p>
          <a:p>
            <a:br>
              <a:rPr lang="en-IN" sz="500" dirty="0">
                <a:solidFill>
                  <a:srgbClr val="6688CC"/>
                </a:solidFill>
                <a:latin typeface="Consolas" panose="020B0609020204030204" pitchFamily="49" charset="0"/>
              </a:rPr>
            </a:br>
            <a:r>
              <a:rPr lang="en-IN" dirty="0">
                <a:solidFill>
                  <a:srgbClr val="DDBB88"/>
                </a:solidFill>
                <a:latin typeface="Consolas" panose="020B0609020204030204" pitchFamily="49" charset="0"/>
              </a:rPr>
              <a:t>exec</a:t>
            </a:r>
            <a:r>
              <a:rPr lang="en-IN" dirty="0">
                <a:solidFill>
                  <a:srgbClr val="6688CC"/>
                </a:solidFill>
                <a:latin typeface="Consolas" panose="020B0609020204030204" pitchFamily="49" charset="0"/>
              </a:rPr>
              <a:t>(</a:t>
            </a:r>
            <a:r>
              <a:rPr lang="en-IN" dirty="0">
                <a:solidFill>
                  <a:srgbClr val="22AA44"/>
                </a:solidFill>
                <a:latin typeface="Consolas" panose="020B0609020204030204" pitchFamily="49" charset="0"/>
              </a:rPr>
              <a:t>'mongoimport --host=192.168.100.91 --port=27017 --db="db1" --collection="movies" --type="csv" </a:t>
            </a:r>
          </a:p>
          <a:p>
            <a:r>
              <a:rPr lang="en-IN" dirty="0">
                <a:solidFill>
                  <a:srgbClr val="22AA44"/>
                </a:solidFill>
                <a:latin typeface="Consolas" panose="020B0609020204030204" pitchFamily="49" charset="0"/>
              </a:rPr>
              <a:t>      --file="C:/data/movie.csv" --headerline'</a:t>
            </a:r>
            <a:r>
              <a:rPr lang="en-IN" dirty="0">
                <a:solidFill>
                  <a:srgbClr val="6688CC"/>
                </a:solidFill>
                <a:latin typeface="Consolas" panose="020B0609020204030204" pitchFamily="49" charset="0"/>
              </a:rPr>
              <a:t>, (</a:t>
            </a:r>
            <a:r>
              <a:rPr lang="en-IN" i="1" dirty="0">
                <a:solidFill>
                  <a:srgbClr val="2277FF"/>
                </a:solidFill>
                <a:latin typeface="Consolas" panose="020B0609020204030204" pitchFamily="49" charset="0"/>
              </a:rPr>
              <a:t>err</a:t>
            </a:r>
            <a:r>
              <a:rPr lang="en-IN" dirty="0">
                <a:solidFill>
                  <a:srgbClr val="6688CC"/>
                </a:solidFill>
                <a:latin typeface="Consolas" panose="020B0609020204030204" pitchFamily="49" charset="0"/>
              </a:rPr>
              <a:t>, </a:t>
            </a:r>
            <a:r>
              <a:rPr lang="en-IN" i="1" dirty="0">
                <a:solidFill>
                  <a:srgbClr val="2277FF"/>
                </a:solidFill>
                <a:latin typeface="Consolas" panose="020B0609020204030204" pitchFamily="49" charset="0"/>
              </a:rPr>
              <a:t>res</a:t>
            </a:r>
            <a:r>
              <a:rPr lang="en-IN" dirty="0">
                <a:solidFill>
                  <a:srgbClr val="6688CC"/>
                </a:solidFill>
                <a:latin typeface="Consolas" panose="020B0609020204030204" pitchFamily="49" charset="0"/>
              </a:rPr>
              <a:t>) </a:t>
            </a:r>
            <a:r>
              <a:rPr lang="en-IN" i="1" dirty="0">
                <a:solidFill>
                  <a:srgbClr val="9966B8"/>
                </a:solidFill>
                <a:latin typeface="Consolas" panose="020B0609020204030204" pitchFamily="49" charset="0"/>
              </a:rPr>
              <a:t>=&gt;</a:t>
            </a:r>
            <a:r>
              <a:rPr lang="en-IN" dirty="0">
                <a:solidFill>
                  <a:srgbClr val="6688CC"/>
                </a:solidFill>
                <a:latin typeface="Consolas" panose="020B0609020204030204" pitchFamily="49" charset="0"/>
              </a:rPr>
              <a:t> { </a:t>
            </a:r>
          </a:p>
          <a:p>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if</a:t>
            </a:r>
            <a:r>
              <a:rPr lang="en-IN" dirty="0">
                <a:solidFill>
                  <a:srgbClr val="6688CC"/>
                </a:solidFill>
                <a:latin typeface="Consolas" panose="020B0609020204030204" pitchFamily="49" charset="0"/>
              </a:rPr>
              <a:t> (</a:t>
            </a:r>
            <a:r>
              <a:rPr lang="en-IN" i="1" dirty="0">
                <a:solidFill>
                  <a:srgbClr val="2277FF"/>
                </a:solidFill>
                <a:latin typeface="Consolas" panose="020B0609020204030204" pitchFamily="49" charset="0"/>
              </a:rPr>
              <a:t>err</a:t>
            </a:r>
            <a:r>
              <a:rPr lang="en-IN" dirty="0">
                <a:solidFill>
                  <a:srgbClr val="6688CC"/>
                </a:solidFill>
                <a:latin typeface="Consolas" panose="020B0609020204030204" pitchFamily="49" charset="0"/>
              </a:rPr>
              <a:t>) { </a:t>
            </a:r>
          </a:p>
          <a:p>
            <a:r>
              <a:rPr lang="en-IN" dirty="0">
                <a:solidFill>
                  <a:srgbClr val="6688CC"/>
                </a:solidFill>
                <a:latin typeface="Consolas" panose="020B0609020204030204" pitchFamily="49" charset="0"/>
              </a:rPr>
              <a:t>       console.</a:t>
            </a:r>
            <a:r>
              <a:rPr lang="en-IN" dirty="0">
                <a:solidFill>
                  <a:srgbClr val="DDBB88"/>
                </a:solidFill>
                <a:latin typeface="Consolas" panose="020B0609020204030204" pitchFamily="49" charset="0"/>
              </a:rPr>
              <a:t>log</a:t>
            </a:r>
            <a:r>
              <a:rPr lang="en-IN" dirty="0">
                <a:solidFill>
                  <a:srgbClr val="6688CC"/>
                </a:solidFill>
                <a:latin typeface="Consolas" panose="020B0609020204030204" pitchFamily="49" charset="0"/>
              </a:rPr>
              <a:t>(</a:t>
            </a:r>
            <a:r>
              <a:rPr lang="en-IN" dirty="0">
                <a:solidFill>
                  <a:srgbClr val="22AA44"/>
                </a:solidFill>
                <a:latin typeface="Consolas" panose="020B0609020204030204" pitchFamily="49" charset="0"/>
              </a:rPr>
              <a:t>"Some error occurred"</a:t>
            </a:r>
            <a:r>
              <a:rPr lang="en-IN" dirty="0">
                <a:solidFill>
                  <a:srgbClr val="6688CC"/>
                </a:solidFill>
                <a:latin typeface="Consolas" panose="020B0609020204030204" pitchFamily="49" charset="0"/>
              </a:rPr>
              <a:t>);</a:t>
            </a:r>
          </a:p>
          <a:p>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else</a:t>
            </a:r>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         console.</a:t>
            </a:r>
            <a:r>
              <a:rPr lang="en-IN" dirty="0">
                <a:solidFill>
                  <a:srgbClr val="DDBB88"/>
                </a:solidFill>
                <a:latin typeface="Consolas" panose="020B0609020204030204" pitchFamily="49" charset="0"/>
              </a:rPr>
              <a:t>log</a:t>
            </a:r>
            <a:r>
              <a:rPr lang="en-IN" dirty="0">
                <a:solidFill>
                  <a:srgbClr val="6688CC"/>
                </a:solidFill>
                <a:latin typeface="Consolas" panose="020B0609020204030204" pitchFamily="49" charset="0"/>
              </a:rPr>
              <a:t>(</a:t>
            </a:r>
            <a:r>
              <a:rPr lang="en-IN" dirty="0">
                <a:solidFill>
                  <a:srgbClr val="22AA44"/>
                </a:solidFill>
                <a:latin typeface="Consolas" panose="020B0609020204030204" pitchFamily="49" charset="0"/>
              </a:rPr>
              <a:t>"movie documents imported!"</a:t>
            </a:r>
            <a:r>
              <a:rPr lang="en-IN" dirty="0">
                <a:solidFill>
                  <a:srgbClr val="6688CC"/>
                </a:solidFill>
                <a:latin typeface="Consolas" panose="020B0609020204030204" pitchFamily="49" charset="0"/>
              </a:rPr>
              <a:t>);</a:t>
            </a:r>
          </a:p>
          <a:p>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a:t>
            </a:r>
            <a:endParaRPr lang="en-IN"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0C9B2C-4331-A777-1036-30512D1FB22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4F28C80-FA02-2BF8-4F80-738A87D1E5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10BD6797-E438-FDA8-598A-025C0F2D61D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list current database</a:t>
            </a:r>
            <a:endParaRPr lang="en-IN" sz="3200" b="1" i="1" dirty="0">
              <a:solidFill>
                <a:srgbClr val="FFFF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F45437D2-8CC7-C293-31C8-571676015618}"/>
              </a:ext>
            </a:extLst>
          </p:cNvPr>
          <p:cNvSpPr txBox="1"/>
          <p:nvPr/>
        </p:nvSpPr>
        <p:spPr>
          <a:xfrm>
            <a:off x="262800" y="781200"/>
            <a:ext cx="11664000" cy="4018151"/>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databaseName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816917097"/>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72496B-11BE-3695-406A-84B2B5A88D7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AAD3B2C-A0AE-57B2-9447-762E5F2A49E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6A35EB9E-91B3-9CAA-E9F8-8F7F7A10EC5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 all databases</a:t>
            </a:r>
          </a:p>
        </p:txBody>
      </p:sp>
      <p:sp>
        <p:nvSpPr>
          <p:cNvPr id="7" name="TextBox 6">
            <a:extLst>
              <a:ext uri="{FF2B5EF4-FFF2-40B4-BE49-F238E27FC236}">
                <a16:creationId xmlns:a16="http://schemas.microsoft.com/office/drawing/2014/main" id="{E329E87B-687C-C35F-0753-4DAAD029994E}"/>
              </a:ext>
            </a:extLst>
          </p:cNvPr>
          <p:cNvSpPr txBox="1"/>
          <p:nvPr/>
        </p:nvSpPr>
        <p:spPr>
          <a:xfrm>
            <a:off x="262800" y="781200"/>
            <a:ext cx="11664000" cy="5586145"/>
          </a:xfrm>
          <a:prstGeom prst="rect">
            <a:avLst/>
          </a:prstGeom>
          <a:noFill/>
        </p:spPr>
        <p:txBody>
          <a:bodyPr wrap="square">
            <a:spAutoFit/>
          </a:bodyPr>
          <a:lstStyle/>
          <a:p>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endParaRPr lang="en-IN" b="0" dirty="0">
              <a:solidFill>
                <a:srgbClr val="0000FF"/>
              </a:solidFill>
              <a:effectLst/>
              <a:latin typeface="Consolas" panose="020B0609020204030204" pitchFamily="49" charset="0"/>
            </a:endParaRPr>
          </a:p>
          <a:p>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	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dbList</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admin</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listDatabases</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x</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dbList</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databases</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0070C1"/>
                </a:solidFill>
                <a:effectLst/>
                <a:latin typeface="Consolas" panose="020B0609020204030204" pitchFamily="49" charset="0"/>
              </a:rPr>
              <a:t>x</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FF"/>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a:t>
            </a:r>
          </a:p>
          <a:p>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4165923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4B5E49-C137-13B7-894B-6A9E8991B49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6F9F0D2-DCBD-AE10-B643-F0A3D417D5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A522CB8C-767C-A04B-2299-4FFEDB48CA4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 collections from all databases</a:t>
            </a:r>
          </a:p>
        </p:txBody>
      </p:sp>
      <p:sp>
        <p:nvSpPr>
          <p:cNvPr id="3" name="TextBox 2">
            <a:extLst>
              <a:ext uri="{FF2B5EF4-FFF2-40B4-BE49-F238E27FC236}">
                <a16:creationId xmlns:a16="http://schemas.microsoft.com/office/drawing/2014/main" id="{004C4B83-6997-C4BC-4B88-7ED195436345}"/>
              </a:ext>
            </a:extLst>
          </p:cNvPr>
          <p:cNvSpPr txBox="1"/>
          <p:nvPr/>
        </p:nvSpPr>
        <p:spPr>
          <a:xfrm>
            <a:off x="262800" y="781200"/>
            <a:ext cx="11664000" cy="5863144"/>
          </a:xfrm>
          <a:prstGeom prst="rect">
            <a:avLst/>
          </a:prstGeom>
          <a:noFill/>
        </p:spPr>
        <p:txBody>
          <a:bodyPr wrap="square">
            <a:spAutoFit/>
          </a:bodyPr>
          <a:lstStyle/>
          <a:p>
            <a:pPr>
              <a:lnSpc>
                <a:spcPts val="1800"/>
              </a:lnSpc>
            </a:pPr>
            <a:r>
              <a:rPr lang="en-IN" sz="1600" b="0" dirty="0">
                <a:solidFill>
                  <a:srgbClr val="AF00DB"/>
                </a:solidFill>
                <a:effectLst/>
                <a:latin typeface="Consolas" panose="020B0609020204030204" pitchFamily="49" charset="0"/>
              </a:rPr>
              <a:t>import</a:t>
            </a:r>
            <a:r>
              <a:rPr lang="en-IN" sz="1600" b="0" dirty="0">
                <a:solidFill>
                  <a:srgbClr val="000000"/>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new</a:t>
            </a:r>
            <a:r>
              <a:rPr lang="en-IN" sz="1600" b="0" dirty="0">
                <a:solidFill>
                  <a:srgbClr val="000000"/>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"mongodb://192.168.150.68:27017"</a:t>
            </a:r>
            <a:r>
              <a:rPr lang="en-IN" sz="1600" b="0" dirty="0">
                <a:solidFill>
                  <a:srgbClr val="000000"/>
                </a:solidFill>
                <a:effectLst/>
                <a:latin typeface="Consolas" panose="020B0609020204030204" pitchFamily="49" charset="0"/>
              </a:rPr>
              <a:t>);</a:t>
            </a:r>
          </a:p>
          <a:p>
            <a:pPr>
              <a:lnSpc>
                <a:spcPts val="1800"/>
              </a:lnSpc>
            </a:pPr>
            <a:br>
              <a:rPr lang="en-IN" sz="1600" b="0" dirty="0">
                <a:solidFill>
                  <a:srgbClr val="000000"/>
                </a:solidFill>
                <a:effectLst/>
                <a:latin typeface="Consolas" panose="020B0609020204030204" pitchFamily="49" charset="0"/>
              </a:rPr>
            </a:b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async</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=&gt;</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dbList</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admin</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listDatabases</a:t>
            </a:r>
            <a:r>
              <a:rPr lang="en-IN" sz="1600" b="0" dirty="0">
                <a:solidFill>
                  <a:srgbClr val="000000"/>
                </a:solidFill>
                <a:effectLst/>
                <a:latin typeface="Consolas" panose="020B0609020204030204" pitchFamily="49" charset="0"/>
              </a:rPr>
              <a:t>();</a:t>
            </a:r>
          </a:p>
          <a:p>
            <a:pPr>
              <a:lnSpc>
                <a:spcPts val="1800"/>
              </a:lnSpc>
            </a:pPr>
            <a:br>
              <a:rPr lang="en-IN" sz="1600" b="0" dirty="0">
                <a:solidFill>
                  <a:srgbClr val="000000"/>
                </a:solidFill>
                <a:effectLst/>
                <a:latin typeface="Consolas" panose="020B0609020204030204" pitchFamily="49" charset="0"/>
              </a:rPr>
            </a:b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dbList</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databases</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y</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listCollections</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dirty="0">
                <a:solidFill>
                  <a:srgbClr val="000000"/>
                </a:solidFill>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 </a:t>
            </a:r>
            <a:r>
              <a:rPr lang="en-IN" sz="1600" b="0" dirty="0">
                <a:solidFill>
                  <a:srgbClr val="A31515"/>
                </a:solidFill>
                <a:effectLst/>
                <a:latin typeface="Consolas" panose="020B0609020204030204" pitchFamily="49" charset="0"/>
              </a:rPr>
              <a:t>" --&gt; "</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'connection closed...'</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a:t>
            </a:r>
          </a:p>
          <a:p>
            <a:pPr>
              <a:lnSpc>
                <a:spcPts val="1800"/>
              </a:lnSpc>
            </a:pP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706440559"/>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a:t>
            </a:r>
          </a:p>
        </p:txBody>
      </p:sp>
      <p:sp>
        <p:nvSpPr>
          <p:cNvPr id="7" name="TextBox 6">
            <a:extLst>
              <a:ext uri="{FF2B5EF4-FFF2-40B4-BE49-F238E27FC236}">
                <a16:creationId xmlns:a16="http://schemas.microsoft.com/office/drawing/2014/main" id="{57C766C7-E903-4525-401C-F76D11D6B1A1}"/>
              </a:ext>
            </a:extLst>
          </p:cNvPr>
          <p:cNvSpPr txBox="1"/>
          <p:nvPr/>
        </p:nvSpPr>
        <p:spPr>
          <a:xfrm>
            <a:off x="262800" y="78120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createCollection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"employee"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"Collection created..."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386197085"/>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capped collection</a:t>
            </a:r>
          </a:p>
        </p:txBody>
      </p:sp>
      <p:sp>
        <p:nvSpPr>
          <p:cNvPr id="7" name="TextBox 6">
            <a:extLst>
              <a:ext uri="{FF2B5EF4-FFF2-40B4-BE49-F238E27FC236}">
                <a16:creationId xmlns:a16="http://schemas.microsoft.com/office/drawing/2014/main" id="{B69A6CB5-D229-250E-7D2A-6F3AC4D15623}"/>
              </a:ext>
            </a:extLst>
          </p:cNvPr>
          <p:cNvSpPr txBox="1"/>
          <p:nvPr/>
        </p:nvSpPr>
        <p:spPr>
          <a:xfrm>
            <a:off x="262800" y="78120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createCollection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"doctor"</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capped: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size:</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100</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max:</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2</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"Collection created..."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282217072"/>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a:t>
            </a:r>
          </a:p>
        </p:txBody>
      </p:sp>
      <p:sp>
        <p:nvSpPr>
          <p:cNvPr id="7" name="TextBox 6">
            <a:extLst>
              <a:ext uri="{FF2B5EF4-FFF2-40B4-BE49-F238E27FC236}">
                <a16:creationId xmlns:a16="http://schemas.microsoft.com/office/drawing/2014/main" id="{5CDDF35F-327A-F0BF-7941-270534F2F36D}"/>
              </a:ext>
            </a:extLst>
          </p:cNvPr>
          <p:cNvSpPr txBox="1"/>
          <p:nvPr/>
        </p:nvSpPr>
        <p:spPr>
          <a:xfrm>
            <a:off x="262800" y="781200"/>
            <a:ext cx="11664000" cy="573490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"Collection created..."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841730785"/>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 using Array()</a:t>
            </a:r>
          </a:p>
        </p:txBody>
      </p:sp>
      <p:sp>
        <p:nvSpPr>
          <p:cNvPr id="3" name="TextBox 2">
            <a:extLst>
              <a:ext uri="{FF2B5EF4-FFF2-40B4-BE49-F238E27FC236}">
                <a16:creationId xmlns:a16="http://schemas.microsoft.com/office/drawing/2014/main" id="{DA0D483F-3551-9C81-CA0A-7D293D5B0819}"/>
              </a:ext>
            </a:extLst>
          </p:cNvPr>
          <p:cNvSpPr txBox="1"/>
          <p:nvPr/>
        </p:nvSpPr>
        <p:spPr>
          <a:xfrm>
            <a:off x="262800" y="781200"/>
            <a:ext cx="11664000" cy="573490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894069984"/>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4372CF0-2526-B072-2AA0-5AC33279FF03}"/>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of) loops</a:t>
            </a:r>
          </a:p>
        </p:txBody>
      </p:sp>
      <p:sp>
        <p:nvSpPr>
          <p:cNvPr id="5" name="TextBox 4">
            <a:extLst>
              <a:ext uri="{FF2B5EF4-FFF2-40B4-BE49-F238E27FC236}">
                <a16:creationId xmlns:a16="http://schemas.microsoft.com/office/drawing/2014/main" id="{AA9CB2A5-27FE-6E7D-B1DA-76D00B2F1248}"/>
              </a:ext>
            </a:extLst>
          </p:cNvPr>
          <p:cNvSpPr txBox="1"/>
          <p:nvPr/>
        </p:nvSpPr>
        <p:spPr>
          <a:xfrm>
            <a:off x="262800" y="781200"/>
            <a:ext cx="11664000" cy="598003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80159735"/>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E51D9F0-FD26-1DC7-3730-1E76CE116E61}"/>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array.forEach() loops</a:t>
            </a:r>
          </a:p>
        </p:txBody>
      </p:sp>
      <p:sp>
        <p:nvSpPr>
          <p:cNvPr id="5" name="TextBox 4">
            <a:extLst>
              <a:ext uri="{FF2B5EF4-FFF2-40B4-BE49-F238E27FC236}">
                <a16:creationId xmlns:a16="http://schemas.microsoft.com/office/drawing/2014/main" id="{510F8C59-45B3-5531-D7DA-A84B6BB27CE4}"/>
              </a:ext>
            </a:extLst>
          </p:cNvPr>
          <p:cNvSpPr txBox="1"/>
          <p:nvPr/>
        </p:nvSpPr>
        <p:spPr>
          <a:xfrm>
            <a:off x="262800" y="781200"/>
            <a:ext cx="11664000" cy="6247864"/>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endParaRPr lang="en-IN" sz="400" b="0" dirty="0">
              <a:solidFill>
                <a:srgbClr val="000000"/>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forEach</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value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index</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index</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value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001200161"/>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82580C-5F05-112D-139E-919EC861525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in) loops</a:t>
            </a:r>
          </a:p>
        </p:txBody>
      </p:sp>
      <p:sp>
        <p:nvSpPr>
          <p:cNvPr id="5" name="TextBox 4">
            <a:extLst>
              <a:ext uri="{FF2B5EF4-FFF2-40B4-BE49-F238E27FC236}">
                <a16:creationId xmlns:a16="http://schemas.microsoft.com/office/drawing/2014/main" id="{51BDECD5-4E8B-1EA9-A39A-C9FBFD47CA26}"/>
              </a:ext>
            </a:extLst>
          </p:cNvPr>
          <p:cNvSpPr txBox="1"/>
          <p:nvPr/>
        </p:nvSpPr>
        <p:spPr>
          <a:xfrm>
            <a:off x="262800" y="781200"/>
            <a:ext cx="11664000" cy="6247864"/>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br>
              <a:rPr lang="en-IN" sz="400"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key</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key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274991510"/>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 and add new document</a:t>
            </a:r>
          </a:p>
        </p:txBody>
      </p:sp>
      <p:sp>
        <p:nvSpPr>
          <p:cNvPr id="5" name="TextBox 4">
            <a:extLst>
              <a:ext uri="{FF2B5EF4-FFF2-40B4-BE49-F238E27FC236}">
                <a16:creationId xmlns:a16="http://schemas.microsoft.com/office/drawing/2014/main" id="{022C4BE1-890F-4CFC-4386-F3C662336890}"/>
              </a:ext>
            </a:extLst>
          </p:cNvPr>
          <p:cNvSpPr txBox="1"/>
          <p:nvPr/>
        </p:nvSpPr>
        <p:spPr>
          <a:xfrm>
            <a:off x="262800" y="781200"/>
            <a:ext cx="11664000" cy="4862870"/>
          </a:xfrm>
          <a:prstGeom prst="rect">
            <a:avLst/>
          </a:prstGeom>
          <a:noFill/>
        </p:spPr>
        <p:txBody>
          <a:bodyPr wrap="square">
            <a:spAutoFit/>
          </a:bodyPr>
          <a:lstStyle/>
          <a:p>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endParaRPr lang="en-IN" sz="400" b="0" dirty="0">
              <a:solidFill>
                <a:srgbClr val="0000FF"/>
              </a:solidFill>
              <a:effectLst/>
              <a:latin typeface="Consolas" panose="020B0609020204030204" pitchFamily="49" charset="0"/>
            </a:endParaRPr>
          </a:p>
          <a:p>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createCollection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'saleel'</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a:t>
            </a:r>
          </a:p>
          <a:p>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012322642"/>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renameCollection()</a:t>
            </a:r>
          </a:p>
        </p:txBody>
      </p:sp>
      <p:sp>
        <p:nvSpPr>
          <p:cNvPr id="5" name="TextBox 4">
            <a:extLst>
              <a:ext uri="{FF2B5EF4-FFF2-40B4-BE49-F238E27FC236}">
                <a16:creationId xmlns:a16="http://schemas.microsoft.com/office/drawing/2014/main" id="{4B14D26D-F772-03B2-A30A-7A881B16082B}"/>
              </a:ext>
            </a:extLst>
          </p:cNvPr>
          <p:cNvSpPr txBox="1"/>
          <p:nvPr/>
        </p:nvSpPr>
        <p:spPr>
          <a:xfrm>
            <a:off x="262800" y="781200"/>
            <a:ext cx="11664000" cy="4257576"/>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endParaRPr lang="en-IN" sz="400"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rename</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"newPerson"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79769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1415480" y="4510861"/>
            <a:ext cx="9252520" cy="2031325"/>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$or</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sal</a:t>
            </a:r>
            <a:r>
              <a:rPr lang="en-IN">
                <a:latin typeface="Source Code Pro" panose="020B0509030403020204"/>
                <a:ea typeface="Source Code Pro" panose="020B0509030403020204" pitchFamily="49" charset="0"/>
                <a:cs typeface="Calibri" panose="020F0502020204030204" pitchFamily="34" charset="0"/>
              </a:rPr>
              <a:t>: </a:t>
            </a:r>
            <a:r>
              <a:rPr lang="en-IN">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a:solidFill>
                  <a:srgbClr val="B22251"/>
                </a:solidFill>
                <a:latin typeface="Source Code Pro" panose="020B0509030403020204"/>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gt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a:ea typeface="Source Code Pro" panose="020B0509030403020204" pitchFamily="49" charset="0"/>
              </a:rPr>
              <a:t>3000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rPr>
              <a:t>JOB: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$in</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rPr>
              <a:t>, job: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04804297"/>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dropCollection()</a:t>
            </a:r>
          </a:p>
        </p:txBody>
      </p:sp>
      <p:sp>
        <p:nvSpPr>
          <p:cNvPr id="5" name="TextBox 4">
            <a:extLst>
              <a:ext uri="{FF2B5EF4-FFF2-40B4-BE49-F238E27FC236}">
                <a16:creationId xmlns:a16="http://schemas.microsoft.com/office/drawing/2014/main" id="{00DD48BA-7F77-4629-B311-20B4F816A73E}"/>
              </a:ext>
            </a:extLst>
          </p:cNvPr>
          <p:cNvSpPr txBox="1"/>
          <p:nvPr/>
        </p:nvSpPr>
        <p:spPr>
          <a:xfrm>
            <a:off x="262800" y="781200"/>
            <a:ext cx="11664000" cy="4257576"/>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endParaRPr lang="en-IN" sz="400"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drop</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08964867"/>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countDocuments({ })</a:t>
            </a:r>
          </a:p>
        </p:txBody>
      </p:sp>
      <p:sp>
        <p:nvSpPr>
          <p:cNvPr id="5" name="TextBox 4">
            <a:extLst>
              <a:ext uri="{FF2B5EF4-FFF2-40B4-BE49-F238E27FC236}">
                <a16:creationId xmlns:a16="http://schemas.microsoft.com/office/drawing/2014/main" id="{4B8F7241-7412-161F-3C70-BB7D03065849}"/>
              </a:ext>
            </a:extLst>
          </p:cNvPr>
          <p:cNvSpPr txBox="1"/>
          <p:nvPr/>
        </p:nvSpPr>
        <p:spPr>
          <a:xfrm>
            <a:off x="262800" y="781200"/>
            <a:ext cx="11664000" cy="4708981"/>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endParaRPr lang="en-IN" dirty="0">
              <a:solidFill>
                <a:srgbClr val="000000"/>
              </a:solidFill>
              <a:latin typeface="Consolas" panose="020B0609020204030204" pitchFamily="49" charset="0"/>
            </a:endParaRPr>
          </a:p>
          <a:p>
            <a:br>
              <a:rPr lang="en-IN" sz="400"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countDocuments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698352175"/>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countDocuments({query})</a:t>
            </a:r>
          </a:p>
        </p:txBody>
      </p:sp>
      <p:sp>
        <p:nvSpPr>
          <p:cNvPr id="5" name="TextBox 4">
            <a:extLst>
              <a:ext uri="{FF2B5EF4-FFF2-40B4-BE49-F238E27FC236}">
                <a16:creationId xmlns:a16="http://schemas.microsoft.com/office/drawing/2014/main" id="{E31E0355-CAF9-FBAC-C48F-2D2F438F1FD8}"/>
              </a:ext>
            </a:extLst>
          </p:cNvPr>
          <p:cNvSpPr txBox="1"/>
          <p:nvPr/>
        </p:nvSpPr>
        <p:spPr>
          <a:xfrm>
            <a:off x="262800" y="781200"/>
            <a:ext cx="11664000" cy="465768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br>
              <a:rPr lang="en-IN" b="0" dirty="0">
                <a:solidFill>
                  <a:srgbClr val="000000"/>
                </a:solidFill>
                <a:effectLst/>
                <a:latin typeface="Consolas" panose="020B0609020204030204" pitchFamily="49" charset="0"/>
              </a:rPr>
            </a:br>
            <a:endParaRPr lang="en-IN" sz="400" b="0" dirty="0">
              <a:solidFill>
                <a:srgbClr val="000000"/>
              </a:solidFill>
              <a:effectLst/>
              <a:latin typeface="Consolas" panose="020B0609020204030204" pitchFamily="49" charset="0"/>
            </a:endParaRPr>
          </a:p>
          <a:p>
            <a:endParaRPr lang="en-IN" sz="400" dirty="0">
              <a:solidFill>
                <a:srgbClr val="000000"/>
              </a:solidFill>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countDocuments</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100</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915702218"/>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
        <p:nvSpPr>
          <p:cNvPr id="5" name="TextBox 4">
            <a:extLst>
              <a:ext uri="{FF2B5EF4-FFF2-40B4-BE49-F238E27FC236}">
                <a16:creationId xmlns:a16="http://schemas.microsoft.com/office/drawing/2014/main" id="{B93A8C7F-8601-C4E2-C92E-B09715CACCEC}"/>
              </a:ext>
            </a:extLst>
          </p:cNvPr>
          <p:cNvSpPr txBox="1"/>
          <p:nvPr/>
        </p:nvSpPr>
        <p:spPr>
          <a:xfrm>
            <a:off x="262800" y="781200"/>
            <a:ext cx="11664000" cy="4575612"/>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endParaRPr lang="en-IN" sz="400" b="0" dirty="0">
              <a:solidFill>
                <a:srgbClr val="000000"/>
              </a:solidFill>
              <a:effectLst/>
              <a:latin typeface="Consolas" panose="020B0609020204030204" pitchFamily="49" charset="0"/>
            </a:endParaRPr>
          </a:p>
          <a:p>
            <a:endParaRPr lang="en-IN" sz="400" dirty="0">
              <a:solidFill>
                <a:srgbClr val="000000"/>
              </a:solidFill>
              <a:latin typeface="Consolas" panose="020B0609020204030204" pitchFamily="49" charset="0"/>
            </a:endParaRPr>
          </a:p>
          <a:p>
            <a:endParaRPr lang="en-IN" sz="400"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400399109"/>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with arguments </a:t>
            </a:r>
          </a:p>
        </p:txBody>
      </p:sp>
      <p:sp>
        <p:nvSpPr>
          <p:cNvPr id="4" name="TextBox 3">
            <a:extLst>
              <a:ext uri="{FF2B5EF4-FFF2-40B4-BE49-F238E27FC236}">
                <a16:creationId xmlns:a16="http://schemas.microsoft.com/office/drawing/2014/main" id="{F9BC06F1-2246-6C65-C657-07C2BB9C34D0}"/>
              </a:ext>
            </a:extLst>
          </p:cNvPr>
          <p:cNvSpPr txBox="1"/>
          <p:nvPr/>
        </p:nvSpPr>
        <p:spPr>
          <a:xfrm>
            <a:off x="262800" y="781200"/>
            <a:ext cx="11664000" cy="4708981"/>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br>
              <a:rPr lang="en-IN" sz="400" b="0" dirty="0">
                <a:solidFill>
                  <a:srgbClr val="000000"/>
                </a:solidFill>
                <a:effectLst/>
                <a:latin typeface="Consolas" panose="020B0609020204030204" pitchFamily="49" charset="0"/>
              </a:rPr>
            </a:br>
            <a:endParaRPr lang="en-IN" sz="400" b="0" dirty="0">
              <a:solidFill>
                <a:srgbClr val="000000"/>
              </a:solidFill>
              <a:effectLst/>
              <a:latin typeface="Consolas" panose="020B0609020204030204" pitchFamily="49" charset="0"/>
            </a:endParaRPr>
          </a:p>
          <a:p>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gross</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'11-05-1978'</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'Chandra Barot'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133811798"/>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US" sz="2000" dirty="0">
                <a:solidFill>
                  <a:srgbClr val="FFFF00"/>
                </a:solidFill>
                <a:latin typeface="Source Code Pro" panose="020B0509030403020204" pitchFamily="49" charset="0"/>
                <a:ea typeface="Source Code Pro" panose="020B0509030403020204" pitchFamily="49" charset="0"/>
              </a:rPr>
              <a:t>Note:- _id must be auto generated max() + 1               </a:t>
            </a:r>
            <a:r>
              <a:rPr lang="en-IN" sz="3200" b="1" i="1" dirty="0">
                <a:solidFill>
                  <a:srgbClr val="FFFF00"/>
                </a:solidFill>
                <a:latin typeface="Arial" pitchFamily="34" charset="0"/>
                <a:cs typeface="Arial" pitchFamily="34" charset="0"/>
              </a:rPr>
              <a:t>insertOne({ })</a:t>
            </a:r>
          </a:p>
        </p:txBody>
      </p:sp>
      <p:sp>
        <p:nvSpPr>
          <p:cNvPr id="4" name="TextBox 3">
            <a:extLst>
              <a:ext uri="{FF2B5EF4-FFF2-40B4-BE49-F238E27FC236}">
                <a16:creationId xmlns:a16="http://schemas.microsoft.com/office/drawing/2014/main" id="{B4F9053D-EB1F-72F8-AD76-C11D36689040}"/>
              </a:ext>
            </a:extLst>
          </p:cNvPr>
          <p:cNvSpPr txBox="1"/>
          <p:nvPr/>
        </p:nvSpPr>
        <p:spPr>
          <a:xfrm>
            <a:off x="262800" y="781200"/>
            <a:ext cx="11664000" cy="572355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 = </a:t>
            </a:r>
            <a:r>
              <a:rPr lang="en-IN" b="0" dirty="0">
                <a:solidFill>
                  <a:srgbClr val="098658"/>
                </a:solidFill>
                <a:effectLst/>
                <a:latin typeface="Consolas" panose="020B0609020204030204" pitchFamily="49" charset="0"/>
              </a:rPr>
              <a:t>0</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$group:</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null</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x:</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$max:</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"$_id"</a:t>
            </a:r>
            <a:r>
              <a:rPr lang="en-IN" b="0" dirty="0">
                <a:solidFill>
                  <a:srgbClr val="000000"/>
                </a:solidFill>
                <a:effectLst/>
                <a:latin typeface="Consolas" panose="020B0609020204030204" pitchFamily="49" charset="0"/>
              </a:rPr>
              <a:t> } }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x</a:t>
            </a:r>
            <a:r>
              <a:rPr lang="en-IN" b="0" dirty="0">
                <a:solidFill>
                  <a:srgbClr val="000000"/>
                </a:solidFill>
                <a:effectLst/>
                <a:latin typeface="Consolas" panose="020B0609020204030204" pitchFamily="49" charset="0"/>
              </a:rPr>
              <a:t> +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'11-05-1978'</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'Chandra Barot'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618012095"/>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 ) using arrow function</a:t>
            </a:r>
          </a:p>
        </p:txBody>
      </p:sp>
      <p:sp>
        <p:nvSpPr>
          <p:cNvPr id="7" name="TextBox 6">
            <a:extLst>
              <a:ext uri="{FF2B5EF4-FFF2-40B4-BE49-F238E27FC236}">
                <a16:creationId xmlns:a16="http://schemas.microsoft.com/office/drawing/2014/main" id="{13F337F7-5C23-3837-A6B0-A72A68678CFA}"/>
              </a:ext>
            </a:extLst>
          </p:cNvPr>
          <p:cNvSpPr txBox="1"/>
          <p:nvPr/>
        </p:nvSpPr>
        <p:spPr>
          <a:xfrm>
            <a:off x="262800" y="78120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gross</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30</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'11-05-1978'</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'Chandra Barot'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85682509"/>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insertMany([  { }, { } ])</a:t>
            </a:r>
          </a:p>
        </p:txBody>
      </p:sp>
      <p:sp>
        <p:nvSpPr>
          <p:cNvPr id="7" name="TextBox 6">
            <a:extLst>
              <a:ext uri="{FF2B5EF4-FFF2-40B4-BE49-F238E27FC236}">
                <a16:creationId xmlns:a16="http://schemas.microsoft.com/office/drawing/2014/main" id="{E650F6BF-97A6-3CC2-4798-B1D3BC25B060}"/>
              </a:ext>
            </a:extLst>
          </p:cNvPr>
          <p:cNvSpPr txBox="1"/>
          <p:nvPr/>
        </p:nvSpPr>
        <p:spPr>
          <a:xfrm>
            <a:off x="262800" y="78120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"mv"</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insertMany</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31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 },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32</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Trishul</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466529896"/>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a:t>
            </a:r>
          </a:p>
        </p:txBody>
      </p:sp>
      <p:sp>
        <p:nvSpPr>
          <p:cNvPr id="5" name="TextBox 4">
            <a:extLst>
              <a:ext uri="{FF2B5EF4-FFF2-40B4-BE49-F238E27FC236}">
                <a16:creationId xmlns:a16="http://schemas.microsoft.com/office/drawing/2014/main" id="{22A49D0B-6FF4-B705-F31E-10B5CBD9FA4D}"/>
              </a:ext>
            </a:extLst>
          </p:cNvPr>
          <p:cNvSpPr txBox="1"/>
          <p:nvPr/>
        </p:nvSpPr>
        <p:spPr>
          <a:xfrm>
            <a:off x="262800" y="781200"/>
            <a:ext cx="11664000" cy="4941481"/>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endParaRPr lang="en-IN" b="0" dirty="0">
              <a:solidFill>
                <a:srgbClr val="0000FF"/>
              </a:solidFill>
              <a:effectLst/>
              <a:latin typeface="Consolas" panose="020B0609020204030204" pitchFamily="49" charset="0"/>
            </a:endParaRPr>
          </a:p>
          <a:p>
            <a:pPr>
              <a:lnSpc>
                <a:spcPts val="1800"/>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077455847"/>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7" name="TextBox 6">
            <a:extLst>
              <a:ext uri="{FF2B5EF4-FFF2-40B4-BE49-F238E27FC236}">
                <a16:creationId xmlns:a16="http://schemas.microsoft.com/office/drawing/2014/main" id="{1F762D16-835A-DD4D-34C5-A692A15C358E}"/>
              </a:ext>
            </a:extLst>
          </p:cNvPr>
          <p:cNvSpPr txBox="1"/>
          <p:nvPr/>
        </p:nvSpPr>
        <p:spPr>
          <a:xfrm>
            <a:off x="262800" y="781200"/>
            <a:ext cx="11664000" cy="5403146"/>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projection:</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 });</a:t>
            </a:r>
          </a:p>
          <a:p>
            <a:pPr>
              <a:lnSpc>
                <a:spcPts val="1800"/>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6610068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5" name="TextBox 4">
            <a:extLst>
              <a:ext uri="{FF2B5EF4-FFF2-40B4-BE49-F238E27FC236}">
                <a16:creationId xmlns:a16="http://schemas.microsoft.com/office/drawing/2014/main" id="{25DB19EC-52EB-40D8-1DB7-1F4F18609570}"/>
              </a:ext>
            </a:extLst>
          </p:cNvPr>
          <p:cNvSpPr txBox="1"/>
          <p:nvPr/>
        </p:nvSpPr>
        <p:spPr>
          <a:xfrm>
            <a:off x="262800" y="620688"/>
            <a:ext cx="11664000" cy="6326475"/>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250</a:t>
            </a:r>
            <a:r>
              <a:rPr lang="en-IN" b="0" dirty="0">
                <a:solidFill>
                  <a:srgbClr val="000000"/>
                </a:solidFill>
                <a:effectLst/>
                <a:latin typeface="Consolas" panose="020B0609020204030204" pitchFamily="49" charset="0"/>
              </a:rPr>
              <a:t> } }, { </a:t>
            </a:r>
            <a:r>
              <a:rPr lang="en-IN" b="0" dirty="0">
                <a:solidFill>
                  <a:srgbClr val="001080"/>
                </a:solidFill>
                <a:effectLst/>
                <a:latin typeface="Consolas" panose="020B0609020204030204" pitchFamily="49" charset="0"/>
              </a:rPr>
              <a:t>projection:</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 });</a:t>
            </a:r>
          </a:p>
          <a:p>
            <a:pPr>
              <a:lnSpc>
                <a:spcPts val="1800"/>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fn1</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fn1</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return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 </a:t>
            </a:r>
            <a:r>
              <a:rPr lang="en-IN" b="0" dirty="0">
                <a:solidFill>
                  <a:srgbClr val="A31515"/>
                </a:solidFill>
                <a:effectLst/>
                <a:latin typeface="Consolas" panose="020B0609020204030204" pitchFamily="49" charset="0"/>
              </a:rPr>
              <a:t>" ---&gt; "</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duration</a:t>
            </a:r>
            <a:endParaRPr lang="en-IN" b="0" dirty="0">
              <a:solidFill>
                <a:srgbClr val="000000"/>
              </a:solidFill>
              <a:effectLst/>
              <a:latin typeface="Consolas" panose="020B0609020204030204" pitchFamily="49" charset="0"/>
            </a:endParaRPr>
          </a:p>
          <a:p>
            <a:pPr>
              <a:lnSpc>
                <a:spcPts val="1800"/>
              </a:lnSpc>
            </a:pP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061916263"/>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runtime collectionName and fieldNames</a:t>
            </a:r>
          </a:p>
        </p:txBody>
      </p:sp>
      <p:sp>
        <p:nvSpPr>
          <p:cNvPr id="5" name="TextBox 4">
            <a:extLst>
              <a:ext uri="{FF2B5EF4-FFF2-40B4-BE49-F238E27FC236}">
                <a16:creationId xmlns:a16="http://schemas.microsoft.com/office/drawing/2014/main" id="{F13D947D-77EE-8910-6B91-2578B5909E11}"/>
              </a:ext>
            </a:extLst>
          </p:cNvPr>
          <p:cNvSpPr txBox="1"/>
          <p:nvPr/>
        </p:nvSpPr>
        <p:spPr>
          <a:xfrm>
            <a:off x="262800" y="781200"/>
            <a:ext cx="11664000" cy="5633978"/>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endParaRPr lang="en-IN" b="0" dirty="0">
              <a:solidFill>
                <a:srgbClr val="0000FF"/>
              </a:solidFill>
              <a:effectLst/>
              <a:latin typeface="Consolas" panose="020B0609020204030204" pitchFamily="49" charset="0"/>
            </a:endParaRPr>
          </a:p>
          <a:p>
            <a:pPr>
              <a:lnSpc>
                <a:spcPts val="1800"/>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_collectionName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_query</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_fieldList</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i</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_collectionName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i</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_query</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projection: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_fieldList</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endParaRPr lang="en-IN" b="0" dirty="0">
              <a:solidFill>
                <a:srgbClr val="795E26"/>
              </a:solidFill>
              <a:effectLst/>
              <a:latin typeface="Consolas" panose="020B0609020204030204" pitchFamily="49" charset="0"/>
            </a:endParaRP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genres:</a:t>
            </a:r>
            <a:r>
              <a:rPr lang="en-IN" b="0" dirty="0">
                <a:solidFill>
                  <a:srgbClr val="811F3F"/>
                </a:solidFill>
                <a:effectLst/>
                <a:latin typeface="Consolas" panose="020B0609020204030204" pitchFamily="49" charset="0"/>
              </a:rPr>
              <a:t> /</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Horror</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a:t>
            </a:r>
            <a:r>
              <a:rPr lang="en-IN" b="0" dirty="0">
                <a:solidFill>
                  <a:srgbClr val="000000"/>
                </a:solidFill>
                <a:effectLst/>
                <a:latin typeface="Consolas" panose="020B0609020204030204" pitchFamily="49" charset="0"/>
              </a:rPr>
              <a:t> },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569610173"/>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).filter( { query } ).project( { fieldList } )</a:t>
            </a:r>
          </a:p>
        </p:txBody>
      </p:sp>
      <p:sp>
        <p:nvSpPr>
          <p:cNvPr id="5" name="TextBox 4">
            <a:extLst>
              <a:ext uri="{FF2B5EF4-FFF2-40B4-BE49-F238E27FC236}">
                <a16:creationId xmlns:a16="http://schemas.microsoft.com/office/drawing/2014/main" id="{4BE5A571-4C48-71CA-2AFE-683CBFE7275E}"/>
              </a:ext>
            </a:extLst>
          </p:cNvPr>
          <p:cNvSpPr txBox="1"/>
          <p:nvPr/>
        </p:nvSpPr>
        <p:spPr>
          <a:xfrm>
            <a:off x="262800" y="781200"/>
            <a:ext cx="11664000" cy="5172313"/>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filter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language: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'Hindi'</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project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language: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p>
          <a:p>
            <a:pPr>
              <a:lnSpc>
                <a:spcPts val="1800"/>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02144776"/>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like</a:t>
            </a:r>
          </a:p>
        </p:txBody>
      </p:sp>
      <p:sp>
        <p:nvSpPr>
          <p:cNvPr id="3" name="Rectangle 2"/>
          <p:cNvSpPr/>
          <p:nvPr/>
        </p:nvSpPr>
        <p:spPr>
          <a:xfrm>
            <a:off x="262800" y="781200"/>
            <a:ext cx="11664000" cy="5734903"/>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movie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movie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811F3F"/>
                </a:solidFill>
                <a:effectLst/>
                <a:latin typeface="Consolas" panose="020B0609020204030204" pitchFamily="49" charset="0"/>
              </a:rPr>
              <a:t> /</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H/</a:t>
            </a:r>
            <a:r>
              <a:rPr lang="en-IN" b="0" dirty="0">
                <a:solidFill>
                  <a:srgbClr val="3B3B3B"/>
                </a:solidFill>
                <a:effectLst/>
                <a:latin typeface="Consolas" panose="020B0609020204030204" pitchFamily="49" charset="0"/>
              </a:rPr>
              <a:t> }, { </a:t>
            </a:r>
            <a:r>
              <a:rPr lang="en-IN" b="0" dirty="0">
                <a:solidFill>
                  <a:srgbClr val="001080"/>
                </a:solidFill>
                <a:effectLst/>
                <a:latin typeface="Consolas" panose="020B0609020204030204" pitchFamily="49" charset="0"/>
              </a:rPr>
              <a:t>projection:</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err="1">
                <a:solidFill>
                  <a:srgbClr val="0070C1"/>
                </a:solidFill>
                <a:effectLst/>
                <a:latin typeface="Consolas" panose="020B0609020204030204" pitchFamily="49" charset="0"/>
              </a:rPr>
              <a:t>doc</a:t>
            </a:r>
            <a:r>
              <a:rPr lang="en-IN" b="0" dirty="0" err="1">
                <a:solidFill>
                  <a:srgbClr val="3B3B3B"/>
                </a:solidFill>
                <a:effectLst/>
                <a:latin typeface="Consolas" panose="020B0609020204030204" pitchFamily="49" charset="0"/>
              </a:rPr>
              <a:t>.</a:t>
            </a:r>
            <a:r>
              <a:rPr lang="en-IN" b="0" dirty="0" err="1">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499291662"/>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$exists</a:t>
            </a:r>
          </a:p>
        </p:txBody>
      </p:sp>
      <p:sp>
        <p:nvSpPr>
          <p:cNvPr id="3" name="Rectangle 2"/>
          <p:cNvSpPr/>
          <p:nvPr/>
        </p:nvSpPr>
        <p:spPr>
          <a:xfrm>
            <a:off x="262800" y="781200"/>
            <a:ext cx="11664000" cy="5734903"/>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"emp"</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movie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phone:</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$exists:</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 { </a:t>
            </a:r>
            <a:r>
              <a:rPr lang="en-IN" b="0" dirty="0">
                <a:solidFill>
                  <a:srgbClr val="001080"/>
                </a:solidFill>
                <a:effectLst/>
                <a:latin typeface="Consolas" panose="020B0609020204030204" pitchFamily="49" charset="0"/>
              </a:rPr>
              <a:t>projection:</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err="1">
                <a:solidFill>
                  <a:srgbClr val="0070C1"/>
                </a:solidFill>
                <a:effectLst/>
                <a:latin typeface="Consolas" panose="020B0609020204030204" pitchFamily="49" charset="0"/>
              </a:rPr>
              <a:t>doc</a:t>
            </a:r>
            <a:r>
              <a:rPr lang="en-IN" b="0" dirty="0" err="1">
                <a:solidFill>
                  <a:srgbClr val="3B3B3B"/>
                </a:solidFill>
                <a:effectLst/>
                <a:latin typeface="Consolas" panose="020B0609020204030204" pitchFamily="49" charset="0"/>
              </a:rPr>
              <a:t>.</a:t>
            </a:r>
            <a:r>
              <a:rPr lang="en-IN" b="0" dirty="0" err="1">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513183360"/>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781200"/>
            <a:ext cx="11664000" cy="5991384"/>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'Eastman'</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language: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"Hindi"</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"Comedy"</a:t>
            </a:r>
            <a:r>
              <a:rPr lang="en-IN" b="0" dirty="0">
                <a:solidFill>
                  <a:srgbClr val="3B3B3B"/>
                </a:solidFill>
                <a:effectLst/>
                <a:latin typeface="Consolas" panose="020B0609020204030204" pitchFamily="49" charset="0"/>
              </a:rPr>
              <a:t> }, </a:t>
            </a:r>
          </a:p>
          <a:p>
            <a:pPr>
              <a:lnSpc>
                <a:spcPts val="2025"/>
              </a:lnSpc>
              <a:buNone/>
            </a:pPr>
            <a:r>
              <a:rPr lang="en-IN" dirty="0">
                <a:solidFill>
                  <a:srgbClr val="3B3B3B"/>
                </a:solidFill>
                <a:latin typeface="Consolas" panose="020B0609020204030204" pitchFamily="49" charset="0"/>
              </a:rPr>
              <a:t>      </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projection:</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language:</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a:t>
            </a:r>
          </a:p>
          <a:p>
            <a:pPr>
              <a:buNone/>
            </a:pPr>
            <a:endParaRPr lang="en-IN" sz="800" b="0" dirty="0">
              <a:solidFill>
                <a:srgbClr val="3B3B3B"/>
              </a:solidFill>
              <a:effectLst/>
              <a:latin typeface="Consolas" panose="020B0609020204030204" pitchFamily="49" charset="0"/>
            </a:endParaRP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a:t>
            </a:r>
          </a:p>
        </p:txBody>
      </p:sp>
    </p:spTree>
    <p:extLst>
      <p:ext uri="{BB962C8B-B14F-4D97-AF65-F5344CB8AC3E}">
        <p14:creationId xmlns:p14="http://schemas.microsoft.com/office/powerpoint/2010/main" val="3099371511"/>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3" name="Rectangle 2"/>
          <p:cNvSpPr/>
          <p:nvPr/>
        </p:nvSpPr>
        <p:spPr>
          <a:xfrm>
            <a:off x="262800" y="781200"/>
            <a:ext cx="11664000" cy="5991384"/>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endParaRPr lang="en-IN" b="0" dirty="0">
              <a:solidFill>
                <a:srgbClr val="0000FF"/>
              </a:solidFill>
              <a:effectLst/>
              <a:latin typeface="Consolas" panose="020B0609020204030204" pitchFamily="49" charset="0"/>
            </a:endParaRPr>
          </a:p>
          <a:p>
            <a:pPr>
              <a:lnSpc>
                <a:spcPts val="2025"/>
              </a:lnSpc>
              <a:buNone/>
            </a:pP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query</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country:</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'USA'</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fieldList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dirty="0">
                <a:solidFill>
                  <a:srgbClr val="3B3B3B"/>
                </a:solidFill>
                <a:latin typeface="Consolas" panose="020B0609020204030204" pitchFamily="49" charset="0"/>
              </a:rPr>
              <a:t>	</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query</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projection:</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fieldList</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1432243334"/>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2" name="Rectangle 1"/>
          <p:cNvSpPr/>
          <p:nvPr/>
        </p:nvSpPr>
        <p:spPr>
          <a:xfrm>
            <a:off x="262800" y="781200"/>
            <a:ext cx="11664000" cy="6247864"/>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endParaRPr lang="en-IN" b="0" dirty="0">
              <a:solidFill>
                <a:srgbClr val="0000FF"/>
              </a:solidFill>
              <a:effectLst/>
              <a:latin typeface="Consolas" panose="020B0609020204030204" pitchFamily="49" charset="0"/>
            </a:endParaRPr>
          </a:p>
          <a:p>
            <a:pPr>
              <a:lnSpc>
                <a:spcPts val="2025"/>
              </a:lnSpc>
              <a:buNone/>
            </a:pP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query</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$and:</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country:</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'USA'</a:t>
            </a:r>
            <a:r>
              <a:rPr lang="en-IN" b="0" dirty="0">
                <a:solidFill>
                  <a:srgbClr val="3B3B3B"/>
                </a:solidFill>
                <a:effectLst/>
                <a:latin typeface="Consolas" panose="020B0609020204030204" pitchFamily="49" charset="0"/>
              </a:rPr>
              <a:t> }, {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$ne: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a:solidFill>
                  <a:srgbClr val="3B3B3B"/>
                </a:solidFill>
                <a:effectLst/>
                <a:latin typeface="Consolas" panose="020B0609020204030204" pitchFamily="49" charset="0"/>
              </a:rPr>
              <a:t> } }]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fieldList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p>
          <a:p>
            <a:pPr>
              <a:buNone/>
            </a:pPr>
            <a:endParaRPr lang="en-IN" sz="600" b="0" dirty="0">
              <a:solidFill>
                <a:srgbClr val="3B3B3B"/>
              </a:solidFill>
              <a:effectLst/>
              <a:latin typeface="Consolas" panose="020B0609020204030204" pitchFamily="49" charset="0"/>
            </a:endParaRP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query</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projection:</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fieldList</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544397604"/>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find().skip{ m.countDocuments() – param }</a:t>
            </a:r>
          </a:p>
        </p:txBody>
      </p:sp>
      <p:sp>
        <p:nvSpPr>
          <p:cNvPr id="3" name="Rectangle 2"/>
          <p:cNvSpPr/>
          <p:nvPr/>
        </p:nvSpPr>
        <p:spPr>
          <a:xfrm>
            <a:off x="262800" y="781200"/>
            <a:ext cx="11664000" cy="5734903"/>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endParaRPr lang="en-IN" b="0" dirty="0">
              <a:solidFill>
                <a:srgbClr val="0000FF"/>
              </a:solidFill>
              <a:effectLst/>
              <a:latin typeface="Consolas" panose="020B0609020204030204" pitchFamily="49" charset="0"/>
            </a:endParaRPr>
          </a:p>
          <a:p>
            <a:pPr>
              <a:lnSpc>
                <a:spcPts val="2025"/>
              </a:lnSpc>
              <a:buNone/>
            </a:pP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x</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skip</a:t>
            </a:r>
            <a:r>
              <a:rPr lang="en-IN" b="0" dirty="0">
                <a:solidFill>
                  <a:srgbClr val="3B3B3B"/>
                </a:solidFill>
                <a:effectLst/>
                <a:latin typeface="Consolas" panose="020B0609020204030204" pitchFamily="49" charset="0"/>
              </a:rPr>
              <a:t>(</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countDocuments</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x</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ename</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job</a:t>
            </a:r>
            <a:r>
              <a:rPr lang="en-IN" b="0" dirty="0">
                <a:solidFill>
                  <a:srgbClr val="3B3B3B"/>
                </a:solidFill>
                <a:effectLst/>
                <a:latin typeface="Consolas" panose="020B0609020204030204" pitchFamily="49" charset="0"/>
              </a:rPr>
              <a:t>, </a:t>
            </a:r>
            <a:r>
              <a:rPr lang="en-IN" b="0" dirty="0" err="1">
                <a:solidFill>
                  <a:srgbClr val="0070C1"/>
                </a:solidFill>
                <a:effectLst/>
                <a:latin typeface="Consolas" panose="020B0609020204030204" pitchFamily="49" charset="0"/>
              </a:rPr>
              <a:t>doc</a:t>
            </a:r>
            <a:r>
              <a:rPr lang="en-IN" b="0" dirty="0" err="1">
                <a:solidFill>
                  <a:srgbClr val="3B3B3B"/>
                </a:solidFill>
                <a:effectLst/>
                <a:latin typeface="Consolas" panose="020B0609020204030204" pitchFamily="49" charset="0"/>
              </a:rPr>
              <a:t>.</a:t>
            </a:r>
            <a:r>
              <a:rPr lang="en-IN" b="0" dirty="0" err="1">
                <a:solidFill>
                  <a:srgbClr val="001080"/>
                </a:solidFill>
                <a:effectLst/>
                <a:latin typeface="Consolas" panose="020B0609020204030204" pitchFamily="49" charset="0"/>
              </a:rPr>
              <a:t>sal</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r>
              <a:rPr lang="en-IN" b="0" dirty="0">
                <a:solidFill>
                  <a:srgbClr val="098658"/>
                </a:solidFill>
                <a:effectLst/>
                <a:latin typeface="Consolas" panose="020B0609020204030204" pitchFamily="49" charset="0"/>
              </a:rPr>
              <a:t>4</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4256340669"/>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findOne( {  }, { projection })</a:t>
            </a:r>
          </a:p>
        </p:txBody>
      </p:sp>
      <p:sp>
        <p:nvSpPr>
          <p:cNvPr id="3" name="Rectangle 2"/>
          <p:cNvSpPr/>
          <p:nvPr/>
        </p:nvSpPr>
        <p:spPr>
          <a:xfrm>
            <a:off x="262800" y="781200"/>
            <a:ext cx="11664000" cy="4965462"/>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endParaRPr lang="en-IN" b="0" dirty="0">
              <a:solidFill>
                <a:srgbClr val="0000FF"/>
              </a:solidFill>
              <a:effectLst/>
              <a:latin typeface="Consolas" panose="020B0609020204030204" pitchFamily="49" charset="0"/>
            </a:endParaRPr>
          </a:p>
          <a:p>
            <a:pPr>
              <a:lnSpc>
                <a:spcPts val="2025"/>
              </a:lnSpc>
              <a:buNone/>
            </a:pP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movie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movie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findOne</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projection:</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6918923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
        <p:nvSpPr>
          <p:cNvPr id="6" name="TextBox 5">
            <a:extLst>
              <a:ext uri="{FF2B5EF4-FFF2-40B4-BE49-F238E27FC236}">
                <a16:creationId xmlns:a16="http://schemas.microsoft.com/office/drawing/2014/main" id="{65C0B4C1-35A2-4E00-98C1-0342B9F06DA6}"/>
              </a:ext>
            </a:extLst>
          </p:cNvPr>
          <p:cNvSpPr txBox="1"/>
          <p:nvPr/>
        </p:nvSpPr>
        <p:spPr>
          <a:xfrm>
            <a:off x="407368" y="152053"/>
            <a:ext cx="11665296" cy="2062103"/>
          </a:xfrm>
          <a:prstGeom prst="rect">
            <a:avLst/>
          </a:prstGeom>
          <a:noFill/>
        </p:spPr>
        <p:txBody>
          <a:bodyPr wrap="square">
            <a:spAutoFit/>
          </a:bodyPr>
          <a:lstStyle/>
          <a:p>
            <a:r>
              <a:rPr lang="en-IN" sz="2200" dirty="0"/>
              <a:t>ObjectId values are 12 bytes in length.</a:t>
            </a:r>
          </a:p>
          <a:p>
            <a:r>
              <a:rPr lang="en-IN" sz="600" dirty="0"/>
              <a:t> </a:t>
            </a:r>
          </a:p>
          <a:p>
            <a:pPr marL="285750" indent="-285750">
              <a:buFont typeface="Arial" panose="020B0604020202020204" pitchFamily="34" charset="0"/>
              <a:buChar char="•"/>
            </a:pPr>
            <a:r>
              <a:rPr lang="en-IN" sz="2200" dirty="0"/>
              <a:t>A 4-byte timestamp, representing the </a:t>
            </a:r>
            <a:r>
              <a:rPr lang="en-IN" sz="2200" dirty="0" err="1"/>
              <a:t>ObjectId's</a:t>
            </a:r>
            <a:r>
              <a:rPr lang="en-IN" sz="2200" dirty="0"/>
              <a:t> creation, measured in seconds.</a:t>
            </a:r>
          </a:p>
          <a:p>
            <a:pPr marL="171450" indent="-171450">
              <a:buFont typeface="Arial" panose="020B0604020202020204" pitchFamily="34" charset="0"/>
              <a:buChar char="•"/>
            </a:pPr>
            <a:endParaRPr lang="en-IN" sz="600" dirty="0"/>
          </a:p>
          <a:p>
            <a:pPr marL="285750" indent="-285750">
              <a:buFont typeface="Arial" panose="020B0604020202020204" pitchFamily="34" charset="0"/>
              <a:buChar char="•"/>
            </a:pPr>
            <a:r>
              <a:rPr lang="en-IN" sz="2200" dirty="0"/>
              <a:t>A 5-byte random value generated once per process. This random value is unique to the machine and process.</a:t>
            </a:r>
          </a:p>
          <a:p>
            <a:pPr marL="171450" indent="-171450">
              <a:buFont typeface="Arial" panose="020B0604020202020204" pitchFamily="34" charset="0"/>
              <a:buChar char="•"/>
            </a:pPr>
            <a:endParaRPr lang="en-IN" sz="600" dirty="0"/>
          </a:p>
          <a:p>
            <a:pPr marL="285750" indent="-285750">
              <a:buFont typeface="Arial" panose="020B0604020202020204" pitchFamily="34" charset="0"/>
              <a:buChar char="•"/>
            </a:pPr>
            <a:r>
              <a:rPr lang="en-IN" sz="2200" dirty="0"/>
              <a:t>A 3-byte incrementing counter, initialized to a random value.</a:t>
            </a:r>
          </a:p>
        </p:txBody>
      </p:sp>
    </p:spTree>
    <p:extLst>
      <p:ext uri="{BB962C8B-B14F-4D97-AF65-F5344CB8AC3E}">
        <p14:creationId xmlns:p14="http://schemas.microsoft.com/office/powerpoint/2010/main" val="729981238"/>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
        <p:nvSpPr>
          <p:cNvPr id="7" name="Rectangle 6"/>
          <p:cNvSpPr/>
          <p:nvPr/>
        </p:nvSpPr>
        <p:spPr>
          <a:xfrm>
            <a:off x="262800" y="781200"/>
            <a:ext cx="11664000" cy="5863144"/>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851653871"/>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627647"/>
            <a:ext cx="11664000" cy="6217087"/>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cursor1</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3B3B3B"/>
                </a:solidFill>
                <a:effectLst/>
                <a:latin typeface="Consolas" panose="020B0609020204030204" pitchFamily="49" charset="0"/>
              </a:rPr>
              <a:t>();</a:t>
            </a:r>
          </a:p>
          <a:p>
            <a:pPr>
              <a:buNone/>
            </a:pPr>
            <a:br>
              <a:rPr lang="en-IN" sz="600" b="0" dirty="0">
                <a:solidFill>
                  <a:srgbClr val="3B3B3B"/>
                </a:solidFill>
                <a:effectLst/>
                <a:latin typeface="Consolas" panose="020B0609020204030204" pitchFamily="49" charset="0"/>
              </a:rPr>
            </a:b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cursor1</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cursor2</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a:t>
            </a:r>
          </a:p>
          <a:p>
            <a:pPr>
              <a:buNone/>
            </a:pPr>
            <a:br>
              <a:rPr lang="en-IN" sz="600" b="0" dirty="0">
                <a:solidFill>
                  <a:srgbClr val="3B3B3B"/>
                </a:solidFill>
                <a:effectLst/>
                <a:latin typeface="Consolas" panose="020B0609020204030204" pitchFamily="49" charset="0"/>
              </a:rPr>
            </a:b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cursor2</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c</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Tree>
    <p:extLst>
      <p:ext uri="{BB962C8B-B14F-4D97-AF65-F5344CB8AC3E}">
        <p14:creationId xmlns:p14="http://schemas.microsoft.com/office/powerpoint/2010/main" val="2795257301"/>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781200"/>
            <a:ext cx="11664000" cy="5734903"/>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$project: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relese:</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a:t>
            </a:r>
          </a:p>
          <a:p>
            <a:pPr>
              <a:lnSpc>
                <a:spcPts val="2025"/>
              </a:lnSpc>
              <a:buNone/>
            </a:pPr>
            <a:br>
              <a:rPr lang="en-IN" b="0" dirty="0">
                <a:solidFill>
                  <a:srgbClr val="3B3B3B"/>
                </a:solidFill>
                <a:effectLst/>
                <a:latin typeface="Consolas" panose="020B0609020204030204" pitchFamily="49" charset="0"/>
              </a:rPr>
            </a:b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relese</a:t>
            </a:r>
            <a:r>
              <a:rPr lang="en-IN" b="0" dirty="0">
                <a:solidFill>
                  <a:srgbClr val="3B3B3B"/>
                </a:solidFill>
                <a:effectLst/>
                <a:latin typeface="Consolas" panose="020B0609020204030204" pitchFamily="49" charset="0"/>
              </a:rPr>
              <a:t>, </a:t>
            </a:r>
            <a:r>
              <a:rPr lang="en-IN" b="0" dirty="0" err="1">
                <a:solidFill>
                  <a:srgbClr val="0070C1"/>
                </a:solidFill>
                <a:effectLst/>
                <a:latin typeface="Consolas" panose="020B0609020204030204" pitchFamily="49" charset="0"/>
              </a:rPr>
              <a:t>doc</a:t>
            </a:r>
            <a:r>
              <a:rPr lang="en-IN" b="0" dirty="0" err="1">
                <a:solidFill>
                  <a:srgbClr val="3B3B3B"/>
                </a:solidFill>
                <a:effectLst/>
                <a:latin typeface="Consolas" panose="020B0609020204030204" pitchFamily="49" charset="0"/>
              </a:rPr>
              <a:t>.</a:t>
            </a:r>
            <a:r>
              <a:rPr lang="en-IN" b="0" dirty="0" err="1">
                <a:solidFill>
                  <a:srgbClr val="001080"/>
                </a:solidFill>
                <a:effectLst/>
                <a:latin typeface="Consolas" panose="020B0609020204030204" pitchFamily="49" charset="0"/>
              </a:rPr>
              <a:t>color</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director</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$project } ])</a:t>
            </a:r>
          </a:p>
        </p:txBody>
      </p:sp>
    </p:spTree>
    <p:extLst>
      <p:ext uri="{BB962C8B-B14F-4D97-AF65-F5344CB8AC3E}">
        <p14:creationId xmlns:p14="http://schemas.microsoft.com/office/powerpoint/2010/main" val="3886329685"/>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{$match} ]) with await cursor.hasNext() == true </a:t>
            </a:r>
          </a:p>
        </p:txBody>
      </p:sp>
      <p:sp>
        <p:nvSpPr>
          <p:cNvPr id="3" name="Rectangle 2"/>
          <p:cNvSpPr/>
          <p:nvPr/>
        </p:nvSpPr>
        <p:spPr>
          <a:xfrm>
            <a:off x="262800" y="692696"/>
            <a:ext cx="11664000" cy="6247864"/>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movieDurationion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$match:</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$expr:</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$gte: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'$duration'</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movieDurationion</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duration:</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$not: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$eq:</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a:solidFill>
                  <a:srgbClr val="3B3B3B"/>
                </a:solidFill>
                <a:effectLst/>
                <a:latin typeface="Consolas" panose="020B0609020204030204" pitchFamily="49" charset="0"/>
              </a:rPr>
              <a:t> } } } }, { </a:t>
            </a:r>
            <a:r>
              <a:rPr lang="en-IN" b="0" dirty="0">
                <a:solidFill>
                  <a:srgbClr val="001080"/>
                </a:solidFill>
                <a:effectLst/>
                <a:latin typeface="Consolas" panose="020B0609020204030204" pitchFamily="49" charset="0"/>
              </a:rPr>
              <a:t>$project: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a:t>
            </a:r>
          </a:p>
          <a:p>
            <a:pPr>
              <a:lnSpc>
                <a:spcPts val="2025"/>
              </a:lnSpc>
              <a:buNone/>
            </a:pPr>
            <a:br>
              <a:rPr lang="en-IN" b="0" dirty="0">
                <a:solidFill>
                  <a:srgbClr val="3B3B3B"/>
                </a:solidFill>
                <a:effectLst/>
                <a:latin typeface="Consolas" panose="020B0609020204030204" pitchFamily="49" charset="0"/>
              </a:rPr>
            </a:b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if</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hasNext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else</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"No documents found..."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r>
              <a:rPr lang="en-IN" b="0" dirty="0">
                <a:solidFill>
                  <a:srgbClr val="098658"/>
                </a:solidFill>
                <a:effectLst/>
                <a:latin typeface="Consolas" panose="020B0609020204030204" pitchFamily="49" charset="0"/>
              </a:rPr>
              <a:t>400</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135605964"/>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a:t>
            </a:r>
          </a:p>
        </p:txBody>
      </p:sp>
      <p:sp>
        <p:nvSpPr>
          <p:cNvPr id="3" name="Rectangle 2"/>
          <p:cNvSpPr/>
          <p:nvPr/>
        </p:nvSpPr>
        <p:spPr>
          <a:xfrm>
            <a:off x="262800" y="781200"/>
            <a:ext cx="11664000" cy="5986254"/>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98658"/>
                </a:solidFill>
                <a:effectLst/>
                <a:latin typeface="Consolas" panose="020B0609020204030204" pitchFamily="49" charset="0"/>
              </a:rPr>
              <a:t>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$match:</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genres:</a:t>
            </a:r>
            <a:r>
              <a:rPr lang="en-IN" b="0" dirty="0">
                <a:solidFill>
                  <a:srgbClr val="811F3F"/>
                </a:solidFill>
                <a:effectLst/>
                <a:latin typeface="Consolas" panose="020B0609020204030204" pitchFamily="49" charset="0"/>
              </a:rPr>
              <a:t> /</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Horror</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a:t>
            </a:r>
            <a:r>
              <a:rPr lang="en-IN" b="0" dirty="0">
                <a:solidFill>
                  <a:srgbClr val="3B3B3B"/>
                </a:solidFill>
                <a:effectLst/>
                <a:latin typeface="Consolas" panose="020B0609020204030204" pitchFamily="49" charset="0"/>
              </a:rPr>
              <a:t> } }, { </a:t>
            </a:r>
            <a:r>
              <a:rPr lang="en-IN" b="0" dirty="0">
                <a:solidFill>
                  <a:srgbClr val="001080"/>
                </a:solidFill>
                <a:effectLst/>
                <a:latin typeface="Consolas" panose="020B0609020204030204" pitchFamily="49" charset="0"/>
              </a:rPr>
              <a:t>$project: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relese:</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cnt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relese</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color</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222765506"/>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 </a:t>
            </a:r>
            <a:r>
              <a:rPr lang="en-IN" sz="3200" b="1" i="1">
                <a:solidFill>
                  <a:srgbClr val="FFFF00"/>
                </a:solidFill>
                <a:latin typeface="Arial" pitchFamily="34" charset="0"/>
                <a:cs typeface="Arial" pitchFamily="34" charset="0"/>
              </a:rPr>
              <a:t>using variables</a:t>
            </a:r>
            <a:endParaRPr lang="en-IN" sz="3200" b="1" i="1" dirty="0">
              <a:solidFill>
                <a:srgbClr val="FFFF00"/>
              </a:solidFill>
              <a:latin typeface="Arial" pitchFamily="34" charset="0"/>
              <a:cs typeface="Arial" pitchFamily="34" charset="0"/>
            </a:endParaRPr>
          </a:p>
        </p:txBody>
      </p:sp>
      <p:sp>
        <p:nvSpPr>
          <p:cNvPr id="5" name="TextBox 4">
            <a:extLst>
              <a:ext uri="{FF2B5EF4-FFF2-40B4-BE49-F238E27FC236}">
                <a16:creationId xmlns:a16="http://schemas.microsoft.com/office/drawing/2014/main" id="{D4FD420D-119E-9F3B-50E5-D0B55321729D}"/>
              </a:ext>
            </a:extLst>
          </p:cNvPr>
          <p:cNvSpPr txBox="1"/>
          <p:nvPr/>
        </p:nvSpPr>
        <p:spPr>
          <a:xfrm>
            <a:off x="262800" y="781200"/>
            <a:ext cx="11664000" cy="6247864"/>
          </a:xfrm>
          <a:prstGeom prst="rect">
            <a:avLst/>
          </a:prstGeom>
          <a:noFill/>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"mongodb://192.168.150.24:27017"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query</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$match:</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genres:</a:t>
            </a:r>
            <a:r>
              <a:rPr lang="en-IN" b="0" dirty="0">
                <a:solidFill>
                  <a:srgbClr val="811F3F"/>
                </a:solidFill>
                <a:effectLst/>
                <a:latin typeface="Consolas" panose="020B0609020204030204" pitchFamily="49" charset="0"/>
              </a:rPr>
              <a:t> /</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Horror</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a:t>
            </a:r>
            <a:r>
              <a:rPr lang="en-IN" b="0" dirty="0">
                <a:solidFill>
                  <a:srgbClr val="3B3B3B"/>
                </a:solidFill>
                <a:effectLst/>
                <a:latin typeface="Consolas" panose="020B0609020204030204" pitchFamily="49" charset="0"/>
              </a:rPr>
              <a:t> }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projection</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$project: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director: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query</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projection</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'Director ['</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director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 Movie Title ['</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 Genres ['</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111674469"/>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$regex</a:t>
            </a:r>
          </a:p>
        </p:txBody>
      </p:sp>
      <p:sp>
        <p:nvSpPr>
          <p:cNvPr id="7" name="Rectangle 6"/>
          <p:cNvSpPr/>
          <p:nvPr/>
        </p:nvSpPr>
        <p:spPr>
          <a:xfrm>
            <a:off x="262800" y="781200"/>
            <a:ext cx="11664000" cy="5991384"/>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$match:</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$regex:</a:t>
            </a:r>
            <a:r>
              <a:rPr lang="en-IN" b="0" dirty="0">
                <a:solidFill>
                  <a:srgbClr val="811F3F"/>
                </a:solidFill>
                <a:effectLst/>
                <a:latin typeface="Consolas" panose="020B0609020204030204" pitchFamily="49" charset="0"/>
              </a:rPr>
              <a:t> /</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Horror/</a:t>
            </a:r>
            <a:r>
              <a:rPr lang="en-IN" b="0" dirty="0">
                <a:solidFill>
                  <a:srgbClr val="3B3B3B"/>
                </a:solidFill>
                <a:effectLst/>
                <a:latin typeface="Consolas" panose="020B0609020204030204" pitchFamily="49" charset="0"/>
              </a:rPr>
              <a:t> } } }, { </a:t>
            </a:r>
            <a:r>
              <a:rPr lang="en-IN" b="0" dirty="0">
                <a:solidFill>
                  <a:srgbClr val="001080"/>
                </a:solidFill>
                <a:effectLst/>
                <a:latin typeface="Consolas" panose="020B0609020204030204" pitchFamily="49" charset="0"/>
              </a:rPr>
              <a:t>$project: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a:t>
            </a:r>
          </a:p>
          <a:p>
            <a:pPr>
              <a:lnSpc>
                <a:spcPts val="2025"/>
              </a:lnSpc>
              <a:buNone/>
            </a:pPr>
            <a:br>
              <a:rPr lang="en-IN" b="0" dirty="0">
                <a:solidFill>
                  <a:srgbClr val="3B3B3B"/>
                </a:solidFill>
                <a:effectLst/>
                <a:latin typeface="Consolas" panose="020B0609020204030204" pitchFamily="49" charset="0"/>
              </a:rPr>
            </a:b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1474577803"/>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$expr</a:t>
            </a:r>
          </a:p>
        </p:txBody>
      </p:sp>
      <p:sp>
        <p:nvSpPr>
          <p:cNvPr id="2" name="Rectangle 1"/>
          <p:cNvSpPr/>
          <p:nvPr/>
        </p:nvSpPr>
        <p:spPr>
          <a:xfrm>
            <a:off x="262800" y="781200"/>
            <a:ext cx="11664000" cy="6063198"/>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$project: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x:</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$literal:</a:t>
            </a:r>
            <a:r>
              <a:rPr lang="en-IN" b="0" dirty="0">
                <a:solidFill>
                  <a:srgbClr val="3B3B3B"/>
                </a:solidFill>
                <a:effectLst/>
                <a:latin typeface="Consolas" panose="020B0609020204030204" pitchFamily="49" charset="0"/>
              </a:rPr>
              <a:t> </a:t>
            </a:r>
            <a:r>
              <a:rPr lang="en-IN" b="0" dirty="0">
                <a:solidFill>
                  <a:srgbClr val="098658"/>
                </a:solidFill>
                <a:effectLst/>
                <a:latin typeface="Consolas" panose="020B0609020204030204" pitchFamily="49" charset="0"/>
              </a:rPr>
              <a:t>300</a:t>
            </a:r>
            <a:r>
              <a:rPr lang="en-IN" b="0" dirty="0">
                <a:solidFill>
                  <a:srgbClr val="3B3B3B"/>
                </a:solidFill>
                <a:effectLst/>
                <a:latin typeface="Consolas" panose="020B0609020204030204" pitchFamily="49" charset="0"/>
              </a:rPr>
              <a:t> } } }, { </a:t>
            </a:r>
            <a:r>
              <a:rPr lang="en-IN" b="0" dirty="0">
                <a:solidFill>
                  <a:srgbClr val="001080"/>
                </a:solidFill>
                <a:effectLst/>
                <a:latin typeface="Consolas" panose="020B0609020204030204" pitchFamily="49" charset="0"/>
              </a:rPr>
              <a:t>$match:</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$expr:</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$gte: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'$duration'</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'$x'</a:t>
            </a:r>
            <a:r>
              <a:rPr lang="en-IN" b="0" dirty="0">
                <a:solidFill>
                  <a:srgbClr val="3B3B3B"/>
                </a:solidFill>
                <a:effectLst/>
                <a:latin typeface="Consolas" panose="020B0609020204030204" pitchFamily="49" charset="0"/>
              </a:rPr>
              <a:t>] } } }]);</a:t>
            </a:r>
          </a:p>
          <a:p>
            <a:pPr>
              <a:lnSpc>
                <a:spcPts val="2025"/>
              </a:lnSpc>
              <a:buNone/>
            </a:pPr>
            <a:br>
              <a:rPr lang="en-IN" b="0" dirty="0">
                <a:solidFill>
                  <a:srgbClr val="3B3B3B"/>
                </a:solidFill>
                <a:effectLst/>
                <a:latin typeface="Consolas" panose="020B0609020204030204" pitchFamily="49" charset="0"/>
              </a:rPr>
            </a:b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188644840"/>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documentNumber()</a:t>
            </a:r>
          </a:p>
        </p:txBody>
      </p:sp>
      <p:sp>
        <p:nvSpPr>
          <p:cNvPr id="2" name="Rectangle 1"/>
          <p:cNvSpPr/>
          <p:nvPr/>
        </p:nvSpPr>
        <p:spPr>
          <a:xfrm>
            <a:off x="262800" y="612259"/>
            <a:ext cx="11664000" cy="6417141"/>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$match:</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$ne: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a:solidFill>
                  <a:srgbClr val="3B3B3B"/>
                </a:solidFill>
                <a:effectLst/>
                <a:latin typeface="Consolas" panose="020B0609020204030204" pitchFamily="49" charset="0"/>
              </a:rPr>
              <a:t> } } }, { </a:t>
            </a:r>
            <a:r>
              <a:rPr lang="en-IN" b="0" dirty="0">
                <a:solidFill>
                  <a:srgbClr val="001080"/>
                </a:solidFill>
                <a:effectLst/>
                <a:latin typeface="Consolas" panose="020B0609020204030204" pitchFamily="49" charset="0"/>
              </a:rPr>
              <a:t>$project: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 { </a:t>
            </a:r>
            <a:r>
              <a:rPr lang="en-IN" b="0" dirty="0">
                <a:solidFill>
                  <a:srgbClr val="001080"/>
                </a:solidFill>
                <a:effectLst/>
                <a:latin typeface="Consolas" panose="020B0609020204030204" pitchFamily="49" charset="0"/>
              </a:rPr>
              <a:t>$setWindowFields:</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sortBy:</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director:</a:t>
            </a:r>
            <a:r>
              <a:rPr lang="en-IN" b="0" dirty="0">
                <a:solidFill>
                  <a:srgbClr val="3B3B3B"/>
                </a:solidFill>
                <a:effectLst/>
                <a:latin typeface="Consolas" panose="020B0609020204030204" pitchFamily="49" charset="0"/>
              </a:rPr>
              <a:t> </a:t>
            </a:r>
            <a:r>
              <a:rPr lang="en-IN" b="0" dirty="0">
                <a:solidFill>
                  <a:srgbClr val="098658"/>
                </a:solidFill>
                <a:effectLst/>
                <a:latin typeface="Consolas" panose="020B0609020204030204" pitchFamily="49" charset="0"/>
              </a:rPr>
              <a:t>1</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output: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x:</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$documentNumber:</a:t>
            </a:r>
            <a:r>
              <a:rPr lang="en-IN" b="0" dirty="0">
                <a:solidFill>
                  <a:srgbClr val="3B3B3B"/>
                </a:solidFill>
                <a:effectLst/>
                <a:latin typeface="Consolas" panose="020B0609020204030204" pitchFamily="49" charset="0"/>
              </a:rPr>
              <a:t> {} } } } }]);</a:t>
            </a:r>
          </a:p>
          <a:p>
            <a:pPr>
              <a:lnSpc>
                <a:spcPts val="2025"/>
              </a:lnSpc>
              <a:buNone/>
            </a:pPr>
            <a:br>
              <a:rPr lang="en-IN" b="0" dirty="0">
                <a:solidFill>
                  <a:srgbClr val="3B3B3B"/>
                </a:solidFill>
                <a:effectLst/>
                <a:latin typeface="Consolas" panose="020B0609020204030204" pitchFamily="49" charset="0"/>
              </a:rPr>
            </a:b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1950268854"/>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2" name="Rectangle 1"/>
          <p:cNvSpPr/>
          <p:nvPr/>
        </p:nvSpPr>
        <p:spPr>
          <a:xfrm>
            <a:off x="262800" y="620688"/>
            <a:ext cx="11664000" cy="6417141"/>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$match:</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$eq:</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a:solidFill>
                  <a:srgbClr val="3B3B3B"/>
                </a:solidFill>
                <a:effectLst/>
                <a:latin typeface="Consolas" panose="020B0609020204030204" pitchFamily="49" charset="0"/>
              </a:rPr>
              <a:t> } } }, { </a:t>
            </a:r>
            <a:r>
              <a:rPr lang="en-IN" b="0" dirty="0">
                <a:solidFill>
                  <a:srgbClr val="001080"/>
                </a:solidFill>
                <a:effectLst/>
                <a:latin typeface="Consolas" panose="020B0609020204030204" pitchFamily="49" charset="0"/>
              </a:rPr>
              <a:t>$project: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 { </a:t>
            </a:r>
            <a:r>
              <a:rPr lang="en-IN" b="0" dirty="0">
                <a:solidFill>
                  <a:srgbClr val="001080"/>
                </a:solidFill>
                <a:effectLst/>
                <a:latin typeface="Consolas" panose="020B0609020204030204" pitchFamily="49" charset="0"/>
              </a:rPr>
              <a:t>$setWindowFields:</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sortBy:</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director:</a:t>
            </a:r>
            <a:r>
              <a:rPr lang="en-IN" b="0" dirty="0">
                <a:solidFill>
                  <a:srgbClr val="3B3B3B"/>
                </a:solidFill>
                <a:effectLst/>
                <a:latin typeface="Consolas" panose="020B0609020204030204" pitchFamily="49" charset="0"/>
              </a:rPr>
              <a:t> </a:t>
            </a:r>
            <a:r>
              <a:rPr lang="en-IN" b="0" dirty="0">
                <a:solidFill>
                  <a:srgbClr val="098658"/>
                </a:solidFill>
                <a:effectLst/>
                <a:latin typeface="Consolas" panose="020B0609020204030204" pitchFamily="49" charset="0"/>
              </a:rPr>
              <a:t>1</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output: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x:</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$denseRank:</a:t>
            </a:r>
            <a:r>
              <a:rPr lang="en-IN" b="0" dirty="0">
                <a:solidFill>
                  <a:srgbClr val="3B3B3B"/>
                </a:solidFill>
                <a:effectLst/>
                <a:latin typeface="Consolas" panose="020B0609020204030204" pitchFamily="49" charset="0"/>
              </a:rPr>
              <a:t> {} } } } }]);</a:t>
            </a:r>
          </a:p>
          <a:p>
            <a:pPr>
              <a:lnSpc>
                <a:spcPts val="2025"/>
              </a:lnSpc>
              <a:buNone/>
            </a:pPr>
            <a:br>
              <a:rPr lang="en-IN" b="0" dirty="0">
                <a:solidFill>
                  <a:srgbClr val="3B3B3B"/>
                </a:solidFill>
                <a:effectLst/>
                <a:latin typeface="Consolas" panose="020B0609020204030204" pitchFamily="49" charset="0"/>
              </a:rPr>
            </a:b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8759421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3" name="Rectangle 2"/>
          <p:cNvSpPr/>
          <p:nvPr/>
        </p:nvSpPr>
        <p:spPr>
          <a:xfrm>
            <a:off x="262800" y="781200"/>
            <a:ext cx="11664000" cy="6236515"/>
          </a:xfrm>
          <a:prstGeom prst="rect">
            <a:avLst/>
          </a:prstGeom>
        </p:spPr>
        <p:txBody>
          <a:bodyPr wrap="square">
            <a:spAutoFit/>
          </a:bodyPr>
          <a:lstStyle/>
          <a:p>
            <a:pPr>
              <a:lnSpc>
                <a:spcPts val="2025"/>
              </a:lnSpc>
              <a:buNone/>
            </a:pPr>
            <a:r>
              <a:rPr lang="en-IN" sz="1600" b="0" dirty="0">
                <a:solidFill>
                  <a:srgbClr val="AF00DB"/>
                </a:solidFill>
                <a:effectLst/>
                <a:latin typeface="Consolas" panose="020B0609020204030204" pitchFamily="49" charset="0"/>
              </a:rPr>
              <a:t>import</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new</a:t>
            </a:r>
            <a:r>
              <a:rPr lang="en-IN" sz="1600" b="0" dirty="0">
                <a:solidFill>
                  <a:srgbClr val="3B3B3B"/>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"mongodb://192.168.100.91:27017"</a:t>
            </a:r>
            <a:r>
              <a:rPr lang="en-IN" sz="1600" b="0" dirty="0">
                <a:solidFill>
                  <a:srgbClr val="3B3B3B"/>
                </a:solidFill>
                <a:effectLst/>
                <a:latin typeface="Consolas" panose="020B0609020204030204" pitchFamily="49" charset="0"/>
              </a:rPr>
              <a:t>);</a:t>
            </a:r>
          </a:p>
          <a:p>
            <a:pPr>
              <a:lnSpc>
                <a:spcPts val="2025"/>
              </a:lnSpc>
              <a:buNone/>
            </a:pPr>
            <a:br>
              <a:rPr lang="en-IN" sz="1600" b="0" dirty="0">
                <a:solidFill>
                  <a:srgbClr val="3B3B3B"/>
                </a:solidFill>
                <a:effectLst/>
                <a:latin typeface="Consolas" panose="020B0609020204030204" pitchFamily="49" charset="0"/>
              </a:rPr>
            </a:br>
            <a:r>
              <a:rPr lang="en-IN" sz="1600" b="0" dirty="0">
                <a:solidFill>
                  <a:srgbClr val="0000FF"/>
                </a:solidFill>
                <a:effectLst/>
                <a:latin typeface="Consolas" panose="020B0609020204030204" pitchFamily="49" charset="0"/>
              </a:rPr>
              <a:t>async</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function</a:t>
            </a: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"db1"</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m</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collection</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"movies"</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m</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aggregate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$match:</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genres:</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$eq:</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a:t>
            </a:r>
            <a:r>
              <a:rPr lang="en-IN" sz="1600" b="0" dirty="0">
                <a:solidFill>
                  <a:srgbClr val="3B3B3B"/>
                </a:solidFill>
                <a:effectLst/>
                <a:latin typeface="Consolas" panose="020B0609020204030204" pitchFamily="49" charset="0"/>
              </a:rPr>
              <a:t> } } }, { </a:t>
            </a:r>
            <a:r>
              <a:rPr lang="en-IN" sz="1600" b="0" dirty="0">
                <a:solidFill>
                  <a:srgbClr val="001080"/>
                </a:solidFill>
                <a:effectLst/>
                <a:latin typeface="Consolas" panose="020B0609020204030204" pitchFamily="49" charset="0"/>
              </a:rPr>
              <a:t>$project:</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_id:</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true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color:</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true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title:</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'$movie_title'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director:</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true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genres:</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true</a:t>
            </a:r>
            <a:r>
              <a:rPr lang="en-IN" sz="1600" b="0" dirty="0">
                <a:solidFill>
                  <a:srgbClr val="3B3B3B"/>
                </a:solidFill>
                <a:effectLst/>
                <a:latin typeface="Consolas" panose="020B0609020204030204" pitchFamily="49" charset="0"/>
              </a:rPr>
              <a:t> } }, { </a:t>
            </a:r>
            <a:r>
              <a:rPr lang="en-IN" sz="1600" b="0" dirty="0">
                <a:solidFill>
                  <a:srgbClr val="001080"/>
                </a:solidFill>
                <a:effectLst/>
                <a:latin typeface="Consolas" panose="020B0609020204030204" pitchFamily="49" charset="0"/>
              </a:rPr>
              <a:t>$setWindowFields:</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partitionBy:</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"$color"</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sortBy:</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_id:</a:t>
            </a:r>
            <a:r>
              <a:rPr lang="en-IN" sz="1600" b="0" dirty="0">
                <a:solidFill>
                  <a:srgbClr val="3B3B3B"/>
                </a:solidFill>
                <a:effectLst/>
                <a:latin typeface="Consolas" panose="020B0609020204030204" pitchFamily="49" charset="0"/>
              </a:rPr>
              <a:t> </a:t>
            </a:r>
            <a:r>
              <a:rPr lang="en-IN" sz="1600" b="0" dirty="0">
                <a:solidFill>
                  <a:srgbClr val="098658"/>
                </a:solidFill>
                <a:effectLst/>
                <a:latin typeface="Consolas" panose="020B0609020204030204" pitchFamily="49" charset="0"/>
              </a:rPr>
              <a:t>1</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output:</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x:</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$denseRank:</a:t>
            </a:r>
            <a:r>
              <a:rPr lang="en-IN" sz="1600" b="0" dirty="0">
                <a:solidFill>
                  <a:srgbClr val="3B3B3B"/>
                </a:solidFill>
                <a:effectLst/>
                <a:latin typeface="Consolas" panose="020B0609020204030204" pitchFamily="49" charset="0"/>
              </a:rPr>
              <a:t> {} } } } }, { </a:t>
            </a:r>
            <a:r>
              <a:rPr lang="en-IN" sz="1600" b="0" dirty="0">
                <a:solidFill>
                  <a:srgbClr val="001080"/>
                </a:solidFill>
                <a:effectLst/>
                <a:latin typeface="Consolas" panose="020B0609020204030204" pitchFamily="49" charset="0"/>
              </a:rPr>
              <a:t>$match:</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x:</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y</a:t>
            </a:r>
            <a:r>
              <a:rPr lang="en-IN" sz="1600" b="0" dirty="0">
                <a:solidFill>
                  <a:srgbClr val="3B3B3B"/>
                </a:solidFill>
                <a:effectLst/>
                <a:latin typeface="Consolas" panose="020B0609020204030204" pitchFamily="49" charset="0"/>
              </a:rPr>
              <a:t> }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3B3B3B"/>
                </a:solidFill>
                <a:effectLst/>
                <a:latin typeface="Consolas" panose="020B0609020204030204" pitchFamily="49" charset="0"/>
              </a:rPr>
              <a:t>(</a:t>
            </a:r>
            <a:r>
              <a:rPr lang="en-IN" sz="1600" b="0" dirty="0">
                <a:solidFill>
                  <a:srgbClr val="0070C1"/>
                </a:solidFill>
                <a:effectLst/>
                <a:latin typeface="Consolas" panose="020B0609020204030204" pitchFamily="49" charset="0"/>
              </a:rPr>
              <a:t>doc</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"Connection closed"</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a:t>
            </a:r>
          </a:p>
          <a:p>
            <a:pPr>
              <a:lnSpc>
                <a:spcPts val="2025"/>
              </a:lnSpc>
            </a:pPr>
            <a:r>
              <a:rPr lang="en-IN" sz="1600" b="0" dirty="0">
                <a:solidFill>
                  <a:srgbClr val="795E26"/>
                </a:solidFill>
                <a:effectLst/>
                <a:latin typeface="Consolas" panose="020B0609020204030204" pitchFamily="49" charset="0"/>
              </a:rPr>
              <a:t>run</a:t>
            </a:r>
            <a:r>
              <a:rPr lang="en-IN" sz="1600" b="0" dirty="0">
                <a:solidFill>
                  <a:srgbClr val="3B3B3B"/>
                </a:solidFill>
                <a:effectLst/>
                <a:latin typeface="Consolas" panose="020B0609020204030204" pitchFamily="49" charset="0"/>
              </a:rPr>
              <a:t>(</a:t>
            </a:r>
            <a:r>
              <a:rPr lang="en-IN" sz="1600" b="0" dirty="0">
                <a:solidFill>
                  <a:srgbClr val="098658"/>
                </a:solidFill>
                <a:effectLst/>
                <a:latin typeface="Consolas" panose="020B0609020204030204" pitchFamily="49" charset="0"/>
              </a:rPr>
              <a:t>5</a:t>
            </a:r>
            <a:r>
              <a:rPr lang="en-IN" sz="1600"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081298490"/>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a:solidFill>
                  <a:srgbClr val="FFFF00"/>
                </a:solidFill>
                <a:latin typeface="Arial" pitchFamily="34" charset="0"/>
                <a:cs typeface="Arial" pitchFamily="34" charset="0"/>
              </a:rPr>
              <a:t>Node.JS operation – aggregate([ { $match }, { $sort } ])</a:t>
            </a:r>
          </a:p>
        </p:txBody>
      </p:sp>
      <p:sp>
        <p:nvSpPr>
          <p:cNvPr id="3" name="Rectangle 2"/>
          <p:cNvSpPr/>
          <p:nvPr/>
        </p:nvSpPr>
        <p:spPr>
          <a:xfrm>
            <a:off x="262800" y="692696"/>
            <a:ext cx="11664000" cy="6247864"/>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movieDurationion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$project:</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a:t>
            </a:r>
            <a:r>
              <a:rPr lang="en-IN" b="0">
                <a:solidFill>
                  <a:srgbClr val="001080"/>
                </a:solidFill>
                <a:effectLst/>
                <a:latin typeface="Consolas" panose="020B0609020204030204" pitchFamily="49" charset="0"/>
              </a:rPr>
              <a:t>match:</a:t>
            </a:r>
            <a:r>
              <a:rPr lang="en-IN" b="0">
                <a:solidFill>
                  <a:srgbClr val="3B3B3B"/>
                </a:solidFill>
                <a:effectLst/>
                <a:latin typeface="Consolas" panose="020B0609020204030204" pitchFamily="49" charset="0"/>
              </a:rPr>
              <a:t>{</a:t>
            </a:r>
            <a:r>
              <a:rPr lang="en-IN" b="0">
                <a:solidFill>
                  <a:srgbClr val="001080"/>
                </a:solidFill>
                <a:effectLst/>
                <a:latin typeface="Consolas" panose="020B0609020204030204" pitchFamily="49" charset="0"/>
              </a:rPr>
              <a:t>$expr:</a:t>
            </a:r>
            <a:r>
              <a:rPr lang="en-IN" b="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$gte:</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'$duration'</a:t>
            </a:r>
            <a:r>
              <a:rPr lang="en-IN" b="0" dirty="0">
                <a:solidFill>
                  <a:srgbClr val="3B3B3B"/>
                </a:solidFill>
                <a:effectLst/>
                <a:latin typeface="Consolas" panose="020B0609020204030204" pitchFamily="49" charset="0"/>
              </a:rPr>
              <a:t>, </a:t>
            </a:r>
            <a:r>
              <a:rPr lang="en-IN" b="0">
                <a:solidFill>
                  <a:srgbClr val="001080"/>
                </a:solidFill>
                <a:effectLst/>
                <a:latin typeface="Consolas" panose="020B0609020204030204" pitchFamily="49" charset="0"/>
              </a:rPr>
              <a:t>movieDurationion</a:t>
            </a:r>
            <a:r>
              <a:rPr lang="en-IN" b="0">
                <a:solidFill>
                  <a:srgbClr val="3B3B3B"/>
                </a:solidFill>
                <a:effectLst/>
                <a:latin typeface="Consolas" panose="020B0609020204030204" pitchFamily="49" charset="0"/>
              </a:rPr>
              <a:t>]},</a:t>
            </a:r>
            <a:r>
              <a:rPr lang="en-IN" b="0">
                <a:solidFill>
                  <a:srgbClr val="001080"/>
                </a:solidFill>
                <a:effectLst/>
                <a:latin typeface="Consolas" panose="020B0609020204030204" pitchFamily="49" charset="0"/>
              </a:rPr>
              <a:t>duration:</a:t>
            </a:r>
            <a:r>
              <a:rPr lang="en-IN" b="0">
                <a:solidFill>
                  <a:srgbClr val="3B3B3B"/>
                </a:solidFill>
                <a:effectLst/>
                <a:latin typeface="Consolas" panose="020B0609020204030204" pitchFamily="49" charset="0"/>
              </a:rPr>
              <a:t>{</a:t>
            </a:r>
            <a:r>
              <a:rPr lang="en-IN" b="0">
                <a:solidFill>
                  <a:srgbClr val="001080"/>
                </a:solidFill>
                <a:effectLst/>
                <a:latin typeface="Consolas" panose="020B0609020204030204" pitchFamily="49" charset="0"/>
              </a:rPr>
              <a:t>$not:</a:t>
            </a:r>
            <a:r>
              <a:rPr lang="en-IN" b="0">
                <a:solidFill>
                  <a:srgbClr val="3B3B3B"/>
                </a:solidFill>
                <a:effectLst/>
                <a:latin typeface="Consolas" panose="020B0609020204030204" pitchFamily="49" charset="0"/>
              </a:rPr>
              <a:t>{</a:t>
            </a:r>
            <a:r>
              <a:rPr lang="en-IN" b="0">
                <a:solidFill>
                  <a:srgbClr val="001080"/>
                </a:solidFill>
                <a:effectLst/>
                <a:latin typeface="Consolas" panose="020B0609020204030204" pitchFamily="49" charset="0"/>
              </a:rPr>
              <a:t>$</a:t>
            </a:r>
            <a:r>
              <a:rPr lang="en-IN" b="0" dirty="0">
                <a:solidFill>
                  <a:srgbClr val="001080"/>
                </a:solidFill>
                <a:effectLst/>
                <a:latin typeface="Consolas" panose="020B0609020204030204" pitchFamily="49" charset="0"/>
              </a:rPr>
              <a:t>eq:</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 </a:t>
            </a:r>
            <a:r>
              <a:rPr lang="en-IN" b="0" dirty="0">
                <a:solidFill>
                  <a:srgbClr val="001080"/>
                </a:solidFill>
                <a:effectLst/>
                <a:latin typeface="Consolas" panose="020B0609020204030204" pitchFamily="49" charset="0"/>
              </a:rPr>
              <a:t>$sort: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duration:</a:t>
            </a:r>
            <a:r>
              <a:rPr lang="en-IN" b="0" dirty="0">
                <a:solidFill>
                  <a:srgbClr val="3B3B3B"/>
                </a:solidFill>
                <a:effectLst/>
                <a:latin typeface="Consolas" panose="020B0609020204030204" pitchFamily="49" charset="0"/>
              </a:rPr>
              <a:t> </a:t>
            </a:r>
            <a:r>
              <a:rPr lang="en-IN" b="0" dirty="0">
                <a:solidFill>
                  <a:srgbClr val="098658"/>
                </a:solidFill>
                <a:effectLst/>
                <a:latin typeface="Consolas" panose="020B0609020204030204" pitchFamily="49" charset="0"/>
              </a:rPr>
              <a:t>1</a:t>
            </a:r>
            <a:r>
              <a:rPr lang="en-IN" b="0" dirty="0">
                <a:solidFill>
                  <a:srgbClr val="3B3B3B"/>
                </a:solidFill>
                <a:effectLst/>
                <a:latin typeface="Consolas" panose="020B0609020204030204" pitchFamily="49" charset="0"/>
              </a:rPr>
              <a:t> }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r>
              <a:rPr lang="en-IN" b="0" dirty="0">
                <a:solidFill>
                  <a:srgbClr val="098658"/>
                </a:solidFill>
                <a:effectLst/>
                <a:latin typeface="Consolas" panose="020B0609020204030204" pitchFamily="49" charset="0"/>
              </a:rPr>
              <a:t>250</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533853649"/>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Node.JS operation – aggregate([ { $lookup } ]) – one-to-one</a:t>
            </a:r>
          </a:p>
        </p:txBody>
      </p:sp>
      <p:sp>
        <p:nvSpPr>
          <p:cNvPr id="2" name="Rectangle 1"/>
          <p:cNvSpPr/>
          <p:nvPr/>
        </p:nvSpPr>
        <p:spPr>
          <a:xfrm>
            <a:off x="262800" y="620688"/>
            <a:ext cx="11664000" cy="6236515"/>
          </a:xfrm>
          <a:prstGeom prst="rect">
            <a:avLst/>
          </a:prstGeom>
        </p:spPr>
        <p:txBody>
          <a:bodyPr wrap="square">
            <a:spAutoFit/>
          </a:bodyPr>
          <a:lstStyle/>
          <a:p>
            <a:pPr>
              <a:lnSpc>
                <a:spcPts val="2025"/>
              </a:lnSpc>
              <a:buNone/>
            </a:pPr>
            <a:r>
              <a:rPr lang="en-IN" sz="1600" b="0" dirty="0">
                <a:solidFill>
                  <a:srgbClr val="AF00DB"/>
                </a:solidFill>
                <a:effectLst/>
                <a:latin typeface="Consolas" panose="020B0609020204030204" pitchFamily="49" charset="0"/>
              </a:rPr>
              <a:t>import</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new</a:t>
            </a:r>
            <a:r>
              <a:rPr lang="en-IN" sz="1600" b="0" dirty="0">
                <a:solidFill>
                  <a:srgbClr val="3B3B3B"/>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"mongodb://192.168.100.91:27017"</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0000FF"/>
                </a:solidFill>
                <a:effectLst/>
                <a:latin typeface="Consolas" panose="020B0609020204030204" pitchFamily="49" charset="0"/>
              </a:rPr>
              <a:t>async</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function</a:t>
            </a: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"db1"</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p</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collection</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"person"</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p</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aggregate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$lookup:</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from:</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"passport"</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localField:</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"_id"</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foreignField:</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"_id"</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as:</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"PassportDetails"</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pipeline:</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$project:</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_id:</a:t>
            </a:r>
            <a:r>
              <a:rPr lang="en-IN" sz="1600" b="0" dirty="0">
                <a:solidFill>
                  <a:srgbClr val="3B3B3B"/>
                </a:solidFill>
                <a:effectLst/>
                <a:latin typeface="Consolas" panose="020B0609020204030204" pitchFamily="49" charset="0"/>
              </a:rPr>
              <a:t> </a:t>
            </a:r>
            <a:r>
              <a:rPr lang="en-IN" sz="1600" b="0" dirty="0">
                <a:solidFill>
                  <a:srgbClr val="098658"/>
                </a:solidFill>
                <a:effectLst/>
                <a:latin typeface="Consolas" panose="020B0609020204030204" pitchFamily="49" charset="0"/>
              </a:rPr>
              <a:t>0</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name:</a:t>
            </a:r>
            <a:r>
              <a:rPr lang="en-IN" sz="1600" b="0" dirty="0">
                <a:solidFill>
                  <a:srgbClr val="3B3B3B"/>
                </a:solidFill>
                <a:effectLst/>
                <a:latin typeface="Consolas" panose="020B0609020204030204" pitchFamily="49" charset="0"/>
              </a:rPr>
              <a:t> </a:t>
            </a:r>
            <a:r>
              <a:rPr lang="en-IN" sz="1600" b="0" dirty="0">
                <a:solidFill>
                  <a:srgbClr val="098658"/>
                </a:solidFill>
                <a:effectLst/>
                <a:latin typeface="Consolas" panose="020B0609020204030204" pitchFamily="49" charset="0"/>
              </a:rPr>
              <a:t>1</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city:</a:t>
            </a:r>
            <a:r>
              <a:rPr lang="en-IN" sz="1600" b="0" dirty="0">
                <a:solidFill>
                  <a:srgbClr val="3B3B3B"/>
                </a:solidFill>
                <a:effectLst/>
                <a:latin typeface="Consolas" panose="020B0609020204030204" pitchFamily="49" charset="0"/>
              </a:rPr>
              <a:t> </a:t>
            </a:r>
            <a:r>
              <a:rPr lang="en-IN" sz="1600" b="0" dirty="0">
                <a:solidFill>
                  <a:srgbClr val="098658"/>
                </a:solidFill>
                <a:effectLst/>
                <a:latin typeface="Consolas" panose="020B0609020204030204" pitchFamily="49" charset="0"/>
              </a:rPr>
              <a:t>1</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"passport number"</a:t>
            </a:r>
            <a:r>
              <a:rPr lang="en-IN" sz="1600" b="0" dirty="0">
                <a:solidFill>
                  <a:srgbClr val="00108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98658"/>
                </a:solidFill>
                <a:effectLst/>
                <a:latin typeface="Consolas" panose="020B0609020204030204" pitchFamily="49" charset="0"/>
              </a:rPr>
              <a:t>1</a:t>
            </a:r>
            <a:r>
              <a:rPr lang="en-IN" sz="1600" b="0" dirty="0">
                <a:solidFill>
                  <a:srgbClr val="3B3B3B"/>
                </a:solidFill>
                <a:effectLst/>
                <a:latin typeface="Consolas" panose="020B0609020204030204" pitchFamily="49" charset="0"/>
              </a:rPr>
              <a:t> } }]</a:t>
            </a:r>
          </a:p>
          <a:p>
            <a:pPr>
              <a:lnSpc>
                <a:spcPts val="2025"/>
              </a:lnSpc>
              <a:buNone/>
            </a:pPr>
            <a:r>
              <a:rPr lang="en-IN" sz="1600" b="0" dirty="0">
                <a:solidFill>
                  <a:srgbClr val="3B3B3B"/>
                </a:solidFill>
                <a:effectLst/>
                <a:latin typeface="Consolas" panose="020B0609020204030204" pitchFamily="49" charset="0"/>
              </a:rPr>
              <a:t>            }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3B3B3B"/>
                </a:solidFill>
                <a:effectLst/>
                <a:latin typeface="Consolas" panose="020B0609020204030204" pitchFamily="49" charset="0"/>
              </a:rPr>
              <a:t>(</a:t>
            </a:r>
            <a:r>
              <a:rPr lang="en-IN" sz="1600" b="0" dirty="0">
                <a:solidFill>
                  <a:srgbClr val="0070C1"/>
                </a:solidFill>
                <a:effectLst/>
                <a:latin typeface="Consolas" panose="020B0609020204030204" pitchFamily="49" charset="0"/>
              </a:rPr>
              <a:t>doc</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1308605434"/>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$set })</a:t>
            </a:r>
          </a:p>
        </p:txBody>
      </p:sp>
      <p:sp>
        <p:nvSpPr>
          <p:cNvPr id="3" name="Rectangle 2"/>
          <p:cNvSpPr/>
          <p:nvPr/>
        </p:nvSpPr>
        <p:spPr>
          <a:xfrm>
            <a:off x="262800" y="692696"/>
            <a:ext cx="11664000" cy="6263253"/>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updateOne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3B3B3B"/>
                </a:solidFill>
                <a:effectLst/>
                <a:latin typeface="Consolas" panose="020B0609020204030204" pitchFamily="49" charset="0"/>
              </a:rPr>
              <a:t> </a:t>
            </a:r>
            <a:r>
              <a:rPr lang="en-IN" b="0" dirty="0">
                <a:solidFill>
                  <a:srgbClr val="098658"/>
                </a:solidFill>
                <a:effectLst/>
                <a:latin typeface="Consolas" panose="020B0609020204030204" pitchFamily="49" charset="0"/>
              </a:rPr>
              <a:t>1</a:t>
            </a:r>
            <a:endParaRPr lang="en-IN" b="0" dirty="0">
              <a:solidFill>
                <a:srgbClr val="3B3B3B"/>
              </a:solidFill>
              <a:effectLst/>
              <a:latin typeface="Consolas" panose="020B0609020204030204" pitchFamily="49" charset="0"/>
            </a:endParaRPr>
          </a:p>
          <a:p>
            <a:pPr>
              <a:lnSpc>
                <a:spcPts val="2025"/>
              </a:lnSpc>
              <a:buNone/>
            </a:pPr>
            <a:r>
              <a:rPr lang="en-IN" b="0" dirty="0">
                <a:solidFill>
                  <a:srgbClr val="3B3B3B"/>
                </a:solidFill>
                <a:effectLst/>
                <a:latin typeface="Consolas" panose="020B0609020204030204" pitchFamily="49" charset="0"/>
              </a:rPr>
              <a:t>        },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$set:</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salary:</a:t>
            </a:r>
            <a:r>
              <a:rPr lang="en-IN" b="0" dirty="0">
                <a:solidFill>
                  <a:srgbClr val="3B3B3B"/>
                </a:solidFill>
                <a:effectLst/>
                <a:latin typeface="Consolas" panose="020B0609020204030204" pitchFamily="49" charset="0"/>
              </a:rPr>
              <a:t> </a:t>
            </a:r>
            <a:r>
              <a:rPr lang="en-IN" b="0" dirty="0">
                <a:solidFill>
                  <a:srgbClr val="098658"/>
                </a:solidFill>
                <a:effectLst/>
                <a:latin typeface="Consolas" panose="020B0609020204030204" pitchFamily="49" charset="0"/>
              </a:rPr>
              <a:t>45000</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gender:</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a:t>
            </a:r>
            <a:endParaRPr lang="en-IN" b="0" dirty="0">
              <a:solidFill>
                <a:srgbClr val="3B3B3B"/>
              </a:solidFill>
              <a:effectLst/>
              <a:latin typeface="Consolas" panose="020B0609020204030204" pitchFamily="49" charset="0"/>
            </a:endParaRP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338987789"/>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$push })</a:t>
            </a:r>
          </a:p>
        </p:txBody>
      </p:sp>
      <p:sp>
        <p:nvSpPr>
          <p:cNvPr id="2" name="Rectangle 1"/>
          <p:cNvSpPr/>
          <p:nvPr/>
        </p:nvSpPr>
        <p:spPr>
          <a:xfrm>
            <a:off x="262800" y="620688"/>
            <a:ext cx="11664000" cy="5980035"/>
          </a:xfrm>
          <a:prstGeom prst="rect">
            <a:avLst/>
          </a:prstGeom>
        </p:spPr>
        <p:txBody>
          <a:bodyPr wrap="square">
            <a:spAutoFit/>
          </a:bodyPr>
          <a:lstStyle/>
          <a:p>
            <a:pPr>
              <a:lnSpc>
                <a:spcPts val="2025"/>
              </a:lnSpc>
              <a:buNone/>
            </a:pPr>
            <a:r>
              <a:rPr lang="en-IN" sz="1600" b="0" dirty="0">
                <a:solidFill>
                  <a:srgbClr val="AF00DB"/>
                </a:solidFill>
                <a:effectLst/>
                <a:latin typeface="Consolas" panose="020B0609020204030204" pitchFamily="49" charset="0"/>
              </a:rPr>
              <a:t>import</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new</a:t>
            </a:r>
            <a:r>
              <a:rPr lang="en-IN" sz="1600" b="0" dirty="0">
                <a:solidFill>
                  <a:srgbClr val="3B3B3B"/>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"mongodb://192.168.100.91:27017"</a:t>
            </a:r>
            <a:r>
              <a:rPr lang="en-IN" sz="1600" b="0" dirty="0">
                <a:solidFill>
                  <a:srgbClr val="3B3B3B"/>
                </a:solidFill>
                <a:effectLst/>
                <a:latin typeface="Consolas" panose="020B0609020204030204" pitchFamily="49" charset="0"/>
              </a:rPr>
              <a:t>);</a:t>
            </a:r>
          </a:p>
          <a:p>
            <a:pPr>
              <a:lnSpc>
                <a:spcPts val="2025"/>
              </a:lnSpc>
              <a:buNone/>
            </a:pPr>
            <a:br>
              <a:rPr lang="en-IN" sz="1600" b="0" dirty="0">
                <a:solidFill>
                  <a:srgbClr val="3B3B3B"/>
                </a:solidFill>
                <a:effectLst/>
                <a:latin typeface="Consolas" panose="020B0609020204030204" pitchFamily="49" charset="0"/>
              </a:rPr>
            </a:br>
            <a:r>
              <a:rPr lang="en-IN" sz="1600" b="0" dirty="0">
                <a:solidFill>
                  <a:srgbClr val="0000FF"/>
                </a:solidFill>
                <a:effectLst/>
                <a:latin typeface="Consolas" panose="020B0609020204030204" pitchFamily="49" charset="0"/>
              </a:rPr>
              <a:t>async</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function</a:t>
            </a: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"db1"</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p</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collection</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"person"</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p</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updateOne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_id:</a:t>
            </a:r>
            <a:r>
              <a:rPr lang="en-IN" sz="1600" b="0" dirty="0">
                <a:solidFill>
                  <a:srgbClr val="3B3B3B"/>
                </a:solidFill>
                <a:effectLst/>
                <a:latin typeface="Consolas" panose="020B0609020204030204" pitchFamily="49" charset="0"/>
              </a:rPr>
              <a:t> </a:t>
            </a:r>
            <a:r>
              <a:rPr lang="en-IN" sz="1600" b="0" dirty="0">
                <a:solidFill>
                  <a:srgbClr val="098658"/>
                </a:solidFill>
                <a:effectLst/>
                <a:latin typeface="Consolas" panose="020B0609020204030204" pitchFamily="49" charset="0"/>
              </a:rPr>
              <a:t>1 </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$push:</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phone:</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$each:</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098658"/>
                </a:solidFill>
                <a:effectLst/>
                <a:latin typeface="Consolas" panose="020B0609020204030204" pitchFamily="49" charset="0"/>
              </a:rPr>
              <a:t>2</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098658"/>
                </a:solidFill>
                <a:effectLst/>
                <a:latin typeface="Consolas" panose="020B0609020204030204" pitchFamily="49" charset="0"/>
              </a:rPr>
              <a:t>1</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$position:</a:t>
            </a:r>
            <a:r>
              <a:rPr lang="en-IN" sz="1600" b="0" dirty="0">
                <a:solidFill>
                  <a:srgbClr val="3B3B3B"/>
                </a:solidFill>
                <a:effectLst/>
                <a:latin typeface="Consolas" panose="020B0609020204030204" pitchFamily="49" charset="0"/>
              </a:rPr>
              <a:t> </a:t>
            </a:r>
            <a:r>
              <a:rPr lang="en-IN" sz="1600" b="0" dirty="0">
                <a:solidFill>
                  <a:srgbClr val="098658"/>
                </a:solidFill>
                <a:effectLst/>
                <a:latin typeface="Consolas" panose="020B0609020204030204" pitchFamily="49" charset="0"/>
              </a:rPr>
              <a:t>0</a:t>
            </a:r>
            <a:endParaRPr lang="en-IN" sz="1600" b="0" dirty="0">
              <a:solidFill>
                <a:srgbClr val="3B3B3B"/>
              </a:solidFill>
              <a:effectLst/>
              <a:latin typeface="Consolas" panose="020B0609020204030204" pitchFamily="49" charset="0"/>
            </a:endParaRP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1340640477"/>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3" name="TextBox 2">
            <a:extLst>
              <a:ext uri="{FF2B5EF4-FFF2-40B4-BE49-F238E27FC236}">
                <a16:creationId xmlns:a16="http://schemas.microsoft.com/office/drawing/2014/main" id="{B9CBAF28-D9F2-F164-83A5-8C9C9E6B0B0E}"/>
              </a:ext>
            </a:extLst>
          </p:cNvPr>
          <p:cNvSpPr txBox="1"/>
          <p:nvPr/>
        </p:nvSpPr>
        <p:spPr>
          <a:xfrm>
            <a:off x="262800" y="548680"/>
            <a:ext cx="11664000" cy="6236515"/>
          </a:xfrm>
          <a:prstGeom prst="rect">
            <a:avLst/>
          </a:prstGeom>
          <a:noFill/>
        </p:spPr>
        <p:txBody>
          <a:bodyPr wrap="square">
            <a:spAutoFit/>
          </a:bodyPr>
          <a:lstStyle/>
          <a:p>
            <a:pPr>
              <a:lnSpc>
                <a:spcPts val="2025"/>
              </a:lnSpc>
              <a:buNone/>
            </a:pPr>
            <a:r>
              <a:rPr lang="en-IN" sz="1600" b="0" dirty="0">
                <a:solidFill>
                  <a:srgbClr val="AF00DB"/>
                </a:solidFill>
                <a:effectLst/>
                <a:latin typeface="Consolas" panose="020B0609020204030204" pitchFamily="49" charset="0"/>
              </a:rPr>
              <a:t>import</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AF00DB"/>
                </a:solidFill>
                <a:effectLst/>
                <a:latin typeface="Consolas" panose="020B0609020204030204" pitchFamily="49" charset="0"/>
              </a:rPr>
              <a:t>import</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createClient</a:t>
            </a: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"redis"</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client1</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new</a:t>
            </a:r>
            <a:r>
              <a:rPr lang="en-IN" sz="1600" b="0" dirty="0">
                <a:solidFill>
                  <a:srgbClr val="3B3B3B"/>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"mongodb://192.168.100.91:27017"</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client2</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createClient</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url:</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"redis://192.168.100.84:6379"</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0000FF"/>
                </a:solidFill>
                <a:effectLst/>
                <a:latin typeface="Consolas" panose="020B0609020204030204" pitchFamily="49" charset="0"/>
              </a:rPr>
              <a:t>async</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function</a:t>
            </a: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let</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cnt</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98658"/>
                </a:solidFill>
                <a:effectLst/>
                <a:latin typeface="Consolas" panose="020B0609020204030204" pitchFamily="49" charset="0"/>
              </a:rPr>
              <a:t>1</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client1</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client2</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client1</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"db1"</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m</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collection</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"movies"</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m</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find</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projection:</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_id:</a:t>
            </a:r>
            <a:r>
              <a:rPr lang="en-IN" sz="1600" b="0" dirty="0">
                <a:solidFill>
                  <a:srgbClr val="3B3B3B"/>
                </a:solidFill>
                <a:effectLst/>
                <a:latin typeface="Consolas" panose="020B0609020204030204" pitchFamily="49" charset="0"/>
              </a:rPr>
              <a:t> </a:t>
            </a:r>
            <a:r>
              <a:rPr lang="en-IN" sz="1600" b="0" dirty="0">
                <a:solidFill>
                  <a:srgbClr val="098658"/>
                </a:solidFill>
                <a:effectLst/>
                <a:latin typeface="Consolas" panose="020B0609020204030204" pitchFamily="49" charset="0"/>
              </a:rPr>
              <a:t>0</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title:</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'$movie_title'</a:t>
            </a:r>
            <a:r>
              <a:rPr lang="en-IN" sz="1600" b="0" dirty="0">
                <a:solidFill>
                  <a:srgbClr val="3B3B3B"/>
                </a:solidFill>
                <a:effectLst/>
                <a:latin typeface="Consolas" panose="020B0609020204030204" pitchFamily="49" charset="0"/>
              </a:rPr>
              <a:t> }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let</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x</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client2</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SET</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"Title-"</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cnt</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title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"KEY"</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cnt</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 created ... "</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x</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client1</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client2</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QUIT</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524352260"/>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2" name="TextBox 1">
            <a:extLst>
              <a:ext uri="{FF2B5EF4-FFF2-40B4-BE49-F238E27FC236}">
                <a16:creationId xmlns:a16="http://schemas.microsoft.com/office/drawing/2014/main" id="{7E7CE01C-E4FA-1752-06C4-B5BDD83D4D59}"/>
              </a:ext>
            </a:extLst>
          </p:cNvPr>
          <p:cNvSpPr txBox="1"/>
          <p:nvPr/>
        </p:nvSpPr>
        <p:spPr>
          <a:xfrm>
            <a:off x="262800" y="688622"/>
            <a:ext cx="11664000" cy="6236515"/>
          </a:xfrm>
          <a:prstGeom prst="rect">
            <a:avLst/>
          </a:prstGeom>
          <a:noFill/>
        </p:spPr>
        <p:txBody>
          <a:bodyPr wrap="square">
            <a:spAutoFit/>
          </a:bodyPr>
          <a:lstStyle/>
          <a:p>
            <a:pPr>
              <a:lnSpc>
                <a:spcPts val="2025"/>
              </a:lnSpc>
              <a:buNone/>
            </a:pPr>
            <a:r>
              <a:rPr lang="en-IN" sz="1600" b="0" dirty="0">
                <a:solidFill>
                  <a:srgbClr val="AF00DB"/>
                </a:solidFill>
                <a:effectLst/>
                <a:latin typeface="Consolas" panose="020B0609020204030204" pitchFamily="49" charset="0"/>
              </a:rPr>
              <a:t>import</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AF00DB"/>
                </a:solidFill>
                <a:effectLst/>
                <a:latin typeface="Consolas" panose="020B0609020204030204" pitchFamily="49" charset="0"/>
              </a:rPr>
              <a:t>import</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createClient</a:t>
            </a: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"redis"</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client1</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new</a:t>
            </a:r>
            <a:r>
              <a:rPr lang="en-IN" sz="1600" b="0" dirty="0">
                <a:solidFill>
                  <a:srgbClr val="3B3B3B"/>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"mongodb://192.168.100.91:27017"</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client2</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createClient</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url:</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"redis://192.168.100.84:6379"</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0000FF"/>
                </a:solidFill>
                <a:effectLst/>
                <a:latin typeface="Consolas" panose="020B0609020204030204" pitchFamily="49" charset="0"/>
              </a:rPr>
              <a:t>async</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function</a:t>
            </a: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let</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cnt</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98658"/>
                </a:solidFill>
                <a:effectLst/>
                <a:latin typeface="Consolas" panose="020B0609020204030204" pitchFamily="49" charset="0"/>
              </a:rPr>
              <a:t>0</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client1</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client2</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client1</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"db1"</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m</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collection</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"movies"</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m</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find</a:t>
            </a:r>
            <a:r>
              <a:rPr lang="en-IN" sz="1600" b="0" dirty="0">
                <a:solidFill>
                  <a:srgbClr val="3B3B3B"/>
                </a:solidFill>
                <a:effectLst/>
                <a:latin typeface="Consolas" panose="020B0609020204030204" pitchFamily="49" charset="0"/>
              </a:rPr>
              <a:t>({}, {});</a:t>
            </a:r>
          </a:p>
          <a:p>
            <a:pPr>
              <a:lnSpc>
                <a:spcPts val="2025"/>
              </a:lnSpc>
              <a:buNone/>
            </a:pPr>
            <a:br>
              <a:rPr lang="en-IN" sz="1600" b="0" dirty="0">
                <a:solidFill>
                  <a:srgbClr val="3B3B3B"/>
                </a:solidFill>
                <a:effectLst/>
                <a:latin typeface="Consolas" panose="020B0609020204030204" pitchFamily="49" charset="0"/>
              </a:rPr>
            </a:b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client2</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SET</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"title:"</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cnt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movie_title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client1</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client2</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QUIT</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235450033"/>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510645016"/>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4278968148"/>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21041668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149861686"/>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json_table(data,'$'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6039B1-5983-8DB5-1CAF-08FAD7EA6169}"/>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7D4E40B9-42D6-D852-B25C-CC6BDAD41700}"/>
              </a:ext>
            </a:extLst>
          </p:cNvPr>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“If you cry because the sun has gone out of your life, your tears will prevent you from seeing the stars.”</a:t>
            </a:r>
          </a:p>
          <a:p>
            <a:pPr algn="r"/>
            <a:r>
              <a:rPr lang="en-IN" b="1" i="1" dirty="0">
                <a:solidFill>
                  <a:srgbClr val="000000"/>
                </a:solidFill>
                <a:effectLst/>
                <a:latin typeface="__Roboto_Flex_b8e8b1"/>
              </a:rPr>
              <a:t>Rabindranath Tagore</a:t>
            </a:r>
          </a:p>
        </p:txBody>
      </p:sp>
      <p:sp>
        <p:nvSpPr>
          <p:cNvPr id="8" name="Title 2">
            <a:extLst>
              <a:ext uri="{FF2B5EF4-FFF2-40B4-BE49-F238E27FC236}">
                <a16:creationId xmlns:a16="http://schemas.microsoft.com/office/drawing/2014/main" id="{2EB1CF08-B6F8-2FF4-74C3-604439E91EDD}"/>
              </a:ext>
            </a:extLst>
          </p:cNvPr>
          <p:cNvSpPr>
            <a:spLocks noGrp="1"/>
          </p:cNvSpPr>
          <p:nvPr>
            <p:ph type="ctrTitle" idx="4294967295"/>
          </p:nvPr>
        </p:nvSpPr>
        <p:spPr>
          <a:xfrm>
            <a:off x="1524000" y="4572000"/>
            <a:ext cx="9144000" cy="990600"/>
          </a:xfrm>
        </p:spPr>
        <p:txBody>
          <a:bodyPr vert="horz" anchor="t" anchorCtr="0">
            <a:noAutofit/>
          </a:bodyPr>
          <a:lstStyle/>
          <a:p>
            <a:pPr algn="r"/>
            <a:r>
              <a:rPr lang="en-US" sz="4200" b="1" i="1" dirty="0">
                <a:solidFill>
                  <a:srgbClr val="00B0F0"/>
                </a:solidFill>
                <a:latin typeface="SimSun" panose="02010600030101010101" pitchFamily="2" charset="-122"/>
                <a:ea typeface="SimSun" panose="02010600030101010101" pitchFamily="2" charset="-122"/>
                <a:cs typeface="Arial" pitchFamily="34" charset="0"/>
              </a:rPr>
              <a:t>JavaScript</a:t>
            </a:r>
          </a:p>
        </p:txBody>
      </p:sp>
      <p:pic>
        <p:nvPicPr>
          <p:cNvPr id="2" name="Picture 2" descr="What is JavaScript? Meaning, Definition ...">
            <a:extLst>
              <a:ext uri="{FF2B5EF4-FFF2-40B4-BE49-F238E27FC236}">
                <a16:creationId xmlns:a16="http://schemas.microsoft.com/office/drawing/2014/main" id="{694104BF-79A5-ADD7-00DA-83AE73F7BD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336" y="248225"/>
            <a:ext cx="4425018" cy="247801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CB72D42-4DB1-EA1A-DBDD-05E4A443180F}"/>
              </a:ext>
            </a:extLst>
          </p:cNvPr>
          <p:cNvSpPr txBox="1"/>
          <p:nvPr/>
        </p:nvSpPr>
        <p:spPr>
          <a:xfrm>
            <a:off x="170280" y="3068960"/>
            <a:ext cx="11851440" cy="1323439"/>
          </a:xfrm>
          <a:prstGeom prst="rect">
            <a:avLst/>
          </a:prstGeom>
          <a:solidFill>
            <a:schemeClr val="accent3">
              <a:lumMod val="20000"/>
              <a:lumOff val="80000"/>
            </a:schemeClr>
          </a:solidFill>
        </p:spPr>
        <p:txBody>
          <a:bodyPr wrap="square">
            <a:spAutoFit/>
          </a:bodyPr>
          <a:lstStyle/>
          <a:p>
            <a:r>
              <a:rPr lang="en-IN" sz="2000" dirty="0">
                <a:latin typeface="Arial" panose="020B0604020202020204" pitchFamily="34" charset="0"/>
                <a:cs typeface="Arial" panose="020B0604020202020204" pitchFamily="34" charset="0"/>
              </a:rPr>
              <a:t>JavaScript is a cross-platform, object-oriented scripting language used to make webpages interactive (e.g., having complex animations, clickable buttons, popup menus, etc.). There are also more advanced server side versions of JavaScript such as Node.js, which allow you to add more functionality to a website.</a:t>
            </a:r>
          </a:p>
        </p:txBody>
      </p:sp>
    </p:spTree>
    <p:extLst>
      <p:ext uri="{BB962C8B-B14F-4D97-AF65-F5344CB8AC3E}">
        <p14:creationId xmlns:p14="http://schemas.microsoft.com/office/powerpoint/2010/main" val="323960266"/>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2A2AB3-DB4F-1046-4B69-2B7C662D09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775B5A-4A95-746B-5790-3BDC46366420}"/>
              </a:ext>
            </a:extLst>
          </p:cNvPr>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a:extLst>
              <a:ext uri="{FF2B5EF4-FFF2-40B4-BE49-F238E27FC236}">
                <a16:creationId xmlns:a16="http://schemas.microsoft.com/office/drawing/2014/main" id="{9A81D6C6-33AF-A7EA-7BBC-F1A219CEBEA2}"/>
              </a:ext>
            </a:extLst>
          </p:cNvPr>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extLst>
      <p:ext uri="{BB962C8B-B14F-4D97-AF65-F5344CB8AC3E}">
        <p14:creationId xmlns:p14="http://schemas.microsoft.com/office/powerpoint/2010/main" val="615576643"/>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BDD6F2-28D0-FB97-926E-00D4F521D488}"/>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FAC3B583-0870-CD59-935E-A582470A3EC8}"/>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module export and import</a:t>
            </a:r>
          </a:p>
        </p:txBody>
      </p:sp>
      <p:sp>
        <p:nvSpPr>
          <p:cNvPr id="3" name="TextBox 2">
            <a:extLst>
              <a:ext uri="{FF2B5EF4-FFF2-40B4-BE49-F238E27FC236}">
                <a16:creationId xmlns:a16="http://schemas.microsoft.com/office/drawing/2014/main" id="{71AAFBA5-99BA-8184-F65F-BD674C857EC0}"/>
              </a:ext>
            </a:extLst>
          </p:cNvPr>
          <p:cNvSpPr txBox="1"/>
          <p:nvPr/>
        </p:nvSpPr>
        <p:spPr>
          <a:xfrm>
            <a:off x="262800" y="1340768"/>
            <a:ext cx="11593840" cy="87883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 </a:t>
            </a:r>
            <a:r>
              <a:rPr lang="en-US" b="0" dirty="0">
                <a:solidFill>
                  <a:srgbClr val="795E26"/>
                </a:solidFill>
                <a:effectLst/>
                <a:latin typeface="Consolas" panose="020B0609020204030204" pitchFamily="49" charset="0"/>
              </a:rPr>
              <a:t>fn1</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fn2</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personObj</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person</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colorArray</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colors</a:t>
            </a:r>
            <a:r>
              <a:rPr lang="en-US" b="0" dirty="0">
                <a:solidFill>
                  <a:srgbClr val="000000"/>
                </a:solidFill>
                <a:effectLst/>
                <a:latin typeface="Consolas" panose="020B0609020204030204" pitchFamily="49" charset="0"/>
              </a:rPr>
              <a:t> };</a:t>
            </a:r>
          </a:p>
          <a:p>
            <a:pPr marL="285750" indent="-285750">
              <a:lnSpc>
                <a:spcPct val="150000"/>
              </a:lnSpc>
              <a:buFont typeface="Arial" panose="020B0604020202020204" pitchFamily="34" charset="0"/>
              <a:buChar char="•"/>
            </a:pPr>
            <a:r>
              <a:rPr lang="en-IN" b="0" dirty="0">
                <a:solidFill>
                  <a:srgbClr val="AF00DB"/>
                </a:solidFill>
                <a:effectLst/>
                <a:latin typeface="Consolas" panose="020B0609020204030204" pitchFamily="49" charset="0"/>
              </a:rPr>
              <a:t>export</a:t>
            </a:r>
            <a:r>
              <a:rPr lang="en-IN" b="0" dirty="0">
                <a:solidFill>
                  <a:srgbClr val="000000"/>
                </a:solidFill>
                <a:effectLst/>
                <a:latin typeface="Consolas" panose="020B0609020204030204" pitchFamily="49" charset="0"/>
              </a:rPr>
              <a:t> { </a:t>
            </a:r>
            <a:r>
              <a:rPr lang="en-IN" b="0" dirty="0">
                <a:solidFill>
                  <a:srgbClr val="795E26"/>
                </a:solidFill>
                <a:effectLst/>
                <a:latin typeface="Consolas" panose="020B0609020204030204" pitchFamily="49" charset="0"/>
              </a:rPr>
              <a:t>fn1</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as</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a</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fn2</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as</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b</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personObj</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as</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colorArray</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as</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colors</a:t>
            </a:r>
            <a:r>
              <a:rPr lang="en-IN" b="0" dirty="0">
                <a:solidFill>
                  <a:srgbClr val="000000"/>
                </a:solidFill>
                <a:effectLst/>
                <a:latin typeface="Consolas" panose="020B0609020204030204" pitchFamily="49" charset="0"/>
              </a:rPr>
              <a:t> };</a:t>
            </a:r>
          </a:p>
        </p:txBody>
      </p:sp>
      <p:sp>
        <p:nvSpPr>
          <p:cNvPr id="8" name="TextBox 7">
            <a:extLst>
              <a:ext uri="{FF2B5EF4-FFF2-40B4-BE49-F238E27FC236}">
                <a16:creationId xmlns:a16="http://schemas.microsoft.com/office/drawing/2014/main" id="{7C8D2EA1-AEFC-DF42-D53B-EB8C4052115E}"/>
              </a:ext>
            </a:extLst>
          </p:cNvPr>
          <p:cNvSpPr txBox="1"/>
          <p:nvPr/>
        </p:nvSpPr>
        <p:spPr>
          <a:xfrm>
            <a:off x="262800" y="3702298"/>
            <a:ext cx="11593840" cy="170982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fn1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fn2</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"./module.js"</a:t>
            </a:r>
            <a:r>
              <a:rPr lang="en-IN" b="0" dirty="0">
                <a:solidFill>
                  <a:srgbClr val="000000"/>
                </a:solidFill>
                <a:effectLst/>
                <a:latin typeface="Consolas" panose="020B0609020204030204" pitchFamily="49" charset="0"/>
              </a:rPr>
              <a:t>;</a:t>
            </a:r>
          </a:p>
          <a:p>
            <a:pPr marL="285750" indent="-285750">
              <a:lnSpc>
                <a:spcPct val="150000"/>
              </a:lnSpc>
              <a:buFont typeface="Arial" panose="020B0604020202020204" pitchFamily="34" charset="0"/>
              <a:buChar char="•"/>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fn1 as x</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fn2</a:t>
            </a:r>
            <a:r>
              <a:rPr lang="en-IN" b="0" dirty="0">
                <a:solidFill>
                  <a:srgbClr val="000000"/>
                </a:solidFill>
                <a:effectLst/>
                <a:latin typeface="Consolas" panose="020B0609020204030204" pitchFamily="49" charset="0"/>
              </a:rPr>
              <a:t> as y}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"./module.js"</a:t>
            </a:r>
            <a:r>
              <a:rPr lang="en-IN" b="0" dirty="0">
                <a:solidFill>
                  <a:srgbClr val="000000"/>
                </a:solidFill>
                <a:effectLst/>
                <a:latin typeface="Consolas" panose="020B0609020204030204" pitchFamily="49" charset="0"/>
              </a:rPr>
              <a:t>;</a:t>
            </a:r>
          </a:p>
          <a:p>
            <a:pPr marL="285750" indent="-285750">
              <a:lnSpc>
                <a:spcPct val="150000"/>
              </a:lnSpc>
              <a:buFont typeface="Arial" panose="020B0604020202020204" pitchFamily="34" charset="0"/>
              <a:buChar char="•"/>
            </a:pPr>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a</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b, </a:t>
            </a:r>
            <a:r>
              <a:rPr lang="en-IN" b="0" dirty="0">
                <a:solidFill>
                  <a:srgbClr val="001080"/>
                </a:solidFill>
                <a:effectLst/>
                <a:latin typeface="Consolas" panose="020B0609020204030204" pitchFamily="49" charset="0"/>
              </a:rPr>
              <a:t>person, colors</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"./module.js"</a:t>
            </a:r>
            <a:r>
              <a:rPr lang="en-US" b="0" dirty="0">
                <a:solidFill>
                  <a:srgbClr val="000000"/>
                </a:solidFill>
                <a:effectLst/>
                <a:latin typeface="Consolas" panose="020B0609020204030204" pitchFamily="49" charset="0"/>
              </a:rPr>
              <a:t>;</a:t>
            </a:r>
          </a:p>
          <a:p>
            <a:pPr marL="285750" indent="-285750">
              <a:lnSpc>
                <a:spcPct val="150000"/>
              </a:lnSpc>
              <a:buFont typeface="Arial" panose="020B0604020202020204" pitchFamily="34" charset="0"/>
              <a:buChar char="•"/>
            </a:pPr>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all</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"./module.js"</a:t>
            </a:r>
            <a:r>
              <a:rPr lang="en-US" b="0" dirty="0">
                <a:solidFill>
                  <a:srgbClr val="000000"/>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9C39284D-6F8A-53B5-067C-23010B5B453B}"/>
              </a:ext>
            </a:extLst>
          </p:cNvPr>
          <p:cNvSpPr txBox="1"/>
          <p:nvPr/>
        </p:nvSpPr>
        <p:spPr>
          <a:xfrm>
            <a:off x="335360" y="826487"/>
            <a:ext cx="1649840" cy="400110"/>
          </a:xfrm>
          <a:prstGeom prst="rect">
            <a:avLst/>
          </a:prstGeom>
          <a:noFill/>
        </p:spPr>
        <p:txBody>
          <a:bodyPr wrap="square">
            <a:spAutoFit/>
          </a:bodyPr>
          <a:lstStyle/>
          <a:p>
            <a:r>
              <a:rPr lang="en-US" sz="2000" b="0" dirty="0">
                <a:effectLst/>
                <a:latin typeface="Consolas" panose="020B0609020204030204" pitchFamily="49" charset="0"/>
              </a:rPr>
              <a:t>module.js</a:t>
            </a:r>
            <a:endParaRPr lang="en-IN" sz="2000" dirty="0"/>
          </a:p>
        </p:txBody>
      </p:sp>
      <p:sp>
        <p:nvSpPr>
          <p:cNvPr id="13" name="TextBox 12">
            <a:extLst>
              <a:ext uri="{FF2B5EF4-FFF2-40B4-BE49-F238E27FC236}">
                <a16:creationId xmlns:a16="http://schemas.microsoft.com/office/drawing/2014/main" id="{A37F9734-9157-258C-1B85-C679C663B60D}"/>
              </a:ext>
            </a:extLst>
          </p:cNvPr>
          <p:cNvSpPr txBox="1"/>
          <p:nvPr/>
        </p:nvSpPr>
        <p:spPr>
          <a:xfrm>
            <a:off x="335360" y="3142132"/>
            <a:ext cx="1649840" cy="400110"/>
          </a:xfrm>
          <a:prstGeom prst="rect">
            <a:avLst/>
          </a:prstGeom>
          <a:noFill/>
        </p:spPr>
        <p:txBody>
          <a:bodyPr wrap="square">
            <a:spAutoFit/>
          </a:bodyPr>
          <a:lstStyle/>
          <a:p>
            <a:r>
              <a:rPr lang="en-US" sz="2000" b="0" dirty="0">
                <a:effectLst/>
                <a:latin typeface="Consolas" panose="020B0609020204030204" pitchFamily="49" charset="0"/>
              </a:rPr>
              <a:t>app.js</a:t>
            </a:r>
            <a:endParaRPr lang="en-IN" sz="2000" dirty="0"/>
          </a:p>
        </p:txBody>
      </p:sp>
    </p:spTree>
    <p:extLst>
      <p:ext uri="{BB962C8B-B14F-4D97-AF65-F5344CB8AC3E}">
        <p14:creationId xmlns:p14="http://schemas.microsoft.com/office/powerpoint/2010/main" val="184886293"/>
      </p:ext>
    </p:extLst>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0FC0C5-8A0E-A10B-683E-8D7833FADB00}"/>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466E9F80-9F4A-2EDB-9E87-E45166D02175}"/>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todo</a:t>
            </a:r>
            <a:endParaRPr lang="en-IN" sz="3200" b="1" i="1" dirty="0">
              <a:solidFill>
                <a:srgbClr val="FFFF00"/>
              </a:solidFill>
              <a:latin typeface="Arial" pitchFamily="34" charset="0"/>
              <a:cs typeface="Arial" pitchFamily="34" charset="0"/>
            </a:endParaRPr>
          </a:p>
        </p:txBody>
      </p:sp>
      <p:pic>
        <p:nvPicPr>
          <p:cNvPr id="4" name="Picture 3">
            <a:extLst>
              <a:ext uri="{FF2B5EF4-FFF2-40B4-BE49-F238E27FC236}">
                <a16:creationId xmlns:a16="http://schemas.microsoft.com/office/drawing/2014/main" id="{6E978F44-AED1-016A-E4A1-AF503502A84F}"/>
              </a:ext>
            </a:extLst>
          </p:cNvPr>
          <p:cNvPicPr>
            <a:picLocks noChangeAspect="1"/>
          </p:cNvPicPr>
          <p:nvPr/>
        </p:nvPicPr>
        <p:blipFill>
          <a:blip r:embed="rId2"/>
          <a:stretch>
            <a:fillRect/>
          </a:stretch>
        </p:blipFill>
        <p:spPr>
          <a:xfrm>
            <a:off x="1230782" y="692696"/>
            <a:ext cx="9617745" cy="6076113"/>
          </a:xfrm>
          <a:prstGeom prst="rect">
            <a:avLst/>
          </a:prstGeom>
        </p:spPr>
      </p:pic>
    </p:spTree>
    <p:extLst>
      <p:ext uri="{BB962C8B-B14F-4D97-AF65-F5344CB8AC3E}">
        <p14:creationId xmlns:p14="http://schemas.microsoft.com/office/powerpoint/2010/main" val="36140489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highlight>
                  <a:srgbClr val="F9FBFA"/>
                </a:highlight>
                <a:latin typeface="Source Code Pro" panose="020B0509030403020204" pitchFamily="49" charset="0"/>
              </a:rPr>
              <a:t>Field-List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2148254"/>
            <a:ext cx="6984776" cy="1323439"/>
          </a:xfrm>
          <a:prstGeom prst="rect">
            <a:avLst/>
          </a:prstGeom>
          <a:noFill/>
        </p:spPr>
        <p:txBody>
          <a:bodyPr wrap="square">
            <a:spAutoFit/>
          </a:bodyPr>
          <a:lstStyle/>
          <a:p>
            <a:r>
              <a:rPr lang="en-IN" sz="2000" dirty="0">
                <a:solidFill>
                  <a:schemeClr val="accent6">
                    <a:lumMod val="75000"/>
                  </a:schemeClr>
                </a:solidFill>
              </a:rPr>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4147339"/>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908720"/>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787254-3E0E-15E0-416D-AFD1834F7A8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7FD5E93A-1128-DEF6-C6E4-61C94C27A29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8" name="TextBox 7">
            <a:extLst>
              <a:ext uri="{FF2B5EF4-FFF2-40B4-BE49-F238E27FC236}">
                <a16:creationId xmlns:a16="http://schemas.microsoft.com/office/drawing/2014/main" id="{30BDF2FB-E4DD-F2CB-2094-80F001107DAC}"/>
              </a:ext>
            </a:extLst>
          </p:cNvPr>
          <p:cNvSpPr txBox="1"/>
          <p:nvPr/>
        </p:nvSpPr>
        <p:spPr>
          <a:xfrm>
            <a:off x="4007768" y="2024400"/>
            <a:ext cx="6120680" cy="1200329"/>
          </a:xfrm>
          <a:prstGeom prst="rect">
            <a:avLst/>
          </a:prstGeom>
          <a:noFill/>
        </p:spPr>
        <p:txBody>
          <a:bodyPr wrap="square">
            <a:spAutoFit/>
          </a:bodyPr>
          <a:lstStyle/>
          <a:p>
            <a:r>
              <a:rPr lang="en-US" dirty="0">
                <a:solidFill>
                  <a:srgbClr val="8C8312"/>
                </a:solidFill>
                <a:latin typeface="Source Code Pro" panose="020B0509030403020204" pitchFamily="49" charset="0"/>
                <a:ea typeface="Source Code Pro" panose="020B0509030403020204" pitchFamily="49" charset="0"/>
                <a:cs typeface="Calibri" panose="020F0502020204030204" pitchFamily="34" charset="0"/>
              </a:rPr>
              <a:t>course.csv</a:t>
            </a:r>
            <a:endParaRPr lang="en-IN" dirty="0">
              <a:solidFill>
                <a:srgbClr val="8C8312"/>
              </a:solidFill>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1,course1,6 months,c++,database,java,.net</a:t>
            </a:r>
          </a:p>
          <a:p>
            <a:r>
              <a:rPr lang="en-IN" dirty="0">
                <a:latin typeface="Source Code Pro" panose="020B0509030403020204" pitchFamily="49" charset="0"/>
                <a:ea typeface="Source Code Pro" panose="020B0509030403020204" pitchFamily="49" charset="0"/>
              </a:rPr>
              <a:t>2,course2,6 months,c++,database,python,R</a:t>
            </a:r>
          </a:p>
          <a:p>
            <a:r>
              <a:rPr lang="en-IN" dirty="0">
                <a:latin typeface="Source Code Pro" panose="020B0509030403020204" pitchFamily="49" charset="0"/>
                <a:ea typeface="Source Code Pro" panose="020B0509030403020204" pitchFamily="49" charset="0"/>
              </a:rPr>
              <a:t>3,course3,6 months,c++,database,awp,.net</a:t>
            </a:r>
          </a:p>
        </p:txBody>
      </p:sp>
      <p:sp>
        <p:nvSpPr>
          <p:cNvPr id="10" name="Rectangle 9">
            <a:extLst>
              <a:ext uri="{FF2B5EF4-FFF2-40B4-BE49-F238E27FC236}">
                <a16:creationId xmlns:a16="http://schemas.microsoft.com/office/drawing/2014/main" id="{94722052-CB9A-30F7-1B86-C18A6DC175E2}"/>
              </a:ext>
            </a:extLst>
          </p:cNvPr>
          <p:cNvSpPr/>
          <p:nvPr/>
        </p:nvSpPr>
        <p:spPr>
          <a:xfrm>
            <a:off x="385664" y="4509120"/>
            <a:ext cx="11593288" cy="923330"/>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d:\fieldFile.txt</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551C24D4-1ED0-459D-9C6F-D055784FC770}"/>
              </a:ext>
            </a:extLst>
          </p:cNvPr>
          <p:cNvSpPr/>
          <p:nvPr/>
        </p:nvSpPr>
        <p:spPr>
          <a:xfrm>
            <a:off x="341718" y="841936"/>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TextBox 2">
            <a:extLst>
              <a:ext uri="{FF2B5EF4-FFF2-40B4-BE49-F238E27FC236}">
                <a16:creationId xmlns:a16="http://schemas.microsoft.com/office/drawing/2014/main" id="{18255502-38AD-49B3-A067-A27DC3FA283A}"/>
              </a:ext>
            </a:extLst>
          </p:cNvPr>
          <p:cNvSpPr txBox="1"/>
          <p:nvPr/>
        </p:nvSpPr>
        <p:spPr>
          <a:xfrm>
            <a:off x="341717" y="5589240"/>
            <a:ext cx="11586930" cy="98488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FF0000"/>
                </a:solidFill>
                <a:latin typeface="Palatino Linotype" panose="02040502050505030304" pitchFamily="18" charset="0"/>
              </a:rPr>
              <a:t>--fieldFile</a:t>
            </a:r>
            <a:r>
              <a:rPr lang="en-US" dirty="0">
                <a:latin typeface="Palatino Linotype" panose="02040502050505030304" pitchFamily="18" charset="0"/>
              </a:rPr>
              <a:t> option allows you to specify a file that holds a list of field names if your CSV or TSV file does not include field names in the first line of the file (i.e. header). Place one field per line.</a:t>
            </a:r>
            <a:endParaRPr lang="en-US" dirty="0">
              <a:solidFill>
                <a:srgbClr val="00B050"/>
              </a:solidFill>
              <a:latin typeface="Palatino Linotype" panose="02040502050505030304" pitchFamily="18" charset="0"/>
            </a:endParaRPr>
          </a:p>
        </p:txBody>
      </p:sp>
      <p:sp>
        <p:nvSpPr>
          <p:cNvPr id="5" name="TextBox 4">
            <a:extLst>
              <a:ext uri="{FF2B5EF4-FFF2-40B4-BE49-F238E27FC236}">
                <a16:creationId xmlns:a16="http://schemas.microsoft.com/office/drawing/2014/main" id="{D3DBC05E-2F7D-FED3-CC98-60675ED4A119}"/>
              </a:ext>
            </a:extLst>
          </p:cNvPr>
          <p:cNvSpPr txBox="1"/>
          <p:nvPr/>
        </p:nvSpPr>
        <p:spPr>
          <a:xfrm>
            <a:off x="911424" y="1988840"/>
            <a:ext cx="2209760" cy="2308324"/>
          </a:xfrm>
          <a:prstGeom prst="rect">
            <a:avLst/>
          </a:prstGeom>
          <a:noFill/>
        </p:spPr>
        <p:txBody>
          <a:bodyPr wrap="square">
            <a:spAutoFit/>
          </a:bodyPr>
          <a:lstStyle/>
          <a:p>
            <a:r>
              <a:rPr lang="en-IN" dirty="0">
                <a:solidFill>
                  <a:srgbClr val="8C8312"/>
                </a:solidFill>
                <a:latin typeface="Source Code Pro" panose="020B0509030403020204" pitchFamily="49" charset="0"/>
                <a:ea typeface="Source Code Pro" panose="020B0509030403020204" pitchFamily="49" charset="0"/>
                <a:cs typeface="Calibri" panose="020F0502020204030204" pitchFamily="34" charset="0"/>
              </a:rPr>
              <a:t>fieldFile.txt</a:t>
            </a:r>
          </a:p>
          <a:p>
            <a:r>
              <a:rPr lang="en-IN" dirty="0">
                <a:latin typeface="Source Code Pro" panose="020B0509030403020204" pitchFamily="49" charset="0"/>
                <a:ea typeface="Source Code Pro" panose="020B0509030403020204" pitchFamily="49" charset="0"/>
              </a:rPr>
              <a:t>_id</a:t>
            </a:r>
          </a:p>
          <a:p>
            <a:r>
              <a:rPr lang="en-IN" dirty="0">
                <a:latin typeface="Source Code Pro" panose="020B0509030403020204" pitchFamily="49" charset="0"/>
                <a:ea typeface="Source Code Pro" panose="020B0509030403020204" pitchFamily="49" charset="0"/>
              </a:rPr>
              <a:t>course</a:t>
            </a:r>
          </a:p>
          <a:p>
            <a:r>
              <a:rPr lang="en-IN" dirty="0">
                <a:latin typeface="Source Code Pro" panose="020B0509030403020204" pitchFamily="49" charset="0"/>
                <a:ea typeface="Source Code Pro" panose="020B0509030403020204" pitchFamily="49" charset="0"/>
              </a:rPr>
              <a:t>duration</a:t>
            </a:r>
          </a:p>
          <a:p>
            <a:r>
              <a:rPr lang="en-IN" dirty="0">
                <a:latin typeface="Source Code Pro" panose="020B0509030403020204" pitchFamily="49" charset="0"/>
                <a:ea typeface="Source Code Pro" panose="020B0509030403020204" pitchFamily="49" charset="0"/>
              </a:rPr>
              <a:t>modules.0</a:t>
            </a:r>
          </a:p>
          <a:p>
            <a:r>
              <a:rPr lang="en-IN" dirty="0">
                <a:latin typeface="Source Code Pro" panose="020B0509030403020204" pitchFamily="49" charset="0"/>
                <a:ea typeface="Source Code Pro" panose="020B0509030403020204" pitchFamily="49" charset="0"/>
              </a:rPr>
              <a:t>modules.1</a:t>
            </a:r>
          </a:p>
          <a:p>
            <a:r>
              <a:rPr lang="en-IN" dirty="0">
                <a:latin typeface="Source Code Pro" panose="020B0509030403020204" pitchFamily="49" charset="0"/>
                <a:ea typeface="Source Code Pro" panose="020B0509030403020204" pitchFamily="49" charset="0"/>
              </a:rPr>
              <a:t>modules.2</a:t>
            </a:r>
          </a:p>
          <a:p>
            <a:r>
              <a:rPr lang="en-IN" dirty="0">
                <a:latin typeface="Source Code Pro" panose="020B0509030403020204" pitchFamily="49" charset="0"/>
                <a:ea typeface="Source Code Pro" panose="020B0509030403020204" pitchFamily="49" charset="0"/>
              </a:rPr>
              <a:t>modules.3</a:t>
            </a:r>
          </a:p>
        </p:txBody>
      </p:sp>
    </p:spTree>
    <p:extLst>
      <p:ext uri="{BB962C8B-B14F-4D97-AF65-F5344CB8AC3E}">
        <p14:creationId xmlns:p14="http://schemas.microsoft.com/office/powerpoint/2010/main" val="25516137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convertToCapped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convert the collection to a capped collection.</a:t>
            </a:r>
          </a:p>
        </p:txBody>
      </p:sp>
      <p:sp>
        <p:nvSpPr>
          <p:cNvPr id="4" name="TextBox 3">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5765846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convertToCapped </a:t>
            </a:r>
          </a:p>
        </p:txBody>
      </p:sp>
      <p:sp>
        <p:nvSpPr>
          <p:cNvPr id="7" name="Rectangle 6"/>
          <p:cNvSpPr/>
          <p:nvPr/>
        </p:nvSpPr>
        <p:spPr>
          <a:xfrm>
            <a:off x="1524000" y="762000"/>
            <a:ext cx="9144000" cy="646331"/>
          </a:xfrm>
          <a:prstGeom prst="rect">
            <a:avLst/>
          </a:prstGeom>
        </p:spPr>
        <p:txBody>
          <a:bodyPr wrap="square">
            <a:spAutoFit/>
          </a:bodyPr>
          <a:lstStyle/>
          <a:p>
            <a:r>
              <a:rPr lang="en-US" dirty="0">
                <a:latin typeface="Palatino Linotype" panose="02040502050505030304" pitchFamily="18" charset="0"/>
              </a:rPr>
              <a:t>To convert a non-capped collection to a capped collection, use the </a:t>
            </a:r>
            <a:r>
              <a:rPr lang="en-US" b="1" i="1" dirty="0">
                <a:solidFill>
                  <a:srgbClr val="036883"/>
                </a:solidFill>
                <a:latin typeface="Palatino Linotype" panose="02040502050505030304" pitchFamily="18" charset="0"/>
              </a:rPr>
              <a:t>convertToCapped </a:t>
            </a:r>
            <a:r>
              <a:rPr lang="en-US" dirty="0">
                <a:latin typeface="Palatino Linotype" panose="02040502050505030304" pitchFamily="18" charset="0"/>
              </a:rPr>
              <a:t>database command.</a:t>
            </a:r>
            <a:endParaRPr lang="en-IN" dirty="0">
              <a:latin typeface="Palatino Linotype" panose="02040502050505030304" pitchFamily="18" charset="0"/>
            </a:endParaRPr>
          </a:p>
        </p:txBody>
      </p:sp>
      <p:sp>
        <p:nvSpPr>
          <p:cNvPr id="8" name="Rectangle 7"/>
          <p:cNvSpPr/>
          <p:nvPr/>
        </p:nvSpPr>
        <p:spPr>
          <a:xfrm>
            <a:off x="263352" y="1642376"/>
            <a:ext cx="118093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solidFill>
                  <a:srgbClr val="061621"/>
                </a:solidFill>
                <a:latin typeface="Source Code Pro" panose="020B0509030403020204" pitchFamily="49" charset="0"/>
                <a:ea typeface="Source Code Pro" panose="020B0509030403020204" pitchFamily="49" charset="0"/>
              </a:rPr>
              <a:t>(</a:t>
            </a:r>
            <a:r>
              <a:rPr lang="en-IN" dirty="0">
                <a:latin typeface="Source Code Pro" panose="020B0509030403020204"/>
              </a:rPr>
              <a:t>{ </a:t>
            </a:r>
            <a:r>
              <a:rPr lang="en-IN" i="1" dirty="0">
                <a:solidFill>
                  <a:srgbClr val="D83713"/>
                </a:solidFill>
                <a:latin typeface="Source Code Pro" panose="020B0509030403020204" pitchFamily="49" charset="0"/>
                <a:ea typeface="Source Code Pro" panose="020B0509030403020204" pitchFamily="49" charset="0"/>
              </a:rPr>
              <a:t>convertToCapped</a:t>
            </a:r>
            <a:r>
              <a:rPr lang="en-IN" dirty="0">
                <a:latin typeface="Source Code Pro" panose="020B0509030403020204"/>
              </a:rPr>
              <a:t>: collectionName, </a:t>
            </a:r>
            <a:r>
              <a:rPr lang="en-IN" i="1" dirty="0">
                <a:solidFill>
                  <a:srgbClr val="D83713"/>
                </a:solidFill>
                <a:latin typeface="Source Code Pro" panose="020B0509030403020204" pitchFamily="49" charset="0"/>
                <a:ea typeface="Source Code Pro" panose="020B0509030403020204" pitchFamily="49" charset="0"/>
              </a:rPr>
              <a:t>size</a:t>
            </a:r>
            <a:r>
              <a:rPr lang="en-IN" dirty="0">
                <a:latin typeface="Source Code Pro" panose="020B0509030403020204"/>
              </a:rPr>
              <a:t>: bytes, </a:t>
            </a:r>
            <a:r>
              <a:rPr lang="en-IN" i="1" dirty="0">
                <a:solidFill>
                  <a:srgbClr val="D83713"/>
                </a:solidFill>
                <a:latin typeface="Source Code Pro" panose="020B0509030403020204" pitchFamily="49" charset="0"/>
                <a:ea typeface="Source Code Pro" panose="020B0509030403020204" pitchFamily="49" charset="0"/>
              </a:rPr>
              <a:t>max</a:t>
            </a:r>
            <a:r>
              <a:rPr lang="en-IN" dirty="0">
                <a:latin typeface="Source Code Pro" panose="020B0509030403020204"/>
              </a:rPr>
              <a:t>: totalDocuments }</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263352" y="2258288"/>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263352" y="3868522"/>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collMod: </a:t>
            </a:r>
            <a:r>
              <a:rPr lang="en-IN" dirty="0">
                <a:latin typeface="Source Code Pro" panose="020B0509030403020204" pitchFamily="49" charset="0"/>
                <a:ea typeface="Source Code Pro" panose="020B0509030403020204" pitchFamily="49" charset="0"/>
                <a:cs typeface="Calibri" panose="020F0502020204030204" pitchFamily="34" charset="0"/>
              </a:rPr>
              <a:t>'log',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3" name="Rectangle 12"/>
          <p:cNvSpPr/>
          <p:nvPr/>
        </p:nvSpPr>
        <p:spPr>
          <a:xfrm>
            <a:off x="263352" y="5805264"/>
            <a:ext cx="11737304" cy="738664"/>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15" name="Straight Connector 14"/>
          <p:cNvCxnSpPr/>
          <p:nvPr/>
        </p:nvCxnSpPr>
        <p:spPr>
          <a:xfrm>
            <a:off x="191344" y="3103369"/>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1344" y="4941168"/>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3352" y="3244334"/>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cappedSize</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latin typeface="Source Code Pro" panose="020B0509030403020204"/>
              </a:rPr>
              <a:t> } );</a:t>
            </a:r>
          </a:p>
        </p:txBody>
      </p:sp>
      <p:sp>
        <p:nvSpPr>
          <p:cNvPr id="18" name="Rectangle 17"/>
          <p:cNvSpPr/>
          <p:nvPr/>
        </p:nvSpPr>
        <p:spPr>
          <a:xfrm>
            <a:off x="263352" y="5188550"/>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cappedMax</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a:rPr>
              <a:t> } );</a:t>
            </a:r>
          </a:p>
        </p:txBody>
      </p:sp>
    </p:spTree>
    <p:extLst>
      <p:ext uri="{BB962C8B-B14F-4D97-AF65-F5344CB8AC3E}">
        <p14:creationId xmlns:p14="http://schemas.microsoft.com/office/powerpoint/2010/main" val="21453975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err="1">
                <a:latin typeface="Source Code Pro" panose="020B0509030403020204" pitchFamily="49" charset="0"/>
                <a:ea typeface="Source Code Pro" panose="020B0509030403020204" pitchFamily="49" charset="0"/>
                <a:cs typeface="Calibri" panose="020F0502020204030204" pitchFamily="34" charset="0"/>
              </a:rPr>
              <a:t>auth.</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r>
              <a:rPr lang="en-US" b="0" i="0" dirty="0">
                <a:solidFill>
                  <a:srgbClr val="001E2B"/>
                </a:solidFill>
                <a:effectLst/>
                <a:highlight>
                  <a:srgbClr val="F9FBFA"/>
                </a:highlight>
                <a:latin typeface="Source Code Pro" panose="020B0509030403020204" pitchFamily="49" charset="0"/>
              </a:rPr>
              <a:t>.</a:t>
            </a:r>
            <a:r>
              <a:rPr lang="en-US" b="0" i="0" dirty="0">
                <a:solidFill>
                  <a:srgbClr val="016EE9"/>
                </a:solidFill>
                <a:effectLst/>
                <a:highlight>
                  <a:srgbClr val="F9FBFA"/>
                </a:highlight>
                <a:latin typeface="Source Code Pro" panose="020B0509030403020204" pitchFamily="49" charset="0"/>
              </a:rPr>
              <a:t>runCommand</a:t>
            </a:r>
            <a:r>
              <a:rPr lang="en-US" b="0" i="0" dirty="0">
                <a:solidFill>
                  <a:srgbClr val="001E2B"/>
                </a:solidFill>
                <a:effectLst/>
                <a:highlight>
                  <a:srgbClr val="F9FBFA"/>
                </a:highlight>
                <a:latin typeface="Source Code Pro" panose="020B0509030403020204" pitchFamily="49" charset="0"/>
              </a:rPr>
              <a:t>(&lt;command&gt;)</a:t>
            </a:r>
            <a:endParaRPr lang="en-IN" dirty="0">
              <a:solidFill>
                <a:srgbClr val="061621"/>
              </a:solidFill>
              <a:latin typeface="Source Code Pro" panose="020B0509030403020204" pitchFamily="49" charset="0"/>
              <a:ea typeface="Source Code Pro" panose="020B0509030403020204" pitchFamily="49" charset="0"/>
            </a:endParaRP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407368" y="4293096"/>
            <a:ext cx="1123324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6023029"/>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407368" y="5286399"/>
            <a:ext cx="9020488" cy="400110"/>
          </a:xfrm>
          <a:prstGeom prst="rect">
            <a:avLst/>
          </a:prstGeom>
          <a:noFill/>
        </p:spPr>
        <p:txBody>
          <a:bodyPr wrap="square">
            <a:spAutoFit/>
          </a:bodyPr>
          <a:lstStyle/>
          <a:p>
            <a:r>
              <a:rPr lang="en-IN" sz="2000" b="0" i="0" dirty="0">
                <a:effectLst/>
                <a:latin typeface="Source Code Pro" panose="020B0509030403020204" pitchFamily="49" charset="0"/>
                <a:ea typeface="Source Code Pro" panose="020B0509030403020204" pitchFamily="49" charset="0"/>
              </a:rPr>
              <a:t>Enterprise primaryDB&gt; </a:t>
            </a:r>
            <a:r>
              <a:rPr lang="en-IN" sz="2000" dirty="0" err="1">
                <a:solidFill>
                  <a:srgbClr val="6688CC"/>
                </a:solidFill>
                <a:latin typeface="Source Code Pro" panose="020B0509030403020204" pitchFamily="49" charset="0"/>
                <a:ea typeface="Source Code Pro" panose="020B0509030403020204" pitchFamily="49" charset="0"/>
              </a:rPr>
              <a:t>config</a:t>
            </a:r>
            <a:r>
              <a:rPr lang="en-IN" sz="2000" b="0" i="0" dirty="0" err="1">
                <a:solidFill>
                  <a:srgbClr val="061621"/>
                </a:solidFill>
                <a:effectLst/>
                <a:latin typeface="Source Code Pro" panose="020B0509030403020204" pitchFamily="49" charset="0"/>
                <a:ea typeface="Source Code Pro" panose="020B0509030403020204" pitchFamily="49" charset="0"/>
              </a:rPr>
              <a:t>.</a:t>
            </a:r>
            <a:r>
              <a:rPr lang="en-IN" sz="2000" dirty="0" err="1">
                <a:solidFill>
                  <a:srgbClr val="DDBB88"/>
                </a:solidFill>
                <a:latin typeface="Source Code Pro" panose="020B0509030403020204" pitchFamily="49" charset="0"/>
                <a:ea typeface="Source Code Pro" panose="020B0509030403020204" pitchFamily="49" charset="0"/>
              </a:rPr>
              <a:t>set</a:t>
            </a:r>
            <a:r>
              <a:rPr lang="en-IN" sz="2000" b="0" i="0" dirty="0">
                <a:solidFill>
                  <a:srgbClr val="061621"/>
                </a:solidFill>
                <a:effectLst/>
                <a:latin typeface="Source Code Pro" panose="020B0509030403020204" pitchFamily="49" charset="0"/>
                <a:ea typeface="Source Code Pro" panose="020B0509030403020204" pitchFamily="49" charset="0"/>
              </a:rPr>
              <a:t>(</a:t>
            </a:r>
            <a:r>
              <a:rPr lang="en-IN" sz="2000" i="0" dirty="0">
                <a:solidFill>
                  <a:srgbClr val="12824D"/>
                </a:solidFill>
                <a:effectLst/>
                <a:latin typeface="Source Code Pro" panose="020B0509030403020204" pitchFamily="49" charset="0"/>
                <a:ea typeface="Source Code Pro" panose="020B0509030403020204" pitchFamily="49" charset="0"/>
              </a:rPr>
              <a:t>"displayBatchSize"</a:t>
            </a:r>
            <a:r>
              <a:rPr lang="en-IN" sz="2000" b="0" i="0" dirty="0">
                <a:solidFill>
                  <a:srgbClr val="061621"/>
                </a:solidFill>
                <a:effectLst/>
                <a:latin typeface="Source Code Pro" panose="020B0509030403020204" pitchFamily="49" charset="0"/>
                <a:ea typeface="Source Code Pro" panose="020B0509030403020204" pitchFamily="49" charset="0"/>
              </a:rPr>
              <a:t>, </a:t>
            </a:r>
            <a:r>
              <a:rPr lang="en-IN" sz="2000" b="0" i="0" dirty="0">
                <a:solidFill>
                  <a:srgbClr val="016EE9"/>
                </a:solidFill>
                <a:effectLst/>
                <a:latin typeface="Source Code Pro" panose="020B0509030403020204" pitchFamily="49" charset="0"/>
                <a:ea typeface="Source Code Pro" panose="020B0509030403020204" pitchFamily="49" charset="0"/>
              </a:rPr>
              <a:t>3</a:t>
            </a:r>
            <a:r>
              <a:rPr lang="en-IN" sz="2000" b="0" i="0" dirty="0">
                <a:solidFill>
                  <a:srgbClr val="061621"/>
                </a:solidFill>
                <a:effectLst/>
                <a:latin typeface="Source Code Pro" panose="020B0509030403020204" pitchFamily="49" charset="0"/>
                <a:ea typeface="Source Code Pro" panose="020B0509030403020204" pitchFamily="49" charset="0"/>
              </a:rPr>
              <a:t>)</a:t>
            </a:r>
            <a:endParaRPr lang="en-IN" sz="20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23746580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$exits</a:t>
            </a:r>
          </a:p>
        </p:txBody>
      </p:sp>
      <p:sp>
        <p:nvSpPr>
          <p:cNvPr id="9" name="Rectangle 8"/>
          <p:cNvSpPr/>
          <p:nvPr/>
        </p:nvSpPr>
        <p:spPr>
          <a:xfrm>
            <a:off x="335360" y="2732147"/>
            <a:ext cx="11593288"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phone: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4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$exists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'The Dark Knight Rises'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$exists </a:t>
            </a:r>
            <a:r>
              <a:rPr lang="en-US" dirty="0"/>
              <a:t>operator matches documents that contain or do not contain a specified field, including documents where the field value is null.</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6096000" cy="369332"/>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field</a:t>
            </a:r>
            <a:r>
              <a:rPr lang="en-IN" dirty="0">
                <a:latin typeface="Source Code Pro" panose="020B0509030403020204" pitchFamily="49" charset="0"/>
                <a:ea typeface="Source Code Pro" panose="020B0509030403020204" pitchFamily="49" charset="0"/>
              </a:rPr>
              <a:t>: {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&lt;</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boolean</a:t>
            </a:r>
            <a:r>
              <a:rPr lang="en-IN" dirty="0">
                <a:latin typeface="Source Code Pro" panose="020B0509030403020204" pitchFamily="49" charset="0"/>
                <a:ea typeface="Source Code Pro" panose="020B0509030403020204" pitchFamily="49" charset="0"/>
              </a:rPr>
              <a:t>&gt; } }</a:t>
            </a:r>
          </a:p>
        </p:txBody>
      </p:sp>
    </p:spTree>
    <p:extLst>
      <p:ext uri="{BB962C8B-B14F-4D97-AF65-F5344CB8AC3E}">
        <p14:creationId xmlns:p14="http://schemas.microsoft.com/office/powerpoint/2010/main" val="48856503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$where</a:t>
            </a:r>
          </a:p>
        </p:txBody>
      </p:sp>
      <p:sp>
        <p:nvSpPr>
          <p:cNvPr id="9" name="Rectangle 8"/>
          <p:cNvSpPr/>
          <p:nvPr/>
        </p:nvSpPr>
        <p:spPr>
          <a:xfrm>
            <a:off x="335360" y="2732400"/>
            <a:ext cx="11593288" cy="230832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"this.sal &gt; 3000"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this</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accent5">
                    <a:lumMod val="75000"/>
                  </a:schemeClr>
                </a:solidFill>
                <a:latin typeface="Source Code Pro" panose="020B0509030403020204" pitchFamily="49" charset="0"/>
                <a:ea typeface="Source Code Pro" panose="020B0509030403020204" pitchFamily="49" charset="0"/>
                <a:cs typeface="Arial" panose="020B060402020202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phone: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a:latin typeface="Source Code Pro" panose="020B0509030403020204" pitchFamily="49" charset="0"/>
                <a:ea typeface="Source Code Pro" panose="020B0509030403020204" pitchFamily="49" charset="0"/>
                <a:cs typeface="Calibri" panose="020F0502020204030204" pitchFamily="34" charset="0"/>
              </a:rPr>
              <a:t>if </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a:solidFill>
                  <a:srgbClr val="D83713"/>
                </a:solidFill>
                <a:latin typeface="Source Code Pro" panose="020B0509030403020204" pitchFamily="49" charset="0"/>
                <a:ea typeface="Source Code Pro" panose="020B0509030403020204" pitchFamily="49" charset="0"/>
              </a:rPr>
              <a:t>this</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a:solidFill>
                  <a:schemeClr val="accent5">
                    <a:lumMod val="75000"/>
                  </a:schemeClr>
                </a:solidFill>
                <a:latin typeface="Source Code Pro" panose="020B0509030403020204" pitchFamily="49" charset="0"/>
                <a:ea typeface="Source Code Pro" panose="020B0509030403020204" pitchFamily="49" charset="0"/>
                <a:cs typeface="Arial" panose="020B0604020202020204" pitchFamily="34" charset="0"/>
              </a:rPr>
              <a:t>&gt;</a:t>
            </a:r>
            <a:r>
              <a:rPr lang="en-US">
                <a:latin typeface="Source Code Pro" panose="020B0509030403020204" pitchFamily="49" charset="0"/>
                <a:ea typeface="Source Code Pro" panose="020B0509030403020204" pitchFamily="49" charset="0"/>
                <a:cs typeface="Calibri" panose="020F0502020204030204" pitchFamily="34" charset="0"/>
              </a:rPr>
              <a:t> </a:t>
            </a:r>
            <a:r>
              <a:rPr lang="en-US">
                <a:solidFill>
                  <a:srgbClr val="994646"/>
                </a:solidFill>
                <a:latin typeface="Source Code Pro" panose="020B0509030403020204" pitchFamily="49" charset="0"/>
                <a:ea typeface="Source Code Pro" panose="020B0509030403020204" pitchFamily="49" charset="0"/>
              </a:rPr>
              <a:t>4000 </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$where</a:t>
            </a:r>
            <a:r>
              <a:rPr lang="en-US" dirty="0"/>
              <a:t> operator in MongoDB allows you to pass either a string containing a JavaScript expression or a full JavaScript function to the query system. </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9895420" cy="369332"/>
          </a:xfrm>
          <a:prstGeom prst="rect">
            <a:avLst/>
          </a:prstGeom>
          <a:noFill/>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$where</a:t>
            </a:r>
            <a:r>
              <a:rPr lang="en-IN" b="0" i="0" dirty="0">
                <a:solidFill>
                  <a:srgbClr val="001E2B"/>
                </a:solidFill>
                <a:effectLst/>
                <a:highlight>
                  <a:srgbClr val="F9FBFA"/>
                </a:highlight>
                <a:latin typeface="Source Code Pro" panose="020B0509030403020204" pitchFamily="49" charset="0"/>
              </a:rPr>
              <a:t>: &lt;string </a:t>
            </a:r>
            <a:r>
              <a:rPr lang="en-IN" b="0" i="0" dirty="0">
                <a:solidFill>
                  <a:schemeClr val="bg1">
                    <a:lumMod val="50000"/>
                  </a:schemeClr>
                </a:solidFill>
                <a:effectLst/>
                <a:highlight>
                  <a:srgbClr val="F9FBFA"/>
                </a:highlight>
                <a:latin typeface="Source Code Pro" panose="020B0509030403020204" pitchFamily="49" charset="0"/>
              </a:rPr>
              <a:t>|</a:t>
            </a:r>
            <a:r>
              <a:rPr lang="en-IN" b="0" i="0" dirty="0">
                <a:solidFill>
                  <a:srgbClr val="001E2B"/>
                </a:solidFill>
                <a:effectLst/>
                <a:highlight>
                  <a:srgbClr val="F9FBFA"/>
                </a:highlight>
                <a:latin typeface="Source Code Pro" panose="020B0509030403020204" pitchFamily="49" charset="0"/>
              </a:rPr>
              <a:t> JavaScript Code&gt; }</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409228128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$regex</a:t>
            </a:r>
          </a:p>
        </p:txBody>
      </p:sp>
      <p:sp>
        <p:nvSpPr>
          <p:cNvPr id="9" name="Rectangle 8"/>
          <p:cNvSpPr/>
          <p:nvPr/>
        </p:nvSpPr>
        <p:spPr>
          <a:xfrm>
            <a:off x="191344" y="1913344"/>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"Genres":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genres", "Director":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81128"/>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589240"/>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err="1">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4" name="Rectangle 3">
            <a:extLst>
              <a:ext uri="{FF2B5EF4-FFF2-40B4-BE49-F238E27FC236}">
                <a16:creationId xmlns:a16="http://schemas.microsoft.com/office/drawing/2014/main" id="{811EAE82-FEC1-B6F1-827D-9141B63FC6FD}"/>
              </a:ext>
            </a:extLst>
          </p:cNvPr>
          <p:cNvSpPr/>
          <p:nvPr/>
        </p:nvSpPr>
        <p:spPr>
          <a:xfrm>
            <a:off x="227256" y="709651"/>
            <a:ext cx="11773400" cy="646331"/>
          </a:xfrm>
          <a:prstGeom prst="rect">
            <a:avLst/>
          </a:prstGeom>
        </p:spPr>
        <p:txBody>
          <a:bodyPr wrap="square">
            <a:spAutoFit/>
          </a:bodyPr>
          <a:lstStyle/>
          <a:p>
            <a:r>
              <a:rPr lang="en-US" dirty="0"/>
              <a:t>For patterns that include anchors (i.e. </a:t>
            </a:r>
            <a:r>
              <a:rPr lang="en-US" b="1" dirty="0">
                <a:solidFill>
                  <a:srgbClr val="B22251"/>
                </a:solidFill>
              </a:rPr>
              <a:t>^</a:t>
            </a:r>
            <a:r>
              <a:rPr lang="en-US" dirty="0"/>
              <a:t> for the start</a:t>
            </a:r>
            <a:r>
              <a:rPr lang="en-US"/>
              <a:t>, </a:t>
            </a:r>
            <a:r>
              <a:rPr lang="en-US" b="1" dirty="0">
                <a:solidFill>
                  <a:srgbClr val="B22251"/>
                </a:solidFill>
              </a:rPr>
              <a:t>$</a:t>
            </a:r>
            <a:r>
              <a:rPr lang="en-US"/>
              <a:t> </a:t>
            </a:r>
            <a:r>
              <a:rPr lang="en-US" dirty="0"/>
              <a:t>for the end), match at the beginning or end of each line for strings with multiline values. Without this option, these anchors match at beginning or end of the string.</a:t>
            </a:r>
            <a:endParaRPr lang="en-IN" dirty="0"/>
          </a:p>
        </p:txBody>
      </p:sp>
      <p:sp>
        <p:nvSpPr>
          <p:cNvPr id="8" name="TextBox 7">
            <a:extLst>
              <a:ext uri="{FF2B5EF4-FFF2-40B4-BE49-F238E27FC236}">
                <a16:creationId xmlns:a16="http://schemas.microsoft.com/office/drawing/2014/main" id="{35769F5D-C000-E88F-6DBC-8AD3D22A4997}"/>
              </a:ext>
            </a:extLst>
          </p:cNvPr>
          <p:cNvSpPr txBox="1"/>
          <p:nvPr/>
        </p:nvSpPr>
        <p:spPr>
          <a:xfrm>
            <a:off x="317312" y="1403484"/>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a:t>
            </a:r>
            <a:r>
              <a:rPr lang="en-IN" dirty="0">
                <a:solidFill>
                  <a:srgbClr val="12824D"/>
                </a:solidFill>
                <a:highlight>
                  <a:srgbClr val="F9FBFA"/>
                </a:highlight>
                <a:latin typeface="Source Code Pro" panose="020B0509030403020204" pitchFamily="49" charset="0"/>
              </a:rPr>
              <a:t>field</a:t>
            </a:r>
            <a:r>
              <a:rPr lang="en-IN" b="0" i="0" dirty="0">
                <a:solidFill>
                  <a:srgbClr val="001E2B"/>
                </a:solidFill>
                <a:effectLst/>
                <a:latin typeface="Source Code Pro" panose="020B0509030403020204" pitchFamily="49" charset="0"/>
                <a:ea typeface="Source Code Pro" panose="020B0509030403020204" pitchFamily="49" charset="0"/>
              </a:rPr>
              <a:t>&gt;: </a:t>
            </a:r>
            <a:r>
              <a:rPr lang="en-IN" b="0" i="0" dirty="0">
                <a:solidFill>
                  <a:srgbClr val="016EE9"/>
                </a:solidFill>
                <a:effectLst/>
                <a:latin typeface="Source Code Pro" panose="020B0509030403020204" pitchFamily="49" charset="0"/>
                <a:ea typeface="Source Code Pro" panose="020B0509030403020204" pitchFamily="49" charset="0"/>
              </a:rPr>
              <a:t>/pattern/ </a:t>
            </a:r>
            <a:r>
              <a:rPr lang="en-IN" dirty="0">
                <a:latin typeface="Source Code Pro" panose="020B0509030403020204" pitchFamily="49" charset="0"/>
                <a:ea typeface="Source Code Pro" panose="020B0509030403020204" pitchFamily="49" charset="0"/>
              </a:rPr>
              <a:t>}</a:t>
            </a:r>
          </a:p>
        </p:txBody>
      </p:sp>
      <p:sp>
        <p:nvSpPr>
          <p:cNvPr id="12" name="TextBox 11">
            <a:extLst>
              <a:ext uri="{FF2B5EF4-FFF2-40B4-BE49-F238E27FC236}">
                <a16:creationId xmlns:a16="http://schemas.microsoft.com/office/drawing/2014/main" id="{36680A1C-C326-2B83-A614-2980BB510307}"/>
              </a:ext>
            </a:extLst>
          </p:cNvPr>
          <p:cNvSpPr txBox="1"/>
          <p:nvPr/>
        </p:nvSpPr>
        <p:spPr>
          <a:xfrm>
            <a:off x="317312" y="4725144"/>
            <a:ext cx="7968208" cy="707886"/>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&lt;field&gt;: {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016EE9"/>
                </a:solidFill>
                <a:latin typeface="Source Code Pro" panose="020B0509030403020204" pitchFamily="49" charset="0"/>
                <a:ea typeface="Source Code Pro" panose="020B0509030403020204" pitchFamily="49" charset="0"/>
              </a:rPr>
              <a:t>/pattern/</a:t>
            </a:r>
            <a:r>
              <a:rPr lang="en-IN" dirty="0">
                <a:latin typeface="Source Code Pro" panose="020B0509030403020204" pitchFamily="49" charset="0"/>
                <a:ea typeface="Source Code Pro" panose="020B0509030403020204" pitchFamily="49" charset="0"/>
              </a:rPr>
              <a:t>&lt;</a:t>
            </a:r>
            <a:r>
              <a:rPr lang="en-IN" dirty="0">
                <a:solidFill>
                  <a:srgbClr val="D83713"/>
                </a:solidFill>
                <a:latin typeface="Source Code Pro" panose="020B0509030403020204" pitchFamily="49" charset="0"/>
                <a:ea typeface="Source Code Pro" panose="020B0509030403020204" pitchFamily="49" charset="0"/>
              </a:rPr>
              <a:t>options</a:t>
            </a:r>
            <a:r>
              <a:rPr lang="en-IN" dirty="0">
                <a:latin typeface="Source Code Pro" panose="020B0509030403020204" pitchFamily="49" charset="0"/>
                <a:ea typeface="Source Code Pro" panose="020B0509030403020204" pitchFamily="49" charset="0"/>
              </a:rPr>
              <a:t>&gt; } }</a:t>
            </a:r>
          </a:p>
          <a:p>
            <a:endParaRPr lang="en-IN" sz="400" dirty="0">
              <a:latin typeface="Source Code Pro" panose="020B0509030403020204" pitchFamily="49" charset="0"/>
              <a:ea typeface="Source Code Pro" panose="020B0509030403020204" pitchFamily="49" charset="0"/>
            </a:endParaRPr>
          </a:p>
          <a:p>
            <a:r>
              <a:rPr lang="en-US" b="0" i="0" dirty="0">
                <a:solidFill>
                  <a:srgbClr val="001E2B"/>
                </a:solidFill>
                <a:effectLst/>
                <a:highlight>
                  <a:srgbClr val="F9FBFA"/>
                </a:highlight>
                <a:latin typeface="Source Code Pro" panose="020B0509030403020204" pitchFamily="49" charset="0"/>
              </a:rPr>
              <a:t>{ &lt;field&gt;: { </a:t>
            </a:r>
            <a:r>
              <a:rPr lang="en-US" b="0" i="0" dirty="0">
                <a:solidFill>
                  <a:srgbClr val="D83713"/>
                </a:solidFill>
                <a:effectLst/>
                <a:highlight>
                  <a:srgbClr val="F9FBFA"/>
                </a:highlight>
                <a:latin typeface="Source Code Pro" panose="020B0509030403020204" pitchFamily="49" charset="0"/>
              </a:rPr>
              <a:t>$regex</a:t>
            </a:r>
            <a:r>
              <a:rPr lang="en-US" b="0" i="0" dirty="0">
                <a:solidFill>
                  <a:srgbClr val="001E2B"/>
                </a:solidFill>
                <a:effectLst/>
                <a:highlight>
                  <a:srgbClr val="F9FBFA"/>
                </a:highlight>
                <a:latin typeface="Source Code Pro" panose="020B0509030403020204" pitchFamily="49" charset="0"/>
              </a:rPr>
              <a:t>: </a:t>
            </a:r>
            <a:r>
              <a:rPr lang="en-US" b="0" i="0" dirty="0">
                <a:solidFill>
                  <a:srgbClr val="016EE9"/>
                </a:solidFill>
                <a:effectLst/>
                <a:highlight>
                  <a:srgbClr val="F9FBFA"/>
                </a:highlight>
                <a:latin typeface="Source Code Pro" panose="020B0509030403020204" pitchFamily="49" charset="0"/>
              </a:rPr>
              <a:t>/pattern/</a:t>
            </a:r>
            <a:r>
              <a:rPr lang="en-US" b="0" i="0" dirty="0">
                <a:solidFill>
                  <a:srgbClr val="001E2B"/>
                </a:solidFill>
                <a:effectLst/>
                <a:highlight>
                  <a:srgbClr val="F9FBFA"/>
                </a:highlight>
                <a:latin typeface="Source Code Pro" panose="020B0509030403020204" pitchFamily="49" charset="0"/>
              </a:rPr>
              <a:t>, </a:t>
            </a:r>
            <a:r>
              <a:rPr lang="en-US" b="0" i="0" dirty="0">
                <a:solidFill>
                  <a:srgbClr val="D83713"/>
                </a:solidFill>
                <a:effectLst/>
                <a:highlight>
                  <a:srgbClr val="F9FBFA"/>
                </a:highlight>
                <a:latin typeface="Source Code Pro" panose="020B0509030403020204" pitchFamily="49" charset="0"/>
              </a:rPr>
              <a:t>$options</a:t>
            </a:r>
            <a:r>
              <a:rPr lang="en-US" b="0" i="0" dirty="0">
                <a:solidFill>
                  <a:srgbClr val="001E2B"/>
                </a:solidFill>
                <a:effectLst/>
                <a:highlight>
                  <a:srgbClr val="F9FBFA"/>
                </a:highlight>
                <a:latin typeface="Source Code Pro" panose="020B0509030403020204" pitchFamily="49" charset="0"/>
              </a:rPr>
              <a:t>: </a:t>
            </a:r>
            <a:r>
              <a:rPr lang="en-US" b="1" i="0" dirty="0">
                <a:solidFill>
                  <a:srgbClr val="12824D"/>
                </a:solidFill>
                <a:effectLst/>
                <a:highlight>
                  <a:srgbClr val="F9FBFA"/>
                </a:highlight>
                <a:latin typeface="Source Code Pro" panose="020B0509030403020204" pitchFamily="49" charset="0"/>
              </a:rPr>
              <a:t>'&lt;options&gt;'</a:t>
            </a:r>
            <a:r>
              <a:rPr lang="en-US" b="0" i="0" dirty="0">
                <a:solidFill>
                  <a:srgbClr val="001E2B"/>
                </a:solidFill>
                <a:effectLst/>
                <a:highlight>
                  <a:srgbClr val="F9FBFA"/>
                </a:highlight>
                <a:latin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p:txBody>
      </p:sp>
      <p:sp>
        <p:nvSpPr>
          <p:cNvPr id="10" name="TextBox 9">
            <a:extLst>
              <a:ext uri="{FF2B5EF4-FFF2-40B4-BE49-F238E27FC236}">
                <a16:creationId xmlns:a16="http://schemas.microsoft.com/office/drawing/2014/main" id="{511507BE-059B-3869-819E-05EE15D5F5DA}"/>
              </a:ext>
            </a:extLst>
          </p:cNvPr>
          <p:cNvSpPr txBox="1"/>
          <p:nvPr/>
        </p:nvSpPr>
        <p:spPr>
          <a:xfrm>
            <a:off x="8040216" y="4653598"/>
            <a:ext cx="3960440" cy="707886"/>
          </a:xfrm>
          <a:prstGeom prst="rect">
            <a:avLst/>
          </a:prstGeom>
          <a:solidFill>
            <a:schemeClr val="accent6">
              <a:lumMod val="20000"/>
              <a:lumOff val="80000"/>
            </a:schemeClr>
          </a:solidFill>
        </p:spPr>
        <p:txBody>
          <a:bodyPr wrap="square">
            <a:spAutoFit/>
          </a:bodyPr>
          <a:lstStyle/>
          <a:p>
            <a:r>
              <a:rPr lang="en-IN" sz="2000" dirty="0"/>
              <a:t>You cannot use </a:t>
            </a:r>
            <a:r>
              <a:rPr lang="en-IN" dirty="0">
                <a:solidFill>
                  <a:srgbClr val="D83713"/>
                </a:solidFill>
                <a:latin typeface="Source Code Pro" panose="020B0509030403020204" pitchFamily="49" charset="0"/>
                <a:ea typeface="Source Code Pro" panose="020B0509030403020204" pitchFamily="49" charset="0"/>
              </a:rPr>
              <a:t>$regex </a:t>
            </a:r>
            <a:r>
              <a:rPr lang="en-IN" sz="2000" dirty="0"/>
              <a:t>operator expressions inside an </a:t>
            </a:r>
            <a:r>
              <a:rPr lang="en-IN" dirty="0">
                <a:solidFill>
                  <a:srgbClr val="D83713"/>
                </a:solidFill>
                <a:latin typeface="Source Code Pro" panose="020B0509030403020204" pitchFamily="49" charset="0"/>
                <a:ea typeface="Source Code Pro" panose="020B0509030403020204" pitchFamily="49" charset="0"/>
              </a:rPr>
              <a:t>$in </a:t>
            </a:r>
            <a:r>
              <a:rPr lang="en-IN" sz="2000" dirty="0"/>
              <a:t>operator.</a:t>
            </a:r>
          </a:p>
        </p:txBody>
      </p:sp>
    </p:spTree>
    <p:extLst>
      <p:ext uri="{BB962C8B-B14F-4D97-AF65-F5344CB8AC3E}">
        <p14:creationId xmlns:p14="http://schemas.microsoft.com/office/powerpoint/2010/main" val="35675986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396536"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r>
              <a:rPr lang="en-IN" sz="3200" b="1" i="1" dirty="0" err="1">
                <a:solidFill>
                  <a:srgbClr val="FFFF00"/>
                </a:solidFill>
                <a:latin typeface="Arial" pitchFamily="34" charset="0"/>
                <a:cs typeface="Arial" pitchFamily="34" charset="0"/>
              </a:rPr>
              <a:t>toArray</a:t>
            </a:r>
            <a:r>
              <a:rPr lang="en-IN" sz="3200" b="1" i="1" dirty="0">
                <a:solidFill>
                  <a:srgbClr val="FFFF00"/>
                </a:solidFill>
                <a:latin typeface="Arial" pitchFamily="34" charset="0"/>
                <a:cs typeface="Arial" pitchFamily="34" charset="0"/>
              </a:rPr>
              <a:t>()[&lt;index_number&gt;]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dirty="0"/>
              <a:t>toArray() </a:t>
            </a:r>
            <a:r>
              <a:rPr lang="en-US" dirty="0"/>
              <a:t>method returns an array that contains all the documents from a cursor.</a:t>
            </a:r>
            <a:endParaRPr lang="en-IN" dirty="0"/>
          </a:p>
        </p:txBody>
      </p:sp>
      <p:sp>
        <p:nvSpPr>
          <p:cNvPr id="9" name="Rectangle 8"/>
          <p:cNvSpPr/>
          <p:nvPr/>
        </p:nvSpPr>
        <p:spPr>
          <a:xfrm>
            <a:off x="407368" y="3485326"/>
            <a:ext cx="11089232"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407368" y="1431073"/>
            <a:ext cx="11377264" cy="144655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}).toArray()[ &lt;index&gt;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}).toArray()[&lt;index&gt;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}).toArray()[&lt;index&gt;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76267269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err="1">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collection</a:t>
            </a:r>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err="1">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4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.movie_title</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rgbClr val="B22251"/>
                </a:solidFill>
                <a:latin typeface="Source Code Pro" panose="020B0509030403020204" pitchFamily="49" charset="0"/>
                <a:ea typeface="Source Code Pro" panose="020B0509030403020204" pitchFamily="49" charset="0"/>
              </a:rPr>
              <a:t>typeof</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).movie_title</a:t>
            </a:r>
          </a:p>
        </p:txBody>
      </p:sp>
    </p:spTree>
    <p:extLst>
      <p:ext uri="{BB962C8B-B14F-4D97-AF65-F5344CB8AC3E}">
        <p14:creationId xmlns:p14="http://schemas.microsoft.com/office/powerpoint/2010/main" val="61175513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335360" y="304800"/>
            <a:ext cx="11449272" cy="1323439"/>
          </a:xfrm>
          <a:prstGeom prst="rect">
            <a:avLst/>
          </a:prstGeom>
          <a:solidFill>
            <a:schemeClr val="accent6">
              <a:lumMod val="20000"/>
              <a:lumOff val="80000"/>
            </a:schemeClr>
          </a:solidFill>
          <a:ln>
            <a:solidFill>
              <a:schemeClr val="accent6">
                <a:lumMod val="20000"/>
                <a:lumOff val="80000"/>
              </a:schemeClr>
            </a:solidFill>
          </a:ln>
        </p:spPr>
        <p:txBody>
          <a:bodyPr wrap="square">
            <a:spAutoFit/>
          </a:bodyPr>
          <a:lstStyle/>
          <a:p>
            <a:pPr marL="285750" indent="-285750">
              <a:buFont typeface="Arial" panose="020B0604020202020204" pitchFamily="34" charset="0"/>
              <a:buChar char="•"/>
            </a:pPr>
            <a:r>
              <a:rPr lang="en-US" dirty="0">
                <a:solidFill>
                  <a:srgbClr val="FF00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0000"/>
              </a:solidFill>
            </a:endParaRPr>
          </a:p>
          <a:p>
            <a:pPr marL="285750" indent="-285750">
              <a:buFont typeface="Arial" panose="020B0604020202020204" pitchFamily="34" charset="0"/>
              <a:buChar char="•"/>
            </a:pPr>
            <a:r>
              <a:rPr lang="en-US" dirty="0">
                <a:solidFill>
                  <a:srgbClr val="FF00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err="1"/>
              <a:t>db.collection.insertOne</a:t>
            </a:r>
            <a:r>
              <a:rPr lang="en-IN" dirty="0"/>
              <a:t>()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db.collection.insertOne</a:t>
            </a:r>
            <a:r>
              <a:rPr lang="en-IN" sz="3200" b="1" i="1" dirty="0">
                <a:solidFill>
                  <a:srgbClr val="FFFF00"/>
                </a:solidFill>
                <a:latin typeface="Arial" pitchFamily="34" charset="0"/>
                <a:cs typeface="Arial" pitchFamily="34" charset="0"/>
              </a:rPr>
              <a:t>() &amp; db.collection.insertMany([]) </a:t>
            </a:r>
          </a:p>
        </p:txBody>
      </p:sp>
      <p:sp>
        <p:nvSpPr>
          <p:cNvPr id="10" name="TextBox 9">
            <a:extLst>
              <a:ext uri="{FF2B5EF4-FFF2-40B4-BE49-F238E27FC236}">
                <a16:creationId xmlns:a16="http://schemas.microsoft.com/office/drawing/2014/main" id="{C142BFC3-ECCC-A469-C5BF-091E328D2052}"/>
              </a:ext>
            </a:extLst>
          </p:cNvPr>
          <p:cNvSpPr txBox="1"/>
          <p:nvPr/>
        </p:nvSpPr>
        <p:spPr>
          <a:xfrm>
            <a:off x="191344" y="1484784"/>
            <a:ext cx="11737304" cy="5016758"/>
          </a:xfrm>
          <a:prstGeom prst="rect">
            <a:avLst/>
          </a:prstGeom>
          <a:noFill/>
        </p:spPr>
        <p:txBody>
          <a:bodyPr wrap="square">
            <a:spAutoFit/>
          </a:bodyPr>
          <a:lstStyle/>
          <a:p>
            <a:pPr marL="285750" indent="-285750">
              <a:buFont typeface="Arial" panose="020B0604020202020204" pitchFamily="34" charset="0"/>
              <a:buChar char="•"/>
            </a:pP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2000" dirty="0">
                <a:latin typeface="Source Code Pro" panose="020B0509030403020204" pitchFamily="49" charset="0"/>
                <a:ea typeface="Source Code Pro" panose="020B0509030403020204" pitchFamily="49" charset="0"/>
              </a:rPr>
              <a:t>.shapes.</a:t>
            </a:r>
            <a:r>
              <a:rPr lang="en-IN" sz="20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10</a:t>
            </a:r>
            <a:r>
              <a:rPr lang="en-IN" sz="2000" dirty="0">
                <a:latin typeface="Source Code Pro" panose="020B0509030403020204" pitchFamily="49" charset="0"/>
                <a:ea typeface="Source Code Pro" panose="020B0509030403020204" pitchFamily="49" charset="0"/>
              </a:rPr>
              <a:t>, ord: </a:t>
            </a:r>
            <a:r>
              <a:rPr lang="en-IN" sz="2000" dirty="0">
                <a:solidFill>
                  <a:srgbClr val="994646"/>
                </a:solidFill>
                <a:latin typeface="Source Code Pro" panose="020B0509030403020204" pitchFamily="49" charset="0"/>
                <a:ea typeface="Source Code Pro" panose="020B0509030403020204" pitchFamily="49" charset="0"/>
              </a:rPr>
              <a:t>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60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80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85</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90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95</a:t>
            </a:r>
            <a:r>
              <a:rPr lang="en-IN" sz="2000" dirty="0">
                <a:latin typeface="Source Code Pro" panose="020B0509030403020204" pitchFamily="49" charset="0"/>
                <a:ea typeface="Source Code Pro" panose="020B0509030403020204" pitchFamily="49" charset="0"/>
              </a:rPr>
              <a:t>, ord: </a:t>
            </a:r>
            <a:r>
              <a:rPr lang="en-IN" sz="2000" dirty="0">
                <a:solidFill>
                  <a:srgbClr val="994646"/>
                </a:solidFill>
                <a:latin typeface="Source Code Pro" panose="020B0509030403020204" pitchFamily="49" charset="0"/>
                <a:ea typeface="Source Code Pro" panose="020B0509030403020204" pitchFamily="49" charset="0"/>
              </a:rPr>
              <a:t>100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endParaRPr lang="en-IN" sz="20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2000" dirty="0">
                <a:latin typeface="Source Code Pro" panose="020B0509030403020204" pitchFamily="49" charset="0"/>
                <a:ea typeface="Source Code Pro" panose="020B0509030403020204" pitchFamily="49" charset="0"/>
              </a:rPr>
              <a:t>.lists.</a:t>
            </a:r>
            <a:r>
              <a:rPr lang="en-IN" sz="20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405326860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db.collection.insertOne</a:t>
            </a:r>
            <a:r>
              <a:rPr lang="en-IN" sz="3200" b="1" i="1" dirty="0">
                <a:solidFill>
                  <a:srgbClr val="FFFF00"/>
                </a:solidFill>
                <a:latin typeface="Arial" pitchFamily="34" charset="0"/>
                <a:cs typeface="Arial" pitchFamily="34" charset="0"/>
              </a:rPr>
              <a:t>()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 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39868</TotalTime>
  <Words>35117</Words>
  <Application>Microsoft Office PowerPoint</Application>
  <PresentationFormat>Widescreen</PresentationFormat>
  <Paragraphs>3700</Paragraphs>
  <Slides>345</Slides>
  <Notes>10</Notes>
  <HiddenSlides>0</HiddenSlides>
  <MMClips>0</MMClips>
  <ScaleCrop>false</ScaleCrop>
  <HeadingPairs>
    <vt:vector size="6" baseType="variant">
      <vt:variant>
        <vt:lpstr>Fonts Used</vt:lpstr>
      </vt:variant>
      <vt:variant>
        <vt:i4>26</vt:i4>
      </vt:variant>
      <vt:variant>
        <vt:lpstr>Theme</vt:lpstr>
      </vt:variant>
      <vt:variant>
        <vt:i4>1</vt:i4>
      </vt:variant>
      <vt:variant>
        <vt:lpstr>Slide Titles</vt:lpstr>
      </vt:variant>
      <vt:variant>
        <vt:i4>345</vt:i4>
      </vt:variant>
    </vt:vector>
  </HeadingPairs>
  <TitlesOfParts>
    <vt:vector size="372" baseType="lpstr">
      <vt:lpstr>SimSun</vt:lpstr>
      <vt:lpstr>__Roboto_Flex_b8e8b1</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Nunito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JavaScript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8388</cp:revision>
  <dcterms:created xsi:type="dcterms:W3CDTF">2015-10-09T06:09:34Z</dcterms:created>
  <dcterms:modified xsi:type="dcterms:W3CDTF">2025-04-25T04:45:12Z</dcterms:modified>
</cp:coreProperties>
</file>