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88"/>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332" r:id="rId93"/>
    <p:sldId id="1333" r:id="rId94"/>
    <p:sldId id="1193" r:id="rId95"/>
    <p:sldId id="1194" r:id="rId96"/>
    <p:sldId id="1223" r:id="rId97"/>
    <p:sldId id="1224" r:id="rId98"/>
    <p:sldId id="1277" r:id="rId99"/>
    <p:sldId id="1330" r:id="rId100"/>
    <p:sldId id="1328" r:id="rId101"/>
    <p:sldId id="1331" r:id="rId102"/>
    <p:sldId id="1329" r:id="rId103"/>
    <p:sldId id="1410" r:id="rId104"/>
    <p:sldId id="1185" r:id="rId105"/>
    <p:sldId id="1186" r:id="rId106"/>
    <p:sldId id="1187" r:id="rId107"/>
    <p:sldId id="1188" r:id="rId108"/>
    <p:sldId id="1189" r:id="rId109"/>
    <p:sldId id="1190" r:id="rId110"/>
    <p:sldId id="1234" r:id="rId111"/>
    <p:sldId id="1235" r:id="rId112"/>
    <p:sldId id="1275" r:id="rId113"/>
    <p:sldId id="1276" r:id="rId114"/>
    <p:sldId id="1336" r:id="rId115"/>
    <p:sldId id="1337" r:id="rId116"/>
    <p:sldId id="1310" r:id="rId117"/>
    <p:sldId id="1311" r:id="rId118"/>
    <p:sldId id="1273" r:id="rId119"/>
    <p:sldId id="1274" r:id="rId120"/>
    <p:sldId id="1173" r:id="rId121"/>
    <p:sldId id="1174" r:id="rId122"/>
    <p:sldId id="1175" r:id="rId123"/>
    <p:sldId id="1176" r:id="rId124"/>
    <p:sldId id="1308" r:id="rId125"/>
    <p:sldId id="1309" r:id="rId126"/>
    <p:sldId id="1200" r:id="rId127"/>
    <p:sldId id="1201" r:id="rId128"/>
    <p:sldId id="1099" r:id="rId129"/>
    <p:sldId id="1256" r:id="rId130"/>
    <p:sldId id="1257" r:id="rId131"/>
    <p:sldId id="1258" r:id="rId132"/>
    <p:sldId id="1259" r:id="rId133"/>
    <p:sldId id="1348" r:id="rId134"/>
    <p:sldId id="1349" r:id="rId135"/>
    <p:sldId id="1326" r:id="rId136"/>
    <p:sldId id="1327" r:id="rId137"/>
    <p:sldId id="1322" r:id="rId138"/>
    <p:sldId id="1323" r:id="rId139"/>
    <p:sldId id="1324" r:id="rId140"/>
    <p:sldId id="1325" r:id="rId141"/>
    <p:sldId id="1260" r:id="rId142"/>
    <p:sldId id="1261" r:id="rId143"/>
    <p:sldId id="1262" r:id="rId144"/>
    <p:sldId id="1263" r:id="rId145"/>
    <p:sldId id="1406" r:id="rId146"/>
    <p:sldId id="1411" r:id="rId147"/>
    <p:sldId id="1264" r:id="rId148"/>
    <p:sldId id="1341" r:id="rId149"/>
    <p:sldId id="1342" r:id="rId150"/>
    <p:sldId id="1265" r:id="rId151"/>
    <p:sldId id="1266" r:id="rId152"/>
    <p:sldId id="1267" r:id="rId153"/>
    <p:sldId id="1268" r:id="rId154"/>
    <p:sldId id="1216" r:id="rId155"/>
    <p:sldId id="1092" r:id="rId156"/>
    <p:sldId id="1251" r:id="rId157"/>
    <p:sldId id="1252" r:id="rId158"/>
    <p:sldId id="1269" r:id="rId159"/>
    <p:sldId id="1270" r:id="rId160"/>
    <p:sldId id="1271" r:id="rId161"/>
    <p:sldId id="1272" r:id="rId162"/>
    <p:sldId id="1219" r:id="rId163"/>
    <p:sldId id="1204" r:id="rId164"/>
    <p:sldId id="1338" r:id="rId165"/>
    <p:sldId id="1339" r:id="rId166"/>
    <p:sldId id="1346" r:id="rId167"/>
    <p:sldId id="1347" r:id="rId168"/>
    <p:sldId id="1408" r:id="rId169"/>
    <p:sldId id="1409" r:id="rId170"/>
    <p:sldId id="1315" r:id="rId171"/>
    <p:sldId id="1316" r:id="rId172"/>
    <p:sldId id="1318" r:id="rId173"/>
    <p:sldId id="1292" r:id="rId174"/>
    <p:sldId id="1301" r:id="rId175"/>
    <p:sldId id="1302" r:id="rId176"/>
    <p:sldId id="1294" r:id="rId177"/>
    <p:sldId id="1293" r:id="rId178"/>
    <p:sldId id="1295" r:id="rId179"/>
    <p:sldId id="1296" r:id="rId180"/>
    <p:sldId id="1297" r:id="rId181"/>
    <p:sldId id="1303" r:id="rId182"/>
    <p:sldId id="1304" r:id="rId183"/>
    <p:sldId id="954" r:id="rId184"/>
    <p:sldId id="1307" r:id="rId185"/>
    <p:sldId id="788" r:id="rId186"/>
    <p:sldId id="1087" r:id="rId1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2B54"/>
    <a:srgbClr val="C05893"/>
    <a:srgbClr val="4F0896"/>
    <a:srgbClr val="B6816E"/>
    <a:srgbClr val="047796"/>
    <a:srgbClr val="FF5A36"/>
    <a:srgbClr val="036883"/>
    <a:srgbClr val="B5731B"/>
    <a:srgbClr val="B22251"/>
    <a:srgbClr val="F990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91"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93"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commentAuthors" Target="commentAuthor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0"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03-02-2022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2/3/2022</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2/3/2022</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2/3/2022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2/3/2022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92D050"/>
                </a:solidFill>
                <a:latin typeface="Consolas" panose="020B060902020403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$set:{total: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892644" cy="2031325"/>
          </a:xfrm>
          <a:prstGeom prst="rect">
            <a:avLst/>
          </a:prstGeom>
          <a:noFill/>
        </p:spPr>
        <p:txBody>
          <a:bodyPr wrap="square">
            <a:spAutoFit/>
          </a:bodyPr>
          <a:lstStyle/>
          <a:p>
            <a:pPr marL="285750" indent="-285750">
              <a:buFont typeface="Arial" panose="020B0604020202020204" pitchFamily="34" charset="0"/>
              <a:buChar char="•"/>
            </a:pPr>
            <a:r>
              <a:rPr lang="en-IN" dirty="0">
                <a:latin typeface="Consolas" panose="020B0609020204030204" pitchFamily="49" charset="0"/>
              </a:rPr>
              <a:t>let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 * </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100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endParaRPr lang="en-IN"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852936"/>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880489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2" name="Rectangle 1"/>
          <p:cNvSpPr/>
          <p:nvPr/>
        </p:nvSpPr>
        <p:spPr>
          <a:xfrm>
            <a:off x="927094" y="5651956"/>
            <a:ext cx="10337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 job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grpSp>
        <p:nvGrpSpPr>
          <p:cNvPr id="23" name="Group 22"/>
          <p:cNvGrpSpPr/>
          <p:nvPr/>
        </p:nvGrpSpPr>
        <p:grpSpPr>
          <a:xfrm>
            <a:off x="2343069" y="2865519"/>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Tree>
    <p:extLst>
      <p:ext uri="{BB962C8B-B14F-4D97-AF65-F5344CB8AC3E}">
        <p14:creationId xmlns:p14="http://schemas.microsoft.com/office/powerpoint/2010/main" val="391652235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1660229" y="5398532"/>
            <a:ext cx="9175340"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371364" y="2461736"/>
            <a:ext cx="11449272"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71989654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2286000"/>
            <a:ext cx="87662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db.collection.deleteMany()</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all documents that match the filter from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11038976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2286000"/>
            <a:ext cx="87662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null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673188" y="762001"/>
            <a:ext cx="8845624"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Will not delete the field(s) from the saved document.</a:t>
            </a:r>
            <a:endParaRPr lang="en-IN"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95593075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46534956"/>
              </p:ext>
            </p:extLst>
          </p:nvPr>
        </p:nvGraphicFramePr>
        <p:xfrm>
          <a:off x="911424" y="1524000"/>
          <a:ext cx="10585176" cy="3853204"/>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4223086548"/>
                  </a:ext>
                </a:extLst>
              </a:tr>
            </a:tbl>
          </a:graphicData>
        </a:graphic>
      </p:graphicFrame>
      <p:sp>
        <p:nvSpPr>
          <p:cNvPr id="3" name="Rectangle 2"/>
          <p:cNvSpPr/>
          <p:nvPr/>
        </p:nvSpPr>
        <p:spPr>
          <a:xfrm>
            <a:off x="911424" y="5488776"/>
            <a:ext cx="10585175" cy="130805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8830312"/>
              </p:ext>
            </p:extLst>
          </p:nvPr>
        </p:nvGraphicFramePr>
        <p:xfrm>
          <a:off x="263352" y="1799805"/>
          <a:ext cx="11737304" cy="4093032"/>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98488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216539"/>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2" name="Rectangle 1"/>
          <p:cNvSpPr/>
          <p:nvPr/>
        </p:nvSpPr>
        <p:spPr>
          <a:xfrm>
            <a:off x="191344" y="5661248"/>
            <a:ext cx="11233248"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order.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18431620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06151194"/>
              </p:ext>
            </p:extLst>
          </p:nvPr>
        </p:nvGraphicFramePr>
        <p:xfrm>
          <a:off x="1540070" y="3789040"/>
          <a:ext cx="4638836" cy="1280160"/>
        </p:xfrm>
        <a:graphic>
          <a:graphicData uri="http://schemas.openxmlformats.org/drawingml/2006/table">
            <a:tbl>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Source Code Pro" panose="020B0509030403020204" pitchFamily="49" charset="0"/>
                          <a:ea typeface="Source Code Pro" panose="020B0509030403020204" pitchFamily="49" charset="0"/>
                        </a:rPr>
                        <a:t>Value</a:t>
                      </a:r>
                      <a:endParaRPr lang="en-IN" dirty="0">
                        <a:effectLst/>
                        <a:latin typeface="Source Code Pro" panose="020B0509030403020204" pitchFamily="49" charset="0"/>
                        <a:ea typeface="Source Code Pro" panose="020B0509030403020204" pitchFamily="49" charset="0"/>
                      </a:endParaRPr>
                    </a:p>
                  </a:txBody>
                  <a:tcPr marL="76200" marR="76200" marT="76200" marB="76200" anchor="ctr">
                    <a:lnL w="9525" cap="flat" cmpd="sng" algn="ctr">
                      <a:solidFill>
                        <a:srgbClr val="E7EEEC"/>
                      </a:solidFill>
                      <a:prstDash val="solid"/>
                      <a:round/>
                      <a:headEnd type="none" w="med" len="med"/>
                      <a:tailEnd type="none" w="med" len="med"/>
                    </a:lnL>
                    <a:lnR w="9525" cap="flat" cmpd="sng" algn="ctr">
                      <a:solidFill>
                        <a:srgbClr val="E7EEEC"/>
                      </a:solidFill>
                      <a:prstDash val="solid"/>
                      <a:round/>
                      <a:headEnd type="none" w="med" len="med"/>
                      <a:tailEnd type="none" w="med" len="med"/>
                    </a:lnR>
                    <a:lnT w="12700" cap="flat" cmpd="sng" algn="ctr">
                      <a:solidFill>
                        <a:srgbClr val="E7EEEC"/>
                      </a:solidFill>
                      <a:prstDash val="solid"/>
                      <a:round/>
                      <a:headEnd type="none" w="med" len="med"/>
                      <a:tailEnd type="none" w="med" len="med"/>
                    </a:lnT>
                    <a:lnB w="9525" cap="flat" cmpd="sng" algn="ctr">
                      <a:solidFill>
                        <a:srgbClr val="E7EEEC"/>
                      </a:solidFill>
                      <a:prstDash val="solid"/>
                      <a:round/>
                      <a:headEnd type="none" w="med" len="med"/>
                      <a:tailEnd type="none" w="med" len="med"/>
                    </a:lnB>
                    <a:solidFill>
                      <a:srgbClr val="FFFFFF"/>
                    </a:solidFill>
                  </a:tcPr>
                </a:tc>
                <a:tc>
                  <a:txBody>
                    <a:bodyPr/>
                    <a:lstStyle/>
                    <a:p>
                      <a:pPr algn="ctr" fontAlgn="ctr"/>
                      <a:r>
                        <a:rPr lang="en-IN" dirty="0">
                          <a:solidFill>
                            <a:srgbClr val="3D4F58"/>
                          </a:solidFill>
                          <a:effectLst/>
                          <a:latin typeface="Source Code Pro" panose="020B0509030403020204" pitchFamily="49" charset="0"/>
                          <a:ea typeface="Source Code Pro" panose="020B0509030403020204" pitchFamily="49" charset="0"/>
                        </a:rPr>
                        <a:t>Description</a:t>
                      </a:r>
                      <a:endParaRPr lang="en-IN" dirty="0">
                        <a:effectLst/>
                        <a:latin typeface="Source Code Pro" panose="020B0509030403020204" pitchFamily="49" charset="0"/>
                        <a:ea typeface="Source Code Pro" panose="020B0509030403020204" pitchFamily="49" charset="0"/>
                      </a:endParaRPr>
                    </a:p>
                  </a:txBody>
                  <a:tcPr marL="76200" marR="76200" marT="76200" marB="76200" anchor="ctr">
                    <a:lnL w="9525" cap="flat" cmpd="sng" algn="ctr">
                      <a:solidFill>
                        <a:srgbClr val="E7EEEC"/>
                      </a:solidFill>
                      <a:prstDash val="solid"/>
                      <a:round/>
                      <a:headEnd type="none" w="med" len="med"/>
                      <a:tailEnd type="none" w="med" len="med"/>
                    </a:lnL>
                    <a:lnR w="9525" cap="flat" cmpd="sng" algn="ctr">
                      <a:solidFill>
                        <a:srgbClr val="E7EEEC"/>
                      </a:solidFill>
                      <a:prstDash val="solid"/>
                      <a:round/>
                      <a:headEnd type="none" w="med" len="med"/>
                      <a:tailEnd type="none" w="med" len="med"/>
                    </a:lnR>
                    <a:lnT w="12700" cap="flat" cmpd="sng" algn="ctr">
                      <a:solidFill>
                        <a:srgbClr val="E7EEEC"/>
                      </a:solidFill>
                      <a:prstDash val="solid"/>
                      <a:round/>
                      <a:headEnd type="none" w="med" len="med"/>
                      <a:tailEnd type="none" w="med" len="med"/>
                    </a:lnT>
                    <a:lnB w="9525" cap="flat" cmpd="sng" algn="ctr">
                      <a:solidFill>
                        <a:srgbClr val="E7EEEC"/>
                      </a:solidFill>
                      <a:prstDash val="solid"/>
                      <a:round/>
                      <a:headEnd type="none" w="med" len="med"/>
                      <a:tailEnd type="none" w="med" len="med"/>
                    </a:lnB>
                    <a:solidFill>
                      <a:srgbClr val="FFFFFF"/>
                    </a:solidFill>
                  </a:tcPr>
                </a:tc>
                <a:extLst>
                  <a:ext uri="{0D108BD9-81ED-4DB2-BD59-A6C34878D82A}">
                    <a16:rowId xmlns:a16="http://schemas.microsoft.com/office/drawing/2014/main" val="508773605"/>
                  </a:ext>
                </a:extLst>
              </a:tr>
              <a:tr h="0">
                <a:tc>
                  <a:txBody>
                    <a:bodyPr/>
                    <a:lstStyle/>
                    <a:p>
                      <a:pPr algn="l" fontAlgn="t"/>
                      <a:r>
                        <a:rPr lang="en-IN" dirty="0">
                          <a:effectLst/>
                          <a:latin typeface="Source Code Pro" panose="020B0509030403020204" pitchFamily="49" charset="0"/>
                          <a:ea typeface="Source Code Pro" panose="020B0509030403020204" pitchFamily="49" charset="0"/>
                        </a:rPr>
                        <a:t>  1</a:t>
                      </a:r>
                    </a:p>
                  </a:txBody>
                  <a:tcPr marL="76200" marR="76200" marT="76200" marB="76200">
                    <a:lnL>
                      <a:noFill/>
                    </a:lnL>
                    <a:lnR>
                      <a:noFill/>
                    </a:lnR>
                    <a:lnT w="9525" cap="flat" cmpd="sng" algn="ctr">
                      <a:solidFill>
                        <a:srgbClr val="E7EEEC"/>
                      </a:solidFill>
                      <a:prstDash val="solid"/>
                      <a:round/>
                      <a:headEnd type="none" w="med" len="med"/>
                      <a:tailEnd type="none" w="med" len="med"/>
                    </a:lnT>
                    <a:lnB w="9525" cap="flat" cmpd="sng" algn="ctr">
                      <a:solidFill>
                        <a:srgbClr val="E7EEEC"/>
                      </a:solidFill>
                      <a:prstDash val="solid"/>
                      <a:round/>
                      <a:headEnd type="none" w="med" len="med"/>
                      <a:tailEnd type="none" w="med" len="med"/>
                    </a:lnB>
                    <a:solidFill>
                      <a:srgbClr val="FFFFFF"/>
                    </a:solidFill>
                  </a:tcPr>
                </a:tc>
                <a:tc>
                  <a:txBody>
                    <a:bodyPr/>
                    <a:lstStyle/>
                    <a:p>
                      <a:pPr algn="l" fontAlgn="t"/>
                      <a:r>
                        <a:rPr lang="en-IN" dirty="0">
                          <a:effectLst/>
                          <a:latin typeface="Source Code Pro" panose="020B0509030403020204" pitchFamily="49" charset="0"/>
                          <a:ea typeface="Source Code Pro" panose="020B0509030403020204" pitchFamily="49" charset="0"/>
                        </a:rPr>
                        <a:t>  Sort ascending.</a:t>
                      </a:r>
                    </a:p>
                  </a:txBody>
                  <a:tcPr marL="76200" marR="76200" marT="76200" marB="76200">
                    <a:lnL>
                      <a:noFill/>
                    </a:lnL>
                    <a:lnR>
                      <a:noFill/>
                    </a:lnR>
                    <a:lnT w="9525" cap="flat" cmpd="sng" algn="ctr">
                      <a:solidFill>
                        <a:srgbClr val="E7EEEC"/>
                      </a:solidFill>
                      <a:prstDash val="solid"/>
                      <a:round/>
                      <a:headEnd type="none" w="med" len="med"/>
                      <a:tailEnd type="none" w="med" len="med"/>
                    </a:lnT>
                    <a:lnB w="9525" cap="flat" cmpd="sng" algn="ctr">
                      <a:solidFill>
                        <a:srgbClr val="E7EEEC"/>
                      </a:solidFill>
                      <a:prstDash val="solid"/>
                      <a:round/>
                      <a:headEnd type="none" w="med" len="med"/>
                      <a:tailEnd type="none" w="med" len="med"/>
                    </a:lnB>
                    <a:solidFill>
                      <a:srgbClr val="FFFFFF"/>
                    </a:solidFill>
                  </a:tcPr>
                </a:tc>
                <a:extLst>
                  <a:ext uri="{0D108BD9-81ED-4DB2-BD59-A6C34878D82A}">
                    <a16:rowId xmlns:a16="http://schemas.microsoft.com/office/drawing/2014/main" val="4272697403"/>
                  </a:ext>
                </a:extLst>
              </a:tr>
              <a:tr h="0">
                <a:tc>
                  <a:txBody>
                    <a:bodyPr/>
                    <a:lstStyle/>
                    <a:p>
                      <a:pPr algn="l" fontAlgn="t"/>
                      <a:r>
                        <a:rPr lang="en-IN" dirty="0">
                          <a:effectLst/>
                          <a:latin typeface="Source Code Pro" panose="020B0509030403020204" pitchFamily="49" charset="0"/>
                          <a:ea typeface="Source Code Pro" panose="020B0509030403020204" pitchFamily="49" charset="0"/>
                        </a:rPr>
                        <a:t>  -1</a:t>
                      </a:r>
                    </a:p>
                  </a:txBody>
                  <a:tcPr marL="76200" marR="76200" marT="76200" marB="76200">
                    <a:lnL>
                      <a:noFill/>
                    </a:lnL>
                    <a:lnR>
                      <a:noFill/>
                    </a:lnR>
                    <a:lnT w="9525" cap="flat" cmpd="sng" algn="ctr">
                      <a:solidFill>
                        <a:srgbClr val="E7EEEC"/>
                      </a:solidFill>
                      <a:prstDash val="solid"/>
                      <a:round/>
                      <a:headEnd type="none" w="med" len="med"/>
                      <a:tailEnd type="none" w="med" len="med"/>
                    </a:lnT>
                    <a:lnB w="9525" cap="flat" cmpd="sng" algn="ctr">
                      <a:solidFill>
                        <a:srgbClr val="E7EEEC"/>
                      </a:solidFill>
                      <a:prstDash val="solid"/>
                      <a:round/>
                      <a:headEnd type="none" w="med" len="med"/>
                      <a:tailEnd type="none" w="med" len="med"/>
                    </a:lnB>
                    <a:solidFill>
                      <a:srgbClr val="FFFFFF"/>
                    </a:solidFill>
                  </a:tcPr>
                </a:tc>
                <a:tc>
                  <a:txBody>
                    <a:bodyPr/>
                    <a:lstStyle/>
                    <a:p>
                      <a:pPr algn="l" fontAlgn="t"/>
                      <a:r>
                        <a:rPr lang="en-IN" dirty="0">
                          <a:effectLst/>
                          <a:latin typeface="Source Code Pro" panose="020B0509030403020204" pitchFamily="49" charset="0"/>
                          <a:ea typeface="Source Code Pro" panose="020B0509030403020204" pitchFamily="49" charset="0"/>
                        </a:rPr>
                        <a:t>  Sort descending.</a:t>
                      </a:r>
                    </a:p>
                  </a:txBody>
                  <a:tcPr marL="76200" marR="76200" marT="76200" marB="76200">
                    <a:lnL>
                      <a:noFill/>
                    </a:lnL>
                    <a:lnR>
                      <a:noFill/>
                    </a:lnR>
                    <a:lnT w="9525" cap="flat" cmpd="sng" algn="ctr">
                      <a:solidFill>
                        <a:srgbClr val="E7EEEC"/>
                      </a:solidFill>
                      <a:prstDash val="solid"/>
                      <a:round/>
                      <a:headEnd type="none" w="med" len="med"/>
                      <a:tailEnd type="none" w="med" len="med"/>
                    </a:lnT>
                    <a:lnB w="9525" cap="flat" cmpd="sng" algn="ctr">
                      <a:solidFill>
                        <a:srgbClr val="E7EEEC"/>
                      </a:solidFill>
                      <a:prstDash val="solid"/>
                      <a:round/>
                      <a:headEnd type="none" w="med" len="med"/>
                      <a:tailEnd type="none" w="med" len="med"/>
                    </a:lnB>
                    <a:solidFill>
                      <a:srgbClr val="FFFFFF"/>
                    </a:solidFill>
                  </a:tcPr>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Akzidenz"/>
              </a:rPr>
              <a:t>TODO</a:t>
            </a:r>
            <a:endParaRPr lang="en-IN" dirty="0"/>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IN" dirty="0"/>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2278033"/>
            <a:ext cx="8761264"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Returns the document position.</a:t>
            </a:r>
            <a:endParaRPr lang="en-IN" dirty="0"/>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2514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411200"/>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332713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081175237"/>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sz="1400"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sz="1400"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3274124"/>
            <a:ext cx="2723823" cy="2246769"/>
          </a:xfrm>
          <a:prstGeom prst="rect">
            <a:avLst/>
          </a:prstGeom>
        </p:spPr>
        <p:txBody>
          <a:bodyPr wrap="non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value1,</a:t>
            </a:r>
          </a:p>
          <a:p>
            <a:r>
              <a:rPr lang="en-US" sz="2000" dirty="0">
                <a:solidFill>
                  <a:schemeClr val="accent2">
                    <a:lumMod val="50000"/>
                  </a:schemeClr>
                </a:solidFill>
                <a:latin typeface="Consolas" panose="020B0609020204030204" pitchFamily="49" charset="0"/>
                <a:cs typeface="Calibri" panose="020F0502020204030204" pitchFamily="34" charset="0"/>
              </a:rPr>
              <a:t>   field2: value2,</a:t>
            </a:r>
          </a:p>
          <a:p>
            <a:r>
              <a:rPr lang="en-US" sz="2000" dirty="0">
                <a:solidFill>
                  <a:schemeClr val="accent2">
                    <a:lumMod val="50000"/>
                  </a:schemeClr>
                </a:solidFill>
                <a:latin typeface="Consolas" panose="020B0609020204030204" pitchFamily="49" charset="0"/>
                <a:cs typeface="Calibri" panose="020F0502020204030204" pitchFamily="34" charset="0"/>
              </a:rPr>
              <a:t>   field3: value3,</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5447928" y="3274124"/>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01434"/>
            <a:ext cx="11377265" cy="1046440"/>
          </a:xfrm>
          <a:prstGeom prst="rect">
            <a:avLst/>
          </a:prstGeom>
          <a:noFill/>
        </p:spPr>
        <p:txBody>
          <a:bodyPr wrap="square">
            <a:spAutoFit/>
          </a:bodyPr>
          <a:lstStyle/>
          <a:p>
            <a:r>
              <a:rPr lang="en-US" sz="2200" b="1" i="1">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52733548"/>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"192.168.100.20:27017/primaryDB"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50116"/>
            <a:ext cx="3410749" cy="850457"/>
            <a:chOff x="6354577" y="4541865"/>
            <a:chExt cx="3410749" cy="8504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5007601"/>
              <a:ext cx="2146300" cy="384721"/>
            </a:xfrm>
            <a:prstGeom prst="rect">
              <a:avLst/>
            </a:prstGeom>
            <a:noFill/>
          </p:spPr>
          <p:txBody>
            <a:bodyPr wrap="square">
              <a:spAutoFit/>
            </a:bodyPr>
            <a:lstStyle/>
            <a:p>
              <a:r>
                <a:rPr lang="en-US" sz="1900" i="1" dirty="0">
                  <a:solidFill>
                    <a:srgbClr val="732B54"/>
                  </a:solidFill>
                </a:rPr>
                <a:t>must be empty folder</a:t>
              </a:r>
              <a:endParaRPr lang="en-IN" sz="19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695400" y="4510861"/>
            <a:ext cx="10801200"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:3000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ObjectId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class is the default primary key for a MongoDB document and is usually found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 the _id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field in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inserted document.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databases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8103315" y="220142"/>
            <a:ext cx="3452001" cy="246571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585323"/>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4" name="Rectangle 13">
            <a:extLst>
              <a:ext uri="{FF2B5EF4-FFF2-40B4-BE49-F238E27FC236}">
                <a16:creationId xmlns:a16="http://schemas.microsoft.com/office/drawing/2014/main" id="{D578FF82-94F6-421C-BFA2-877E55ADCE2C}"/>
              </a:ext>
            </a:extLst>
          </p:cNvPr>
          <p:cNvSpPr/>
          <p:nvPr/>
        </p:nvSpPr>
        <p:spPr>
          <a:xfrm>
            <a:off x="385664" y="1692115"/>
            <a:ext cx="11254952"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192.168.0.6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192.168.0.6 --port 27017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6096000" cy="1415772"/>
          </a:xfrm>
          <a:prstGeom prst="rect">
            <a:avLst/>
          </a:prstGeom>
          <a:noFill/>
        </p:spPr>
        <p:txBody>
          <a:bodyPr wrap="square">
            <a:spAutoFit/>
          </a:bodyPr>
          <a:lstStyle/>
          <a:p>
            <a:r>
              <a:rPr lang="en-US" sz="24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558533"/>
            <a:ext cx="9144000" cy="64633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p:txBody>
      </p:sp>
      <p:sp>
        <p:nvSpPr>
          <p:cNvPr id="2" name="Rectangle 1"/>
          <p:cNvSpPr/>
          <p:nvPr/>
        </p:nvSpPr>
        <p:spPr>
          <a:xfrm>
            <a:off x="1523706" y="243840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1524000" y="4657225"/>
            <a:ext cx="9900592" cy="116955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1000, maximum: 5000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4,</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2924945"/>
            <a:ext cx="10285733" cy="3568477"/>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sz="20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sz="2000"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'$sal',  .05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dirty="0">
                <a:solidFill>
                  <a:srgbClr val="FF0000"/>
                </a:solidFill>
                <a:latin typeface="Calibri" panose="020F0502020204030204" pitchFamily="34"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4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6000, $lt: 6500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524000" y="1602666"/>
            <a:ext cx="10404648" cy="267765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_id:false,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a:t>
                      </a: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144000"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92D050"/>
                </a:solidFill>
                <a:latin typeface="Consolas" panose="020B060902020403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92D050"/>
                </a:solidFill>
                <a:latin typeface="Consolas" panose="020B060902020403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92D050"/>
                </a:solidFill>
                <a:latin typeface="Consolas" panose="020B060902020403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31661</TotalTime>
  <Words>13706</Words>
  <Application>Microsoft Office PowerPoint</Application>
  <PresentationFormat>Widescreen</PresentationFormat>
  <Paragraphs>1402</Paragraphs>
  <Slides>186</Slides>
  <Notes>3</Notes>
  <HiddenSlides>3</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186</vt:i4>
      </vt:variant>
    </vt:vector>
  </HeadingPairs>
  <TitlesOfParts>
    <vt:vector size="210"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6431</cp:revision>
  <dcterms:created xsi:type="dcterms:W3CDTF">2015-10-09T06:09:34Z</dcterms:created>
  <dcterms:modified xsi:type="dcterms:W3CDTF">2022-02-03T12:12:26Z</dcterms:modified>
</cp:coreProperties>
</file>