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24"/>
  </p:notesMasterIdLst>
  <p:sldIdLst>
    <p:sldId id="256" r:id="rId2"/>
    <p:sldId id="1390" r:id="rId3"/>
    <p:sldId id="258" r:id="rId4"/>
    <p:sldId id="259" r:id="rId5"/>
    <p:sldId id="1391" r:id="rId6"/>
    <p:sldId id="1394" r:id="rId7"/>
    <p:sldId id="1401" r:id="rId8"/>
    <p:sldId id="1395" r:id="rId9"/>
    <p:sldId id="1396" r:id="rId10"/>
    <p:sldId id="1397" r:id="rId11"/>
    <p:sldId id="1399" r:id="rId12"/>
    <p:sldId id="1400" r:id="rId13"/>
    <p:sldId id="1405" r:id="rId14"/>
    <p:sldId id="1402" r:id="rId15"/>
    <p:sldId id="1403" r:id="rId16"/>
    <p:sldId id="1408" r:id="rId17"/>
    <p:sldId id="1406" r:id="rId18"/>
    <p:sldId id="1407" r:id="rId19"/>
    <p:sldId id="1404" r:id="rId20"/>
    <p:sldId id="1393" r:id="rId21"/>
    <p:sldId id="350" r:id="rId22"/>
    <p:sldId id="1398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903D"/>
    <a:srgbClr val="7B6989"/>
    <a:srgbClr val="39AE0A"/>
    <a:srgbClr val="3266FA"/>
    <a:srgbClr val="FDF101"/>
    <a:srgbClr val="2CE041"/>
    <a:srgbClr val="781632"/>
    <a:srgbClr val="7E007E"/>
    <a:srgbClr val="9B1D41"/>
    <a:srgbClr val="5E4C3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DA37D80-6434-44D0-A028-1B22A696006F}" styleName="Light Style 3 - Accent 2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BDBED569-4797-4DF1-A0F4-6AAB3CD982D8}" styleName="Light Style 3 - Accent 5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E269D01E-BC32-4049-B463-5C60D7B0CCD2}" styleName="Themed Style 2 - Accent 4">
    <a:tblBg>
      <a:fillRef idx="3">
        <a:schemeClr val="accent4"/>
      </a:fillRef>
      <a:effectRef idx="3">
        <a:schemeClr val="accent4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4">
                <a:tint val="50000"/>
              </a:schemeClr>
            </a:lnRef>
          </a:left>
          <a:right>
            <a:lnRef idx="1">
              <a:schemeClr val="accent4">
                <a:tint val="50000"/>
              </a:schemeClr>
            </a:lnRef>
          </a:right>
          <a:top>
            <a:lnRef idx="1">
              <a:schemeClr val="accent4">
                <a:tint val="50000"/>
              </a:schemeClr>
            </a:lnRef>
          </a:top>
          <a:bottom>
            <a:lnRef idx="1">
              <a:schemeClr val="accent4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88" autoAdjust="0"/>
    <p:restoredTop sz="94394" autoAdjust="0"/>
  </p:normalViewPr>
  <p:slideViewPr>
    <p:cSldViewPr>
      <p:cViewPr varScale="1">
        <p:scale>
          <a:sx n="70" d="100"/>
          <a:sy n="70" d="100"/>
        </p:scale>
        <p:origin x="636" y="9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200" d="100"/>
        <a:sy n="200" d="100"/>
      </p:scale>
      <p:origin x="0" y="0"/>
    </p:cViewPr>
  </p:notesTextViewPr>
  <p:sorterViewPr>
    <p:cViewPr>
      <p:scale>
        <a:sx n="100" d="100"/>
        <a:sy n="100" d="100"/>
      </p:scale>
      <p:origin x="0" y="-690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57F699C-254E-44B6-B18D-E7E82B2FC743}" type="datetimeFigureOut">
              <a:rPr lang="en-IN" smtClean="0"/>
              <a:pPr/>
              <a:t>29-06-2021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7AC5AE1-8B73-453E-AD5C-7AC64EE599C7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126929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625600" y="3886200"/>
            <a:ext cx="9144000" cy="990600"/>
          </a:xfrm>
        </p:spPr>
        <p:txBody>
          <a:bodyPr anchor="t" anchorCtr="0"/>
          <a:lstStyle>
            <a:lvl1pPr algn="r">
              <a:defRPr sz="320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1625600" y="5124450"/>
            <a:ext cx="9144000" cy="533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1206500" y="3648075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3" name="Rectangle 32"/>
          <p:cNvSpPr/>
          <p:nvPr/>
        </p:nvSpPr>
        <p:spPr>
          <a:xfrm>
            <a:off x="1219200" y="5048250"/>
            <a:ext cx="9753600" cy="685800"/>
          </a:xfrm>
          <a:prstGeom prst="rect">
            <a:avLst/>
          </a:prstGeom>
          <a:noFill/>
          <a:ln w="6350" cap="rnd" cmpd="sng" algn="ctr">
            <a:solidFill>
              <a:schemeClr val="accent2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22" name="Rectangle 21"/>
          <p:cNvSpPr/>
          <p:nvPr/>
        </p:nvSpPr>
        <p:spPr>
          <a:xfrm>
            <a:off x="1206500" y="3648075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32" name="Rectangle 31"/>
          <p:cNvSpPr/>
          <p:nvPr/>
        </p:nvSpPr>
        <p:spPr>
          <a:xfrm>
            <a:off x="1219200" y="5048250"/>
            <a:ext cx="304800" cy="685800"/>
          </a:xfrm>
          <a:prstGeom prst="rect">
            <a:avLst/>
          </a:prstGeom>
          <a:solidFill>
            <a:schemeClr val="accent2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5814836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10972800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25600" y="2971800"/>
            <a:ext cx="9144000" cy="1066800"/>
          </a:xfrm>
        </p:spPr>
        <p:txBody>
          <a:bodyPr anchor="t" anchorCtr="0"/>
          <a:lstStyle>
            <a:lvl1pPr algn="r">
              <a:buNone/>
              <a:defRPr sz="3200" b="0" cap="none" baseline="0"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27200" y="4267200"/>
            <a:ext cx="90424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34400" y="6355080"/>
            <a:ext cx="3048000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864864" y="6355080"/>
            <a:ext cx="463296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26464" y="6355080"/>
            <a:ext cx="2027936" cy="365760"/>
          </a:xfrm>
        </p:spPr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219200" y="2819400"/>
            <a:ext cx="9753600" cy="1280160"/>
          </a:xfrm>
          <a:prstGeom prst="rect">
            <a:avLst/>
          </a:prstGeom>
          <a:noFill/>
          <a:ln w="6350" cap="rnd" cmpd="sng" algn="ctr">
            <a:solidFill>
              <a:schemeClr val="accent1"/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1219200" y="2819400"/>
            <a:ext cx="304800" cy="128016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609600" y="1219200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176264" y="1216152"/>
            <a:ext cx="5388864" cy="493776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85875"/>
            <a:ext cx="5386917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6197601" y="1295400"/>
            <a:ext cx="5389033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609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6197600" y="2133600"/>
            <a:ext cx="53848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228600"/>
            <a:ext cx="109728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2800" y="304800"/>
            <a:ext cx="33528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8432800" y="1219201"/>
            <a:ext cx="33528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5220033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406400" y="304800"/>
            <a:ext cx="7620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500856"/>
            <a:ext cx="109728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09600" y="1905000"/>
            <a:ext cx="109728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1219200"/>
            <a:ext cx="109728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534400" y="6356350"/>
            <a:ext cx="3052064" cy="365760"/>
          </a:xfrm>
          <a:prstGeom prst="rect">
            <a:avLst/>
          </a:prstGeom>
        </p:spPr>
        <p:txBody>
          <a:bodyPr/>
          <a:lstStyle/>
          <a:p>
            <a:fld id="{52F73076-280E-4994-B9AF-08CB19D7A53F}" type="datetimeFigureOut">
              <a:rPr lang="en-US" smtClean="0"/>
              <a:pPr/>
              <a:t>6/29/2021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864864" y="6356350"/>
            <a:ext cx="4673600" cy="365760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sp>
        <p:nvSpPr>
          <p:cNvPr id="10" name="Rectangle 9"/>
          <p:cNvSpPr/>
          <p:nvPr/>
        </p:nvSpPr>
        <p:spPr>
          <a:xfrm>
            <a:off x="609600" y="500856"/>
            <a:ext cx="24384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" Target="../slides/slid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" Target="../slides/slid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9906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609600" y="1219200"/>
            <a:ext cx="10972800" cy="4910328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6864" y="6356350"/>
            <a:ext cx="26416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fld id="{F3BABF9D-069A-4E92-B44E-A92F526D40F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8" name="Straight Connector 27"/>
          <p:cNvSpPr>
            <a:spLocks noChangeShapeType="1"/>
          </p:cNvSpPr>
          <p:nvPr/>
        </p:nvSpPr>
        <p:spPr bwMode="auto">
          <a:xfrm>
            <a:off x="609600" y="6353175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29" name="Straight Connector 28"/>
          <p:cNvSpPr>
            <a:spLocks noChangeShapeType="1"/>
          </p:cNvSpPr>
          <p:nvPr/>
        </p:nvSpPr>
        <p:spPr bwMode="auto">
          <a:xfrm>
            <a:off x="609600" y="1143000"/>
            <a:ext cx="109728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endParaRPr kumimoji="0" lang="en-US" sz="1800" dirty="0"/>
          </a:p>
        </p:txBody>
      </p:sp>
      <p:sp>
        <p:nvSpPr>
          <p:cNvPr id="10" name="Isosceles Triangle 9"/>
          <p:cNvSpPr>
            <a:spLocks noChangeAspect="1"/>
          </p:cNvSpPr>
          <p:nvPr/>
        </p:nvSpPr>
        <p:spPr>
          <a:xfrm rot="5400000">
            <a:off x="590609" y="6447423"/>
            <a:ext cx="190849" cy="160419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sz="1800" dirty="0"/>
          </a:p>
        </p:txBody>
      </p:sp>
      <p:graphicFrame>
        <p:nvGraphicFramePr>
          <p:cNvPr id="11" name="Table 10"/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990093061"/>
              </p:ext>
            </p:extLst>
          </p:nvPr>
        </p:nvGraphicFramePr>
        <p:xfrm>
          <a:off x="7010400" y="6474639"/>
          <a:ext cx="4572000" cy="2438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143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43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2268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63317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"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3" action="ppaction://hlinksldjump"/>
                        </a:rPr>
                        <a:t>Home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Link1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Link2</a:t>
                      </a: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00" dirty="0">
                          <a:latin typeface="Arial" panose="020B0604020202020204" pitchFamily="34" charset="0"/>
                          <a:cs typeface="Arial" panose="020B0604020202020204" pitchFamily="34" charset="0"/>
                          <a:hlinkClick r:id="rId14" action="ppaction://hlinksldjump"/>
                        </a:rPr>
                        <a:t>Index Page</a:t>
                      </a:r>
                      <a:endParaRPr lang="en-US" sz="10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marL="121920" marR="121920"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32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1"/>
        </a:buClr>
        <a:buSzPct val="76000"/>
        <a:buFont typeface="Wingdings 3"/>
        <a:buChar char="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548640" indent="-274320" algn="l" rtl="0" eaLnBrk="1" latinLnBrk="0" hangingPunct="1">
        <a:spcBef>
          <a:spcPts val="500"/>
        </a:spcBef>
        <a:buClr>
          <a:schemeClr val="accent2"/>
        </a:buClr>
        <a:buSzPct val="76000"/>
        <a:buFont typeface="Wingdings 3"/>
        <a:buChar char=""/>
        <a:defRPr kumimoji="0" sz="2300" kern="1200">
          <a:solidFill>
            <a:schemeClr val="tx2"/>
          </a:solidFill>
          <a:latin typeface="+mn-lt"/>
          <a:ea typeface="+mn-ea"/>
          <a:cs typeface="+mn-cs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1975680" y="3544750"/>
            <a:ext cx="8510760" cy="966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</a:pPr>
            <a:r>
              <a:rPr lang="en-US" sz="8000" b="1" i="1" strike="noStrike" spc="-1" dirty="0">
                <a:solidFill>
                  <a:schemeClr val="accent6">
                    <a:lumMod val="75000"/>
                  </a:schemeClr>
                </a:solidFill>
                <a:latin typeface="SimSun"/>
                <a:ea typeface="SimSun"/>
              </a:rPr>
              <a:t>Neo4j</a:t>
            </a:r>
            <a:endParaRPr lang="en-IN" sz="8000" b="0" strike="noStrike" spc="-1" dirty="0">
              <a:solidFill>
                <a:schemeClr val="accent6">
                  <a:lumMod val="75000"/>
                </a:schemeClr>
              </a:solidFill>
              <a:latin typeface="Arial"/>
            </a:endParaRPr>
          </a:p>
        </p:txBody>
      </p:sp>
      <p:sp>
        <p:nvSpPr>
          <p:cNvPr id="90" name="CustomShape 2"/>
          <p:cNvSpPr/>
          <p:nvPr/>
        </p:nvSpPr>
        <p:spPr>
          <a:xfrm>
            <a:off x="720000" y="5158800"/>
            <a:ext cx="10860840" cy="1166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 algn="r">
              <a:lnSpc>
                <a:spcPct val="100000"/>
              </a:lnSpc>
              <a:spcBef>
                <a:spcPts val="601"/>
              </a:spcBef>
              <a:tabLst>
                <a:tab pos="0" algn="l"/>
              </a:tabLst>
            </a:pPr>
            <a:r>
              <a:rPr lang="en-US" sz="9000" b="0" strike="noStrike" spc="-1" dirty="0">
                <a:solidFill>
                  <a:srgbClr val="17A889"/>
                </a:solidFill>
                <a:latin typeface="Calibri"/>
                <a:ea typeface="DejaVu Sans"/>
              </a:rPr>
              <a:t>iet</a:t>
            </a:r>
            <a:endParaRPr lang="en-IN" sz="9000" b="0" strike="noStrike" spc="-1" dirty="0">
              <a:latin typeface="Arial"/>
            </a:endParaRPr>
          </a:p>
        </p:txBody>
      </p:sp>
      <p:pic>
        <p:nvPicPr>
          <p:cNvPr id="91" name="Picture 2"/>
          <p:cNvPicPr/>
          <p:nvPr/>
        </p:nvPicPr>
        <p:blipFill>
          <a:blip r:embed="rId2">
            <a:alphaModFix amt="0"/>
          </a:blip>
          <a:stretch/>
        </p:blipFill>
        <p:spPr>
          <a:xfrm>
            <a:off x="181440" y="196560"/>
            <a:ext cx="2830680" cy="1044000"/>
          </a:xfrm>
          <a:prstGeom prst="rect">
            <a:avLst/>
          </a:prstGeom>
          <a:ln>
            <a:noFill/>
          </a:ln>
        </p:spPr>
      </p:pic>
      <p:sp>
        <p:nvSpPr>
          <p:cNvPr id="92" name="CustomShape 3"/>
          <p:cNvSpPr/>
          <p:nvPr/>
        </p:nvSpPr>
        <p:spPr>
          <a:xfrm>
            <a:off x="3557880" y="93600"/>
            <a:ext cx="8429040" cy="239920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“</a:t>
            </a:r>
            <a:r>
              <a:rPr lang="en-US" sz="4400" spc="-1" dirty="0">
                <a:solidFill>
                  <a:srgbClr val="781632"/>
                </a:solidFill>
                <a:latin typeface="Segoe Print"/>
              </a:rPr>
              <a:t>The greatest religion is to be true to your own nature. Have faith in yourselves.</a:t>
            </a:r>
            <a:r>
              <a:rPr lang="en-IN" sz="4400" b="0" strike="noStrike" spc="-1" dirty="0">
                <a:solidFill>
                  <a:srgbClr val="781632"/>
                </a:solidFill>
                <a:latin typeface="Segoe Print"/>
                <a:ea typeface="DejaVu Sans"/>
              </a:rPr>
              <a:t>”</a:t>
            </a:r>
            <a:endParaRPr lang="en-IN" sz="4400" b="0" strike="noStrike" spc="-1" dirty="0">
              <a:solidFill>
                <a:srgbClr val="781632"/>
              </a:solidFill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111111"/>
                </a:solidFill>
                <a:latin typeface="-apple-system"/>
                <a:ea typeface="DejaVu Sans"/>
              </a:rPr>
              <a:t>~ Swami Vivekananda</a:t>
            </a:r>
            <a:endParaRPr lang="en-IN" sz="1800" b="0" strike="noStrike" spc="-1" dirty="0">
              <a:latin typeface="Arial"/>
            </a:endParaRPr>
          </a:p>
        </p:txBody>
      </p:sp>
      <p:pic>
        <p:nvPicPr>
          <p:cNvPr id="93" name="Picture 2_0"/>
          <p:cNvPicPr/>
          <p:nvPr/>
        </p:nvPicPr>
        <p:blipFill>
          <a:blip r:embed="rId2"/>
          <a:stretch/>
        </p:blipFill>
        <p:spPr>
          <a:xfrm>
            <a:off x="181440" y="196920"/>
            <a:ext cx="2832480" cy="1045800"/>
          </a:xfrm>
          <a:prstGeom prst="rect">
            <a:avLst/>
          </a:prstGeom>
          <a:ln>
            <a:noFill/>
          </a:ln>
        </p:spPr>
      </p:pic>
      <p:sp>
        <p:nvSpPr>
          <p:cNvPr id="95" name="CustomShape 4"/>
          <p:cNvSpPr/>
          <p:nvPr/>
        </p:nvSpPr>
        <p:spPr>
          <a:xfrm>
            <a:off x="7824192" y="4581128"/>
            <a:ext cx="3168352" cy="66638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Graph Databases</a:t>
            </a:r>
          </a:p>
          <a:p>
            <a:pPr>
              <a:lnSpc>
                <a:spcPct val="100000"/>
              </a:lnSpc>
            </a:pPr>
            <a:r>
              <a:rPr lang="en-US" strike="noStrike" spc="-1" dirty="0">
                <a:solidFill>
                  <a:srgbClr val="7B6989"/>
                </a:solidFill>
                <a:latin typeface="Candara" panose="020E0502030303020204" pitchFamily="34" charset="0"/>
                <a:ea typeface="DejaVu Sans"/>
              </a:rPr>
              <a:t>Cypher Query Language (CQL)</a:t>
            </a:r>
            <a:endParaRPr lang="en-IN" strike="noStrike" spc="-1" dirty="0">
              <a:solidFill>
                <a:srgbClr val="7B6989"/>
              </a:solidFill>
              <a:latin typeface="Candara" panose="020E0502030303020204" pitchFamily="34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single/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multiple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(n), (m),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204864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(Saleel)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(Sharmin), (Vrushali) </a:t>
            </a:r>
          </a:p>
        </p:txBody>
      </p:sp>
    </p:spTree>
    <p:extLst>
      <p:ext uri="{BB962C8B-B14F-4D97-AF65-F5344CB8AC3E}">
        <p14:creationId xmlns:p14="http://schemas.microsoft.com/office/powerpoint/2010/main" val="37835703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with single label/multiple labels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(n:label_name), (m:label_name), ...</a:t>
            </a:r>
          </a:p>
          <a:p>
            <a:endParaRPr lang="en-IN" sz="400" b="0" i="0" spc="-1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(n:label1:label2:labelN), (m:label1:label2:labelN), ...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15543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Saleel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(Sharmin:Person:Client), (Vrushali:Person:Client) </a:t>
            </a:r>
          </a:p>
        </p:txBody>
      </p:sp>
    </p:spTree>
    <p:extLst>
      <p:ext uri="{BB962C8B-B14F-4D97-AF65-F5344CB8AC3E}">
        <p14:creationId xmlns:p14="http://schemas.microsoft.com/office/powerpoint/2010/main" val="22272701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132856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create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Saleel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Person 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"Saleel Bagde"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color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B58900"/>
                </a:solidFill>
                <a:effectLst/>
              </a:rPr>
              <a:t>"Blue"</a:t>
            </a:r>
            <a:r>
              <a:rPr lang="en-US" dirty="0">
                <a:solidFill>
                  <a:srgbClr val="333333"/>
                </a:solidFill>
                <a:effectLst/>
              </a:rPr>
              <a:t> "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isActive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true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Sharmin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Person 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"Sharmin Bagde"</a:t>
            </a:r>
            <a:r>
              <a:rPr lang="en-IN" dirty="0">
                <a:solidFill>
                  <a:srgbClr val="586E75"/>
                </a:solidFill>
                <a:effectLst/>
              </a:rPr>
              <a:t>, </a:t>
            </a:r>
            <a:r>
              <a:rPr lang="en-IN" dirty="0">
                <a:solidFill>
                  <a:srgbClr val="333333"/>
                </a:solidFill>
                <a:effectLst/>
              </a:rPr>
              <a:t> color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B58900"/>
                </a:solidFill>
                <a:effectLst/>
              </a:rPr>
              <a:t>"Pink"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 isActive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false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</p:txBody>
      </p:sp>
    </p:spTree>
    <p:extLst>
      <p:ext uri="{BB962C8B-B14F-4D97-AF65-F5344CB8AC3E}">
        <p14:creationId xmlns:p14="http://schemas.microsoft.com/office/powerpoint/2010/main" val="32622405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860142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Keys are not to give in quotes either (single or double quotes).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create </a:t>
            </a: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node </a:t>
            </a: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and add label and properties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 (n:label_name { key1: value, key2: value, ... }), ... [return n, m, ...]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D61E77D-FAAC-491A-903A-4BF8DA4AF1A1}"/>
              </a:ext>
            </a:extLst>
          </p:cNvPr>
          <p:cNvSpPr txBox="1"/>
          <p:nvPr/>
        </p:nvSpPr>
        <p:spPr>
          <a:xfrm>
            <a:off x="243604" y="2204864"/>
            <a:ext cx="11693880" cy="381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'baroda'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'saleel@gmail.com'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'sharmin@gmail.com'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'pune'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'ruhan@gmail.com'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a4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author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location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mumbai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emailid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'vrushali@gmail.com’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</a:rPr>
              <a:t>            return </a:t>
            </a:r>
            <a:r>
              <a:rPr lang="en-IN" dirty="0">
                <a:solidFill>
                  <a:srgbClr val="333333"/>
                </a:solidFill>
              </a:rPr>
              <a:t>a1, a2, a3, a4</a:t>
            </a:r>
          </a:p>
          <a:p>
            <a:pPr marL="273050"/>
            <a:endParaRPr lang="en-IN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create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b1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'redis'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b2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'mongodb-001'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mongodb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cover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B58900"/>
                </a:solidFill>
                <a:effectLst/>
              </a:rPr>
              <a:t>'hard</a:t>
            </a:r>
            <a:r>
              <a:rPr lang="en-IN" dirty="0">
                <a:solidFill>
                  <a:srgbClr val="B58900"/>
                </a:solidFill>
                <a:effectLst/>
              </a:rPr>
              <a:t>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b3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'hbase-001'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 err="1">
                <a:solidFill>
                  <a:srgbClr val="B58900"/>
                </a:solidFill>
                <a:effectLst/>
              </a:rPr>
              <a:t>hbase</a:t>
            </a:r>
            <a:r>
              <a:rPr lang="en-IN" dirty="0">
                <a:solidFill>
                  <a:srgbClr val="B58900"/>
                </a:solidFill>
                <a:effectLst/>
              </a:rPr>
              <a:t>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cover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B58900"/>
                </a:solidFill>
                <a:effectLst/>
              </a:rPr>
              <a:t>'soft-paper</a:t>
            </a:r>
            <a:r>
              <a:rPr lang="en-IN" dirty="0">
                <a:solidFill>
                  <a:srgbClr val="B58900"/>
                </a:solidFill>
                <a:effectLst/>
              </a:rPr>
              <a:t>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b4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'neo4j'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1000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b5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'node-001'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'node'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 err="1">
                <a:solidFill>
                  <a:srgbClr val="333333"/>
                </a:solidFill>
                <a:effectLst/>
              </a:rPr>
              <a:t>cover</a:t>
            </a:r>
            <a:r>
              <a:rPr lang="en-IN" dirty="0" err="1">
                <a:solidFill>
                  <a:srgbClr val="586E75"/>
                </a:solidFill>
                <a:effectLst/>
              </a:rPr>
              <a:t>:</a:t>
            </a:r>
            <a:r>
              <a:rPr lang="en-IN" dirty="0" err="1">
                <a:solidFill>
                  <a:srgbClr val="B58900"/>
                </a:solidFill>
                <a:effectLst/>
              </a:rPr>
              <a:t>'hard</a:t>
            </a:r>
            <a:r>
              <a:rPr lang="en-IN" dirty="0">
                <a:solidFill>
                  <a:srgbClr val="B58900"/>
                </a:solidFill>
                <a:effectLst/>
              </a:rPr>
              <a:t>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1250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b6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'c++-001'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'c++'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'soft-paper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</a:rPr>
              <a:t>}),</a:t>
            </a:r>
            <a:endParaRPr lang="en-IN" dirty="0">
              <a:solidFill>
                <a:srgbClr val="000000"/>
              </a:solidFill>
              <a:effectLst/>
            </a:endParaRPr>
          </a:p>
          <a:p>
            <a:r>
              <a:rPr lang="en-IN" dirty="0">
                <a:solidFill>
                  <a:srgbClr val="333333"/>
                </a:solidFill>
                <a:effectLst/>
              </a:rPr>
              <a:t>            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b7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333333"/>
                </a:solidFill>
                <a:effectLst/>
              </a:rPr>
              <a:t>book</a:t>
            </a:r>
            <a:r>
              <a:rPr lang="en-IN" dirty="0">
                <a:solidFill>
                  <a:srgbClr val="586E75"/>
                </a:solidFill>
                <a:effectLst/>
              </a:rPr>
              <a:t>{</a:t>
            </a:r>
            <a:r>
              <a:rPr lang="en-IN" dirty="0">
                <a:solidFill>
                  <a:srgbClr val="333333"/>
                </a:solidFill>
                <a:effectLst/>
              </a:rPr>
              <a:t>isbn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'java-001'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name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'java'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cover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B58900"/>
                </a:solidFill>
                <a:effectLst/>
              </a:rPr>
              <a:t>'paper cover'</a:t>
            </a:r>
            <a:r>
              <a:rPr lang="en-IN" dirty="0">
                <a:solidFill>
                  <a:srgbClr val="586E75"/>
                </a:solidFill>
                <a:effectLst/>
              </a:rPr>
              <a:t>,</a:t>
            </a:r>
            <a:r>
              <a:rPr lang="en-IN" dirty="0">
                <a:solidFill>
                  <a:srgbClr val="333333"/>
                </a:solidFill>
                <a:effectLst/>
              </a:rPr>
              <a:t> pages</a:t>
            </a:r>
            <a:r>
              <a:rPr lang="en-IN" dirty="0">
                <a:solidFill>
                  <a:srgbClr val="586E75"/>
                </a:solidFill>
                <a:effectLst/>
              </a:rPr>
              <a:t>:</a:t>
            </a:r>
            <a:r>
              <a:rPr lang="en-IN" dirty="0">
                <a:solidFill>
                  <a:srgbClr val="2AA198"/>
                </a:solidFill>
                <a:effectLst/>
              </a:rPr>
              <a:t>890</a:t>
            </a:r>
            <a:r>
              <a:rPr lang="en-IN" dirty="0">
                <a:solidFill>
                  <a:srgbClr val="586E75"/>
                </a:solidFill>
                <a:effectLst/>
              </a:rPr>
              <a:t>})</a:t>
            </a:r>
          </a:p>
          <a:p>
            <a:r>
              <a:rPr lang="en-IN" dirty="0">
                <a:solidFill>
                  <a:srgbClr val="859900"/>
                </a:solidFill>
                <a:effectLst/>
              </a:rPr>
              <a:t>            return </a:t>
            </a:r>
            <a:r>
              <a:rPr lang="en-IN" dirty="0">
                <a:solidFill>
                  <a:srgbClr val="333333"/>
                </a:solidFill>
              </a:rPr>
              <a:t>b1, b2, b3, b4, b5, b6, b7</a:t>
            </a:r>
            <a:endParaRPr lang="en-IN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15027218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delete all node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10464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DELETE n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MATCH(m) DELETE n, m</a:t>
            </a:r>
          </a:p>
          <a:p>
            <a:endParaRPr lang="pt-BR" sz="400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pt-BR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MATCH(n) DETACH DELETE n</a:t>
            </a:r>
            <a:endParaRPr lang="en-IN" spc="-1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992884"/>
            <a:ext cx="1169388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author1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author2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pt-BR" sz="800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</a:t>
            </a: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$ </a:t>
            </a:r>
            <a:r>
              <a:rPr lang="pt-BR" dirty="0">
                <a:solidFill>
                  <a:srgbClr val="859900"/>
                </a:solidFill>
                <a:effectLst/>
              </a:rPr>
              <a:t>match</a:t>
            </a:r>
            <a:r>
              <a:rPr lang="pt-BR" dirty="0">
                <a:solidFill>
                  <a:srgbClr val="586E75"/>
                </a:solidFill>
                <a:effectLst/>
              </a:rPr>
              <a:t>(</a:t>
            </a:r>
            <a:r>
              <a:rPr lang="pt-BR" dirty="0">
                <a:solidFill>
                  <a:srgbClr val="333333"/>
                </a:solidFill>
                <a:effectLst/>
              </a:rPr>
              <a:t>n</a:t>
            </a:r>
            <a:r>
              <a:rPr lang="pt-BR" dirty="0">
                <a:solidFill>
                  <a:srgbClr val="586E75"/>
                </a:solidFill>
                <a:effectLst/>
              </a:rPr>
              <a:t>)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detach</a:t>
            </a:r>
            <a:r>
              <a:rPr lang="pt-BR" dirty="0">
                <a:solidFill>
                  <a:srgbClr val="333333"/>
                </a:solidFill>
                <a:effectLst/>
              </a:rPr>
              <a:t> </a:t>
            </a:r>
            <a:r>
              <a:rPr lang="pt-BR" dirty="0">
                <a:solidFill>
                  <a:srgbClr val="859900"/>
                </a:solidFill>
                <a:effectLst/>
              </a:rPr>
              <a:t>delete</a:t>
            </a:r>
            <a:r>
              <a:rPr lang="pt-BR" dirty="0">
                <a:solidFill>
                  <a:srgbClr val="333333"/>
                </a:solidFill>
                <a:effectLst/>
              </a:rPr>
              <a:t> n</a:t>
            </a:r>
          </a:p>
          <a:p>
            <a:endParaRPr lang="pt-BR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detach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delete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2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or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)=</a:t>
            </a:r>
            <a:r>
              <a:rPr lang="en-IN" dirty="0">
                <a:solidFill>
                  <a:srgbClr val="2AA198"/>
                </a:solidFill>
                <a:effectLst/>
              </a:rPr>
              <a:t>3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4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effectLst/>
              </a:rPr>
              <a:t>match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where</a:t>
            </a:r>
            <a:r>
              <a:rPr lang="en-IN" dirty="0">
                <a:solidFill>
                  <a:srgbClr val="333333"/>
                </a:solidFill>
                <a:effectLst/>
              </a:rPr>
              <a:t> id</a:t>
            </a:r>
            <a:r>
              <a:rPr lang="en-IN" dirty="0">
                <a:solidFill>
                  <a:srgbClr val="586E75"/>
                </a:solidFill>
                <a:effectLst/>
              </a:rPr>
              <a:t>(</a:t>
            </a:r>
            <a:r>
              <a:rPr lang="en-IN" dirty="0">
                <a:solidFill>
                  <a:srgbClr val="333333"/>
                </a:solidFill>
                <a:effectLst/>
              </a:rPr>
              <a:t>n</a:t>
            </a:r>
            <a:r>
              <a:rPr lang="en-IN" dirty="0">
                <a:solidFill>
                  <a:srgbClr val="586E75"/>
                </a:solidFill>
                <a:effectLst/>
              </a:rPr>
              <a:t>) 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detach</a:t>
            </a:r>
            <a:r>
              <a:rPr lang="en-IN" dirty="0">
                <a:solidFill>
                  <a:srgbClr val="333333"/>
                </a:solidFill>
                <a:effectLst/>
              </a:rPr>
              <a:t> </a:t>
            </a:r>
            <a:r>
              <a:rPr lang="en-IN" dirty="0">
                <a:solidFill>
                  <a:srgbClr val="859900"/>
                </a:solidFill>
                <a:effectLst/>
              </a:rPr>
              <a:t>delete</a:t>
            </a:r>
            <a:r>
              <a:rPr lang="en-IN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rgbClr val="33333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608927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label and ID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8472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(n)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 return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(n:Person)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n</a:t>
            </a:r>
            <a:endParaRPr lang="en-US" dirty="0">
              <a:solidFill>
                <a:srgbClr val="C00000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  <a:latin typeface="Gill Sans MT (Body)"/>
              </a:rPr>
              <a:t>), </a:t>
            </a:r>
            <a:r>
              <a:rPr lang="en-US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(m:Person) 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  <a:latin typeface="Gill Sans MT (Body)"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  <a:latin typeface="Gill Sans MT (Body)"/>
              </a:rPr>
              <a:t> n, 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>
                <a:solidFill>
                  <a:srgbClr val="586E75"/>
                </a:solidFill>
                <a:effectLst/>
              </a:rPr>
              <a:t>:</a:t>
            </a:r>
            <a:r>
              <a:rPr lang="en-US">
                <a:solidFill>
                  <a:srgbClr val="B58900"/>
                </a:solidFill>
                <a:effectLst/>
              </a:rPr>
              <a:t>'ruhan'</a:t>
            </a:r>
            <a:r>
              <a:rPr lang="en-US">
                <a:solidFill>
                  <a:srgbClr val="586E75"/>
                </a:solidFill>
                <a:effectLst/>
              </a:rPr>
              <a:t>})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m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'neel'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r>
              <a:rPr lang="en-US" dirty="0">
                <a:solidFill>
                  <a:srgbClr val="859900"/>
                </a:solidFill>
                <a:effectLst/>
              </a:rPr>
              <a:t>               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m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 =</a:t>
            </a:r>
            <a:r>
              <a:rPr lang="en-US" dirty="0">
                <a:solidFill>
                  <a:srgbClr val="2AA198"/>
                </a:solidFill>
                <a:effectLst/>
              </a:rPr>
              <a:t>1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or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)=</a:t>
            </a:r>
            <a:r>
              <a:rPr lang="en-US" dirty="0">
                <a:solidFill>
                  <a:srgbClr val="2AA198"/>
                </a:solidFill>
                <a:effectLst/>
              </a:rPr>
              <a:t>3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id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in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[ </a:t>
            </a:r>
            <a:r>
              <a:rPr lang="en-US" dirty="0">
                <a:solidFill>
                  <a:srgbClr val="2AA198"/>
                </a:solidFill>
                <a:effectLst/>
              </a:rPr>
              <a:t>0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2</a:t>
            </a:r>
            <a:r>
              <a:rPr lang="en-US" dirty="0">
                <a:solidFill>
                  <a:srgbClr val="586E75"/>
                </a:solidFill>
                <a:effectLst/>
              </a:rPr>
              <a:t>, </a:t>
            </a:r>
            <a:r>
              <a:rPr lang="en-US" dirty="0">
                <a:solidFill>
                  <a:srgbClr val="2AA198"/>
                </a:solidFill>
                <a:effectLst/>
              </a:rPr>
              <a:t>3 </a:t>
            </a:r>
            <a:r>
              <a:rPr lang="en-US" dirty="0">
                <a:solidFill>
                  <a:srgbClr val="586E75"/>
                </a:solidFill>
                <a:effectLst/>
              </a:rPr>
              <a:t>]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</p:txBody>
      </p:sp>
    </p:spTree>
    <p:extLst>
      <p:ext uri="{BB962C8B-B14F-4D97-AF65-F5344CB8AC3E}">
        <p14:creationId xmlns:p14="http://schemas.microsoft.com/office/powerpoint/2010/main" val="113125002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 with property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169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where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586E75"/>
                </a:solidFill>
                <a:effectLst/>
              </a:rPr>
              <a:t>=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{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B58900"/>
                </a:solidFill>
                <a:effectLst/>
              </a:rPr>
              <a:t>'ruhan'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Salary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2AA198"/>
                </a:solidFill>
                <a:effectLst/>
              </a:rPr>
              <a:t>32000</a:t>
            </a:r>
            <a:r>
              <a:rPr lang="en-US" dirty="0">
                <a:solidFill>
                  <a:srgbClr val="586E75"/>
                </a:solidFill>
                <a:effectLst/>
              </a:rPr>
              <a:t>})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94983239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match(n)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37210939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TODO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27699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`Book Names`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`Price`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:</a:t>
            </a:r>
            <a:r>
              <a:rPr lang="en-US" dirty="0">
                <a:solidFill>
                  <a:srgbClr val="333333"/>
                </a:solidFill>
                <a:effectLst/>
              </a:rPr>
              <a:t>book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name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  <a:effectLst/>
              </a:rPr>
              <a:t> 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</a:t>
            </a:r>
            <a:r>
              <a:rPr lang="en-US" dirty="0">
                <a:solidFill>
                  <a:srgbClr val="586E75"/>
                </a:solidFill>
                <a:effectLst/>
              </a:rPr>
              <a:t>,</a:t>
            </a:r>
            <a:r>
              <a:rPr lang="en-US" dirty="0">
                <a:solidFill>
                  <a:srgbClr val="333333"/>
                </a:solidFill>
              </a:rPr>
              <a:t> 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 </a:t>
            </a:r>
            <a:r>
              <a:rPr lang="en-US" dirty="0">
                <a:solidFill>
                  <a:srgbClr val="586E75"/>
                </a:solidFill>
                <a:effectLst/>
              </a:rPr>
              <a:t>+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.</a:t>
            </a:r>
            <a:r>
              <a:rPr lang="en-US" dirty="0">
                <a:solidFill>
                  <a:srgbClr val="333333"/>
                </a:solidFill>
                <a:effectLst/>
              </a:rPr>
              <a:t>price </a:t>
            </a:r>
            <a:r>
              <a:rPr lang="en-US" dirty="0">
                <a:solidFill>
                  <a:srgbClr val="586E75"/>
                </a:solidFill>
                <a:effectLst/>
              </a:rPr>
              <a:t>*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2AA198"/>
                </a:solidFill>
                <a:effectLst/>
              </a:rPr>
              <a:t>.10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`New Price`</a:t>
            </a:r>
            <a:endParaRPr lang="en-US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333333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tx1">
                  <a:lumMod val="50000"/>
                  <a:lumOff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800" dirty="0">
              <a:solidFill>
                <a:srgbClr val="333333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  <p:sp>
        <p:nvSpPr>
          <p:cNvPr id="8" name="CustomShape 6">
            <a:extLst>
              <a:ext uri="{FF2B5EF4-FFF2-40B4-BE49-F238E27FC236}">
                <a16:creationId xmlns:a16="http://schemas.microsoft.com/office/drawing/2014/main" id="{8D4BD6EA-70A3-4098-B595-3811FA3CBFB5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</p:spTree>
    <p:extLst>
      <p:ext uri="{BB962C8B-B14F-4D97-AF65-F5344CB8AC3E}">
        <p14:creationId xmlns:p14="http://schemas.microsoft.com/office/powerpoint/2010/main" val="223910657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/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</a:rPr>
              <a:t>aggregating functions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2062103"/>
          </a:xfrm>
          <a:prstGeom prst="rect">
            <a:avLst/>
          </a:prstGeom>
          <a:noFill/>
        </p:spPr>
        <p:txBody>
          <a:bodyPr wrap="square">
            <a:spAutoFit/>
          </a:bodyPr>
          <a:lstStyle>
            <a:defPPr>
              <a:defRPr lang="en-US"/>
            </a:defPPr>
            <a:lvl1pPr>
              <a:defRPr spc="-1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defRPr>
            </a:lvl1pPr>
          </a:lstStyle>
          <a:p>
            <a:r>
              <a:rPr lang="en-IN" dirty="0"/>
              <a:t>sum(expression)</a:t>
            </a:r>
          </a:p>
          <a:p>
            <a:endParaRPr lang="en-IN" sz="400" dirty="0"/>
          </a:p>
          <a:p>
            <a:r>
              <a:rPr lang="en-IN" dirty="0"/>
              <a:t>avg(expression)</a:t>
            </a:r>
          </a:p>
          <a:p>
            <a:endParaRPr lang="en-IN" sz="400" dirty="0"/>
          </a:p>
          <a:p>
            <a:r>
              <a:rPr lang="en-IN" dirty="0"/>
              <a:t>count(*), count(expression)</a:t>
            </a:r>
          </a:p>
          <a:p>
            <a:endParaRPr lang="en-IN" sz="400" dirty="0"/>
          </a:p>
          <a:p>
            <a:r>
              <a:rPr lang="en-IN" dirty="0"/>
              <a:t>max(expression)</a:t>
            </a:r>
          </a:p>
          <a:p>
            <a:endParaRPr lang="en-IN" sz="400" dirty="0"/>
          </a:p>
          <a:p>
            <a:r>
              <a:rPr lang="en-IN" dirty="0"/>
              <a:t>min(expression)</a:t>
            </a:r>
          </a:p>
          <a:p>
            <a:endParaRPr lang="en-IN" sz="400" dirty="0"/>
          </a:p>
          <a:p>
            <a:r>
              <a:rPr lang="en-IN" dirty="0"/>
              <a:t>collect(expression)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3923764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US" dirty="0">
                <a:solidFill>
                  <a:srgbClr val="859900"/>
                </a:solidFill>
                <a:effectLst/>
              </a:rPr>
              <a:t>match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return</a:t>
            </a:r>
            <a:r>
              <a:rPr lang="en-US" dirty="0">
                <a:solidFill>
                  <a:srgbClr val="333333"/>
                </a:solidFill>
                <a:effectLst/>
              </a:rPr>
              <a:t>  </a:t>
            </a:r>
            <a:r>
              <a:rPr lang="en-US" dirty="0">
                <a:solidFill>
                  <a:srgbClr val="859900"/>
                </a:solidFill>
                <a:effectLst/>
              </a:rPr>
              <a:t>count</a:t>
            </a:r>
            <a:r>
              <a:rPr lang="en-US" dirty="0">
                <a:solidFill>
                  <a:srgbClr val="586E75"/>
                </a:solidFill>
                <a:effectLst/>
              </a:rPr>
              <a:t>(</a:t>
            </a:r>
            <a:r>
              <a:rPr lang="en-US" dirty="0">
                <a:solidFill>
                  <a:srgbClr val="333333"/>
                </a:solidFill>
                <a:effectLst/>
              </a:rPr>
              <a:t>n</a:t>
            </a:r>
            <a:r>
              <a:rPr lang="en-US" dirty="0">
                <a:solidFill>
                  <a:srgbClr val="586E75"/>
                </a:solidFill>
                <a:effectLst/>
              </a:rPr>
              <a:t>)</a:t>
            </a:r>
            <a:r>
              <a:rPr lang="en-US" dirty="0">
                <a:solidFill>
                  <a:srgbClr val="333333"/>
                </a:solidFill>
                <a:effectLst/>
              </a:rPr>
              <a:t> </a:t>
            </a:r>
            <a:r>
              <a:rPr lang="en-US" dirty="0">
                <a:solidFill>
                  <a:srgbClr val="859900"/>
                </a:solidFill>
                <a:effectLst/>
              </a:rPr>
              <a:t>as</a:t>
            </a:r>
            <a:r>
              <a:rPr lang="en-US" dirty="0">
                <a:solidFill>
                  <a:srgbClr val="333333"/>
                </a:solidFill>
                <a:effectLst/>
              </a:rPr>
              <a:t> Total_Nodes</a:t>
            </a:r>
            <a:endParaRPr lang="en-US" dirty="0">
              <a:solidFill>
                <a:srgbClr val="000000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42665557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CustomShape 2"/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1">
            <a:extLst>
              <a:ext uri="{FF2B5EF4-FFF2-40B4-BE49-F238E27FC236}">
                <a16:creationId xmlns:a16="http://schemas.microsoft.com/office/drawing/2014/main" id="{B03AE819-5793-4C2D-A808-F947BC614CB9}"/>
              </a:ext>
            </a:extLst>
          </p:cNvPr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i="1" spc="-1" dirty="0">
                <a:solidFill>
                  <a:srgbClr val="781632"/>
                </a:solidFill>
                <a:latin typeface="Century"/>
              </a:rPr>
              <a:t>neo4j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463468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2" name="CustomShape 1"/>
          <p:cNvSpPr/>
          <p:nvPr/>
        </p:nvSpPr>
        <p:spPr>
          <a:xfrm>
            <a:off x="1365840" y="188640"/>
            <a:ext cx="9659160" cy="2192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“</a:t>
            </a:r>
            <a:r>
              <a:rPr lang="en-US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Accept your past without regret, handle our present with confidence and face your future without fear.</a:t>
            </a:r>
            <a:r>
              <a:rPr lang="en-IN" sz="4000" b="0" strike="noStrike" spc="-1">
                <a:solidFill>
                  <a:srgbClr val="FF5733"/>
                </a:solidFill>
                <a:latin typeface="Segoe Print"/>
                <a:ea typeface="DejaVu Sans"/>
              </a:rPr>
              <a:t>”</a:t>
            </a:r>
            <a:endParaRPr lang="en-IN" sz="4000" b="0" strike="noStrike" spc="-1">
              <a:latin typeface="Arial"/>
            </a:endParaRPr>
          </a:p>
          <a:p>
            <a:pPr algn="r">
              <a:lnSpc>
                <a:spcPct val="100000"/>
              </a:lnSpc>
            </a:pPr>
            <a:r>
              <a:rPr lang="en-IN" sz="1800" b="0" strike="noStrike" spc="-1">
                <a:solidFill>
                  <a:srgbClr val="111111"/>
                </a:solidFill>
                <a:latin typeface="-apple-system"/>
                <a:ea typeface="DejaVu Sans"/>
              </a:rPr>
              <a:t>~ Dr. APJ. Abdul Kalam</a:t>
            </a:r>
            <a:endParaRPr lang="en-IN" sz="1800" b="0" strike="noStrike" spc="-1">
              <a:latin typeface="Arial"/>
            </a:endParaRPr>
          </a:p>
        </p:txBody>
      </p:sp>
      <p:pic>
        <p:nvPicPr>
          <p:cNvPr id="463" name="Picture 2" descr="http://www.bvctch.vn/vnt_upload/weblink/thks.jpg"/>
          <p:cNvPicPr/>
          <p:nvPr/>
        </p:nvPicPr>
        <p:blipFill>
          <a:blip r:embed="rId2"/>
          <a:stretch/>
        </p:blipFill>
        <p:spPr>
          <a:xfrm>
            <a:off x="4404600" y="2036160"/>
            <a:ext cx="3102840" cy="4639680"/>
          </a:xfrm>
          <a:prstGeom prst="rect">
            <a:avLst/>
          </a:prstGeom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CustomShape 1"/>
          <p:cNvSpPr/>
          <p:nvPr/>
        </p:nvSpPr>
        <p:spPr>
          <a:xfrm>
            <a:off x="246600" y="2563200"/>
            <a:ext cx="11693880" cy="85140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redis-server --redis.conf --protected-mode no  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//start server</a:t>
            </a:r>
            <a:endParaRPr lang="en-IN" sz="1400" b="0" strike="noStrike" spc="-1">
              <a:latin typeface="Arial"/>
            </a:endParaRPr>
          </a:p>
          <a:p>
            <a:pPr>
              <a:lnSpc>
                <a:spcPct val="100000"/>
              </a:lnSpc>
            </a:pPr>
            <a:endParaRPr lang="en-IN" sz="1400" b="0" strike="noStrike" spc="-1">
              <a:latin typeface="Arial"/>
            </a:endParaRPr>
          </a:p>
          <a:p>
            <a:pPr marL="343080" indent="-319320">
              <a:lnSpc>
                <a:spcPct val="100000"/>
              </a:lnSpc>
              <a:buClr>
                <a:srgbClr val="000000"/>
              </a:buClr>
              <a:buFont typeface="Wingdings" charset="2"/>
              <a:buChar char=""/>
            </a:pP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Tahoma"/>
              </a:rPr>
              <a:t>C:\&gt;</a:t>
            </a:r>
            <a:r>
              <a:rPr lang="en-IN" sz="1800" b="0" strike="noStrike" spc="-1">
                <a:solidFill>
                  <a:srgbClr val="528693"/>
                </a:solidFill>
                <a:latin typeface="Consolas"/>
                <a:ea typeface="Tahoma"/>
              </a:rPr>
              <a:t> redis-cli –h 127.0.0.1 –p6379 –n 1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//</a:t>
            </a:r>
            <a:r>
              <a:rPr lang="en-IN" sz="1400" b="0" strike="noStrike" spc="-1">
                <a:solidFill>
                  <a:srgbClr val="528693"/>
                </a:solidFill>
                <a:latin typeface="Consolas"/>
                <a:ea typeface="Tahoma"/>
              </a:rPr>
              <a:t> </a:t>
            </a:r>
            <a:r>
              <a:rPr lang="en-IN" sz="1400" b="0" strike="noStrike" spc="-1">
                <a:solidFill>
                  <a:srgbClr val="92D050"/>
                </a:solidFill>
                <a:latin typeface="Consolas"/>
                <a:ea typeface="Tahoma"/>
              </a:rPr>
              <a:t>redis-cli is the Redis command line interface</a:t>
            </a:r>
            <a:endParaRPr lang="en-IN" sz="1400" b="0" strike="noStrike" spc="-1">
              <a:latin typeface="Arial"/>
            </a:endParaRPr>
          </a:p>
        </p:txBody>
      </p:sp>
      <p:sp>
        <p:nvSpPr>
          <p:cNvPr id="101" name="CustomShape 2"/>
          <p:cNvSpPr/>
          <p:nvPr/>
        </p:nvSpPr>
        <p:spPr>
          <a:xfrm>
            <a:off x="246600" y="1742040"/>
            <a:ext cx="11693880" cy="3945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0" strike="noStrike" spc="-1">
                <a:solidFill>
                  <a:srgbClr val="00B0F0"/>
                </a:solidFill>
                <a:latin typeface="Consolas"/>
                <a:ea typeface="DejaVu Sans"/>
              </a:rPr>
              <a:t> redis-cli -h host -p port –n dbIndexNumber</a:t>
            </a:r>
            <a:endParaRPr lang="en-IN" sz="2000" b="0" strike="noStrike" spc="-1">
              <a:latin typeface="Arial"/>
            </a:endParaRPr>
          </a:p>
        </p:txBody>
      </p:sp>
      <p:sp>
        <p:nvSpPr>
          <p:cNvPr id="102" name="CustomShape 3"/>
          <p:cNvSpPr/>
          <p:nvPr/>
        </p:nvSpPr>
        <p:spPr>
          <a:xfrm>
            <a:off x="246600" y="762120"/>
            <a:ext cx="11693880" cy="36396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To run commands on Redis remote server, you need to connect to the server by the same client </a:t>
            </a:r>
            <a:r>
              <a:rPr lang="en-US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redis-cli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6600" y="4239720"/>
            <a:ext cx="11693880" cy="19940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Open Sans"/>
                <a:ea typeface="Open Sans"/>
              </a:rPr>
              <a:t>Note:</a:t>
            </a:r>
            <a:endParaRPr lang="en-IN" sz="20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800" b="0" strike="noStrike" spc="-1" dirty="0">
                <a:solidFill>
                  <a:srgbClr val="000000"/>
                </a:solidFill>
                <a:latin typeface="Arial"/>
                <a:ea typeface="DejaVu Sans"/>
              </a:rPr>
              <a:t> </a:t>
            </a:r>
            <a:endParaRPr lang="en-IN" sz="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By default</a:t>
            </a:r>
            <a:r>
              <a:rPr lang="en-IN" sz="1800" b="1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 </a:t>
            </a: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redis-cli connects to the server at 127.0.0.1 port 6379</a:t>
            </a:r>
            <a:endParaRPr lang="en-IN" sz="1800" b="0" strike="noStrike" spc="-1" dirty="0">
              <a:latin typeface="Arial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000000"/>
                </a:solidFill>
                <a:latin typeface="Open Sans"/>
                <a:ea typeface="Open Sans"/>
              </a:rPr>
              <a:t>It's possible to run the same command multiple times by prefixing the command name by a number.</a:t>
            </a:r>
            <a:endParaRPr lang="en-IN" sz="1800" b="0" strike="noStrike" spc="-1" dirty="0">
              <a:latin typeface="Arial"/>
            </a:endParaRPr>
          </a:p>
          <a:p>
            <a:pPr>
              <a:lnSpc>
                <a:spcPct val="100000"/>
              </a:lnSpc>
            </a:pPr>
            <a:r>
              <a:rPr lang="en-IN" sz="1600" b="0" strike="noStrike" spc="-1" dirty="0">
                <a:solidFill>
                  <a:srgbClr val="E53935"/>
                </a:solidFill>
                <a:latin typeface="Open Sans"/>
                <a:ea typeface="Open Sans"/>
              </a:rPr>
              <a:t>e.g.</a:t>
            </a:r>
            <a:endParaRPr lang="en-IN" sz="1600" b="0" strike="noStrike" spc="-1" dirty="0">
              <a:latin typeface="Arial"/>
            </a:endParaRPr>
          </a:p>
          <a:p>
            <a:pPr marL="285840" indent="-262080">
              <a:lnSpc>
                <a:spcPct val="150000"/>
              </a:lnSpc>
              <a:buClr>
                <a:srgbClr val="000000"/>
              </a:buClr>
              <a:buFont typeface="Arial"/>
              <a:buChar char="•"/>
            </a:pPr>
            <a:r>
              <a:rPr lang="en-IN" sz="1800" b="0" strike="noStrike" spc="-1" dirty="0">
                <a:solidFill>
                  <a:srgbClr val="808080"/>
                </a:solidFill>
                <a:latin typeface="Consolas"/>
                <a:ea typeface="SimSun"/>
              </a:rPr>
              <a:t>127.0.0.1:6379&gt;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5</a:t>
            </a:r>
            <a:r>
              <a:rPr lang="en-IN" sz="1800" b="0" strike="noStrike" spc="-1" dirty="0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keys *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4" name="CustomShape 5"/>
          <p:cNvSpPr/>
          <p:nvPr/>
        </p:nvSpPr>
        <p:spPr>
          <a:xfrm>
            <a:off x="246600" y="3678480"/>
            <a:ext cx="8688600" cy="332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0" strike="noStrike" spc="-1">
                <a:solidFill>
                  <a:srgbClr val="808080"/>
                </a:solidFill>
                <a:latin typeface="Consolas"/>
                <a:ea typeface="SimSun"/>
              </a:rPr>
              <a:t>127.0.0.1:6379&gt;</a:t>
            </a:r>
            <a:r>
              <a:rPr lang="en-IN" sz="1800" b="0" strike="noStrike" spc="-1">
                <a:solidFill>
                  <a:srgbClr val="000000"/>
                </a:solidFill>
                <a:latin typeface="Consolas"/>
                <a:ea typeface="SimSun"/>
              </a:rPr>
              <a:t> </a:t>
            </a:r>
            <a:r>
              <a:rPr lang="en-IN" sz="1800" b="0" strike="noStrike" spc="-1">
                <a:solidFill>
                  <a:srgbClr val="FF5733"/>
                </a:solidFill>
                <a:latin typeface="Consolas"/>
                <a:ea typeface="SimSun"/>
              </a:rPr>
              <a:t>clear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rgbClr val="5E4C34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Open Sans"/>
                <a:ea typeface="DejaVu Sans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Arial"/>
            </a:endParaRPr>
          </a:p>
        </p:txBody>
      </p:sp>
      <p:sp>
        <p:nvSpPr>
          <p:cNvPr id="106" name="CustomShape 7"/>
          <p:cNvSpPr/>
          <p:nvPr/>
        </p:nvSpPr>
        <p:spPr>
          <a:xfrm>
            <a:off x="246600" y="6212880"/>
            <a:ext cx="11227320" cy="476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50000"/>
              </a:lnSpc>
            </a:pPr>
            <a:r>
              <a:rPr lang="en-IN" sz="1800" b="0" strike="noStrike" spc="-1" dirty="0">
                <a:solidFill>
                  <a:srgbClr val="757575"/>
                </a:solidFill>
                <a:latin typeface="Arial"/>
                <a:ea typeface="DejaVu Sans"/>
              </a:rPr>
              <a:t>saleel@saleel-Latitude-E6430:~$ 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redis-cli -h 127.0.0.1 -p 6379 -n 5 </a:t>
            </a:r>
            <a:r>
              <a:rPr lang="en-IN" sz="24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-r</a:t>
            </a:r>
            <a:r>
              <a:rPr lang="en-IN" sz="1800" b="0" strike="noStrike" spc="-1" dirty="0">
                <a:solidFill>
                  <a:srgbClr val="FF5733"/>
                </a:solidFill>
                <a:latin typeface="Consolas"/>
                <a:ea typeface="SimSun"/>
              </a:rPr>
              <a:t> 10 incr cnt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107" name="CustomShape 8"/>
          <p:cNvSpPr/>
          <p:nvPr/>
        </p:nvSpPr>
        <p:spPr>
          <a:xfrm>
            <a:off x="6357240" y="5906160"/>
            <a:ext cx="6236280" cy="36864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noAutofit/>
          </a:bodyPr>
          <a:lstStyle/>
          <a:p>
            <a:pPr>
              <a:lnSpc>
                <a:spcPct val="100000"/>
              </a:lnSpc>
            </a:pPr>
            <a:r>
              <a:rPr lang="en-IN" sz="1800" b="1" i="1" strike="noStrike" spc="-1">
                <a:solidFill>
                  <a:srgbClr val="000000"/>
                </a:solidFill>
                <a:latin typeface="Arial"/>
                <a:ea typeface="DejaVu Sans"/>
              </a:rPr>
              <a:t>-r</a:t>
            </a:r>
            <a:r>
              <a:rPr lang="en-IN" sz="1800" b="1" strike="noStrike" spc="-1">
                <a:solidFill>
                  <a:srgbClr val="000000"/>
                </a:solidFill>
                <a:latin typeface="Arial"/>
                <a:ea typeface="DejaVu Sans"/>
              </a:rPr>
              <a:t> &lt;count&gt;</a:t>
            </a:r>
            <a:r>
              <a:rPr lang="en-IN" sz="1800" b="0" strike="noStrike" spc="-1">
                <a:solidFill>
                  <a:srgbClr val="000000"/>
                </a:solidFill>
                <a:latin typeface="Arial"/>
                <a:ea typeface="DejaVu Sans"/>
              </a:rPr>
              <a:t>, means how many times to run a command.</a:t>
            </a:r>
            <a:endParaRPr lang="en-IN" sz="1800" b="0" strike="noStrike" spc="-1">
              <a:latin typeface="Arial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</p:spTree>
    <p:extLst>
      <p:ext uri="{BB962C8B-B14F-4D97-AF65-F5344CB8AC3E}">
        <p14:creationId xmlns:p14="http://schemas.microsoft.com/office/powerpoint/2010/main" val="25307381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1" name="CustomShape 6">
            <a:extLst>
              <a:ext uri="{FF2B5EF4-FFF2-40B4-BE49-F238E27FC236}">
                <a16:creationId xmlns:a16="http://schemas.microsoft.com/office/drawing/2014/main" id="{F69E7C65-28C2-4D56-A657-3AF3C36A8A2A}"/>
              </a:ext>
            </a:extLst>
          </p:cNvPr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getting started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  <a:ea typeface="Verdana" panose="020B060403050404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database operations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Neo4j supports the management of multiple databases within the same DBMS.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3" name="CustomShape 4"/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The IF NOT EXISTS and OR REPLACE parts of this command cannot be used together.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Verdana" panose="020B0604030504040204" pitchFamily="34" charset="0"/>
              </a:rPr>
              <a:t>create database</a:t>
            </a: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NOT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</a:p>
          <a:p>
            <a:endParaRPr lang="en-US" sz="400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CREATE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or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REPLACE</a:t>
            </a:r>
            <a:r>
              <a:rPr lang="en-US" b="0" i="0" dirty="0">
                <a:solidFill>
                  <a:srgbClr val="0070C0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DATABASE name</a:t>
            </a:r>
            <a:endParaRPr lang="en-IN" dirty="0">
              <a:solidFill>
                <a:srgbClr val="0070C0"/>
              </a:solidFill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5560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create or replace 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database db1</a:t>
            </a:r>
          </a:p>
        </p:txBody>
      </p:sp>
    </p:spTree>
    <p:extLst>
      <p:ext uri="{BB962C8B-B14F-4D97-AF65-F5344CB8AC3E}">
        <p14:creationId xmlns:p14="http://schemas.microsoft.com/office/powerpoint/2010/main" val="315546107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644877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There are three different commands for listing databases. Listing all databases, listing a particular database or listing the default database.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listing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SHOW { DATABASE name | DATABASES | DEFAULT DATABASE | HOME DATABASE }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default database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show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home database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:dbs </a:t>
            </a: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  <a:sym typeface="Wingdings" panose="05000000000000000000" pitchFamily="2" charset="2"/>
              </a:rPr>
              <a:t> </a:t>
            </a:r>
            <a:r>
              <a:rPr lang="en-US" b="0" i="0" dirty="0">
                <a:solidFill>
                  <a:srgbClr val="292C33"/>
                </a:solidFill>
                <a:effectLst/>
                <a:latin typeface="Helvetica Neue"/>
              </a:rPr>
              <a:t>Databases available for the current user. </a:t>
            </a:r>
            <a:r>
              <a:rPr lang="en-US" b="0" i="0" u="none" strike="noStrike" dirty="0">
                <a:solidFill>
                  <a:srgbClr val="428BCA"/>
                </a:solidFill>
                <a:effectLst/>
                <a:latin typeface="Monaco"/>
              </a:rPr>
              <a:t>:use movies, :use neo4j, :use system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64023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/>
            <a:r>
              <a:rPr lang="en-US" sz="2000" dirty="0">
                <a:solidFill>
                  <a:srgbClr val="2D3748"/>
                </a:solidFill>
                <a:latin typeface="Nunito Sans"/>
              </a:rPr>
              <a:t>TODO.</a:t>
            </a:r>
            <a:endParaRPr lang="en-IN" sz="2000" dirty="0">
              <a:solidFill>
                <a:srgbClr val="2D3748"/>
              </a:solidFill>
              <a:latin typeface="Nunito Sans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use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:USE DATABASE name</a:t>
            </a:r>
            <a:endParaRPr lang="en-US" b="0" i="0" dirty="0">
              <a:solidFill>
                <a:srgbClr val="0070C0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:use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movies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A53A7975-55F5-4FAB-8CC8-AB9E35DE859F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7030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CustomShape 3"/>
          <p:cNvSpPr/>
          <p:nvPr/>
        </p:nvSpPr>
        <p:spPr>
          <a:xfrm>
            <a:off x="246600" y="762120"/>
            <a:ext cx="11693880" cy="398655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US" sz="2000" b="0" i="0" dirty="0">
                <a:solidFill>
                  <a:srgbClr val="2D3748"/>
                </a:solidFill>
                <a:effectLst/>
                <a:latin typeface="Nunito Sans"/>
              </a:rPr>
              <a:t>Databases can be deleted using the command</a:t>
            </a:r>
            <a:endParaRPr lang="en-IN" sz="2000" b="0" strike="noStrike" spc="-1" dirty="0">
              <a:latin typeface="Open Sans" panose="020B0606030504020204" pitchFamily="34" charset="0"/>
              <a:ea typeface="Open Sans" panose="020B0606030504020204" pitchFamily="34" charset="0"/>
              <a:cs typeface="Open Sans" panose="020B0606030504020204" pitchFamily="34" charset="0"/>
            </a:endParaRPr>
          </a:p>
        </p:txBody>
      </p:sp>
      <p:sp>
        <p:nvSpPr>
          <p:cNvPr id="105" name="CustomShape 6"/>
          <p:cNvSpPr/>
          <p:nvPr/>
        </p:nvSpPr>
        <p:spPr>
          <a:xfrm>
            <a:off x="246600" y="0"/>
            <a:ext cx="11693880" cy="706432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r">
              <a:lnSpc>
                <a:spcPct val="100000"/>
              </a:lnSpc>
            </a:pPr>
            <a:r>
              <a:rPr lang="en-IN" sz="4000" b="0" strike="noStrike" spc="-1" dirty="0">
                <a:solidFill>
                  <a:schemeClr val="accent6">
                    <a:lumMod val="60000"/>
                    <a:lumOff val="40000"/>
                  </a:schemeClr>
                </a:solidFill>
                <a:latin typeface="Nunito Sans"/>
                <a:ea typeface="DejaVu Sans"/>
              </a:rPr>
              <a:t>dropping database</a:t>
            </a:r>
            <a:endParaRPr lang="en-IN" sz="4000" b="0" strike="noStrike" spc="-1" dirty="0">
              <a:solidFill>
                <a:schemeClr val="accent6">
                  <a:lumMod val="60000"/>
                  <a:lumOff val="40000"/>
                </a:schemeClr>
              </a:solidFill>
              <a:latin typeface="Nunito Sans"/>
            </a:endParaRPr>
          </a:p>
        </p:txBody>
      </p:sp>
      <p:sp>
        <p:nvSpPr>
          <p:cNvPr id="108" name="Line 9"/>
          <p:cNvSpPr/>
          <p:nvPr/>
        </p:nvSpPr>
        <p:spPr>
          <a:xfrm>
            <a:off x="0" y="1536120"/>
            <a:ext cx="12191760" cy="0"/>
          </a:xfrm>
          <a:prstGeom prst="line">
            <a:avLst/>
          </a:prstGeom>
          <a:ln w="12600">
            <a:solidFill>
              <a:srgbClr val="6E78A0"/>
            </a:solidFill>
            <a:prstDash val="dash"/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9242DF4-E3E0-4B3F-9DA3-EDDD02A6E7F5}"/>
              </a:ext>
            </a:extLst>
          </p:cNvPr>
          <p:cNvSpPr txBox="1"/>
          <p:nvPr/>
        </p:nvSpPr>
        <p:spPr>
          <a:xfrm>
            <a:off x="246600" y="1686842"/>
            <a:ext cx="116938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pc="-1" dirty="0">
                <a:solidFill>
                  <a:srgbClr val="0070C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DROP DATABASE name 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[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IF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r>
              <a:rPr lang="en-US" b="0" i="0" dirty="0">
                <a:solidFill>
                  <a:srgbClr val="718096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EXISTS</a:t>
            </a:r>
            <a:r>
              <a:rPr lang="en-US" b="0" i="0" dirty="0">
                <a:solidFill>
                  <a:srgbClr val="2D3748"/>
                </a:solidFill>
                <a:effectLst/>
                <a:latin typeface="Consolas" panose="020B0609020204030204" pitchFamily="49" charset="0"/>
                <a:cs typeface="Arial" panose="020B0604020202020204" pitchFamily="34" charset="0"/>
              </a:rPr>
              <a:t>]</a:t>
            </a:r>
            <a:r>
              <a:rPr lang="en-US" spc="-1" dirty="0">
                <a:solidFill>
                  <a:srgbClr val="00B0F0"/>
                </a:solidFill>
                <a:latin typeface="Consolas" panose="020B0609020204030204" pitchFamily="49" charset="0"/>
                <a:cs typeface="Arial" panose="020B0604020202020204" pitchFamily="34" charset="0"/>
              </a:rPr>
              <a:t> </a:t>
            </a:r>
            <a:endParaRPr lang="en-US" b="0" i="0" dirty="0">
              <a:solidFill>
                <a:srgbClr val="2D3748"/>
              </a:solidFill>
              <a:effectLst/>
              <a:latin typeface="Consolas" panose="020B0609020204030204" pitchFamily="49" charset="0"/>
              <a:cs typeface="Arial" panose="020B0604020202020204" pitchFamily="34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87A7629-BDF9-4DE3-B954-5B2AC8376F52}"/>
              </a:ext>
            </a:extLst>
          </p:cNvPr>
          <p:cNvSpPr txBox="1"/>
          <p:nvPr/>
        </p:nvSpPr>
        <p:spPr>
          <a:xfrm>
            <a:off x="243604" y="2134800"/>
            <a:ext cx="1169388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IN" sz="800" dirty="0">
              <a:solidFill>
                <a:schemeClr val="accent6">
                  <a:lumMod val="50000"/>
                </a:schemeClr>
              </a:solidFill>
              <a:latin typeface="Gill Sans MT (Body)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solidFill>
                  <a:schemeClr val="tx1">
                    <a:lumMod val="50000"/>
                    <a:lumOff val="50000"/>
                  </a:schemeClr>
                </a:solidFill>
                <a:latin typeface="Gill Sans MT (Body)"/>
              </a:rPr>
              <a:t>neo4j$ </a:t>
            </a:r>
            <a:r>
              <a:rPr lang="en-IN" dirty="0">
                <a:solidFill>
                  <a:srgbClr val="859900"/>
                </a:solidFill>
                <a:latin typeface="Gill Sans MT (Body)"/>
              </a:rPr>
              <a:t>drop</a:t>
            </a:r>
            <a:r>
              <a:rPr lang="en-IN" dirty="0">
                <a:solidFill>
                  <a:schemeClr val="accent6">
                    <a:lumMod val="50000"/>
                  </a:schemeClr>
                </a:solidFill>
                <a:latin typeface="Gill Sans MT (Body)"/>
              </a:rPr>
              <a:t> database db1 IF EXISTS</a:t>
            </a:r>
          </a:p>
        </p:txBody>
      </p:sp>
      <p:sp>
        <p:nvSpPr>
          <p:cNvPr id="8" name="CustomShape 4">
            <a:extLst>
              <a:ext uri="{FF2B5EF4-FFF2-40B4-BE49-F238E27FC236}">
                <a16:creationId xmlns:a16="http://schemas.microsoft.com/office/drawing/2014/main" id="{C1CFA5AC-A6FE-4EC2-80D0-E39BAFC04F0E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1800" strike="noStrike" spc="-1" dirty="0">
                <a:solidFill>
                  <a:schemeClr val="tx1">
                    <a:lumMod val="85000"/>
                    <a:lumOff val="15000"/>
                  </a:schemeClr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TODO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41810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CustomShape 1"/>
          <p:cNvSpPr/>
          <p:nvPr/>
        </p:nvSpPr>
        <p:spPr>
          <a:xfrm>
            <a:off x="1676520" y="2362320"/>
            <a:ext cx="8815320" cy="921876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 algn="ctr">
              <a:lnSpc>
                <a:spcPct val="100000"/>
              </a:lnSpc>
            </a:pPr>
            <a:r>
              <a:rPr lang="en-IN" sz="5400" b="0" i="1" strike="noStrike" spc="-1" dirty="0">
                <a:solidFill>
                  <a:srgbClr val="781632"/>
                </a:solidFill>
                <a:latin typeface="Century"/>
                <a:ea typeface="DejaVu Sans"/>
              </a:rPr>
              <a:t>creating node</a:t>
            </a:r>
            <a:endParaRPr lang="en-IN" sz="5400" b="0" strike="noStrike" spc="-1" dirty="0">
              <a:solidFill>
                <a:srgbClr val="781632"/>
              </a:solidFill>
              <a:latin typeface="Arial"/>
            </a:endParaRPr>
          </a:p>
        </p:txBody>
      </p:sp>
      <p:sp>
        <p:nvSpPr>
          <p:cNvPr id="5" name="CustomShape 2">
            <a:extLst>
              <a:ext uri="{FF2B5EF4-FFF2-40B4-BE49-F238E27FC236}">
                <a16:creationId xmlns:a16="http://schemas.microsoft.com/office/drawing/2014/main" id="{0656F308-7B3E-4BF2-9C4C-9DD4069E6701}"/>
              </a:ext>
            </a:extLst>
          </p:cNvPr>
          <p:cNvSpPr/>
          <p:nvPr/>
        </p:nvSpPr>
        <p:spPr>
          <a:xfrm>
            <a:off x="1666800" y="3531600"/>
            <a:ext cx="8815320" cy="367878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>
            <a:spAutoFit/>
          </a:bodyPr>
          <a:lstStyle/>
          <a:p>
            <a:pPr algn="just">
              <a:lnSpc>
                <a:spcPct val="100000"/>
              </a:lnSpc>
            </a:pPr>
            <a:r>
              <a:rPr lang="en-IN" sz="1800" b="0" strike="noStrike" spc="-1" dirty="0">
                <a:solidFill>
                  <a:srgbClr val="BB0643"/>
                </a:solidFill>
                <a:latin typeface="Segoe UI"/>
                <a:ea typeface="DejaVu Sans"/>
              </a:rPr>
              <a:t>TODO</a:t>
            </a:r>
            <a:endParaRPr lang="en-IN" sz="1800" b="0" strike="noStrike" spc="-1" dirty="0">
              <a:latin typeface="Arial"/>
            </a:endParaRPr>
          </a:p>
        </p:txBody>
      </p:sp>
      <p:sp>
        <p:nvSpPr>
          <p:cNvPr id="4" name="CustomShape 4">
            <a:extLst>
              <a:ext uri="{FF2B5EF4-FFF2-40B4-BE49-F238E27FC236}">
                <a16:creationId xmlns:a16="http://schemas.microsoft.com/office/drawing/2014/main" id="{02AD98A7-2A5F-4425-BDD7-7EFBA857FD08}"/>
              </a:ext>
            </a:extLst>
          </p:cNvPr>
          <p:cNvSpPr/>
          <p:nvPr/>
        </p:nvSpPr>
        <p:spPr>
          <a:xfrm>
            <a:off x="243604" y="5696497"/>
            <a:ext cx="11693880" cy="73721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>
            <a:spAutoFit/>
          </a:bodyPr>
          <a:lstStyle/>
          <a:p>
            <a:pPr>
              <a:lnSpc>
                <a:spcPct val="100000"/>
              </a:lnSpc>
            </a:pPr>
            <a:r>
              <a:rPr lang="en-IN" sz="2000" b="1" strike="noStrike" spc="-1" dirty="0">
                <a:solidFill>
                  <a:srgbClr val="C00000"/>
                </a:solidFill>
                <a:latin typeface="Arial" panose="020B0604020202020204" pitchFamily="34" charset="0"/>
                <a:ea typeface="Open Sans"/>
                <a:cs typeface="Arial" panose="020B0604020202020204" pitchFamily="34" charset="0"/>
              </a:rPr>
              <a:t>Note:</a:t>
            </a:r>
            <a:endParaRPr lang="en-IN" sz="20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100000"/>
              </a:lnSpc>
            </a:pPr>
            <a:r>
              <a:rPr lang="en-IN" sz="400" b="0" strike="noStrike" spc="-1" dirty="0">
                <a:solidFill>
                  <a:srgbClr val="000000"/>
                </a:solidFill>
                <a:latin typeface="Arial" panose="020B0604020202020204" pitchFamily="34" charset="0"/>
                <a:ea typeface="DejaVu Sans"/>
                <a:cs typeface="Arial" panose="020B0604020202020204" pitchFamily="34" charset="0"/>
              </a:rPr>
              <a:t> </a:t>
            </a:r>
            <a:endParaRPr lang="en-IN" sz="400" b="0" strike="noStrike" spc="-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840" indent="-262080">
              <a:buClr>
                <a:srgbClr val="000000"/>
              </a:buClr>
              <a:buFont typeface="Arial"/>
              <a:buChar char="•"/>
            </a:pPr>
            <a:r>
              <a:rPr lang="en-US" b="0" i="0" dirty="0">
                <a:solidFill>
                  <a:srgbClr val="333333"/>
                </a:solidFill>
                <a:effectLst/>
                <a:latin typeface="Arial" panose="020B0604020202020204" pitchFamily="34" charset="0"/>
              </a:rPr>
              <a:t>You can add or ignore semicolon (;). It is optional.</a:t>
            </a:r>
            <a:endParaRPr lang="en-IN" sz="1800" strike="noStrike" spc="-1" dirty="0">
              <a:solidFill>
                <a:schemeClr val="tx1">
                  <a:lumMod val="85000"/>
                  <a:lumOff val="1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598678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igin">
  <a:themeElements>
    <a:clrScheme name="Custom 4">
      <a:dk1>
        <a:sysClr val="windowText" lastClr="000000"/>
      </a:dk1>
      <a:lt1>
        <a:sysClr val="window" lastClr="FFFFFF"/>
      </a:lt1>
      <a:dk2>
        <a:srgbClr val="464653"/>
      </a:dk2>
      <a:lt2>
        <a:srgbClr val="DDE9EC"/>
      </a:lt2>
      <a:accent1>
        <a:srgbClr val="727CA3"/>
      </a:accent1>
      <a:accent2>
        <a:srgbClr val="9FB8CD"/>
      </a:accent2>
      <a:accent3>
        <a:srgbClr val="D2DA7A"/>
      </a:accent3>
      <a:accent4>
        <a:srgbClr val="FADA7A"/>
      </a:accent4>
      <a:accent5>
        <a:srgbClr val="B88472"/>
      </a:accent5>
      <a:accent6>
        <a:srgbClr val="8E736A"/>
      </a:accent6>
      <a:hlink>
        <a:srgbClr val="000000"/>
      </a:hlink>
      <a:folHlink>
        <a:srgbClr val="000000"/>
      </a:folHlink>
    </a:clrScheme>
    <a:fontScheme name="Origin">
      <a:majorFont>
        <a:latin typeface="Bookman Old Style"/>
        <a:ea typeface=""/>
        <a:cs typeface=""/>
        <a:font script="Grek" typeface="Cambria"/>
        <a:font script="Cyrl" typeface="Cambria"/>
        <a:font script="Jpan" typeface="HG明朝E"/>
        <a:font script="Hang" typeface="돋움"/>
        <a:font script="Hans" typeface="宋体"/>
        <a:font script="Hant" typeface="標楷體"/>
        <a:font script="Arab" typeface="Times New Roman"/>
        <a:font script="Hebr" typeface="Times New Roman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Gill Sans MT"/>
        <a:ea typeface=""/>
        <a:cs typeface=""/>
        <a:font script="Grek" typeface="Calibri"/>
        <a:font script="Cyrl" typeface="Calibri"/>
        <a:font script="Jpan" typeface="ＭＳ Ｐゴシック"/>
        <a:font script="Hang" typeface="맑은 고딕"/>
        <a:font script="Hans" typeface="华文新魏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Origin</Template>
  <TotalTime>38914</TotalTime>
  <Words>1566</Words>
  <Application>Microsoft Office PowerPoint</Application>
  <PresentationFormat>Widescreen</PresentationFormat>
  <Paragraphs>232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41" baseType="lpstr">
      <vt:lpstr>SimSun</vt:lpstr>
      <vt:lpstr>-apple-system</vt:lpstr>
      <vt:lpstr>Arial</vt:lpstr>
      <vt:lpstr>Bookman Old Style</vt:lpstr>
      <vt:lpstr>Calibri</vt:lpstr>
      <vt:lpstr>Candara</vt:lpstr>
      <vt:lpstr>Century</vt:lpstr>
      <vt:lpstr>Consolas</vt:lpstr>
      <vt:lpstr>Gill Sans MT</vt:lpstr>
      <vt:lpstr>Gill Sans MT (Body)</vt:lpstr>
      <vt:lpstr>Helvetica Neue</vt:lpstr>
      <vt:lpstr>Monaco</vt:lpstr>
      <vt:lpstr>Nunito Sans</vt:lpstr>
      <vt:lpstr>Open Sans</vt:lpstr>
      <vt:lpstr>Segoe Print</vt:lpstr>
      <vt:lpstr>Segoe UI</vt:lpstr>
      <vt:lpstr>Wingdings</vt:lpstr>
      <vt:lpstr>Wingdings 3</vt:lpstr>
      <vt:lpstr>Origin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Database Technology</dc:title>
  <dc:creator>Administrator</dc:creator>
  <cp:lastModifiedBy>saleel.bagde@hotmail.com</cp:lastModifiedBy>
  <cp:revision>8838</cp:revision>
  <dcterms:created xsi:type="dcterms:W3CDTF">2015-10-09T06:09:34Z</dcterms:created>
  <dcterms:modified xsi:type="dcterms:W3CDTF">2021-06-29T06:08:49Z</dcterms:modified>
</cp:coreProperties>
</file>