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5.png" ContentType="image/png"/>
  <Override PartName="/ppt/media/image2.jpeg" ContentType="image/jpeg"/>
  <Override PartName="/ppt/media/image3.jpeg" ContentType="image/jpeg"/>
  <Override PartName="/ppt/media/image4.jpeg" ContentType="image/jpeg"/>
  <Override PartName="/ppt/media/image6.png" ContentType="image/png"/>
  <Override PartName="/ppt/media/image7.jpeg" ContentType="image/jpeg"/>
  <Override PartName="/ppt/media/image8.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_rels/slide41.xml.rels" ContentType="application/vnd.openxmlformats-package.relationships+xml"/>
  <Override PartName="/ppt/slides/_rels/slide6.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83.xml.rels" ContentType="application/vnd.openxmlformats-package.relationships+xml"/>
  <Override PartName="/ppt/slides/_rels/slide79.xml.rels" ContentType="application/vnd.openxmlformats-package.relationships+xml"/>
  <Override PartName="/ppt/slides/_rels/slide30.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1.xml.rels" ContentType="application/vnd.openxmlformats-package.relationships+xml"/>
  <Override PartName="/ppt/slides/_rels/slide85.xml.rels" ContentType="application/vnd.openxmlformats-package.relationships+xml"/>
  <Override PartName="/ppt/slides/_rels/slide32.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84.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25.xml.rels" ContentType="application/vnd.openxmlformats-package.relationships+xml"/>
  <Override PartName="/ppt/slides/_rels/slide86.xml.rels" ContentType="application/vnd.openxmlformats-package.relationships+xml"/>
  <Override PartName="/ppt/slides/_rels/slide2.xml.rels" ContentType="application/vnd.openxmlformats-package.relationships+xml"/>
  <Override PartName="/ppt/slides/_rels/slide71.xml.rels" ContentType="application/vnd.openxmlformats-package.relationships+xml"/>
  <Override PartName="/ppt/slides/_rels/slide67.xml.rels" ContentType="application/vnd.openxmlformats-package.relationships+xml"/>
  <Override PartName="/ppt/slides/_rels/slide77.xml.rels" ContentType="application/vnd.openxmlformats-package.relationships+xml"/>
  <Override PartName="/ppt/slides/_rels/slide8.xml.rels" ContentType="application/vnd.openxmlformats-package.relationships+xml"/>
  <Override PartName="/ppt/slides/_rels/slide43.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48.xml.rels" ContentType="application/vnd.openxmlformats-package.relationships+xml"/>
  <Override PartName="/ppt/slides/_rels/slide55.xml.rels" ContentType="application/vnd.openxmlformats-package.relationships+xml"/>
  <Override PartName="/ppt/slides/_rels/slide6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28.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81.xml.rels" ContentType="application/vnd.openxmlformats-package.relationships+xml"/>
  <Override PartName="/ppt/slides/_rels/slide65.xml.rels" ContentType="application/vnd.openxmlformats-package.relationships+xml"/>
  <Override PartName="/ppt/slides/_rels/slide74.xml.rels" ContentType="application/vnd.openxmlformats-package.relationships+xml"/>
  <Override PartName="/ppt/slides/_rels/slide58.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76.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89.xml.rels" ContentType="application/vnd.openxmlformats-package.relationships+xml"/>
  <Override PartName="/ppt/slides/_rels/slide14.xml.rels" ContentType="application/vnd.openxmlformats-package.relationships+xml"/>
  <Override PartName="/ppt/slides/_rels/slide39.xml.rels" ContentType="application/vnd.openxmlformats-package.relationships+xml"/>
  <Override PartName="/ppt/slides/_rels/slide66.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75.xml.rels" ContentType="application/vnd.openxmlformats-package.relationships+xml"/>
  <Override PartName="/ppt/slides/_rels/slide82.xml.rels" ContentType="application/vnd.openxmlformats-package.relationships+xml"/>
  <Override PartName="/ppt/slides/_rels/slide88.xml.rels" ContentType="application/vnd.openxmlformats-package.relationships+xml"/>
  <Override PartName="/ppt/slides/_rels/slide69.xml.rels" ContentType="application/vnd.openxmlformats-package.relationships+xml"/>
  <Override PartName="/ppt/slides/_rels/slide73.xml.rels" ContentType="application/vnd.openxmlformats-package.relationships+xml"/>
  <Override PartName="/ppt/slides/_rels/slide80.xml.rels" ContentType="application/vnd.openxmlformats-package.relationships+xml"/>
  <Override PartName="/ppt/slides/_rels/slide78.xml.rels" ContentType="application/vnd.openxmlformats-package.relationships+xml"/>
  <Override PartName="/ppt/slides/_rels/slide3.xml.rels" ContentType="application/vnd.openxmlformats-package.relationships+xml"/>
  <Override PartName="/ppt/slides/_rels/slide87.xml.rels" ContentType="application/vnd.openxmlformats-package.relationships+xml"/>
  <Override PartName="/ppt/slides/_rels/slide68.xml.rels" ContentType="application/vnd.openxmlformats-package.relationships+xml"/>
  <Override PartName="/ppt/slides/_rels/slide72.xml.rels" ContentType="application/vnd.openxmlformats-package.relationships+xml"/>
  <Override PartName="/ppt/slides/slide13.xml" ContentType="application/vnd.openxmlformats-officedocument.presentationml.slide+xml"/>
  <Override PartName="/ppt/slides/slide6.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5.xml" ContentType="application/vnd.openxmlformats-officedocument.presentationml.slide+xml"/>
  <Override PartName="/ppt/slides/slide44.xml" ContentType="application/vnd.openxmlformats-officedocument.presentationml.slide+xml"/>
  <Override PartName="/ppt/slides/slide9.xml" ContentType="application/vnd.openxmlformats-officedocument.presentationml.slide+xml"/>
  <Override PartName="/ppt/slides/slide16.xml" ContentType="application/vnd.openxmlformats-officedocument.presentationml.slide+xml"/>
  <Override PartName="/ppt/slides/slide81.xml" ContentType="application/vnd.openxmlformats-officedocument.presentationml.slide+xml"/>
  <Override PartName="/ppt/slides/slide48.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29.xml" ContentType="application/vnd.openxmlformats-officedocument.presentationml.slide+xml"/>
  <Override PartName="/ppt/slides/slide71.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89.xml" ContentType="application/vnd.openxmlformats-officedocument.presentationml.slide+xml"/>
  <Override PartName="/ppt/slides/slide77.xml" ContentType="application/vnd.openxmlformats-officedocument.presentationml.slide+xml"/>
  <Override PartName="/ppt/slides/slide40.xml" ContentType="application/vnd.openxmlformats-officedocument.presentationml.slide+xml"/>
  <Override PartName="/ppt/slides/slide88.xml" ContentType="application/vnd.openxmlformats-officedocument.presentationml.slide+xml"/>
  <Override PartName="/ppt/slides/slide76.xml" ContentType="application/vnd.openxmlformats-officedocument.presentationml.slide+xml"/>
  <Override PartName="/ppt/slides/slide11.xml" ContentType="application/vnd.openxmlformats-officedocument.presentationml.slide+xml"/>
  <Override PartName="/ppt/slides/slide4.xml" ContentType="application/vnd.openxmlformats-officedocument.presentationml.slide+xml"/>
  <Override PartName="/ppt/slides/slide8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74.xml" ContentType="application/vnd.openxmlformats-officedocument.presentationml.slide+xml"/>
  <Override PartName="/ppt/slides/slide2.xml" ContentType="application/vnd.openxmlformats-officedocument.presentationml.slide+xml"/>
  <Override PartName="/ppt/slides/slide85.xml" ContentType="application/vnd.openxmlformats-officedocument.presentationml.slide+xml"/>
  <Override PartName="/ppt/slides/slide73.xml" ContentType="application/vnd.openxmlformats-officedocument.presentationml.slide+xml"/>
  <Override PartName="/ppt/slides/slide1.xml" ContentType="application/vnd.openxmlformats-officedocument.presentationml.slide+xml"/>
  <Override PartName="/ppt/slides/slide79.xml" ContentType="application/vnd.openxmlformats-officedocument.presentationml.slide+xml"/>
  <Override PartName="/ppt/slides/slide42.xml" ContentType="application/vnd.openxmlformats-officedocument.presentationml.slide+xml"/>
  <Override PartName="/ppt/slides/slide78.xml" ContentType="application/vnd.openxmlformats-officedocument.presentationml.slide+xml"/>
  <Override PartName="/ppt/slides/slide41.xml" ContentType="application/vnd.openxmlformats-officedocument.presentationml.slide+xml"/>
  <Override PartName="/ppt/slides/slide72.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82.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80.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 id="342" r:id="rId90"/>
    <p:sldId id="343" r:id="rId91"/>
    <p:sldId id="344" r:id="rId9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Relationship Id="rId67" Type="http://schemas.openxmlformats.org/officeDocument/2006/relationships/slide" Target="slides/slide64.xml"/><Relationship Id="rId68" Type="http://schemas.openxmlformats.org/officeDocument/2006/relationships/slide" Target="slides/slide65.xml"/><Relationship Id="rId69" Type="http://schemas.openxmlformats.org/officeDocument/2006/relationships/slide" Target="slides/slide66.xml"/><Relationship Id="rId70" Type="http://schemas.openxmlformats.org/officeDocument/2006/relationships/slide" Target="slides/slide67.xml"/><Relationship Id="rId71" Type="http://schemas.openxmlformats.org/officeDocument/2006/relationships/slide" Target="slides/slide68.xml"/><Relationship Id="rId72" Type="http://schemas.openxmlformats.org/officeDocument/2006/relationships/slide" Target="slides/slide69.xml"/><Relationship Id="rId73" Type="http://schemas.openxmlformats.org/officeDocument/2006/relationships/slide" Target="slides/slide70.xml"/><Relationship Id="rId74" Type="http://schemas.openxmlformats.org/officeDocument/2006/relationships/slide" Target="slides/slide71.xml"/><Relationship Id="rId75" Type="http://schemas.openxmlformats.org/officeDocument/2006/relationships/slide" Target="slides/slide72.xml"/><Relationship Id="rId76" Type="http://schemas.openxmlformats.org/officeDocument/2006/relationships/slide" Target="slides/slide73.xml"/><Relationship Id="rId77" Type="http://schemas.openxmlformats.org/officeDocument/2006/relationships/slide" Target="slides/slide74.xml"/><Relationship Id="rId78" Type="http://schemas.openxmlformats.org/officeDocument/2006/relationships/slide" Target="slides/slide75.xml"/><Relationship Id="rId79" Type="http://schemas.openxmlformats.org/officeDocument/2006/relationships/slide" Target="slides/slide76.xml"/><Relationship Id="rId80" Type="http://schemas.openxmlformats.org/officeDocument/2006/relationships/slide" Target="slides/slide77.xml"/><Relationship Id="rId81" Type="http://schemas.openxmlformats.org/officeDocument/2006/relationships/slide" Target="slides/slide78.xml"/><Relationship Id="rId82" Type="http://schemas.openxmlformats.org/officeDocument/2006/relationships/slide" Target="slides/slide79.xml"/><Relationship Id="rId83" Type="http://schemas.openxmlformats.org/officeDocument/2006/relationships/slide" Target="slides/slide80.xml"/><Relationship Id="rId84" Type="http://schemas.openxmlformats.org/officeDocument/2006/relationships/slide" Target="slides/slide81.xml"/><Relationship Id="rId85" Type="http://schemas.openxmlformats.org/officeDocument/2006/relationships/slide" Target="slides/slide82.xml"/><Relationship Id="rId86" Type="http://schemas.openxmlformats.org/officeDocument/2006/relationships/slide" Target="slides/slide83.xml"/><Relationship Id="rId87" Type="http://schemas.openxmlformats.org/officeDocument/2006/relationships/slide" Target="slides/slide84.xml"/><Relationship Id="rId88" Type="http://schemas.openxmlformats.org/officeDocument/2006/relationships/slide" Target="slides/slide85.xml"/><Relationship Id="rId89" Type="http://schemas.openxmlformats.org/officeDocument/2006/relationships/slide" Target="slides/slide86.xml"/><Relationship Id="rId90" Type="http://schemas.openxmlformats.org/officeDocument/2006/relationships/slide" Target="slides/slide87.xml"/><Relationship Id="rId91" Type="http://schemas.openxmlformats.org/officeDocument/2006/relationships/slide" Target="slides/slide88.xml"/><Relationship Id="rId92" Type="http://schemas.openxmlformats.org/officeDocument/2006/relationships/slide" Target="slides/slide8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11640" y="6447240"/>
            <a:ext cx="169560" cy="13932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32240" cy="125892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32240" cy="66456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83680" cy="125892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83680" cy="66456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11640" y="6447240"/>
            <a:ext cx="169560" cy="13932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11640" y="6447240"/>
            <a:ext cx="169560" cy="13932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6.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87.xml.rels><?xml version="1.0" encoding="UTF-8"?>
<Relationships xmlns="http://schemas.openxmlformats.org/package/2006/relationships"><Relationship Id="rId1" Type="http://schemas.openxmlformats.org/officeDocument/2006/relationships/hyperlink" Target="mailto:saleel@saleel-Latitude-E6430" TargetMode="External"/><Relationship Id="rId2" Type="http://schemas.openxmlformats.org/officeDocument/2006/relationships/slideLayout" Target="../slideLayouts/slideLayout13.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553920"/>
            <a:ext cx="8513280" cy="96948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33200" cy="2833200"/>
          </a:xfrm>
          <a:prstGeom prst="rect">
            <a:avLst/>
          </a:prstGeom>
          <a:ln>
            <a:noFill/>
          </a:ln>
        </p:spPr>
      </p:pic>
      <p:sp>
        <p:nvSpPr>
          <p:cNvPr id="90" name="CustomShape 2"/>
          <p:cNvSpPr/>
          <p:nvPr/>
        </p:nvSpPr>
        <p:spPr>
          <a:xfrm>
            <a:off x="720000" y="5158800"/>
            <a:ext cx="10863360" cy="116856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9000" spc="-1" strike="noStrike">
                <a:solidFill>
                  <a:srgbClr val="17a889"/>
                </a:solidFill>
                <a:latin typeface="Calibri"/>
                <a:ea typeface="DejaVu Sans"/>
              </a:rPr>
              <a:t>iet</a:t>
            </a:r>
            <a:endParaRPr b="0" lang="en-IN" sz="9000" spc="-1" strike="noStrike">
              <a:latin typeface="Arial"/>
            </a:endParaRPr>
          </a:p>
        </p:txBody>
      </p:sp>
      <p:pic>
        <p:nvPicPr>
          <p:cNvPr id="91" name="Picture 2" descr=""/>
          <p:cNvPicPr/>
          <p:nvPr/>
        </p:nvPicPr>
        <p:blipFill>
          <a:blip r:embed="rId2">
            <a:alphaModFix amt="0"/>
          </a:blip>
          <a:stretch/>
        </p:blipFill>
        <p:spPr>
          <a:xfrm>
            <a:off x="181440" y="196560"/>
            <a:ext cx="2833200" cy="1046520"/>
          </a:xfrm>
          <a:prstGeom prst="rect">
            <a:avLst/>
          </a:prstGeom>
          <a:ln>
            <a:noFill/>
          </a:ln>
        </p:spPr>
      </p:pic>
      <p:sp>
        <p:nvSpPr>
          <p:cNvPr id="92" name="CustomShape 3"/>
          <p:cNvSpPr/>
          <p:nvPr/>
        </p:nvSpPr>
        <p:spPr>
          <a:xfrm>
            <a:off x="3557880" y="93600"/>
            <a:ext cx="843156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35000" cy="1048320"/>
          </a:xfrm>
          <a:prstGeom prst="rect">
            <a:avLst/>
          </a:prstGeom>
          <a:ln>
            <a:noFill/>
          </a:ln>
        </p:spPr>
      </p:pic>
      <p:pic>
        <p:nvPicPr>
          <p:cNvPr id="94" name="Picture 7" descr=""/>
          <p:cNvPicPr/>
          <p:nvPr/>
        </p:nvPicPr>
        <p:blipFill>
          <a:blip r:embed="rId4"/>
          <a:stretch/>
        </p:blipFill>
        <p:spPr>
          <a:xfrm>
            <a:off x="57960" y="2448000"/>
            <a:ext cx="3531240" cy="3531240"/>
          </a:xfrm>
          <a:prstGeom prst="rect">
            <a:avLst/>
          </a:prstGeom>
          <a:ln>
            <a:noFill/>
          </a:ln>
        </p:spPr>
      </p:pic>
      <p:sp>
        <p:nvSpPr>
          <p:cNvPr id="95" name="CustomShape 4"/>
          <p:cNvSpPr/>
          <p:nvPr/>
        </p:nvSpPr>
        <p:spPr>
          <a:xfrm>
            <a:off x="7632000" y="4716000"/>
            <a:ext cx="3447360" cy="3942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000000"/>
                </a:solidFill>
                <a:latin typeface="Arial"/>
                <a:ea typeface="DejaVu Sans"/>
              </a:rPr>
              <a:t>Re</a:t>
            </a:r>
            <a:r>
              <a:rPr b="0" lang="en-IN" sz="2200" spc="-1" strike="noStrike">
                <a:solidFill>
                  <a:srgbClr val="000000"/>
                </a:solidFill>
                <a:latin typeface="Arial"/>
                <a:ea typeface="DejaVu Sans"/>
              </a:rPr>
              <a:t>mote </a:t>
            </a:r>
            <a:r>
              <a:rPr b="1" lang="en-IN" sz="2200" spc="-1" strike="noStrike">
                <a:solidFill>
                  <a:srgbClr val="000000"/>
                </a:solidFill>
                <a:latin typeface="Arial"/>
                <a:ea typeface="DejaVu Sans"/>
              </a:rPr>
              <a:t>Di</a:t>
            </a:r>
            <a:r>
              <a:rPr b="0" lang="en-IN" sz="2200" spc="-1" strike="noStrike">
                <a:solidFill>
                  <a:srgbClr val="000000"/>
                </a:solidFill>
                <a:latin typeface="Arial"/>
                <a:ea typeface="DejaVu Sans"/>
              </a:rPr>
              <a:t>ctionary </a:t>
            </a:r>
            <a:r>
              <a:rPr b="1" lang="en-IN" sz="2200" spc="-1" strike="noStrike">
                <a:solidFill>
                  <a:srgbClr val="000000"/>
                </a:solidFill>
                <a:latin typeface="Arial"/>
                <a:ea typeface="DejaVu Sans"/>
              </a:rPr>
              <a:t>S</a:t>
            </a:r>
            <a:r>
              <a:rPr b="0" lang="en-IN" sz="2200" spc="-1" strike="noStrike">
                <a:solidFill>
                  <a:srgbClr val="000000"/>
                </a:solidFill>
                <a:latin typeface="Arial"/>
                <a:ea typeface="DejaVu Sans"/>
              </a:rPr>
              <a:t>erver</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1"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32" name="CustomShape 2"/>
          <p:cNvSpPr/>
          <p:nvPr/>
        </p:nvSpPr>
        <p:spPr>
          <a:xfrm>
            <a:off x="248400" y="762120"/>
            <a:ext cx="116913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a:t>
            </a:r>
            <a:r>
              <a:rPr b="1" lang="en-US" sz="1800" spc="-1" strike="noStrike">
                <a:solidFill>
                  <a:srgbClr val="000000"/>
                </a:solidFill>
                <a:latin typeface="Arial"/>
                <a:ea typeface="DejaVu Sans"/>
              </a:rPr>
              <a:t>"SET if Not eXists"</a:t>
            </a:r>
            <a:r>
              <a:rPr b="0" lang="en-US" sz="1800" spc="-1" strike="noStrike">
                <a:solidFill>
                  <a:srgbClr val="000000"/>
                </a:solidFill>
                <a:latin typeface="Arial"/>
                <a:ea typeface="DejaVu Sans"/>
              </a:rPr>
              <a:t>.</a:t>
            </a:r>
            <a:endParaRPr b="0" lang="en-IN" sz="1800" spc="-1" strike="noStrike">
              <a:latin typeface="Arial"/>
            </a:endParaRPr>
          </a:p>
        </p:txBody>
      </p:sp>
      <p:sp>
        <p:nvSpPr>
          <p:cNvPr id="133" name="CustomShape 3"/>
          <p:cNvSpPr/>
          <p:nvPr/>
        </p:nvSpPr>
        <p:spPr>
          <a:xfrm>
            <a:off x="246600" y="3024360"/>
            <a:ext cx="11693160" cy="214704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
        <p:nvSpPr>
          <p:cNvPr id="134"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5" name="CustomShape 5"/>
          <p:cNvSpPr/>
          <p:nvPr/>
        </p:nvSpPr>
        <p:spPr>
          <a:xfrm>
            <a:off x="246600" y="2133720"/>
            <a:ext cx="116931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CustomShape 1"/>
          <p:cNvSpPr/>
          <p:nvPr/>
        </p:nvSpPr>
        <p:spPr>
          <a:xfrm>
            <a:off x="1676520" y="2362320"/>
            <a:ext cx="8817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7"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8"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9" name="CustomShape 2"/>
          <p:cNvSpPr/>
          <p:nvPr/>
        </p:nvSpPr>
        <p:spPr>
          <a:xfrm>
            <a:off x="248400" y="762120"/>
            <a:ext cx="1169136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40" name="CustomShape 3"/>
          <p:cNvSpPr/>
          <p:nvPr/>
        </p:nvSpPr>
        <p:spPr>
          <a:xfrm>
            <a:off x="246600" y="3209040"/>
            <a:ext cx="11693160" cy="255852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
        <p:nvSpPr>
          <p:cNvPr id="141"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2" name="CustomShape 5"/>
          <p:cNvSpPr/>
          <p:nvPr/>
        </p:nvSpPr>
        <p:spPr>
          <a:xfrm>
            <a:off x="246600" y="2206440"/>
            <a:ext cx="116931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CustomShape 1"/>
          <p:cNvSpPr/>
          <p:nvPr/>
        </p:nvSpPr>
        <p:spPr>
          <a:xfrm>
            <a:off x="1676520" y="2362320"/>
            <a:ext cx="88178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4" name="CustomShape 2"/>
          <p:cNvSpPr/>
          <p:nvPr/>
        </p:nvSpPr>
        <p:spPr>
          <a:xfrm>
            <a:off x="522360" y="4323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45" name="Table 3"/>
          <p:cNvGraphicFramePr/>
          <p:nvPr/>
        </p:nvGraphicFramePr>
        <p:xfrm>
          <a:off x="208800" y="12420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6"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7" name="CustomShape 2"/>
          <p:cNvSpPr/>
          <p:nvPr/>
        </p:nvSpPr>
        <p:spPr>
          <a:xfrm>
            <a:off x="248400" y="762120"/>
            <a:ext cx="116913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8" name="CustomShape 3"/>
          <p:cNvSpPr/>
          <p:nvPr/>
        </p:nvSpPr>
        <p:spPr>
          <a:xfrm>
            <a:off x="246600" y="4582800"/>
            <a:ext cx="11693160" cy="214704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
        <p:nvSpPr>
          <p:cNvPr id="149" name="Line 4"/>
          <p:cNvSpPr/>
          <p:nvPr/>
        </p:nvSpPr>
        <p:spPr>
          <a:xfrm>
            <a:off x="0" y="265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0" name="CustomShape 5"/>
          <p:cNvSpPr/>
          <p:nvPr/>
        </p:nvSpPr>
        <p:spPr>
          <a:xfrm>
            <a:off x="246600" y="2845080"/>
            <a:ext cx="1169316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CustomShape 1"/>
          <p:cNvSpPr/>
          <p:nvPr/>
        </p:nvSpPr>
        <p:spPr>
          <a:xfrm>
            <a:off x="1676520" y="2362320"/>
            <a:ext cx="8817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2"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3"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4" name="CustomShape 2"/>
          <p:cNvSpPr/>
          <p:nvPr/>
        </p:nvSpPr>
        <p:spPr>
          <a:xfrm>
            <a:off x="248400" y="762120"/>
            <a:ext cx="1169136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5" name="CustomShape 3"/>
          <p:cNvSpPr/>
          <p:nvPr/>
        </p:nvSpPr>
        <p:spPr>
          <a:xfrm>
            <a:off x="246600" y="2681640"/>
            <a:ext cx="8868600" cy="173556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6" name="CustomShape 4"/>
          <p:cNvSpPr/>
          <p:nvPr/>
        </p:nvSpPr>
        <p:spPr>
          <a:xfrm>
            <a:off x="6482880" y="1945080"/>
            <a:ext cx="5456880" cy="2188440"/>
          </a:xfrm>
          <a:prstGeom prst="rect">
            <a:avLst/>
          </a:prstGeom>
          <a:noFill/>
          <a:ln>
            <a:noFill/>
          </a:ln>
        </p:spPr>
        <p:style>
          <a:lnRef idx="0"/>
          <a:fillRef idx="0"/>
          <a:effectRef idx="0"/>
          <a:fontRef idx="minor"/>
        </p:style>
        <p:txBody>
          <a:bodyPr lIns="90000" rIns="90000" tIns="45000" bIns="45000">
            <a:noAutofit/>
          </a:bodyPr>
          <a:p>
            <a:pPr marL="216000" indent="-19800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1980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1980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1980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19800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
        <p:nvSpPr>
          <p:cNvPr id="157"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8" name="CustomShape 6"/>
          <p:cNvSpPr/>
          <p:nvPr/>
        </p:nvSpPr>
        <p:spPr>
          <a:xfrm>
            <a:off x="246600" y="1742040"/>
            <a:ext cx="116931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9" name="CustomShape 1"/>
          <p:cNvSpPr/>
          <p:nvPr/>
        </p:nvSpPr>
        <p:spPr>
          <a:xfrm>
            <a:off x="1676520" y="2362320"/>
            <a:ext cx="8817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60"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1"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2" name="CustomShape 2"/>
          <p:cNvSpPr/>
          <p:nvPr/>
        </p:nvSpPr>
        <p:spPr>
          <a:xfrm>
            <a:off x="248400" y="762120"/>
            <a:ext cx="1169136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3" name="CustomShape 3"/>
          <p:cNvSpPr/>
          <p:nvPr/>
        </p:nvSpPr>
        <p:spPr>
          <a:xfrm>
            <a:off x="246600" y="3533040"/>
            <a:ext cx="8868600" cy="132408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4" name="CustomShape 4"/>
          <p:cNvSpPr/>
          <p:nvPr/>
        </p:nvSpPr>
        <p:spPr>
          <a:xfrm>
            <a:off x="246600" y="5091840"/>
            <a:ext cx="8835120" cy="995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5120">
              <a:lnSpc>
                <a:spcPct val="100000"/>
              </a:lnSpc>
              <a:buClr>
                <a:srgbClr val="000000"/>
              </a:buClr>
              <a:buSzPct val="45000"/>
              <a:buFont typeface="Wingdings" charset="2"/>
              <a:buChar char=""/>
            </a:pPr>
            <a:r>
              <a:rPr b="0" lang="en-IN" sz="1800" spc="-1" strike="noStrike">
                <a:solidFill>
                  <a:srgbClr val="262626"/>
                </a:solidFill>
                <a:latin typeface="Arial"/>
                <a:ea typeface="Open Sans"/>
              </a:rPr>
              <a:t>The command returns -1 if the key exists but has no associated expire.</a:t>
            </a:r>
            <a:endParaRPr b="0" lang="en-IN" sz="1800" spc="-1" strike="noStrike">
              <a:latin typeface="Arial"/>
            </a:endParaRPr>
          </a:p>
          <a:p>
            <a:pPr marL="216000" indent="-195120">
              <a:lnSpc>
                <a:spcPct val="100000"/>
              </a:lnSpc>
              <a:buClr>
                <a:srgbClr val="000000"/>
              </a:buClr>
              <a:buSzPct val="45000"/>
              <a:buFont typeface="Wingdings" charset="2"/>
              <a:buChar char=""/>
            </a:pPr>
            <a:r>
              <a:rPr b="0" lang="en-IN" sz="1800" spc="-1" strike="noStrike">
                <a:solidFill>
                  <a:srgbClr val="262626"/>
                </a:solidFill>
                <a:latin typeface="Arial"/>
                <a:ea typeface="Open Sans"/>
              </a:rPr>
              <a:t>The command returns -2 if the key does not exist.</a:t>
            </a:r>
            <a:endParaRPr b="0" lang="en-IN" sz="1800" spc="-1" strike="noStrike">
              <a:latin typeface="Arial"/>
            </a:endParaRPr>
          </a:p>
        </p:txBody>
      </p:sp>
      <p:sp>
        <p:nvSpPr>
          <p:cNvPr id="165" name="CustomShape 5"/>
          <p:cNvSpPr/>
          <p:nvPr/>
        </p:nvSpPr>
        <p:spPr>
          <a:xfrm>
            <a:off x="246600" y="2903400"/>
            <a:ext cx="11693160" cy="463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
        <p:nvSpPr>
          <p:cNvPr id="166"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7" name="CustomShape 7"/>
          <p:cNvSpPr/>
          <p:nvPr/>
        </p:nvSpPr>
        <p:spPr>
          <a:xfrm>
            <a:off x="246600" y="1742040"/>
            <a:ext cx="116931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676520" y="2362320"/>
            <a:ext cx="8817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69"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CustomShape 1"/>
          <p:cNvSpPr/>
          <p:nvPr/>
        </p:nvSpPr>
        <p:spPr>
          <a:xfrm>
            <a:off x="1676520" y="2362320"/>
            <a:ext cx="8817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7" name="CustomShape 2"/>
          <p:cNvSpPr/>
          <p:nvPr/>
        </p:nvSpPr>
        <p:spPr>
          <a:xfrm>
            <a:off x="522360" y="3531600"/>
            <a:ext cx="111268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8" name="CustomShape 3"/>
          <p:cNvSpPr/>
          <p:nvPr/>
        </p:nvSpPr>
        <p:spPr>
          <a:xfrm>
            <a:off x="1666800" y="609480"/>
            <a:ext cx="88178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99" name="CustomShape 4"/>
          <p:cNvSpPr/>
          <p:nvPr/>
        </p:nvSpPr>
        <p:spPr>
          <a:xfrm>
            <a:off x="648000" y="1269360"/>
            <a:ext cx="10942560" cy="680040"/>
          </a:xfrm>
          <a:prstGeom prst="rect">
            <a:avLst/>
          </a:prstGeom>
          <a:noFill/>
          <a:ln>
            <a:noFill/>
          </a:ln>
        </p:spPr>
        <p:style>
          <a:lnRef idx="0"/>
          <a:fillRef idx="0"/>
          <a:effectRef idx="0"/>
          <a:fontRef idx="minor"/>
        </p:style>
        <p:txBody>
          <a:bodyPr lIns="90000" rIns="90000" tIns="45000" bIns="45000">
            <a:noAutofit/>
          </a:bodyPr>
          <a:p>
            <a:pPr marL="216000" indent="-214560">
              <a:lnSpc>
                <a:spcPct val="100000"/>
              </a:lnSpc>
              <a:buClr>
                <a:srgbClr val="000000"/>
              </a:buClr>
              <a:buSzPct val="45000"/>
              <a:buFont typeface="Wingdings" charset="2"/>
              <a:buChar char=""/>
            </a:pPr>
            <a:r>
              <a:rPr b="0" lang="en-IN" sz="2000" spc="-1" strike="noStrike">
                <a:solidFill>
                  <a:srgbClr val="00838f"/>
                </a:solidFill>
                <a:latin typeface="Segoe UI"/>
                <a:ea typeface="DejaVu Sans"/>
              </a:rPr>
              <a:t>Redis allows us to store keys that map to any one of five different data structure types; </a:t>
            </a:r>
            <a:r>
              <a:rPr b="1" lang="en-IN" sz="2000" spc="-1" strike="noStrike">
                <a:solidFill>
                  <a:srgbClr val="00838f"/>
                </a:solidFill>
                <a:latin typeface="Segoe UI"/>
                <a:ea typeface="DejaVu Sans"/>
              </a:rPr>
              <a:t>STRINGs, LISTs, SETs, HASHes, and ZSETs.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1" name="CustomShape 2"/>
          <p:cNvSpPr/>
          <p:nvPr/>
        </p:nvSpPr>
        <p:spPr>
          <a:xfrm>
            <a:off x="248400" y="762120"/>
            <a:ext cx="116913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2" name="CustomShape 3"/>
          <p:cNvSpPr/>
          <p:nvPr/>
        </p:nvSpPr>
        <p:spPr>
          <a:xfrm>
            <a:off x="246600" y="3545280"/>
            <a:ext cx="11693160" cy="173556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3"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4" name="CustomShape 5"/>
          <p:cNvSpPr/>
          <p:nvPr/>
        </p:nvSpPr>
        <p:spPr>
          <a:xfrm>
            <a:off x="246600" y="2546640"/>
            <a:ext cx="116931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5" name="CustomShape 1"/>
          <p:cNvSpPr/>
          <p:nvPr/>
        </p:nvSpPr>
        <p:spPr>
          <a:xfrm>
            <a:off x="1676520" y="2362320"/>
            <a:ext cx="88178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6"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7"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8" name="CustomShape 2"/>
          <p:cNvSpPr/>
          <p:nvPr/>
        </p:nvSpPr>
        <p:spPr>
          <a:xfrm>
            <a:off x="248400" y="762120"/>
            <a:ext cx="116139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79" name="CustomShape 3"/>
          <p:cNvSpPr/>
          <p:nvPr/>
        </p:nvSpPr>
        <p:spPr>
          <a:xfrm>
            <a:off x="246600" y="4313880"/>
            <a:ext cx="10998360" cy="132408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0" name="CustomShape 4"/>
          <p:cNvSpPr/>
          <p:nvPr/>
        </p:nvSpPr>
        <p:spPr>
          <a:xfrm>
            <a:off x="246600" y="5682240"/>
            <a:ext cx="11693160" cy="995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7480">
              <a:lnSpc>
                <a:spcPct val="100000"/>
              </a:lnSpc>
              <a:buClr>
                <a:srgbClr val="666666"/>
              </a:buClr>
              <a:buFont typeface="Arial"/>
              <a:buChar char="•"/>
            </a:pPr>
            <a:r>
              <a:rPr b="1" lang="en-IN" sz="1800" spc="-1" strike="noStrike">
                <a:solidFill>
                  <a:srgbClr val="262626"/>
                </a:solidFill>
                <a:latin typeface="Arial"/>
                <a:ea typeface="Open Sans"/>
              </a:rPr>
              <a:t>returns 0</a:t>
            </a:r>
            <a:r>
              <a:rPr b="0" lang="en-IN" sz="1800" spc="-1" strike="noStrike">
                <a:solidFill>
                  <a:srgbClr val="262626"/>
                </a:solidFill>
                <a:latin typeface="Arial"/>
                <a:ea typeface="Open Sans"/>
              </a:rPr>
              <a:t> if no key was set (at least one key already existed).</a:t>
            </a:r>
            <a:endParaRPr b="0" lang="en-IN" sz="1800" spc="-1" strike="noStrike">
              <a:latin typeface="Arial"/>
            </a:endParaRPr>
          </a:p>
          <a:p>
            <a:pPr marL="285840" indent="-267480">
              <a:lnSpc>
                <a:spcPct val="100000"/>
              </a:lnSpc>
              <a:buClr>
                <a:srgbClr val="666666"/>
              </a:buClr>
              <a:buFont typeface="Arial"/>
              <a:buChar char="•"/>
            </a:pPr>
            <a:r>
              <a:rPr b="1" lang="en-IN" sz="1800" spc="-1" strike="noStrike">
                <a:solidFill>
                  <a:srgbClr val="262626"/>
                </a:solidFill>
                <a:latin typeface="Arial"/>
                <a:ea typeface="Open Sans"/>
              </a:rPr>
              <a:t>returns 1</a:t>
            </a:r>
            <a:r>
              <a:rPr b="0" lang="en-IN" sz="1800" spc="-1" strike="noStrike">
                <a:solidFill>
                  <a:srgbClr val="262626"/>
                </a:solidFill>
                <a:latin typeface="Arial"/>
                <a:ea typeface="Open Sans"/>
              </a:rPr>
              <a:t> if the all the keys were set.</a:t>
            </a:r>
            <a:endParaRPr b="0" lang="en-IN" sz="1800" spc="-1" strike="noStrike">
              <a:latin typeface="Arial"/>
            </a:endParaRPr>
          </a:p>
        </p:txBody>
      </p:sp>
      <p:sp>
        <p:nvSpPr>
          <p:cNvPr id="181"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2" name="CustomShape 6"/>
          <p:cNvSpPr/>
          <p:nvPr/>
        </p:nvSpPr>
        <p:spPr>
          <a:xfrm>
            <a:off x="246600" y="3120840"/>
            <a:ext cx="1169316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3" name="CustomShape 1"/>
          <p:cNvSpPr/>
          <p:nvPr/>
        </p:nvSpPr>
        <p:spPr>
          <a:xfrm>
            <a:off x="1676520" y="2362320"/>
            <a:ext cx="88178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4"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5" name="Table 3"/>
          <p:cNvGraphicFramePr/>
          <p:nvPr/>
        </p:nvGraphicFramePr>
        <p:xfrm>
          <a:off x="131040" y="154800"/>
          <a:ext cx="5293800" cy="1830240"/>
        </p:xfrm>
        <a:graphic>
          <a:graphicData uri="http://schemas.openxmlformats.org/drawingml/2006/table">
            <a:tbl>
              <a:tblPr/>
              <a:tblGrid>
                <a:gridCol w="1764360"/>
                <a:gridCol w="1764360"/>
                <a:gridCol w="1765440"/>
              </a:tblGrid>
              <a:tr h="366120">
                <a:tc gridSpan="3">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hMerge="1">
                  <a:tcPr marL="90000" marR="90000">
                    <a:solidFill>
                      <a:srgbClr val="729fcf"/>
                    </a:solidFill>
                  </a:tcPr>
                </a:tc>
              </a:tr>
              <a:tr h="366120">
                <a:tc gridSpan="2">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c>
                  <a:tcPr marL="90000" marR="90000">
                    <a:lnL w="4320">
                      <a:solidFill>
                        <a:srgbClr val="000000"/>
                      </a:solidFill>
                    </a:lnL>
                    <a:lnR w="4320">
                      <a:solidFill>
                        <a:srgbClr val="000000"/>
                      </a:solidFill>
                    </a:lnR>
                    <a:lnT w="4320">
                      <a:solidFill>
                        <a:srgbClr val="000000"/>
                      </a:solidFill>
                    </a:lnT>
                    <a:lnB w="43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6"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7" name="CustomShape 2"/>
          <p:cNvSpPr/>
          <p:nvPr/>
        </p:nvSpPr>
        <p:spPr>
          <a:xfrm>
            <a:off x="248400" y="762120"/>
            <a:ext cx="116913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8" name="CustomShape 3"/>
          <p:cNvSpPr/>
          <p:nvPr/>
        </p:nvSpPr>
        <p:spPr>
          <a:xfrm>
            <a:off x="246600" y="4482000"/>
            <a:ext cx="8868600" cy="91260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89" name="CustomShape 4"/>
          <p:cNvSpPr/>
          <p:nvPr/>
        </p:nvSpPr>
        <p:spPr>
          <a:xfrm>
            <a:off x="246600" y="5600520"/>
            <a:ext cx="8835120" cy="909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7480">
              <a:lnSpc>
                <a:spcPct val="100000"/>
              </a:lnSpc>
              <a:buClr>
                <a:srgbClr val="666666"/>
              </a:buClr>
              <a:buFont typeface="Arial"/>
              <a:buChar char="•"/>
            </a:pPr>
            <a:r>
              <a:rPr b="0" lang="en-IN" sz="1800" spc="-1" strike="noStrike">
                <a:solidFill>
                  <a:srgbClr val="262626"/>
                </a:solidFill>
                <a:latin typeface="Arial"/>
                <a:ea typeface="Open Sans"/>
              </a:rPr>
              <a:t>This operation is limited to 64 bit signed integers.</a:t>
            </a:r>
            <a:endParaRPr b="0" lang="en-IN" sz="1800" spc="-1" strike="noStrike">
              <a:latin typeface="Arial"/>
            </a:endParaRPr>
          </a:p>
        </p:txBody>
      </p:sp>
      <p:sp>
        <p:nvSpPr>
          <p:cNvPr id="190"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1" name="CustomShape 6"/>
          <p:cNvSpPr/>
          <p:nvPr/>
        </p:nvSpPr>
        <p:spPr>
          <a:xfrm>
            <a:off x="246600" y="3091680"/>
            <a:ext cx="1169316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2" name="CustomShape 1"/>
          <p:cNvSpPr/>
          <p:nvPr/>
        </p:nvSpPr>
        <p:spPr>
          <a:xfrm>
            <a:off x="1676520" y="2362320"/>
            <a:ext cx="8817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3"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4"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6" name="CustomShape 2"/>
          <p:cNvSpPr/>
          <p:nvPr/>
        </p:nvSpPr>
        <p:spPr>
          <a:xfrm>
            <a:off x="248400" y="762120"/>
            <a:ext cx="116913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7" name="CustomShape 3"/>
          <p:cNvSpPr/>
          <p:nvPr/>
        </p:nvSpPr>
        <p:spPr>
          <a:xfrm>
            <a:off x="246600" y="3429000"/>
            <a:ext cx="8868600" cy="91260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198" name="CustomShape 4"/>
          <p:cNvSpPr/>
          <p:nvPr/>
        </p:nvSpPr>
        <p:spPr>
          <a:xfrm>
            <a:off x="246600" y="4676040"/>
            <a:ext cx="8835120" cy="909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67480">
              <a:lnSpc>
                <a:spcPct val="100000"/>
              </a:lnSpc>
              <a:buClr>
                <a:srgbClr val="666666"/>
              </a:buClr>
              <a:buFont typeface="Arial"/>
              <a:buChar char="•"/>
            </a:pPr>
            <a:r>
              <a:rPr b="0" lang="en-IN" sz="1800" spc="-1" strike="noStrike">
                <a:solidFill>
                  <a:srgbClr val="262626"/>
                </a:solidFill>
                <a:latin typeface="Arial"/>
                <a:ea typeface="Open Sans"/>
              </a:rPr>
              <a:t>This operation is limited to 64 bit signed integers.</a:t>
            </a:r>
            <a:endParaRPr b="0" lang="en-IN" sz="1800" spc="-1" strike="noStrike">
              <a:latin typeface="Arial"/>
            </a:endParaRPr>
          </a:p>
        </p:txBody>
      </p:sp>
      <p:sp>
        <p:nvSpPr>
          <p:cNvPr id="199"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0" name="CustomShape 6"/>
          <p:cNvSpPr/>
          <p:nvPr/>
        </p:nvSpPr>
        <p:spPr>
          <a:xfrm>
            <a:off x="246600" y="2395080"/>
            <a:ext cx="116931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1" name="CustomShape 1"/>
          <p:cNvSpPr/>
          <p:nvPr/>
        </p:nvSpPr>
        <p:spPr>
          <a:xfrm>
            <a:off x="1676520" y="2362320"/>
            <a:ext cx="8817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2"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4" name="CustomShape 2"/>
          <p:cNvSpPr/>
          <p:nvPr/>
        </p:nvSpPr>
        <p:spPr>
          <a:xfrm>
            <a:off x="248400" y="762120"/>
            <a:ext cx="116913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TYPE</a:t>
            </a:r>
            <a:r>
              <a:rPr b="0" lang="en-US" sz="1800" spc="-1" strike="noStrike">
                <a:solidFill>
                  <a:srgbClr val="000000"/>
                </a:solidFill>
                <a:latin typeface="Arial"/>
                <a:ea typeface="DejaVu Sans"/>
              </a:rPr>
              <a:t> returns the string representation of the type of the value stored at key. The different types that can be returned are: string, list, set, zset (sorted set), hash and stream.</a:t>
            </a:r>
            <a:endParaRPr b="0" lang="en-IN" sz="1800" spc="-1" strike="noStrike">
              <a:latin typeface="Arial"/>
            </a:endParaRPr>
          </a:p>
        </p:txBody>
      </p:sp>
      <p:sp>
        <p:nvSpPr>
          <p:cNvPr id="205" name="CustomShape 3"/>
          <p:cNvSpPr/>
          <p:nvPr/>
        </p:nvSpPr>
        <p:spPr>
          <a:xfrm>
            <a:off x="246600" y="4626000"/>
            <a:ext cx="8868600" cy="132408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type longtext</a:t>
            </a:r>
            <a:endParaRPr b="0" lang="en-IN" sz="1800" spc="-1" strike="noStrike">
              <a:latin typeface="Arial"/>
            </a:endParaRPr>
          </a:p>
        </p:txBody>
      </p:sp>
      <p:sp>
        <p:nvSpPr>
          <p:cNvPr id="206" name="Line 4"/>
          <p:cNvSpPr/>
          <p:nvPr/>
        </p:nvSpPr>
        <p:spPr>
          <a:xfrm>
            <a:off x="0" y="2770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7" name="CustomShape 5"/>
          <p:cNvSpPr/>
          <p:nvPr/>
        </p:nvSpPr>
        <p:spPr>
          <a:xfrm>
            <a:off x="246600" y="2976480"/>
            <a:ext cx="1169316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TYPE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8" name="CustomShape 1"/>
          <p:cNvSpPr/>
          <p:nvPr/>
        </p:nvSpPr>
        <p:spPr>
          <a:xfrm>
            <a:off x="1676520" y="2362320"/>
            <a:ext cx="88178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09" name="CustomShape 2"/>
          <p:cNvSpPr/>
          <p:nvPr/>
        </p:nvSpPr>
        <p:spPr>
          <a:xfrm>
            <a:off x="522360" y="4467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CustomShape 1"/>
          <p:cNvSpPr/>
          <p:nvPr/>
        </p:nvSpPr>
        <p:spPr>
          <a:xfrm>
            <a:off x="246600" y="2563200"/>
            <a:ext cx="11696400" cy="851400"/>
          </a:xfrm>
          <a:prstGeom prst="rect">
            <a:avLst/>
          </a:prstGeom>
          <a:noFill/>
          <a:ln>
            <a:noFill/>
          </a:ln>
        </p:spPr>
        <p:style>
          <a:lnRef idx="0"/>
          <a:fillRef idx="0"/>
          <a:effectRef idx="0"/>
          <a:fontRef idx="minor"/>
        </p:style>
        <p:txBody>
          <a:bodyPr lIns="90000" rIns="90000" tIns="45000" bIns="45000">
            <a:spAutoFit/>
          </a:bodyPr>
          <a:p>
            <a:pPr marL="343080" indent="-32184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--redis.conf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2184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1" name="CustomShape 2"/>
          <p:cNvSpPr/>
          <p:nvPr/>
        </p:nvSpPr>
        <p:spPr>
          <a:xfrm>
            <a:off x="246600" y="1742040"/>
            <a:ext cx="1169640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2" name="CustomShape 3"/>
          <p:cNvSpPr/>
          <p:nvPr/>
        </p:nvSpPr>
        <p:spPr>
          <a:xfrm>
            <a:off x="246600" y="762120"/>
            <a:ext cx="116964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000000"/>
                </a:solidFill>
                <a:latin typeface="Arial"/>
                <a:ea typeface="DejaVu Sans"/>
              </a:rPr>
              <a:t>To run commands on Redis remote server, you need to connect to the server by the same client </a:t>
            </a:r>
            <a:r>
              <a:rPr b="1" lang="en-US" sz="1800" spc="-1" strike="noStrike">
                <a:solidFill>
                  <a:srgbClr val="000000"/>
                </a:solidFill>
                <a:latin typeface="Arial"/>
                <a:ea typeface="DejaVu Sans"/>
              </a:rPr>
              <a:t>redis-cli</a:t>
            </a:r>
            <a:endParaRPr b="0" lang="en-IN" sz="1800" spc="-1" strike="noStrike">
              <a:latin typeface="Arial"/>
            </a:endParaRPr>
          </a:p>
        </p:txBody>
      </p:sp>
      <p:sp>
        <p:nvSpPr>
          <p:cNvPr id="103" name="CustomShape 4"/>
          <p:cNvSpPr/>
          <p:nvPr/>
        </p:nvSpPr>
        <p:spPr>
          <a:xfrm>
            <a:off x="246600" y="4239720"/>
            <a:ext cx="11696400" cy="199404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64600">
              <a:lnSpc>
                <a:spcPct val="100000"/>
              </a:lnSpc>
              <a:buClr>
                <a:srgbClr val="000000"/>
              </a:buClr>
              <a:buFont typeface="Arial"/>
              <a:buChar char="•"/>
            </a:pPr>
            <a:r>
              <a:rPr b="0" lang="en-IN" sz="1800" spc="-1" strike="noStrike">
                <a:solidFill>
                  <a:srgbClr val="000000"/>
                </a:solidFill>
                <a:latin typeface="Open Sans"/>
                <a:ea typeface="Open Sans"/>
              </a:rPr>
              <a:t>By default</a:t>
            </a:r>
            <a:r>
              <a:rPr b="1" lang="en-IN" sz="1800" spc="-1" strike="noStrike">
                <a:solidFill>
                  <a:srgbClr val="000000"/>
                </a:solidFill>
                <a:latin typeface="Open Sans"/>
                <a:ea typeface="Open Sans"/>
              </a:rPr>
              <a: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64600">
              <a:lnSpc>
                <a:spcPct val="100000"/>
              </a:lnSpc>
              <a:buClr>
                <a:srgbClr val="000000"/>
              </a:buClr>
              <a:buFont typeface="Arial"/>
              <a:buChar char="•"/>
            </a:pPr>
            <a:r>
              <a:rPr b="0" lang="en-IN" sz="1800" spc="-1" strike="noStrike">
                <a:solidFill>
                  <a:srgbClr val="000000"/>
                </a:solidFill>
                <a:latin typeface="Open Sans"/>
                <a:ea typeface="Open Sans"/>
              </a:rPr>
              <a:t>It's possible to run the same command multiple times by prefixing the command name by a number.</a:t>
            </a:r>
            <a:endParaRPr b="0" lang="en-IN" sz="1800" spc="-1" strike="noStrike">
              <a:latin typeface="Arial"/>
            </a:endParaRPr>
          </a:p>
          <a:p>
            <a:pPr>
              <a:lnSpc>
                <a:spcPct val="100000"/>
              </a:lnSpc>
            </a:pPr>
            <a:r>
              <a:rPr b="0" lang="en-IN" sz="1600" spc="-1" strike="noStrike">
                <a:solidFill>
                  <a:srgbClr val="e53935"/>
                </a:solidFill>
                <a:latin typeface="Open Sans"/>
                <a:ea typeface="Open Sans"/>
              </a:rPr>
              <a:t>e.g.</a:t>
            </a:r>
            <a:endParaRPr b="0" lang="en-IN" sz="1600" spc="-1" strike="noStrike">
              <a:latin typeface="Arial"/>
            </a:endParaRPr>
          </a:p>
          <a:p>
            <a:pPr marL="285840" indent="-264600">
              <a:lnSpc>
                <a:spcPct val="150000"/>
              </a:lnSpc>
              <a:buClr>
                <a:srgbClr val="00000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5</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a:t>
            </a:r>
            <a:endParaRPr b="0" lang="en-IN" sz="1800" spc="-1" strike="noStrike">
              <a:latin typeface="Arial"/>
            </a:endParaRPr>
          </a:p>
        </p:txBody>
      </p:sp>
      <p:sp>
        <p:nvSpPr>
          <p:cNvPr id="104" name="CustomShape 5"/>
          <p:cNvSpPr/>
          <p:nvPr/>
        </p:nvSpPr>
        <p:spPr>
          <a:xfrm>
            <a:off x="246600" y="3678480"/>
            <a:ext cx="8691120" cy="335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5" name="CustomShape 6"/>
          <p:cNvSpPr/>
          <p:nvPr/>
        </p:nvSpPr>
        <p:spPr>
          <a:xfrm>
            <a:off x="246600" y="0"/>
            <a:ext cx="116964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 Started</a:t>
            </a:r>
            <a:endParaRPr b="0" lang="en-IN" sz="4000" spc="-1" strike="noStrike">
              <a:latin typeface="Arial"/>
            </a:endParaRPr>
          </a:p>
        </p:txBody>
      </p:sp>
      <p:sp>
        <p:nvSpPr>
          <p:cNvPr id="106" name="CustomShape 7"/>
          <p:cNvSpPr/>
          <p:nvPr/>
        </p:nvSpPr>
        <p:spPr>
          <a:xfrm>
            <a:off x="246600" y="6212880"/>
            <a:ext cx="11229840" cy="47916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757575"/>
                </a:solidFill>
                <a:latin typeface="Arial"/>
                <a:ea typeface="DejaVu Sans"/>
              </a:rPr>
              <a:t>saleel@saleel-Latitude-E6430:~$ </a:t>
            </a:r>
            <a:r>
              <a:rPr b="0" lang="en-IN" sz="1800" spc="-1" strike="noStrike">
                <a:solidFill>
                  <a:srgbClr val="ff5733"/>
                </a:solidFill>
                <a:latin typeface="Consolas"/>
                <a:ea typeface="SimSun"/>
              </a:rPr>
              <a:t>redis-cli -h 127.0.0.1 -p 6379 -n 5 </a:t>
            </a:r>
            <a:r>
              <a:rPr b="0" lang="en-IN" sz="2400" spc="-1" strike="noStrike">
                <a:solidFill>
                  <a:srgbClr val="ff5733"/>
                </a:solidFill>
                <a:latin typeface="Consolas"/>
                <a:ea typeface="SimSun"/>
              </a:rPr>
              <a:t>-r</a:t>
            </a:r>
            <a:r>
              <a:rPr b="0" lang="en-IN" sz="1800" spc="-1" strike="noStrike">
                <a:solidFill>
                  <a:srgbClr val="ff5733"/>
                </a:solidFill>
                <a:latin typeface="Consolas"/>
                <a:ea typeface="SimSun"/>
              </a:rPr>
              <a:t> 10 incr cnt</a:t>
            </a:r>
            <a:endParaRPr b="0" lang="en-IN" sz="1800" spc="-1" strike="noStrike">
              <a:latin typeface="Arial"/>
            </a:endParaRPr>
          </a:p>
        </p:txBody>
      </p:sp>
      <p:sp>
        <p:nvSpPr>
          <p:cNvPr id="107" name="CustomShape 8"/>
          <p:cNvSpPr/>
          <p:nvPr/>
        </p:nvSpPr>
        <p:spPr>
          <a:xfrm>
            <a:off x="6357240" y="5906160"/>
            <a:ext cx="6238800" cy="37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i="1" lang="en-IN" sz="1800" spc="-1" strike="noStrike">
                <a:solidFill>
                  <a:srgbClr val="000000"/>
                </a:solidFill>
                <a:latin typeface="Arial"/>
                <a:ea typeface="DejaVu Sans"/>
              </a:rPr>
              <a:t>-r</a:t>
            </a:r>
            <a:r>
              <a:rPr b="1" lang="en-IN" sz="1800" spc="-1" strike="noStrike">
                <a:solidFill>
                  <a:srgbClr val="000000"/>
                </a:solidFill>
                <a:latin typeface="Arial"/>
                <a:ea typeface="DejaVu Sans"/>
              </a:rPr>
              <a:t> &lt;count&gt;</a:t>
            </a:r>
            <a:r>
              <a:rPr b="0" lang="en-IN" sz="1800" spc="-1" strike="noStrike">
                <a:solidFill>
                  <a:srgbClr val="000000"/>
                </a:solidFill>
                <a:latin typeface="Arial"/>
                <a:ea typeface="DejaVu Sans"/>
              </a:rPr>
              <a:t>, means how many times to run a command.</a:t>
            </a:r>
            <a:endParaRPr b="0" lang="en-IN" sz="1800" spc="-1" strike="noStrike">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0"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1" name="CustomShape 2"/>
          <p:cNvSpPr/>
          <p:nvPr/>
        </p:nvSpPr>
        <p:spPr>
          <a:xfrm>
            <a:off x="248400" y="762120"/>
            <a:ext cx="116913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2" name="CustomShape 3"/>
          <p:cNvSpPr/>
          <p:nvPr/>
        </p:nvSpPr>
        <p:spPr>
          <a:xfrm>
            <a:off x="246600" y="4868280"/>
            <a:ext cx="8868600" cy="173556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3"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4" name="CustomShape 5"/>
          <p:cNvSpPr/>
          <p:nvPr/>
        </p:nvSpPr>
        <p:spPr>
          <a:xfrm>
            <a:off x="246600" y="3047040"/>
            <a:ext cx="1169316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1676520" y="2362320"/>
            <a:ext cx="88178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16" name="CustomShape 2"/>
          <p:cNvSpPr/>
          <p:nvPr/>
        </p:nvSpPr>
        <p:spPr>
          <a:xfrm>
            <a:off x="522360" y="425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17" name="Table 3"/>
          <p:cNvGraphicFramePr/>
          <p:nvPr/>
        </p:nvGraphicFramePr>
        <p:xfrm>
          <a:off x="207720" y="12312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marL="4680" algn="ctr">
                        <a:lnSpc>
                          <a:spcPct val="100000"/>
                        </a:lnSpc>
                        <a:tabLst>
                          <a:tab algn="l" pos="0"/>
                        </a:tabLst>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8"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19" name="CustomShape 2"/>
          <p:cNvSpPr/>
          <p:nvPr/>
        </p:nvSpPr>
        <p:spPr>
          <a:xfrm>
            <a:off x="248400" y="762120"/>
            <a:ext cx="116913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oldkey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20" name="CustomShape 3"/>
          <p:cNvSpPr/>
          <p:nvPr/>
        </p:nvSpPr>
        <p:spPr>
          <a:xfrm>
            <a:off x="246600" y="3821760"/>
            <a:ext cx="8868600" cy="132408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21"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2" name="CustomShape 5"/>
          <p:cNvSpPr/>
          <p:nvPr/>
        </p:nvSpPr>
        <p:spPr>
          <a:xfrm>
            <a:off x="246600" y="2496600"/>
            <a:ext cx="1169316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1676520" y="2362320"/>
            <a:ext cx="8817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4" name="CustomShape 2"/>
          <p:cNvSpPr/>
          <p:nvPr/>
        </p:nvSpPr>
        <p:spPr>
          <a:xfrm>
            <a:off x="1666800" y="609480"/>
            <a:ext cx="88178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25" name="CustomShape 3"/>
          <p:cNvSpPr/>
          <p:nvPr/>
        </p:nvSpPr>
        <p:spPr>
          <a:xfrm>
            <a:off x="522360" y="3531600"/>
            <a:ext cx="1105488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6" name="CustomShape 1"/>
          <p:cNvSpPr/>
          <p:nvPr/>
        </p:nvSpPr>
        <p:spPr>
          <a:xfrm>
            <a:off x="1676520" y="2362320"/>
            <a:ext cx="8817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27"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When we push items onto a LIST, the command returns the current length of the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8"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29" name="CustomShape 2"/>
          <p:cNvSpPr/>
          <p:nvPr/>
        </p:nvSpPr>
        <p:spPr>
          <a:xfrm>
            <a:off x="248400" y="762120"/>
            <a:ext cx="116913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30" name="CustomShape 3"/>
          <p:cNvSpPr/>
          <p:nvPr/>
        </p:nvSpPr>
        <p:spPr>
          <a:xfrm>
            <a:off x="246600" y="3461760"/>
            <a:ext cx="8868600" cy="173556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a:p>
            <a:pPr marL="285840" indent="-282960">
              <a:lnSpc>
                <a:spcPct val="150000"/>
              </a:lnSpc>
              <a:buClr>
                <a:srgbClr val="808080"/>
              </a:buClr>
              <a:buFont typeface="Arial"/>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ff5733"/>
                </a:solidFill>
                <a:latin typeface="Consolas"/>
                <a:ea typeface="SimSun"/>
              </a:rPr>
              <a:t>lpush a 0 1 2 3 4</a:t>
            </a:r>
            <a:endParaRPr b="0" lang="en-IN" sz="1800" spc="-1" strike="noStrike">
              <a:latin typeface="Arial"/>
            </a:endParaRPr>
          </a:p>
          <a:p>
            <a:pPr marL="285840" indent="-282960">
              <a:lnSpc>
                <a:spcPct val="150000"/>
              </a:lnSpc>
              <a:buClr>
                <a:srgbClr val="808080"/>
              </a:buClr>
              <a:buFont typeface="Arial"/>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ff5733"/>
                </a:solidFill>
                <a:latin typeface="Consolas"/>
                <a:ea typeface="SimSun"/>
              </a:rPr>
              <a:t>rpush a 5 6 7 8 9</a:t>
            </a:r>
            <a:endParaRPr b="0" lang="en-IN" sz="1800" spc="-1" strike="noStrike">
              <a:latin typeface="Arial"/>
            </a:endParaRPr>
          </a:p>
        </p:txBody>
      </p:sp>
      <p:sp>
        <p:nvSpPr>
          <p:cNvPr id="231" name="CustomShape 4"/>
          <p:cNvSpPr/>
          <p:nvPr/>
        </p:nvSpPr>
        <p:spPr>
          <a:xfrm>
            <a:off x="10445400" y="2217960"/>
            <a:ext cx="1494360" cy="40528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
        <p:nvSpPr>
          <p:cNvPr id="232"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3" name="CustomShape 6"/>
          <p:cNvSpPr/>
          <p:nvPr/>
        </p:nvSpPr>
        <p:spPr>
          <a:xfrm>
            <a:off x="246600" y="2496600"/>
            <a:ext cx="116931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1676520" y="2362320"/>
            <a:ext cx="8817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35"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236" name="Table 3"/>
          <p:cNvGraphicFramePr/>
          <p:nvPr/>
        </p:nvGraphicFramePr>
        <p:xfrm>
          <a:off x="209160" y="12456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20">
                      <a:solidFill>
                        <a:srgbClr val="000000"/>
                      </a:solidFill>
                    </a:lnL>
                    <a:lnR w="720">
                      <a:solidFill>
                        <a:srgbClr val="000000"/>
                      </a:solidFill>
                    </a:lnR>
                    <a:lnT w="720">
                      <a:solidFill>
                        <a:srgbClr val="000000"/>
                      </a:solidFill>
                    </a:lnT>
                    <a:lnB w="7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7"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38" name="CustomShape 2"/>
          <p:cNvSpPr/>
          <p:nvPr/>
        </p:nvSpPr>
        <p:spPr>
          <a:xfrm>
            <a:off x="248400" y="762120"/>
            <a:ext cx="116913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39" name="CustomShape 3"/>
          <p:cNvSpPr/>
          <p:nvPr/>
        </p:nvSpPr>
        <p:spPr>
          <a:xfrm>
            <a:off x="8849880" y="2814840"/>
            <a:ext cx="29707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40" name="CustomShape 4"/>
          <p:cNvSpPr/>
          <p:nvPr/>
        </p:nvSpPr>
        <p:spPr>
          <a:xfrm>
            <a:off x="246600" y="3870720"/>
            <a:ext cx="8868600" cy="91260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41"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2" name="CustomShape 6"/>
          <p:cNvSpPr/>
          <p:nvPr/>
        </p:nvSpPr>
        <p:spPr>
          <a:xfrm>
            <a:off x="246600" y="2903040"/>
            <a:ext cx="1157400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43" name="CustomShape 7"/>
          <p:cNvSpPr/>
          <p:nvPr/>
        </p:nvSpPr>
        <p:spPr>
          <a:xfrm>
            <a:off x="246600" y="5082120"/>
            <a:ext cx="10120320" cy="909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1800" spc="-1" strike="noStrike">
                <a:solidFill>
                  <a:srgbClr val="262626"/>
                </a:solidFill>
                <a:latin typeface="Arial"/>
                <a:ea typeface="Open Sans"/>
              </a:rPr>
              <a:t>We can fetch the entire list by passing a range of 0 for the start index and -1 for the last index.</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1676520" y="2362320"/>
            <a:ext cx="8817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45"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6"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47" name="CustomShape 2"/>
          <p:cNvSpPr/>
          <p:nvPr/>
        </p:nvSpPr>
        <p:spPr>
          <a:xfrm>
            <a:off x="248400" y="762120"/>
            <a:ext cx="1169136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48" name="CustomShape 3"/>
          <p:cNvSpPr/>
          <p:nvPr/>
        </p:nvSpPr>
        <p:spPr>
          <a:xfrm>
            <a:off x="246600" y="2748960"/>
            <a:ext cx="8868600" cy="132408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49" name="CustomShape 4"/>
          <p:cNvSpPr/>
          <p:nvPr/>
        </p:nvSpPr>
        <p:spPr>
          <a:xfrm>
            <a:off x="4601520" y="5832000"/>
            <a:ext cx="5607720" cy="34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50" name="CustomShape 5"/>
          <p:cNvSpPr/>
          <p:nvPr/>
        </p:nvSpPr>
        <p:spPr>
          <a:xfrm>
            <a:off x="10584000" y="3710160"/>
            <a:ext cx="1393920" cy="253908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
        <p:nvSpPr>
          <p:cNvPr id="251"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2" name="CustomShape 7"/>
          <p:cNvSpPr/>
          <p:nvPr/>
        </p:nvSpPr>
        <p:spPr>
          <a:xfrm>
            <a:off x="246600" y="1858320"/>
            <a:ext cx="116931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CustomShape 1"/>
          <p:cNvSpPr/>
          <p:nvPr/>
        </p:nvSpPr>
        <p:spPr>
          <a:xfrm>
            <a:off x="1676520" y="2362320"/>
            <a:ext cx="8817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10"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CustomShape 1"/>
          <p:cNvSpPr/>
          <p:nvPr/>
        </p:nvSpPr>
        <p:spPr>
          <a:xfrm>
            <a:off x="1676520" y="2362320"/>
            <a:ext cx="8817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54"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5"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56" name="CustomShape 2"/>
          <p:cNvSpPr/>
          <p:nvPr/>
        </p:nvSpPr>
        <p:spPr>
          <a:xfrm>
            <a:off x="248400" y="762120"/>
            <a:ext cx="1169136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57" name="CustomShape 3"/>
          <p:cNvSpPr/>
          <p:nvPr/>
        </p:nvSpPr>
        <p:spPr>
          <a:xfrm>
            <a:off x="246600" y="3990600"/>
            <a:ext cx="11693160" cy="91260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58"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9" name="CustomShape 5"/>
          <p:cNvSpPr/>
          <p:nvPr/>
        </p:nvSpPr>
        <p:spPr>
          <a:xfrm>
            <a:off x="246600" y="2961000"/>
            <a:ext cx="116931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1676520" y="2362320"/>
            <a:ext cx="8817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61"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3" name="CustomShape 2"/>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64" name="CustomShape 3"/>
          <p:cNvSpPr/>
          <p:nvPr/>
        </p:nvSpPr>
        <p:spPr>
          <a:xfrm>
            <a:off x="248400" y="762120"/>
            <a:ext cx="1041084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65" name="CustomShape 4"/>
          <p:cNvSpPr/>
          <p:nvPr/>
        </p:nvSpPr>
        <p:spPr>
          <a:xfrm>
            <a:off x="246600" y="4199760"/>
            <a:ext cx="8868600" cy="91260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66" name="CustomShape 5"/>
          <p:cNvSpPr/>
          <p:nvPr/>
        </p:nvSpPr>
        <p:spPr>
          <a:xfrm>
            <a:off x="2244600" y="5914440"/>
            <a:ext cx="8158320" cy="359640"/>
          </a:xfrm>
          <a:prstGeom prst="rect">
            <a:avLst/>
          </a:prstGeom>
          <a:noFill/>
          <a:ln>
            <a:noFill/>
          </a:ln>
        </p:spPr>
        <p:style>
          <a:lnRef idx="0"/>
          <a:fillRef idx="0"/>
          <a:effectRef idx="0"/>
          <a:fontRef idx="minor"/>
        </p:style>
        <p:txBody>
          <a:bodyPr lIns="90000" rIns="90000" tIns="45000" bIns="45000">
            <a:noAutofit/>
          </a:bodyPr>
          <a:p>
            <a:pPr marL="216000" indent="-20124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67" name="CustomShape 6"/>
          <p:cNvSpPr/>
          <p:nvPr/>
        </p:nvSpPr>
        <p:spPr>
          <a:xfrm>
            <a:off x="10585440" y="973800"/>
            <a:ext cx="1423800" cy="570744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68" name="CustomShape 7"/>
          <p:cNvSpPr/>
          <p:nvPr/>
        </p:nvSpPr>
        <p:spPr>
          <a:xfrm>
            <a:off x="246600" y="3135600"/>
            <a:ext cx="116931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9" name="CustomShape 1"/>
          <p:cNvSpPr/>
          <p:nvPr/>
        </p:nvSpPr>
        <p:spPr>
          <a:xfrm>
            <a:off x="1676520" y="2362320"/>
            <a:ext cx="8817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70"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1"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72" name="CustomShape 2"/>
          <p:cNvSpPr/>
          <p:nvPr/>
        </p:nvSpPr>
        <p:spPr>
          <a:xfrm>
            <a:off x="248400" y="762120"/>
            <a:ext cx="1032228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73" name="CustomShape 3"/>
          <p:cNvSpPr/>
          <p:nvPr/>
        </p:nvSpPr>
        <p:spPr>
          <a:xfrm>
            <a:off x="246600" y="3099240"/>
            <a:ext cx="8868600" cy="173556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74" name="CustomShape 4"/>
          <p:cNvSpPr/>
          <p:nvPr/>
        </p:nvSpPr>
        <p:spPr>
          <a:xfrm>
            <a:off x="1224000" y="5904000"/>
            <a:ext cx="8913240" cy="345240"/>
          </a:xfrm>
          <a:prstGeom prst="rect">
            <a:avLst/>
          </a:prstGeom>
          <a:noFill/>
          <a:ln>
            <a:noFill/>
          </a:ln>
        </p:spPr>
        <p:style>
          <a:lnRef idx="0"/>
          <a:fillRef idx="0"/>
          <a:effectRef idx="0"/>
          <a:fontRef idx="minor"/>
        </p:style>
        <p:txBody>
          <a:bodyPr lIns="90000" rIns="90000" tIns="45000" bIns="45000">
            <a:noAutofit/>
          </a:bodyPr>
          <a:p>
            <a:pPr marL="216000" indent="-20124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5" name="CustomShape 5"/>
          <p:cNvSpPr/>
          <p:nvPr/>
        </p:nvSpPr>
        <p:spPr>
          <a:xfrm>
            <a:off x="10585440" y="1036440"/>
            <a:ext cx="1423800" cy="56448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
        <p:nvSpPr>
          <p:cNvPr id="276"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7" name="CustomShape 7"/>
          <p:cNvSpPr/>
          <p:nvPr/>
        </p:nvSpPr>
        <p:spPr>
          <a:xfrm>
            <a:off x="246600" y="2496600"/>
            <a:ext cx="1169316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1676520" y="2362320"/>
            <a:ext cx="8817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79" name="CustomShape 2"/>
          <p:cNvSpPr/>
          <p:nvPr/>
        </p:nvSpPr>
        <p:spPr>
          <a:xfrm>
            <a:off x="1666800" y="609480"/>
            <a:ext cx="88178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80" name="CustomShape 3"/>
          <p:cNvSpPr/>
          <p:nvPr/>
        </p:nvSpPr>
        <p:spPr>
          <a:xfrm>
            <a:off x="522360" y="3531600"/>
            <a:ext cx="1105488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0232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1" name="CustomShape 1"/>
          <p:cNvSpPr/>
          <p:nvPr/>
        </p:nvSpPr>
        <p:spPr>
          <a:xfrm>
            <a:off x="1676520" y="2362320"/>
            <a:ext cx="88178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82"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pic>
        <p:nvPicPr>
          <p:cNvPr id="283" name="" descr=""/>
          <p:cNvPicPr/>
          <p:nvPr/>
        </p:nvPicPr>
        <p:blipFill>
          <a:blip r:embed="rId1"/>
          <a:stretch/>
        </p:blipFill>
        <p:spPr>
          <a:xfrm>
            <a:off x="216000" y="72000"/>
            <a:ext cx="6263280" cy="2202840"/>
          </a:xfrm>
          <a:prstGeom prst="rect">
            <a:avLst/>
          </a:prstGeom>
          <a:ln>
            <a:noFill/>
          </a:ln>
        </p:spPr>
      </p:pic>
      <p:sp>
        <p:nvSpPr>
          <p:cNvPr id="284" name="CustomShape 3"/>
          <p:cNvSpPr/>
          <p:nvPr/>
        </p:nvSpPr>
        <p:spPr>
          <a:xfrm>
            <a:off x="144000" y="5256000"/>
            <a:ext cx="11807280" cy="793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600" spc="-1" strike="noStrike">
                <a:solidFill>
                  <a:srgbClr val="808080"/>
                </a:solidFill>
                <a:latin typeface="Consolas"/>
                <a:ea typeface="SimSun"/>
              </a:rPr>
              <a:t>127.0.0.1:6379&gt;</a:t>
            </a:r>
            <a:r>
              <a:rPr b="0" lang="en-IN" sz="1600" spc="-1" strike="noStrike">
                <a:solidFill>
                  <a:srgbClr val="000000"/>
                </a:solidFill>
                <a:latin typeface="Consolas"/>
                <a:ea typeface="SimSun"/>
              </a:rPr>
              <a:t> </a:t>
            </a:r>
            <a:r>
              <a:rPr b="0" lang="en-IN" sz="1600" spc="-1" strike="noStrike">
                <a:solidFill>
                  <a:srgbClr val="ff5733"/>
                </a:solidFill>
                <a:latin typeface="Consolas"/>
                <a:ea typeface="SimSun"/>
              </a:rPr>
              <a:t>hset user:1000 name 'John Smith' email john.smith@example.com password s3cret</a:t>
            </a:r>
            <a:endParaRPr b="0" lang="en-IN" sz="1600" spc="-1" strike="noStrike">
              <a:latin typeface="Arial"/>
            </a:endParaRPr>
          </a:p>
          <a:p>
            <a:pPr>
              <a:lnSpc>
                <a:spcPct val="100000"/>
              </a:lnSpc>
            </a:pPr>
            <a:r>
              <a:rPr b="0" lang="en-IN" sz="1600" spc="-1" strike="noStrike">
                <a:solidFill>
                  <a:srgbClr val="808080"/>
                </a:solidFill>
                <a:latin typeface="Consolas"/>
                <a:ea typeface="SimSun"/>
              </a:rPr>
              <a:t>127.0.0.1:6379&gt;</a:t>
            </a:r>
            <a:r>
              <a:rPr b="0" lang="en-IN" sz="1600" spc="-1" strike="noStrike">
                <a:solidFill>
                  <a:srgbClr val="000000"/>
                </a:solidFill>
                <a:latin typeface="Consolas"/>
                <a:ea typeface="SimSun"/>
              </a:rPr>
              <a:t> </a:t>
            </a:r>
            <a:r>
              <a:rPr b="0" lang="en-IN" sz="1600" spc="-1" strike="noStrike">
                <a:solidFill>
                  <a:srgbClr val="ff5733"/>
                </a:solidFill>
                <a:latin typeface="Consolas"/>
                <a:ea typeface="SimSun"/>
              </a:rPr>
              <a:t>hset user:1001 name 'Mery Jones' email mjones@example.com password hiden</a:t>
            </a:r>
            <a:endParaRPr b="0" lang="en-IN" sz="1600" spc="-1" strike="noStrike">
              <a:latin typeface="Arial"/>
            </a:endParaRPr>
          </a:p>
          <a:p>
            <a:pPr>
              <a:lnSpc>
                <a:spcPct val="100000"/>
              </a:lnSpc>
            </a:pPr>
            <a:r>
              <a:rPr b="0" lang="en-IN" sz="1600" spc="-1" strike="noStrike">
                <a:solidFill>
                  <a:srgbClr val="808080"/>
                </a:solidFill>
                <a:latin typeface="Consolas"/>
                <a:ea typeface="SimSun"/>
              </a:rPr>
              <a:t>127.0.0.1:6379&gt;</a:t>
            </a:r>
            <a:r>
              <a:rPr b="0" lang="en-IN" sz="1600" spc="-1" strike="noStrike">
                <a:solidFill>
                  <a:srgbClr val="000000"/>
                </a:solidFill>
                <a:latin typeface="Consolas"/>
                <a:ea typeface="SimSun"/>
              </a:rPr>
              <a:t> </a:t>
            </a:r>
            <a:r>
              <a:rPr b="0" lang="en-IN" sz="1600" spc="-1" strike="noStrike">
                <a:solidFill>
                  <a:srgbClr val="ff5733"/>
                </a:solidFill>
                <a:latin typeface="Consolas"/>
                <a:ea typeface="SimSun"/>
              </a:rPr>
              <a:t>hset user:1002 name 'Sally Brown' email sally.b@example.com password p4sswOrd</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5"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86" name="CustomShape 2"/>
          <p:cNvSpPr/>
          <p:nvPr/>
        </p:nvSpPr>
        <p:spPr>
          <a:xfrm>
            <a:off x="248400" y="762120"/>
            <a:ext cx="1169136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p:txBody>
      </p:sp>
      <p:sp>
        <p:nvSpPr>
          <p:cNvPr id="287" name="CustomShape 3"/>
          <p:cNvSpPr/>
          <p:nvPr/>
        </p:nvSpPr>
        <p:spPr>
          <a:xfrm>
            <a:off x="248400" y="3494880"/>
            <a:ext cx="1169136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88" name="CustomShape 4"/>
          <p:cNvSpPr/>
          <p:nvPr/>
        </p:nvSpPr>
        <p:spPr>
          <a:xfrm>
            <a:off x="248400" y="4896360"/>
            <a:ext cx="11532600" cy="91260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89"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0" name="CustomShape 1"/>
          <p:cNvSpPr/>
          <p:nvPr/>
        </p:nvSpPr>
        <p:spPr>
          <a:xfrm>
            <a:off x="1676520" y="2362320"/>
            <a:ext cx="8817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291"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
        <p:nvSpPr>
          <p:cNvPr id="292" name="CustomShape 3"/>
          <p:cNvSpPr/>
          <p:nvPr/>
        </p:nvSpPr>
        <p:spPr>
          <a:xfrm>
            <a:off x="504000" y="1584000"/>
            <a:ext cx="62632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As per Redis 4.0.0, HMSET is considered deprecated.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1" name="CustomShape 1"/>
          <p:cNvSpPr/>
          <p:nvPr/>
        </p:nvSpPr>
        <p:spPr>
          <a:xfrm>
            <a:off x="246600" y="762120"/>
            <a:ext cx="1168992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a:t>
            </a:r>
            <a:endParaRPr b="0" lang="en-IN" sz="1800" spc="-1" strike="noStrike">
              <a:latin typeface="Arial"/>
            </a:endParaRPr>
          </a:p>
        </p:txBody>
      </p:sp>
      <p:sp>
        <p:nvSpPr>
          <p:cNvPr id="112" name="CustomShape 2"/>
          <p:cNvSpPr/>
          <p:nvPr/>
        </p:nvSpPr>
        <p:spPr>
          <a:xfrm>
            <a:off x="246600" y="3089520"/>
            <a:ext cx="9399600" cy="173556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3" name="CustomShape 3"/>
          <p:cNvSpPr/>
          <p:nvPr/>
        </p:nvSpPr>
        <p:spPr>
          <a:xfrm>
            <a:off x="246600" y="5028480"/>
            <a:ext cx="8835120" cy="9957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19512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
        <p:nvSpPr>
          <p:cNvPr id="114" name="CustomShape 4"/>
          <p:cNvSpPr/>
          <p:nvPr/>
        </p:nvSpPr>
        <p:spPr>
          <a:xfrm>
            <a:off x="246600" y="0"/>
            <a:ext cx="1168992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99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294" name="CustomShape 2"/>
          <p:cNvSpPr/>
          <p:nvPr/>
        </p:nvSpPr>
        <p:spPr>
          <a:xfrm>
            <a:off x="248400" y="762120"/>
            <a:ext cx="116913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295" name="CustomShape 3"/>
          <p:cNvSpPr/>
          <p:nvPr/>
        </p:nvSpPr>
        <p:spPr>
          <a:xfrm>
            <a:off x="248400" y="2628720"/>
            <a:ext cx="116913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296" name="CustomShape 4"/>
          <p:cNvSpPr/>
          <p:nvPr/>
        </p:nvSpPr>
        <p:spPr>
          <a:xfrm>
            <a:off x="248400" y="3709800"/>
            <a:ext cx="11658960" cy="91260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297"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8" name="CustomShape 1"/>
          <p:cNvSpPr/>
          <p:nvPr/>
        </p:nvSpPr>
        <p:spPr>
          <a:xfrm>
            <a:off x="1676520" y="2362320"/>
            <a:ext cx="88178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299"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0"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01" name="CustomShape 2"/>
          <p:cNvSpPr/>
          <p:nvPr/>
        </p:nvSpPr>
        <p:spPr>
          <a:xfrm>
            <a:off x="248400" y="762120"/>
            <a:ext cx="116913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302" name="CustomShape 3"/>
          <p:cNvSpPr/>
          <p:nvPr/>
        </p:nvSpPr>
        <p:spPr>
          <a:xfrm>
            <a:off x="248400" y="2508480"/>
            <a:ext cx="1169136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303" name="CustomShape 4"/>
          <p:cNvSpPr/>
          <p:nvPr/>
        </p:nvSpPr>
        <p:spPr>
          <a:xfrm>
            <a:off x="248400" y="3837600"/>
            <a:ext cx="8868600" cy="132408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304"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5" name="CustomShape 1"/>
          <p:cNvSpPr/>
          <p:nvPr/>
        </p:nvSpPr>
        <p:spPr>
          <a:xfrm>
            <a:off x="1676520" y="2362320"/>
            <a:ext cx="88178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06"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07"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ea typeface="DejaVu Sans"/>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ea typeface="DejaVu Sans"/>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ea typeface="DejaVu Sans"/>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8"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09" name="CustomShape 2"/>
          <p:cNvSpPr/>
          <p:nvPr/>
        </p:nvSpPr>
        <p:spPr>
          <a:xfrm>
            <a:off x="248400" y="762120"/>
            <a:ext cx="116913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10" name="CustomShape 3"/>
          <p:cNvSpPr/>
          <p:nvPr/>
        </p:nvSpPr>
        <p:spPr>
          <a:xfrm>
            <a:off x="248400" y="2669760"/>
            <a:ext cx="1169136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11" name="CustomShape 4"/>
          <p:cNvSpPr/>
          <p:nvPr/>
        </p:nvSpPr>
        <p:spPr>
          <a:xfrm>
            <a:off x="248400" y="3724920"/>
            <a:ext cx="8868600" cy="132408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12"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3" name="CustomShape 1"/>
          <p:cNvSpPr/>
          <p:nvPr/>
        </p:nvSpPr>
        <p:spPr>
          <a:xfrm>
            <a:off x="1676520" y="2362320"/>
            <a:ext cx="881784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14"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15" name="Table 3"/>
          <p:cNvGraphicFramePr/>
          <p:nvPr/>
        </p:nvGraphicFramePr>
        <p:xfrm>
          <a:off x="208080" y="12348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6"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17" name="CustomShape 2"/>
          <p:cNvSpPr/>
          <p:nvPr/>
        </p:nvSpPr>
        <p:spPr>
          <a:xfrm>
            <a:off x="248400" y="762120"/>
            <a:ext cx="1169136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18" name="CustomShape 3"/>
          <p:cNvSpPr/>
          <p:nvPr/>
        </p:nvSpPr>
        <p:spPr>
          <a:xfrm>
            <a:off x="248400" y="3206880"/>
            <a:ext cx="1169136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19" name="CustomShape 4"/>
          <p:cNvSpPr/>
          <p:nvPr/>
        </p:nvSpPr>
        <p:spPr>
          <a:xfrm>
            <a:off x="248400" y="4872240"/>
            <a:ext cx="11557440" cy="132408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20"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1" name="CustomShape 1"/>
          <p:cNvSpPr/>
          <p:nvPr/>
        </p:nvSpPr>
        <p:spPr>
          <a:xfrm>
            <a:off x="1676520" y="2362320"/>
            <a:ext cx="8817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22" name="CustomShape 2"/>
          <p:cNvSpPr/>
          <p:nvPr/>
        </p:nvSpPr>
        <p:spPr>
          <a:xfrm>
            <a:off x="1666800" y="609480"/>
            <a:ext cx="88178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23" name="CustomShape 3"/>
          <p:cNvSpPr/>
          <p:nvPr/>
        </p:nvSpPr>
        <p:spPr>
          <a:xfrm>
            <a:off x="522360" y="3531600"/>
            <a:ext cx="110548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1676520" y="2362320"/>
            <a:ext cx="88178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sadd, smembers, sismember &amp; scard</a:t>
            </a:r>
            <a:endParaRPr b="0" lang="en-IN" sz="5400" spc="-1" strike="noStrike">
              <a:latin typeface="Arial"/>
            </a:endParaRPr>
          </a:p>
        </p:txBody>
      </p:sp>
      <p:sp>
        <p:nvSpPr>
          <p:cNvPr id="325"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
        <p:nvSpPr>
          <p:cNvPr id="326" name="CustomShape 3"/>
          <p:cNvSpPr/>
          <p:nvPr/>
        </p:nvSpPr>
        <p:spPr>
          <a:xfrm>
            <a:off x="246600" y="5082120"/>
            <a:ext cx="11632320" cy="9097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1800" spc="-1" strike="noStrike">
                <a:solidFill>
                  <a:srgbClr val="262626"/>
                </a:solidFill>
                <a:latin typeface="Arial"/>
                <a:ea typeface="Open Sans"/>
              </a:rPr>
              <a:t>When adding an item to a SET, Redis will return a </a:t>
            </a:r>
            <a:r>
              <a:rPr b="1" lang="en-IN" sz="1800" spc="-1" strike="noStrike">
                <a:solidFill>
                  <a:srgbClr val="262626"/>
                </a:solidFill>
                <a:latin typeface="Arial"/>
                <a:ea typeface="Open Sans"/>
              </a:rPr>
              <a:t>1</a:t>
            </a:r>
            <a:r>
              <a:rPr b="0" lang="en-IN" sz="1800" spc="-1" strike="noStrike">
                <a:solidFill>
                  <a:srgbClr val="262626"/>
                </a:solidFill>
                <a:latin typeface="Arial"/>
                <a:ea typeface="Open Sans"/>
              </a:rPr>
              <a:t> if the item is new to the set and </a:t>
            </a:r>
            <a:r>
              <a:rPr b="1" lang="en-IN" sz="1800" spc="-1" strike="noStrike">
                <a:solidFill>
                  <a:srgbClr val="262626"/>
                </a:solidFill>
                <a:latin typeface="Arial"/>
                <a:ea typeface="Open Sans"/>
              </a:rPr>
              <a:t>0</a:t>
            </a:r>
            <a:r>
              <a:rPr b="0" lang="en-IN" sz="1800" spc="-1" strike="noStrike">
                <a:solidFill>
                  <a:srgbClr val="262626"/>
                </a:solidFill>
                <a:latin typeface="Arial"/>
                <a:ea typeface="Open Sans"/>
              </a:rPr>
              <a:t> if it was already in the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7"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sadd, smembers, sismember &amp; scard</a:t>
            </a:r>
            <a:endParaRPr b="0" lang="en-IN" sz="4000" spc="-1" strike="noStrike">
              <a:latin typeface="Arial"/>
            </a:endParaRPr>
          </a:p>
        </p:txBody>
      </p:sp>
      <p:sp>
        <p:nvSpPr>
          <p:cNvPr id="328" name="CustomShape 2"/>
          <p:cNvSpPr/>
          <p:nvPr/>
        </p:nvSpPr>
        <p:spPr>
          <a:xfrm>
            <a:off x="248400" y="762120"/>
            <a:ext cx="1169136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SADD</a:t>
            </a:r>
            <a:r>
              <a:rPr b="0" lang="en-US" sz="1800" spc="-1" strike="noStrike">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SMEMBERS</a:t>
            </a:r>
            <a:r>
              <a:rPr b="0" lang="en-US" sz="1800" spc="-1" strike="noStrike">
                <a:solidFill>
                  <a:srgbClr val="000000"/>
                </a:solidFill>
                <a:latin typeface="Arial"/>
                <a:ea typeface="DejaVu Sans"/>
              </a:rPr>
              <a:t> returns all the members of the set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SISMEMBER</a:t>
            </a:r>
            <a:r>
              <a:rPr b="0" lang="en-US" sz="1800" spc="-1" strike="noStrike">
                <a:solidFill>
                  <a:srgbClr val="000000"/>
                </a:solidFill>
                <a:latin typeface="Arial"/>
                <a:ea typeface="DejaVu Sans"/>
              </a:rPr>
              <a:t> returns if member is a member of the set stored at key. </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a member of the set.</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the set, or if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SCARD</a:t>
            </a:r>
            <a:r>
              <a:rPr b="0" lang="en-US" sz="1800" spc="-1" strike="noStrike">
                <a:solidFill>
                  <a:srgbClr val="000000"/>
                </a:solidFill>
                <a:latin typeface="Arial"/>
                <a:ea typeface="DejaVu Sans"/>
              </a:rPr>
              <a:t> returns the set cardinality (number of elements) of the set stored in key or returns 0 if key does not exist.</a:t>
            </a:r>
            <a:endParaRPr b="0" lang="en-IN" sz="1800" spc="-1" strike="noStrike">
              <a:latin typeface="Arial"/>
            </a:endParaRPr>
          </a:p>
        </p:txBody>
      </p:sp>
      <p:sp>
        <p:nvSpPr>
          <p:cNvPr id="329" name="CustomShape 3"/>
          <p:cNvSpPr/>
          <p:nvPr/>
        </p:nvSpPr>
        <p:spPr>
          <a:xfrm>
            <a:off x="248400" y="3422880"/>
            <a:ext cx="1169136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SADD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SMEMBERS key</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SISMEMBER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SCARD key</a:t>
            </a:r>
            <a:endParaRPr b="0" lang="en-IN" sz="2000" spc="-1" strike="noStrike">
              <a:latin typeface="Arial"/>
            </a:endParaRPr>
          </a:p>
        </p:txBody>
      </p:sp>
      <p:sp>
        <p:nvSpPr>
          <p:cNvPr id="330" name="CustomShape 4"/>
          <p:cNvSpPr/>
          <p:nvPr/>
        </p:nvSpPr>
        <p:spPr>
          <a:xfrm>
            <a:off x="288000" y="4687920"/>
            <a:ext cx="11651760" cy="214704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point:1 101 102 103 104 105 106</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sadd point:2 103 104 105 106 107 108</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smembers point:1</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sismembers point:1 103</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scard point:1</a:t>
            </a:r>
            <a:endParaRPr b="0" lang="en-IN" sz="1800" spc="-1" strike="noStrike">
              <a:latin typeface="Arial"/>
            </a:endParaRPr>
          </a:p>
        </p:txBody>
      </p:sp>
      <p:sp>
        <p:nvSpPr>
          <p:cNvPr id="331"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676520" y="2362320"/>
            <a:ext cx="8817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8" name="CustomShape 2"/>
          <p:cNvSpPr/>
          <p:nvPr/>
        </p:nvSpPr>
        <p:spPr>
          <a:xfrm>
            <a:off x="1666800" y="609480"/>
            <a:ext cx="88178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9" name="CustomShape 3"/>
          <p:cNvSpPr/>
          <p:nvPr/>
        </p:nvSpPr>
        <p:spPr>
          <a:xfrm>
            <a:off x="522360" y="3531600"/>
            <a:ext cx="1105488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pic>
        <p:nvPicPr>
          <p:cNvPr id="120" name="" descr=""/>
          <p:cNvPicPr/>
          <p:nvPr/>
        </p:nvPicPr>
        <p:blipFill>
          <a:blip r:embed="rId1"/>
          <a:stretch/>
        </p:blipFill>
        <p:spPr>
          <a:xfrm>
            <a:off x="7920000" y="72000"/>
            <a:ext cx="4246560" cy="2547360"/>
          </a:xfrm>
          <a:prstGeom prst="rect">
            <a:avLst/>
          </a:prstGeom>
          <a:ln>
            <a:noFill/>
          </a:ln>
        </p:spPr>
      </p:pic>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1676520" y="2362320"/>
            <a:ext cx="8817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 sinter and sdiff</a:t>
            </a:r>
            <a:endParaRPr b="0" lang="en-IN" sz="5400" spc="-1" strike="noStrike">
              <a:latin typeface="Arial"/>
            </a:endParaRPr>
          </a:p>
        </p:txBody>
      </p:sp>
      <p:sp>
        <p:nvSpPr>
          <p:cNvPr id="333"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4"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 ainter &amp; sdiff</a:t>
            </a:r>
            <a:endParaRPr b="0" lang="en-IN" sz="4000" spc="-1" strike="noStrike">
              <a:latin typeface="Arial"/>
            </a:endParaRPr>
          </a:p>
        </p:txBody>
      </p:sp>
      <p:sp>
        <p:nvSpPr>
          <p:cNvPr id="335" name="CustomShape 2"/>
          <p:cNvSpPr/>
          <p:nvPr/>
        </p:nvSpPr>
        <p:spPr>
          <a:xfrm>
            <a:off x="248400" y="762120"/>
            <a:ext cx="116913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a:t>
            </a:r>
            <a:r>
              <a:rPr b="0" lang="en-US" sz="1800" spc="-1" strike="noStrike">
                <a:solidFill>
                  <a:srgbClr val="000000"/>
                </a:solidFill>
                <a:latin typeface="Arial"/>
                <a:ea typeface="DejaVu Sans"/>
              </a:rPr>
              <a:t> returns the members of the set resulting from the union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a:t>
            </a:r>
            <a:r>
              <a:rPr b="0" lang="en-US" sz="1800" spc="-1" strike="noStrike">
                <a:solidFill>
                  <a:srgbClr val="000000"/>
                </a:solidFill>
                <a:latin typeface="Arial"/>
                <a:ea typeface="DejaVu Sans"/>
              </a:rPr>
              <a:t> returns the members of the set resulting from the intersection of all the given sets.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a:t>
            </a:r>
            <a:r>
              <a:rPr b="0" lang="en-US" sz="1800" spc="-1" strike="noStrike">
                <a:solidFill>
                  <a:srgbClr val="000000"/>
                </a:solidFill>
                <a:latin typeface="Arial"/>
                <a:ea typeface="DejaVu Sans"/>
              </a:rPr>
              <a:t> returns the members of the set resulting from the difference between the first set and all the successive sets.</a:t>
            </a:r>
            <a:endParaRPr b="0" lang="en-IN" sz="1800" spc="-1" strike="noStrike">
              <a:latin typeface="Arial"/>
            </a:endParaRPr>
          </a:p>
        </p:txBody>
      </p:sp>
      <p:sp>
        <p:nvSpPr>
          <p:cNvPr id="336" name="CustomShape 3"/>
          <p:cNvSpPr/>
          <p:nvPr/>
        </p:nvSpPr>
        <p:spPr>
          <a:xfrm>
            <a:off x="248400" y="2549160"/>
            <a:ext cx="1169136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 key [key ...]</a:t>
            </a:r>
            <a:endParaRPr b="0" lang="en-IN" sz="2000" spc="-1" strike="noStrike">
              <a:latin typeface="Arial"/>
            </a:endParaRPr>
          </a:p>
        </p:txBody>
      </p:sp>
      <p:sp>
        <p:nvSpPr>
          <p:cNvPr id="337" name="CustomShape 4"/>
          <p:cNvSpPr/>
          <p:nvPr/>
        </p:nvSpPr>
        <p:spPr>
          <a:xfrm>
            <a:off x="248400" y="4104000"/>
            <a:ext cx="8868600" cy="132408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38"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9" name="CustomShape 6"/>
          <p:cNvSpPr/>
          <p:nvPr/>
        </p:nvSpPr>
        <p:spPr>
          <a:xfrm>
            <a:off x="6095880" y="2882880"/>
            <a:ext cx="5920200" cy="640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473935"/>
                </a:solidFill>
                <a:latin typeface="Courier New"/>
                <a:ea typeface="DejaVu Sans"/>
              </a:rPr>
              <a:t>point:1 = { 101 102 103 104 105 106 }</a:t>
            </a:r>
            <a:endParaRPr b="0" lang="en-IN" sz="2000" spc="-1" strike="noStrike">
              <a:latin typeface="Arial"/>
            </a:endParaRPr>
          </a:p>
          <a:p>
            <a:pPr>
              <a:lnSpc>
                <a:spcPct val="100000"/>
              </a:lnSpc>
            </a:pPr>
            <a:r>
              <a:rPr b="0" lang="en-IN" sz="2000" spc="-1" strike="noStrike">
                <a:solidFill>
                  <a:srgbClr val="473935"/>
                </a:solidFill>
                <a:latin typeface="Courier New"/>
                <a:ea typeface="DejaVu Sans"/>
              </a:rPr>
              <a:t>Point:2 =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0" name="CustomShape 1"/>
          <p:cNvSpPr/>
          <p:nvPr/>
        </p:nvSpPr>
        <p:spPr>
          <a:xfrm>
            <a:off x="1676520" y="2362320"/>
            <a:ext cx="88178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sunionstore, sinterstore and sdiffstore</a:t>
            </a:r>
            <a:endParaRPr b="0" lang="en-IN" sz="5400" spc="-1" strike="noStrike">
              <a:latin typeface="Arial"/>
            </a:endParaRPr>
          </a:p>
        </p:txBody>
      </p:sp>
      <p:sp>
        <p:nvSpPr>
          <p:cNvPr id="341"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2"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sunionstore, sinterstore &amp; sdiffstore</a:t>
            </a:r>
            <a:endParaRPr b="0" lang="en-IN" sz="4000" spc="-1" strike="noStrike">
              <a:latin typeface="Arial"/>
            </a:endParaRPr>
          </a:p>
        </p:txBody>
      </p:sp>
      <p:sp>
        <p:nvSpPr>
          <p:cNvPr id="343" name="CustomShape 2"/>
          <p:cNvSpPr/>
          <p:nvPr/>
        </p:nvSpPr>
        <p:spPr>
          <a:xfrm>
            <a:off x="248400" y="762120"/>
            <a:ext cx="116913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SUNIONSTORE</a:t>
            </a:r>
            <a:r>
              <a:rPr b="0" lang="en-US" sz="1800" spc="-1" strike="noStrike">
                <a:solidFill>
                  <a:srgbClr val="000000"/>
                </a:solidFill>
                <a:latin typeface="Arial"/>
                <a:ea typeface="DejaVu Sans"/>
              </a:rPr>
              <a:t> command is equal to SUNION,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SINTERSTORE</a:t>
            </a:r>
            <a:r>
              <a:rPr b="0" lang="en-US" sz="1800" spc="-1" strike="noStrike">
                <a:solidFill>
                  <a:srgbClr val="000000"/>
                </a:solidFill>
                <a:latin typeface="Arial"/>
                <a:ea typeface="DejaVu Sans"/>
              </a:rPr>
              <a:t> command is equal to SINTER, but instead of returning the resulting set, it is stored in destination. If destination already exists,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SDIFFSTORE</a:t>
            </a:r>
            <a:r>
              <a:rPr b="0" lang="en-US" sz="1800" spc="-1" strike="noStrike">
                <a:solidFill>
                  <a:srgbClr val="000000"/>
                </a:solidFill>
                <a:latin typeface="Arial"/>
                <a:ea typeface="DejaVu Sans"/>
              </a:rPr>
              <a:t> command is equal to SDIFF, but instead of returning the resulting set, it is stored in destination. If destination already exists, it is overwritten.</a:t>
            </a:r>
            <a:endParaRPr b="0" lang="en-IN" sz="1800" spc="-1" strike="noStrike">
              <a:latin typeface="Arial"/>
            </a:endParaRPr>
          </a:p>
        </p:txBody>
      </p:sp>
      <p:sp>
        <p:nvSpPr>
          <p:cNvPr id="344" name="CustomShape 3"/>
          <p:cNvSpPr/>
          <p:nvPr/>
        </p:nvSpPr>
        <p:spPr>
          <a:xfrm>
            <a:off x="248400" y="3026880"/>
            <a:ext cx="1169136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SUNIONSTORE destination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SINTERSTORE destination key [key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SDIFFSTORE destination key [key ...]</a:t>
            </a:r>
            <a:endParaRPr b="0" lang="en-IN" sz="2000" spc="-1" strike="noStrike">
              <a:latin typeface="Arial"/>
            </a:endParaRPr>
          </a:p>
        </p:txBody>
      </p:sp>
      <p:sp>
        <p:nvSpPr>
          <p:cNvPr id="345" name="CustomShape 4"/>
          <p:cNvSpPr/>
          <p:nvPr/>
        </p:nvSpPr>
        <p:spPr>
          <a:xfrm>
            <a:off x="248400" y="4351320"/>
            <a:ext cx="11691360" cy="132408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sunion point:1 point:2</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sinter point:1 point:2</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sdiff point:1 point:2</a:t>
            </a:r>
            <a:endParaRPr b="0" lang="en-IN" sz="1800" spc="-1" strike="noStrike">
              <a:latin typeface="Arial"/>
            </a:endParaRPr>
          </a:p>
        </p:txBody>
      </p:sp>
      <p:sp>
        <p:nvSpPr>
          <p:cNvPr id="346"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7" name="CustomShape 6"/>
          <p:cNvSpPr/>
          <p:nvPr/>
        </p:nvSpPr>
        <p:spPr>
          <a:xfrm>
            <a:off x="6095880" y="2999160"/>
            <a:ext cx="5920200" cy="640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000" spc="-1" strike="noStrike">
                <a:solidFill>
                  <a:srgbClr val="473935"/>
                </a:solidFill>
                <a:latin typeface="Courier New"/>
                <a:ea typeface="DejaVu Sans"/>
              </a:rPr>
              <a:t>point:1 = { 101 102 103 104 105 106 }</a:t>
            </a:r>
            <a:endParaRPr b="0" lang="en-IN" sz="2000" spc="-1" strike="noStrike">
              <a:latin typeface="Arial"/>
            </a:endParaRPr>
          </a:p>
          <a:p>
            <a:pPr>
              <a:lnSpc>
                <a:spcPct val="100000"/>
              </a:lnSpc>
            </a:pPr>
            <a:r>
              <a:rPr b="0" lang="en-IN" sz="2000" spc="-1" strike="noStrike">
                <a:solidFill>
                  <a:srgbClr val="473935"/>
                </a:solidFill>
                <a:latin typeface="Courier New"/>
                <a:ea typeface="DejaVu Sans"/>
              </a:rPr>
              <a:t>Point:2 = { 103 104 105 106 107 108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8" name="CustomShape 1"/>
          <p:cNvSpPr/>
          <p:nvPr/>
        </p:nvSpPr>
        <p:spPr>
          <a:xfrm>
            <a:off x="1676520" y="2362320"/>
            <a:ext cx="88178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smove, srem &amp; srandmember</a:t>
            </a:r>
            <a:endParaRPr b="0" lang="en-IN" sz="5400" spc="-1" strike="noStrike">
              <a:latin typeface="Arial"/>
            </a:endParaRPr>
          </a:p>
        </p:txBody>
      </p:sp>
      <p:sp>
        <p:nvSpPr>
          <p:cNvPr id="349"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50" name="Table 3"/>
          <p:cNvGraphicFramePr/>
          <p:nvPr/>
        </p:nvGraphicFramePr>
        <p:xfrm>
          <a:off x="208440" y="123840"/>
          <a:ext cx="7571160" cy="1158480"/>
        </p:xfrm>
        <a:graphic>
          <a:graphicData uri="http://schemas.openxmlformats.org/drawingml/2006/table">
            <a:tbl>
              <a:tblPr/>
              <a:tblGrid>
                <a:gridCol w="1551960"/>
                <a:gridCol w="1877400"/>
                <a:gridCol w="1780200"/>
                <a:gridCol w="2361960"/>
              </a:tblGrid>
              <a:tr h="42696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366120">
                <a:tc>
                  <a:txBody>
                    <a:bodyPr lIns="90000" rIns="90000">
                      <a:noAutofit/>
                    </a:bodyPr>
                    <a:p>
                      <a:pPr algn="ctr">
                        <a:lnSpc>
                          <a:spcPct val="100000"/>
                        </a:lnSpc>
                      </a:pPr>
                      <a:r>
                        <a:rPr b="1" lang="en-IN" sz="1800" spc="-1" strike="noStrike">
                          <a:solidFill>
                            <a:srgbClr val="283593"/>
                          </a:solidFill>
                          <a:latin typeface="Arial"/>
                          <a:ea typeface="DejaVu Sans"/>
                        </a:rPr>
                        <a:t>KEYS</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HASH</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SORTED 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5760">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randomkey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hrandfield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srandmember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zrandmember 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1"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smove, srem &amp; srandmember</a:t>
            </a:r>
            <a:endParaRPr b="0" lang="en-IN" sz="4000" spc="-1" strike="noStrike">
              <a:latin typeface="Arial"/>
            </a:endParaRPr>
          </a:p>
        </p:txBody>
      </p:sp>
      <p:sp>
        <p:nvSpPr>
          <p:cNvPr id="352" name="CustomShape 2"/>
          <p:cNvSpPr/>
          <p:nvPr/>
        </p:nvSpPr>
        <p:spPr>
          <a:xfrm>
            <a:off x="248400" y="762120"/>
            <a:ext cx="1169136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SMOVE</a:t>
            </a:r>
            <a:r>
              <a:rPr b="0" lang="en-US" sz="1800" spc="-1" strike="noStrike">
                <a:solidFill>
                  <a:srgbClr val="000000"/>
                </a:solidFill>
                <a:latin typeface="Arial"/>
                <a:ea typeface="DejaVu Sans"/>
              </a:rPr>
              <a:t> moves member from the set at source to the set at destination.</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the element is moved.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element is not a member of source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SREM</a:t>
            </a:r>
            <a:r>
              <a:rPr b="0" lang="en-US" sz="1800" spc="-1" strike="noStrike">
                <a:solidFill>
                  <a:srgbClr val="000000"/>
                </a:solidFill>
                <a:latin typeface="Arial"/>
                <a:ea typeface="DejaVu Sans"/>
              </a:rPr>
              <a:t> removes the specified members from the set stored at key. Specified members that are not a member of this set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SRANDMEMBER</a:t>
            </a:r>
            <a:r>
              <a:rPr b="0" lang="en-US" sz="1800" spc="-1" strike="noStrike">
                <a:solidFill>
                  <a:srgbClr val="000000"/>
                </a:solidFill>
                <a:latin typeface="Arial"/>
                <a:ea typeface="DejaVu Sans"/>
              </a:rPr>
              <a:t> returns a random element from the set value stored at key. If the provided count argument is positive, return an array of distinct elements.</a:t>
            </a:r>
            <a:endParaRPr b="0" lang="en-IN" sz="1800" spc="-1" strike="noStrike">
              <a:latin typeface="Arial"/>
            </a:endParaRPr>
          </a:p>
        </p:txBody>
      </p:sp>
      <p:sp>
        <p:nvSpPr>
          <p:cNvPr id="353" name="CustomShape 3"/>
          <p:cNvSpPr/>
          <p:nvPr/>
        </p:nvSpPr>
        <p:spPr>
          <a:xfrm>
            <a:off x="248400" y="3366360"/>
            <a:ext cx="1169136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SMOVE source destination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SREM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SRANDMEMBER key [count]</a:t>
            </a:r>
            <a:endParaRPr b="0" lang="en-IN" sz="2000" spc="-1" strike="noStrike">
              <a:latin typeface="Arial"/>
            </a:endParaRPr>
          </a:p>
        </p:txBody>
      </p:sp>
      <p:sp>
        <p:nvSpPr>
          <p:cNvPr id="354" name="CustomShape 4"/>
          <p:cNvSpPr/>
          <p:nvPr/>
        </p:nvSpPr>
        <p:spPr>
          <a:xfrm>
            <a:off x="248400" y="4647960"/>
            <a:ext cx="11691360" cy="173556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smove point:3 point:1 1</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srem point:3 1 2 3 4 5</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srandmember point:1 2</a:t>
            </a:r>
            <a:endParaRPr b="0" lang="en-IN" sz="1800" spc="-1" strike="noStrike">
              <a:latin typeface="Arial"/>
            </a:endParaRPr>
          </a:p>
        </p:txBody>
      </p:sp>
      <p:sp>
        <p:nvSpPr>
          <p:cNvPr id="355"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6" name="CustomShape 1"/>
          <p:cNvSpPr/>
          <p:nvPr/>
        </p:nvSpPr>
        <p:spPr>
          <a:xfrm>
            <a:off x="1676520" y="2362320"/>
            <a:ext cx="8817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Sorted Sets</a:t>
            </a:r>
            <a:endParaRPr b="0" lang="en-IN" sz="5400" spc="-1" strike="noStrike">
              <a:latin typeface="Arial"/>
            </a:endParaRPr>
          </a:p>
        </p:txBody>
      </p:sp>
      <p:sp>
        <p:nvSpPr>
          <p:cNvPr id="357" name="CustomShape 2"/>
          <p:cNvSpPr/>
          <p:nvPr/>
        </p:nvSpPr>
        <p:spPr>
          <a:xfrm>
            <a:off x="1666800" y="609480"/>
            <a:ext cx="88178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58" name="CustomShape 3"/>
          <p:cNvSpPr/>
          <p:nvPr/>
        </p:nvSpPr>
        <p:spPr>
          <a:xfrm>
            <a:off x="522360" y="3531600"/>
            <a:ext cx="110548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1800" spc="-1" strike="noStrike">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9" name="CustomShape 1"/>
          <p:cNvSpPr/>
          <p:nvPr/>
        </p:nvSpPr>
        <p:spPr>
          <a:xfrm>
            <a:off x="1676520" y="2362320"/>
            <a:ext cx="8817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zadd</a:t>
            </a:r>
            <a:endParaRPr b="0" lang="en-IN" sz="5400" spc="-1" strike="noStrike">
              <a:latin typeface="Arial"/>
            </a:endParaRPr>
          </a:p>
        </p:txBody>
      </p:sp>
      <p:sp>
        <p:nvSpPr>
          <p:cNvPr id="360"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zadd</a:t>
            </a:r>
            <a:endParaRPr b="0" lang="en-IN" sz="4000" spc="-1" strike="noStrike">
              <a:latin typeface="Arial"/>
            </a:endParaRPr>
          </a:p>
        </p:txBody>
      </p:sp>
      <p:sp>
        <p:nvSpPr>
          <p:cNvPr id="362" name="CustomShape 2"/>
          <p:cNvSpPr/>
          <p:nvPr/>
        </p:nvSpPr>
        <p:spPr>
          <a:xfrm>
            <a:off x="248400" y="762120"/>
            <a:ext cx="116913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ZADD</a:t>
            </a:r>
            <a:r>
              <a:rPr b="0" lang="en-US" sz="1800" spc="-1" strike="noStrike">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b="1" lang="en-US" sz="1800" spc="-1" strike="noStrike">
                <a:solidFill>
                  <a:srgbClr val="000000"/>
                </a:solidFill>
                <a:latin typeface="Arial"/>
                <a:ea typeface="DejaVu Sans"/>
              </a:rPr>
              <a:t>score values</a:t>
            </a:r>
            <a:r>
              <a:rPr b="0" lang="en-US" sz="1800" spc="-1" strike="noStrike">
                <a:solidFill>
                  <a:srgbClr val="000000"/>
                </a:solidFill>
                <a:latin typeface="Arial"/>
                <a:ea typeface="DejaVu Sans"/>
              </a:rPr>
              <a:t> should be the string representation of a double precision floating point number.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or </a:t>
            </a:r>
            <a:r>
              <a:rPr b="1" lang="en-US" sz="1800" spc="-1" strike="noStrike">
                <a:solidFill>
                  <a:srgbClr val="000000"/>
                </a:solidFill>
                <a:latin typeface="Arial"/>
                <a:ea typeface="DejaVu Sans"/>
              </a:rPr>
              <a:t>-inf</a:t>
            </a:r>
            <a:r>
              <a:rPr b="0" lang="en-US" sz="1800" spc="-1" strike="noStrike">
                <a:solidFill>
                  <a:srgbClr val="000000"/>
                </a:solidFill>
                <a:latin typeface="Arial"/>
                <a:ea typeface="DejaVu Sans"/>
              </a:rPr>
              <a:t> values are valid values as well.</a:t>
            </a:r>
            <a:endParaRPr b="0" lang="en-IN" sz="1800" spc="-1" strike="noStrike">
              <a:latin typeface="Arial"/>
            </a:endParaRPr>
          </a:p>
        </p:txBody>
      </p:sp>
      <p:sp>
        <p:nvSpPr>
          <p:cNvPr id="363" name="CustomShape 3"/>
          <p:cNvSpPr/>
          <p:nvPr/>
        </p:nvSpPr>
        <p:spPr>
          <a:xfrm>
            <a:off x="248400" y="2567160"/>
            <a:ext cx="1169136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ZADD key [NX|XX] [GT|LT] [CH] [INCR] score member [score member ...]</a:t>
            </a:r>
            <a:endParaRPr b="0" lang="en-IN" sz="2000" spc="-1" strike="noStrike">
              <a:latin typeface="Arial"/>
            </a:endParaRPr>
          </a:p>
        </p:txBody>
      </p:sp>
      <p:sp>
        <p:nvSpPr>
          <p:cNvPr id="364" name="CustomShape 4"/>
          <p:cNvSpPr/>
          <p:nvPr/>
        </p:nvSpPr>
        <p:spPr>
          <a:xfrm>
            <a:off x="248400" y="3101760"/>
            <a:ext cx="11803320" cy="338148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zero 5 apple 2 orange 1 grapes 4 mango 3 watermelon 1 red 2 blueberry 1 pink 3 kiwi 3 white 2 coconut 2 apple 1 mango 4 tomato 5 cherry</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game:1 12 saleel 04 neel 28 deep 10 nitish 7 gau 5 ruhan 5 raj 10 kau 17 saleel 23 sangita</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zadd iplTeamRank 8 "Delhi Capitals" 7 "Chennai Super Kings" 7 "Royal Challengers Bangalore" 7 "Mumbai Indians" 7 "Rajasthan Royals" 8 "Punjab Kings" 7 "Kolkata Knight Riders" 7 "Sunrisers Hyderabad" 6 "Dummy Team" 6 "Dummy Team1" 6 "Dummy Team2"</a:t>
            </a:r>
            <a:endParaRPr b="0" lang="en-IN" sz="1800" spc="-1" strike="noStrike">
              <a:latin typeface="Arial"/>
            </a:endParaRPr>
          </a:p>
        </p:txBody>
      </p:sp>
      <p:sp>
        <p:nvSpPr>
          <p:cNvPr id="365"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6" name="CustomShape 1"/>
          <p:cNvSpPr/>
          <p:nvPr/>
        </p:nvSpPr>
        <p:spPr>
          <a:xfrm>
            <a:off x="1676520" y="2362320"/>
            <a:ext cx="8817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 and zrevrange</a:t>
            </a:r>
            <a:endParaRPr b="0" lang="en-IN" sz="5400" spc="-1" strike="noStrike">
              <a:latin typeface="Arial"/>
            </a:endParaRPr>
          </a:p>
        </p:txBody>
      </p:sp>
      <p:sp>
        <p:nvSpPr>
          <p:cNvPr id="367"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68" name="Table 3"/>
          <p:cNvGraphicFramePr/>
          <p:nvPr/>
        </p:nvGraphicFramePr>
        <p:xfrm>
          <a:off x="209160" y="12456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CustomShape 1"/>
          <p:cNvSpPr/>
          <p:nvPr/>
        </p:nvSpPr>
        <p:spPr>
          <a:xfrm>
            <a:off x="1676520" y="2362320"/>
            <a:ext cx="8817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22"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9"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a:t>
            </a:r>
            <a:endParaRPr b="0" lang="en-IN" sz="4000" spc="-1" strike="noStrike">
              <a:latin typeface="Arial"/>
            </a:endParaRPr>
          </a:p>
        </p:txBody>
      </p:sp>
      <p:sp>
        <p:nvSpPr>
          <p:cNvPr id="370" name="CustomShape 2"/>
          <p:cNvSpPr/>
          <p:nvPr/>
        </p:nvSpPr>
        <p:spPr>
          <a:xfrm>
            <a:off x="248400" y="762120"/>
            <a:ext cx="98992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a:t>
            </a:r>
            <a:r>
              <a:rPr b="0" lang="en-US" sz="1800" spc="-1" strike="noStrike">
                <a:solidFill>
                  <a:srgbClr val="000000"/>
                </a:solidFill>
                <a:latin typeface="Arial"/>
                <a:ea typeface="DejaVu Sans"/>
              </a:rPr>
              <a:t> returns the specified range of elements in the sorted set stored at &lt;key&gt;. By default, the command performs an index range query. The </a:t>
            </a:r>
            <a:r>
              <a:rPr b="1" lang="en-US" sz="1800" spc="-1" strike="noStrike">
                <a:solidFill>
                  <a:srgbClr val="000000"/>
                </a:solidFill>
                <a:latin typeface="Arial"/>
                <a:ea typeface="DejaVu Sans"/>
              </a:rPr>
              <a:t>&lt;min&gt; and &lt;max&gt;</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(both inclusive range)</a:t>
            </a:r>
            <a:r>
              <a:rPr b="0" lang="en-US" sz="1800" spc="-1" strike="noStrike">
                <a:solidFill>
                  <a:srgbClr val="000000"/>
                </a:solidFill>
                <a:latin typeface="Arial"/>
                <a:ea typeface="DejaVu Sans"/>
              </a:rPr>
              <a:t> arguments represent zero-based indexes, where 0 is the first element and so on. If </a:t>
            </a:r>
            <a:r>
              <a:rPr b="1" lang="en-US" sz="1800" spc="-1" strike="noStrike">
                <a:solidFill>
                  <a:srgbClr val="000000"/>
                </a:solidFill>
                <a:latin typeface="Arial"/>
                <a:ea typeface="DejaVu Sans"/>
              </a:rPr>
              <a:t>BYSCORE</a:t>
            </a:r>
            <a:r>
              <a:rPr b="0" lang="en-US" sz="1800" spc="-1" strike="noStrike">
                <a:solidFill>
                  <a:srgbClr val="000000"/>
                </a:solidFill>
                <a:latin typeface="Arial"/>
                <a:ea typeface="DejaVu Sans"/>
              </a:rPr>
              <a:t> option is provided, the command behaves like </a:t>
            </a:r>
            <a:r>
              <a:rPr b="1" lang="en-US" sz="1800" spc="-1" strike="noStrike">
                <a:solidFill>
                  <a:srgbClr val="000000"/>
                </a:solidFill>
                <a:latin typeface="Arial"/>
                <a:ea typeface="DejaVu Sans"/>
              </a:rPr>
              <a:t>ZRANGEBYSCORE</a:t>
            </a:r>
            <a:r>
              <a:rPr b="0" lang="en-US" sz="1800" spc="-1" strike="noStrike">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 </a:t>
            </a:r>
            <a:r>
              <a:rPr b="1" lang="en-US" sz="1800" spc="-1" strike="noStrike">
                <a:solidFill>
                  <a:srgbClr val="000000"/>
                </a:solidFill>
                <a:latin typeface="Arial"/>
                <a:ea typeface="DejaVu Sans"/>
              </a:rPr>
              <a:t>(</a:t>
            </a:r>
            <a:r>
              <a:rPr b="0" lang="en-US" sz="1800" spc="-1" strike="noStrike">
                <a:solidFill>
                  <a:srgbClr val="000000"/>
                </a:solidFill>
                <a:latin typeface="Arial"/>
                <a:ea typeface="DejaVu Sans"/>
              </a:rPr>
              <a:t>.</a:t>
            </a:r>
            <a:endParaRPr b="0" lang="en-IN" sz="1800" spc="-1" strike="noStrike">
              <a:latin typeface="Arial"/>
            </a:endParaRPr>
          </a:p>
        </p:txBody>
      </p:sp>
      <p:sp>
        <p:nvSpPr>
          <p:cNvPr id="371" name="CustomShape 3"/>
          <p:cNvSpPr/>
          <p:nvPr/>
        </p:nvSpPr>
        <p:spPr>
          <a:xfrm>
            <a:off x="248400" y="3062880"/>
            <a:ext cx="98272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 key min max [BYSCORE|BYLEX] [REV] [LIMIT offset count] [WITHSCORES] </a:t>
            </a:r>
            <a:endParaRPr b="0" lang="en-IN" sz="2000" spc="-1" strike="noStrike">
              <a:latin typeface="Arial"/>
            </a:endParaRPr>
          </a:p>
        </p:txBody>
      </p:sp>
      <p:sp>
        <p:nvSpPr>
          <p:cNvPr id="372" name="CustomShape 4"/>
          <p:cNvSpPr/>
          <p:nvPr/>
        </p:nvSpPr>
        <p:spPr>
          <a:xfrm>
            <a:off x="248400" y="3866400"/>
            <a:ext cx="11803320" cy="297000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0 -1 withscores</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 game:1 (7 (23 byscore withscores</a:t>
            </a:r>
            <a:endParaRPr b="0" lang="en-IN" sz="1800" spc="-1" strike="noStrike">
              <a:latin typeface="Arial"/>
            </a:endParaRPr>
          </a:p>
        </p:txBody>
      </p:sp>
      <p:sp>
        <p:nvSpPr>
          <p:cNvPr id="373"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4" name="CustomShape 6"/>
          <p:cNvSpPr/>
          <p:nvPr/>
        </p:nvSpPr>
        <p:spPr>
          <a:xfrm>
            <a:off x="10332000" y="682560"/>
            <a:ext cx="1891800" cy="57106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 "neel"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2) "4"</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3) "raj"</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4)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5) "ruhan"</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6) "5"</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7) "gau"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8) "7"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9) "kau"</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10)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11) "nitish"</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12) "10"</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13)  "saleel"</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14) "17"</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15) "sangita"</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16) "23"</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17) "deep"</a:t>
            </a:r>
            <a:endParaRPr b="0" lang="en-IN" sz="2200" spc="-1" strike="noStrike">
              <a:latin typeface="Arial"/>
            </a:endParaRPr>
          </a:p>
          <a:p>
            <a:pPr>
              <a:lnSpc>
                <a:spcPct val="100000"/>
              </a:lnSpc>
            </a:pPr>
            <a:r>
              <a:rPr b="0" lang="en-IN" sz="2200" spc="-1" strike="noStrike">
                <a:solidFill>
                  <a:srgbClr val="bf360c"/>
                </a:solidFill>
                <a:latin typeface="Arial"/>
                <a:ea typeface="DejaVu Sans"/>
              </a:rPr>
              <a:t> </a:t>
            </a:r>
            <a:r>
              <a:rPr b="0" lang="en-IN" sz="2200" spc="-1" strike="noStrike">
                <a:solidFill>
                  <a:srgbClr val="bf360c"/>
                </a:solidFill>
                <a:latin typeface="Arial"/>
                <a:ea typeface="DejaVu Sans"/>
              </a:rPr>
              <a:t>18) "28"</a:t>
            </a:r>
            <a:endParaRPr b="0" lang="en-IN" sz="2200" spc="-1" strike="noStrike">
              <a:latin typeface="Arial"/>
            </a:endParaRPr>
          </a:p>
        </p:txBody>
      </p:sp>
      <p:sp>
        <p:nvSpPr>
          <p:cNvPr id="375" name="Line 7"/>
          <p:cNvSpPr/>
          <p:nvPr/>
        </p:nvSpPr>
        <p:spPr>
          <a:xfrm flipH="1">
            <a:off x="6458760" y="3960000"/>
            <a:ext cx="4017240" cy="597240"/>
          </a:xfrm>
          <a:prstGeom prst="line">
            <a:avLst/>
          </a:prstGeom>
          <a:ln w="50400">
            <a:solidFill>
              <a:srgbClr val="cddc39"/>
            </a:solidFill>
            <a:round/>
            <a:headEnd len="med" type="triangle" w="med"/>
            <a:tailEnd len="med" type="diamond" w="med"/>
          </a:ln>
        </p:spPr>
        <p:style>
          <a:lnRef idx="0"/>
          <a:fillRef idx="0"/>
          <a:effectRef idx="0"/>
          <a:fontRef idx="minor"/>
        </p:style>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6"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zrevrange</a:t>
            </a:r>
            <a:endParaRPr b="0" lang="en-IN" sz="4000" spc="-1" strike="noStrike">
              <a:latin typeface="Arial"/>
            </a:endParaRPr>
          </a:p>
        </p:txBody>
      </p:sp>
      <p:sp>
        <p:nvSpPr>
          <p:cNvPr id="377" name="CustomShape 2"/>
          <p:cNvSpPr/>
          <p:nvPr/>
        </p:nvSpPr>
        <p:spPr>
          <a:xfrm>
            <a:off x="248400" y="762120"/>
            <a:ext cx="1169136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REVRANGE</a:t>
            </a:r>
            <a:r>
              <a:rPr b="0" lang="en-US" sz="1800" spc="-1" strike="noStrike">
                <a:solidFill>
                  <a:srgbClr val="000000"/>
                </a:solidFill>
                <a:latin typeface="Arial"/>
                <a:ea typeface="DejaVu Sans"/>
              </a:rPr>
              <a:t> returns the specified range of elements in the sorted set stored at key. The elements are considered to be ordered from the highest to the lowest score. </a:t>
            </a:r>
            <a:endParaRPr b="0" lang="en-IN" sz="1800" spc="-1" strike="noStrike">
              <a:latin typeface="Arial"/>
            </a:endParaRPr>
          </a:p>
        </p:txBody>
      </p:sp>
      <p:sp>
        <p:nvSpPr>
          <p:cNvPr id="378" name="CustomShape 3"/>
          <p:cNvSpPr/>
          <p:nvPr/>
        </p:nvSpPr>
        <p:spPr>
          <a:xfrm>
            <a:off x="248400" y="1752840"/>
            <a:ext cx="98272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ZREVRANGE key start stop [WITHSCORES] </a:t>
            </a:r>
            <a:endParaRPr b="0" lang="en-IN" sz="2000" spc="-1" strike="noStrike">
              <a:latin typeface="Arial"/>
            </a:endParaRPr>
          </a:p>
        </p:txBody>
      </p:sp>
      <p:sp>
        <p:nvSpPr>
          <p:cNvPr id="379" name="CustomShape 4"/>
          <p:cNvSpPr/>
          <p:nvPr/>
        </p:nvSpPr>
        <p:spPr>
          <a:xfrm>
            <a:off x="248400" y="2309760"/>
            <a:ext cx="11803320" cy="91260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 game:1 0 -1 withscores</a:t>
            </a:r>
            <a:endParaRPr b="0" lang="en-IN" sz="1800" spc="-1" strike="noStrike">
              <a:latin typeface="Arial"/>
            </a:endParaRPr>
          </a:p>
        </p:txBody>
      </p:sp>
      <p:sp>
        <p:nvSpPr>
          <p:cNvPr id="380"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1" name="CustomShape 1"/>
          <p:cNvSpPr/>
          <p:nvPr/>
        </p:nvSpPr>
        <p:spPr>
          <a:xfrm>
            <a:off x="1676520" y="2362320"/>
            <a:ext cx="88178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zrangebyscore &amp; zrevrangebyscore</a:t>
            </a:r>
            <a:endParaRPr b="0" lang="en-IN" sz="5400" spc="-1" strike="noStrike">
              <a:latin typeface="Arial"/>
            </a:endParaRPr>
          </a:p>
        </p:txBody>
      </p:sp>
      <p:sp>
        <p:nvSpPr>
          <p:cNvPr id="382"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83" name="Table 3"/>
          <p:cNvGraphicFramePr/>
          <p:nvPr/>
        </p:nvGraphicFramePr>
        <p:xfrm>
          <a:off x="209520" y="124920"/>
          <a:ext cx="7422840" cy="1828440"/>
        </p:xfrm>
        <a:graphic>
          <a:graphicData uri="http://schemas.openxmlformats.org/drawingml/2006/table">
            <a:tbl>
              <a:tblPr/>
              <a:tblGrid>
                <a:gridCol w="1480320"/>
                <a:gridCol w="1412280"/>
                <a:gridCol w="1733760"/>
                <a:gridCol w="2796840"/>
              </a:tblGrid>
              <a:tr h="456840">
                <a:tc gridSpan="4">
                  <a:txBody>
                    <a:bodyPr lIns="90000" rIns="90000">
                      <a:noAutofit/>
                    </a:bodyPr>
                    <a:p>
                      <a:pPr>
                        <a:lnSpc>
                          <a:spcPct val="100000"/>
                        </a:lnSpc>
                      </a:pPr>
                      <a:r>
                        <a:rPr b="1" lang="en-IN" sz="1800" spc="-1" strike="noStrike">
                          <a:solidFill>
                            <a:srgbClr val="ff1744"/>
                          </a:solidFill>
                          <a:latin typeface="Arial"/>
                          <a:ea typeface="DejaVu Sans"/>
                        </a:rPr>
                        <a:t>Things to remember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c hMerge="1">
                  <a:tcPr marL="90000" marR="90000">
                    <a:solidFill>
                      <a:srgbClr val="729fcf"/>
                    </a:solidFill>
                  </a:tcPr>
                </a:tc>
              </a:tr>
              <a:tr h="456840">
                <a:tc>
                  <a:txBody>
                    <a:bodyPr lIns="90000" rIns="90000">
                      <a:noAutofit/>
                    </a:bodyPr>
                    <a:p>
                      <a:pPr algn="ctr">
                        <a:lnSpc>
                          <a:spcPct val="100000"/>
                        </a:lnSpc>
                      </a:pPr>
                      <a:r>
                        <a:rPr b="1" lang="en-IN" sz="1800" spc="-1" strike="noStrike">
                          <a:solidFill>
                            <a:srgbClr val="283593"/>
                          </a:solidFill>
                          <a:latin typeface="Arial"/>
                          <a:ea typeface="DejaVu Sans"/>
                        </a:rPr>
                        <a:t>KEY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gn="ctr">
                        <a:lnSpc>
                          <a:spcPct val="100000"/>
                        </a:lnSpc>
                      </a:pPr>
                      <a:r>
                        <a:rPr b="1" lang="en-IN" sz="1800" spc="-1" strike="noStrike">
                          <a:solidFill>
                            <a:srgbClr val="283593"/>
                          </a:solidFill>
                          <a:latin typeface="Arial"/>
                          <a:ea typeface="DejaVu Sans"/>
                        </a:rPr>
                        <a:t>LIST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gridSpan="2">
                  <a:txBody>
                    <a:bodyPr lIns="90000" rIns="90000">
                      <a:noAutofit/>
                    </a:bodyPr>
                    <a:p>
                      <a:pPr algn="ctr">
                        <a:lnSpc>
                          <a:spcPct val="100000"/>
                        </a:lnSpc>
                      </a:pPr>
                      <a:r>
                        <a:rPr b="1" lang="en-IN" sz="1800" spc="-1" strike="noStrike">
                          <a:solidFill>
                            <a:srgbClr val="283593"/>
                          </a:solidFill>
                          <a:latin typeface="Arial"/>
                          <a:ea typeface="DejaVu Sans"/>
                        </a:rPr>
                        <a:t>ZSET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r>
              <a:tr h="457560">
                <a:tc rowSpan="2">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getrange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rowSpan="2">
                  <a:txBody>
                    <a:bodyPr lIns="90000" rIns="90000">
                      <a:noAutofit/>
                    </a:bodyPr>
                    <a:p>
                      <a:pPr>
                        <a:lnSpc>
                          <a:spcPct val="100000"/>
                        </a:lnSpc>
                      </a:pPr>
                      <a:r>
                        <a:rPr b="0" lang="en-IN" sz="1800" spc="-1" strike="noStrike">
                          <a:latin typeface="Arial"/>
                        </a:rPr>
                        <a:t> </a:t>
                      </a:r>
                      <a:r>
                        <a:rPr b="1" lang="en-IN" sz="1800" spc="-1" strike="noStrike">
                          <a:solidFill>
                            <a:srgbClr val="424242"/>
                          </a:solidFill>
                          <a:latin typeface="Arial"/>
                          <a:ea typeface="DejaVu Sans"/>
                        </a:rPr>
                        <a:t>lrange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457560">
                <a:tc vMerge="1">
                  <a:tcPr marL="90000" marR="90000">
                    <a:solidFill>
                      <a:srgbClr val="729fcf"/>
                    </a:solidFill>
                  </a:tcPr>
                </a:tc>
                <a:tc vMerge="1">
                  <a:tcPr marL="90000" marR="90000">
                    <a:solidFill>
                      <a:srgbClr val="729fcf"/>
                    </a:solid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ea typeface="DejaVu Sans"/>
                        </a:rPr>
                        <a:t> </a:t>
                      </a:r>
                      <a:r>
                        <a:rPr b="1" lang="en-IN" sz="1800" spc="-1" strike="noStrike">
                          <a:solidFill>
                            <a:srgbClr val="424242"/>
                          </a:solidFill>
                          <a:latin typeface="Arial"/>
                          <a:ea typeface="DejaVu Sans"/>
                        </a:rPr>
                        <a:t>zrevrangebyscore</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4"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zrangebyscore &amp; zrevrangebyscore</a:t>
            </a:r>
            <a:endParaRPr b="0" lang="en-IN" sz="4000" spc="-1" strike="noStrike">
              <a:latin typeface="Arial"/>
            </a:endParaRPr>
          </a:p>
        </p:txBody>
      </p:sp>
      <p:sp>
        <p:nvSpPr>
          <p:cNvPr id="385" name="CustomShape 2"/>
          <p:cNvSpPr/>
          <p:nvPr/>
        </p:nvSpPr>
        <p:spPr>
          <a:xfrm>
            <a:off x="248400" y="762120"/>
            <a:ext cx="116992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ZRANGEBYSCORE</a:t>
            </a:r>
            <a:r>
              <a:rPr b="0" lang="en-US" sz="1800" spc="-1" strike="noStrike">
                <a:solidFill>
                  <a:srgbClr val="000000"/>
                </a:solidFill>
                <a:latin typeface="Arial"/>
                <a:ea typeface="DejaVu Sans"/>
              </a:rPr>
              <a:t> returns all the elements in the sorted set at key with a score between min and max </a:t>
            </a:r>
            <a:r>
              <a:rPr b="1" lang="en-US" sz="1800" spc="-1" strike="noStrike">
                <a:solidFill>
                  <a:srgbClr val="000000"/>
                </a:solidFill>
                <a:latin typeface="Arial"/>
                <a:ea typeface="DejaVu Sans"/>
              </a:rPr>
              <a:t>(including elements with score equal to min or max)</a:t>
            </a:r>
            <a:r>
              <a:rPr b="0" lang="en-US" sz="1800" spc="-1" strike="noStrike">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ZREVRANGEBYSCORE</a:t>
            </a:r>
            <a:r>
              <a:rPr b="0" lang="en-US" sz="1800" spc="-1" strike="noStrike">
                <a:solidFill>
                  <a:srgbClr val="000000"/>
                </a:solidFill>
                <a:latin typeface="Arial"/>
                <a:ea typeface="DejaVu Sans"/>
              </a:rPr>
              <a:t> returns all the elements in the sorted set at key with a score between max and min (including elements with score equal to max or min).</a:t>
            </a:r>
            <a:endParaRPr b="0" lang="en-IN" sz="1800" spc="-1" strike="noStrike">
              <a:latin typeface="Arial"/>
            </a:endParaRPr>
          </a:p>
        </p:txBody>
      </p:sp>
      <p:sp>
        <p:nvSpPr>
          <p:cNvPr id="386" name="CustomShape 3"/>
          <p:cNvSpPr/>
          <p:nvPr/>
        </p:nvSpPr>
        <p:spPr>
          <a:xfrm>
            <a:off x="248400" y="2911320"/>
            <a:ext cx="98272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ZRANGEBYSCORE key min max [WITHSCORES] [LIMIT offset count]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ZREVRANGEBYSCORE key max min [WITHSCORES] [LIMIT offset count]</a:t>
            </a:r>
            <a:endParaRPr b="0" lang="en-IN" sz="2000" spc="-1" strike="noStrike">
              <a:latin typeface="Arial"/>
            </a:endParaRPr>
          </a:p>
        </p:txBody>
      </p:sp>
      <p:sp>
        <p:nvSpPr>
          <p:cNvPr id="387" name="CustomShape 4"/>
          <p:cNvSpPr/>
          <p:nvPr/>
        </p:nvSpPr>
        <p:spPr>
          <a:xfrm>
            <a:off x="288000" y="3751920"/>
            <a:ext cx="11803320" cy="297000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withscores</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zrangebyscore game:1 7 23 limit 1 3</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zrevrangebyscore game:1 (23 7  withscores</a:t>
            </a:r>
            <a:endParaRPr b="0" lang="en-IN" sz="1800" spc="-1" strike="noStrike">
              <a:latin typeface="Arial"/>
            </a:endParaRPr>
          </a:p>
        </p:txBody>
      </p:sp>
      <p:sp>
        <p:nvSpPr>
          <p:cNvPr id="388"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9" name="CustomShape 1"/>
          <p:cNvSpPr/>
          <p:nvPr/>
        </p:nvSpPr>
        <p:spPr>
          <a:xfrm>
            <a:off x="1676520" y="2362320"/>
            <a:ext cx="88178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zrank, zrevrank and zscore, zmscore</a:t>
            </a:r>
            <a:endParaRPr b="0" lang="en-IN" sz="5400" spc="-1" strike="noStrike">
              <a:latin typeface="Arial"/>
            </a:endParaRPr>
          </a:p>
        </p:txBody>
      </p:sp>
      <p:sp>
        <p:nvSpPr>
          <p:cNvPr id="390"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1"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zrank, zrevrank &amp; zscore, zmscore</a:t>
            </a:r>
            <a:endParaRPr b="0" lang="en-IN" sz="4000" spc="-1" strike="noStrike">
              <a:latin typeface="Arial"/>
            </a:endParaRPr>
          </a:p>
        </p:txBody>
      </p:sp>
      <p:sp>
        <p:nvSpPr>
          <p:cNvPr id="392" name="CustomShape 2"/>
          <p:cNvSpPr/>
          <p:nvPr/>
        </p:nvSpPr>
        <p:spPr>
          <a:xfrm>
            <a:off x="248400" y="762120"/>
            <a:ext cx="1169928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ZRANK</a:t>
            </a:r>
            <a:r>
              <a:rPr b="0" lang="en-US" sz="1800" spc="-1" strike="noStrike">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ZREVRANK</a:t>
            </a:r>
            <a:r>
              <a:rPr b="0" lang="en-US" sz="1800" spc="-1" strike="noStrike">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ZSCORE</a:t>
            </a:r>
            <a:r>
              <a:rPr b="0" lang="en-US" sz="1800" spc="-1" strike="noStrike">
                <a:solidFill>
                  <a:srgbClr val="000000"/>
                </a:solidFill>
                <a:latin typeface="Arial"/>
                <a:ea typeface="DejaVu Sans"/>
              </a:rPr>
              <a:t> returns the score of member in the sorted set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ZMSCORE</a:t>
            </a:r>
            <a:r>
              <a:rPr b="0" lang="en-US" sz="1800" spc="-1" strike="noStrike">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b="0" lang="en-IN" sz="1800" spc="-1" strike="noStrike">
              <a:latin typeface="Arial"/>
            </a:endParaRPr>
          </a:p>
        </p:txBody>
      </p:sp>
      <p:sp>
        <p:nvSpPr>
          <p:cNvPr id="393" name="CustomShape 3"/>
          <p:cNvSpPr/>
          <p:nvPr/>
        </p:nvSpPr>
        <p:spPr>
          <a:xfrm>
            <a:off x="248400" y="3350160"/>
            <a:ext cx="11691360" cy="2040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ZRANK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ZREVRANK key member</a:t>
            </a:r>
            <a:endParaRPr b="0" lang="en-IN" sz="2000" spc="-1" strike="noStrike">
              <a:latin typeface="Arial"/>
            </a:endParaRPr>
          </a:p>
          <a:p>
            <a:pPr>
              <a:lnSpc>
                <a:spcPct val="100000"/>
              </a:lnSpc>
            </a:pPr>
            <a:r>
              <a:rPr b="0" lang="en-US" sz="800" spc="-1" strike="noStrike">
                <a:solidFill>
                  <a:srgbClr val="00b0f0"/>
                </a:solidFill>
                <a:latin typeface="Consolas"/>
                <a:ea typeface="DejaVu Sans"/>
              </a:rPr>
              <a:t> </a:t>
            </a:r>
            <a:endParaRPr b="0" lang="en-IN" sz="800" spc="-1" strike="noStrike">
              <a:latin typeface="Arial"/>
            </a:endParaRPr>
          </a:p>
          <a:p>
            <a:pPr>
              <a:lnSpc>
                <a:spcPct val="100000"/>
              </a:lnSpc>
            </a:pPr>
            <a:r>
              <a:rPr b="0" lang="en-US" sz="2000" spc="-1" strike="noStrike">
                <a:solidFill>
                  <a:srgbClr val="00b0f0"/>
                </a:solidFill>
                <a:latin typeface="Consolas"/>
                <a:ea typeface="DejaVu Sans"/>
              </a:rPr>
              <a:t>ZSCORE key member</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ZMSCORE key member [member ...]</a:t>
            </a:r>
            <a:endParaRPr b="0" lang="en-IN" sz="2000" spc="-1" strike="noStrike">
              <a:latin typeface="Arial"/>
            </a:endParaRPr>
          </a:p>
        </p:txBody>
      </p:sp>
      <p:sp>
        <p:nvSpPr>
          <p:cNvPr id="394" name="CustomShape 4"/>
          <p:cNvSpPr/>
          <p:nvPr/>
        </p:nvSpPr>
        <p:spPr>
          <a:xfrm>
            <a:off x="248400" y="5087160"/>
            <a:ext cx="11803320" cy="173556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zrank game:1 saleel</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zrevrank game:1 saleel</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zmscore game:1 saleel sharmin</a:t>
            </a:r>
            <a:endParaRPr b="0" lang="en-IN" sz="1800" spc="-1" strike="noStrike">
              <a:latin typeface="Arial"/>
            </a:endParaRPr>
          </a:p>
        </p:txBody>
      </p:sp>
      <p:sp>
        <p:nvSpPr>
          <p:cNvPr id="395"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6" name="CustomShape 1"/>
          <p:cNvSpPr/>
          <p:nvPr/>
        </p:nvSpPr>
        <p:spPr>
          <a:xfrm>
            <a:off x="1676520" y="2362320"/>
            <a:ext cx="881784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zcount, zrem, zrandmember</a:t>
            </a:r>
            <a:endParaRPr b="0" lang="en-IN" sz="5400" spc="-1" strike="noStrike">
              <a:latin typeface="Arial"/>
            </a:endParaRPr>
          </a:p>
        </p:txBody>
      </p:sp>
      <p:sp>
        <p:nvSpPr>
          <p:cNvPr id="397"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8"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zcount, zrem, zrandmember</a:t>
            </a:r>
            <a:endParaRPr b="0" lang="en-IN" sz="4000" spc="-1" strike="noStrike">
              <a:latin typeface="Arial"/>
            </a:endParaRPr>
          </a:p>
        </p:txBody>
      </p:sp>
      <p:sp>
        <p:nvSpPr>
          <p:cNvPr id="399" name="CustomShape 2"/>
          <p:cNvSpPr/>
          <p:nvPr/>
        </p:nvSpPr>
        <p:spPr>
          <a:xfrm>
            <a:off x="248400" y="762120"/>
            <a:ext cx="116992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ZCOUNT</a:t>
            </a:r>
            <a:r>
              <a:rPr b="0" lang="en-US" sz="1800" spc="-1" strike="noStrike">
                <a:solidFill>
                  <a:srgbClr val="000000"/>
                </a:solidFill>
                <a:latin typeface="Arial"/>
                <a:ea typeface="DejaVu Sans"/>
              </a:rPr>
              <a:t> returns the number of elements in the sorted set at key with a </a:t>
            </a:r>
            <a:r>
              <a:rPr b="1" lang="en-US" sz="1800" spc="-1" strike="noStrike">
                <a:solidFill>
                  <a:srgbClr val="000000"/>
                </a:solidFill>
                <a:latin typeface="Arial"/>
                <a:ea typeface="DejaVu Sans"/>
              </a:rPr>
              <a:t>score between min and max</a:t>
            </a:r>
            <a:r>
              <a:rPr b="0" lang="en-US" sz="1800" spc="-1" strike="noStrike">
                <a:solidFill>
                  <a:srgbClr val="000000"/>
                </a:solidFill>
                <a:latin typeface="Arial"/>
                <a:ea typeface="DejaVu Sans"/>
              </a:rPr>
              <a:t>.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ZREM</a:t>
            </a:r>
            <a:r>
              <a:rPr b="0" lang="en-US" sz="1800" spc="-1" strike="noStrike">
                <a:solidFill>
                  <a:srgbClr val="000000"/>
                </a:solidFill>
                <a:latin typeface="Arial"/>
                <a:ea typeface="DejaVu Sans"/>
              </a:rPr>
              <a:t> removes the specified members from the sorted set stored at key. Non existing members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ZRANDMEMBER</a:t>
            </a:r>
            <a:r>
              <a:rPr b="0" lang="en-US" sz="1800" spc="-1" strike="noStrike">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b="0" lang="en-IN" sz="1800" spc="-1" strike="noStrike">
              <a:latin typeface="Arial"/>
            </a:endParaRPr>
          </a:p>
        </p:txBody>
      </p:sp>
      <p:sp>
        <p:nvSpPr>
          <p:cNvPr id="400" name="CustomShape 3"/>
          <p:cNvSpPr/>
          <p:nvPr/>
        </p:nvSpPr>
        <p:spPr>
          <a:xfrm>
            <a:off x="248400" y="2896920"/>
            <a:ext cx="11691360" cy="1614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ZCOUNT key min max</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ZREM key member [member …]</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ZRANDMEMBER key [count [WITHSCORES]]</a:t>
            </a:r>
            <a:endParaRPr b="0" lang="en-IN" sz="2000" spc="-1" strike="noStrike">
              <a:latin typeface="Arial"/>
            </a:endParaRPr>
          </a:p>
        </p:txBody>
      </p:sp>
      <p:sp>
        <p:nvSpPr>
          <p:cNvPr id="401" name="CustomShape 4"/>
          <p:cNvSpPr/>
          <p:nvPr/>
        </p:nvSpPr>
        <p:spPr>
          <a:xfrm>
            <a:off x="248400" y="4193640"/>
            <a:ext cx="11803320" cy="255852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zcount game:1 1 (10</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zscore game:1 saleel</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zrem iplTeamRank "Dummy Team" "Dummy Team1" "Dummy Team2"</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zrandmember iplTeamRank</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zrandmember iplTeamRank 3</a:t>
            </a:r>
            <a:endParaRPr b="0" lang="en-IN" sz="1800" spc="-1" strike="noStrike">
              <a:latin typeface="Arial"/>
            </a:endParaRPr>
          </a:p>
        </p:txBody>
      </p:sp>
      <p:sp>
        <p:nvSpPr>
          <p:cNvPr id="402"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3" name="CustomShape 1"/>
          <p:cNvSpPr/>
          <p:nvPr/>
        </p:nvSpPr>
        <p:spPr>
          <a:xfrm>
            <a:off x="1676520" y="2362320"/>
            <a:ext cx="8817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zunion, zinter and zdiff</a:t>
            </a:r>
            <a:endParaRPr b="0" lang="en-IN" sz="5400" spc="-1" strike="noStrike">
              <a:latin typeface="Arial"/>
            </a:endParaRPr>
          </a:p>
        </p:txBody>
      </p:sp>
      <p:sp>
        <p:nvSpPr>
          <p:cNvPr id="404"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5"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zunion, zinter, zdiff</a:t>
            </a:r>
            <a:endParaRPr b="0" lang="en-IN" sz="4000" spc="-1" strike="noStrike">
              <a:latin typeface="Arial"/>
            </a:endParaRPr>
          </a:p>
        </p:txBody>
      </p:sp>
      <p:sp>
        <p:nvSpPr>
          <p:cNvPr id="406" name="CustomShape 2"/>
          <p:cNvSpPr/>
          <p:nvPr/>
        </p:nvSpPr>
        <p:spPr>
          <a:xfrm>
            <a:off x="248400" y="762120"/>
            <a:ext cx="1169928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ZCOUNT</a:t>
            </a:r>
            <a:r>
              <a:rPr b="0" lang="en-US" sz="1800" spc="-1" strike="noStrike">
                <a:solidFill>
                  <a:srgbClr val="000000"/>
                </a:solidFill>
                <a:latin typeface="Arial"/>
                <a:ea typeface="DejaVu Sans"/>
              </a:rPr>
              <a:t> returns the number of elements in the sorted set at key with a </a:t>
            </a:r>
            <a:r>
              <a:rPr b="1" lang="en-US" sz="1800" spc="-1" strike="noStrike">
                <a:solidFill>
                  <a:srgbClr val="000000"/>
                </a:solidFill>
                <a:latin typeface="Arial"/>
                <a:ea typeface="DejaVu Sans"/>
              </a:rPr>
              <a:t>score between min and max</a:t>
            </a:r>
            <a:r>
              <a:rPr b="0" lang="en-US" sz="1800" spc="-1" strike="noStrike">
                <a:solidFill>
                  <a:srgbClr val="000000"/>
                </a:solidFill>
                <a:latin typeface="Arial"/>
                <a:ea typeface="DejaVu Sans"/>
              </a:rPr>
              <a:t>. It is possible to specify an open interval </a:t>
            </a:r>
            <a:r>
              <a:rPr b="1" lang="en-US" sz="1800" spc="-1" strike="noStrike">
                <a:solidFill>
                  <a:srgbClr val="000000"/>
                </a:solidFill>
                <a:latin typeface="Arial"/>
                <a:ea typeface="DejaVu Sans"/>
              </a:rPr>
              <a:t>(exclusive)</a:t>
            </a:r>
            <a:r>
              <a:rPr b="0" lang="en-US" sz="1800" spc="-1" strike="noStrike">
                <a:solidFill>
                  <a:srgbClr val="000000"/>
                </a:solidFill>
                <a:latin typeface="Arial"/>
                <a:ea typeface="DejaVu Sans"/>
              </a:rPr>
              <a:t> by prefixing the score with the character</a:t>
            </a:r>
            <a:r>
              <a:rPr b="1" lang="en-US" sz="1800" spc="-1" strike="noStrike">
                <a:solidFill>
                  <a:srgbClr val="000000"/>
                </a:solidFill>
                <a:latin typeface="Arial"/>
                <a:ea typeface="DejaVu Sans"/>
              </a:rPr>
              <a:t> (</a:t>
            </a:r>
            <a:r>
              <a:rPr b="0" lang="en-US" sz="1800" spc="-1" strike="noStrike">
                <a:solidFill>
                  <a:srgbClr val="000000"/>
                </a:solidFill>
                <a:latin typeface="Arial"/>
                <a:ea typeface="DejaVu Sans"/>
              </a:rPr>
              <a: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ZREM</a:t>
            </a:r>
            <a:r>
              <a:rPr b="0" lang="en-US" sz="1800" spc="-1" strike="noStrike">
                <a:solidFill>
                  <a:srgbClr val="000000"/>
                </a:solidFill>
                <a:latin typeface="Arial"/>
                <a:ea typeface="DejaVu Sans"/>
              </a:rPr>
              <a:t> removes the specified members from the sorted set stored at key. Non existing members are ignored.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ZRANDMEMBER</a:t>
            </a:r>
            <a:r>
              <a:rPr b="0" lang="en-US" sz="1800" spc="-1" strike="noStrike">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b="0" lang="en-IN" sz="1800" spc="-1" strike="noStrike">
              <a:latin typeface="Arial"/>
            </a:endParaRPr>
          </a:p>
        </p:txBody>
      </p:sp>
      <p:sp>
        <p:nvSpPr>
          <p:cNvPr id="407" name="CustomShape 3"/>
          <p:cNvSpPr/>
          <p:nvPr/>
        </p:nvSpPr>
        <p:spPr>
          <a:xfrm>
            <a:off x="248400" y="4048920"/>
            <a:ext cx="11691360" cy="22240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ZUNION numkeys key [key ...] [WEIGHTS weight [weight ...]] [AGGREGATE SUM|MIN|MAX] [WITHSCORES]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ZINTER numkeys key [key ...] [WEIGHTS weight [weight ...]] [AGGREGATE SUM|MIN|MAX] [WITHSCORES]</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ZDIFF numkeys key [key ...] [WITHSCORES]</a:t>
            </a:r>
            <a:endParaRPr b="0" lang="en-IN" sz="2000" spc="-1" strike="noStrike">
              <a:latin typeface="Arial"/>
            </a:endParaRPr>
          </a:p>
        </p:txBody>
      </p:sp>
      <p:sp>
        <p:nvSpPr>
          <p:cNvPr id="408"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3" name="CustomShape 1"/>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4" name="CustomShape 2"/>
          <p:cNvSpPr/>
          <p:nvPr/>
        </p:nvSpPr>
        <p:spPr>
          <a:xfrm>
            <a:off x="248400" y="762120"/>
            <a:ext cx="1169136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5" name="CustomShape 3"/>
          <p:cNvSpPr/>
          <p:nvPr/>
        </p:nvSpPr>
        <p:spPr>
          <a:xfrm>
            <a:off x="246600" y="4042800"/>
            <a:ext cx="9064800" cy="255852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6" name="Table 4"/>
          <p:cNvGraphicFramePr/>
          <p:nvPr/>
        </p:nvGraphicFramePr>
        <p:xfrm>
          <a:off x="246600" y="2465640"/>
          <a:ext cx="9067320" cy="1464120"/>
        </p:xfrm>
        <a:graphic>
          <a:graphicData uri="http://schemas.openxmlformats.org/drawingml/2006/table">
            <a:tbl>
              <a:tblPr/>
              <a:tblGrid>
                <a:gridCol w="2565720"/>
                <a:gridCol w="6501960"/>
              </a:tblGrid>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6612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7"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8" name="CustomShape 6"/>
          <p:cNvSpPr/>
          <p:nvPr/>
        </p:nvSpPr>
        <p:spPr>
          <a:xfrm>
            <a:off x="246600" y="1742040"/>
            <a:ext cx="1169316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9" name="CustomShape 1"/>
          <p:cNvSpPr/>
          <p:nvPr/>
        </p:nvSpPr>
        <p:spPr>
          <a:xfrm>
            <a:off x="1676520" y="2362320"/>
            <a:ext cx="8817840" cy="9133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flushdb and flushall</a:t>
            </a:r>
            <a:endParaRPr b="0" lang="en-IN" sz="5400" spc="-1" strike="noStrike">
              <a:latin typeface="Arial"/>
            </a:endParaRPr>
          </a:p>
        </p:txBody>
      </p:sp>
      <p:sp>
        <p:nvSpPr>
          <p:cNvPr id="410"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1" name="CustomShape 1"/>
          <p:cNvSpPr/>
          <p:nvPr/>
        </p:nvSpPr>
        <p:spPr>
          <a:xfrm>
            <a:off x="248400" y="0"/>
            <a:ext cx="11691360" cy="69984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flushdb &amp; flushall</a:t>
            </a:r>
            <a:endParaRPr b="0" lang="en-IN" sz="4000" spc="-1" strike="noStrike">
              <a:latin typeface="Arial"/>
            </a:endParaRPr>
          </a:p>
        </p:txBody>
      </p:sp>
      <p:sp>
        <p:nvSpPr>
          <p:cNvPr id="412" name="CustomShape 2"/>
          <p:cNvSpPr/>
          <p:nvPr/>
        </p:nvSpPr>
        <p:spPr>
          <a:xfrm>
            <a:off x="248400" y="4948920"/>
            <a:ext cx="11691360" cy="8218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FLUSHDB [ASYNC|SYNC]</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US" sz="2000" spc="-1" strike="noStrike">
                <a:solidFill>
                  <a:srgbClr val="00b0f0"/>
                </a:solidFill>
                <a:latin typeface="Consolas"/>
                <a:ea typeface="DejaVu Sans"/>
              </a:rPr>
              <a:t>FLUSHALL [ASYNC|SYNC]</a:t>
            </a:r>
            <a:endParaRPr b="0" lang="en-IN" sz="2000" spc="-1" strike="noStrike">
              <a:latin typeface="Arial"/>
            </a:endParaRPr>
          </a:p>
        </p:txBody>
      </p:sp>
      <p:sp>
        <p:nvSpPr>
          <p:cNvPr id="413" name="CustomShape 3"/>
          <p:cNvSpPr/>
          <p:nvPr/>
        </p:nvSpPr>
        <p:spPr>
          <a:xfrm>
            <a:off x="248400" y="5777640"/>
            <a:ext cx="11803320" cy="913320"/>
          </a:xfrm>
          <a:prstGeom prst="rect">
            <a:avLst/>
          </a:prstGeom>
          <a:noFill/>
          <a:ln>
            <a:noFill/>
          </a:ln>
        </p:spPr>
        <p:style>
          <a:lnRef idx="0"/>
          <a:fillRef idx="0"/>
          <a:effectRef idx="0"/>
          <a:fontRef idx="minor"/>
        </p:style>
        <p:txBody>
          <a:bodyPr lIns="90000" rIns="90000" tIns="45000" bIns="45000">
            <a:spAutoFit/>
          </a:bodyPr>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flushdb</a:t>
            </a:r>
            <a:endParaRPr b="0" lang="en-IN" sz="1800" spc="-1" strike="noStrike">
              <a:latin typeface="Arial"/>
            </a:endParaRPr>
          </a:p>
          <a:p>
            <a:pPr marL="285840" indent="-26460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flushall</a:t>
            </a:r>
            <a:endParaRPr b="0" lang="en-IN" sz="1800" spc="-1" strike="noStrike">
              <a:latin typeface="Arial"/>
            </a:endParaRPr>
          </a:p>
        </p:txBody>
      </p:sp>
      <p:sp>
        <p:nvSpPr>
          <p:cNvPr id="414"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5" name="CustomShape 5"/>
          <p:cNvSpPr/>
          <p:nvPr/>
        </p:nvSpPr>
        <p:spPr>
          <a:xfrm>
            <a:off x="248400" y="762120"/>
            <a:ext cx="11699280" cy="3777480"/>
          </a:xfrm>
          <a:prstGeom prst="rect">
            <a:avLst/>
          </a:prstGeom>
          <a:noFill/>
          <a:ln>
            <a:noFill/>
          </a:ln>
        </p:spPr>
        <p:style>
          <a:lnRef idx="0"/>
          <a:fillRef idx="0"/>
          <a:effectRef idx="0"/>
          <a:fontRef idx="minor"/>
        </p:style>
        <p:txBody>
          <a:bodyPr lIns="90000" rIns="90000" tIns="45000" bIns="45000">
            <a:spAutoFit/>
          </a:bodyPr>
          <a:p>
            <a:pPr algn="just"/>
            <a:r>
              <a:rPr b="1" lang="en-US" sz="1800" spc="-1" strike="noStrike">
                <a:solidFill>
                  <a:srgbClr val="7c4dff"/>
                </a:solidFill>
                <a:latin typeface="Arial"/>
                <a:ea typeface="DejaVu Sans"/>
              </a:rPr>
              <a:t>FLUSHDB</a:t>
            </a:r>
            <a:r>
              <a:rPr b="0" lang="en-US" sz="1800" spc="-1" strike="noStrike">
                <a:solidFill>
                  <a:srgbClr val="000000"/>
                </a:solidFill>
                <a:latin typeface="Arial"/>
                <a:ea typeface="DejaVu Sans"/>
              </a:rPr>
              <a:t> delete all the keys of the currently selected DB. Default, </a:t>
            </a:r>
            <a:r>
              <a:rPr b="1" lang="en-US" sz="1800" spc="-1" strike="noStrike">
                <a:solidFill>
                  <a:srgbClr val="000000"/>
                </a:solidFill>
                <a:latin typeface="Arial"/>
                <a:ea typeface="DejaVu Sans"/>
              </a:rPr>
              <a:t>FLUSHDB</a:t>
            </a:r>
            <a:r>
              <a:rPr b="0" lang="en-US" sz="1800" spc="-1" strike="noStrike">
                <a:solidFill>
                  <a:srgbClr val="000000"/>
                </a:solidFill>
                <a:latin typeface="Arial"/>
                <a:ea typeface="DejaVu Sans"/>
              </a:rPr>
              <a:t> will synchronously flush all keys </a:t>
            </a:r>
            <a:r>
              <a:rPr b="0" lang="en-US" sz="1800" spc="-1" strike="noStrike">
                <a:solidFill>
                  <a:srgbClr val="000000"/>
                </a:solidFill>
                <a:latin typeface="Arial"/>
                <a:ea typeface="DejaVu Sans"/>
              </a:rPr>
              <a:t>from the database.</a:t>
            </a:r>
            <a:endParaRPr b="0" lang="en-IN" sz="1800" spc="-1" strike="noStrike">
              <a:latin typeface="Arial"/>
            </a:endParaRPr>
          </a:p>
          <a:p>
            <a:pPr marL="216000" indent="-216000" algn="just">
              <a:lnSpc>
                <a:spcPct val="100000"/>
              </a:lnSpc>
              <a:buClr>
                <a:srgbClr val="000000"/>
              </a:buClr>
              <a:buFont typeface="Wingdings" charset="2"/>
              <a:buChar char=""/>
            </a:pPr>
            <a:r>
              <a:rPr b="1" lang="en-US" sz="1800" spc="-1" strike="noStrike">
                <a:solidFill>
                  <a:srgbClr val="000000"/>
                </a:solidFill>
                <a:latin typeface="Arial"/>
                <a:ea typeface="DejaVu Sans"/>
              </a:rPr>
              <a:t>ASYNC</a:t>
            </a:r>
            <a:r>
              <a:rPr b="0" lang="en-US" sz="1800" spc="-1" strike="noStrike">
                <a:solidFill>
                  <a:srgbClr val="000000"/>
                </a:solidFill>
                <a:latin typeface="Arial"/>
                <a:ea typeface="DejaVu Sans"/>
              </a:rPr>
              <a:t>: flushes the database asynchronously</a:t>
            </a:r>
            <a:endParaRPr b="0" lang="en-IN" sz="1800" spc="-1" strike="noStrike">
              <a:latin typeface="Arial"/>
            </a:endParaRPr>
          </a:p>
          <a:p>
            <a:pPr marL="216000" indent="-216000" algn="just">
              <a:lnSpc>
                <a:spcPct val="100000"/>
              </a:lnSpc>
              <a:buClr>
                <a:srgbClr val="000000"/>
              </a:buClr>
              <a:buFont typeface="Wingdings" charset="2"/>
              <a:buChar char=""/>
            </a:pPr>
            <a:r>
              <a:rPr b="1" lang="en-US" sz="1800" spc="-1" strike="noStrike">
                <a:solidFill>
                  <a:srgbClr val="000000"/>
                </a:solidFill>
                <a:latin typeface="Arial"/>
                <a:ea typeface="DejaVu Sans"/>
              </a:rPr>
              <a:t>SYNC</a:t>
            </a:r>
            <a:r>
              <a:rPr b="0" lang="en-US" sz="1800" spc="-1" strike="noStrike">
                <a:solidFill>
                  <a:srgbClr val="000000"/>
                </a:solidFill>
                <a:latin typeface="Arial"/>
                <a:ea typeface="DejaVu Sans"/>
              </a:rPr>
              <a:t>: flushes the database synchronously</a:t>
            </a:r>
            <a:endParaRPr b="0" lang="en-IN" sz="1800" spc="-1" strike="noStrike">
              <a:latin typeface="Arial"/>
            </a:endParaRPr>
          </a:p>
          <a:p>
            <a:pPr algn="just">
              <a:lnSpc>
                <a:spcPct val="100000"/>
              </a:lnSpc>
            </a:pPr>
            <a:r>
              <a:rPr b="0" lang="en-US" sz="2200" spc="-1" strike="noStrike">
                <a:solidFill>
                  <a:srgbClr val="c9211e"/>
                </a:solidFill>
                <a:latin typeface="Arial"/>
                <a:ea typeface="DejaVu Sans"/>
              </a:rPr>
              <a:t>Note:</a:t>
            </a:r>
            <a:r>
              <a:rPr b="0" lang="en-US" sz="1800" spc="-1" strike="noStrike">
                <a:solidFill>
                  <a:srgbClr val="000000"/>
                </a:solidFill>
                <a:latin typeface="Arial"/>
                <a:ea typeface="DejaVu Sans"/>
              </a:rPr>
              <a:t> an </a:t>
            </a:r>
            <a:r>
              <a:rPr b="1" lang="en-US" sz="1800" spc="-1" strike="noStrike">
                <a:solidFill>
                  <a:srgbClr val="000000"/>
                </a:solidFill>
                <a:latin typeface="Arial"/>
                <a:ea typeface="DejaVu Sans"/>
              </a:rPr>
              <a:t>asynchronous</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FLUSHDB</a:t>
            </a:r>
            <a:r>
              <a:rPr b="0" lang="en-US" sz="1800" spc="-1" strike="noStrike">
                <a:solidFill>
                  <a:srgbClr val="000000"/>
                </a:solidFill>
                <a:latin typeface="Arial"/>
                <a:ea typeface="DejaVu Sans"/>
              </a:rPr>
              <a:t> command only deletes keys that were present at the time the command was </a:t>
            </a:r>
            <a:r>
              <a:rPr b="0" lang="en-US" sz="1800" spc="-1" strike="noStrike">
                <a:solidFill>
                  <a:srgbClr val="000000"/>
                </a:solidFill>
                <a:latin typeface="Arial"/>
                <a:ea typeface="DejaVu Sans"/>
              </a:rPr>
              <a:t>invoked. </a:t>
            </a:r>
            <a:r>
              <a:rPr b="1" lang="en-US" sz="1800" spc="-1" strike="noStrike">
                <a:solidFill>
                  <a:srgbClr val="000000"/>
                </a:solidFill>
                <a:latin typeface="Arial"/>
                <a:ea typeface="DejaVu Sans"/>
              </a:rPr>
              <a:t>Keys created during an asynchronous flush will be unaffected.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FLUSHALL</a:t>
            </a:r>
            <a:r>
              <a:rPr b="0" lang="en-US" sz="1800" spc="-1" strike="noStrike">
                <a:solidFill>
                  <a:srgbClr val="000000"/>
                </a:solidFill>
                <a:latin typeface="Arial"/>
                <a:ea typeface="DejaVu Sans"/>
              </a:rPr>
              <a:t> delete all the keys of the existing DB not just the currently selected one. By default, </a:t>
            </a:r>
            <a:r>
              <a:rPr b="1" lang="en-US" sz="1800" spc="-1" strike="noStrike">
                <a:solidFill>
                  <a:srgbClr val="000000"/>
                </a:solidFill>
                <a:latin typeface="Arial"/>
                <a:ea typeface="DejaVu Sans"/>
              </a:rPr>
              <a:t>FLUSHALL</a:t>
            </a:r>
            <a:r>
              <a:rPr b="0" lang="en-US" sz="1800" spc="-1" strike="noStrike">
                <a:solidFill>
                  <a:srgbClr val="000000"/>
                </a:solidFill>
                <a:latin typeface="Arial"/>
                <a:ea typeface="DejaVu Sans"/>
              </a:rPr>
              <a:t> will </a:t>
            </a:r>
            <a:r>
              <a:rPr b="0" lang="en-US" sz="1800" spc="-1" strike="noStrike">
                <a:solidFill>
                  <a:srgbClr val="000000"/>
                </a:solidFill>
                <a:latin typeface="Arial"/>
                <a:ea typeface="DejaVu Sans"/>
              </a:rPr>
              <a:t>synchronously flush all the databases.</a:t>
            </a:r>
            <a:endParaRPr b="0" lang="en-IN" sz="1800" spc="-1" strike="noStrike">
              <a:latin typeface="Arial"/>
            </a:endParaRPr>
          </a:p>
          <a:p>
            <a:pPr marL="216000" indent="-216000" algn="just">
              <a:lnSpc>
                <a:spcPct val="100000"/>
              </a:lnSpc>
              <a:buClr>
                <a:srgbClr val="000000"/>
              </a:buClr>
              <a:buFont typeface="Wingdings" charset="2"/>
              <a:buChar char=""/>
            </a:pPr>
            <a:r>
              <a:rPr b="1" lang="en-US" sz="1800" spc="-1" strike="noStrike">
                <a:solidFill>
                  <a:srgbClr val="000000"/>
                </a:solidFill>
                <a:latin typeface="Arial"/>
                <a:ea typeface="DejaVu Sans"/>
              </a:rPr>
              <a:t>ASYNC</a:t>
            </a:r>
            <a:r>
              <a:rPr b="0" lang="en-US" sz="1800" spc="-1" strike="noStrike">
                <a:solidFill>
                  <a:srgbClr val="000000"/>
                </a:solidFill>
                <a:latin typeface="Arial"/>
                <a:ea typeface="DejaVu Sans"/>
              </a:rPr>
              <a:t>: flushes the database asynchronously</a:t>
            </a:r>
            <a:endParaRPr b="0" lang="en-IN" sz="1800" spc="-1" strike="noStrike">
              <a:latin typeface="Arial"/>
            </a:endParaRPr>
          </a:p>
          <a:p>
            <a:pPr marL="216000" indent="-216000" algn="just">
              <a:lnSpc>
                <a:spcPct val="100000"/>
              </a:lnSpc>
              <a:buClr>
                <a:srgbClr val="000000"/>
              </a:buClr>
              <a:buFont typeface="Wingdings" charset="2"/>
              <a:buChar char=""/>
            </a:pPr>
            <a:r>
              <a:rPr b="1" lang="en-US" sz="1800" spc="-1" strike="noStrike">
                <a:solidFill>
                  <a:srgbClr val="000000"/>
                </a:solidFill>
                <a:latin typeface="Arial"/>
                <a:ea typeface="DejaVu Sans"/>
              </a:rPr>
              <a:t>SYNC</a:t>
            </a:r>
            <a:r>
              <a:rPr b="0" lang="en-US" sz="1800" spc="-1" strike="noStrike">
                <a:solidFill>
                  <a:srgbClr val="000000"/>
                </a:solidFill>
                <a:latin typeface="Arial"/>
                <a:ea typeface="DejaVu Sans"/>
              </a:rPr>
              <a:t>: flushes the database synchronously</a:t>
            </a:r>
            <a:endParaRPr b="0" lang="en-IN" sz="1800" spc="-1" strike="noStrike">
              <a:latin typeface="Arial"/>
            </a:endParaRPr>
          </a:p>
          <a:p>
            <a:pPr algn="just">
              <a:lnSpc>
                <a:spcPct val="100000"/>
              </a:lnSpc>
            </a:pPr>
            <a:r>
              <a:rPr b="0" lang="en-US" sz="2200" spc="-1" strike="noStrike">
                <a:solidFill>
                  <a:srgbClr val="c9211e"/>
                </a:solidFill>
                <a:latin typeface="Arial"/>
                <a:ea typeface="DejaVu Sans"/>
              </a:rPr>
              <a:t>Note:</a:t>
            </a:r>
            <a:r>
              <a:rPr b="0" lang="en-US" sz="1800" spc="-1" strike="noStrike">
                <a:solidFill>
                  <a:srgbClr val="000000"/>
                </a:solidFill>
                <a:latin typeface="Arial"/>
                <a:ea typeface="DejaVu Sans"/>
              </a:rPr>
              <a:t> an </a:t>
            </a:r>
            <a:r>
              <a:rPr b="1" lang="en-US" sz="1800" spc="-1" strike="noStrike">
                <a:solidFill>
                  <a:srgbClr val="000000"/>
                </a:solidFill>
                <a:latin typeface="Arial"/>
                <a:ea typeface="DejaVu Sans"/>
              </a:rPr>
              <a:t>asynchronous</a:t>
            </a:r>
            <a:r>
              <a:rPr b="0" lang="en-US" sz="1800" spc="-1" strike="noStrike">
                <a:solidFill>
                  <a:srgbClr val="000000"/>
                </a:solidFill>
                <a:latin typeface="Arial"/>
                <a:ea typeface="DejaVu Sans"/>
              </a:rPr>
              <a:t> </a:t>
            </a:r>
            <a:r>
              <a:rPr b="1" lang="en-US" sz="1800" spc="-1" strike="noStrike">
                <a:solidFill>
                  <a:srgbClr val="000000"/>
                </a:solidFill>
                <a:latin typeface="Arial"/>
                <a:ea typeface="DejaVu Sans"/>
              </a:rPr>
              <a:t>FLUSHALL</a:t>
            </a:r>
            <a:r>
              <a:rPr b="0" lang="en-US" sz="1800" spc="-1" strike="noStrike">
                <a:solidFill>
                  <a:srgbClr val="000000"/>
                </a:solidFill>
                <a:latin typeface="Arial"/>
                <a:ea typeface="DejaVu Sans"/>
              </a:rPr>
              <a:t> command only deletes keys that were present at the time the command </a:t>
            </a:r>
            <a:r>
              <a:rPr b="0" lang="en-US" sz="1800" spc="-1" strike="noStrike">
                <a:solidFill>
                  <a:srgbClr val="000000"/>
                </a:solidFill>
                <a:latin typeface="Arial"/>
                <a:ea typeface="DejaVu Sans"/>
              </a:rPr>
              <a:t>was invoked. </a:t>
            </a:r>
            <a:r>
              <a:rPr b="1" lang="en-US" sz="1800" spc="-1" strike="noStrike">
                <a:solidFill>
                  <a:srgbClr val="000000"/>
                </a:solidFill>
                <a:latin typeface="Arial"/>
                <a:ea typeface="DejaVu Sans"/>
              </a:rPr>
              <a:t>Keys created during an asynchronous flush will be unaffected.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CustomShape 1"/>
          <p:cNvSpPr/>
          <p:nvPr/>
        </p:nvSpPr>
        <p:spPr>
          <a:xfrm>
            <a:off x="1676520" y="2362320"/>
            <a:ext cx="8817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417" name="CustomShape 2"/>
          <p:cNvSpPr/>
          <p:nvPr/>
        </p:nvSpPr>
        <p:spPr>
          <a:xfrm>
            <a:off x="1666800" y="609480"/>
            <a:ext cx="881784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418" name="CustomShape 3"/>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9" name="CustomShape 1"/>
          <p:cNvSpPr/>
          <p:nvPr/>
        </p:nvSpPr>
        <p:spPr>
          <a:xfrm>
            <a:off x="0" y="727200"/>
            <a:ext cx="193356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20" name="CustomShape 2"/>
          <p:cNvSpPr/>
          <p:nvPr/>
        </p:nvSpPr>
        <p:spPr>
          <a:xfrm>
            <a:off x="288000" y="2061720"/>
            <a:ext cx="11653560" cy="404640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2000" spc="-1" strike="noStrike">
                <a:solidFill>
                  <a:srgbClr val="000000"/>
                </a:solidFill>
                <a:latin typeface="Arial"/>
                <a:ea typeface="DejaVu Sans"/>
              </a:rPr>
              <a:t>EVAL</a:t>
            </a:r>
            <a:r>
              <a:rPr b="0" lang="en-IN" sz="2000" spc="-1" strike="noStrike">
                <a:solidFill>
                  <a:srgbClr val="000000"/>
                </a:solidFill>
                <a:latin typeface="Arial"/>
                <a:ea typeface="DejaVu Sans"/>
              </a:rPr>
              <a:t> is used to evaluate scripts using the Lua interpreter built into Redis starting from version 2.6.0.</a:t>
            </a:r>
            <a:endParaRPr b="0" lang="en-IN" sz="2000" spc="-1" strike="noStrike">
              <a:latin typeface="Arial"/>
            </a:endParaRPr>
          </a:p>
          <a:p>
            <a:pPr>
              <a:lnSpc>
                <a:spcPct val="100000"/>
              </a:lnSpc>
            </a:pPr>
            <a:endParaRPr b="0" lang="en-IN" sz="2000" spc="-1" strike="noStrike">
              <a:latin typeface="Arial"/>
            </a:endParaRPr>
          </a:p>
          <a:p>
            <a:pPr marL="216000" indent="-20556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first argument of EVAL</a:t>
            </a:r>
            <a:r>
              <a:rPr b="0" lang="en-IN" sz="2000" spc="-1" strike="noStrike">
                <a:solidFill>
                  <a:srgbClr val="000000"/>
                </a:solidFill>
                <a:latin typeface="Arial"/>
                <a:ea typeface="DejaVu Sans"/>
              </a:rPr>
              <a:t> is a Lua 5.1 script. The script does not need to define a Lua function. It is just a Lua program that will run in the context of the Redis server.</a:t>
            </a:r>
            <a:endParaRPr b="0" lang="en-IN" sz="2000" spc="-1" strike="noStrike">
              <a:latin typeface="Arial"/>
            </a:endParaRPr>
          </a:p>
          <a:p>
            <a:pPr>
              <a:lnSpc>
                <a:spcPct val="100000"/>
              </a:lnSpc>
            </a:pPr>
            <a:endParaRPr b="0" lang="en-IN" sz="2000" spc="-1" strike="noStrike">
              <a:latin typeface="Arial"/>
            </a:endParaRPr>
          </a:p>
          <a:p>
            <a:pPr marL="216000" indent="-20556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second argument of EVAL</a:t>
            </a:r>
            <a:r>
              <a:rPr b="0" lang="en-IN" sz="2000" spc="-1" strike="noStrike">
                <a:solidFill>
                  <a:srgbClr val="000000"/>
                </a:solidFill>
                <a:latin typeface="Arial"/>
                <a:ea typeface="DejaVu Sans"/>
              </a:rPr>
              <a:t> is the number of arguments that follows the script (starting from the third argument) that represent Redis key names. The arguments can be accessed by Lua using the </a:t>
            </a:r>
            <a:r>
              <a:rPr b="1" lang="en-IN" sz="2000" spc="-1" strike="noStrike">
                <a:solidFill>
                  <a:srgbClr val="000000"/>
                </a:solidFill>
                <a:latin typeface="Arial"/>
                <a:ea typeface="DejaVu Sans"/>
              </a:rPr>
              <a:t>KEYS global variable</a:t>
            </a:r>
            <a:r>
              <a:rPr b="0" lang="en-IN" sz="2000" spc="-1" strike="noStrike">
                <a:solidFill>
                  <a:srgbClr val="000000"/>
                </a:solidFill>
                <a:latin typeface="Arial"/>
                <a:ea typeface="DejaVu Sans"/>
              </a:rPr>
              <a:t> in the form of a one-based array (so </a:t>
            </a:r>
            <a:r>
              <a:rPr b="1" lang="en-IN" sz="2000" spc="-1" strike="noStrike">
                <a:solidFill>
                  <a:srgbClr val="000000"/>
                </a:solidFill>
                <a:latin typeface="Arial"/>
                <a:ea typeface="DejaVu Sans"/>
              </a:rPr>
              <a:t>KEYS[1], KEYS[2], ...</a:t>
            </a:r>
            <a:r>
              <a:rPr b="0" lang="en-IN" sz="2000" spc="-1" strike="noStrike">
                <a:solidFill>
                  <a:srgbClr val="000000"/>
                </a:solidFill>
                <a:latin typeface="Arial"/>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All the additional arguments should not represent key names and can be accessed by Lua using the </a:t>
            </a:r>
            <a:r>
              <a:rPr b="1" lang="en-IN" sz="2000" spc="-1" strike="noStrike">
                <a:solidFill>
                  <a:srgbClr val="000000"/>
                </a:solidFill>
                <a:latin typeface="Arial"/>
                <a:ea typeface="DejaVu Sans"/>
              </a:rPr>
              <a:t>ARGV global variable</a:t>
            </a:r>
            <a:r>
              <a:rPr b="0" lang="en-IN" sz="2000" spc="-1" strike="noStrike">
                <a:solidFill>
                  <a:srgbClr val="000000"/>
                </a:solidFill>
                <a:latin typeface="Arial"/>
                <a:ea typeface="DejaVu Sans"/>
              </a:rPr>
              <a:t>, very similarly to what happens with keys (so </a:t>
            </a:r>
            <a:r>
              <a:rPr b="1" lang="en-IN" sz="2000" spc="-1" strike="noStrike">
                <a:solidFill>
                  <a:srgbClr val="000000"/>
                </a:solidFill>
                <a:latin typeface="Arial"/>
                <a:ea typeface="DejaVu Sans"/>
              </a:rPr>
              <a:t>ARGV[1], ARGV[2], ...</a:t>
            </a:r>
            <a:r>
              <a:rPr b="0" lang="en-IN" sz="2000" spc="-1" strike="noStrike">
                <a:solidFill>
                  <a:srgbClr val="000000"/>
                </a:solidFill>
                <a:latin typeface="Arial"/>
                <a:ea typeface="DejaVu Sans"/>
              </a:rPr>
              <a:t>).</a:t>
            </a:r>
            <a:endParaRPr b="0" lang="en-IN" sz="2000" spc="-1" strike="noStrike">
              <a:latin typeface="Arial"/>
            </a:endParaRPr>
          </a:p>
        </p:txBody>
      </p:sp>
      <p:sp>
        <p:nvSpPr>
          <p:cNvPr id="421" name="CustomShape 3"/>
          <p:cNvSpPr/>
          <p:nvPr/>
        </p:nvSpPr>
        <p:spPr>
          <a:xfrm>
            <a:off x="248400" y="0"/>
            <a:ext cx="1169136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422" name="CustomShape 4"/>
          <p:cNvSpPr/>
          <p:nvPr/>
        </p:nvSpPr>
        <p:spPr>
          <a:xfrm>
            <a:off x="576000" y="1504080"/>
            <a:ext cx="8341560" cy="35748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23" name="CustomShape 5"/>
          <p:cNvSpPr/>
          <p:nvPr/>
        </p:nvSpPr>
        <p:spPr>
          <a:xfrm>
            <a:off x="288000" y="5543280"/>
            <a:ext cx="10825560" cy="9982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CustomShape 1"/>
          <p:cNvSpPr/>
          <p:nvPr/>
        </p:nvSpPr>
        <p:spPr>
          <a:xfrm>
            <a:off x="216000" y="216000"/>
            <a:ext cx="193356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25" name="CustomShape 2"/>
          <p:cNvSpPr/>
          <p:nvPr/>
        </p:nvSpPr>
        <p:spPr>
          <a:xfrm>
            <a:off x="432720" y="1224000"/>
            <a:ext cx="8341560" cy="35748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26" name="CustomShape 3"/>
          <p:cNvSpPr/>
          <p:nvPr/>
        </p:nvSpPr>
        <p:spPr>
          <a:xfrm>
            <a:off x="288000" y="1656000"/>
            <a:ext cx="601200" cy="389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
        <p:nvSpPr>
          <p:cNvPr id="427" name="CustomShape 4"/>
          <p:cNvSpPr/>
          <p:nvPr/>
        </p:nvSpPr>
        <p:spPr>
          <a:xfrm>
            <a:off x="216000" y="2253600"/>
            <a:ext cx="11755440" cy="379296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World!'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eval "local x = 'Hello World!'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redis.call('echo', 'Hello')"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ARGV[1] + ARGV[2] + ARGV[3]" 0 3 3 4</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redis.call('keys',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x=redis.call('keys','*')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x=redis.call('mget', KEYS[1],KEYS[2],KEYS[3]) return x" 3 a b c</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redis.call('mget', KEYS[1],KEYS[2],KEYS[3])" 3 a b c</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CustomShape 1"/>
          <p:cNvSpPr/>
          <p:nvPr/>
        </p:nvSpPr>
        <p:spPr>
          <a:xfrm>
            <a:off x="216000" y="216000"/>
            <a:ext cx="193356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429" name="CustomShape 2"/>
          <p:cNvSpPr/>
          <p:nvPr/>
        </p:nvSpPr>
        <p:spPr>
          <a:xfrm>
            <a:off x="432720" y="1224000"/>
            <a:ext cx="8341560" cy="35748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430" name="CustomShape 3"/>
          <p:cNvSpPr/>
          <p:nvPr/>
        </p:nvSpPr>
        <p:spPr>
          <a:xfrm>
            <a:off x="216000" y="2253600"/>
            <a:ext cx="11741040" cy="338148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redis.call('zrank', 'game:1', ARGV[1])" 0 saleel</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a:t>
            </a:r>
            <a:endParaRPr b="0" lang="en-IN" sz="1800" spc="-1" strike="noStrike">
              <a:latin typeface="Arial"/>
            </a:endParaRPr>
          </a:p>
        </p:txBody>
      </p:sp>
      <p:sp>
        <p:nvSpPr>
          <p:cNvPr id="431" name="CustomShape 4"/>
          <p:cNvSpPr/>
          <p:nvPr/>
        </p:nvSpPr>
        <p:spPr>
          <a:xfrm>
            <a:off x="288000" y="1656000"/>
            <a:ext cx="601200" cy="389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CustomShape 1"/>
          <p:cNvSpPr/>
          <p:nvPr/>
        </p:nvSpPr>
        <p:spPr>
          <a:xfrm>
            <a:off x="1365840" y="188640"/>
            <a:ext cx="966168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433" name="Picture 2" descr="http://www.bvctch.vn/vnt_upload/weblink/thks.jpg"/>
          <p:cNvPicPr/>
          <p:nvPr/>
        </p:nvPicPr>
        <p:blipFill>
          <a:blip r:embed="rId1"/>
          <a:stretch/>
        </p:blipFill>
        <p:spPr>
          <a:xfrm>
            <a:off x="4404600" y="2036160"/>
            <a:ext cx="3105360" cy="4642200"/>
          </a:xfrm>
          <a:prstGeom prst="rect">
            <a:avLst/>
          </a:prstGeom>
          <a:ln>
            <a:noFill/>
          </a:ln>
        </p:spPr>
      </p:pic>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CustomShape 1"/>
          <p:cNvSpPr/>
          <p:nvPr/>
        </p:nvSpPr>
        <p:spPr>
          <a:xfrm>
            <a:off x="474480" y="2448000"/>
            <a:ext cx="10386360" cy="2383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0484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0484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0484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0484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0484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435" name="CustomShape 2"/>
          <p:cNvSpPr/>
          <p:nvPr/>
        </p:nvSpPr>
        <p:spPr>
          <a:xfrm>
            <a:off x="363600" y="193320"/>
            <a:ext cx="4233240" cy="587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436" name="CustomShape 3"/>
          <p:cNvSpPr/>
          <p:nvPr/>
        </p:nvSpPr>
        <p:spPr>
          <a:xfrm>
            <a:off x="504000" y="5760000"/>
            <a:ext cx="11148840" cy="5911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u="sng">
                <a:solidFill>
                  <a:srgbClr val="b292ca"/>
                </a:solidFill>
                <a:uFillTx/>
                <a:latin typeface="Arial"/>
                <a:ea typeface="DejaVu Sans"/>
                <a:hlinkClick r:id="rId1"/>
              </a:rPr>
              <a:t>saleel@saleel-Latitude-E6430</a:t>
            </a:r>
            <a:r>
              <a:rPr b="0" lang="en-IN" sz="1800" spc="-1" strike="noStrike">
                <a:solidFill>
                  <a:srgbClr val="b292ca"/>
                </a:solidFill>
                <a:latin typeface="Arial"/>
                <a:ea typeface="DejaVu Sans"/>
              </a:rPr>
              <a:t>:~$ redis-cli --csv -h 127.0.0.1 -p 6379 -n 3  hgetall cust:2 &gt;&gt; customer</a:t>
            </a:r>
            <a:endParaRPr b="0" lang="en-IN" sz="1800" spc="-1" strike="noStrike">
              <a:latin typeface="Arial"/>
            </a:endParaRPr>
          </a:p>
        </p:txBody>
      </p:sp>
      <p:sp>
        <p:nvSpPr>
          <p:cNvPr id="437" name="CustomShape 4"/>
          <p:cNvSpPr/>
          <p:nvPr/>
        </p:nvSpPr>
        <p:spPr>
          <a:xfrm>
            <a:off x="9648000" y="4014000"/>
            <a:ext cx="2148840" cy="29484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CustomShape 1"/>
          <p:cNvSpPr/>
          <p:nvPr/>
        </p:nvSpPr>
        <p:spPr>
          <a:xfrm>
            <a:off x="1368000" y="1669320"/>
            <a:ext cx="3662280" cy="2928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redis-cli --eval  app.lua</a:t>
            </a:r>
            <a:endParaRPr b="0" lang="en-IN" sz="1800" spc="-1" strike="noStrike">
              <a:latin typeface="Arial"/>
            </a:endParaRPr>
          </a:p>
          <a:p>
            <a:pPr>
              <a:lnSpc>
                <a:spcPct val="100000"/>
              </a:lnSpc>
            </a:pPr>
            <a:endParaRPr b="0" lang="en-IN" sz="1800" spc="-1" strike="noStrike">
              <a:latin typeface="Arial"/>
            </a:endParaRPr>
          </a:p>
          <a:p>
            <a:pPr>
              <a:lnSpc>
                <a:spcPct val="100000"/>
              </a:lnSpc>
            </a:pPr>
            <a:r>
              <a:rPr b="1" lang="en-IN" sz="1800" spc="-1" strike="noStrike">
                <a:solidFill>
                  <a:srgbClr val="7f0055"/>
                </a:solidFill>
                <a:latin typeface="Monospace"/>
                <a:ea typeface="Monospace"/>
              </a:rPr>
              <a:t>local</a:t>
            </a: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function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2a00ff"/>
                </a:solidFill>
                <a:latin typeface="Monospace"/>
                <a:ea typeface="Monospace"/>
              </a:rPr>
              <a:t>"Hello Saleel"</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end</a:t>
            </a:r>
            <a:endParaRPr b="0" lang="en-IN" sz="1800" spc="-1" strike="noStrike">
              <a:latin typeface="Arial"/>
            </a:endParaRPr>
          </a:p>
          <a:p>
            <a:pPr>
              <a:lnSpc>
                <a:spcPct val="100000"/>
              </a:lnSpc>
            </a:pPr>
            <a:r>
              <a:rPr b="0" lang="en-IN" sz="1800" spc="-1" strike="noStrike">
                <a:solidFill>
                  <a:srgbClr val="000000"/>
                </a:solidFill>
                <a:latin typeface="Monospace"/>
                <a:ea typeface="Monospace"/>
              </a:rPr>
              <a:t> </a:t>
            </a:r>
            <a:endParaRPr b="0" lang="en-IN" sz="1800" spc="-1" strike="noStrike">
              <a:latin typeface="Arial"/>
            </a:endParaRPr>
          </a:p>
          <a:p>
            <a:pPr>
              <a:lnSpc>
                <a:spcPct val="100000"/>
              </a:lnSpc>
            </a:pP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439" name="Picture 356" descr=""/>
          <p:cNvPicPr/>
          <p:nvPr/>
        </p:nvPicPr>
        <p:blipFill>
          <a:blip r:embed="rId1"/>
          <a:stretch/>
        </p:blipFill>
        <p:spPr>
          <a:xfrm>
            <a:off x="483840" y="144000"/>
            <a:ext cx="8579160" cy="6432120"/>
          </a:xfrm>
          <a:prstGeom prst="rect">
            <a:avLst/>
          </a:prstGeom>
          <a:ln>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CustomShape 1"/>
          <p:cNvSpPr/>
          <p:nvPr/>
        </p:nvSpPr>
        <p:spPr>
          <a:xfrm>
            <a:off x="1676520" y="2362320"/>
            <a:ext cx="881784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30" name="CustomShape 2"/>
          <p:cNvSpPr/>
          <p:nvPr/>
        </p:nvSpPr>
        <p:spPr>
          <a:xfrm>
            <a:off x="522360" y="3531600"/>
            <a:ext cx="1105488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13321</TotalTime>
  <Application>LibreOffice/6.4.7.2$Linux_X86_64 LibreOffice_project/40$Build-2</Application>
  <Words>6469</Words>
  <Paragraphs>708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2021-05-09T17:11:44Z</dcterms:modified>
  <cp:revision>2430</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85</vt:i4>
  </property>
  <property fmtid="{D5CDD505-2E9C-101B-9397-08002B2CF9AE}" pid="12" name="category">
    <vt:lpwstr>HTML Programming</vt:lpwstr>
  </property>
</Properties>
</file>