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44" r:id="rId133"/>
    <p:sldId id="1643" r:id="rId134"/>
    <p:sldId id="1639" r:id="rId135"/>
    <p:sldId id="1640" r:id="rId136"/>
    <p:sldId id="1234" r:id="rId137"/>
    <p:sldId id="1235" r:id="rId138"/>
    <p:sldId id="1637" r:id="rId139"/>
    <p:sldId id="1638" r:id="rId140"/>
    <p:sldId id="1275" r:id="rId141"/>
    <p:sldId id="1276" r:id="rId142"/>
    <p:sldId id="1336" r:id="rId143"/>
    <p:sldId id="1337" r:id="rId144"/>
    <p:sldId id="1418" r:id="rId145"/>
    <p:sldId id="1642" r:id="rId146"/>
    <p:sldId id="1419" r:id="rId147"/>
    <p:sldId id="1310" r:id="rId148"/>
    <p:sldId id="1311" r:id="rId149"/>
    <p:sldId id="1273" r:id="rId150"/>
    <p:sldId id="1274" r:id="rId151"/>
    <p:sldId id="1173" r:id="rId152"/>
    <p:sldId id="1174" r:id="rId153"/>
    <p:sldId id="1308" r:id="rId154"/>
    <p:sldId id="1309" r:id="rId155"/>
    <p:sldId id="1200" r:id="rId156"/>
    <p:sldId id="1099" r:id="rId157"/>
    <p:sldId id="1594" r:id="rId158"/>
    <p:sldId id="1595" r:id="rId159"/>
    <p:sldId id="1256" r:id="rId160"/>
    <p:sldId id="1257" r:id="rId161"/>
    <p:sldId id="1258" r:id="rId162"/>
    <p:sldId id="1259" r:id="rId163"/>
    <p:sldId id="1348" r:id="rId164"/>
    <p:sldId id="1349" r:id="rId165"/>
    <p:sldId id="1326" r:id="rId166"/>
    <p:sldId id="1327" r:id="rId167"/>
    <p:sldId id="1322" r:id="rId168"/>
    <p:sldId id="1323" r:id="rId169"/>
    <p:sldId id="1533" r:id="rId170"/>
    <p:sldId id="1534" r:id="rId171"/>
    <p:sldId id="1324" r:id="rId172"/>
    <p:sldId id="1325" r:id="rId173"/>
    <p:sldId id="1267" r:id="rId174"/>
    <p:sldId id="1268" r:id="rId175"/>
    <p:sldId id="1260" r:id="rId176"/>
    <p:sldId id="1261" r:id="rId177"/>
    <p:sldId id="1262" r:id="rId178"/>
    <p:sldId id="1263" r:id="rId179"/>
    <p:sldId id="1264" r:id="rId180"/>
    <p:sldId id="1406" r:id="rId181"/>
    <p:sldId id="1411" r:id="rId182"/>
    <p:sldId id="1341" r:id="rId183"/>
    <p:sldId id="1342" r:id="rId184"/>
    <p:sldId id="1645" r:id="rId185"/>
    <p:sldId id="1265" r:id="rId186"/>
    <p:sldId id="1266" r:id="rId187"/>
    <p:sldId id="1216" r:id="rId188"/>
    <p:sldId id="1092" r:id="rId189"/>
    <p:sldId id="1251" r:id="rId190"/>
    <p:sldId id="1252" r:id="rId191"/>
    <p:sldId id="1269" r:id="rId192"/>
    <p:sldId id="1270" r:id="rId193"/>
    <p:sldId id="1596" r:id="rId194"/>
    <p:sldId id="1597" r:id="rId195"/>
    <p:sldId id="1271" r:id="rId196"/>
    <p:sldId id="1272" r:id="rId197"/>
    <p:sldId id="1219" r:id="rId198"/>
    <p:sldId id="1204" r:id="rId199"/>
    <p:sldId id="1338" r:id="rId200"/>
    <p:sldId id="1339" r:id="rId201"/>
    <p:sldId id="1346" r:id="rId202"/>
    <p:sldId id="1347" r:id="rId203"/>
    <p:sldId id="1528" r:id="rId204"/>
    <p:sldId id="1529" r:id="rId205"/>
    <p:sldId id="1530" r:id="rId206"/>
    <p:sldId id="1531" r:id="rId207"/>
    <p:sldId id="1590" r:id="rId208"/>
    <p:sldId id="1591" r:id="rId209"/>
    <p:sldId id="1592" r:id="rId210"/>
    <p:sldId id="1593" r:id="rId211"/>
    <p:sldId id="1408" r:id="rId212"/>
    <p:sldId id="1409" r:id="rId213"/>
    <p:sldId id="1605" r:id="rId214"/>
    <p:sldId id="1315" r:id="rId215"/>
    <p:sldId id="1535" r:id="rId216"/>
    <p:sldId id="1532" r:id="rId217"/>
    <p:sldId id="1316" r:id="rId218"/>
    <p:sldId id="1318" r:id="rId219"/>
    <p:sldId id="1292" r:id="rId220"/>
    <p:sldId id="1301" r:id="rId221"/>
    <p:sldId id="1302" r:id="rId222"/>
    <p:sldId id="1294" r:id="rId223"/>
    <p:sldId id="1293" r:id="rId224"/>
    <p:sldId id="1295" r:id="rId225"/>
    <p:sldId id="1296" r:id="rId226"/>
    <p:sldId id="1297" r:id="rId227"/>
    <p:sldId id="1303" r:id="rId228"/>
    <p:sldId id="1304" r:id="rId229"/>
    <p:sldId id="954" r:id="rId230"/>
    <p:sldId id="1307" r:id="rId231"/>
    <p:sldId id="1359" r:id="rId232"/>
    <p:sldId id="1360" r:id="rId233"/>
    <p:sldId id="1364" r:id="rId234"/>
    <p:sldId id="1363" r:id="rId235"/>
    <p:sldId id="788" r:id="rId236"/>
    <p:sldId id="1499" r:id="rId237"/>
    <p:sldId id="1422" r:id="rId238"/>
    <p:sldId id="1514" r:id="rId239"/>
    <p:sldId id="1516" r:id="rId240"/>
    <p:sldId id="1519" r:id="rId241"/>
    <p:sldId id="1515" r:id="rId242"/>
    <p:sldId id="1518" r:id="rId243"/>
    <p:sldId id="1423" r:id="rId244"/>
    <p:sldId id="1436" r:id="rId245"/>
    <p:sldId id="1437" r:id="rId246"/>
    <p:sldId id="1424" r:id="rId247"/>
    <p:sldId id="1441" r:id="rId248"/>
    <p:sldId id="1442" r:id="rId249"/>
    <p:sldId id="1520" r:id="rId250"/>
    <p:sldId id="1443" r:id="rId251"/>
    <p:sldId id="1444" r:id="rId252"/>
    <p:sldId id="1445" r:id="rId253"/>
    <p:sldId id="1446" r:id="rId254"/>
    <p:sldId id="1447" r:id="rId255"/>
    <p:sldId id="1521" r:id="rId256"/>
    <p:sldId id="1426" r:id="rId257"/>
    <p:sldId id="1438" r:id="rId258"/>
    <p:sldId id="1439" r:id="rId259"/>
    <p:sldId id="1448" r:id="rId260"/>
    <p:sldId id="1449" r:id="rId261"/>
    <p:sldId id="1450" r:id="rId262"/>
    <p:sldId id="1522" r:id="rId263"/>
    <p:sldId id="1440" r:id="rId264"/>
    <p:sldId id="1455" r:id="rId265"/>
    <p:sldId id="1456" r:id="rId266"/>
    <p:sldId id="1523" r:id="rId267"/>
    <p:sldId id="1524" r:id="rId268"/>
    <p:sldId id="1525" r:id="rId269"/>
    <p:sldId id="1526" r:id="rId270"/>
    <p:sldId id="1527" r:id="rId271"/>
    <p:sldId id="1500" r:id="rId272"/>
    <p:sldId id="1620" r:id="rId273"/>
    <p:sldId id="1457" r:id="rId274"/>
    <p:sldId id="1498" r:id="rId275"/>
    <p:sldId id="1474" r:id="rId276"/>
    <p:sldId id="1475" r:id="rId277"/>
    <p:sldId id="1476" r:id="rId278"/>
    <p:sldId id="1477" r:id="rId279"/>
    <p:sldId id="1478" r:id="rId280"/>
    <p:sldId id="1479" r:id="rId281"/>
    <p:sldId id="1626" r:id="rId282"/>
    <p:sldId id="1627" r:id="rId283"/>
    <p:sldId id="1628" r:id="rId284"/>
    <p:sldId id="1631" r:id="rId285"/>
    <p:sldId id="1630" r:id="rId286"/>
    <p:sldId id="1629" r:id="rId287"/>
    <p:sldId id="1501" r:id="rId288"/>
    <p:sldId id="1513" r:id="rId289"/>
    <p:sldId id="1623" r:id="rId290"/>
    <p:sldId id="1621" r:id="rId291"/>
    <p:sldId id="1622" r:id="rId292"/>
    <p:sldId id="1502" r:id="rId293"/>
    <p:sldId id="1539" r:id="rId294"/>
    <p:sldId id="1503" r:id="rId295"/>
    <p:sldId id="1568" r:id="rId296"/>
    <p:sldId id="1600" r:id="rId297"/>
    <p:sldId id="1601" r:id="rId298"/>
    <p:sldId id="1602" r:id="rId299"/>
    <p:sldId id="1586" r:id="rId300"/>
    <p:sldId id="1587" r:id="rId301"/>
    <p:sldId id="1588" r:id="rId302"/>
    <p:sldId id="1505" r:id="rId303"/>
    <p:sldId id="1617" r:id="rId304"/>
    <p:sldId id="1616" r:id="rId305"/>
    <p:sldId id="1537" r:id="rId306"/>
    <p:sldId id="1550" r:id="rId307"/>
    <p:sldId id="1538" r:id="rId308"/>
    <p:sldId id="1506" r:id="rId309"/>
    <p:sldId id="1583" r:id="rId310"/>
    <p:sldId id="1579" r:id="rId311"/>
    <p:sldId id="1615" r:id="rId312"/>
    <p:sldId id="1598" r:id="rId313"/>
    <p:sldId id="1589" r:id="rId314"/>
    <p:sldId id="1536" r:id="rId315"/>
    <p:sldId id="1604" r:id="rId316"/>
    <p:sldId id="1508" r:id="rId317"/>
    <p:sldId id="1581" r:id="rId318"/>
    <p:sldId id="1582" r:id="rId319"/>
    <p:sldId id="1577" r:id="rId320"/>
    <p:sldId id="1580" r:id="rId321"/>
    <p:sldId id="1564" r:id="rId322"/>
    <p:sldId id="1563" r:id="rId323"/>
    <p:sldId id="1540" r:id="rId324"/>
    <p:sldId id="1567" r:id="rId325"/>
    <p:sldId id="1541" r:id="rId326"/>
    <p:sldId id="1619" r:id="rId327"/>
    <p:sldId id="1562" r:id="rId328"/>
    <p:sldId id="1565" r:id="rId329"/>
    <p:sldId id="1569" r:id="rId330"/>
    <p:sldId id="1575" r:id="rId331"/>
    <p:sldId id="1576" r:id="rId332"/>
    <p:sldId id="1566" r:id="rId333"/>
    <p:sldId id="1552" r:id="rId334"/>
    <p:sldId id="1553" r:id="rId335"/>
    <p:sldId id="1578" r:id="rId336"/>
    <p:sldId id="1570" r:id="rId337"/>
    <p:sldId id="1599" r:id="rId338"/>
    <p:sldId id="1571" r:id="rId339"/>
    <p:sldId id="1572" r:id="rId340"/>
    <p:sldId id="1573" r:id="rId341"/>
    <p:sldId id="1574" r:id="rId342"/>
    <p:sldId id="1087" r:id="rId343"/>
    <p:sldId id="1633" r:id="rId344"/>
    <p:sldId id="1634" r:id="rId345"/>
    <p:sldId id="1635" r:id="rId346"/>
    <p:sldId id="1636" r:id="rId3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FF0066"/>
    <a:srgbClr val="D80E95"/>
    <a:srgbClr val="0A039B"/>
    <a:srgbClr val="BAAE18"/>
    <a:srgbClr val="8C8312"/>
    <a:srgbClr val="D2CD03"/>
    <a:srgbClr val="610F51"/>
    <a:srgbClr val="B7AC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notesMaster" Target="notesMasters/notesMaster1.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presProps" Target="presProp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viewProps" Target="view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331</a:t>
            </a:fld>
            <a:endParaRPr lang="en-IN"/>
          </a:p>
        </p:txBody>
      </p:sp>
    </p:spTree>
    <p:extLst>
      <p:ext uri="{BB962C8B-B14F-4D97-AF65-F5344CB8AC3E}">
        <p14:creationId xmlns:p14="http://schemas.microsoft.com/office/powerpoint/2010/main" val="805376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3380757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716614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graphicFrame>
        <p:nvGraphicFramePr>
          <p:cNvPr id="5" name="Table 4">
            <a:extLst>
              <a:ext uri="{FF2B5EF4-FFF2-40B4-BE49-F238E27FC236}">
                <a16:creationId xmlns:a16="http://schemas.microsoft.com/office/drawing/2014/main" id="{A40290E4-6784-1E91-1A03-1B85B62A679C}"/>
              </a:ext>
            </a:extLst>
          </p:cNvPr>
          <p:cNvGraphicFramePr>
            <a:graphicFrameLocks noGrp="1"/>
          </p:cNvGraphicFramePr>
          <p:nvPr>
            <p:extLst>
              <p:ext uri="{D42A27DB-BD31-4B8C-83A1-F6EECF244321}">
                <p14:modId xmlns:p14="http://schemas.microsoft.com/office/powerpoint/2010/main" val="958803878"/>
              </p:ext>
            </p:extLst>
          </p:nvPr>
        </p:nvGraphicFramePr>
        <p:xfrm>
          <a:off x="191342" y="2420888"/>
          <a:ext cx="11737306" cy="4062267"/>
        </p:xfrm>
        <a:graphic>
          <a:graphicData uri="http://schemas.openxmlformats.org/drawingml/2006/table">
            <a:tbl>
              <a:tblPr firstRow="1" bandRow="1">
                <a:tableStyleId>{5940675A-B579-460E-94D1-54222C63F5DA}</a:tableStyleId>
              </a:tblPr>
              <a:tblGrid>
                <a:gridCol w="1728194">
                  <a:extLst>
                    <a:ext uri="{9D8B030D-6E8A-4147-A177-3AD203B41FA5}">
                      <a16:colId xmlns:a16="http://schemas.microsoft.com/office/drawing/2014/main" val="2913218954"/>
                    </a:ext>
                  </a:extLst>
                </a:gridCol>
                <a:gridCol w="10009112">
                  <a:extLst>
                    <a:ext uri="{9D8B030D-6E8A-4147-A177-3AD203B41FA5}">
                      <a16:colId xmlns:a16="http://schemas.microsoft.com/office/drawing/2014/main" val="4262722594"/>
                    </a:ext>
                  </a:extLst>
                </a:gridCol>
              </a:tblGrid>
              <a:tr h="451363">
                <a:tc gridSpan="2">
                  <a:txBody>
                    <a:bodyPr/>
                    <a:lstStyle/>
                    <a:p>
                      <a:pPr algn="ctr" fontAlgn="t">
                        <a:lnSpc>
                          <a:spcPts val="1500"/>
                        </a:lnSpc>
                        <a:buNone/>
                      </a:pP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fields</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marL="60960" marR="60960" marT="76200" marB="76200" anchor="ctr"/>
                </a:tc>
                <a:tc hMerge="1">
                  <a:txBody>
                    <a:bodyPr/>
                    <a:lstStyle/>
                    <a:p>
                      <a:pPr algn="l" fontAlgn="t">
                        <a:lnSpc>
                          <a:spcPts val="1500"/>
                        </a:lnSpc>
                        <a:buNone/>
                      </a:pPr>
                      <a:endParaRPr lang="en-US" sz="2000" b="0" dirty="0">
                        <a:solidFill>
                          <a:srgbClr val="FF0066"/>
                        </a:solidFill>
                        <a:effectLst/>
                        <a:latin typeface="Source Code Pro" panose="020B0509030403020204" pitchFamily="49" charset="0"/>
                        <a:ea typeface="Source Code Pro" panose="020B0509030403020204" pitchFamily="49" charset="0"/>
                      </a:endParaRPr>
                    </a:p>
                  </a:txBody>
                  <a:tcPr marL="60960" marR="182880" marT="76200" marB="76200"/>
                </a:tc>
                <a:extLst>
                  <a:ext uri="{0D108BD9-81ED-4DB2-BD59-A6C34878D82A}">
                    <a16:rowId xmlns:a16="http://schemas.microsoft.com/office/drawing/2014/main" val="2086457453"/>
                  </a:ext>
                </a:extLst>
              </a:tr>
              <a:tr h="451363">
                <a:tc>
                  <a:txBody>
                    <a:bodyPr/>
                    <a:lstStyle/>
                    <a:p>
                      <a:pPr lvl="0" algn="l" fontAlgn="t">
                        <a:lnSpc>
                          <a:spcPts val="1500"/>
                        </a:lnSpc>
                        <a:buNone/>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$set</a:t>
                      </a:r>
                    </a:p>
                  </a:txBody>
                  <a:tcPr marL="60960" marR="60960" marT="76200" marB="76200" anchor="ctr"/>
                </a:tc>
                <a:tc>
                  <a:txBody>
                    <a:bodyPr/>
                    <a:lstStyle/>
                    <a:p>
                      <a:pPr algn="ctr"/>
                      <a:r>
                        <a:rPr lang="en-US" sz="1800" dirty="0">
                          <a:solidFill>
                            <a:schemeClr val="tx1"/>
                          </a:solidFill>
                          <a:latin typeface="Source Code Pro" panose="020B0509030403020204" pitchFamily="49" charset="0"/>
                          <a:ea typeface="Source Code Pro" panose="020B0509030403020204" pitchFamily="49" charset="0"/>
                        </a:rPr>
                        <a:t>TODO</a:t>
                      </a:r>
                      <a:endParaRPr lang="en-IN" sz="1800" dirty="0">
                        <a:solidFill>
                          <a:schemeClr val="tx1"/>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247975249"/>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$unset</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4094491301"/>
                  </a:ext>
                </a:extLst>
              </a:tr>
              <a:tr h="4513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FF0066"/>
                          </a:solidFill>
                          <a:effectLst/>
                          <a:latin typeface="Source Code Pro" panose="020B0509030403020204" pitchFamily="49" charset="0"/>
                          <a:ea typeface="Source Code Pro" panose="020B0509030403020204" pitchFamily="49" charset="0"/>
                        </a:rPr>
                        <a:t>$inc</a:t>
                      </a: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034828415"/>
                  </a:ext>
                </a:extLst>
              </a:tr>
              <a:tr h="451363">
                <a:tc>
                  <a:txBody>
                    <a:bodyPr/>
                    <a:lstStyle/>
                    <a:p>
                      <a:pPr lvl="0"/>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$rename</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200261022"/>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$min</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$max</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pPr lvl="0"/>
                      <a:r>
                        <a:rPr lang="en-US" sz="1800" dirty="0">
                          <a:solidFill>
                            <a:srgbClr val="FF0066"/>
                          </a:solidFill>
                          <a:latin typeface="Source Code Pro" panose="020B0509030403020204" pitchFamily="49" charset="0"/>
                          <a:ea typeface="Source Code Pro" panose="020B0509030403020204" pitchFamily="49" charset="0"/>
                        </a:rPr>
                        <a:t>$mul</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r>
                        <a:rPr kumimoji="0" lang="en-US" sz="1800" b="0" i="0" u="none" strike="noStrike" kern="1200" cap="none" spc="0" normalizeH="0" baseline="0" noProof="0" dirty="0">
                          <a:ln>
                            <a:noFill/>
                          </a:ln>
                          <a:solidFill>
                            <a:prstClr val="black"/>
                          </a:solidFill>
                          <a:effectLst/>
                          <a:uLnTx/>
                          <a:uFillTx/>
                          <a:latin typeface="Source Code Pro" panose="020B0509030403020204" pitchFamily="49" charset="0"/>
                          <a:ea typeface="Source Code Pro" panose="020B0509030403020204" pitchFamily="49" charset="0"/>
                          <a:cs typeface="+mn-cs"/>
                        </a:rPr>
                        <a:t>TODO</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algn="ct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extLst>
                  <a:ext uri="{0D108BD9-81ED-4DB2-BD59-A6C34878D82A}">
                    <a16:rowId xmlns:a16="http://schemas.microsoft.com/office/drawing/2014/main" val="96368875"/>
                  </a:ext>
                </a:extLst>
              </a:tr>
            </a:tbl>
          </a:graphicData>
        </a:graphic>
      </p:graphicFrame>
      <p:sp>
        <p:nvSpPr>
          <p:cNvPr id="3" name="TextBox 2">
            <a:extLst>
              <a:ext uri="{FF2B5EF4-FFF2-40B4-BE49-F238E27FC236}">
                <a16:creationId xmlns:a16="http://schemas.microsoft.com/office/drawing/2014/main" id="{0DBDA107-B0D2-4763-4EE9-EFA7A00D47CD}"/>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43948-3D00-131C-BA60-FDFC9086428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FAD2EE4-33E5-3F08-5923-46625A7943D2}"/>
              </a:ext>
            </a:extLst>
          </p:cNvPr>
          <p:cNvGraphicFramePr>
            <a:graphicFrameLocks noGrp="1"/>
          </p:cNvGraphicFramePr>
          <p:nvPr>
            <p:extLst>
              <p:ext uri="{D42A27DB-BD31-4B8C-83A1-F6EECF244321}">
                <p14:modId xmlns:p14="http://schemas.microsoft.com/office/powerpoint/2010/main" val="2906724882"/>
              </p:ext>
            </p:extLst>
          </p:nvPr>
        </p:nvGraphicFramePr>
        <p:xfrm>
          <a:off x="191342" y="679095"/>
          <a:ext cx="11809314" cy="6062273"/>
        </p:xfrm>
        <a:graphic>
          <a:graphicData uri="http://schemas.openxmlformats.org/drawingml/2006/table">
            <a:tbl>
              <a:tblPr firstRow="1" bandRow="1">
                <a:tableStyleId>{5940675A-B579-460E-94D1-54222C63F5DA}</a:tableStyleId>
              </a:tblPr>
              <a:tblGrid>
                <a:gridCol w="2232250">
                  <a:extLst>
                    <a:ext uri="{9D8B030D-6E8A-4147-A177-3AD203B41FA5}">
                      <a16:colId xmlns:a16="http://schemas.microsoft.com/office/drawing/2014/main" val="915960406"/>
                    </a:ext>
                  </a:extLst>
                </a:gridCol>
                <a:gridCol w="9577064">
                  <a:extLst>
                    <a:ext uri="{9D8B030D-6E8A-4147-A177-3AD203B41FA5}">
                      <a16:colId xmlns:a16="http://schemas.microsoft.com/office/drawing/2014/main" val="469668721"/>
                    </a:ext>
                  </a:extLst>
                </a:gridCol>
              </a:tblGrid>
              <a:tr h="451363">
                <a:tc gridSpan="2">
                  <a:txBody>
                    <a:bodyPr/>
                    <a:lstStyle/>
                    <a:p>
                      <a:pPr algn="ctr"/>
                      <a:r>
                        <a:rPr kumimoji="0" lang="en-US" sz="2400" b="0" i="1" u="sng" kern="1200" dirty="0">
                          <a:solidFill>
                            <a:schemeClr val="tx1"/>
                          </a:solidFill>
                          <a:effectLst/>
                          <a:latin typeface="Source Code Pro" panose="020B0509030403020204" pitchFamily="49" charset="0"/>
                          <a:ea typeface="Source Code Pro" panose="020B0509030403020204" pitchFamily="49" charset="0"/>
                          <a:cs typeface="+mn-cs"/>
                        </a:rPr>
                        <a:t>array</a:t>
                      </a:r>
                      <a:endParaRPr kumimoji="0" lang="en-IN" sz="2400" b="0" i="1" u="sng"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tc hMerge="1">
                  <a:txBody>
                    <a:bodyPr/>
                    <a:lstStyle/>
                    <a:p>
                      <a:endParaRPr lang="en-IN" sz="2000" dirty="0">
                        <a:solidFill>
                          <a:srgbClr val="FF0066"/>
                        </a:solidFill>
                        <a:latin typeface="Source Code Pro" panose="020B0509030403020204" pitchFamily="49" charset="0"/>
                        <a:ea typeface="Source Code Pro" panose="020B0509030403020204" pitchFamily="49" charset="0"/>
                      </a:endParaRPr>
                    </a:p>
                  </a:txBody>
                  <a:tcPr/>
                </a:tc>
                <a:extLst>
                  <a:ext uri="{0D108BD9-81ED-4DB2-BD59-A6C34878D82A}">
                    <a16:rowId xmlns:a16="http://schemas.microsoft.com/office/drawing/2014/main" val="2086457453"/>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the first element that matches the query condition.</a:t>
                      </a:r>
                      <a:endParaRPr lang="en-IN" sz="1800" b="0" dirty="0">
                        <a:solidFill>
                          <a:schemeClr val="tx1"/>
                        </a:solidFill>
                        <a:latin typeface="Palatino Linotype" panose="02040502050505030304" pitchFamily="18" charset="0"/>
                        <a:ea typeface="SimSun" panose="02010600030101010101" pitchFamily="2" charset="-122"/>
                      </a:endParaRPr>
                    </a:p>
                  </a:txBody>
                  <a:tcPr anchor="ctr"/>
                </a:tc>
                <a:extLst>
                  <a:ext uri="{0D108BD9-81ED-4DB2-BD59-A6C34878D82A}">
                    <a16:rowId xmlns:a16="http://schemas.microsoft.com/office/drawing/2014/main" val="3247975249"/>
                  </a:ext>
                </a:extLst>
              </a:tr>
              <a:tr h="451363">
                <a:tc>
                  <a:txBody>
                    <a:bodyPr/>
                    <a:lstStyle/>
                    <a:p>
                      <a:r>
                        <a:rPr lang="en-US" sz="1800" dirty="0">
                          <a:solidFill>
                            <a:srgbClr val="FF0066"/>
                          </a:solidFill>
                          <a:latin typeface="Source Code Pro" panose="020B0509030403020204" pitchFamily="49" charset="0"/>
                          <a:ea typeface="Source Code Pro" panose="020B0509030403020204" pitchFamily="49" charset="0"/>
                        </a:rPr>
                        <a:t>$[]</a:t>
                      </a:r>
                      <a:endParaRPr lang="en-IN" sz="1800" dirty="0">
                        <a:solidFill>
                          <a:srgbClr val="FF0066"/>
                        </a:solidFill>
                        <a:latin typeface="Source Code Pro" panose="020B0509030403020204" pitchFamily="49" charset="0"/>
                        <a:ea typeface="Source Code Pro" panose="020B0509030403020204" pitchFamily="49" charset="0"/>
                      </a:endParaRPr>
                    </a:p>
                  </a:txBody>
                  <a:tcPr anchor="ctr"/>
                </a:tc>
                <a:tc>
                  <a:txBody>
                    <a:bodyPr/>
                    <a:lstStyle/>
                    <a:p>
                      <a:pPr marL="0" algn="l" rtl="0" eaLnBrk="1" latinLnBrk="0" hangingPunct="1"/>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in an array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4094491301"/>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$[].field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access the fields in the embedded documents. </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303482841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$[&lt;identifier&gt;]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To update all elements that match the arrayFilters condition for the documents that match the query condition.</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76811177"/>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$addToSet</a:t>
                      </a:r>
                    </a:p>
                  </a:txBody>
                  <a:tcPr anchor="ctr"/>
                </a:tc>
                <a:tc>
                  <a:txBody>
                    <a:bodyPr/>
                    <a:lstStyle/>
                    <a:p>
                      <a:r>
                        <a:rPr kumimoji="0" lang="en-US" sz="1800" b="0" i="0" kern="1200" dirty="0">
                          <a:solidFill>
                            <a:schemeClr val="tx1"/>
                          </a:solidFill>
                          <a:effectLst/>
                          <a:latin typeface="Palatino Linotype" panose="02040502050505030304" pitchFamily="18" charset="0"/>
                          <a:ea typeface="SimSun" panose="02010600030101010101" pitchFamily="2" charset="-122"/>
                          <a:cs typeface="+mn-cs"/>
                        </a:rPr>
                        <a:t>Adds elements to an array only if they do not already exist in the set. </a:t>
                      </a:r>
                      <a:r>
                        <a:rPr lang="en-IN" sz="1800" dirty="0">
                          <a:solidFill>
                            <a:srgbClr val="FF0000"/>
                          </a:solidFill>
                          <a:highlight>
                            <a:srgbClr val="F9FBFA"/>
                          </a:highlight>
                          <a:latin typeface="Source Code Pro" panose="020B0509030403020204" pitchFamily="49" charset="0"/>
                        </a:rPr>
                        <a:t>// use the $each</a:t>
                      </a:r>
                      <a:endParaRPr kumimoji="0" lang="en-IN" sz="1800" b="0" i="0" kern="1200" dirty="0">
                        <a:solidFill>
                          <a:schemeClr val="tx1"/>
                        </a:solidFill>
                        <a:effectLst/>
                        <a:latin typeface="Palatino Linotype" panose="02040502050505030304" pitchFamily="18" charset="0"/>
                        <a:ea typeface="SimSun" panose="02010600030101010101" pitchFamily="2" charset="-122"/>
                        <a:cs typeface="+mn-cs"/>
                      </a:endParaRPr>
                    </a:p>
                  </a:txBody>
                  <a:tcPr anchor="ctr"/>
                </a:tc>
                <a:extLst>
                  <a:ext uri="{0D108BD9-81ED-4DB2-BD59-A6C34878D82A}">
                    <a16:rowId xmlns:a16="http://schemas.microsoft.com/office/drawing/2014/main" val="2200261022"/>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$pop</a:t>
                      </a:r>
                    </a:p>
                  </a:txBody>
                  <a:tcPr anchor="ctr"/>
                </a:tc>
                <a:tc>
                  <a:txBody>
                    <a:bodyPr/>
                    <a:lstStyle/>
                    <a:p>
                      <a:r>
                        <a:rPr kumimoji="0" lang="en-US" sz="1800" b="0" i="0" kern="1200" dirty="0">
                          <a:solidFill>
                            <a:schemeClr val="tx1"/>
                          </a:solidFill>
                          <a:effectLst/>
                          <a:latin typeface="+mn-lt"/>
                          <a:ea typeface="+mn-ea"/>
                          <a:cs typeface="+mn-cs"/>
                        </a:rPr>
                        <a:t>Removes the first or last item of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548044259"/>
                  </a:ext>
                </a:extLst>
              </a:tr>
              <a:tr h="451363">
                <a:tc>
                  <a:txBody>
                    <a:bodyPr/>
                    <a:lstStyle/>
                    <a:p>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$pull</a:t>
                      </a:r>
                      <a:endParaRPr kumimoji="0" lang="en-IN" sz="1800" b="0" kern="1200" dirty="0">
                        <a:solidFill>
                          <a:srgbClr val="FF0066"/>
                        </a:solidFill>
                        <a:effectLst/>
                        <a:latin typeface="Source Code Pro" panose="020B0509030403020204" pitchFamily="49" charset="0"/>
                        <a:ea typeface="Source Code Pro" panose="020B0509030403020204" pitchFamily="49" charset="0"/>
                        <a:cs typeface="+mn-cs"/>
                      </a:endParaRPr>
                    </a:p>
                  </a:txBody>
                  <a:tcPr anchor="ctr"/>
                </a:tc>
                <a:tc>
                  <a:txBody>
                    <a:bodyPr/>
                    <a:lstStyle/>
                    <a:p>
                      <a:r>
                        <a:rPr kumimoji="0" lang="en-US" sz="1800" b="0" i="0" kern="1200" dirty="0">
                          <a:solidFill>
                            <a:schemeClr val="tx1"/>
                          </a:solidFill>
                          <a:effectLst/>
                          <a:latin typeface="+mn-lt"/>
                          <a:ea typeface="+mn-ea"/>
                          <a:cs typeface="+mn-cs"/>
                        </a:rPr>
                        <a:t>Removes all array elements that match a specified query.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134325534"/>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t>
                      </a:r>
                    </a:p>
                  </a:txBody>
                  <a:tcPr anchor="ctr"/>
                </a:tc>
                <a:tc>
                  <a:txBody>
                    <a:bodyPr/>
                    <a:lstStyle/>
                    <a:p>
                      <a:r>
                        <a:rPr kumimoji="0" lang="en-US" sz="1800" b="0" i="0" kern="1200" dirty="0">
                          <a:solidFill>
                            <a:schemeClr val="tx1"/>
                          </a:solidFill>
                          <a:effectLst/>
                          <a:latin typeface="+mn-lt"/>
                          <a:ea typeface="+mn-ea"/>
                          <a:cs typeface="+mn-cs"/>
                        </a:rPr>
                        <a:t>Adds an item to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39411293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$pushAll</a:t>
                      </a:r>
                    </a:p>
                  </a:txBody>
                  <a:tcPr anchor="ctr"/>
                </a:tc>
                <a:tc>
                  <a:txBody>
                    <a:bodyPr/>
                    <a:lstStyle/>
                    <a:p>
                      <a:r>
                        <a:rPr kumimoji="0" lang="en-US" sz="1800" b="0" i="0" kern="1200" dirty="0">
                          <a:solidFill>
                            <a:schemeClr val="tx1"/>
                          </a:solidFill>
                          <a:effectLst/>
                          <a:latin typeface="+mn-lt"/>
                          <a:ea typeface="+mn-ea"/>
                          <a:cs typeface="+mn-cs"/>
                        </a:rPr>
                        <a:t>Removes all matching values from an array.</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96368875"/>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$each</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and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$addToSet</a:t>
                      </a:r>
                      <a:r>
                        <a:rPr kumimoji="0" lang="en-US" sz="1800" b="0" i="0" kern="1200" dirty="0">
                          <a:solidFill>
                            <a:schemeClr val="tx1"/>
                          </a:solidFill>
                          <a:effectLst/>
                          <a:latin typeface="+mn-lt"/>
                          <a:ea typeface="+mn-ea"/>
                          <a:cs typeface="+mn-cs"/>
                        </a:rPr>
                        <a:t> operators to append multiple items for array updates.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2821835199"/>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$position</a:t>
                      </a:r>
                    </a:p>
                  </a:txBody>
                  <a:tcPr anchor="ctr"/>
                </a:tc>
                <a:tc>
                  <a:txBody>
                    <a:bodyPr/>
                    <a:lstStyle/>
                    <a:p>
                      <a:r>
                        <a:rPr kumimoji="0" lang="en-US" sz="1800" b="0" i="0" kern="1200" dirty="0">
                          <a:solidFill>
                            <a:schemeClr val="tx1"/>
                          </a:solidFill>
                          <a:effectLst/>
                          <a:latin typeface="+mn-lt"/>
                          <a:ea typeface="+mn-ea"/>
                          <a:cs typeface="+mn-cs"/>
                        </a:rPr>
                        <a:t>Modifies the </a:t>
                      </a:r>
                      <a:r>
                        <a:rPr kumimoji="0" lang="en-US" sz="1800" b="0" kern="1200" dirty="0">
                          <a:solidFill>
                            <a:srgbClr val="FF0066"/>
                          </a:solidFill>
                          <a:effectLst/>
                          <a:latin typeface="Source Code Pro" panose="020B0509030403020204" pitchFamily="49" charset="0"/>
                          <a:ea typeface="Source Code Pro" panose="020B0509030403020204" pitchFamily="49" charset="0"/>
                          <a:cs typeface="+mn-cs"/>
                        </a:rPr>
                        <a:t>$push </a:t>
                      </a:r>
                      <a:r>
                        <a:rPr kumimoji="0" lang="en-US" sz="1800" b="0" i="0" kern="1200" dirty="0">
                          <a:solidFill>
                            <a:schemeClr val="tx1"/>
                          </a:solidFill>
                          <a:effectLst/>
                          <a:latin typeface="+mn-lt"/>
                          <a:ea typeface="+mn-ea"/>
                          <a:cs typeface="+mn-cs"/>
                        </a:rPr>
                        <a:t>operator to specify the position in the array to add elements.</a:t>
                      </a:r>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1196227220"/>
                  </a:ext>
                </a:extLst>
              </a:tr>
              <a:tr h="451363">
                <a:tc>
                  <a:txBody>
                    <a:bodyPr/>
                    <a:lstStyle/>
                    <a:p>
                      <a:r>
                        <a:rPr kumimoji="0" lang="en-IN" sz="1800" b="0" kern="1200" dirty="0">
                          <a:solidFill>
                            <a:srgbClr val="FF0066"/>
                          </a:solidFill>
                          <a:effectLst/>
                          <a:latin typeface="Source Code Pro" panose="020B0509030403020204" pitchFamily="49" charset="0"/>
                          <a:ea typeface="Source Code Pro" panose="020B0509030403020204" pitchFamily="49" charset="0"/>
                          <a:cs typeface="+mn-cs"/>
                        </a:rPr>
                        <a:t>$slice / $sort</a:t>
                      </a:r>
                    </a:p>
                  </a:txBody>
                  <a:tcPr anchor="ctr"/>
                </a:tc>
                <a:tc>
                  <a:txBody>
                    <a:bodyPr/>
                    <a:lstStyle/>
                    <a:p>
                      <a:endParaRPr lang="en-IN" sz="1800" dirty="0">
                        <a:solidFill>
                          <a:srgbClr val="FF0066"/>
                        </a:solidFill>
                        <a:latin typeface="Palatino Linotype" panose="02040502050505030304" pitchFamily="18" charset="0"/>
                        <a:ea typeface="Source Code Pro" panose="020B0509030403020204" pitchFamily="49" charset="0"/>
                      </a:endParaRPr>
                    </a:p>
                  </a:txBody>
                  <a:tcPr anchor="ctr"/>
                </a:tc>
                <a:extLst>
                  <a:ext uri="{0D108BD9-81ED-4DB2-BD59-A6C34878D82A}">
                    <a16:rowId xmlns:a16="http://schemas.microsoft.com/office/drawing/2014/main" val="457975032"/>
                  </a:ext>
                </a:extLst>
              </a:tr>
            </a:tbl>
          </a:graphicData>
        </a:graphic>
      </p:graphicFrame>
      <p:sp>
        <p:nvSpPr>
          <p:cNvPr id="3" name="Rectangle 2">
            <a:extLst>
              <a:ext uri="{FF2B5EF4-FFF2-40B4-BE49-F238E27FC236}">
                <a16:creationId xmlns:a16="http://schemas.microsoft.com/office/drawing/2014/main" id="{0E3176BA-618A-388F-574B-285CB8BAD8A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Tree>
    <p:extLst>
      <p:ext uri="{BB962C8B-B14F-4D97-AF65-F5344CB8AC3E}">
        <p14:creationId xmlns:p14="http://schemas.microsoft.com/office/powerpoint/2010/main" val="1597035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0E8B-8659-3715-C0E1-368805DFF66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22A5D9-CD90-552A-24D8-80767BEBA6E0}"/>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 operators </a:t>
            </a:r>
          </a:p>
        </p:txBody>
      </p:sp>
      <p:sp>
        <p:nvSpPr>
          <p:cNvPr id="9" name="TextBox 8">
            <a:extLst>
              <a:ext uri="{FF2B5EF4-FFF2-40B4-BE49-F238E27FC236}">
                <a16:creationId xmlns:a16="http://schemas.microsoft.com/office/drawing/2014/main" id="{0420EF8A-4269-DABD-0606-7519DE8A19B5}"/>
              </a:ext>
            </a:extLst>
          </p:cNvPr>
          <p:cNvSpPr txBox="1"/>
          <p:nvPr/>
        </p:nvSpPr>
        <p:spPr>
          <a:xfrm>
            <a:off x="263352" y="2422043"/>
            <a:ext cx="11665296" cy="4154984"/>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r>
              <a:rPr lang="en-US" b="0" i="0" dirty="0">
                <a:solidFill>
                  <a:srgbClr val="061621"/>
                </a:solidFill>
                <a:effectLst/>
                <a:latin typeface="Source Code Pro" panose="020B0509030403020204" pitchFamily="49" charset="0"/>
              </a:rPr>
              <a:t>,</a:t>
            </a:r>
          </a:p>
          <a:p>
            <a:r>
              <a:rPr lang="en-US" dirty="0">
                <a:solidFill>
                  <a:srgbClr val="061621"/>
                </a:solidFill>
                <a:latin typeface="Source Code Pro" panose="020B0509030403020204" pitchFamily="49" charset="0"/>
              </a:rPr>
              <a:t>	</a:t>
            </a:r>
            <a:r>
              <a:rPr lang="en-US" b="1" dirty="0">
                <a:solidFill>
                  <a:srgbClr val="061621"/>
                </a:solidFill>
                <a:latin typeface="Source Code Pro" panose="020B0509030403020204" pitchFamily="49" charset="0"/>
              </a:rPr>
              <a:t>...</a:t>
            </a:r>
          </a:p>
          <a:p>
            <a:r>
              <a:rPr lang="en-US" dirty="0">
                <a:solidFill>
                  <a:srgbClr val="061621"/>
                </a:solidFill>
                <a:latin typeface="Source Code Pro" panose="020B0509030403020204" pitchFamily="49" charset="0"/>
              </a:rPr>
              <a:t>}</a:t>
            </a:r>
            <a:endParaRPr lang="en-IN" dirty="0"/>
          </a:p>
        </p:txBody>
      </p:sp>
      <p:sp>
        <p:nvSpPr>
          <p:cNvPr id="3" name="TextBox 2">
            <a:extLst>
              <a:ext uri="{FF2B5EF4-FFF2-40B4-BE49-F238E27FC236}">
                <a16:creationId xmlns:a16="http://schemas.microsoft.com/office/drawing/2014/main" id="{E3CF2FAD-5DA1-DECF-B02E-7C1E2FD6FBF0}"/>
              </a:ext>
            </a:extLst>
          </p:cNvPr>
          <p:cNvSpPr txBox="1"/>
          <p:nvPr/>
        </p:nvSpPr>
        <p:spPr>
          <a:xfrm>
            <a:off x="1524000" y="692696"/>
            <a:ext cx="9144000" cy="1477328"/>
          </a:xfrm>
          <a:prstGeom prst="rect">
            <a:avLst/>
          </a:prstGeom>
        </p:spPr>
        <p:txBody>
          <a:bodyPr wrap="square">
            <a:spAutoFit/>
          </a:bodyPr>
          <a:lstStyle>
            <a:defPPr>
              <a:defRPr lang="en-US"/>
            </a:defPPr>
            <a:lvl1pPr>
              <a:spcBef>
                <a:spcPct val="0"/>
              </a:spcBef>
              <a:defRPr>
                <a:solidFill>
                  <a:schemeClr val="tx1">
                    <a:lumMod val="85000"/>
                    <a:lumOff val="15000"/>
                  </a:schemeClr>
                </a:solidFill>
                <a:latin typeface="Source Code Pro" panose="020B0509030403020204" pitchFamily="49" charset="0"/>
                <a:ea typeface="Source Code Pro" panose="020B0509030403020204" pitchFamily="49" charset="0"/>
              </a:defRPr>
            </a:lvl1pPr>
          </a:lstStyle>
          <a:p>
            <a:r>
              <a:rPr lang="en-IN" dirty="0"/>
              <a:t>{</a:t>
            </a:r>
          </a:p>
          <a:p>
            <a:r>
              <a:rPr lang="en-IN" dirty="0"/>
              <a:t>   &lt;</a:t>
            </a:r>
            <a:r>
              <a:rPr lang="en-IN" dirty="0">
                <a:solidFill>
                  <a:srgbClr val="D83713"/>
                </a:solidFill>
                <a:ea typeface="+mn-ea"/>
              </a:rPr>
              <a:t>operator1</a:t>
            </a:r>
            <a:r>
              <a:rPr lang="en-IN" dirty="0"/>
              <a:t>&gt;: { &lt;</a:t>
            </a:r>
            <a:r>
              <a:rPr lang="en-IN" dirty="0">
                <a:solidFill>
                  <a:srgbClr val="12824D"/>
                </a:solidFill>
                <a:highlight>
                  <a:srgbClr val="F9FBFA"/>
                </a:highlight>
                <a:ea typeface="+mn-ea"/>
              </a:rPr>
              <a:t>field1</a:t>
            </a:r>
            <a:r>
              <a:rPr lang="en-IN" dirty="0"/>
              <a:t>&gt;: &lt;</a:t>
            </a:r>
            <a:r>
              <a:rPr lang="en-IN" dirty="0">
                <a:solidFill>
                  <a:srgbClr val="4D0AF4"/>
                </a:solidFill>
              </a:rPr>
              <a:t>value1</a:t>
            </a:r>
            <a:r>
              <a:rPr lang="en-IN" dirty="0"/>
              <a:t>&gt;, ... },</a:t>
            </a:r>
          </a:p>
          <a:p>
            <a:r>
              <a:rPr lang="en-IN" dirty="0"/>
              <a:t>   &lt;</a:t>
            </a:r>
            <a:r>
              <a:rPr lang="en-IN" dirty="0">
                <a:solidFill>
                  <a:srgbClr val="D83713"/>
                </a:solidFill>
                <a:ea typeface="+mn-ea"/>
              </a:rPr>
              <a:t>operator2</a:t>
            </a:r>
            <a:r>
              <a:rPr lang="en-IN" dirty="0"/>
              <a:t>&gt;: { &lt;</a:t>
            </a:r>
            <a:r>
              <a:rPr lang="en-IN" dirty="0">
                <a:solidFill>
                  <a:srgbClr val="12824D"/>
                </a:solidFill>
                <a:highlight>
                  <a:srgbClr val="F9FBFA"/>
                </a:highlight>
                <a:ea typeface="+mn-ea"/>
              </a:rPr>
              <a:t>field2</a:t>
            </a:r>
            <a:r>
              <a:rPr lang="en-IN" dirty="0"/>
              <a:t>&gt;: &lt;</a:t>
            </a:r>
            <a:r>
              <a:rPr lang="en-IN" dirty="0">
                <a:solidFill>
                  <a:srgbClr val="4D0AF4"/>
                </a:solidFill>
              </a:rPr>
              <a:t>value2</a:t>
            </a:r>
            <a:r>
              <a:rPr lang="en-IN" dirty="0"/>
              <a:t>&gt;, ... },</a:t>
            </a:r>
          </a:p>
          <a:p>
            <a:r>
              <a:rPr lang="en-IN" dirty="0"/>
              <a:t>   ...</a:t>
            </a:r>
          </a:p>
          <a:p>
            <a:r>
              <a:rPr lang="en-IN" dirty="0"/>
              <a:t>}</a:t>
            </a:r>
          </a:p>
        </p:txBody>
      </p:sp>
    </p:spTree>
    <p:extLst>
      <p:ext uri="{BB962C8B-B14F-4D97-AF65-F5344CB8AC3E}">
        <p14:creationId xmlns:p14="http://schemas.microsoft.com/office/powerpoint/2010/main" val="394634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 } ] );</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 _</a:t>
              </a:r>
              <a:r>
                <a:rPr lang="en-IN" dirty="0">
                  <a:latin typeface="Source Code Pro" panose="020B0509030403020204" pitchFamily="49" charset="0"/>
                  <a:ea typeface="Source Code Pro" panose="020B0509030403020204" pitchFamily="49" charset="0"/>
                </a:rPr>
                <a:t>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sal: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$unsset</a:t>
            </a:r>
          </a:p>
        </p:txBody>
      </p:sp>
    </p:spTree>
    <p:extLst>
      <p:ext uri="{BB962C8B-B14F-4D97-AF65-F5344CB8AC3E}">
        <p14:creationId xmlns:p14="http://schemas.microsoft.com/office/powerpoint/2010/main" val="218024606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84034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9" name="Rectangle 8"/>
          <p:cNvSpPr/>
          <p:nvPr/>
        </p:nvSpPr>
        <p:spPr>
          <a:xfrm>
            <a:off x="1217712" y="2384792"/>
            <a:ext cx="975657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B5CA-3558-652A-044D-BC75D7892F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F0DA5BB-1B55-8648-AB09-F586A76402B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8767C661-38DB-6D7D-CDC8-D37A4DDB8957}"/>
              </a:ext>
            </a:extLst>
          </p:cNvPr>
          <p:cNvSpPr/>
          <p:nvPr/>
        </p:nvSpPr>
        <p:spPr>
          <a:xfrm>
            <a:off x="335360" y="900584"/>
            <a:ext cx="11449272" cy="5663089"/>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p>
          <a:p>
            <a:pPr marL="342900" indent="-342900">
              <a:buFont typeface="Arial" panose="020B0604020202020204" pitchFamily="34" charset="0"/>
              <a:buChar char="•"/>
            </a:pPr>
            <a:endParaRPr lang="en-IN" sz="10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IN" sz="1000" dirty="0">
              <a:solidFill>
                <a:srgbClr val="FF0000"/>
              </a:solidFill>
              <a:highlight>
                <a:srgbClr val="F9FBFA"/>
              </a:highligh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1000" dirty="0">
              <a:solidFill>
                <a:srgbClr val="061621"/>
              </a:solidFill>
              <a:latin typeface="Source Code Pro" panose="020B0509030403020204" pitchFamily="49" charset="0"/>
            </a:endParaRP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FF0000"/>
                </a:solidFill>
                <a:highlight>
                  <a:srgbClr val="F9FBFA"/>
                </a:highlight>
                <a:latin typeface="Source Code Pro" panose="020B0509030403020204" pitchFamily="49" charset="0"/>
              </a:rPr>
              <a:t>// To access the fields in the embedded documents</a:t>
            </a:r>
          </a:p>
          <a:p>
            <a:pPr marL="342900" indent="-342900">
              <a:buFont typeface="Arial" panose="020B0604020202020204" pitchFamily="34" charset="0"/>
              <a:buChar char="•"/>
            </a:pPr>
            <a:endParaRPr lang="en-US" sz="1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identifier</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t>
            </a:r>
            <a:r>
              <a:rPr lang="en-US" i="1" dirty="0">
                <a:solidFill>
                  <a:srgbClr val="D83713"/>
                </a:solidFill>
                <a:latin typeface="Source Code Pro" panose="020B0509030403020204" pitchFamily="49" charset="0"/>
              </a:rPr>
              <a:t>arrayFilters</a:t>
            </a:r>
            <a:r>
              <a:rPr lang="en-US" dirty="0">
                <a:solidFill>
                  <a:srgbClr val="061621"/>
                </a:solidFill>
                <a:latin typeface="Source Code Pro" panose="020B0509030403020204" pitchFamily="49" charset="0"/>
              </a:rPr>
              <a:t>: [ { condition } ] } </a:t>
            </a:r>
          </a:p>
        </p:txBody>
      </p:sp>
    </p:spTree>
    <p:extLst>
      <p:ext uri="{BB962C8B-B14F-4D97-AF65-F5344CB8AC3E}">
        <p14:creationId xmlns:p14="http://schemas.microsoft.com/office/powerpoint/2010/main" val="126411931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341"/>
            <a:ext cx="12144672" cy="6617196"/>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website: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 }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 email: {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latin typeface="Source Code Pro" panose="020B0509030403020204" pitchFamily="49" charset="0"/>
                <a:ea typeface="Source Code Pro" panose="020B0509030403020204" pitchFamily="49" charset="0"/>
              </a:rPr>
              <a:t>}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latin typeface="Source Code Pro" panose="020B0509030403020204" pitchFamily="49" charset="0"/>
                <a:ea typeface="Source Code Pro" panose="020B0509030403020204" pitchFamily="49" charset="0"/>
              </a:rPr>
              <a:t>({colors: "lemon"},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 "color.$[</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a:t>
            </a:r>
            <a:r>
              <a:rPr lang="en-IN" dirty="0">
                <a:latin typeface="Source Code Pro" panose="020B0509030403020204" pitchFamily="49" charset="0"/>
                <a:ea typeface="Source Code Pro" panose="020B0509030403020204" pitchFamily="49" charset="0"/>
              </a:rPr>
              <a:t> }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IN" dirty="0">
                <a:latin typeface="Source Code Pro" panose="020B0509030403020204" pitchFamily="49" charset="0"/>
                <a:ea typeface="Source Code Pro" panose="020B0509030403020204" pitchFamily="49" charset="0"/>
              </a:rPr>
              <a:t> } ] });</a:t>
            </a:r>
          </a:p>
          <a:p>
            <a:pPr marL="342900" indent="-342900">
              <a:buFont typeface="Arial" panose="020B0604020202020204" pitchFamily="34" charset="0"/>
              <a:buChar char="•"/>
            </a:pPr>
            <a:endParaRPr lang="en-IN" sz="10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latin typeface="Source Code Pro" panose="020B0509030403020204" pitchFamily="49" charset="0"/>
                <a:ea typeface="Source Code Pro" panose="020B0509030403020204" pitchFamily="49" charset="0"/>
              </a:rPr>
              <a:t>} }, {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199703569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err="1">
                <a:latin typeface="Source Code Pro" panose="020B0509030403020204" pitchFamily="49" charset="0"/>
                <a:ea typeface="Source Code Pro" panose="020B0509030403020204" pitchFamily="49" charset="0"/>
                <a:cs typeface="Calibri" panose="020F0502020204030204" pitchFamily="34" charset="0"/>
              </a:rPr>
              <a:t>.emp.</a:t>
            </a:r>
            <a:r>
              <a:rPr lang="en-US"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rgbClr val="061621"/>
                </a:solidFill>
                <a:latin typeface="Source Code Pro" panose="020B0509030403020204" pitchFamily="49" charset="0"/>
                <a:ea typeface="Source Code Pro" panose="020B0509030403020204" pitchFamily="49"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4" name="Rectangle 3"/>
          <p:cNvSpPr/>
          <p:nvPr/>
        </p:nvSpPr>
        <p:spPr>
          <a:xfrm>
            <a:off x="1524000" y="928874"/>
            <a:ext cx="9144000"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263352" y="3429000"/>
            <a:ext cx="11665296" cy="203132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"Gross Salary":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y: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z: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latin typeface="Source Code Pro" panose="020B0509030403020204" pitchFamily="49" charset="0"/>
                <a:ea typeface="Source Code Pro" panose="020B0509030403020204" pitchFamily="49" charset="0"/>
                <a:cs typeface="Calibri" panose="020F0502020204030204" pitchFamily="34" charset="0"/>
              </a:rPr>
              <a:t>] } } }]);</a:t>
            </a:r>
          </a:p>
        </p:txBody>
      </p:sp>
      <p:graphicFrame>
        <p:nvGraphicFramePr>
          <p:cNvPr id="3" name="Table 2">
            <a:extLst>
              <a:ext uri="{FF2B5EF4-FFF2-40B4-BE49-F238E27FC236}">
                <a16:creationId xmlns:a16="http://schemas.microsoft.com/office/drawing/2014/main" id="{EA87433E-F572-11F8-9F30-101F4ECBE329}"/>
              </a:ext>
            </a:extLst>
          </p:cNvPr>
          <p:cNvGraphicFramePr>
            <a:graphicFrameLocks noGrp="1"/>
          </p:cNvGraphicFramePr>
          <p:nvPr>
            <p:extLst>
              <p:ext uri="{D42A27DB-BD31-4B8C-83A1-F6EECF244321}">
                <p14:modId xmlns:p14="http://schemas.microsoft.com/office/powerpoint/2010/main" val="3223344193"/>
              </p:ext>
            </p:extLst>
          </p:nvPr>
        </p:nvGraphicFramePr>
        <p:xfrm>
          <a:off x="593557" y="2132856"/>
          <a:ext cx="11004885" cy="731520"/>
        </p:xfrm>
        <a:graphic>
          <a:graphicData uri="http://schemas.openxmlformats.org/drawingml/2006/table">
            <a:tbl>
              <a:tblPr firstRow="1" bandRow="1">
                <a:tableStyleId>{5940675A-B579-460E-94D1-54222C63F5DA}</a:tableStyleId>
              </a:tblPr>
              <a:tblGrid>
                <a:gridCol w="3516051">
                  <a:extLst>
                    <a:ext uri="{9D8B030D-6E8A-4147-A177-3AD203B41FA5}">
                      <a16:colId xmlns:a16="http://schemas.microsoft.com/office/drawing/2014/main" val="3781642009"/>
                    </a:ext>
                  </a:extLst>
                </a:gridCol>
                <a:gridCol w="3678006">
                  <a:extLst>
                    <a:ext uri="{9D8B030D-6E8A-4147-A177-3AD203B41FA5}">
                      <a16:colId xmlns:a16="http://schemas.microsoft.com/office/drawing/2014/main" val="3960261557"/>
                    </a:ext>
                  </a:extLst>
                </a:gridCol>
                <a:gridCol w="3810828">
                  <a:extLst>
                    <a:ext uri="{9D8B030D-6E8A-4147-A177-3AD203B41FA5}">
                      <a16:colId xmlns:a16="http://schemas.microsoft.com/office/drawing/2014/main" val="215156997"/>
                    </a:ext>
                  </a:extLst>
                </a:gridCol>
              </a:tblGrid>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extLst>
                  <a:ext uri="{0D108BD9-81ED-4DB2-BD59-A6C34878D82A}">
                    <a16:rowId xmlns:a16="http://schemas.microsoft.com/office/drawing/2014/main" val="4273910695"/>
                  </a:ext>
                </a:extLst>
              </a:tr>
              <a:tr h="127000">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&lt;array&gt;' }</a:t>
                      </a:r>
                    </a:p>
                  </a:txBody>
                  <a:tcPr anchor="ctr"/>
                </a:tc>
                <a:tc>
                  <a:txBody>
                    <a:bodyPr/>
                    <a:lstStyle/>
                    <a:p>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69956396"/>
                  </a:ext>
                </a:extLst>
              </a:tr>
            </a:tbl>
          </a:graphicData>
        </a:graphic>
      </p:graphicFrame>
    </p:spTree>
    <p:extLst>
      <p:ext uri="{BB962C8B-B14F-4D97-AF65-F5344CB8AC3E}">
        <p14:creationId xmlns:p14="http://schemas.microsoft.com/office/powerpoint/2010/main" val="95593075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F4A22-CCDD-51EF-80A2-F8BB7B4B7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t>
            </a:r>
            <a:r>
              <a:rPr lang="en-IN" sz="3200" b="1" i="1" dirty="0" err="1">
                <a:solidFill>
                  <a:srgbClr val="FFFF00"/>
                </a:solidFill>
                <a:latin typeface="Arial" pitchFamily="34" charset="0"/>
                <a:cs typeface="Arial" pitchFamily="34" charset="0"/>
              </a:rPr>
              <a:t>cond</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2631273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err="1">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lang="en-IN" sz="1800" dirty="0">
                          <a:latin typeface="Source Code Pro" panose="020B0509030403020204" pitchFamily="49" charset="0"/>
                          <a:ea typeface="Source Code Pro" panose="020B0509030403020204" pitchFamily="49" charset="0"/>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err="1">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err="1">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49060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a:t>
            </a:r>
            <a:r>
              <a:rPr lang="en-US" sz="2200">
                <a:solidFill>
                  <a:schemeClr val="accent1">
                    <a:lumMod val="75000"/>
                  </a:schemeClr>
                </a:solidFill>
                <a:latin typeface="Arial" panose="020B0604020202020204" pitchFamily="34" charset="0"/>
                <a:cs typeface="Arial" panose="020B0604020202020204" pitchFamily="34" charset="0"/>
              </a:rPr>
              <a:t>Create few </a:t>
            </a:r>
            <a:r>
              <a:rPr lang="en-US" sz="2200" dirty="0">
                <a:solidFill>
                  <a:schemeClr val="accent1">
                    <a:lumMod val="75000"/>
                  </a:schemeClr>
                </a:solidFill>
                <a:latin typeface="Arial" panose="020B0604020202020204" pitchFamily="34" charset="0"/>
                <a:cs typeface="Arial" panose="020B0604020202020204" pitchFamily="34" charset="0"/>
              </a:rPr>
              <a:t>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994646"/>
                </a:solidFill>
                <a:highlight>
                  <a:srgbClr val="FFFF00"/>
                </a:highlight>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or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781200"/>
            <a:ext cx="11639716" cy="3216265"/>
          </a:xfrm>
          <a:prstGeom prst="rect">
            <a:avLst/>
          </a:prstGeom>
        </p:spPr>
        <p:txBody>
          <a:bodyPr wrap="square">
            <a:spAutoFit/>
          </a:bodyPr>
          <a:lstStyle/>
          <a:p>
            <a:r>
              <a:rPr lang="en-IN" dirty="0">
                <a:solidFill>
                  <a:srgbClr val="225588"/>
                </a:solidFill>
                <a:latin typeface="Consolas" panose="020B0609020204030204" pitchFamily="49" charset="0"/>
              </a:rPr>
              <a:t>import</a:t>
            </a:r>
            <a:r>
              <a:rPr lang="en-IN" dirty="0">
                <a:solidFill>
                  <a:srgbClr val="6688CC"/>
                </a:solidFill>
                <a:latin typeface="Consolas" panose="020B0609020204030204" pitchFamily="49" charset="0"/>
              </a:rPr>
              <a:t> { exec } </a:t>
            </a:r>
            <a:r>
              <a:rPr lang="en-IN" dirty="0">
                <a:solidFill>
                  <a:srgbClr val="225588"/>
                </a:solidFill>
                <a:latin typeface="Consolas" panose="020B0609020204030204" pitchFamily="49" charset="0"/>
              </a:rPr>
              <a:t>from</a:t>
            </a:r>
            <a:r>
              <a:rPr lang="en-IN" dirty="0">
                <a:solidFill>
                  <a:srgbClr val="6688CC"/>
                </a:solidFill>
                <a:latin typeface="Consolas" panose="020B0609020204030204" pitchFamily="49" charset="0"/>
              </a:rPr>
              <a:t> </a:t>
            </a:r>
            <a:r>
              <a:rPr lang="en-IN" dirty="0">
                <a:solidFill>
                  <a:srgbClr val="22AA44"/>
                </a:solidFill>
                <a:latin typeface="Consolas" panose="020B0609020204030204" pitchFamily="49" charset="0"/>
              </a:rPr>
              <a:t>'</a:t>
            </a:r>
            <a:r>
              <a:rPr lang="en-IN" dirty="0" err="1">
                <a:solidFill>
                  <a:srgbClr val="22AA44"/>
                </a:solidFill>
                <a:latin typeface="Consolas" panose="020B0609020204030204" pitchFamily="49" charset="0"/>
              </a:rPr>
              <a:t>child_process</a:t>
            </a:r>
            <a:r>
              <a:rPr lang="en-IN" dirty="0">
                <a:solidFill>
                  <a:srgbClr val="22AA44"/>
                </a:solidFill>
                <a:latin typeface="Consolas" panose="020B0609020204030204" pitchFamily="49" charset="0"/>
              </a:rPr>
              <a:t>'</a:t>
            </a:r>
            <a:r>
              <a:rPr lang="en-IN"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dirty="0">
                <a:solidFill>
                  <a:srgbClr val="DDBB88"/>
                </a:solidFill>
                <a:latin typeface="Consolas" panose="020B0609020204030204" pitchFamily="49" charset="0"/>
              </a:rPr>
              <a:t>exec</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'mongoimport --host=192.168.100.91 --port=27017 --db="db1" --collection="movies" --type="csv" </a:t>
            </a:r>
          </a:p>
          <a:p>
            <a:r>
              <a:rPr lang="en-IN" dirty="0">
                <a:solidFill>
                  <a:srgbClr val="22AA44"/>
                </a:solidFill>
                <a:latin typeface="Consolas" panose="020B0609020204030204" pitchFamily="49" charset="0"/>
              </a:rPr>
              <a:t>      --file="C:/data/movie.csv" --headerline'</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res</a:t>
            </a:r>
            <a:r>
              <a:rPr lang="en-IN" dirty="0">
                <a:solidFill>
                  <a:srgbClr val="6688CC"/>
                </a:solidFill>
                <a:latin typeface="Consolas" panose="020B0609020204030204" pitchFamily="49" charset="0"/>
              </a:rPr>
              <a:t>) </a:t>
            </a:r>
            <a:r>
              <a:rPr lang="en-IN" i="1" dirty="0">
                <a:solidFill>
                  <a:srgbClr val="9966B8"/>
                </a:solidFill>
                <a:latin typeface="Consolas" panose="020B0609020204030204" pitchFamily="49" charset="0"/>
              </a:rPr>
              <a:t>=&gt;</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if</a:t>
            </a:r>
            <a:r>
              <a:rPr lang="en-IN" dirty="0">
                <a:solidFill>
                  <a:srgbClr val="6688CC"/>
                </a:solidFill>
                <a:latin typeface="Consolas" panose="020B0609020204030204" pitchFamily="49" charset="0"/>
              </a:rPr>
              <a:t> (</a:t>
            </a:r>
            <a:r>
              <a:rPr lang="en-IN" i="1" dirty="0">
                <a:solidFill>
                  <a:srgbClr val="2277FF"/>
                </a:solidFill>
                <a:latin typeface="Consolas" panose="020B0609020204030204" pitchFamily="49" charset="0"/>
              </a:rPr>
              <a:t>err</a:t>
            </a:r>
            <a:r>
              <a:rPr lang="en-IN" dirty="0">
                <a:solidFill>
                  <a:srgbClr val="6688CC"/>
                </a:solidFill>
                <a:latin typeface="Consolas" panose="020B0609020204030204" pitchFamily="49" charset="0"/>
              </a:rPr>
              <a:t>) {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"Some error occurred"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a:t>
            </a:r>
            <a:r>
              <a:rPr lang="en-IN" dirty="0">
                <a:solidFill>
                  <a:srgbClr val="225588"/>
                </a:solidFill>
                <a:latin typeface="Consolas" panose="020B0609020204030204" pitchFamily="49" charset="0"/>
              </a:rPr>
              <a:t>else</a:t>
            </a:r>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         console.</a:t>
            </a:r>
            <a:r>
              <a:rPr lang="en-IN" dirty="0">
                <a:solidFill>
                  <a:srgbClr val="DDBB88"/>
                </a:solidFill>
                <a:latin typeface="Consolas" panose="020B0609020204030204" pitchFamily="49" charset="0"/>
              </a:rPr>
              <a:t>log</a:t>
            </a:r>
            <a:r>
              <a:rPr lang="en-IN" dirty="0">
                <a:solidFill>
                  <a:srgbClr val="6688CC"/>
                </a:solidFill>
                <a:latin typeface="Consolas" panose="020B0609020204030204" pitchFamily="49" charset="0"/>
              </a:rPr>
              <a:t>(</a:t>
            </a:r>
            <a:r>
              <a:rPr lang="en-IN" dirty="0">
                <a:solidFill>
                  <a:srgbClr val="22AA44"/>
                </a:solidFill>
                <a:latin typeface="Consolas" panose="020B0609020204030204" pitchFamily="49" charset="0"/>
              </a:rPr>
              <a:t>"movie documents imported!"</a:t>
            </a:r>
            <a:r>
              <a:rPr lang="en-IN" dirty="0">
                <a:solidFill>
                  <a:srgbClr val="6688CC"/>
                </a:solidFill>
                <a:latin typeface="Consolas" panose="020B0609020204030204" pitchFamily="49" charset="0"/>
              </a:rPr>
              <a:t>);</a:t>
            </a:r>
          </a:p>
          <a:p>
            <a:r>
              <a:rPr lang="en-IN" dirty="0">
                <a:solidFill>
                  <a:srgbClr val="6688CC"/>
                </a:solidFill>
                <a:latin typeface="Consolas" panose="020B0609020204030204" pitchFamily="49" charset="0"/>
              </a:rPr>
              <a:t>    }</a:t>
            </a:r>
          </a:p>
          <a:p>
            <a:r>
              <a:rPr lang="en-IN" dirty="0">
                <a:solidFill>
                  <a:srgbClr val="6688CC"/>
                </a:solidFill>
                <a:latin typeface="Consolas" panose="020B0609020204030204" pitchFamily="49" charset="0"/>
              </a:rPr>
              <a:t>});</a:t>
            </a:r>
            <a:endParaRPr lang="en-IN"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78120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78120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781200"/>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781200"/>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81200"/>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00"/>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781200"/>
            <a:ext cx="11664000" cy="6247864"/>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781200"/>
            <a:ext cx="11664000" cy="4862870"/>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781200"/>
            <a:ext cx="11664000" cy="4257576"/>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dirty="0">
              <a:solidFill>
                <a:srgbClr val="000000"/>
              </a:solidFill>
              <a:latin typeface="Consolas" panose="020B0609020204030204" pitchFamily="49" charset="0"/>
            </a:endParaRPr>
          </a:p>
          <a:p>
            <a:br>
              <a:rPr lang="en-IN" sz="400"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781200"/>
            <a:ext cx="11664000" cy="465768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br>
              <a:rPr lang="en-IN"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781200"/>
            <a:ext cx="11664000" cy="457561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endParaRPr lang="en-IN" sz="400" b="0" dirty="0">
              <a:solidFill>
                <a:srgbClr val="000000"/>
              </a:solidFill>
              <a:effectLst/>
              <a:latin typeface="Consolas" panose="020B0609020204030204" pitchFamily="49" charset="0"/>
            </a:endParaRPr>
          </a:p>
          <a:p>
            <a:endParaRPr lang="en-IN" sz="400" dirty="0">
              <a:solidFill>
                <a:srgbClr val="000000"/>
              </a:solidFill>
              <a:latin typeface="Consolas" panose="020B0609020204030204" pitchFamily="49" charset="0"/>
            </a:endParaRPr>
          </a:p>
          <a:p>
            <a:endParaRPr lang="en-IN" sz="400"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781200"/>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br>
              <a:rPr lang="en-IN" sz="400" b="0" dirty="0">
                <a:solidFill>
                  <a:srgbClr val="000000"/>
                </a:solidFill>
                <a:effectLst/>
                <a:latin typeface="Consolas" panose="020B0609020204030204" pitchFamily="49" charset="0"/>
              </a:rPr>
            </a:br>
            <a:endParaRPr lang="en-IN" sz="400"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781200"/>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78120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781200"/>
            <a:ext cx="11664000" cy="494148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781200"/>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620688"/>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781200"/>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endParaRPr lang="en-IN" b="0" dirty="0">
              <a:solidFill>
                <a:srgbClr val="795E26"/>
              </a:solidFill>
              <a:effectLst/>
              <a:latin typeface="Consolas" panose="020B0609020204030204" pitchFamily="49" charset="0"/>
            </a:endParaRP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781200"/>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9929166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"emp"</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phone: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$exists: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13183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'Eastman'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"Comedy"</a:t>
            </a:r>
            <a:r>
              <a:rPr lang="en-IN" b="0" dirty="0">
                <a:solidFill>
                  <a:srgbClr val="3B3B3B"/>
                </a:solidFill>
                <a:effectLst/>
                <a:latin typeface="Consolas" panose="020B0609020204030204" pitchFamily="49" charset="0"/>
              </a:rPr>
              <a:t> },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buNone/>
            </a:pPr>
            <a:endParaRPr lang="en-IN" sz="8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dirty="0">
                <a:solidFill>
                  <a:srgbClr val="3B3B3B"/>
                </a:solidFill>
                <a:latin typeface="Consolas" panose="020B0609020204030204" pitchFamily="49" charset="0"/>
              </a:rPr>
              <a:t>	</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322433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781200"/>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$and:</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country:</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'USA'</a:t>
            </a: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p>
          <a:p>
            <a:pPr>
              <a:buNone/>
            </a:pPr>
            <a:endParaRPr lang="en-IN" sz="600"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fieldList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54439760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skip</a:t>
            </a:r>
            <a:r>
              <a:rPr lang="en-IN" b="0" dirty="0">
                <a:solidFill>
                  <a:srgbClr val="3B3B3B"/>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ename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job</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sal</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256340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781200"/>
            <a:ext cx="11664000" cy="4965462"/>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endParaRPr lang="en-IN" b="0" dirty="0">
              <a:solidFill>
                <a:srgbClr val="0000FF"/>
              </a:solidFill>
              <a:effectLst/>
              <a:latin typeface="Consolas" panose="020B0609020204030204" pitchFamily="49" charset="0"/>
            </a:endParaRP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findOne</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918923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781200"/>
            <a:ext cx="11664000" cy="586314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165387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627647"/>
            <a:ext cx="11664000" cy="6217087"/>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cursor1</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p>
          <a:p>
            <a:pPr>
              <a:buNone/>
            </a:pPr>
            <a:br>
              <a:rPr lang="en-IN" sz="600"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cursor2</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781200"/>
            <a:ext cx="11664000" cy="573490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err="1">
                <a:solidFill>
                  <a:srgbClr val="0070C1"/>
                </a:solidFill>
                <a:effectLst/>
                <a:latin typeface="Consolas" panose="020B0609020204030204" pitchFamily="49" charset="0"/>
              </a:rPr>
              <a:t>doc</a:t>
            </a:r>
            <a:r>
              <a:rPr lang="en-IN" b="0" dirty="0" err="1">
                <a:solidFill>
                  <a:srgbClr val="3B3B3B"/>
                </a:solidFill>
                <a:effectLst/>
                <a:latin typeface="Consolas" panose="020B0609020204030204" pitchFamily="49" charset="0"/>
              </a:rPr>
              <a:t>.</a:t>
            </a:r>
            <a:r>
              <a:rPr lang="en-IN" b="0" dirty="0" err="1">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$not: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if</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hasNext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else</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"No documents found..."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400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560596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781200"/>
            <a:ext cx="11664000" cy="598625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cnt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2276550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781200"/>
            <a:ext cx="11664000" cy="6247864"/>
          </a:xfrm>
          <a:prstGeom prst="rect">
            <a:avLst/>
          </a:prstGeom>
          <a:noFill/>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"mongodb://192.168.150.24:27017"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query</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projection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'Director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Movie Title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 Genres ['</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781200"/>
            <a:ext cx="11664000" cy="599138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$regex:</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457780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781200"/>
            <a:ext cx="11664000" cy="6063198"/>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$literal:</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300</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$expr:</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'$x'</a:t>
            </a:r>
            <a:r>
              <a:rPr lang="en-IN" b="0" dirty="0">
                <a:solidFill>
                  <a:srgbClr val="3B3B3B"/>
                </a:solidFill>
                <a:effectLst/>
                <a:latin typeface="Consolas" panose="020B0609020204030204" pitchFamily="49" charset="0"/>
              </a:rPr>
              <a:t>]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864484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612259"/>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$ne: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$documentNumber:</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9502688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620688"/>
            <a:ext cx="11664000" cy="6417141"/>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$match:</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 } }, {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 { </a:t>
            </a:r>
            <a:r>
              <a:rPr lang="en-IN" b="0" dirty="0">
                <a:solidFill>
                  <a:srgbClr val="001080"/>
                </a:solidFill>
                <a:effectLst/>
                <a:latin typeface="Consolas" panose="020B0609020204030204" pitchFamily="49" charset="0"/>
              </a:rPr>
              <a:t>$setWindowFields:</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sortBy:</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director:</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output: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x:</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$denseRank:</a:t>
            </a:r>
            <a:r>
              <a:rPr lang="en-IN" b="0" dirty="0">
                <a:solidFill>
                  <a:srgbClr val="3B3B3B"/>
                </a:solidFill>
                <a:effectLst/>
                <a:latin typeface="Consolas" panose="020B0609020204030204" pitchFamily="49" charset="0"/>
              </a:rPr>
              <a:t> {} } } } }]);</a:t>
            </a:r>
          </a:p>
          <a:p>
            <a:pPr>
              <a:lnSpc>
                <a:spcPts val="2025"/>
              </a:lnSpc>
              <a:buNone/>
            </a:pPr>
            <a:br>
              <a:rPr lang="en-IN" b="0" dirty="0">
                <a:solidFill>
                  <a:srgbClr val="3B3B3B"/>
                </a:solidFill>
                <a:effectLst/>
                <a:latin typeface="Consolas" panose="020B0609020204030204" pitchFamily="49" charset="0"/>
              </a:rPr>
            </a:b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7594217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781200"/>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$eq:</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a:solidFill>
                  <a:srgbClr val="3B3B3B"/>
                </a:solidFill>
                <a:effectLst/>
                <a:latin typeface="Consolas" panose="020B0609020204030204" pitchFamily="49" charset="0"/>
              </a:rPr>
              <a:t> } } },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genres:</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3B3B3B"/>
                </a:solidFill>
                <a:effectLst/>
                <a:latin typeface="Consolas" panose="020B0609020204030204" pitchFamily="49" charset="0"/>
              </a:rPr>
              <a:t> } }, { </a:t>
            </a:r>
            <a:r>
              <a:rPr lang="en-IN" sz="1600" b="0" dirty="0">
                <a:solidFill>
                  <a:srgbClr val="001080"/>
                </a:solidFill>
                <a:effectLst/>
                <a:latin typeface="Consolas" panose="020B0609020204030204" pitchFamily="49" charset="0"/>
              </a:rPr>
              <a:t>$setWindowFields:</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partitionBy:</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sortBy:</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output: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$denseRank:</a:t>
            </a:r>
            <a:r>
              <a:rPr lang="en-IN" sz="1600" b="0" dirty="0">
                <a:solidFill>
                  <a:srgbClr val="3B3B3B"/>
                </a:solidFill>
                <a:effectLst/>
                <a:latin typeface="Consolas" panose="020B0609020204030204" pitchFamily="49" charset="0"/>
              </a:rPr>
              <a:t> {} } } } }, { </a:t>
            </a:r>
            <a:r>
              <a:rPr lang="en-IN" sz="1600" b="0" dirty="0">
                <a:solidFill>
                  <a:srgbClr val="001080"/>
                </a:solidFill>
                <a:effectLst/>
                <a:latin typeface="Consolas" panose="020B0609020204030204" pitchFamily="49" charset="0"/>
              </a:rPr>
              <a:t>$match:</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y</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r>
              <a:rPr lang="en-IN" sz="1600" b="0" dirty="0">
                <a:solidFill>
                  <a:srgbClr val="098658"/>
                </a:solidFill>
                <a:effectLst/>
                <a:latin typeface="Consolas" panose="020B0609020204030204" pitchFamily="49" charset="0"/>
              </a:rPr>
              <a:t>5</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08129849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692696"/>
            <a:ext cx="11664000" cy="6247864"/>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movieDurationion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$project:</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a:t>
            </a:r>
            <a:r>
              <a:rPr lang="en-IN" b="0">
                <a:solidFill>
                  <a:srgbClr val="001080"/>
                </a:solidFill>
                <a:effectLst/>
                <a:latin typeface="Consolas" panose="020B0609020204030204" pitchFamily="49" charset="0"/>
              </a:rPr>
              <a:t>match:</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$expr:</a:t>
            </a:r>
            <a:r>
              <a:rPr lang="en-IN" b="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$gte:</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a:solidFill>
                  <a:srgbClr val="001080"/>
                </a:solidFill>
                <a:effectLst/>
                <a:latin typeface="Consolas" panose="020B0609020204030204" pitchFamily="49" charset="0"/>
              </a:rPr>
              <a:t>movieDurationion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duration:</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$not:</a:t>
            </a:r>
            <a:r>
              <a:rPr lang="en-IN" b="0">
                <a:solidFill>
                  <a:srgbClr val="3B3B3B"/>
                </a:solidFill>
                <a:effectLst/>
                <a:latin typeface="Consolas" panose="020B0609020204030204" pitchFamily="49" charset="0"/>
              </a:rPr>
              <a:t>{</a:t>
            </a:r>
            <a:r>
              <a:rPr lang="en-IN" b="0">
                <a:solidFill>
                  <a:srgbClr val="001080"/>
                </a:solidFill>
                <a:effectLst/>
                <a:latin typeface="Consolas" panose="020B0609020204030204" pitchFamily="49" charset="0"/>
              </a:rPr>
              <a:t>$</a:t>
            </a:r>
            <a:r>
              <a:rPr lang="en-IN" b="0" dirty="0">
                <a:solidFill>
                  <a:srgbClr val="001080"/>
                </a:solidFill>
                <a:effectLst/>
                <a:latin typeface="Consolas" panose="020B0609020204030204" pitchFamily="49" charset="0"/>
              </a:rPr>
              <a:t>eq:</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 </a:t>
            </a:r>
            <a:r>
              <a:rPr lang="en-IN" b="0" dirty="0">
                <a:solidFill>
                  <a:srgbClr val="001080"/>
                </a:solidFill>
                <a:effectLst/>
                <a:latin typeface="Consolas" panose="020B0609020204030204" pitchFamily="49" charset="0"/>
              </a:rPr>
              <a:t>$sort: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duration:</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r>
              <a:rPr lang="en-IN" b="0" dirty="0">
                <a:solidFill>
                  <a:srgbClr val="098658"/>
                </a:solidFill>
                <a:effectLst/>
                <a:latin typeface="Consolas" panose="020B0609020204030204" pitchFamily="49" charset="0"/>
              </a:rPr>
              <a:t>250</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33853649"/>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23651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$lookup:</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localField: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foreignField:</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as:</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"PassportDetails"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pipeline:</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city:</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"passport number"</a:t>
            </a:r>
            <a:r>
              <a:rPr lang="en-IN" sz="1600" b="0" dirty="0">
                <a:solidFill>
                  <a:srgbClr val="00108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08605434"/>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692696"/>
            <a:ext cx="11664000" cy="6263253"/>
          </a:xfrm>
          <a:prstGeom prst="rect">
            <a:avLst/>
          </a:prstGeom>
        </p:spPr>
        <p:txBody>
          <a:bodyPr wrap="square">
            <a:spAutoFit/>
          </a:bodyPr>
          <a:lstStyle/>
          <a:p>
            <a:pPr>
              <a:lnSpc>
                <a:spcPts val="2025"/>
              </a:lnSpc>
              <a:buNone/>
            </a:pPr>
            <a:r>
              <a:rPr lang="en-IN" b="0" dirty="0">
                <a:solidFill>
                  <a:srgbClr val="AF00DB"/>
                </a:solidFill>
                <a:effectLst/>
                <a:latin typeface="Consolas" panose="020B0609020204030204" pitchFamily="49" charset="0"/>
              </a:rPr>
              <a:t>import</a:t>
            </a:r>
            <a:r>
              <a:rPr lang="en-IN" b="0" dirty="0">
                <a:solidFill>
                  <a:srgbClr val="3B3B3B"/>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3B3B3B"/>
                </a:solidFill>
                <a:effectLst/>
                <a:latin typeface="Consolas" panose="020B0609020204030204" pitchFamily="49" charset="0"/>
              </a:rPr>
              <a:t>;</a:t>
            </a:r>
          </a:p>
          <a:p>
            <a:pPr>
              <a:lnSpc>
                <a:spcPts val="2025"/>
              </a:lnSpc>
              <a:buNone/>
            </a:pP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new</a:t>
            </a:r>
            <a:r>
              <a:rPr lang="en-IN" b="0" dirty="0">
                <a:solidFill>
                  <a:srgbClr val="3B3B3B"/>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"mongodb://192.168.100.91:27017"</a:t>
            </a:r>
            <a:r>
              <a:rPr lang="en-IN" b="0" dirty="0">
                <a:solidFill>
                  <a:srgbClr val="3B3B3B"/>
                </a:solidFill>
                <a:effectLst/>
                <a:latin typeface="Consolas" panose="020B0609020204030204" pitchFamily="49" charset="0"/>
              </a:rPr>
              <a:t>);</a:t>
            </a:r>
          </a:p>
          <a:p>
            <a:pPr>
              <a:lnSpc>
                <a:spcPts val="2025"/>
              </a:lnSpc>
              <a:buNone/>
            </a:pPr>
            <a:br>
              <a:rPr lang="en-IN" b="0" dirty="0">
                <a:solidFill>
                  <a:srgbClr val="3B3B3B"/>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3B3B3B"/>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 </a:t>
            </a:r>
            <a:r>
              <a:rPr lang="en-IN" b="0" dirty="0">
                <a:solidFill>
                  <a:srgbClr val="000000"/>
                </a:solidFill>
                <a:effectLst/>
                <a:latin typeface="Consolas" panose="020B0609020204030204" pitchFamily="49" charset="0"/>
              </a:rPr>
              <a: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updateOne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1</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$set:</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salary:</a:t>
            </a:r>
            <a:r>
              <a:rPr lang="en-IN" b="0" dirty="0">
                <a:solidFill>
                  <a:srgbClr val="3B3B3B"/>
                </a:solidFill>
                <a:effectLst/>
                <a:latin typeface="Consolas" panose="020B0609020204030204" pitchFamily="49" charset="0"/>
              </a:rPr>
              <a:t> </a:t>
            </a:r>
            <a:r>
              <a:rPr lang="en-IN" b="0" dirty="0">
                <a:solidFill>
                  <a:srgbClr val="098658"/>
                </a:solidFill>
                <a:effectLst/>
                <a:latin typeface="Consolas" panose="020B0609020204030204" pitchFamily="49" charset="0"/>
              </a:rPr>
              <a:t>45000</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gender:</a:t>
            </a:r>
            <a:r>
              <a:rPr lang="en-IN" b="0" dirty="0">
                <a:solidFill>
                  <a:srgbClr val="3B3B3B"/>
                </a:solidFill>
                <a:effectLst/>
                <a:latin typeface="Consolas" panose="020B0609020204030204" pitchFamily="49" charset="0"/>
              </a:rPr>
              <a:t> </a:t>
            </a:r>
            <a:r>
              <a:rPr lang="en-IN" b="0" dirty="0">
                <a:solidFill>
                  <a:srgbClr val="A31515"/>
                </a:solidFill>
                <a:effectLst/>
                <a:latin typeface="Consolas" panose="020B0609020204030204" pitchFamily="49" charset="0"/>
              </a:rPr>
              <a:t>'M'</a:t>
            </a:r>
            <a:endParaRPr lang="en-IN" b="0" dirty="0">
              <a:solidFill>
                <a:srgbClr val="3B3B3B"/>
              </a:solidFill>
              <a:effectLst/>
              <a:latin typeface="Consolas" panose="020B0609020204030204" pitchFamily="49" charset="0"/>
            </a:endParaRP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3B3B3B"/>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3B3B3B"/>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3B3B3B"/>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3B3B3B"/>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3B3B3B"/>
                </a:solidFill>
                <a:effectLst/>
                <a:latin typeface="Consolas" panose="020B0609020204030204" pitchFamily="49" charset="0"/>
              </a:rPr>
              <a:t>);</a:t>
            </a:r>
          </a:p>
          <a:p>
            <a:pPr>
              <a:lnSpc>
                <a:spcPts val="2025"/>
              </a:lnSpc>
              <a:buNone/>
            </a:pPr>
            <a:r>
              <a:rPr lang="en-IN" b="0" dirty="0">
                <a:solidFill>
                  <a:srgbClr val="3B3B3B"/>
                </a:solidFill>
                <a:effectLst/>
                <a:latin typeface="Consolas" panose="020B0609020204030204" pitchFamily="49" charset="0"/>
              </a:rPr>
              <a:t>    }</a:t>
            </a:r>
          </a:p>
          <a:p>
            <a:pPr>
              <a:lnSpc>
                <a:spcPts val="2025"/>
              </a:lnSpc>
              <a:buNone/>
            </a:pPr>
            <a:r>
              <a:rPr lang="en-IN" b="0" dirty="0">
                <a:solidFill>
                  <a:srgbClr val="3B3B3B"/>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338987789"/>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5980035"/>
          </a:xfrm>
          <a:prstGeom prst="rect">
            <a:avLst/>
          </a:prstGeom>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updateOne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 </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$push:</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phone:</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$each:</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$position:</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endParaRPr lang="en-IN" sz="1600" b="0" dirty="0">
              <a:solidFill>
                <a:srgbClr val="3B3B3B"/>
              </a:solidFill>
              <a:effectLst/>
              <a:latin typeface="Consolas" panose="020B0609020204030204" pitchFamily="49" charset="0"/>
            </a:endParaRP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34064047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projection:</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 }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"KEY"</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 created ... "</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2435226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236515"/>
          </a:xfrm>
          <a:prstGeom prst="rect">
            <a:avLst/>
          </a:prstGeom>
          <a:noFill/>
        </p:spPr>
        <p:txBody>
          <a:bodyPr wrap="square">
            <a:spAutoFit/>
          </a:bodyPr>
          <a:lstStyle/>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AF00DB"/>
                </a:solidFill>
                <a:effectLst/>
                <a:latin typeface="Consolas" panose="020B0609020204030204" pitchFamily="49" charset="0"/>
              </a:rPr>
              <a:t>import</a:t>
            </a:r>
            <a:r>
              <a:rPr lang="en-IN" sz="1600" b="0" dirty="0">
                <a:solidFill>
                  <a:srgbClr val="3B3B3B"/>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new</a:t>
            </a:r>
            <a:r>
              <a:rPr lang="en-IN" sz="1600" b="0" dirty="0">
                <a:solidFill>
                  <a:srgbClr val="3B3B3B"/>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"mongodb://192.168.100.91:27017"</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createClient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url:</a:t>
            </a:r>
            <a:r>
              <a:rPr lang="en-IN" sz="1600" b="0" dirty="0">
                <a:solidFill>
                  <a:srgbClr val="3B3B3B"/>
                </a:solidFill>
                <a:effectLst/>
                <a:latin typeface="Consolas" panose="020B0609020204030204" pitchFamily="49" charset="0"/>
              </a:rPr>
              <a:t> </a:t>
            </a:r>
            <a:r>
              <a:rPr lang="en-IN" sz="1600" b="0" dirty="0">
                <a:solidFill>
                  <a:srgbClr val="A31515"/>
                </a:solidFill>
                <a:effectLst/>
                <a:latin typeface="Consolas" panose="020B0609020204030204" pitchFamily="49" charset="0"/>
              </a:rPr>
              <a:t>"redis://192.168.100.84:6379"</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0000FF"/>
                </a:solidFill>
                <a:effectLst/>
                <a:latin typeface="Consolas" panose="020B0609020204030204" pitchFamily="49" charset="0"/>
              </a:rPr>
              <a:t>async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0</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find</a:t>
            </a:r>
            <a:r>
              <a:rPr lang="en-IN" sz="1600" b="0" dirty="0">
                <a:solidFill>
                  <a:srgbClr val="3B3B3B"/>
                </a:solidFill>
                <a:effectLst/>
                <a:latin typeface="Consolas" panose="020B0609020204030204" pitchFamily="49" charset="0"/>
              </a:rPr>
              <a:t>({}, {});</a:t>
            </a:r>
          </a:p>
          <a:p>
            <a:pPr>
              <a:lnSpc>
                <a:spcPts val="2025"/>
              </a:lnSpc>
              <a:buNone/>
            </a:pPr>
            <a:br>
              <a:rPr lang="en-IN" sz="1600" b="0" dirty="0">
                <a:solidFill>
                  <a:srgbClr val="3B3B3B"/>
                </a:solidFill>
                <a:effectLst/>
                <a:latin typeface="Consolas" panose="020B0609020204030204" pitchFamily="49" charset="0"/>
              </a:rPr>
            </a:b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SET</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"title:"</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cnt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movie_title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3B3B3B"/>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client1</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3B3B3B"/>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client2</a:t>
            </a:r>
            <a:r>
              <a:rPr lang="en-IN" sz="1600" b="0" dirty="0">
                <a:solidFill>
                  <a:srgbClr val="3B3B3B"/>
                </a:solidFill>
                <a:effectLst/>
                <a:latin typeface="Consolas" panose="020B0609020204030204" pitchFamily="49" charset="0"/>
              </a:rPr>
              <a:t>.</a:t>
            </a:r>
            <a:r>
              <a:rPr lang="en-IN" sz="1600" b="0" dirty="0">
                <a:solidFill>
                  <a:srgbClr val="795E26"/>
                </a:solidFill>
                <a:effectLst/>
                <a:latin typeface="Consolas" panose="020B0609020204030204" pitchFamily="49" charset="0"/>
              </a:rPr>
              <a:t>QUIT</a:t>
            </a:r>
            <a:r>
              <a:rPr lang="en-IN" sz="1600" b="0" dirty="0">
                <a:solidFill>
                  <a:srgbClr val="3B3B3B"/>
                </a:solidFill>
                <a:effectLst/>
                <a:latin typeface="Consolas" panose="020B0609020204030204" pitchFamily="49" charset="0"/>
              </a:rPr>
              <a:t>();</a:t>
            </a:r>
          </a:p>
          <a:p>
            <a:pPr>
              <a:lnSpc>
                <a:spcPts val="2025"/>
              </a:lnSpc>
              <a:buNone/>
            </a:pPr>
            <a:r>
              <a:rPr lang="en-IN" sz="1600" b="0" dirty="0">
                <a:solidFill>
                  <a:srgbClr val="3B3B3B"/>
                </a:solidFill>
                <a:effectLst/>
                <a:latin typeface="Consolas" panose="020B0609020204030204" pitchFamily="49" charset="0"/>
              </a:rPr>
              <a:t>    }</a:t>
            </a:r>
          </a:p>
          <a:p>
            <a:pPr>
              <a:lnSpc>
                <a:spcPts val="2025"/>
              </a:lnSpc>
              <a:buNone/>
            </a:pPr>
            <a:r>
              <a:rPr lang="en-IN" sz="1600" b="0" dirty="0">
                <a:solidFill>
                  <a:srgbClr val="3B3B3B"/>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354500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709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 as x</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as y}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pic>
        <p:nvPicPr>
          <p:cNvPr id="4" name="Picture 3">
            <a:extLst>
              <a:ext uri="{FF2B5EF4-FFF2-40B4-BE49-F238E27FC236}">
                <a16:creationId xmlns:a16="http://schemas.microsoft.com/office/drawing/2014/main" id="{6E978F44-AED1-016A-E4A1-AF503502A84F}"/>
              </a:ext>
            </a:extLst>
          </p:cNvPr>
          <p:cNvPicPr>
            <a:picLocks noChangeAspect="1"/>
          </p:cNvPicPr>
          <p:nvPr/>
        </p:nvPicPr>
        <p:blipFill>
          <a:blip r:embed="rId2"/>
          <a:stretch>
            <a:fillRect/>
          </a:stretch>
        </p:blipFill>
        <p:spPr>
          <a:xfrm>
            <a:off x="1230782" y="692696"/>
            <a:ext cx="9617745" cy="6076113"/>
          </a:xfrm>
          <a:prstGeom prst="rect">
            <a:avLst/>
          </a:prstGeom>
        </p:spPr>
      </p:pic>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a:solidFill>
                  <a:srgbClr val="994646"/>
                </a:solidFill>
                <a:latin typeface="Source Code Pro" panose="020B0509030403020204" pitchFamily="49" charset="0"/>
                <a:ea typeface="Source Code Pro" panose="020B0509030403020204" pitchFamily="49" charset="0"/>
              </a:rPr>
              <a:t>27017</a:t>
            </a:r>
            <a:r>
              <a:rPr lang="fr-FR">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a:solidFill>
                  <a:srgbClr val="D83713"/>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40007</TotalTime>
  <Words>35149</Words>
  <Application>Microsoft Office PowerPoint</Application>
  <PresentationFormat>Widescreen</PresentationFormat>
  <Paragraphs>3706</Paragraphs>
  <Slides>346</Slides>
  <Notes>10</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346</vt:i4>
      </vt:variant>
    </vt:vector>
  </HeadingPairs>
  <TitlesOfParts>
    <vt:vector size="373"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8406</cp:revision>
  <dcterms:created xsi:type="dcterms:W3CDTF">2015-10-09T06:09:34Z</dcterms:created>
  <dcterms:modified xsi:type="dcterms:W3CDTF">2025-05-26T03:24:44Z</dcterms:modified>
</cp:coreProperties>
</file>