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2"/>
  </p:notesMasterIdLst>
  <p:sldIdLst>
    <p:sldId id="257" r:id="rId2"/>
    <p:sldId id="1343" r:id="rId3"/>
    <p:sldId id="1338" r:id="rId4"/>
    <p:sldId id="1339" r:id="rId5"/>
    <p:sldId id="1340" r:id="rId6"/>
    <p:sldId id="1341" r:id="rId7"/>
    <p:sldId id="1342" r:id="rId8"/>
    <p:sldId id="1344" r:id="rId9"/>
    <p:sldId id="1346" r:id="rId10"/>
    <p:sldId id="1345" r:id="rId11"/>
    <p:sldId id="1347" r:id="rId12"/>
    <p:sldId id="1348" r:id="rId13"/>
    <p:sldId id="1349" r:id="rId14"/>
    <p:sldId id="1350" r:id="rId15"/>
    <p:sldId id="1351" r:id="rId16"/>
    <p:sldId id="1357" r:id="rId17"/>
    <p:sldId id="1354" r:id="rId18"/>
    <p:sldId id="1356" r:id="rId19"/>
    <p:sldId id="1355" r:id="rId20"/>
    <p:sldId id="1352" r:id="rId21"/>
    <p:sldId id="1337" r:id="rId22"/>
    <p:sldId id="599" r:id="rId23"/>
    <p:sldId id="271" r:id="rId24"/>
    <p:sldId id="1184" r:id="rId25"/>
    <p:sldId id="1185" r:id="rId26"/>
    <p:sldId id="1123" r:id="rId27"/>
    <p:sldId id="1177" r:id="rId28"/>
    <p:sldId id="1180" r:id="rId29"/>
    <p:sldId id="864" r:id="rId30"/>
    <p:sldId id="1182" r:id="rId31"/>
    <p:sldId id="1358" r:id="rId32"/>
    <p:sldId id="1181" r:id="rId33"/>
    <p:sldId id="1322" r:id="rId34"/>
    <p:sldId id="1323" r:id="rId35"/>
    <p:sldId id="1324" r:id="rId36"/>
    <p:sldId id="1325" r:id="rId37"/>
    <p:sldId id="1326" r:id="rId38"/>
    <p:sldId id="1327" r:id="rId39"/>
    <p:sldId id="1328" r:id="rId40"/>
    <p:sldId id="1329" r:id="rId41"/>
    <p:sldId id="1330" r:id="rId42"/>
    <p:sldId id="1331" r:id="rId43"/>
    <p:sldId id="1332" r:id="rId44"/>
    <p:sldId id="1335" r:id="rId45"/>
    <p:sldId id="1336" r:id="rId46"/>
    <p:sldId id="1359" r:id="rId47"/>
    <p:sldId id="1360" r:id="rId48"/>
    <p:sldId id="1364" r:id="rId49"/>
    <p:sldId id="1363" r:id="rId50"/>
    <p:sldId id="136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vs Low level language</a:t>
            </a:r>
          </a:p>
        </p:txBody>
      </p:sp>
      <p:sp>
        <p:nvSpPr>
          <p:cNvPr id="6" name="TextBox 5">
            <a:extLst>
              <a:ext uri="{FF2B5EF4-FFF2-40B4-BE49-F238E27FC236}">
                <a16:creationId xmlns:a16="http://schemas.microsoft.com/office/drawing/2014/main" id="{529DB899-05D9-DE50-BCA4-9505892590C9}"/>
              </a:ext>
            </a:extLst>
          </p:cNvPr>
          <p:cNvSpPr txBox="1"/>
          <p:nvPr/>
        </p:nvSpPr>
        <p:spPr>
          <a:xfrm>
            <a:off x="191344" y="989432"/>
            <a:ext cx="11737304" cy="4651979"/>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1.   It is programmer friendly language.			It is a machine friendly language.</a:t>
            </a:r>
          </a:p>
          <a:p>
            <a:pPr>
              <a:lnSpc>
                <a:spcPct val="150000"/>
              </a:lnSpc>
            </a:pPr>
            <a:r>
              <a:rPr lang="en-IN" sz="2000" dirty="0">
                <a:latin typeface="Arial" panose="020B0604020202020204" pitchFamily="34" charset="0"/>
                <a:cs typeface="Arial" panose="020B0604020202020204" pitchFamily="34" charset="0"/>
              </a:rPr>
              <a:t>2.   High level language is less memory efficient.		Low level language is high memory efficient.</a:t>
            </a:r>
          </a:p>
          <a:p>
            <a:pPr>
              <a:lnSpc>
                <a:spcPct val="150000"/>
              </a:lnSpc>
            </a:pPr>
            <a:r>
              <a:rPr lang="en-IN" sz="2000" dirty="0">
                <a:latin typeface="Arial" panose="020B0604020202020204" pitchFamily="34" charset="0"/>
                <a:cs typeface="Arial" panose="020B0604020202020204" pitchFamily="34" charset="0"/>
              </a:rPr>
              <a:t>3.   It is easy to understand.				It is tough to understand.</a:t>
            </a:r>
          </a:p>
          <a:p>
            <a:pPr>
              <a:lnSpc>
                <a:spcPct val="150000"/>
              </a:lnSpc>
            </a:pPr>
            <a:r>
              <a:rPr lang="en-IN" sz="2000" dirty="0">
                <a:latin typeface="Arial" panose="020B0604020202020204" pitchFamily="34" charset="0"/>
                <a:cs typeface="Arial" panose="020B0604020202020204" pitchFamily="34" charset="0"/>
              </a:rPr>
              <a:t>4.   Debugging is easy.					Debugging is complex comparatively.</a:t>
            </a:r>
          </a:p>
          <a:p>
            <a:pPr>
              <a:lnSpc>
                <a:spcPct val="150000"/>
              </a:lnSpc>
            </a:pPr>
            <a:r>
              <a:rPr lang="en-IN" sz="2000" dirty="0">
                <a:latin typeface="Arial" panose="020B0604020202020204" pitchFamily="34" charset="0"/>
                <a:cs typeface="Arial" panose="020B0604020202020204" pitchFamily="34" charset="0"/>
              </a:rPr>
              <a:t>5.   It is simple to maintain.				It is complex to maintain comparatively.</a:t>
            </a:r>
          </a:p>
          <a:p>
            <a:pPr>
              <a:lnSpc>
                <a:spcPct val="150000"/>
              </a:lnSpc>
            </a:pPr>
            <a:r>
              <a:rPr lang="en-IN" sz="2000" dirty="0">
                <a:latin typeface="Arial" panose="020B0604020202020204" pitchFamily="34" charset="0"/>
                <a:cs typeface="Arial" panose="020B0604020202020204" pitchFamily="34" charset="0"/>
              </a:rPr>
              <a:t>6.   It is portable.					It is non-portable.</a:t>
            </a:r>
          </a:p>
          <a:p>
            <a:pPr>
              <a:lnSpc>
                <a:spcPct val="150000"/>
              </a:lnSpc>
            </a:pPr>
            <a:r>
              <a:rPr lang="en-IN" sz="2000" dirty="0">
                <a:latin typeface="Arial" panose="020B0604020202020204" pitchFamily="34" charset="0"/>
                <a:cs typeface="Arial" panose="020B0604020202020204" pitchFamily="34" charset="0"/>
              </a:rPr>
              <a:t>7.   It can run on any platform.				It is machine-dependent.</a:t>
            </a:r>
          </a:p>
          <a:p>
            <a:pPr>
              <a:lnSpc>
                <a:spcPct val="150000"/>
              </a:lnSpc>
            </a:pPr>
            <a:r>
              <a:rPr lang="en-IN" sz="2000" dirty="0">
                <a:latin typeface="Arial" panose="020B0604020202020204" pitchFamily="34" charset="0"/>
                <a:cs typeface="Arial" panose="020B0604020202020204" pitchFamily="34" charset="0"/>
              </a:rPr>
              <a:t>8.   It needs compiler or interpreter for translation.	It needs assembler for translation.</a:t>
            </a:r>
          </a:p>
          <a:p>
            <a:pPr marL="6459538" indent="-6459538">
              <a:lnSpc>
                <a:spcPct val="150000"/>
              </a:lnSpc>
            </a:pPr>
            <a:r>
              <a:rPr lang="en-IN" sz="2000" dirty="0">
                <a:latin typeface="Arial" panose="020B0604020202020204" pitchFamily="34" charset="0"/>
                <a:cs typeface="Arial" panose="020B0604020202020204" pitchFamily="34" charset="0"/>
              </a:rPr>
              <a:t>9.   It is used widely for programming.	It is not commonly used now-a-days in programming.</a:t>
            </a:r>
          </a:p>
        </p:txBody>
      </p:sp>
    </p:spTree>
    <p:extLst>
      <p:ext uri="{BB962C8B-B14F-4D97-AF65-F5344CB8AC3E}">
        <p14:creationId xmlns:p14="http://schemas.microsoft.com/office/powerpoint/2010/main" val="14672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5632311"/>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1883: </a:t>
            </a:r>
            <a:r>
              <a:rPr lang="en-US" b="0" i="0" dirty="0">
                <a:effectLst/>
                <a:latin typeface="Arial" panose="020B0604020202020204" pitchFamily="34" charset="0"/>
                <a:cs typeface="Arial" panose="020B0604020202020204" pitchFamily="34" charset="0"/>
              </a:rPr>
              <a:t>In the early days, Charles Babbage had made the device, but he was confused about how to give instructions to the machine, and then Ada Lovelace wrote the instructions for the analytical engine.</a:t>
            </a:r>
          </a:p>
          <a:p>
            <a:pPr marL="285750" indent="-285750"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device was made by Charles Babbage and the code was written by Ada Lovelace for computing Bernoulli’s number.</a:t>
            </a:r>
          </a:p>
          <a:p>
            <a:pPr marL="285750" indent="-285750" algn="just" fontAlgn="base">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1949 Assembly Language</a:t>
            </a:r>
            <a:r>
              <a:rPr lang="en-US" b="0" i="0" dirty="0">
                <a:effectLst/>
                <a:latin typeface="Arial" panose="020B0604020202020204" pitchFamily="34" charset="0"/>
                <a:cs typeface="Arial" panose="020B0604020202020204" pitchFamily="34" charset="0"/>
              </a:rPr>
              <a:t>: It is a type of low-level language. It mainly consists of instructions that only machines could understand. Assembly language is used in real-time programs such as simulation flight navigation systems and medical equipment.</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1952 Autocode</a:t>
            </a:r>
            <a:r>
              <a:rPr lang="en-US" b="0" i="0" dirty="0">
                <a:effectLst/>
                <a:latin typeface="Arial" panose="020B0604020202020204" pitchFamily="34" charset="0"/>
                <a:cs typeface="Arial" panose="020B0604020202020204" pitchFamily="34" charset="0"/>
              </a:rPr>
              <a:t>: Developed by Alick Glennie. The first compiled computer programming language. COBOL and FORTRAN are the languages referred to as Autocode.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1957 FORTRAN</a:t>
            </a:r>
            <a:r>
              <a:rPr lang="en-US" b="0" i="0" dirty="0">
                <a:effectLst/>
                <a:latin typeface="Arial" panose="020B0604020202020204" pitchFamily="34" charset="0"/>
                <a:cs typeface="Arial" panose="020B0604020202020204" pitchFamily="34" charset="0"/>
              </a:rPr>
              <a:t>: Developers are John Backus and IBM. It was designed for numeric computation and scientific computing. Software for NASA probes voyager-1 (space probe) and voyager-2 (space probe) was originally written in FORTRAN 5.</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1958  ALGOL</a:t>
            </a:r>
            <a:r>
              <a:rPr lang="en-US" b="0" i="0" dirty="0">
                <a:effectLst/>
                <a:latin typeface="Arial" panose="020B0604020202020204" pitchFamily="34" charset="0"/>
                <a:cs typeface="Arial" panose="020B0604020202020204" pitchFamily="34" charset="0"/>
              </a:rPr>
              <a:t>: ALGOL stands for ALGOrithmic Language. The initial phase of the most popular programming languages of C, C++, and JAVA. It was also the first language implementing the nested function and has a simple syntax than FORTRAN. The first programming language to have a code block like “begin” that indicates that your program has started and “end” means you have ended your code.</a:t>
            </a:r>
          </a:p>
        </p:txBody>
      </p:sp>
    </p:spTree>
    <p:extLst>
      <p:ext uri="{BB962C8B-B14F-4D97-AF65-F5344CB8AC3E}">
        <p14:creationId xmlns:p14="http://schemas.microsoft.com/office/powerpoint/2010/main" val="320728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3693319"/>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1959 COBOL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Common Business-Oriented Language. In 1997, 80% of the world’s business ran on Cobol.</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1964 BASIC</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beginners All-purpose symbolic instruction code. In 1991 Microsoft released Visual Basic, an updated version of Basic the first microcomputer version of Basic was co-written by Bill Gates, Paul Allen, and Monte Davidoff for their newly-formed company, Microsoft.</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1972 C</a:t>
            </a:r>
            <a:r>
              <a:rPr lang="en-US" dirty="0">
                <a:latin typeface="Arial" panose="020B0604020202020204" pitchFamily="34" charset="0"/>
                <a:cs typeface="Arial" panose="020B0604020202020204" pitchFamily="34" charset="0"/>
              </a:rPr>
              <a:t>: It is a general-purpose, procedural programming language and the most popular programming language till now. All the code that was previously written in assembly language gets replaced by the C language like operating system, kernel, and many other applications. It can be used in implementing an operating system, embedded system, and also on the website using the Common Gateway Interface (CGI). C is the mother of almost all higher-level programming languages like C#, D, Go, Java, JavaScript, Limbo, LPC, Perl, PHP, Python, and Unix’s C shell.</a:t>
            </a:r>
          </a:p>
        </p:txBody>
      </p:sp>
    </p:spTree>
    <p:extLst>
      <p:ext uri="{BB962C8B-B14F-4D97-AF65-F5344CB8AC3E}">
        <p14:creationId xmlns:p14="http://schemas.microsoft.com/office/powerpoint/2010/main" val="130003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4801314"/>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1972 SQL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SQL was developed at IBM by Donald D. Chamberlin and Raymond F. Boyce. The earlier name was SEQUEL (Structured English Query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1978 MATLAB</a:t>
            </a:r>
            <a:r>
              <a:rPr lang="en-US" dirty="0">
                <a:latin typeface="Arial" panose="020B0604020202020204" pitchFamily="34" charset="0"/>
                <a:cs typeface="Arial" panose="020B0604020202020204" pitchFamily="34" charset="0"/>
              </a:rPr>
              <a:t>: It stands for MATrix LABoratory. It is used for matrix manipulation, implementation of an algorithm, and creation of a user interface.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1983 Objective-C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C++ is the fastest high-level programming language. Earlier, Apple Inc uses Objective-C to make applications.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1990 Haskell</a:t>
            </a:r>
            <a:r>
              <a:rPr lang="en-US" dirty="0">
                <a:latin typeface="Arial" panose="020B0604020202020204" pitchFamily="34" charset="0"/>
                <a:cs typeface="Arial" panose="020B0604020202020204" pitchFamily="34" charset="0"/>
              </a:rPr>
              <a:t>: It is a purely functional programming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1991 Python</a:t>
            </a:r>
            <a:r>
              <a:rPr lang="en-US" dirty="0">
                <a:latin typeface="Arial" panose="020B0604020202020204" pitchFamily="34" charset="0"/>
                <a:cs typeface="Arial" panose="020B0604020202020204" pitchFamily="34" charset="0"/>
              </a:rPr>
              <a:t>: The language is very easy to understand.  Famous language among data scientists and analysts.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1995 JAVA, PHP, JavaScript</a:t>
            </a:r>
            <a:r>
              <a:rPr lang="en-US" dirty="0">
                <a:latin typeface="Arial" panose="020B0604020202020204" pitchFamily="34" charset="0"/>
                <a:cs typeface="Arial" panose="020B0604020202020204" pitchFamily="34" charset="0"/>
              </a:rPr>
              <a:t>: JAVA is everywhere. JAVA is the platform-independent language. PHP is a scripting language mainly used in web programming for connecting databases. JavaScript enables interactive web pages. JS is the most popular programming language. JS is famous for building a web application. It makes our page interactive.</a:t>
            </a:r>
          </a:p>
        </p:txBody>
      </p:sp>
    </p:spTree>
    <p:extLst>
      <p:ext uri="{BB962C8B-B14F-4D97-AF65-F5344CB8AC3E}">
        <p14:creationId xmlns:p14="http://schemas.microsoft.com/office/powerpoint/2010/main" val="19772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A number is a </a:t>
            </a:r>
            <a:r>
              <a:rPr lang="en-US" b="1" i="0" dirty="0">
                <a:solidFill>
                  <a:srgbClr val="444444"/>
                </a:solidFill>
                <a:effectLst/>
                <a:latin typeface="Arial" panose="020B0604020202020204" pitchFamily="34" charset="0"/>
                <a:cs typeface="Arial" panose="020B0604020202020204" pitchFamily="34" charset="0"/>
              </a:rPr>
              <a:t>mathematical value </a:t>
            </a:r>
            <a:r>
              <a:rPr lang="en-US" b="0" i="0" dirty="0">
                <a:solidFill>
                  <a:srgbClr val="444444"/>
                </a:solidFill>
                <a:effectLst/>
                <a:latin typeface="Arial" panose="020B0604020202020204" pitchFamily="34" charset="0"/>
                <a:cs typeface="Arial" panose="020B0604020202020204" pitchFamily="34" charset="0"/>
              </a:rPr>
              <a:t>used for </a:t>
            </a:r>
            <a:r>
              <a:rPr lang="en-US" b="1" i="0" dirty="0">
                <a:solidFill>
                  <a:srgbClr val="444444"/>
                </a:solidFill>
                <a:effectLst/>
                <a:latin typeface="Arial" panose="020B0604020202020204" pitchFamily="34" charset="0"/>
                <a:cs typeface="Arial" panose="020B0604020202020204" pitchFamily="34" charset="0"/>
              </a:rPr>
              <a:t>counting</a:t>
            </a:r>
            <a:r>
              <a:rPr lang="en-US" b="0" i="0" dirty="0">
                <a:solidFill>
                  <a:srgbClr val="444444"/>
                </a:solidFill>
                <a:effectLst/>
                <a:latin typeface="Arial" panose="020B0604020202020204" pitchFamily="34" charset="0"/>
                <a:cs typeface="Arial" panose="020B0604020202020204" pitchFamily="34" charset="0"/>
              </a:rPr>
              <a:t> or </a:t>
            </a:r>
            <a:r>
              <a:rPr lang="en-US" b="1" i="0" dirty="0">
                <a:solidFill>
                  <a:srgbClr val="444444"/>
                </a:solidFill>
                <a:effectLst/>
                <a:latin typeface="Arial" panose="020B0604020202020204" pitchFamily="34" charset="0"/>
                <a:cs typeface="Arial" panose="020B0604020202020204" pitchFamily="34" charset="0"/>
              </a:rPr>
              <a:t>measuring</a:t>
            </a:r>
            <a:r>
              <a:rPr lang="en-US" b="0" i="0" dirty="0">
                <a:solidFill>
                  <a:srgbClr val="444444"/>
                </a:solidFill>
                <a:effectLst/>
                <a:latin typeface="Arial" panose="020B0604020202020204" pitchFamily="34" charset="0"/>
                <a:cs typeface="Arial" panose="020B0604020202020204" pitchFamily="34" charset="0"/>
              </a:rPr>
              <a:t> or </a:t>
            </a:r>
            <a:r>
              <a:rPr lang="en-US" b="1" i="0" dirty="0">
                <a:solidFill>
                  <a:srgbClr val="444444"/>
                </a:solidFill>
                <a:effectLst/>
                <a:latin typeface="Arial" panose="020B0604020202020204" pitchFamily="34" charset="0"/>
                <a:cs typeface="Arial" panose="020B0604020202020204" pitchFamily="34" charset="0"/>
              </a:rPr>
              <a:t>labelling objects</a:t>
            </a:r>
            <a:r>
              <a:rPr lang="en-US" b="0" i="0" dirty="0">
                <a:solidFill>
                  <a:srgbClr val="444444"/>
                </a:solidFill>
                <a:effectLst/>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endParaRPr lang="en-US" b="0" i="0" dirty="0">
              <a:solidFill>
                <a:srgbClr val="444444"/>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a:t>
            </a:r>
          </a:p>
        </p:txBody>
      </p:sp>
    </p:spTree>
    <p:extLst>
      <p:ext uri="{BB962C8B-B14F-4D97-AF65-F5344CB8AC3E}">
        <p14:creationId xmlns:p14="http://schemas.microsoft.com/office/powerpoint/2010/main" val="4625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Number Systems</a:t>
            </a:r>
          </a:p>
        </p:txBody>
      </p:sp>
      <p:grpSp>
        <p:nvGrpSpPr>
          <p:cNvPr id="17" name="Group 16">
            <a:extLst>
              <a:ext uri="{FF2B5EF4-FFF2-40B4-BE49-F238E27FC236}">
                <a16:creationId xmlns:a16="http://schemas.microsoft.com/office/drawing/2014/main" id="{81EF085E-F8E2-29C9-5967-425EB305B31A}"/>
              </a:ext>
            </a:extLst>
          </p:cNvPr>
          <p:cNvGrpSpPr/>
          <p:nvPr/>
        </p:nvGrpSpPr>
        <p:grpSpPr>
          <a:xfrm>
            <a:off x="119336" y="1052736"/>
            <a:ext cx="11665296" cy="2940429"/>
            <a:chOff x="551384" y="1052736"/>
            <a:chExt cx="11233248" cy="2940429"/>
          </a:xfrm>
        </p:grpSpPr>
        <p:sp>
          <p:nvSpPr>
            <p:cNvPr id="3" name="TextBox 2">
              <a:extLst>
                <a:ext uri="{FF2B5EF4-FFF2-40B4-BE49-F238E27FC236}">
                  <a16:creationId xmlns:a16="http://schemas.microsoft.com/office/drawing/2014/main" id="{A9B1D89D-2309-759E-3AAC-11952D55B51E}"/>
                </a:ext>
              </a:extLst>
            </p:cNvPr>
            <p:cNvSpPr txBox="1"/>
            <p:nvPr/>
          </p:nvSpPr>
          <p:spPr>
            <a:xfrm>
              <a:off x="551384" y="1052736"/>
              <a:ext cx="11233248" cy="228780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Types of Number Systems</a:t>
              </a:r>
            </a:p>
            <a:p>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Decimal number system (Base- 10)           =&gt; 0, 1, 2, 3, 4, 5, 6, 7, 8, 9</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Binary number system (Base- 2)                =&gt; 0, 1</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Octal number system (Base-8)                   =&gt; 0, 1, 2, 3, 4, 5, 6, 7</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Hexadecimal number system (Base- 16)   =&gt; 0, 1, 2, 3, 4, 5, 6, 7, 8, 9, 10,    11,    12,   13,    14,    15</a:t>
              </a:r>
            </a:p>
          </p:txBody>
        </p:sp>
        <p:cxnSp>
          <p:nvCxnSpPr>
            <p:cNvPr id="7" name="Straight Arrow Connector 6">
              <a:extLst>
                <a:ext uri="{FF2B5EF4-FFF2-40B4-BE49-F238E27FC236}">
                  <a16:creationId xmlns:a16="http://schemas.microsoft.com/office/drawing/2014/main" id="{7BD1D355-4ED4-0C53-9A5C-1AD53ABD7AA6}"/>
                </a:ext>
              </a:extLst>
            </p:cNvPr>
            <p:cNvCxnSpPr>
              <a:cxnSpLocks/>
            </p:cNvCxnSpPr>
            <p:nvPr/>
          </p:nvCxnSpPr>
          <p:spPr>
            <a:xfrm>
              <a:off x="7941081"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17B746-A723-D2D1-8D4D-5AAC6CDB09F6}"/>
                </a:ext>
              </a:extLst>
            </p:cNvPr>
            <p:cNvCxnSpPr>
              <a:cxnSpLocks/>
            </p:cNvCxnSpPr>
            <p:nvPr/>
          </p:nvCxnSpPr>
          <p:spPr>
            <a:xfrm>
              <a:off x="8482145"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C97A18-9AFD-0CD2-46DA-8E43F9269A7D}"/>
                </a:ext>
              </a:extLst>
            </p:cNvPr>
            <p:cNvCxnSpPr>
              <a:cxnSpLocks/>
            </p:cNvCxnSpPr>
            <p:nvPr/>
          </p:nvCxnSpPr>
          <p:spPr>
            <a:xfrm>
              <a:off x="9017288"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66D745-E992-C4DE-E59F-077E5500F74D}"/>
                </a:ext>
              </a:extLst>
            </p:cNvPr>
            <p:cNvCxnSpPr>
              <a:cxnSpLocks/>
            </p:cNvCxnSpPr>
            <p:nvPr/>
          </p:nvCxnSpPr>
          <p:spPr>
            <a:xfrm>
              <a:off x="9530249"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CD58D19-6924-B95B-A8DF-9A57061B7AEF}"/>
                </a:ext>
              </a:extLst>
            </p:cNvPr>
            <p:cNvCxnSpPr>
              <a:cxnSpLocks/>
            </p:cNvCxnSpPr>
            <p:nvPr/>
          </p:nvCxnSpPr>
          <p:spPr>
            <a:xfrm>
              <a:off x="10057004"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021B772-9255-AC8F-A71A-24B76932FA7E}"/>
                </a:ext>
              </a:extLst>
            </p:cNvPr>
            <p:cNvCxnSpPr>
              <a:cxnSpLocks/>
            </p:cNvCxnSpPr>
            <p:nvPr/>
          </p:nvCxnSpPr>
          <p:spPr>
            <a:xfrm>
              <a:off x="10618969"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B4C18B2-F171-C77F-9393-E9168D0FBE05}"/>
                </a:ext>
              </a:extLst>
            </p:cNvPr>
            <p:cNvSpPr txBox="1"/>
            <p:nvPr/>
          </p:nvSpPr>
          <p:spPr>
            <a:xfrm>
              <a:off x="7781521" y="3623833"/>
              <a:ext cx="3240360" cy="369332"/>
            </a:xfrm>
            <a:prstGeom prst="rect">
              <a:avLst/>
            </a:prstGeom>
            <a:noFill/>
          </p:spPr>
          <p:txBody>
            <a:bodyPr wrap="square">
              <a:spAutoFit/>
            </a:bodyPr>
            <a:lstStyle/>
            <a:p>
              <a:r>
                <a:rPr lang="en-IN" sz="1800" dirty="0">
                  <a:latin typeface="Arial" panose="020B0604020202020204" pitchFamily="34" charset="0"/>
                  <a:cs typeface="Arial" panose="020B0604020202020204" pitchFamily="34" charset="0"/>
                </a:rPr>
                <a:t>A      B      C       D      E       F</a:t>
              </a:r>
              <a:endParaRPr lang="en-IN" dirty="0"/>
            </a:p>
          </p:txBody>
        </p:sp>
      </p:grpSp>
    </p:spTree>
    <p:extLst>
      <p:ext uri="{BB962C8B-B14F-4D97-AF65-F5344CB8AC3E}">
        <p14:creationId xmlns:p14="http://schemas.microsoft.com/office/powerpoint/2010/main" val="354819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pPr algn="l"/>
            <a:r>
              <a:rPr lang="en-US" sz="2000" b="1" i="0" dirty="0">
                <a:solidFill>
                  <a:srgbClr val="000000"/>
                </a:solidFill>
                <a:effectLst/>
                <a:latin typeface="Arial" panose="020B0604020202020204" pitchFamily="34" charset="0"/>
                <a:cs typeface="Arial" panose="020B0604020202020204" pitchFamily="34" charset="0"/>
              </a:rPr>
              <a:t>Decimal to Binary  =&gt; (43)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2</a:t>
            </a:r>
          </a:p>
          <a:p>
            <a:pPr algn="l"/>
            <a:endParaRPr lang="en-US"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binary by repeated division of the number by 2 while recording the remainder.</a:t>
            </a:r>
          </a:p>
        </p:txBody>
      </p:sp>
      <p:pic>
        <p:nvPicPr>
          <p:cNvPr id="1026" name="Picture 2" descr="Decimal To Binary">
            <a:extLst>
              <a:ext uri="{FF2B5EF4-FFF2-40B4-BE49-F238E27FC236}">
                <a16:creationId xmlns:a16="http://schemas.microsoft.com/office/drawing/2014/main" id="{A893AF4C-11D3-FB84-FAE6-A6863F6D7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2319751"/>
            <a:ext cx="5760640" cy="2556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7CC290-A577-E309-91C8-01DB02D8DA79}"/>
              </a:ext>
            </a:extLst>
          </p:cNvPr>
          <p:cNvSpPr txBox="1"/>
          <p:nvPr/>
        </p:nvSpPr>
        <p:spPr>
          <a:xfrm>
            <a:off x="558369" y="5229200"/>
            <a:ext cx="6094378" cy="400110"/>
          </a:xfrm>
          <a:prstGeom prst="rect">
            <a:avLst/>
          </a:prstGeom>
          <a:noFill/>
        </p:spPr>
        <p:txBody>
          <a:bodyPr wrap="square">
            <a:spAutoFit/>
          </a:bodyPr>
          <a:lstStyle/>
          <a:p>
            <a:r>
              <a:rPr lang="en-IN" sz="2000" b="1" dirty="0">
                <a:solidFill>
                  <a:srgbClr val="000000"/>
                </a:solidFill>
                <a:latin typeface="Arial" panose="020B0604020202020204" pitchFamily="34" charset="0"/>
                <a:cs typeface="Arial" panose="020B0604020202020204" pitchFamily="34" charset="0"/>
              </a:rPr>
              <a:t>Binary to Decimal Conversion</a:t>
            </a:r>
          </a:p>
        </p:txBody>
      </p:sp>
      <p:sp>
        <p:nvSpPr>
          <p:cNvPr id="6" name="TextBox 5">
            <a:extLst>
              <a:ext uri="{FF2B5EF4-FFF2-40B4-BE49-F238E27FC236}">
                <a16:creationId xmlns:a16="http://schemas.microsoft.com/office/drawing/2014/main" id="{2FA0BEFC-C5EF-CB51-159C-E1BEBF95E866}"/>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1 × 2</a:t>
            </a:r>
            <a:r>
              <a:rPr lang="en-IN" b="0" i="0" baseline="30000" dirty="0">
                <a:solidFill>
                  <a:srgbClr val="444444"/>
                </a:solidFill>
                <a:effectLst/>
                <a:latin typeface="Poppins" panose="00000500000000000000" pitchFamily="2" charset="0"/>
              </a:rPr>
              <a:t>3</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2 </a:t>
            </a:r>
            <a:r>
              <a:rPr lang="en-IN" b="0" i="0" dirty="0">
                <a:solidFill>
                  <a:srgbClr val="444444"/>
                </a:solidFill>
                <a:effectLst/>
                <a:latin typeface="Poppins" panose="00000500000000000000" pitchFamily="2" charset="0"/>
              </a:rPr>
              <a:t>+ 0 × 2</a:t>
            </a:r>
            <a:r>
              <a:rPr lang="en-IN" b="0" i="0" baseline="30000" dirty="0">
                <a:solidFill>
                  <a:srgbClr val="444444"/>
                </a:solidFill>
                <a:effectLst/>
                <a:latin typeface="Poppins" panose="00000500000000000000" pitchFamily="2" charset="0"/>
              </a:rPr>
              <a:t>1</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0</a:t>
            </a:r>
            <a:endParaRPr lang="en-IN" b="0" i="0" dirty="0">
              <a:solidFill>
                <a:srgbClr val="444444"/>
              </a:solidFill>
              <a:effectLst/>
              <a:latin typeface="Poppins" panose="00000500000000000000" pitchFamily="2" charset="0"/>
            </a:endParaRPr>
          </a:p>
          <a:p>
            <a:pPr algn="l"/>
            <a:r>
              <a:rPr lang="en-IN" b="0" i="0" dirty="0">
                <a:solidFill>
                  <a:srgbClr val="444444"/>
                </a:solidFill>
                <a:effectLst/>
                <a:latin typeface="Poppins" panose="00000500000000000000" pitchFamily="2" charset="0"/>
              </a:rPr>
              <a:t>= 8 + 4 + 0 + 1</a:t>
            </a:r>
          </a:p>
          <a:p>
            <a:pPr algn="l"/>
            <a:r>
              <a:rPr lang="en-IN" b="0" i="0" dirty="0">
                <a:solidFill>
                  <a:srgbClr val="444444"/>
                </a:solidFill>
                <a:effectLst/>
                <a:latin typeface="Poppins" panose="00000500000000000000" pitchFamily="2" charset="0"/>
              </a:rPr>
              <a:t>= 13</a:t>
            </a:r>
          </a:p>
        </p:txBody>
      </p:sp>
      <p:sp>
        <p:nvSpPr>
          <p:cNvPr id="4" name="TextBox 3">
            <a:extLst>
              <a:ext uri="{FF2B5EF4-FFF2-40B4-BE49-F238E27FC236}">
                <a16:creationId xmlns:a16="http://schemas.microsoft.com/office/drawing/2014/main" id="{1B9D514A-AEE3-9997-648A-EF32C60C8F6C}"/>
              </a:ext>
            </a:extLst>
          </p:cNvPr>
          <p:cNvSpPr txBox="1"/>
          <p:nvPr/>
        </p:nvSpPr>
        <p:spPr>
          <a:xfrm>
            <a:off x="6672064" y="4408535"/>
            <a:ext cx="3240360"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least-significant digit (LSD)</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69D3804-F41D-8DB0-CA28-9D34BAFAD31A}"/>
              </a:ext>
            </a:extLst>
          </p:cNvPr>
          <p:cNvSpPr txBox="1"/>
          <p:nvPr/>
        </p:nvSpPr>
        <p:spPr>
          <a:xfrm>
            <a:off x="6672064" y="2951714"/>
            <a:ext cx="3024336"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most-significant digit (MSD)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58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r>
              <a:rPr lang="en-US" sz="2000" b="1" dirty="0">
                <a:solidFill>
                  <a:srgbClr val="000000"/>
                </a:solidFill>
                <a:latin typeface="Arial" panose="020B0604020202020204" pitchFamily="34" charset="0"/>
                <a:cs typeface="Arial" panose="020B0604020202020204" pitchFamily="34" charset="0"/>
              </a:rPr>
              <a:t>Decimal to Octal   </a:t>
            </a:r>
            <a:r>
              <a:rPr lang="en-US" sz="2000" b="1" i="0" dirty="0">
                <a:solidFill>
                  <a:srgbClr val="000000"/>
                </a:solidFill>
                <a:effectLst/>
                <a:latin typeface="Arial" panose="020B0604020202020204" pitchFamily="34" charset="0"/>
                <a:cs typeface="Arial" panose="020B0604020202020204" pitchFamily="34" charset="0"/>
              </a:rPr>
              <a:t>=&gt; (473)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8</a:t>
            </a:r>
          </a:p>
          <a:p>
            <a:pPr algn="l"/>
            <a:endParaRPr lang="en-US" b="1" dirty="0">
              <a:solidFill>
                <a:srgbClr val="000000"/>
              </a:solidFill>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8 while recording the remainder.</a:t>
            </a:r>
          </a:p>
        </p:txBody>
      </p:sp>
      <p:pic>
        <p:nvPicPr>
          <p:cNvPr id="4" name="Picture 2" descr="Decimal To Octal">
            <a:extLst>
              <a:ext uri="{FF2B5EF4-FFF2-40B4-BE49-F238E27FC236}">
                <a16:creationId xmlns:a16="http://schemas.microsoft.com/office/drawing/2014/main" id="{971EFDB7-A9E0-1521-5E75-E983C7B95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2336941"/>
            <a:ext cx="6682537" cy="20281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942050D-C474-C0C0-3A62-A3EE1CDB1C7A}"/>
              </a:ext>
            </a:extLst>
          </p:cNvPr>
          <p:cNvSpPr txBox="1"/>
          <p:nvPr/>
        </p:nvSpPr>
        <p:spPr>
          <a:xfrm>
            <a:off x="558369" y="5229200"/>
            <a:ext cx="6094378" cy="400110"/>
          </a:xfrm>
          <a:prstGeom prst="rect">
            <a:avLst/>
          </a:prstGeom>
          <a:noFill/>
        </p:spPr>
        <p:txBody>
          <a:bodyPr wrap="square">
            <a:spAutoFit/>
          </a:bodyPr>
          <a:lstStyle/>
          <a:p>
            <a:r>
              <a:rPr lang="en-US" sz="2000" b="1" dirty="0">
                <a:solidFill>
                  <a:srgbClr val="000000"/>
                </a:solidFill>
                <a:latin typeface="Arial" panose="020B0604020202020204" pitchFamily="34" charset="0"/>
                <a:cs typeface="Arial" panose="020B0604020202020204" pitchFamily="34" charset="0"/>
              </a:rPr>
              <a:t>Octal</a:t>
            </a:r>
            <a:r>
              <a:rPr lang="en-IN" sz="2000" b="1" dirty="0">
                <a:solidFill>
                  <a:srgbClr val="000000"/>
                </a:solidFill>
                <a:latin typeface="Arial" panose="020B0604020202020204" pitchFamily="34" charset="0"/>
                <a:cs typeface="Arial" panose="020B0604020202020204" pitchFamily="34" charset="0"/>
              </a:rPr>
              <a:t> to Decimal Conversion</a:t>
            </a:r>
          </a:p>
        </p:txBody>
      </p:sp>
      <p:sp>
        <p:nvSpPr>
          <p:cNvPr id="3" name="TextBox 2">
            <a:extLst>
              <a:ext uri="{FF2B5EF4-FFF2-40B4-BE49-F238E27FC236}">
                <a16:creationId xmlns:a16="http://schemas.microsoft.com/office/drawing/2014/main" id="{821708F9-83DD-2C7A-D3A1-549BF127F2BC}"/>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7 × 8</a:t>
            </a:r>
            <a:r>
              <a:rPr lang="en-IN" b="0" i="0" baseline="30000" dirty="0">
                <a:solidFill>
                  <a:srgbClr val="444444"/>
                </a:solidFill>
                <a:effectLst/>
                <a:latin typeface="Poppins" panose="00000500000000000000" pitchFamily="2" charset="0"/>
              </a:rPr>
              <a:t>2</a:t>
            </a:r>
            <a:r>
              <a:rPr lang="en-IN" b="0" i="0" dirty="0">
                <a:solidFill>
                  <a:srgbClr val="444444"/>
                </a:solidFill>
                <a:effectLst/>
                <a:latin typeface="Poppins" panose="00000500000000000000" pitchFamily="2" charset="0"/>
              </a:rPr>
              <a:t> + 3× 8</a:t>
            </a:r>
            <a:r>
              <a:rPr lang="en-IN" b="0" i="0" baseline="30000" dirty="0">
                <a:solidFill>
                  <a:srgbClr val="444444"/>
                </a:solidFill>
                <a:effectLst/>
                <a:latin typeface="Poppins" panose="00000500000000000000" pitchFamily="2" charset="0"/>
              </a:rPr>
              <a:t>1 </a:t>
            </a:r>
            <a:r>
              <a:rPr lang="en-IN" b="0" i="0" dirty="0">
                <a:solidFill>
                  <a:srgbClr val="444444"/>
                </a:solidFill>
                <a:effectLst/>
                <a:latin typeface="Poppins" panose="00000500000000000000" pitchFamily="2" charset="0"/>
              </a:rPr>
              <a:t>+ 1 × 8</a:t>
            </a:r>
            <a:r>
              <a:rPr lang="en-IN" b="0" i="0" baseline="30000" dirty="0">
                <a:solidFill>
                  <a:srgbClr val="444444"/>
                </a:solidFill>
                <a:effectLst/>
                <a:latin typeface="Poppins" panose="00000500000000000000" pitchFamily="2" charset="0"/>
              </a:rPr>
              <a:t>0</a:t>
            </a:r>
          </a:p>
          <a:p>
            <a:pPr algn="l"/>
            <a:r>
              <a:rPr lang="en-IN" b="0" i="0" dirty="0">
                <a:solidFill>
                  <a:srgbClr val="444444"/>
                </a:solidFill>
                <a:effectLst/>
                <a:latin typeface="Poppins" panose="00000500000000000000" pitchFamily="2" charset="0"/>
              </a:rPr>
              <a:t>= 448 + 24 + 1</a:t>
            </a:r>
          </a:p>
          <a:p>
            <a:pPr algn="l"/>
            <a:r>
              <a:rPr lang="en-IN" b="0" i="0" dirty="0">
                <a:solidFill>
                  <a:srgbClr val="444444"/>
                </a:solidFill>
                <a:effectLst/>
                <a:latin typeface="Poppins" panose="00000500000000000000" pitchFamily="2" charset="0"/>
              </a:rPr>
              <a:t>= </a:t>
            </a:r>
            <a:r>
              <a:rPr lang="en-IN" dirty="0">
                <a:solidFill>
                  <a:srgbClr val="444444"/>
                </a:solidFill>
                <a:latin typeface="Poppins" panose="00000500000000000000" pitchFamily="2" charset="0"/>
              </a:rPr>
              <a:t>731</a:t>
            </a:r>
            <a:endParaRPr lang="en-IN" b="0" i="0" dirty="0">
              <a:solidFill>
                <a:srgbClr val="444444"/>
              </a:solidFill>
              <a:effectLst/>
              <a:latin typeface="Poppins" panose="00000500000000000000" pitchFamily="2" charset="0"/>
            </a:endParaRPr>
          </a:p>
        </p:txBody>
      </p:sp>
      <p:pic>
        <p:nvPicPr>
          <p:cNvPr id="1028" name="Picture 4" descr="8 Table - Multiplication Table of 8 | 8 Times Table">
            <a:extLst>
              <a:ext uri="{FF2B5EF4-FFF2-40B4-BE49-F238E27FC236}">
                <a16:creationId xmlns:a16="http://schemas.microsoft.com/office/drawing/2014/main" id="{8557FCF3-863A-0D31-75A5-0EF669BC9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292" y="2067818"/>
            <a:ext cx="2880320" cy="438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61884"/>
          </a:xfrm>
          <a:prstGeom prst="rect">
            <a:avLst/>
          </a:prstGeom>
          <a:noFill/>
        </p:spPr>
        <p:txBody>
          <a:bodyPr wrap="square">
            <a:spAutoFit/>
          </a:bodyPr>
          <a:lstStyle/>
          <a:p>
            <a:r>
              <a:rPr lang="en-US" sz="2000" b="1" i="0" dirty="0">
                <a:solidFill>
                  <a:srgbClr val="000000"/>
                </a:solidFill>
                <a:effectLst/>
                <a:latin typeface="Arial" panose="020B0604020202020204" pitchFamily="34" charset="0"/>
                <a:cs typeface="Arial" panose="020B0604020202020204" pitchFamily="34" charset="0"/>
              </a:rPr>
              <a:t>Decimal to Hexadecimal   =&gt; (423)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16</a:t>
            </a:r>
          </a:p>
          <a:p>
            <a:pPr algn="l"/>
            <a:endParaRPr lang="en-US" sz="2000"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16 while recording the remainder.</a:t>
            </a:r>
          </a:p>
        </p:txBody>
      </p:sp>
      <p:pic>
        <p:nvPicPr>
          <p:cNvPr id="2050" name="Picture 2" descr="Decimal To Hexadecimal">
            <a:extLst>
              <a:ext uri="{FF2B5EF4-FFF2-40B4-BE49-F238E27FC236}">
                <a16:creationId xmlns:a16="http://schemas.microsoft.com/office/drawing/2014/main" id="{4E11948D-80F9-A698-0C01-545AE509D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96" y="2350529"/>
            <a:ext cx="5184576" cy="21800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16 Table - Multiplication Table of 16 | 16 Times Table">
            <a:extLst>
              <a:ext uri="{FF2B5EF4-FFF2-40B4-BE49-F238E27FC236}">
                <a16:creationId xmlns:a16="http://schemas.microsoft.com/office/drawing/2014/main" id="{C076DF3C-6BA4-232C-AABD-72005761A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282" y="2066400"/>
            <a:ext cx="2880000" cy="4372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6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Algorithm and Flowcharts</a:t>
            </a:r>
          </a:p>
        </p:txBody>
      </p:sp>
      <p:sp>
        <p:nvSpPr>
          <p:cNvPr id="3" name="TextBox 2">
            <a:extLst>
              <a:ext uri="{FF2B5EF4-FFF2-40B4-BE49-F238E27FC236}">
                <a16:creationId xmlns:a16="http://schemas.microsoft.com/office/drawing/2014/main" id="{53AFD542-136E-AC25-E7F0-2F809E6F037F}"/>
              </a:ext>
            </a:extLst>
          </p:cNvPr>
          <p:cNvSpPr txBox="1"/>
          <p:nvPr/>
        </p:nvSpPr>
        <p:spPr>
          <a:xfrm>
            <a:off x="623392" y="1196752"/>
            <a:ext cx="10945216" cy="1323439"/>
          </a:xfrm>
          <a:prstGeom prst="rect">
            <a:avLst/>
          </a:prstGeom>
          <a:noFill/>
        </p:spPr>
        <p:txBody>
          <a:bodyPr wrap="square">
            <a:spAutoFit/>
          </a:bodyPr>
          <a:lstStyle/>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Algorithms</a:t>
            </a:r>
            <a:r>
              <a:rPr lang="en-US" sz="2000" b="0" i="0" dirty="0">
                <a:solidFill>
                  <a:srgbClr val="202124"/>
                </a:solidFill>
                <a:effectLst/>
                <a:latin typeface="Arial" panose="020B0604020202020204" pitchFamily="34" charset="0"/>
                <a:cs typeface="Arial" panose="020B0604020202020204" pitchFamily="34" charset="0"/>
              </a:rPr>
              <a:t>: An algorithm is a step-by-step method to solve problems. It includes a series of rules or instructions in which the program will be executed. </a:t>
            </a:r>
          </a:p>
          <a:p>
            <a:pPr marL="457200" indent="-457200">
              <a:buFont typeface="+mj-lt"/>
              <a:buAutoNum type="arabicPeriod"/>
            </a:pPr>
            <a:endParaRPr lang="en-US" sz="2000" dirty="0">
              <a:solidFill>
                <a:srgbClr val="202124"/>
              </a:solidFill>
              <a:latin typeface="Arial" panose="020B0604020202020204" pitchFamily="34" charset="0"/>
              <a:cs typeface="Arial" panose="020B0604020202020204" pitchFamily="34" charset="0"/>
            </a:endParaRPr>
          </a:p>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Flowchart</a:t>
            </a:r>
            <a:r>
              <a:rPr lang="en-US" sz="2000" b="0" i="0" dirty="0">
                <a:solidFill>
                  <a:srgbClr val="202124"/>
                </a:solidFill>
                <a:effectLst/>
                <a:latin typeface="Arial" panose="020B0604020202020204" pitchFamily="34" charset="0"/>
                <a:cs typeface="Arial" panose="020B0604020202020204" pitchFamily="34" charset="0"/>
              </a:rPr>
              <a:t>: </a:t>
            </a:r>
            <a:r>
              <a:rPr lang="en-US" sz="2000" b="0" i="0" dirty="0">
                <a:solidFill>
                  <a:srgbClr val="040C28"/>
                </a:solidFill>
                <a:effectLst/>
                <a:latin typeface="Arial" panose="020B0604020202020204" pitchFamily="34" charset="0"/>
                <a:cs typeface="Arial" panose="020B0604020202020204" pitchFamily="34" charset="0"/>
              </a:rPr>
              <a:t>A flowchart is a pictorial representation of an algorithm</a:t>
            </a:r>
            <a:r>
              <a:rPr lang="en-US" sz="2000" b="0" i="0" dirty="0">
                <a:solidFill>
                  <a:srgbClr val="202124"/>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20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015663"/>
          </a:xfrm>
          <a:prstGeom prst="rect">
            <a:avLst/>
          </a:prstGeom>
        </p:spPr>
        <p:txBody>
          <a:bodyPr wrap="square">
            <a:spAutoFit/>
          </a:bodyPr>
          <a:lstStyle/>
          <a:p>
            <a:r>
              <a:rPr lang="en-US" sz="2000" b="1" i="0" dirty="0">
                <a:solidFill>
                  <a:srgbClr val="222222"/>
                </a:solidFill>
                <a:effectLst/>
                <a:latin typeface="Arial" panose="020B0604020202020204" pitchFamily="34" charset="0"/>
                <a:cs typeface="Arial" panose="020B0604020202020204" pitchFamily="34" charset="0"/>
              </a:rPr>
              <a:t>Big Data</a:t>
            </a:r>
            <a:r>
              <a:rPr lang="en-US" sz="20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4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 </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p:txBody>
      </p:sp>
    </p:spTree>
    <p:extLst>
      <p:ext uri="{BB962C8B-B14F-4D97-AF65-F5344CB8AC3E}">
        <p14:creationId xmlns:p14="http://schemas.microsoft.com/office/powerpoint/2010/main" val="323202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
        <p:nvSpPr>
          <p:cNvPr id="8" name="TextBox 7">
            <a:extLst>
              <a:ext uri="{FF2B5EF4-FFF2-40B4-BE49-F238E27FC236}">
                <a16:creationId xmlns:a16="http://schemas.microsoft.com/office/drawing/2014/main" id="{FD662FF8-3C46-11D5-45BA-40D5D38D1FB8}"/>
              </a:ext>
            </a:extLst>
          </p:cNvPr>
          <p:cNvSpPr txBox="1"/>
          <p:nvPr/>
        </p:nvSpPr>
        <p:spPr>
          <a:xfrm>
            <a:off x="407368" y="98261"/>
            <a:ext cx="7848872" cy="369332"/>
          </a:xfrm>
          <a:prstGeom prst="rect">
            <a:avLst/>
          </a:prstGeom>
          <a:noFill/>
        </p:spPr>
        <p:txBody>
          <a:bodyPr wrap="square">
            <a:spAutoFit/>
          </a:bodyPr>
          <a:lstStyle/>
          <a:p>
            <a:r>
              <a:rPr lang="en-US" b="0" i="0" dirty="0">
                <a:solidFill>
                  <a:srgbClr val="374151"/>
                </a:solidFill>
                <a:effectLst/>
                <a:latin typeface="Arial" panose="020B0604020202020204" pitchFamily="34" charset="0"/>
                <a:cs typeface="Arial" panose="020B0604020202020204" pitchFamily="34" charset="0"/>
              </a:rPr>
              <a:t>Traditional databases struggle to handle this volume of data efficiently.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84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 </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01CFCEBD-13D7-F9D6-03D3-FA7A7A632658}"/>
              </a:ext>
            </a:extLst>
          </p:cNvPr>
          <p:cNvSpPr txBox="1"/>
          <p:nvPr/>
        </p:nvSpPr>
        <p:spPr>
          <a:xfrm>
            <a:off x="335359" y="980728"/>
            <a:ext cx="11522657" cy="1015663"/>
          </a:xfrm>
          <a:prstGeom prst="rect">
            <a:avLst/>
          </a:prstGeom>
          <a:noFill/>
        </p:spPr>
        <p:txBody>
          <a:bodyPr wrap="square">
            <a:spAutoFit/>
          </a:bodyPr>
          <a:lstStyle/>
          <a:p>
            <a:r>
              <a:rPr lang="en-US" sz="2000" b="0" i="0" dirty="0">
                <a:solidFill>
                  <a:srgbClr val="51565E"/>
                </a:solidFill>
                <a:effectLst/>
                <a:latin typeface="Arial" panose="020B0604020202020204" pitchFamily="34" charset="0"/>
                <a:cs typeface="Arial" panose="020B0604020202020204" pitchFamily="34" charset="0"/>
              </a:rPr>
              <a:t>Velocity describes how rapidly the data is generated and how quickly it moves. This data flow comes from sources such as </a:t>
            </a:r>
            <a:r>
              <a:rPr lang="en-US" sz="2000" b="1" i="0" dirty="0">
                <a:solidFill>
                  <a:srgbClr val="51565E"/>
                </a:solidFill>
                <a:effectLst/>
                <a:latin typeface="Arial" panose="020B0604020202020204" pitchFamily="34" charset="0"/>
                <a:cs typeface="Arial" panose="020B0604020202020204" pitchFamily="34" charset="0"/>
              </a:rPr>
              <a:t>mobile phones, social media, networks, servers</a:t>
            </a:r>
            <a:r>
              <a:rPr lang="en-US" sz="2000" b="0" i="0" dirty="0">
                <a:solidFill>
                  <a:srgbClr val="51565E"/>
                </a:solidFill>
                <a:effectLst/>
                <a:latin typeface="Arial" panose="020B0604020202020204" pitchFamily="34" charset="0"/>
                <a:cs typeface="Arial" panose="020B0604020202020204" pitchFamily="34" charset="0"/>
              </a:rPr>
              <a:t>, etc. Velocity covers the data's speed, and it also describes how the information continuously flows.</a:t>
            </a:r>
            <a:endParaRPr lang="en-IN" sz="2000" dirty="0">
              <a:latin typeface="Arial" panose="020B0604020202020204" pitchFamily="34" charset="0"/>
              <a:cs typeface="Arial" panose="020B0604020202020204" pitchFamily="34" charset="0"/>
            </a:endParaRPr>
          </a:p>
        </p:txBody>
      </p:sp>
      <p:pic>
        <p:nvPicPr>
          <p:cNvPr id="3074" name="Picture 2" descr="Big Data Characteristics">
            <a:extLst>
              <a:ext uri="{FF2B5EF4-FFF2-40B4-BE49-F238E27FC236}">
                <a16:creationId xmlns:a16="http://schemas.microsoft.com/office/drawing/2014/main" id="{E7E72EEE-11B0-AA40-7A5D-61F953AB1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2636912"/>
            <a:ext cx="10659667" cy="308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78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4247217"/>
            <a:ext cx="6048672"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E659DC69-50C7-EF5A-5948-29917F03CA7C}"/>
              </a:ext>
            </a:extLst>
          </p:cNvPr>
          <p:cNvPicPr>
            <a:picLocks noChangeAspect="1"/>
          </p:cNvPicPr>
          <p:nvPr/>
        </p:nvPicPr>
        <p:blipFill>
          <a:blip r:embed="rId2" cstate="print"/>
          <a:stretch>
            <a:fillRect/>
          </a:stretch>
        </p:blipFill>
        <p:spPr>
          <a:xfrm>
            <a:off x="4142582" y="1985739"/>
            <a:ext cx="3600450" cy="3819525"/>
          </a:xfrm>
          <a:prstGeom prst="rect">
            <a:avLst/>
          </a:prstGeom>
        </p:spPr>
      </p:pic>
      <p:sp>
        <p:nvSpPr>
          <p:cNvPr id="3" name="Rectangle 2">
            <a:extLst>
              <a:ext uri="{FF2B5EF4-FFF2-40B4-BE49-F238E27FC236}">
                <a16:creationId xmlns:a16="http://schemas.microsoft.com/office/drawing/2014/main" id="{ED9340B3-5AD8-4417-000A-26695BFDCB86}"/>
              </a:ext>
            </a:extLst>
          </p:cNvPr>
          <p:cNvSpPr/>
          <p:nvPr/>
        </p:nvSpPr>
        <p:spPr>
          <a:xfrm>
            <a:off x="4405946" y="1127370"/>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5" name="Picture 4">
            <a:extLst>
              <a:ext uri="{FF2B5EF4-FFF2-40B4-BE49-F238E27FC236}">
                <a16:creationId xmlns:a16="http://schemas.microsoft.com/office/drawing/2014/main" id="{4976227E-8DAE-32F8-BAF7-4067BCB997FC}"/>
              </a:ext>
            </a:extLst>
          </p:cNvPr>
          <p:cNvPicPr>
            <a:picLocks noChangeAspect="1"/>
          </p:cNvPicPr>
          <p:nvPr/>
        </p:nvPicPr>
        <p:blipFill>
          <a:blip r:embed="rId3" cstate="print"/>
          <a:stretch>
            <a:fillRect/>
          </a:stretch>
        </p:blipFill>
        <p:spPr>
          <a:xfrm>
            <a:off x="407369" y="1622622"/>
            <a:ext cx="2600325" cy="4038600"/>
          </a:xfrm>
          <a:prstGeom prst="rect">
            <a:avLst/>
          </a:prstGeom>
        </p:spPr>
      </p:pic>
      <p:pic>
        <p:nvPicPr>
          <p:cNvPr id="6" name="Picture 5">
            <a:extLst>
              <a:ext uri="{FF2B5EF4-FFF2-40B4-BE49-F238E27FC236}">
                <a16:creationId xmlns:a16="http://schemas.microsoft.com/office/drawing/2014/main" id="{E23E1C68-DD3D-3585-6CC5-601F3F0ED680}"/>
              </a:ext>
            </a:extLst>
          </p:cNvPr>
          <p:cNvPicPr>
            <a:picLocks noChangeAspect="1"/>
          </p:cNvPicPr>
          <p:nvPr/>
        </p:nvPicPr>
        <p:blipFill>
          <a:blip r:embed="rId4" cstate="print"/>
          <a:stretch>
            <a:fillRect/>
          </a:stretch>
        </p:blipFill>
        <p:spPr>
          <a:xfrm>
            <a:off x="8536609" y="2556072"/>
            <a:ext cx="3248025" cy="2476500"/>
          </a:xfrm>
          <a:prstGeom prst="rect">
            <a:avLst/>
          </a:prstGeom>
        </p:spPr>
      </p:pic>
      <p:sp>
        <p:nvSpPr>
          <p:cNvPr id="7" name="Rectangle 6">
            <a:extLst>
              <a:ext uri="{FF2B5EF4-FFF2-40B4-BE49-F238E27FC236}">
                <a16:creationId xmlns:a16="http://schemas.microsoft.com/office/drawing/2014/main" id="{C06AB82A-EC71-4FB1-2302-E0DC4409BB73}"/>
              </a:ext>
            </a:extLst>
          </p:cNvPr>
          <p:cNvSpPr/>
          <p:nvPr/>
        </p:nvSpPr>
        <p:spPr>
          <a:xfrm>
            <a:off x="767408" y="1127370"/>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9" name="Rectangle 8">
            <a:extLst>
              <a:ext uri="{FF2B5EF4-FFF2-40B4-BE49-F238E27FC236}">
                <a16:creationId xmlns:a16="http://schemas.microsoft.com/office/drawing/2014/main" id="{6A53DDA9-C5A6-F86A-C38A-BFA67409D99C}"/>
              </a:ext>
            </a:extLst>
          </p:cNvPr>
          <p:cNvSpPr/>
          <p:nvPr/>
        </p:nvSpPr>
        <p:spPr>
          <a:xfrm>
            <a:off x="8976320" y="1133057"/>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Tree>
    <p:extLst>
      <p:ext uri="{BB962C8B-B14F-4D97-AF65-F5344CB8AC3E}">
        <p14:creationId xmlns:p14="http://schemas.microsoft.com/office/powerpoint/2010/main" val="3030273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Structured</a:t>
            </a:r>
            <a:endParaRPr lang="en-US" sz="2000" dirty="0">
              <a:solidFill>
                <a:schemeClr val="accent1">
                  <a:lumMod val="75000"/>
                </a:schemeClr>
              </a:solidFill>
              <a:latin typeface="Arial" panose="020B0604020202020204" pitchFamily="34" charset="0"/>
              <a:cs typeface="Arial" panose="020B0604020202020204" pitchFamily="34" charset="0"/>
            </a:endParaRPr>
          </a:p>
          <a:p>
            <a:pPr marL="363538"/>
            <a:r>
              <a:rPr lang="en-US" dirty="0">
                <a:latin typeface="Arial" panose="020B0604020202020204" pitchFamily="34" charset="0"/>
                <a:cs typeface="Arial" panose="020B0604020202020204" pitchFamily="34"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Semi-Structured</a:t>
            </a:r>
          </a:p>
          <a:p>
            <a:pPr marL="363538"/>
            <a:r>
              <a:rPr lang="en-US" dirty="0">
                <a:latin typeface="Arial" panose="020B0604020202020204" pitchFamily="34" charset="0"/>
                <a:cs typeface="Arial" panose="020B0604020202020204" pitchFamily="34" charset="0"/>
              </a:rPr>
              <a:t>Semi-Structured Data is a type of data which does not have a formal structure of a data model, i.e. a table definition in a relational DBMS,  XML files or JSON documents are examples of semi-structured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Unstructured</a:t>
            </a:r>
          </a:p>
          <a:p>
            <a:pPr marL="363538"/>
            <a:r>
              <a:rPr lang="en-US" dirty="0">
                <a:latin typeface="Arial" panose="020B0604020202020204" pitchFamily="34" charset="0"/>
                <a:cs typeface="Arial" panose="020B0604020202020204" pitchFamily="34"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accent1">
                    <a:lumMod val="75000"/>
                  </a:schemeClr>
                </a:solidFill>
                <a:latin typeface="Arial" panose="020B0604020202020204" pitchFamily="34" charset="0"/>
                <a:cs typeface="Arial" panose="020B0604020202020204" pitchFamily="34"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60584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20B2392D-A9B1-3228-50F3-67C3C8811933}"/>
              </a:ext>
            </a:extLst>
          </p:cNvPr>
          <p:cNvSpPr txBox="1"/>
          <p:nvPr/>
        </p:nvSpPr>
        <p:spPr>
          <a:xfrm>
            <a:off x="335359" y="980728"/>
            <a:ext cx="11522657" cy="1015663"/>
          </a:xfrm>
          <a:prstGeom prst="rect">
            <a:avLst/>
          </a:prstGeom>
          <a:noFill/>
        </p:spPr>
        <p:txBody>
          <a:bodyPr wrap="square">
            <a:spAutoFit/>
          </a:bodyPr>
          <a:lstStyle/>
          <a:p>
            <a:r>
              <a:rPr lang="en-US" sz="2000" b="0" i="0" dirty="0">
                <a:solidFill>
                  <a:srgbClr val="242424"/>
                </a:solidFill>
                <a:effectLst/>
                <a:latin typeface="Arial" panose="020B0604020202020204" pitchFamily="34" charset="0"/>
                <a:cs typeface="Arial" panose="020B0604020202020204" pitchFamily="34" charset="0"/>
              </a:rPr>
              <a:t>It refers to the assurance of </a:t>
            </a:r>
            <a:r>
              <a:rPr lang="en-US" sz="2000" b="1" i="0" dirty="0">
                <a:solidFill>
                  <a:srgbClr val="242424"/>
                </a:solidFill>
                <a:effectLst/>
                <a:latin typeface="Arial" panose="020B0604020202020204" pitchFamily="34" charset="0"/>
                <a:cs typeface="Arial" panose="020B0604020202020204" pitchFamily="34" charset="0"/>
              </a:rPr>
              <a:t>quality/integrity/credibility/accuracy</a:t>
            </a:r>
            <a:r>
              <a:rPr lang="en-US" sz="2000" b="0" i="0" dirty="0">
                <a:solidFill>
                  <a:srgbClr val="242424"/>
                </a:solidFill>
                <a:effectLst/>
                <a:latin typeface="Arial" panose="020B0604020202020204" pitchFamily="34" charset="0"/>
                <a:cs typeface="Arial" panose="020B0604020202020204" pitchFamily="34" charset="0"/>
              </a:rPr>
              <a:t> of the data. Since the data is collected from multiple sources, we need to check the data for accuracy before using it for business insights.</a:t>
            </a:r>
            <a:endParaRPr lang="en-IN"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EA118802-CBD0-2DC2-5AD8-D1A8A01BB792}"/>
              </a:ext>
            </a:extLst>
          </p:cNvPr>
          <p:cNvSpPr/>
          <p:nvPr/>
        </p:nvSpPr>
        <p:spPr>
          <a:xfrm>
            <a:off x="1524000" y="2844225"/>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E183947B-46A3-7ECB-7C2C-FD7ABA7A6DC6}"/>
              </a:ext>
            </a:extLst>
          </p:cNvPr>
          <p:cNvSpPr txBox="1"/>
          <p:nvPr/>
        </p:nvSpPr>
        <p:spPr>
          <a:xfrm>
            <a:off x="335359" y="3761655"/>
            <a:ext cx="11522657" cy="707886"/>
          </a:xfrm>
          <a:prstGeom prst="rect">
            <a:avLst/>
          </a:prstGeom>
          <a:noFill/>
        </p:spPr>
        <p:txBody>
          <a:bodyPr wrap="square">
            <a:spAutoFit/>
          </a:bodyPr>
          <a:lstStyle/>
          <a:p>
            <a:r>
              <a:rPr lang="en-US" sz="2000" b="0" i="0" dirty="0">
                <a:solidFill>
                  <a:srgbClr val="333333"/>
                </a:solidFill>
                <a:effectLst/>
                <a:latin typeface="Arial" panose="020B0604020202020204" pitchFamily="34" charset="0"/>
                <a:cs typeface="Arial" panose="020B0604020202020204" pitchFamily="34" charset="0"/>
              </a:rPr>
              <a:t>Value is an essential characteristic of big data. It is not the data that we process or store. It is </a:t>
            </a:r>
            <a:r>
              <a:rPr lang="en-US" sz="2000" b="1" i="0" dirty="0">
                <a:solidFill>
                  <a:srgbClr val="333333"/>
                </a:solidFill>
                <a:effectLst/>
                <a:latin typeface="Arial" panose="020B0604020202020204" pitchFamily="34" charset="0"/>
                <a:cs typeface="Arial" panose="020B0604020202020204" pitchFamily="34" charset="0"/>
              </a:rPr>
              <a:t>valuable</a:t>
            </a:r>
            <a:r>
              <a:rPr lang="en-US" sz="2000" b="0" i="0" dirty="0">
                <a:solidFill>
                  <a:srgbClr val="333333"/>
                </a:solidFill>
                <a:effectLst/>
                <a:latin typeface="Arial" panose="020B0604020202020204" pitchFamily="34" charset="0"/>
                <a:cs typeface="Arial" panose="020B0604020202020204" pitchFamily="34" charset="0"/>
              </a:rPr>
              <a:t> and </a:t>
            </a:r>
            <a:r>
              <a:rPr lang="en-US" sz="2000" b="1" i="0" dirty="0">
                <a:solidFill>
                  <a:srgbClr val="333333"/>
                </a:solidFill>
                <a:effectLst/>
                <a:latin typeface="Arial" panose="020B0604020202020204" pitchFamily="34" charset="0"/>
                <a:cs typeface="Arial" panose="020B0604020202020204" pitchFamily="34" charset="0"/>
              </a:rPr>
              <a:t>reliable</a:t>
            </a:r>
            <a:r>
              <a:rPr lang="en-US" sz="2000" b="0" i="0" dirty="0">
                <a:solidFill>
                  <a:srgbClr val="333333"/>
                </a:solidFill>
                <a:effectLst/>
                <a:latin typeface="Arial" panose="020B0604020202020204" pitchFamily="34" charset="0"/>
                <a:cs typeface="Arial" panose="020B0604020202020204" pitchFamily="34" charset="0"/>
              </a:rPr>
              <a:t> data that we </a:t>
            </a:r>
            <a:r>
              <a:rPr lang="en-US" sz="2000" b="1" i="0" dirty="0">
                <a:solidFill>
                  <a:srgbClr val="333333"/>
                </a:solidFill>
                <a:effectLst/>
                <a:latin typeface="Arial" panose="020B0604020202020204" pitchFamily="34" charset="0"/>
                <a:cs typeface="Arial" panose="020B0604020202020204" pitchFamily="34" charset="0"/>
              </a:rPr>
              <a:t>store, process</a:t>
            </a:r>
            <a:r>
              <a:rPr lang="en-US" sz="2000" b="0" i="0" dirty="0">
                <a:solidFill>
                  <a:srgbClr val="333333"/>
                </a:solidFill>
                <a:effectLst/>
                <a:latin typeface="Arial" panose="020B0604020202020204" pitchFamily="34" charset="0"/>
                <a:cs typeface="Arial" panose="020B0604020202020204" pitchFamily="34" charset="0"/>
              </a:rPr>
              <a:t>, and also </a:t>
            </a:r>
            <a:r>
              <a:rPr lang="en-US" sz="2000" b="1" i="0" dirty="0">
                <a:solidFill>
                  <a:srgbClr val="333333"/>
                </a:solidFill>
                <a:effectLst/>
                <a:latin typeface="Arial" panose="020B0604020202020204" pitchFamily="34" charset="0"/>
                <a:cs typeface="Arial" panose="020B0604020202020204" pitchFamily="34" charset="0"/>
              </a:rPr>
              <a:t>analyze</a:t>
            </a:r>
            <a:r>
              <a:rPr lang="en-US" sz="2000" b="0" i="0" dirty="0">
                <a:solidFill>
                  <a:srgbClr val="333333"/>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C79472D-223E-7865-B739-98F0A8AB5A6B}"/>
              </a:ext>
            </a:extLst>
          </p:cNvPr>
          <p:cNvSpPr txBox="1"/>
          <p:nvPr/>
        </p:nvSpPr>
        <p:spPr>
          <a:xfrm>
            <a:off x="335359" y="4866209"/>
            <a:ext cx="8704818" cy="400110"/>
          </a:xfrm>
          <a:prstGeom prst="rect">
            <a:avLst/>
          </a:prstGeom>
          <a:noFill/>
        </p:spPr>
        <p:txBody>
          <a:bodyPr wrap="square">
            <a:spAutoFit/>
          </a:bodyPr>
          <a:lstStyle/>
          <a:p>
            <a:r>
              <a:rPr lang="en-US" sz="2000" b="0" i="0" dirty="0">
                <a:solidFill>
                  <a:srgbClr val="242424"/>
                </a:solidFill>
                <a:effectLst/>
                <a:latin typeface="Arial" panose="020B0604020202020204" pitchFamily="34" charset="0"/>
                <a:cs typeface="Arial" panose="020B0604020202020204" pitchFamily="34" charset="0"/>
              </a:rPr>
              <a:t> Value refers to how useful the data is in decision making.</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3428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4227472"/>
            <a:ext cx="6768752" cy="2369880"/>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015663"/>
          </a:xfrm>
          <a:prstGeom prst="rect">
            <a:avLst/>
          </a:prstGeom>
          <a:noFill/>
        </p:spPr>
        <p:txBody>
          <a:bodyPr wrap="square">
            <a:spAutoFit/>
          </a:bodyPr>
          <a:lstStyle/>
          <a:p>
            <a:r>
              <a:rPr lang="en-US" sz="2000" b="1" i="0" dirty="0">
                <a:solidFill>
                  <a:srgbClr val="273239"/>
                </a:solidFill>
                <a:effectLst/>
                <a:latin typeface="Arial" panose="020B0604020202020204" pitchFamily="34" charset="0"/>
                <a:cs typeface="Arial" panose="020B0604020202020204" pitchFamily="34" charset="0"/>
              </a:rPr>
              <a:t>Data science </a:t>
            </a:r>
            <a:r>
              <a:rPr lang="en-US" sz="2000" b="0" i="0" dirty="0">
                <a:solidFill>
                  <a:srgbClr val="273239"/>
                </a:solidFill>
                <a:effectLst/>
                <a:latin typeface="Arial" panose="020B0604020202020204" pitchFamily="34" charset="0"/>
                <a:cs typeface="Arial" panose="020B0604020202020204" pitchFamily="34" charset="0"/>
              </a:rPr>
              <a:t>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31387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4247217"/>
            <a:ext cx="7056784"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Reinforcement Learning</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88414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4155464"/>
            <a:ext cx="6768752" cy="2369880"/>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6023992" y="4856385"/>
            <a:ext cx="5976664" cy="1323439"/>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4221088"/>
            <a:ext cx="6768752"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fifth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498598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a:t>
            </a:r>
            <a:r>
              <a:rPr lang="en-US" sz="2000" b="1" dirty="0">
                <a:latin typeface="Arial" panose="020B0604020202020204" pitchFamily="34" charset="0"/>
                <a:cs typeface="Arial" panose="020B0604020202020204" pitchFamily="34" charset="0"/>
              </a:rPr>
              <a:t>binary language </a:t>
            </a:r>
            <a:r>
              <a:rPr lang="en-US" sz="2000" dirty="0">
                <a:latin typeface="Arial" panose="020B0604020202020204" pitchFamily="34" charset="0"/>
                <a:cs typeface="Arial" panose="020B0604020202020204" pitchFamily="34" charset="0"/>
              </a:rPr>
              <a:t>or </a:t>
            </a:r>
            <a:r>
              <a:rPr lang="en-US" sz="2000" b="1" dirty="0">
                <a:latin typeface="Arial" panose="020B0604020202020204" pitchFamily="34" charset="0"/>
                <a:cs typeface="Arial" panose="020B0604020202020204" pitchFamily="34" charset="0"/>
              </a:rPr>
              <a:t>machine codes</a:t>
            </a:r>
            <a:r>
              <a:rPr lang="en-US" sz="2000" dirty="0">
                <a:latin typeface="Arial" panose="020B0604020202020204" pitchFamily="34" charset="0"/>
                <a:cs typeface="Arial" panose="020B0604020202020204" pitchFamily="34" charset="0"/>
              </a:rPr>
              <a:t>. Because of this, </a:t>
            </a:r>
            <a:r>
              <a:rPr lang="en-US" sz="2000" b="1" dirty="0">
                <a:latin typeface="Arial" panose="020B0604020202020204" pitchFamily="34" charset="0"/>
                <a:cs typeface="Arial" panose="020B0604020202020204" pitchFamily="34" charset="0"/>
              </a:rPr>
              <a:t>low-level language is sometimes also known as machine language</a:t>
            </a:r>
            <a:r>
              <a:rPr lang="en-US" sz="2000" dirty="0">
                <a:latin typeface="Arial" panose="020B0604020202020204" pitchFamily="34" charset="0"/>
                <a:cs typeface="Arial" panose="020B0604020202020204" pitchFamily="34" charset="0"/>
              </a:rPr>
              <a:t>.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49686</TotalTime>
  <Words>3955</Words>
  <Application>Microsoft Office PowerPoint</Application>
  <PresentationFormat>Widescreen</PresentationFormat>
  <Paragraphs>405</Paragraphs>
  <Slides>50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50</vt:i4>
      </vt:variant>
    </vt:vector>
  </HeadingPairs>
  <TitlesOfParts>
    <vt:vector size="64" baseType="lpstr">
      <vt:lpstr>SimSun</vt:lpstr>
      <vt:lpstr>Arial</vt:lpstr>
      <vt:lpstr>Bookman Old Style</vt:lpstr>
      <vt:lpstr>Calibri</vt:lpstr>
      <vt:lpstr>Consolas</vt:lpstr>
      <vt:lpstr>Gill Sans MT</vt:lpstr>
      <vt:lpstr>Nunito</vt:lpstr>
      <vt:lpstr>Palatino Linotype</vt:lpstr>
      <vt:lpstr>Poppins</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11158</cp:revision>
  <dcterms:created xsi:type="dcterms:W3CDTF">2015-10-09T06:09:34Z</dcterms:created>
  <dcterms:modified xsi:type="dcterms:W3CDTF">2023-10-27T05:24:02Z</dcterms:modified>
</cp:coreProperties>
</file>