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slides/slide283.xml" ContentType="application/vnd.openxmlformats-officedocument.presentationml.slide+xml"/>
  <Override PartName="/ppt/slides/slide284.xml" ContentType="application/vnd.openxmlformats-officedocument.presentationml.slide+xml"/>
  <Override PartName="/ppt/slides/slide285.xml" ContentType="application/vnd.openxmlformats-officedocument.presentationml.slide+xml"/>
  <Override PartName="/ppt/slides/slide28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288"/>
  </p:notesMasterIdLst>
  <p:sldIdLst>
    <p:sldId id="497" r:id="rId2"/>
    <p:sldId id="472" r:id="rId3"/>
    <p:sldId id="1290" r:id="rId4"/>
    <p:sldId id="707" r:id="rId5"/>
    <p:sldId id="701" r:id="rId6"/>
    <p:sldId id="702" r:id="rId7"/>
    <p:sldId id="703" r:id="rId8"/>
    <p:sldId id="704" r:id="rId9"/>
    <p:sldId id="1320" r:id="rId10"/>
    <p:sldId id="705" r:id="rId11"/>
    <p:sldId id="708" r:id="rId12"/>
    <p:sldId id="1321" r:id="rId13"/>
    <p:sldId id="864" r:id="rId14"/>
    <p:sldId id="709" r:id="rId15"/>
    <p:sldId id="710" r:id="rId16"/>
    <p:sldId id="1291" r:id="rId17"/>
    <p:sldId id="1306" r:id="rId18"/>
    <p:sldId id="1177" r:id="rId19"/>
    <p:sldId id="1313" r:id="rId20"/>
    <p:sldId id="1314" r:id="rId21"/>
    <p:sldId id="1178" r:id="rId22"/>
    <p:sldId id="1225" r:id="rId23"/>
    <p:sldId id="1100" r:id="rId24"/>
    <p:sldId id="1101" r:id="rId25"/>
    <p:sldId id="1130" r:id="rId26"/>
    <p:sldId id="1131" r:id="rId27"/>
    <p:sldId id="1134" r:id="rId28"/>
    <p:sldId id="1132" r:id="rId29"/>
    <p:sldId id="1133" r:id="rId30"/>
    <p:sldId id="1135" r:id="rId31"/>
    <p:sldId id="1280" r:id="rId32"/>
    <p:sldId id="1281" r:id="rId33"/>
    <p:sldId id="1136" r:id="rId34"/>
    <p:sldId id="1137" r:id="rId35"/>
    <p:sldId id="1138" r:id="rId36"/>
    <p:sldId id="1139" r:id="rId37"/>
    <p:sldId id="1404" r:id="rId38"/>
    <p:sldId id="1405" r:id="rId39"/>
    <p:sldId id="1159" r:id="rId40"/>
    <p:sldId id="1160" r:id="rId41"/>
    <p:sldId id="1344" r:id="rId42"/>
    <p:sldId id="1345" r:id="rId43"/>
    <p:sldId id="1165" r:id="rId44"/>
    <p:sldId id="1166" r:id="rId45"/>
    <p:sldId id="1198" r:id="rId46"/>
    <p:sldId id="1199" r:id="rId47"/>
    <p:sldId id="1140" r:id="rId48"/>
    <p:sldId id="1141" r:id="rId49"/>
    <p:sldId id="1163" r:id="rId50"/>
    <p:sldId id="1164" r:id="rId51"/>
    <p:sldId id="1284" r:id="rId52"/>
    <p:sldId id="1285" r:id="rId53"/>
    <p:sldId id="1334" r:id="rId54"/>
    <p:sldId id="1351" r:id="rId55"/>
    <p:sldId id="1335" r:id="rId56"/>
    <p:sldId id="1282" r:id="rId57"/>
    <p:sldId id="1283" r:id="rId58"/>
    <p:sldId id="1228" r:id="rId59"/>
    <p:sldId id="1229" r:id="rId60"/>
    <p:sldId id="1171" r:id="rId61"/>
    <p:sldId id="1172" r:id="rId62"/>
    <p:sldId id="1167" r:id="rId63"/>
    <p:sldId id="1168" r:id="rId64"/>
    <p:sldId id="1142" r:id="rId65"/>
    <p:sldId id="1143" r:id="rId66"/>
    <p:sldId id="1144" r:id="rId67"/>
    <p:sldId id="1350" r:id="rId68"/>
    <p:sldId id="1407" r:id="rId69"/>
    <p:sldId id="1340" r:id="rId70"/>
    <p:sldId id="1156" r:id="rId71"/>
    <p:sldId id="1145" r:id="rId72"/>
    <p:sldId id="1146" r:id="rId73"/>
    <p:sldId id="1147" r:id="rId74"/>
    <p:sldId id="1148" r:id="rId75"/>
    <p:sldId id="1149" r:id="rId76"/>
    <p:sldId id="1150" r:id="rId77"/>
    <p:sldId id="1151" r:id="rId78"/>
    <p:sldId id="1152" r:id="rId79"/>
    <p:sldId id="1153" r:id="rId80"/>
    <p:sldId id="1226" r:id="rId81"/>
    <p:sldId id="1227" r:id="rId82"/>
    <p:sldId id="1161" r:id="rId83"/>
    <p:sldId id="1162" r:id="rId84"/>
    <p:sldId id="1154" r:id="rId85"/>
    <p:sldId id="1155" r:id="rId86"/>
    <p:sldId id="1191" r:id="rId87"/>
    <p:sldId id="1192" r:id="rId88"/>
    <p:sldId id="1179" r:id="rId89"/>
    <p:sldId id="1180" r:id="rId90"/>
    <p:sldId id="1183" r:id="rId91"/>
    <p:sldId id="1184" r:id="rId92"/>
    <p:sldId id="1413" r:id="rId93"/>
    <p:sldId id="1414" r:id="rId94"/>
    <p:sldId id="1415" r:id="rId95"/>
    <p:sldId id="1416" r:id="rId96"/>
    <p:sldId id="1417" r:id="rId97"/>
    <p:sldId id="1420" r:id="rId98"/>
    <p:sldId id="1421" r:id="rId99"/>
    <p:sldId id="1332" r:id="rId100"/>
    <p:sldId id="1333" r:id="rId101"/>
    <p:sldId id="1193" r:id="rId102"/>
    <p:sldId id="1194" r:id="rId103"/>
    <p:sldId id="1223" r:id="rId104"/>
    <p:sldId id="1224" r:id="rId105"/>
    <p:sldId id="1277" r:id="rId106"/>
    <p:sldId id="1330" r:id="rId107"/>
    <p:sldId id="1328" r:id="rId108"/>
    <p:sldId id="1331" r:id="rId109"/>
    <p:sldId id="1329" r:id="rId110"/>
    <p:sldId id="1410" r:id="rId111"/>
    <p:sldId id="1412" r:id="rId112"/>
    <p:sldId id="1185" r:id="rId113"/>
    <p:sldId id="1186" r:id="rId114"/>
    <p:sldId id="1187" r:id="rId115"/>
    <p:sldId id="1188" r:id="rId116"/>
    <p:sldId id="1189" r:id="rId117"/>
    <p:sldId id="1190" r:id="rId118"/>
    <p:sldId id="1234" r:id="rId119"/>
    <p:sldId id="1235" r:id="rId120"/>
    <p:sldId id="1275" r:id="rId121"/>
    <p:sldId id="1276" r:id="rId122"/>
    <p:sldId id="1336" r:id="rId123"/>
    <p:sldId id="1337" r:id="rId124"/>
    <p:sldId id="1418" r:id="rId125"/>
    <p:sldId id="1419" r:id="rId126"/>
    <p:sldId id="1310" r:id="rId127"/>
    <p:sldId id="1311" r:id="rId128"/>
    <p:sldId id="1273" r:id="rId129"/>
    <p:sldId id="1274" r:id="rId130"/>
    <p:sldId id="1173" r:id="rId131"/>
    <p:sldId id="1174" r:id="rId132"/>
    <p:sldId id="1308" r:id="rId133"/>
    <p:sldId id="1309" r:id="rId134"/>
    <p:sldId id="1200" r:id="rId135"/>
    <p:sldId id="1201" r:id="rId136"/>
    <p:sldId id="1099" r:id="rId137"/>
    <p:sldId id="1256" r:id="rId138"/>
    <p:sldId id="1257" r:id="rId139"/>
    <p:sldId id="1258" r:id="rId140"/>
    <p:sldId id="1259" r:id="rId141"/>
    <p:sldId id="1348" r:id="rId142"/>
    <p:sldId id="1349" r:id="rId143"/>
    <p:sldId id="1326" r:id="rId144"/>
    <p:sldId id="1327" r:id="rId145"/>
    <p:sldId id="1322" r:id="rId146"/>
    <p:sldId id="1323" r:id="rId147"/>
    <p:sldId id="1533" r:id="rId148"/>
    <p:sldId id="1534" r:id="rId149"/>
    <p:sldId id="1324" r:id="rId150"/>
    <p:sldId id="1325" r:id="rId151"/>
    <p:sldId id="1267" r:id="rId152"/>
    <p:sldId id="1268" r:id="rId153"/>
    <p:sldId id="1260" r:id="rId154"/>
    <p:sldId id="1261" r:id="rId155"/>
    <p:sldId id="1262" r:id="rId156"/>
    <p:sldId id="1263" r:id="rId157"/>
    <p:sldId id="1264" r:id="rId158"/>
    <p:sldId id="1406" r:id="rId159"/>
    <p:sldId id="1411" r:id="rId160"/>
    <p:sldId id="1341" r:id="rId161"/>
    <p:sldId id="1342" r:id="rId162"/>
    <p:sldId id="1265" r:id="rId163"/>
    <p:sldId id="1266" r:id="rId164"/>
    <p:sldId id="1216" r:id="rId165"/>
    <p:sldId id="1092" r:id="rId166"/>
    <p:sldId id="1251" r:id="rId167"/>
    <p:sldId id="1252" r:id="rId168"/>
    <p:sldId id="1269" r:id="rId169"/>
    <p:sldId id="1270" r:id="rId170"/>
    <p:sldId id="1271" r:id="rId171"/>
    <p:sldId id="1272" r:id="rId172"/>
    <p:sldId id="1219" r:id="rId173"/>
    <p:sldId id="1204" r:id="rId174"/>
    <p:sldId id="1338" r:id="rId175"/>
    <p:sldId id="1339" r:id="rId176"/>
    <p:sldId id="1346" r:id="rId177"/>
    <p:sldId id="1347" r:id="rId178"/>
    <p:sldId id="1528" r:id="rId179"/>
    <p:sldId id="1529" r:id="rId180"/>
    <p:sldId id="1530" r:id="rId181"/>
    <p:sldId id="1531" r:id="rId182"/>
    <p:sldId id="1408" r:id="rId183"/>
    <p:sldId id="1409" r:id="rId184"/>
    <p:sldId id="1315" r:id="rId185"/>
    <p:sldId id="1535" r:id="rId186"/>
    <p:sldId id="1532" r:id="rId187"/>
    <p:sldId id="1316" r:id="rId188"/>
    <p:sldId id="1318" r:id="rId189"/>
    <p:sldId id="1292" r:id="rId190"/>
    <p:sldId id="1301" r:id="rId191"/>
    <p:sldId id="1302" r:id="rId192"/>
    <p:sldId id="1294" r:id="rId193"/>
    <p:sldId id="1293" r:id="rId194"/>
    <p:sldId id="1295" r:id="rId195"/>
    <p:sldId id="1296" r:id="rId196"/>
    <p:sldId id="1297" r:id="rId197"/>
    <p:sldId id="1303" r:id="rId198"/>
    <p:sldId id="1304" r:id="rId199"/>
    <p:sldId id="954" r:id="rId200"/>
    <p:sldId id="1307" r:id="rId201"/>
    <p:sldId id="1359" r:id="rId202"/>
    <p:sldId id="1360" r:id="rId203"/>
    <p:sldId id="1364" r:id="rId204"/>
    <p:sldId id="1363" r:id="rId205"/>
    <p:sldId id="788" r:id="rId206"/>
    <p:sldId id="1499" r:id="rId207"/>
    <p:sldId id="1422" r:id="rId208"/>
    <p:sldId id="1514" r:id="rId209"/>
    <p:sldId id="1516" r:id="rId210"/>
    <p:sldId id="1519" r:id="rId211"/>
    <p:sldId id="1515" r:id="rId212"/>
    <p:sldId id="1518" r:id="rId213"/>
    <p:sldId id="1517" r:id="rId214"/>
    <p:sldId id="1423" r:id="rId215"/>
    <p:sldId id="1436" r:id="rId216"/>
    <p:sldId id="1437" r:id="rId217"/>
    <p:sldId id="1424" r:id="rId218"/>
    <p:sldId id="1441" r:id="rId219"/>
    <p:sldId id="1442" r:id="rId220"/>
    <p:sldId id="1520" r:id="rId221"/>
    <p:sldId id="1443" r:id="rId222"/>
    <p:sldId id="1444" r:id="rId223"/>
    <p:sldId id="1445" r:id="rId224"/>
    <p:sldId id="1446" r:id="rId225"/>
    <p:sldId id="1447" r:id="rId226"/>
    <p:sldId id="1521" r:id="rId227"/>
    <p:sldId id="1426" r:id="rId228"/>
    <p:sldId id="1438" r:id="rId229"/>
    <p:sldId id="1439" r:id="rId230"/>
    <p:sldId id="1448" r:id="rId231"/>
    <p:sldId id="1449" r:id="rId232"/>
    <p:sldId id="1450" r:id="rId233"/>
    <p:sldId id="1451" r:id="rId234"/>
    <p:sldId id="1452" r:id="rId235"/>
    <p:sldId id="1453" r:id="rId236"/>
    <p:sldId id="1454" r:id="rId237"/>
    <p:sldId id="1522" r:id="rId238"/>
    <p:sldId id="1440" r:id="rId239"/>
    <p:sldId id="1455" r:id="rId240"/>
    <p:sldId id="1456" r:id="rId241"/>
    <p:sldId id="1523" r:id="rId242"/>
    <p:sldId id="1524" r:id="rId243"/>
    <p:sldId id="1525" r:id="rId244"/>
    <p:sldId id="1526" r:id="rId245"/>
    <p:sldId id="1527" r:id="rId246"/>
    <p:sldId id="1500" r:id="rId247"/>
    <p:sldId id="1457" r:id="rId248"/>
    <p:sldId id="1498" r:id="rId249"/>
    <p:sldId id="1474" r:id="rId250"/>
    <p:sldId id="1475" r:id="rId251"/>
    <p:sldId id="1476" r:id="rId252"/>
    <p:sldId id="1477" r:id="rId253"/>
    <p:sldId id="1478" r:id="rId254"/>
    <p:sldId id="1479" r:id="rId255"/>
    <p:sldId id="1480" r:id="rId256"/>
    <p:sldId id="1481" r:id="rId257"/>
    <p:sldId id="1482" r:id="rId258"/>
    <p:sldId id="1483" r:id="rId259"/>
    <p:sldId id="1484" r:id="rId260"/>
    <p:sldId id="1485" r:id="rId261"/>
    <p:sldId id="1486" r:id="rId262"/>
    <p:sldId id="1487" r:id="rId263"/>
    <p:sldId id="1488" r:id="rId264"/>
    <p:sldId id="1489" r:id="rId265"/>
    <p:sldId id="1490" r:id="rId266"/>
    <p:sldId id="1491" r:id="rId267"/>
    <p:sldId id="1492" r:id="rId268"/>
    <p:sldId id="1493" r:id="rId269"/>
    <p:sldId id="1494" r:id="rId270"/>
    <p:sldId id="1495" r:id="rId271"/>
    <p:sldId id="1496" r:id="rId272"/>
    <p:sldId id="1497" r:id="rId273"/>
    <p:sldId id="1501" r:id="rId274"/>
    <p:sldId id="1513" r:id="rId275"/>
    <p:sldId id="1502" r:id="rId276"/>
    <p:sldId id="1503" r:id="rId277"/>
    <p:sldId id="1504" r:id="rId278"/>
    <p:sldId id="1505" r:id="rId279"/>
    <p:sldId id="1506" r:id="rId280"/>
    <p:sldId id="1507" r:id="rId281"/>
    <p:sldId id="1508" r:id="rId282"/>
    <p:sldId id="1512" r:id="rId283"/>
    <p:sldId id="1509" r:id="rId284"/>
    <p:sldId id="1510" r:id="rId285"/>
    <p:sldId id="1511" r:id="rId286"/>
    <p:sldId id="1087" r:id="rId28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5A36"/>
    <a:srgbClr val="B5731B"/>
    <a:srgbClr val="910D3F"/>
    <a:srgbClr val="B22251"/>
    <a:srgbClr val="732B54"/>
    <a:srgbClr val="036883"/>
    <a:srgbClr val="B6816E"/>
    <a:srgbClr val="C05893"/>
    <a:srgbClr val="047796"/>
    <a:srgbClr val="4F089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737" autoAdjust="0"/>
  </p:normalViewPr>
  <p:slideViewPr>
    <p:cSldViewPr>
      <p:cViewPr varScale="1">
        <p:scale>
          <a:sx n="75" d="100"/>
          <a:sy n="75" d="100"/>
        </p:scale>
        <p:origin x="874" y="82"/>
      </p:cViewPr>
      <p:guideLst>
        <p:guide orient="horz" pos="2160"/>
        <p:guide pos="3840"/>
      </p:guideLst>
    </p:cSldViewPr>
  </p:slideViewPr>
  <p:outlineViewPr>
    <p:cViewPr>
      <p:scale>
        <a:sx n="33" d="100"/>
        <a:sy n="33" d="100"/>
      </p:scale>
      <p:origin x="0" y="0"/>
    </p:cViewPr>
  </p:outlineViewPr>
  <p:notesTextViewPr>
    <p:cViewPr>
      <p:scale>
        <a:sx n="150" d="100"/>
        <a:sy n="150" d="100"/>
      </p:scale>
      <p:origin x="0" y="0"/>
    </p:cViewPr>
  </p:notesTextViewPr>
  <p:sorterViewPr>
    <p:cViewPr>
      <p:scale>
        <a:sx n="100" d="100"/>
        <a:sy n="100" d="100"/>
      </p:scale>
      <p:origin x="0" y="-6900"/>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63" Type="http://schemas.openxmlformats.org/officeDocument/2006/relationships/slide" Target="slides/slide62.xml"/><Relationship Id="rId159" Type="http://schemas.openxmlformats.org/officeDocument/2006/relationships/slide" Target="slides/slide158.xml"/><Relationship Id="rId170" Type="http://schemas.openxmlformats.org/officeDocument/2006/relationships/slide" Target="slides/slide169.xml"/><Relationship Id="rId226" Type="http://schemas.openxmlformats.org/officeDocument/2006/relationships/slide" Target="slides/slide225.xml"/><Relationship Id="rId268" Type="http://schemas.openxmlformats.org/officeDocument/2006/relationships/slide" Target="slides/slide267.xml"/><Relationship Id="rId32" Type="http://schemas.openxmlformats.org/officeDocument/2006/relationships/slide" Target="slides/slide31.xml"/><Relationship Id="rId74" Type="http://schemas.openxmlformats.org/officeDocument/2006/relationships/slide" Target="slides/slide73.xml"/><Relationship Id="rId128" Type="http://schemas.openxmlformats.org/officeDocument/2006/relationships/slide" Target="slides/slide127.xml"/><Relationship Id="rId5" Type="http://schemas.openxmlformats.org/officeDocument/2006/relationships/slide" Target="slides/slide4.xml"/><Relationship Id="rId181" Type="http://schemas.openxmlformats.org/officeDocument/2006/relationships/slide" Target="slides/slide180.xml"/><Relationship Id="rId237" Type="http://schemas.openxmlformats.org/officeDocument/2006/relationships/slide" Target="slides/slide236.xml"/><Relationship Id="rId279" Type="http://schemas.openxmlformats.org/officeDocument/2006/relationships/slide" Target="slides/slide278.xml"/><Relationship Id="rId43" Type="http://schemas.openxmlformats.org/officeDocument/2006/relationships/slide" Target="slides/slide42.xml"/><Relationship Id="rId139" Type="http://schemas.openxmlformats.org/officeDocument/2006/relationships/slide" Target="slides/slide138.xml"/><Relationship Id="rId290" Type="http://schemas.openxmlformats.org/officeDocument/2006/relationships/presProps" Target="presProps.xml"/><Relationship Id="rId85" Type="http://schemas.openxmlformats.org/officeDocument/2006/relationships/slide" Target="slides/slide84.xml"/><Relationship Id="rId150" Type="http://schemas.openxmlformats.org/officeDocument/2006/relationships/slide" Target="slides/slide149.xml"/><Relationship Id="rId192" Type="http://schemas.openxmlformats.org/officeDocument/2006/relationships/slide" Target="slides/slide191.xml"/><Relationship Id="rId206" Type="http://schemas.openxmlformats.org/officeDocument/2006/relationships/slide" Target="slides/slide205.xml"/><Relationship Id="rId248" Type="http://schemas.openxmlformats.org/officeDocument/2006/relationships/slide" Target="slides/slide247.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280" Type="http://schemas.openxmlformats.org/officeDocument/2006/relationships/slide" Target="slides/slide279.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217" Type="http://schemas.openxmlformats.org/officeDocument/2006/relationships/slide" Target="slides/slide216.xml"/><Relationship Id="rId6" Type="http://schemas.openxmlformats.org/officeDocument/2006/relationships/slide" Target="slides/slide5.xml"/><Relationship Id="rId238" Type="http://schemas.openxmlformats.org/officeDocument/2006/relationships/slide" Target="slides/slide237.xml"/><Relationship Id="rId259" Type="http://schemas.openxmlformats.org/officeDocument/2006/relationships/slide" Target="slides/slide258.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slide" Target="slides/slide269.xml"/><Relationship Id="rId291" Type="http://schemas.openxmlformats.org/officeDocument/2006/relationships/viewProps" Target="viewProps.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slide" Target="slides/slide206.xml"/><Relationship Id="rId228" Type="http://schemas.openxmlformats.org/officeDocument/2006/relationships/slide" Target="slides/slide227.xml"/><Relationship Id="rId249" Type="http://schemas.openxmlformats.org/officeDocument/2006/relationships/slide" Target="slides/slide248.xml"/><Relationship Id="rId13" Type="http://schemas.openxmlformats.org/officeDocument/2006/relationships/slide" Target="slides/slide12.xml"/><Relationship Id="rId109" Type="http://schemas.openxmlformats.org/officeDocument/2006/relationships/slide" Target="slides/slide108.xml"/><Relationship Id="rId260" Type="http://schemas.openxmlformats.org/officeDocument/2006/relationships/slide" Target="slides/slide259.xml"/><Relationship Id="rId281" Type="http://schemas.openxmlformats.org/officeDocument/2006/relationships/slide" Target="slides/slide280.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18" Type="http://schemas.openxmlformats.org/officeDocument/2006/relationships/slide" Target="slides/slide217.xml"/><Relationship Id="rId239" Type="http://schemas.openxmlformats.org/officeDocument/2006/relationships/slide" Target="slides/slide238.xml"/><Relationship Id="rId250" Type="http://schemas.openxmlformats.org/officeDocument/2006/relationships/slide" Target="slides/slide249.xml"/><Relationship Id="rId271" Type="http://schemas.openxmlformats.org/officeDocument/2006/relationships/slide" Target="slides/slide270.xml"/><Relationship Id="rId292" Type="http://schemas.openxmlformats.org/officeDocument/2006/relationships/theme" Target="theme/theme1.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208" Type="http://schemas.openxmlformats.org/officeDocument/2006/relationships/slide" Target="slides/slide207.xml"/><Relationship Id="rId229" Type="http://schemas.openxmlformats.org/officeDocument/2006/relationships/slide" Target="slides/slide228.xml"/><Relationship Id="rId240" Type="http://schemas.openxmlformats.org/officeDocument/2006/relationships/slide" Target="slides/slide239.xml"/><Relationship Id="rId261" Type="http://schemas.openxmlformats.org/officeDocument/2006/relationships/slide" Target="slides/slide260.xml"/><Relationship Id="rId14" Type="http://schemas.openxmlformats.org/officeDocument/2006/relationships/slide" Target="slides/slide13.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282" Type="http://schemas.openxmlformats.org/officeDocument/2006/relationships/slide" Target="slides/slide281.xml"/><Relationship Id="rId8" Type="http://schemas.openxmlformats.org/officeDocument/2006/relationships/slide" Target="slides/slide7.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219" Type="http://schemas.openxmlformats.org/officeDocument/2006/relationships/slide" Target="slides/slide218.xml"/><Relationship Id="rId230" Type="http://schemas.openxmlformats.org/officeDocument/2006/relationships/slide" Target="slides/slide229.xml"/><Relationship Id="rId251" Type="http://schemas.openxmlformats.org/officeDocument/2006/relationships/slide" Target="slides/slide250.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72" Type="http://schemas.openxmlformats.org/officeDocument/2006/relationships/slide" Target="slides/slide271.xml"/><Relationship Id="rId293" Type="http://schemas.openxmlformats.org/officeDocument/2006/relationships/tableStyles" Target="tableStyles.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95" Type="http://schemas.openxmlformats.org/officeDocument/2006/relationships/slide" Target="slides/slide194.xml"/><Relationship Id="rId209" Type="http://schemas.openxmlformats.org/officeDocument/2006/relationships/slide" Target="slides/slide208.xml"/><Relationship Id="rId220" Type="http://schemas.openxmlformats.org/officeDocument/2006/relationships/slide" Target="slides/slide219.xml"/><Relationship Id="rId241" Type="http://schemas.openxmlformats.org/officeDocument/2006/relationships/slide" Target="slides/slide24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262" Type="http://schemas.openxmlformats.org/officeDocument/2006/relationships/slide" Target="slides/slide261.xml"/><Relationship Id="rId283" Type="http://schemas.openxmlformats.org/officeDocument/2006/relationships/slide" Target="slides/slide282.xml"/><Relationship Id="rId78" Type="http://schemas.openxmlformats.org/officeDocument/2006/relationships/slide" Target="slides/slide77.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64" Type="http://schemas.openxmlformats.org/officeDocument/2006/relationships/slide" Target="slides/slide163.xml"/><Relationship Id="rId185" Type="http://schemas.openxmlformats.org/officeDocument/2006/relationships/slide" Target="slides/slide184.xml"/><Relationship Id="rId9" Type="http://schemas.openxmlformats.org/officeDocument/2006/relationships/slide" Target="slides/slide8.xml"/><Relationship Id="rId210" Type="http://schemas.openxmlformats.org/officeDocument/2006/relationships/slide" Target="slides/slide209.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slide" Target="slides/slide251.xml"/><Relationship Id="rId273" Type="http://schemas.openxmlformats.org/officeDocument/2006/relationships/slide" Target="slides/slide272.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263" Type="http://schemas.openxmlformats.org/officeDocument/2006/relationships/slide" Target="slides/slide262.xml"/><Relationship Id="rId284" Type="http://schemas.openxmlformats.org/officeDocument/2006/relationships/slide" Target="slides/slide283.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slide" Target="slides/slide252.xml"/><Relationship Id="rId274" Type="http://schemas.openxmlformats.org/officeDocument/2006/relationships/slide" Target="slides/slide273.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264" Type="http://schemas.openxmlformats.org/officeDocument/2006/relationships/slide" Target="slides/slide263.xml"/><Relationship Id="rId285" Type="http://schemas.openxmlformats.org/officeDocument/2006/relationships/slide" Target="slides/slide284.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54" Type="http://schemas.openxmlformats.org/officeDocument/2006/relationships/slide" Target="slides/slide253.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275" Type="http://schemas.openxmlformats.org/officeDocument/2006/relationships/slide" Target="slides/slide274.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slide" Target="slides/slide201.xml"/><Relationship Id="rId223" Type="http://schemas.openxmlformats.org/officeDocument/2006/relationships/slide" Target="slides/slide222.xml"/><Relationship Id="rId244" Type="http://schemas.openxmlformats.org/officeDocument/2006/relationships/slide" Target="slides/slide243.xml"/><Relationship Id="rId18" Type="http://schemas.openxmlformats.org/officeDocument/2006/relationships/slide" Target="slides/slide17.xml"/><Relationship Id="rId39" Type="http://schemas.openxmlformats.org/officeDocument/2006/relationships/slide" Target="slides/slide38.xml"/><Relationship Id="rId265" Type="http://schemas.openxmlformats.org/officeDocument/2006/relationships/slide" Target="slides/slide264.xml"/><Relationship Id="rId286" Type="http://schemas.openxmlformats.org/officeDocument/2006/relationships/slide" Target="slides/slide285.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34" Type="http://schemas.openxmlformats.org/officeDocument/2006/relationships/slide" Target="slides/slide233.xml"/><Relationship Id="rId2" Type="http://schemas.openxmlformats.org/officeDocument/2006/relationships/slide" Target="slides/slide1.xml"/><Relationship Id="rId29" Type="http://schemas.openxmlformats.org/officeDocument/2006/relationships/slide" Target="slides/slide28.xml"/><Relationship Id="rId255" Type="http://schemas.openxmlformats.org/officeDocument/2006/relationships/slide" Target="slides/slide254.xml"/><Relationship Id="rId276" Type="http://schemas.openxmlformats.org/officeDocument/2006/relationships/slide" Target="slides/slide275.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19" Type="http://schemas.openxmlformats.org/officeDocument/2006/relationships/slide" Target="slides/slide18.xml"/><Relationship Id="rId224" Type="http://schemas.openxmlformats.org/officeDocument/2006/relationships/slide" Target="slides/slide223.xml"/><Relationship Id="rId245" Type="http://schemas.openxmlformats.org/officeDocument/2006/relationships/slide" Target="slides/slide244.xml"/><Relationship Id="rId266" Type="http://schemas.openxmlformats.org/officeDocument/2006/relationships/slide" Target="slides/slide265.xml"/><Relationship Id="rId287" Type="http://schemas.openxmlformats.org/officeDocument/2006/relationships/slide" Target="slides/slide286.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slide" Target="slides/slide234.xml"/><Relationship Id="rId256" Type="http://schemas.openxmlformats.org/officeDocument/2006/relationships/slide" Target="slides/slide255.xml"/><Relationship Id="rId277" Type="http://schemas.openxmlformats.org/officeDocument/2006/relationships/slide" Target="slides/slide27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 Id="rId190" Type="http://schemas.openxmlformats.org/officeDocument/2006/relationships/slide" Target="slides/slide189.xml"/><Relationship Id="rId204" Type="http://schemas.openxmlformats.org/officeDocument/2006/relationships/slide" Target="slides/slide203.xml"/><Relationship Id="rId225" Type="http://schemas.openxmlformats.org/officeDocument/2006/relationships/slide" Target="slides/slide224.xml"/><Relationship Id="rId246" Type="http://schemas.openxmlformats.org/officeDocument/2006/relationships/slide" Target="slides/slide245.xml"/><Relationship Id="rId267" Type="http://schemas.openxmlformats.org/officeDocument/2006/relationships/slide" Target="slides/slide266.xml"/><Relationship Id="rId288" Type="http://schemas.openxmlformats.org/officeDocument/2006/relationships/notesMaster" Target="notesMasters/notesMaster1.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94" Type="http://schemas.openxmlformats.org/officeDocument/2006/relationships/slide" Target="slides/slide93.xml"/><Relationship Id="rId148" Type="http://schemas.openxmlformats.org/officeDocument/2006/relationships/slide" Target="slides/slide147.xml"/><Relationship Id="rId169" Type="http://schemas.openxmlformats.org/officeDocument/2006/relationships/slide" Target="slides/slide168.xml"/><Relationship Id="rId4" Type="http://schemas.openxmlformats.org/officeDocument/2006/relationships/slide" Target="slides/slide3.xml"/><Relationship Id="rId180" Type="http://schemas.openxmlformats.org/officeDocument/2006/relationships/slide" Target="slides/slide17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78" Type="http://schemas.openxmlformats.org/officeDocument/2006/relationships/slide" Target="slides/slide277.xml"/><Relationship Id="rId42" Type="http://schemas.openxmlformats.org/officeDocument/2006/relationships/slide" Target="slides/slide41.xml"/><Relationship Id="rId84" Type="http://schemas.openxmlformats.org/officeDocument/2006/relationships/slide" Target="slides/slide83.xml"/><Relationship Id="rId138" Type="http://schemas.openxmlformats.org/officeDocument/2006/relationships/slide" Target="slides/slide137.xml"/><Relationship Id="rId191" Type="http://schemas.openxmlformats.org/officeDocument/2006/relationships/slide" Target="slides/slide190.xml"/><Relationship Id="rId205" Type="http://schemas.openxmlformats.org/officeDocument/2006/relationships/slide" Target="slides/slide204.xml"/><Relationship Id="rId247" Type="http://schemas.openxmlformats.org/officeDocument/2006/relationships/slide" Target="slides/slide246.xml"/><Relationship Id="rId107" Type="http://schemas.openxmlformats.org/officeDocument/2006/relationships/slide" Target="slides/slide106.xml"/><Relationship Id="rId289" Type="http://schemas.openxmlformats.org/officeDocument/2006/relationships/commentAuthors" Target="commentAuthors.xml"/><Relationship Id="rId11" Type="http://schemas.openxmlformats.org/officeDocument/2006/relationships/slide" Target="slides/slide10.xml"/><Relationship Id="rId53" Type="http://schemas.openxmlformats.org/officeDocument/2006/relationships/slide" Target="slides/slide52.xml"/><Relationship Id="rId149" Type="http://schemas.openxmlformats.org/officeDocument/2006/relationships/slide" Target="slides/slide148.xml"/><Relationship Id="rId95" Type="http://schemas.openxmlformats.org/officeDocument/2006/relationships/slide" Target="slides/slide94.xml"/><Relationship Id="rId160" Type="http://schemas.openxmlformats.org/officeDocument/2006/relationships/slide" Target="slides/slide159.xml"/><Relationship Id="rId216" Type="http://schemas.openxmlformats.org/officeDocument/2006/relationships/slide" Target="slides/slide215.xml"/><Relationship Id="rId258" Type="http://schemas.openxmlformats.org/officeDocument/2006/relationships/slide" Target="slides/slide257.xml"/><Relationship Id="rId22" Type="http://schemas.openxmlformats.org/officeDocument/2006/relationships/slide" Target="slides/slide21.xml"/><Relationship Id="rId64" Type="http://schemas.openxmlformats.org/officeDocument/2006/relationships/slide" Target="slides/slide63.xml"/><Relationship Id="rId118" Type="http://schemas.openxmlformats.org/officeDocument/2006/relationships/slide" Target="slides/slide117.xml"/><Relationship Id="rId171" Type="http://schemas.openxmlformats.org/officeDocument/2006/relationships/slide" Target="slides/slide170.xml"/><Relationship Id="rId227" Type="http://schemas.openxmlformats.org/officeDocument/2006/relationships/slide" Target="slides/slide226.xml"/><Relationship Id="rId269" Type="http://schemas.openxmlformats.org/officeDocument/2006/relationships/slide" Target="slides/slide26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pPr/>
              <a:t>18-11-2023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pPr/>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7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65</a:t>
            </a:fld>
            <a:endParaRPr lang="en-IN"/>
          </a:p>
        </p:txBody>
      </p:sp>
    </p:spTree>
    <p:extLst>
      <p:ext uri="{BB962C8B-B14F-4D97-AF65-F5344CB8AC3E}">
        <p14:creationId xmlns:p14="http://schemas.microsoft.com/office/powerpoint/2010/main" val="23277898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66</a:t>
            </a:fld>
            <a:endParaRPr lang="en-IN"/>
          </a:p>
        </p:txBody>
      </p:sp>
    </p:spTree>
    <p:extLst>
      <p:ext uri="{BB962C8B-B14F-4D97-AF65-F5344CB8AC3E}">
        <p14:creationId xmlns:p14="http://schemas.microsoft.com/office/powerpoint/2010/main" val="34905893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67</a:t>
            </a:fld>
            <a:endParaRPr lang="en-IN"/>
          </a:p>
        </p:txBody>
      </p:sp>
    </p:spTree>
    <p:extLst>
      <p:ext uri="{BB962C8B-B14F-4D97-AF65-F5344CB8AC3E}">
        <p14:creationId xmlns:p14="http://schemas.microsoft.com/office/powerpoint/2010/main" val="20879309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156</a:t>
            </a:fld>
            <a:endParaRPr lang="en-IN"/>
          </a:p>
        </p:txBody>
      </p:sp>
    </p:spTree>
    <p:extLst>
      <p:ext uri="{BB962C8B-B14F-4D97-AF65-F5344CB8AC3E}">
        <p14:creationId xmlns:p14="http://schemas.microsoft.com/office/powerpoint/2010/main" val="15518939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274</a:t>
            </a:fld>
            <a:endParaRPr lang="en-IN"/>
          </a:p>
        </p:txBody>
      </p:sp>
    </p:spTree>
    <p:extLst>
      <p:ext uri="{BB962C8B-B14F-4D97-AF65-F5344CB8AC3E}">
        <p14:creationId xmlns:p14="http://schemas.microsoft.com/office/powerpoint/2010/main" val="16912455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11/18/2023</a:t>
            </a:fld>
            <a:endParaRPr lang="en-US" dirty="0"/>
          </a:p>
        </p:txBody>
      </p:sp>
      <p:sp>
        <p:nvSpPr>
          <p:cNvPr id="5" name="Footer Placeholder 4"/>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8" name="Isosceles Triangle 7"/>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25600" y="2971800"/>
            <a:ext cx="9144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727200" y="4267200"/>
            <a:ext cx="90424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8534400" y="6355080"/>
            <a:ext cx="3048000" cy="365760"/>
          </a:xfrm>
          <a:prstGeom prst="rect">
            <a:avLst/>
          </a:prstGeom>
        </p:spPr>
        <p:txBody>
          <a:bodyPr/>
          <a:lstStyle/>
          <a:p>
            <a:fld id="{52F73076-280E-4994-B9AF-08CB19D7A53F}" type="datetimeFigureOut">
              <a:rPr lang="en-US" smtClean="0"/>
              <a:pPr/>
              <a:t>11/18/2023</a:t>
            </a:fld>
            <a:endParaRPr lang="en-US" dirty="0"/>
          </a:p>
        </p:txBody>
      </p:sp>
      <p:sp>
        <p:nvSpPr>
          <p:cNvPr id="5" name="Footer Placeholder 4"/>
          <p:cNvSpPr>
            <a:spLocks noGrp="1"/>
          </p:cNvSpPr>
          <p:nvPr>
            <p:ph type="ftr" sz="quarter" idx="11"/>
          </p:nvPr>
        </p:nvSpPr>
        <p:spPr>
          <a:xfrm>
            <a:off x="3864864" y="6355080"/>
            <a:ext cx="463296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426464" y="6355080"/>
            <a:ext cx="2027936" cy="365760"/>
          </a:xfrm>
        </p:spPr>
        <p:txBody>
          <a:bodyPr/>
          <a:lstStyle/>
          <a:p>
            <a:fld id="{F3BABF9D-069A-4E92-B44E-A92F526D40F2}" type="slidenum">
              <a:rPr lang="en-US" smtClean="0"/>
              <a:pPr/>
              <a:t>‹#›</a:t>
            </a:fld>
            <a:endParaRPr lang="en-US" dirty="0"/>
          </a:p>
        </p:txBody>
      </p:sp>
      <p:sp>
        <p:nvSpPr>
          <p:cNvPr id="7" name="Rectangle 6"/>
          <p:cNvSpPr/>
          <p:nvPr/>
        </p:nvSpPr>
        <p:spPr>
          <a:xfrm>
            <a:off x="1219200" y="2819400"/>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Rectangle 7"/>
          <p:cNvSpPr/>
          <p:nvPr/>
        </p:nvSpPr>
        <p:spPr>
          <a:xfrm>
            <a:off x="1219200" y="2819400"/>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9" name="Content Placeholder 8"/>
          <p:cNvSpPr>
            <a:spLocks noGrp="1"/>
          </p:cNvSpPr>
          <p:nvPr>
            <p:ph sz="quarter" idx="1"/>
          </p:nvPr>
        </p:nvSpPr>
        <p:spPr>
          <a:xfrm>
            <a:off x="609600" y="1219200"/>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216152"/>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609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197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5" name="Slide Number Placeholder 4"/>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11/18/2023</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2" name="Content Placeholder 11"/>
          <p:cNvSpPr>
            <a:spLocks noGrp="1"/>
          </p:cNvSpPr>
          <p:nvPr>
            <p:ph sz="quarter" idx="1"/>
          </p:nvPr>
        </p:nvSpPr>
        <p:spPr>
          <a:xfrm>
            <a:off x="406400" y="304800"/>
            <a:ext cx="7620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kumimoji="0" lang="en-US" dirty="0"/>
              <a:t>Click icon to add picture</a:t>
            </a:r>
          </a:p>
        </p:txBody>
      </p:sp>
      <p:sp>
        <p:nvSpPr>
          <p:cNvPr id="4" name="Text Placeholder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11/18/2023</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52400"/>
            <a:ext cx="109728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609600" y="1219200"/>
            <a:ext cx="109728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3" name="Slide Number Placeholder 22"/>
          <p:cNvSpPr>
            <a:spLocks noGrp="1"/>
          </p:cNvSpPr>
          <p:nvPr>
            <p:ph type="sldNum" sz="quarter" idx="4"/>
          </p:nvPr>
        </p:nvSpPr>
        <p:spPr>
          <a:xfrm>
            <a:off x="816864" y="6356350"/>
            <a:ext cx="26416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29" name="Straight Connector 28"/>
          <p:cNvSpPr>
            <a:spLocks noChangeShapeType="1"/>
          </p:cNvSpPr>
          <p:nvPr/>
        </p:nvSpPr>
        <p:spPr bwMode="auto">
          <a:xfrm>
            <a:off x="609600" y="1143000"/>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Isosceles Triangle 9"/>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7010400" y="6474639"/>
          <a:ext cx="4572000" cy="243840"/>
        </p:xfrm>
        <a:graphic>
          <a:graphicData uri="http://schemas.openxmlformats.org/drawingml/2006/table">
            <a:tbl>
              <a:tblPr firstRow="1" bandRow="1">
                <a:tableStyleId>{073A0DAA-6AF3-43AB-8588-CEC1D06C72B9}</a:tableStyleId>
              </a:tblPr>
              <a:tblGrid>
                <a:gridCol w="1143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022683">
                  <a:extLst>
                    <a:ext uri="{9D8B030D-6E8A-4147-A177-3AD203B41FA5}">
                      <a16:colId xmlns:a16="http://schemas.microsoft.com/office/drawing/2014/main" val="20002"/>
                    </a:ext>
                  </a:extLst>
                </a:gridCol>
                <a:gridCol w="1263317">
                  <a:extLst>
                    <a:ext uri="{9D8B030D-6E8A-4147-A177-3AD203B41FA5}">
                      <a16:colId xmlns:a16="http://schemas.microsoft.com/office/drawing/2014/main" val="20003"/>
                    </a:ext>
                  </a:extLst>
                </a:gridCol>
              </a:tblGrid>
              <a:tr h="127000">
                <a:tc>
                  <a:txBody>
                    <a:bodyPr/>
                    <a:lstStyle/>
                    <a:p>
                      <a:pPr algn="ctr"/>
                      <a:r>
                        <a:rPr lang="en-US" sz="1000" dirty="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Link1</a:t>
                      </a: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Link2</a:t>
                      </a:r>
                    </a:p>
                  </a:txBody>
                  <a:tcPr marL="121920" marR="121920">
                    <a:solidFill>
                      <a:schemeClr val="bg1"/>
                    </a:solidFill>
                  </a:tcPr>
                </a:tc>
                <a:tc>
                  <a:txBody>
                    <a:bodyPr/>
                    <a:lstStyle/>
                    <a:p>
                      <a:pPr algn="ctr"/>
                      <a:r>
                        <a:rPr lang="en-US" sz="1000" dirty="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extLst>
                  <a:ext uri="{0D108BD9-81ED-4DB2-BD59-A6C34878D82A}">
                    <a16:rowId xmlns:a16="http://schemas.microsoft.com/office/drawing/2014/main" val="10000"/>
                  </a:ext>
                </a:extLst>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image" Target="../media/image6.gif"/><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2.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7.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4.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7.xml"/></Relationships>
</file>

<file path=ppt/slides/_rels/slide205.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7.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2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4384834" y="1"/>
            <a:ext cx="7807166" cy="2708434"/>
          </a:xfrm>
          <a:prstGeom prst="rect">
            <a:avLst/>
          </a:prstGeom>
        </p:spPr>
        <p:txBody>
          <a:bodyPr wrap="square">
            <a:spAutoFit/>
          </a:bodyPr>
          <a:lstStyle/>
          <a:p>
            <a:pPr algn="ctr"/>
            <a:r>
              <a:rPr lang="en-US" sz="3800" dirty="0">
                <a:solidFill>
                  <a:srgbClr val="FF5A36"/>
                </a:solidFill>
                <a:latin typeface="Segoe Print" panose="02000600000000000000" pitchFamily="2" charset="0"/>
              </a:rPr>
              <a:t>All of us do not have equal talent. But, all of us have an equal opportunity to develop our talents.</a:t>
            </a:r>
            <a:endParaRPr lang="en-IN" sz="3800" dirty="0">
              <a:solidFill>
                <a:srgbClr val="FF5A36"/>
              </a:solidFill>
              <a:latin typeface="Segoe Print" panose="02000600000000000000" pitchFamily="2" charset="0"/>
            </a:endParaRPr>
          </a:p>
          <a:p>
            <a:pPr algn="r"/>
            <a:r>
              <a:rPr lang="en-IN" b="0" i="0" dirty="0">
                <a:solidFill>
                  <a:srgbClr val="111111"/>
                </a:solidFill>
                <a:effectLst/>
                <a:latin typeface="-apple-system"/>
              </a:rPr>
              <a:t>A.P.J. Abdul Kalam</a:t>
            </a:r>
            <a:endParaRPr lang="en-IN" dirty="0">
              <a:solidFill>
                <a:srgbClr val="FF5A36"/>
              </a:solidFill>
              <a:latin typeface="Segoe Print" panose="02000600000000000000" pitchFamily="2" charset="0"/>
            </a:endParaRPr>
          </a:p>
        </p:txBody>
      </p:sp>
      <p:sp>
        <p:nvSpPr>
          <p:cNvPr id="8" name="Title 2"/>
          <p:cNvSpPr>
            <a:spLocks noGrp="1"/>
          </p:cNvSpPr>
          <p:nvPr>
            <p:ph type="ctrTitle" idx="4294967295"/>
          </p:nvPr>
        </p:nvSpPr>
        <p:spPr>
          <a:xfrm>
            <a:off x="1524000" y="4572000"/>
            <a:ext cx="9144000" cy="990600"/>
          </a:xfrm>
        </p:spPr>
        <p:txBody>
          <a:bodyPr vert="horz" anchor="t" anchorCtr="0">
            <a:noAutofit/>
          </a:bodyPr>
          <a:lstStyle/>
          <a:p>
            <a:pPr algn="l"/>
            <a:r>
              <a:rPr lang="en-US" sz="4200" b="1" i="1" dirty="0">
                <a:solidFill>
                  <a:srgbClr val="00B0F0"/>
                </a:solidFill>
                <a:latin typeface="SimSun" panose="02010600030101010101" pitchFamily="2" charset="-122"/>
                <a:ea typeface="SimSun" panose="02010600030101010101" pitchFamily="2" charset="-122"/>
                <a:cs typeface="Arial" pitchFamily="34" charset="0"/>
              </a:rPr>
              <a:t>Database Technologies - MongoDB</a:t>
            </a:r>
          </a:p>
        </p:txBody>
      </p:sp>
      <p:sp>
        <p:nvSpPr>
          <p:cNvPr id="7" name="TextBox 6">
            <a:extLst>
              <a:ext uri="{FF2B5EF4-FFF2-40B4-BE49-F238E27FC236}">
                <a16:creationId xmlns:a16="http://schemas.microsoft.com/office/drawing/2014/main" id="{B2CC9713-CBF5-499C-9722-61B82B5DBEB5}"/>
              </a:ext>
            </a:extLst>
          </p:cNvPr>
          <p:cNvSpPr txBox="1"/>
          <p:nvPr/>
        </p:nvSpPr>
        <p:spPr>
          <a:xfrm>
            <a:off x="191345" y="5753968"/>
            <a:ext cx="7704856" cy="878510"/>
          </a:xfrm>
          <a:prstGeom prst="rect">
            <a:avLst/>
          </a:prstGeom>
          <a:noFill/>
        </p:spPr>
        <p:txBody>
          <a:bodyPr wrap="square">
            <a:spAutoFit/>
          </a:bodyPr>
          <a:lstStyle/>
          <a:p>
            <a:pPr>
              <a:lnSpc>
                <a:spcPct val="150000"/>
              </a:lnSpc>
            </a:pPr>
            <a:r>
              <a:rPr lang="en-IN" b="0" i="0" dirty="0">
                <a:solidFill>
                  <a:srgbClr val="061621"/>
                </a:solidFill>
                <a:effectLst/>
                <a:latin typeface="Source Code Pro" panose="020B0509030403020204" pitchFamily="49" charset="0"/>
              </a:rPr>
              <a:t>Enterprise primaryDB&gt; </a:t>
            </a:r>
            <a:r>
              <a:rPr lang="en-IN" dirty="0">
                <a:solidFill>
                  <a:srgbClr val="D83713"/>
                </a:solidFill>
                <a:latin typeface="Source Code Pro" panose="020B0509030403020204" pitchFamily="49" charset="0"/>
              </a:rPr>
              <a:t>config</a:t>
            </a:r>
            <a:r>
              <a:rPr lang="en-IN" b="0" i="0" dirty="0">
                <a:solidFill>
                  <a:srgbClr val="061621"/>
                </a:solidFill>
                <a:effectLst/>
                <a:latin typeface="Source Code Pro" panose="020B0509030403020204" pitchFamily="49" charset="0"/>
              </a:rPr>
              <a:t>.set(</a:t>
            </a:r>
            <a:r>
              <a:rPr lang="en-IN" i="0" dirty="0">
                <a:solidFill>
                  <a:srgbClr val="12824D"/>
                </a:solidFill>
                <a:effectLst/>
                <a:latin typeface="Source Code Pro" panose="020B0509030403020204" pitchFamily="49" charset="0"/>
              </a:rPr>
              <a:t>"editor"</a:t>
            </a:r>
            <a:r>
              <a:rPr lang="en-IN" i="0" dirty="0">
                <a:solidFill>
                  <a:srgbClr val="061621"/>
                </a:solidFill>
                <a:effectLst/>
                <a:latin typeface="Source Code Pro" panose="020B0509030403020204" pitchFamily="49" charset="0"/>
              </a:rPr>
              <a:t>, </a:t>
            </a:r>
            <a:r>
              <a:rPr lang="en-IN" i="0" dirty="0">
                <a:solidFill>
                  <a:srgbClr val="12824D"/>
                </a:solidFill>
                <a:effectLst/>
                <a:latin typeface="Source Code Pro" panose="020B0509030403020204" pitchFamily="49" charset="0"/>
              </a:rPr>
              <a:t>"notepad++"</a:t>
            </a:r>
            <a:r>
              <a:rPr lang="en-IN" b="0" i="0" dirty="0">
                <a:solidFill>
                  <a:srgbClr val="061621"/>
                </a:solidFill>
                <a:effectLst/>
                <a:latin typeface="Source Code Pro" panose="020B0509030403020204" pitchFamily="49" charset="0"/>
              </a:rPr>
              <a:t>)</a:t>
            </a:r>
          </a:p>
          <a:p>
            <a:pPr>
              <a:lnSpc>
                <a:spcPct val="150000"/>
              </a:lnSpc>
            </a:pPr>
            <a:r>
              <a:rPr lang="en-IN" b="0" i="0" dirty="0">
                <a:solidFill>
                  <a:srgbClr val="061621"/>
                </a:solidFill>
                <a:effectLst/>
                <a:latin typeface="Source Code Pro" panose="020B0509030403020204" pitchFamily="49" charset="0"/>
              </a:rPr>
              <a:t>Enterprise primaryDB&gt; </a:t>
            </a:r>
            <a:r>
              <a:rPr lang="en-IN" dirty="0">
                <a:solidFill>
                  <a:srgbClr val="D83713"/>
                </a:solidFill>
                <a:latin typeface="Source Code Pro" panose="020B0509030403020204" pitchFamily="49" charset="0"/>
              </a:rPr>
              <a:t>config</a:t>
            </a:r>
            <a:r>
              <a:rPr lang="en-IN" b="0" i="0" dirty="0">
                <a:solidFill>
                  <a:srgbClr val="061621"/>
                </a:solidFill>
                <a:effectLst/>
                <a:latin typeface="Source Code Pro" panose="020B0509030403020204" pitchFamily="49" charset="0"/>
              </a:rPr>
              <a:t>.set(</a:t>
            </a:r>
            <a:r>
              <a:rPr lang="en-IN" i="0" dirty="0">
                <a:solidFill>
                  <a:srgbClr val="12824D"/>
                </a:solidFill>
                <a:effectLst/>
                <a:latin typeface="Source Code Pro" panose="020B0509030403020204" pitchFamily="49" charset="0"/>
              </a:rPr>
              <a:t>"editor"</a:t>
            </a:r>
            <a:r>
              <a:rPr lang="en-IN" b="0" i="0" dirty="0">
                <a:solidFill>
                  <a:srgbClr val="061621"/>
                </a:solidFill>
                <a:effectLst/>
                <a:latin typeface="Source Code Pro" panose="020B0509030403020204" pitchFamily="49" charset="0"/>
              </a:rPr>
              <a:t>, </a:t>
            </a:r>
            <a:r>
              <a:rPr lang="en-IN" b="0" i="0" dirty="0">
                <a:solidFill>
                  <a:srgbClr val="016EE9"/>
                </a:solidFill>
                <a:effectLst/>
                <a:latin typeface="Source Code Pro" panose="020B0509030403020204" pitchFamily="49" charset="0"/>
              </a:rPr>
              <a:t>null</a:t>
            </a:r>
            <a:r>
              <a:rPr lang="en-IN" b="0" i="0" dirty="0">
                <a:solidFill>
                  <a:srgbClr val="061621"/>
                </a:solidFill>
                <a:effectLst/>
                <a:latin typeface="Source Code Pro" panose="020B0509030403020204" pitchFamily="49" charset="0"/>
              </a:rPr>
              <a:t>)</a:t>
            </a:r>
            <a:endParaRPr lang="en-IN" dirty="0"/>
          </a:p>
        </p:txBody>
      </p:sp>
    </p:spTree>
    <p:extLst>
      <p:ext uri="{BB962C8B-B14F-4D97-AF65-F5344CB8AC3E}">
        <p14:creationId xmlns:p14="http://schemas.microsoft.com/office/powerpoint/2010/main" val="9834964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json.org/object.gif"/>
          <p:cNvPicPr>
            <a:picLocks noChangeAspect="1" noChangeArrowheads="1"/>
          </p:cNvPicPr>
          <p:nvPr/>
        </p:nvPicPr>
        <p:blipFill>
          <a:blip r:embed="rId2" cstate="print"/>
          <a:srcRect/>
          <a:stretch>
            <a:fillRect/>
          </a:stretch>
        </p:blipFill>
        <p:spPr bwMode="auto">
          <a:xfrm>
            <a:off x="2667448" y="1886627"/>
            <a:ext cx="6247587" cy="1260642"/>
          </a:xfrm>
          <a:prstGeom prst="rect">
            <a:avLst/>
          </a:prstGeom>
          <a:noFill/>
        </p:spPr>
      </p:pic>
      <p:sp>
        <p:nvSpPr>
          <p:cNvPr id="3" name="Rectangle 2"/>
          <p:cNvSpPr/>
          <p:nvPr/>
        </p:nvSpPr>
        <p:spPr>
          <a:xfrm>
            <a:off x="1829357" y="972227"/>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object is an unordered set of name/value pairs.</a:t>
            </a:r>
          </a:p>
        </p:txBody>
      </p:sp>
      <p:sp>
        <p:nvSpPr>
          <p:cNvPr id="4" name="Rectangle 3"/>
          <p:cNvSpPr/>
          <p:nvPr/>
        </p:nvSpPr>
        <p:spPr>
          <a:xfrm>
            <a:off x="1829357" y="3717032"/>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array is an ordered collection of values.</a:t>
            </a:r>
          </a:p>
        </p:txBody>
      </p:sp>
      <p:pic>
        <p:nvPicPr>
          <p:cNvPr id="1028" name="Picture 4" descr="http://www.json.org/array.gif"/>
          <p:cNvPicPr>
            <a:picLocks noChangeAspect="1" noChangeArrowheads="1"/>
          </p:cNvPicPr>
          <p:nvPr/>
        </p:nvPicPr>
        <p:blipFill>
          <a:blip r:embed="rId3" cstate="print"/>
          <a:srcRect/>
          <a:stretch>
            <a:fillRect/>
          </a:stretch>
        </p:blipFill>
        <p:spPr bwMode="auto">
          <a:xfrm>
            <a:off x="2667448" y="4651963"/>
            <a:ext cx="6247587" cy="1348175"/>
          </a:xfrm>
          <a:prstGeom prst="rect">
            <a:avLst/>
          </a:prstGeom>
          <a:noFill/>
        </p:spPr>
      </p:pic>
    </p:spTree>
    <p:extLst>
      <p:ext uri="{BB962C8B-B14F-4D97-AF65-F5344CB8AC3E}">
        <p14:creationId xmlns:p14="http://schemas.microsoft.com/office/powerpoint/2010/main" val="3374809200"/>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var bulk = db.collection.initializeUnorderedBulkOp()</a:t>
            </a:r>
          </a:p>
        </p:txBody>
      </p:sp>
      <p:sp>
        <p:nvSpPr>
          <p:cNvPr id="7" name="TextBox 6">
            <a:extLst>
              <a:ext uri="{FF2B5EF4-FFF2-40B4-BE49-F238E27FC236}">
                <a16:creationId xmlns:a16="http://schemas.microsoft.com/office/drawing/2014/main" id="{E162EF0D-B2FE-4480-891D-1FA1C8C05D89}"/>
              </a:ext>
            </a:extLst>
          </p:cNvPr>
          <p:cNvSpPr txBox="1"/>
          <p:nvPr/>
        </p:nvSpPr>
        <p:spPr>
          <a:xfrm>
            <a:off x="844239" y="3284984"/>
            <a:ext cx="10585176" cy="1477328"/>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 = db.dept.initializeUnorderedBulkOp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50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"purchase"</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"new york"</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60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"hrd</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"new</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york"</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70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"r&amp;d"</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"chicago"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execute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Rectangle 8">
            <a:extLst>
              <a:ext uri="{FF2B5EF4-FFF2-40B4-BE49-F238E27FC236}">
                <a16:creationId xmlns:a16="http://schemas.microsoft.com/office/drawing/2014/main" id="{8254C137-B689-442E-8362-3C977E60E658}"/>
              </a:ext>
            </a:extLst>
          </p:cNvPr>
          <p:cNvSpPr/>
          <p:nvPr/>
        </p:nvSpPr>
        <p:spPr>
          <a:xfrm>
            <a:off x="1524000" y="1259468"/>
            <a:ext cx="9144000" cy="646331"/>
          </a:xfrm>
          <a:prstGeom prst="rect">
            <a:avLst/>
          </a:prstGeom>
        </p:spPr>
        <p:txBody>
          <a:bodyPr wrap="square">
            <a:spAutoFit/>
          </a:bodyPr>
          <a:lstStyle/>
          <a:p>
            <a:r>
              <a:rPr lang="en-US" dirty="0"/>
              <a:t>A huge number of documents can also be inserted in an unordered manner by executing </a:t>
            </a:r>
            <a:r>
              <a:rPr lang="en-US" b="1" i="1" dirty="0">
                <a:solidFill>
                  <a:srgbClr val="036883"/>
                </a:solidFill>
              </a:rPr>
              <a:t>initializeUnorderedBulkOp() </a:t>
            </a:r>
            <a:r>
              <a:rPr lang="en-US" dirty="0"/>
              <a:t>methods.</a:t>
            </a:r>
            <a:endParaRPr lang="en-IN" dirty="0"/>
          </a:p>
        </p:txBody>
      </p:sp>
      <p:sp>
        <p:nvSpPr>
          <p:cNvPr id="10" name="Rectangle 9">
            <a:extLst>
              <a:ext uri="{FF2B5EF4-FFF2-40B4-BE49-F238E27FC236}">
                <a16:creationId xmlns:a16="http://schemas.microsoft.com/office/drawing/2014/main" id="{49E7ABD9-9548-46C2-8F2A-9E1DD9B1403A}"/>
              </a:ext>
            </a:extLst>
          </p:cNvPr>
          <p:cNvSpPr/>
          <p:nvPr/>
        </p:nvSpPr>
        <p:spPr>
          <a:xfrm>
            <a:off x="1631504" y="2351584"/>
            <a:ext cx="9010646" cy="369332"/>
          </a:xfrm>
          <a:prstGeom prst="rect">
            <a:avLst/>
          </a:prstGeom>
        </p:spPr>
        <p:txBody>
          <a:bodyPr wrap="square">
            <a:spAutoFit/>
          </a:bodyPr>
          <a:lstStyle/>
          <a:p>
            <a:pPr>
              <a:spcBef>
                <a:spcPct val="0"/>
              </a:spcBef>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solidFill>
                  <a:srgbClr val="061621"/>
                </a:solidFill>
                <a:latin typeface="Source Code Pro" panose="020B0509030403020204" pitchFamily="49" charset="0"/>
                <a:ea typeface="Source Code Pro" panose="020B0509030403020204" pitchFamily="49" charset="0"/>
              </a:rPr>
              <a:t> bulk = </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collectionName</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initializeUnorderedBulkOp()</a:t>
            </a:r>
          </a:p>
        </p:txBody>
      </p:sp>
    </p:spTree>
    <p:extLst>
      <p:ext uri="{BB962C8B-B14F-4D97-AF65-F5344CB8AC3E}">
        <p14:creationId xmlns:p14="http://schemas.microsoft.com/office/powerpoint/2010/main" val="2034873366"/>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javascript object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
        <p:nvSpPr>
          <p:cNvPr id="4" name="TextBox 3">
            <a:extLst>
              <a:ext uri="{FF2B5EF4-FFF2-40B4-BE49-F238E27FC236}">
                <a16:creationId xmlns:a16="http://schemas.microsoft.com/office/drawing/2014/main" id="{E7F75102-E9B2-4A54-85C9-0B1891D1FFCD}"/>
              </a:ext>
            </a:extLst>
          </p:cNvPr>
          <p:cNvSpPr txBox="1"/>
          <p:nvPr/>
        </p:nvSpPr>
        <p:spPr>
          <a:xfrm>
            <a:off x="119336" y="116632"/>
            <a:ext cx="7272808" cy="1354217"/>
          </a:xfrm>
          <a:prstGeom prst="rect">
            <a:avLst/>
          </a:prstGeom>
          <a:noFill/>
        </p:spPr>
        <p:txBody>
          <a:bodyPr wrap="square">
            <a:spAutoFit/>
          </a:bodyPr>
          <a:lstStyle/>
          <a:p>
            <a:r>
              <a:rPr lang="en-IN" sz="2000" b="0" i="1" dirty="0">
                <a:solidFill>
                  <a:srgbClr val="B5731B"/>
                </a:solidFill>
                <a:effectLst/>
                <a:latin typeface="Verdana" panose="020B0604030504040204" pitchFamily="34" charset="0"/>
                <a:ea typeface="Verdana" panose="020B0604030504040204" pitchFamily="34" charset="0"/>
              </a:rPr>
              <a:t>Full Stack JavaScript Developer</a:t>
            </a:r>
          </a:p>
          <a:p>
            <a:pPr marL="285750" indent="-285750" algn="l">
              <a:buFont typeface="Arial" panose="020B0604020202020204" pitchFamily="34" charset="0"/>
              <a:buChar char="•"/>
            </a:pPr>
            <a:endParaRPr lang="en-IN" sz="800" dirty="0">
              <a:solidFill>
                <a:srgbClr val="000000"/>
              </a:solidFill>
              <a:latin typeface="Verdana" panose="020B0604030504040204" pitchFamily="34" charset="0"/>
              <a:ea typeface="Verdana" panose="020B0604030504040204" pitchFamily="34" charset="0"/>
            </a:endParaRP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MEAN stack: MongoDB + Express + AngularJS - Node.js</a:t>
            </a: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MERN stack: MongoDB + Express + React.js + Node.js</a:t>
            </a: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MEVN stack: MongoDB + Express + Vue.js + Node.js</a:t>
            </a:r>
          </a:p>
        </p:txBody>
      </p:sp>
    </p:spTree>
    <p:extLst>
      <p:ext uri="{BB962C8B-B14F-4D97-AF65-F5344CB8AC3E}">
        <p14:creationId xmlns:p14="http://schemas.microsoft.com/office/powerpoint/2010/main" val="799949763"/>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object</a:t>
            </a:r>
          </a:p>
        </p:txBody>
      </p:sp>
      <p:sp>
        <p:nvSpPr>
          <p:cNvPr id="4" name="Rectangle 3"/>
          <p:cNvSpPr/>
          <p:nvPr/>
        </p:nvSpPr>
        <p:spPr>
          <a:xfrm>
            <a:off x="1657355" y="1259468"/>
            <a:ext cx="1838965" cy="369332"/>
          </a:xfrm>
          <a:prstGeom prst="rect">
            <a:avLst/>
          </a:prstGeom>
        </p:spPr>
        <p:txBody>
          <a:bodyPr wrap="none">
            <a:spAutoFit/>
          </a:bodyPr>
          <a:lstStyle/>
          <a:p>
            <a:pPr>
              <a:spcBef>
                <a:spcPct val="0"/>
              </a:spcBef>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obj = {}</a:t>
            </a:r>
          </a:p>
        </p:txBody>
      </p:sp>
      <p:sp>
        <p:nvSpPr>
          <p:cNvPr id="8" name="Rectangle 7"/>
          <p:cNvSpPr/>
          <p:nvPr/>
        </p:nvSpPr>
        <p:spPr>
          <a:xfrm>
            <a:off x="1673188" y="762000"/>
            <a:ext cx="8845624" cy="369332"/>
          </a:xfrm>
          <a:prstGeom prst="rect">
            <a:avLst/>
          </a:prstGeom>
        </p:spPr>
        <p:txBody>
          <a:bodyPr wrap="square">
            <a:spAutoFit/>
          </a:bodyPr>
          <a:lstStyle/>
          <a:p>
            <a:r>
              <a:rPr lang="en-US" dirty="0"/>
              <a:t>Inserts a document or documents into a collection using javascript object.</a:t>
            </a:r>
            <a:endParaRPr lang="en-IN" dirty="0"/>
          </a:p>
        </p:txBody>
      </p:sp>
      <p:sp>
        <p:nvSpPr>
          <p:cNvPr id="2" name="Rectangle 1"/>
          <p:cNvSpPr/>
          <p:nvPr/>
        </p:nvSpPr>
        <p:spPr>
          <a:xfrm>
            <a:off x="1524000" y="1649120"/>
            <a:ext cx="9972599" cy="3554819"/>
          </a:xfrm>
          <a:prstGeom prst="rect">
            <a:avLst/>
          </a:prstGeom>
        </p:spPr>
        <p:txBody>
          <a:bodyPr wrap="square">
            <a:spAutoFit/>
          </a:bodyPr>
          <a:lstStyle/>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JavaScript object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.title = </a:t>
            </a:r>
            <a:r>
              <a:rPr lang="en-US" dirty="0">
                <a:solidFill>
                  <a:srgbClr val="669900"/>
                </a:solidFill>
                <a:latin typeface="Source Code Pro" panose="020B0509030403020204" pitchFamily="49" charset="0"/>
                <a:ea typeface="Source Code Pro" panose="020B0509030403020204" pitchFamily="49" charset="0"/>
              </a:rPr>
              <a:t>"MongoDB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Tutorial</a:t>
            </a:r>
            <a:r>
              <a:rPr lang="en-US" dirty="0">
                <a:solidFill>
                  <a:srgbClr val="669900"/>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.url = </a:t>
            </a:r>
            <a:r>
              <a:rPr lang="en-US" dirty="0">
                <a:solidFill>
                  <a:srgbClr val="669900"/>
                </a:solidFill>
                <a:latin typeface="Source Code Pro" panose="020B0509030403020204" pitchFamily="49" charset="0"/>
                <a:ea typeface="Source Code Pro" panose="020B0509030403020204" pitchFamily="49" charset="0"/>
              </a:rPr>
              <a:t>"http://mongodb.org"</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.comment = </a:t>
            </a:r>
            <a:r>
              <a:rPr lang="en-US" dirty="0">
                <a:solidFill>
                  <a:srgbClr val="669900"/>
                </a:solidFill>
                <a:latin typeface="Source Code Pro" panose="020B0509030403020204" pitchFamily="49" charset="0"/>
                <a:ea typeface="Source Code Pro" panose="020B0509030403020204" pitchFamily="49" charset="0"/>
              </a:rPr>
              <a:t>"Good tutorial video"</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.tags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rgbClr val="669900"/>
                </a:solidFill>
                <a:latin typeface="Source Code Pro" panose="020B0509030403020204" pitchFamily="49" charset="0"/>
                <a:ea typeface="Source Code Pro" panose="020B0509030403020204" pitchFamily="49" charset="0"/>
              </a:rPr>
              <a:t>'tutorial'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rPr>
              <a:t>'</a:t>
            </a:r>
            <a:r>
              <a:rPr lang="en-US" dirty="0" err="1">
                <a:solidFill>
                  <a:srgbClr val="669900"/>
                </a:solidFill>
                <a:latin typeface="Source Code Pro" panose="020B0509030403020204" pitchFamily="49" charset="0"/>
                <a:ea typeface="Source Code Pro" panose="020B0509030403020204" pitchFamily="49" charset="0"/>
              </a:rPr>
              <a:t>noSQL</a:t>
            </a:r>
            <a:r>
              <a:rPr lang="en-US" dirty="0">
                <a:solidFill>
                  <a:srgbClr val="669900"/>
                </a:solidFill>
                <a:latin typeface="Source Code Pro" panose="020B0509030403020204" pitchFamily="49" charset="0"/>
                <a:ea typeface="Source Code Pro" panose="020B0509030403020204" pitchFamily="49" charset="0"/>
              </a:rPr>
              <a:t>'</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.saveondate = new Date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object within doc object{}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.meta.browser = </a:t>
            </a:r>
            <a:r>
              <a:rPr lang="en-US" dirty="0">
                <a:solidFill>
                  <a:srgbClr val="669900"/>
                </a:solidFill>
                <a:latin typeface="Source Code Pro" panose="020B0509030403020204" pitchFamily="49" charset="0"/>
                <a:ea typeface="Source Code Pro" panose="020B0509030403020204" pitchFamily="49" charset="0"/>
              </a:rPr>
              <a:t>'Google Chrome'</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.meta.os = </a:t>
            </a:r>
            <a:r>
              <a:rPr lang="en-US" dirty="0">
                <a:solidFill>
                  <a:srgbClr val="669900"/>
                </a:solidFill>
                <a:latin typeface="Source Code Pro" panose="020B0509030403020204" pitchFamily="49" charset="0"/>
                <a:ea typeface="Source Code Pro" panose="020B0509030403020204" pitchFamily="49" charset="0"/>
              </a:rPr>
              <a:t>'Microsoft Windows7'</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.meta.mongodbversion = </a:t>
            </a:r>
            <a:r>
              <a:rPr lang="en-US" dirty="0">
                <a:solidFill>
                  <a:srgbClr val="669900"/>
                </a:solidFill>
                <a:latin typeface="Source Code Pro" panose="020B0509030403020204" pitchFamily="49" charset="0"/>
                <a:ea typeface="Source Code Pro" panose="020B0509030403020204" pitchFamily="49" charset="0"/>
              </a:rPr>
              <a:t>'2.4.0.0'</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p>
          <a:p>
            <a:endParaRPr lang="en-US" sz="700" dirty="0">
              <a:latin typeface="Source Code Pro" panose="020B0509030403020204" pitchFamily="49" charset="0"/>
              <a:ea typeface="Source Code Pro" panose="020B0509030403020204" pitchFamily="49" charset="0"/>
              <a:cs typeface="Calibri" panose="020F0502020204030204" pitchFamily="34"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.book.</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TextBox 9">
            <a:extLst>
              <a:ext uri="{FF2B5EF4-FFF2-40B4-BE49-F238E27FC236}">
                <a16:creationId xmlns:a16="http://schemas.microsoft.com/office/drawing/2014/main" id="{5423B8C7-561C-4B00-BCDC-7D07CF56A5C9}"/>
              </a:ext>
            </a:extLst>
          </p:cNvPr>
          <p:cNvSpPr txBox="1"/>
          <p:nvPr/>
        </p:nvSpPr>
        <p:spPr>
          <a:xfrm>
            <a:off x="1508167" y="5373216"/>
            <a:ext cx="9010645" cy="1246495"/>
          </a:xfrm>
          <a:prstGeom prst="rect">
            <a:avLst/>
          </a:prstGeom>
          <a:noFill/>
        </p:spPr>
        <p:txBody>
          <a:bodyPr wrap="square">
            <a:spAutoFit/>
          </a:bodyPr>
          <a:lstStyle/>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entire document.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.Title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only Title from document.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latin typeface="Source Code Pro" panose="020B0509030403020204" pitchFamily="49" charset="0"/>
                <a:ea typeface="Source Code Pro" panose="020B0509030403020204" pitchFamily="49" charset="0"/>
              </a:rPr>
              <a:t>print(</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-&gt; [object Object].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latin typeface="Source Code Pro" panose="020B0509030403020204" pitchFamily="49" charset="0"/>
                <a:ea typeface="Source Code Pro" panose="020B0509030403020204" pitchFamily="49" charset="0"/>
              </a:rPr>
              <a:t>print(</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.Title)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only Title from document.</a:t>
            </a:r>
          </a:p>
        </p:txBody>
      </p:sp>
    </p:spTree>
    <p:extLst>
      <p:ext uri="{BB962C8B-B14F-4D97-AF65-F5344CB8AC3E}">
        <p14:creationId xmlns:p14="http://schemas.microsoft.com/office/powerpoint/2010/main" val="1245960001"/>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load ("app.js")</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Loads and runs a JavaScript file into the current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shell environment.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Rectangle 3"/>
          <p:cNvSpPr/>
          <p:nvPr/>
        </p:nvSpPr>
        <p:spPr>
          <a:xfrm>
            <a:off x="1676400" y="268069"/>
            <a:ext cx="8839200" cy="707886"/>
          </a:xfrm>
          <a:prstGeom prst="rect">
            <a:avLst/>
          </a:prstGeom>
          <a:noFill/>
        </p:spPr>
        <p:txBody>
          <a:bodyPr wrap="square">
            <a:spAutoFit/>
          </a:bodyPr>
          <a:lstStyle/>
          <a:p>
            <a:r>
              <a:rPr lang="en-US" sz="2000" dirty="0">
                <a:solidFill>
                  <a:schemeClr val="bg2">
                    <a:lumMod val="50000"/>
                  </a:schemeClr>
                </a:solidFill>
                <a:latin typeface="Segoe UI Emoji" panose="020B0502040204020203" pitchFamily="34" charset="0"/>
                <a:ea typeface="Segoe UI Emoji" panose="020B0502040204020203" pitchFamily="34" charset="0"/>
              </a:rPr>
              <a:t>After executing a file with load(), </a:t>
            </a:r>
            <a:r>
              <a:rPr lang="en-US" sz="2000" b="1" dirty="0">
                <a:solidFill>
                  <a:schemeClr val="bg2">
                    <a:lumMod val="50000"/>
                  </a:schemeClr>
                </a:solidFill>
                <a:latin typeface="Segoe UI Emoji" panose="020B0502040204020203" pitchFamily="34" charset="0"/>
                <a:ea typeface="Segoe UI Emoji" panose="020B0502040204020203" pitchFamily="34" charset="0"/>
              </a:rPr>
              <a:t>you may reference any functions or variables defined the file from the mongo shell environment</a:t>
            </a:r>
            <a:r>
              <a:rPr lang="en-US" sz="2000" dirty="0">
                <a:solidFill>
                  <a:schemeClr val="bg2">
                    <a:lumMod val="50000"/>
                  </a:schemeClr>
                </a:solidFill>
                <a:latin typeface="Segoe UI Emoji" panose="020B0502040204020203" pitchFamily="34" charset="0"/>
                <a:ea typeface="Segoe UI Emoji" panose="020B0502040204020203" pitchFamily="34" charset="0"/>
              </a:rPr>
              <a:t>.</a:t>
            </a:r>
          </a:p>
        </p:txBody>
      </p:sp>
    </p:spTree>
    <p:extLst>
      <p:ext uri="{BB962C8B-B14F-4D97-AF65-F5344CB8AC3E}">
        <p14:creationId xmlns:p14="http://schemas.microsoft.com/office/powerpoint/2010/main" val="3270546299"/>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load(file.js)</a:t>
            </a:r>
          </a:p>
        </p:txBody>
      </p:sp>
      <p:sp>
        <p:nvSpPr>
          <p:cNvPr id="4" name="Rectangle 3"/>
          <p:cNvSpPr/>
          <p:nvPr/>
        </p:nvSpPr>
        <p:spPr>
          <a:xfrm>
            <a:off x="1657354" y="1219201"/>
            <a:ext cx="8861458" cy="646331"/>
          </a:xfrm>
          <a:prstGeom prst="rect">
            <a:avLst/>
          </a:prstGeom>
        </p:spPr>
        <p:txBody>
          <a:bodyPr wrap="square">
            <a:spAutoFit/>
          </a:bodyPr>
          <a:lstStyle/>
          <a:p>
            <a:pPr>
              <a:spcBef>
                <a:spcPct val="0"/>
              </a:spcBef>
            </a:pP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load(file)</a:t>
            </a:r>
          </a:p>
          <a:p>
            <a:pPr>
              <a:spcBef>
                <a:spcPct val="0"/>
              </a:spcBef>
            </a:pP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cat(file)</a:t>
            </a:r>
          </a:p>
        </p:txBody>
      </p:sp>
      <p:sp>
        <p:nvSpPr>
          <p:cNvPr id="8" name="Rectangle 7"/>
          <p:cNvSpPr/>
          <p:nvPr/>
        </p:nvSpPr>
        <p:spPr>
          <a:xfrm>
            <a:off x="1673188" y="762000"/>
            <a:ext cx="8845624" cy="369332"/>
          </a:xfrm>
          <a:prstGeom prst="rect">
            <a:avLst/>
          </a:prstGeom>
        </p:spPr>
        <p:txBody>
          <a:bodyPr wrap="square">
            <a:spAutoFit/>
          </a:bodyPr>
          <a:lstStyle/>
          <a:p>
            <a:r>
              <a:rPr lang="en-US" dirty="0"/>
              <a:t>Specifies the path of a JavaScript file to execute.</a:t>
            </a:r>
            <a:endParaRPr lang="en-IN" dirty="0"/>
          </a:p>
        </p:txBody>
      </p:sp>
      <p:sp>
        <p:nvSpPr>
          <p:cNvPr id="5" name="Rectangle 4"/>
          <p:cNvSpPr/>
          <p:nvPr/>
        </p:nvSpPr>
        <p:spPr>
          <a:xfrm>
            <a:off x="1673188" y="4953000"/>
            <a:ext cx="8845624"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load</a:t>
            </a:r>
            <a:r>
              <a:rPr lang="en-US" sz="2200" dirty="0">
                <a:solidFill>
                  <a:schemeClr val="bg1">
                    <a:lumMod val="50000"/>
                  </a:schemeClr>
                </a:solidFill>
                <a:latin typeface="Consolas" panose="020B0609020204030204" pitchFamily="49" charset="0"/>
              </a:rPr>
              <a:t>(</a:t>
            </a:r>
            <a:r>
              <a:rPr lang="en-US" sz="2200" dirty="0">
                <a:solidFill>
                  <a:schemeClr val="accent5">
                    <a:lumMod val="75000"/>
                  </a:schemeClr>
                </a:solidFill>
                <a:latin typeface="Calibri" panose="020F0502020204030204" pitchFamily="34" charset="0"/>
                <a:cs typeface="Calibri" panose="020F0502020204030204" pitchFamily="34" charset="0"/>
              </a:rPr>
              <a:t>"scripts/app.js"</a:t>
            </a:r>
            <a:r>
              <a:rPr lang="en-US" sz="2200" dirty="0">
                <a:solidFill>
                  <a:schemeClr val="bg1">
                    <a:lumMod val="50000"/>
                  </a:schemeClr>
                </a:solidFill>
                <a:latin typeface="Consolas" panose="020B0609020204030204" pitchFamily="49" charset="0"/>
              </a:rPr>
              <a:t>)</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cat</a:t>
            </a:r>
            <a:r>
              <a:rPr lang="en-US" sz="2200" dirty="0">
                <a:solidFill>
                  <a:schemeClr val="bg1">
                    <a:lumMod val="50000"/>
                  </a:schemeClr>
                </a:solidFill>
                <a:latin typeface="Consolas" panose="020B0609020204030204" pitchFamily="49" charset="0"/>
              </a:rPr>
              <a:t>(</a:t>
            </a:r>
            <a:r>
              <a:rPr lang="en-US" sz="2200" dirty="0">
                <a:solidFill>
                  <a:schemeClr val="accent5">
                    <a:lumMod val="75000"/>
                  </a:schemeClr>
                </a:solidFill>
                <a:latin typeface="Calibri" panose="020F0502020204030204" pitchFamily="34" charset="0"/>
                <a:cs typeface="Calibri" panose="020F0502020204030204" pitchFamily="34" charset="0"/>
              </a:rPr>
              <a:t>"scripts/app.js"</a:t>
            </a:r>
            <a:r>
              <a:rPr lang="en-US" sz="2200" dirty="0">
                <a:solidFill>
                  <a:schemeClr val="bg1">
                    <a:lumMod val="50000"/>
                  </a:schemeClr>
                </a:solidFill>
                <a:latin typeface="Consolas" panose="020B0609020204030204" pitchFamily="49" charset="0"/>
              </a:rPr>
              <a:t>)</a:t>
            </a:r>
          </a:p>
        </p:txBody>
      </p:sp>
      <p:sp>
        <p:nvSpPr>
          <p:cNvPr id="2" name="Rectangle 1"/>
          <p:cNvSpPr/>
          <p:nvPr/>
        </p:nvSpPr>
        <p:spPr>
          <a:xfrm>
            <a:off x="1673188" y="2209801"/>
            <a:ext cx="8829790" cy="2246769"/>
          </a:xfrm>
          <a:prstGeom prst="rect">
            <a:avLst/>
          </a:prstGeom>
        </p:spPr>
        <p:txBody>
          <a:bodyPr wrap="square">
            <a:spAutoFit/>
          </a:bodyPr>
          <a:lstStyle/>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a:t>
            </a:r>
            <a:r>
              <a:rPr lang="en-US" sz="2000" dirty="0">
                <a:solidFill>
                  <a:srgbClr val="036883"/>
                </a:solidFill>
                <a:latin typeface="Consolas" panose="020B0609020204030204" pitchFamily="49" charset="0"/>
              </a:rPr>
              <a:t> </a:t>
            </a:r>
            <a:r>
              <a:rPr lang="en-US" sz="2000" dirty="0">
                <a:solidFill>
                  <a:srgbClr val="FF5A36"/>
                </a:solidFill>
                <a:latin typeface="Consolas" panose="020B0609020204030204" pitchFamily="49" charset="0"/>
              </a:rPr>
              <a:t>app</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a:t>
            </a:r>
            <a:r>
              <a:rPr lang="en-US" sz="2000" dirty="0">
                <a:solidFill>
                  <a:srgbClr val="B22251"/>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a:t>
            </a:r>
          </a:p>
          <a:p>
            <a:pPr marL="363538"/>
            <a:r>
              <a:rPr lang="en-US" sz="2000" dirty="0">
                <a:solidFill>
                  <a:schemeClr val="bg1">
                    <a:lumMod val="50000"/>
                  </a:schemeClr>
                </a:solidFill>
                <a:latin typeface="Consolas" panose="020B0609020204030204" pitchFamily="49" charset="0"/>
              </a:rPr>
              <a:t>}</a:t>
            </a:r>
          </a:p>
          <a:p>
            <a:endParaRPr lang="en-US" sz="2000" dirty="0">
              <a:latin typeface="Consolas" panose="020B0609020204030204" pitchFamily="49" charset="0"/>
            </a:endParaRPr>
          </a:p>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 </a:t>
            </a:r>
            <a:r>
              <a:rPr lang="en-US" sz="2000" dirty="0">
                <a:solidFill>
                  <a:srgbClr val="FF5A36"/>
                </a:solidFill>
                <a:latin typeface="Consolas" panose="020B0609020204030204" pitchFamily="49" charset="0"/>
              </a:rPr>
              <a:t>app1</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z</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a:t>
            </a:r>
            <a:r>
              <a:rPr lang="en-US" sz="2000" dirty="0">
                <a:solidFill>
                  <a:srgbClr val="B22251"/>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 y + z);</a:t>
            </a:r>
          </a:p>
          <a:p>
            <a:pPr marL="363538"/>
            <a:r>
              <a:rPr lang="en-US" sz="2000" dirty="0">
                <a:solidFill>
                  <a:schemeClr val="bg1">
                    <a:lumMod val="50000"/>
                  </a:schemeClr>
                </a:solidFill>
                <a:latin typeface="Consolas" panose="020B0609020204030204" pitchFamily="49" charset="0"/>
              </a:rPr>
              <a:t>}</a:t>
            </a:r>
          </a:p>
        </p:txBody>
      </p:sp>
    </p:spTree>
    <p:extLst>
      <p:ext uri="{BB962C8B-B14F-4D97-AF65-F5344CB8AC3E}">
        <p14:creationId xmlns:p14="http://schemas.microsoft.com/office/powerpoint/2010/main" val="4017886653"/>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3" name="Rectangle 2"/>
          <p:cNvSpPr/>
          <p:nvPr/>
        </p:nvSpPr>
        <p:spPr>
          <a:xfrm>
            <a:off x="115280" y="1857090"/>
            <a:ext cx="5688632" cy="2031325"/>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i="1" dirty="0">
                <a:solidFill>
                  <a:srgbClr val="036883"/>
                </a:solidFill>
                <a:latin typeface="Consolas" panose="020B0609020204030204" pitchFamily="49" charset="0"/>
              </a:rPr>
              <a:t>if</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doc.ename </a:t>
            </a:r>
            <a:r>
              <a:rPr lang="en-US" dirty="0">
                <a:solidFill>
                  <a:schemeClr val="accent5"/>
                </a:solidFill>
                <a:latin typeface="Consolas" panose="020B0609020204030204" pitchFamily="49" charset="0"/>
              </a:rPr>
              <a:t>==</a:t>
            </a:r>
            <a:r>
              <a:rPr lang="en-US" dirty="0">
                <a:latin typeface="Consolas" panose="020B0609020204030204" pitchFamily="49" charset="0"/>
              </a:rPr>
              <a:t> </a:t>
            </a:r>
            <a:r>
              <a:rPr lang="en-US" dirty="0">
                <a:solidFill>
                  <a:srgbClr val="669900"/>
                </a:solidFill>
                <a:latin typeface="Consolas" panose="020B0609020204030204" pitchFamily="49" charset="0"/>
                <a:ea typeface="Source Code Pro" panose="020B0509030403020204" pitchFamily="49" charset="0"/>
              </a:rPr>
              <a:t>'saleel'</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solidFill>
                  <a:schemeClr val="accent6">
                    <a:lumMod val="50000"/>
                  </a:schemeClr>
                </a:solidFill>
                <a:latin typeface="Consolas" panose="020B0609020204030204" pitchFamily="49" charset="0"/>
              </a:rPr>
              <a:t>doc</a:t>
            </a:r>
            <a:r>
              <a:rPr lang="en-US" dirty="0">
                <a:latin typeface="Consolas" panose="020B0609020204030204" pitchFamily="49" charset="0"/>
              </a:rPr>
              <a:t>.ename</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.job</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   } </a:t>
            </a:r>
            <a:r>
              <a:rPr lang="en-US" i="1" dirty="0">
                <a:solidFill>
                  <a:srgbClr val="036883"/>
                </a:solidFill>
                <a:latin typeface="Consolas" panose="020B0609020204030204" pitchFamily="49" charset="0"/>
              </a:rPr>
              <a:t>else</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p>
          <a:p>
            <a:pPr marL="261938"/>
            <a:r>
              <a:rPr lang="en-US" dirty="0">
                <a:latin typeface="Consolas" panose="020B0609020204030204" pitchFamily="49" charset="0"/>
              </a:rPr>
              <a:t>      quit;</a:t>
            </a:r>
          </a:p>
          <a:p>
            <a:pPr marL="261938"/>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2" name="Rectangle 1">
            <a:extLst>
              <a:ext uri="{FF2B5EF4-FFF2-40B4-BE49-F238E27FC236}">
                <a16:creationId xmlns:a16="http://schemas.microsoft.com/office/drawing/2014/main" id="{6DB5FA5E-0D13-4AC0-8222-222D0DC2F8AA}"/>
              </a:ext>
            </a:extLst>
          </p:cNvPr>
          <p:cNvSpPr/>
          <p:nvPr/>
        </p:nvSpPr>
        <p:spPr>
          <a:xfrm>
            <a:off x="115280" y="5705135"/>
            <a:ext cx="6124736" cy="923330"/>
          </a:xfrm>
          <a:prstGeom prst="rect">
            <a:avLst/>
          </a:prstGeom>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cs typeface="Calibri" panose="020F0502020204030204" pitchFamily="34"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261938"/>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"user:" +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toUpperCase()</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
        <p:nvSpPr>
          <p:cNvPr id="9" name="Rectangle 8">
            <a:extLst>
              <a:ext uri="{FF2B5EF4-FFF2-40B4-BE49-F238E27FC236}">
                <a16:creationId xmlns:a16="http://schemas.microsoft.com/office/drawing/2014/main" id="{9C539155-CF82-4D1E-A77A-4D183B450806}"/>
              </a:ext>
            </a:extLst>
          </p:cNvPr>
          <p:cNvSpPr/>
          <p:nvPr/>
        </p:nvSpPr>
        <p:spPr>
          <a:xfrm>
            <a:off x="5951984" y="1857675"/>
            <a:ext cx="5688632" cy="1200329"/>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x = </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.job.</a:t>
            </a:r>
            <a:r>
              <a:rPr lang="en-US" i="1" dirty="0">
                <a:solidFill>
                  <a:srgbClr val="036883"/>
                </a:solidFill>
                <a:latin typeface="Consolas" panose="020B0609020204030204" pitchFamily="49" charset="0"/>
              </a:rPr>
              <a:t>split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a:p>
            <a:pPr marL="261938"/>
            <a:r>
              <a:rPr lang="en-US" dirty="0">
                <a:solidFill>
                  <a:schemeClr val="bg1">
                    <a:lumMod val="50000"/>
                  </a:schemeClr>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x</a:t>
            </a:r>
            <a:r>
              <a:rPr lang="en-US" dirty="0">
                <a:solidFill>
                  <a:schemeClr val="bg1">
                    <a:lumMod val="50000"/>
                  </a:schemeClr>
                </a:solidFill>
                <a:latin typeface="Consolas" panose="020B0609020204030204" pitchFamily="49" charset="0"/>
              </a:rPr>
              <a:t>[</a:t>
            </a:r>
            <a:r>
              <a:rPr lang="en-US" dirty="0">
                <a:solidFill>
                  <a:srgbClr val="994646"/>
                </a:solidFill>
                <a:latin typeface="Consolas" panose="020B0609020204030204" pitchFamily="49" charset="0"/>
              </a:rPr>
              <a:t>0</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4" name="Rectangle 3">
            <a:extLst>
              <a:ext uri="{FF2B5EF4-FFF2-40B4-BE49-F238E27FC236}">
                <a16:creationId xmlns:a16="http://schemas.microsoft.com/office/drawing/2014/main" id="{0940E359-942C-4475-BA64-AF3DAD93ADA3}"/>
              </a:ext>
            </a:extLst>
          </p:cNvPr>
          <p:cNvSpPr/>
          <p:nvPr/>
        </p:nvSpPr>
        <p:spPr>
          <a:xfrm>
            <a:off x="191344" y="691200"/>
            <a:ext cx="11233248" cy="923330"/>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IN" dirty="0">
                <a:solidFill>
                  <a:schemeClr val="bg2">
                    <a:lumMod val="50000"/>
                  </a:schemeClr>
                </a:solidFill>
                <a:latin typeface="Consolas" panose="020B0609020204030204" pitchFamily="49" charset="0"/>
              </a:rPr>
              <a:t>{</a:t>
            </a:r>
            <a:r>
              <a:rPr lang="en-IN" dirty="0">
                <a:solidFill>
                  <a:srgbClr val="B22251"/>
                </a:solidFill>
                <a:latin typeface="Consolas" panose="020B0609020204030204" pitchFamily="49" charset="0"/>
                <a:cs typeface="Calibri" panose="020F0502020204030204" pitchFamily="34" charset="0"/>
              </a:rPr>
              <a:t>$or</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'manager'</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'salesman'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.ename.</a:t>
            </a:r>
            <a:r>
              <a:rPr lang="en-US" i="1" dirty="0">
                <a:solidFill>
                  <a:srgbClr val="036883"/>
                </a:solidFill>
                <a:latin typeface="Consolas" panose="020B0609020204030204" pitchFamily="49" charset="0"/>
              </a:rPr>
              <a:t>padEnd</a:t>
            </a:r>
            <a:r>
              <a:rPr lang="en-US" dirty="0">
                <a:solidFill>
                  <a:schemeClr val="bg1">
                    <a:lumMod val="50000"/>
                  </a:schemeClr>
                </a:solidFill>
                <a:latin typeface="Consolas" panose="020B0609020204030204" pitchFamily="49" charset="0"/>
              </a:rPr>
              <a:t>(</a:t>
            </a:r>
            <a:r>
              <a:rPr lang="en-US" dirty="0">
                <a:solidFill>
                  <a:srgbClr val="994646"/>
                </a:solidFill>
                <a:latin typeface="Consolas" panose="020B0609020204030204" pitchFamily="49" charset="0"/>
              </a:rPr>
              <a:t>12</a:t>
            </a:r>
            <a:r>
              <a:rPr lang="en-US" dirty="0">
                <a:latin typeface="Consolas" panose="020B0609020204030204" pitchFamily="49" charset="0"/>
              </a:rPr>
              <a:t>, </a:t>
            </a:r>
            <a:r>
              <a:rPr lang="en-IN" dirty="0">
                <a:latin typeface="Consolas" panose="020B0609020204030204" pitchFamily="49" charset="0"/>
              </a:rPr>
              <a:t>"</a:t>
            </a:r>
            <a:r>
              <a:rPr lang="en-US" dirty="0">
                <a:latin typeface="Consolas" panose="020B0609020204030204" pitchFamily="49" charset="0"/>
              </a:rPr>
              <a:t>-</a:t>
            </a:r>
            <a:r>
              <a:rPr lang="en-IN" dirty="0">
                <a:latin typeface="Consolas" panose="020B0609020204030204" pitchFamily="49" charset="0"/>
              </a:rPr>
              <a:t>"</a:t>
            </a:r>
            <a:r>
              <a:rPr lang="en-US" dirty="0">
                <a:solidFill>
                  <a:schemeClr val="bg1">
                    <a:lumMod val="50000"/>
                  </a:schemeClr>
                </a:solidFill>
                <a:latin typeface="Consolas" panose="020B0609020204030204" pitchFamily="49" charset="0"/>
              </a:rPr>
              <a:t>) </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10" name="TextBox 9">
            <a:extLst>
              <a:ext uri="{FF2B5EF4-FFF2-40B4-BE49-F238E27FC236}">
                <a16:creationId xmlns:a16="http://schemas.microsoft.com/office/drawing/2014/main" id="{570A0073-EF44-46BB-8D12-CA377CDF201B}"/>
              </a:ext>
            </a:extLst>
          </p:cNvPr>
          <p:cNvSpPr txBox="1"/>
          <p:nvPr/>
        </p:nvSpPr>
        <p:spPr>
          <a:xfrm>
            <a:off x="115280" y="4026912"/>
            <a:ext cx="6628792"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=&gt; </a:t>
            </a:r>
            <a:r>
              <a:rPr lang="en-IN" dirty="0">
                <a:solidFill>
                  <a:schemeClr val="bg1">
                    <a:lumMod val="50000"/>
                  </a:schemeClr>
                </a:solidFill>
                <a:latin typeface="Consolas" panose="020B0609020204030204" pitchFamily="49" charset="0"/>
              </a:rPr>
              <a:t>{</a:t>
            </a:r>
          </a:p>
          <a:p>
            <a:r>
              <a:rPr lang="en-IN" i="1" dirty="0">
                <a:solidFill>
                  <a:srgbClr val="036883"/>
                </a:solidFill>
                <a:latin typeface="Consolas" panose="020B0609020204030204" pitchFamily="49" charset="0"/>
              </a:rPr>
              <a:t>     if</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solidFill>
                  <a:srgbClr val="B6816E"/>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length</a:t>
            </a:r>
            <a:r>
              <a:rPr lang="en-IN" dirty="0">
                <a:latin typeface="Consolas" panose="020B0609020204030204" pitchFamily="49" charset="0"/>
              </a:rPr>
              <a:t> &gt;= </a:t>
            </a:r>
            <a:r>
              <a:rPr lang="en-IN" dirty="0">
                <a:solidFill>
                  <a:srgbClr val="994646"/>
                </a:solidFill>
                <a:latin typeface="Consolas" panose="020B0609020204030204" pitchFamily="49" charset="0"/>
              </a:rPr>
              <a:t>7</a:t>
            </a:r>
            <a:r>
              <a:rPr lang="en-IN" dirty="0">
                <a:solidFill>
                  <a:schemeClr val="bg1">
                    <a:lumMod val="50000"/>
                  </a:schemeClr>
                </a:solidFill>
                <a:latin typeface="Consolas" panose="020B0609020204030204" pitchFamily="49" charset="0"/>
              </a:rPr>
              <a:t>) {</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 + ": " +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length</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11" name="Straight Connector 10">
            <a:extLst>
              <a:ext uri="{FF2B5EF4-FFF2-40B4-BE49-F238E27FC236}">
                <a16:creationId xmlns:a16="http://schemas.microsoft.com/office/drawing/2014/main" id="{6D7B4007-1ECA-4207-8FC0-4237F7D81C98}"/>
              </a:ext>
            </a:extLst>
          </p:cNvPr>
          <p:cNvCxnSpPr>
            <a:cxnSpLocks/>
          </p:cNvCxnSpPr>
          <p:nvPr/>
        </p:nvCxnSpPr>
        <p:spPr>
          <a:xfrm>
            <a:off x="0" y="171419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D2CCDEC-E3E3-42C1-9020-6689BACE281C}"/>
              </a:ext>
            </a:extLst>
          </p:cNvPr>
          <p:cNvCxnSpPr>
            <a:cxnSpLocks/>
          </p:cNvCxnSpPr>
          <p:nvPr/>
        </p:nvCxnSpPr>
        <p:spPr>
          <a:xfrm>
            <a:off x="0" y="388670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A2430FD-CCDC-4004-A945-C1598A4F1814}"/>
              </a:ext>
            </a:extLst>
          </p:cNvPr>
          <p:cNvCxnSpPr>
            <a:cxnSpLocks/>
          </p:cNvCxnSpPr>
          <p:nvPr/>
        </p:nvCxnSpPr>
        <p:spPr>
          <a:xfrm>
            <a:off x="0" y="550111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4A837122-333A-4962-9162-18D95FB67F95}"/>
              </a:ext>
            </a:extLst>
          </p:cNvPr>
          <p:cNvCxnSpPr/>
          <p:nvPr/>
        </p:nvCxnSpPr>
        <p:spPr>
          <a:xfrm>
            <a:off x="5663952" y="1714198"/>
            <a:ext cx="0" cy="2172506"/>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0720449"/>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11" name="TextBox 10">
            <a:extLst>
              <a:ext uri="{FF2B5EF4-FFF2-40B4-BE49-F238E27FC236}">
                <a16:creationId xmlns:a16="http://schemas.microsoft.com/office/drawing/2014/main" id="{2D7D2E15-FD81-4B5E-9FED-A933873F3592}"/>
              </a:ext>
            </a:extLst>
          </p:cNvPr>
          <p:cNvSpPr txBox="1"/>
          <p:nvPr/>
        </p:nvSpPr>
        <p:spPr>
          <a:xfrm>
            <a:off x="1524000" y="691200"/>
            <a:ext cx="914400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emp</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i="1" dirty="0">
                <a:solidFill>
                  <a:srgbClr val="036883"/>
                </a:solidFill>
                <a:latin typeface="Consolas" panose="020B0609020204030204" pitchFamily="49" charset="0"/>
              </a:rPr>
              <a:t>split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1</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669900"/>
                </a:solidFill>
                <a:latin typeface="Consolas" panose="020B0609020204030204" pitchFamily="49" charset="0"/>
                <a:ea typeface="Source Code Pro" panose="020B0509030403020204" pitchFamily="49" charset="0"/>
              </a:rPr>
              <a:t>'Programmer'</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'programmer'</a:t>
            </a:r>
            <a:r>
              <a:rPr lang="en-IN" dirty="0">
                <a:solidFill>
                  <a:schemeClr val="bg1">
                    <a:lumMod val="50000"/>
                  </a:schemeClr>
                </a:solidFill>
                <a:latin typeface="Consolas" panose="020B0609020204030204" pitchFamily="49" charset="0"/>
              </a:rPr>
              <a:t>) {</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     }</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
        <p:nvSpPr>
          <p:cNvPr id="5" name="TextBox 4">
            <a:extLst>
              <a:ext uri="{FF2B5EF4-FFF2-40B4-BE49-F238E27FC236}">
                <a16:creationId xmlns:a16="http://schemas.microsoft.com/office/drawing/2014/main" id="{69677B9D-76DB-437F-BC2B-91C35A6ABA93}"/>
              </a:ext>
            </a:extLst>
          </p:cNvPr>
          <p:cNvSpPr txBox="1"/>
          <p:nvPr/>
        </p:nvSpPr>
        <p:spPr>
          <a:xfrm>
            <a:off x="1524000" y="2492896"/>
            <a:ext cx="9144000"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solidFill>
                  <a:schemeClr val="accent1">
                    <a:lumMod val="50000"/>
                  </a:schemeClr>
                </a:solidFill>
                <a:latin typeface="Consolas" panose="020B0609020204030204" pitchFamily="49" charset="0"/>
              </a:rPr>
              <a:t>findProductByID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 {</a:t>
            </a:r>
          </a:p>
          <a:p>
            <a:pPr marL="900113" indent="-638175"/>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 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 productID:</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productname:</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3" name="Straight Connector 2">
            <a:extLst>
              <a:ext uri="{FF2B5EF4-FFF2-40B4-BE49-F238E27FC236}">
                <a16:creationId xmlns:a16="http://schemas.microsoft.com/office/drawing/2014/main" id="{5064BBE2-B2F0-4CFB-818A-2CD6E338E3C7}"/>
              </a:ext>
            </a:extLst>
          </p:cNvPr>
          <p:cNvCxnSpPr>
            <a:cxnSpLocks/>
          </p:cNvCxnSpPr>
          <p:nvPr/>
        </p:nvCxnSpPr>
        <p:spPr>
          <a:xfrm>
            <a:off x="0" y="227687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00E6AEC-0882-4090-9592-F134D022497D}"/>
              </a:ext>
            </a:extLst>
          </p:cNvPr>
          <p:cNvCxnSpPr>
            <a:cxnSpLocks/>
          </p:cNvCxnSpPr>
          <p:nvPr/>
        </p:nvCxnSpPr>
        <p:spPr>
          <a:xfrm>
            <a:off x="0" y="5589240"/>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67D3E8DF-2E99-4900-99F2-C484B209171A}"/>
              </a:ext>
            </a:extLst>
          </p:cNvPr>
          <p:cNvSpPr txBox="1"/>
          <p:nvPr/>
        </p:nvSpPr>
        <p:spPr>
          <a:xfrm>
            <a:off x="1524000" y="4100879"/>
            <a:ext cx="9144000"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latin typeface="Consolas" panose="020B0609020204030204" pitchFamily="49" charset="0"/>
              </a:rPr>
              <a:t>fn</a:t>
            </a:r>
            <a:r>
              <a:rPr lang="en-IN" dirty="0">
                <a:solidFill>
                  <a:schemeClr val="bg1">
                    <a:lumMod val="50000"/>
                  </a:schemeClr>
                </a:solidFill>
                <a:latin typeface="Consolas" panose="020B0609020204030204" pitchFamily="49" charset="0"/>
              </a:rPr>
              <a:t>() {</a:t>
            </a:r>
          </a:p>
          <a:p>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var x =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.emp.</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latin typeface="Consolas" panose="020B0609020204030204" pitchFamily="49" charset="0"/>
              </a:rPr>
              <a:t>	</a:t>
            </a:r>
            <a:r>
              <a:rPr lang="en-IN" dirty="0">
                <a:solidFill>
                  <a:srgbClr val="B22251"/>
                </a:solidFill>
                <a:latin typeface="Consolas" panose="020B0609020204030204" pitchFamily="49" charset="0"/>
              </a:rPr>
              <a:t>return</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limit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x &gt; </a:t>
            </a:r>
            <a:r>
              <a:rPr lang="en-IN" dirty="0">
                <a:solidFill>
                  <a:srgbClr val="994646"/>
                </a:solidFill>
                <a:latin typeface="Consolas" panose="020B0609020204030204" pitchFamily="49" charset="0"/>
              </a:rPr>
              <a:t>10</a:t>
            </a:r>
            <a:r>
              <a:rPr lang="en-IN" dirty="0">
                <a:latin typeface="Consolas" panose="020B0609020204030204" pitchFamily="49" charset="0"/>
              </a:rPr>
              <a:t> ? </a:t>
            </a:r>
            <a:r>
              <a:rPr lang="en-IN" dirty="0">
                <a:solidFill>
                  <a:srgbClr val="994646"/>
                </a:solidFill>
                <a:latin typeface="Consolas" panose="020B0609020204030204" pitchFamily="49" charset="0"/>
              </a:rPr>
              <a:t>1</a:t>
            </a:r>
            <a:r>
              <a:rPr lang="en-IN" dirty="0">
                <a:latin typeface="Consolas" panose="020B0609020204030204" pitchFamily="49" charset="0"/>
              </a:rPr>
              <a:t> : </a:t>
            </a:r>
            <a:r>
              <a:rPr lang="en-IN" dirty="0">
                <a:solidFill>
                  <a:srgbClr val="994646"/>
                </a:solidFill>
                <a:latin typeface="Consolas" panose="020B0609020204030204" pitchFamily="49" charset="0"/>
              </a:rPr>
              <a:t>2</a:t>
            </a:r>
            <a:r>
              <a:rPr lang="en-IN" dirty="0">
                <a:solidFill>
                  <a:schemeClr val="bg1">
                    <a:lumMod val="50000"/>
                  </a:schemeClr>
                </a:solidFill>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
        <p:nvSpPr>
          <p:cNvPr id="9" name="TextBox 8">
            <a:extLst>
              <a:ext uri="{FF2B5EF4-FFF2-40B4-BE49-F238E27FC236}">
                <a16:creationId xmlns:a16="http://schemas.microsoft.com/office/drawing/2014/main" id="{D0C6B911-936C-4296-BF45-5ECF71FE80D9}"/>
              </a:ext>
            </a:extLst>
          </p:cNvPr>
          <p:cNvSpPr txBox="1"/>
          <p:nvPr/>
        </p:nvSpPr>
        <p:spPr>
          <a:xfrm>
            <a:off x="1524000" y="5805264"/>
            <a:ext cx="9144000"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a:t>
            </a:r>
            <a:r>
              <a:rPr lang="en-IN" dirty="0">
                <a:solidFill>
                  <a:srgbClr val="036883"/>
                </a:solidFill>
                <a:latin typeface="Consolas" panose="020B0609020204030204" pitchFamily="49" charset="0"/>
                <a:cs typeface="Calibri" panose="020F0502020204030204" pitchFamily="34" charset="0"/>
              </a:rPr>
              <a:t>getSiblingDB</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"primaryDB"</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.movies.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 =&gt;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.movie.</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p>
          <a:p>
            <a:pPr marL="2619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a:t>
            </a:r>
          </a:p>
        </p:txBody>
      </p:sp>
      <p:cxnSp>
        <p:nvCxnSpPr>
          <p:cNvPr id="10" name="Straight Connector 9">
            <a:extLst>
              <a:ext uri="{FF2B5EF4-FFF2-40B4-BE49-F238E27FC236}">
                <a16:creationId xmlns:a16="http://schemas.microsoft.com/office/drawing/2014/main" id="{5602FB48-DF86-4562-94FB-12448A29110D}"/>
              </a:ext>
            </a:extLst>
          </p:cNvPr>
          <p:cNvCxnSpPr>
            <a:cxnSpLocks/>
          </p:cNvCxnSpPr>
          <p:nvPr/>
        </p:nvCxnSpPr>
        <p:spPr>
          <a:xfrm>
            <a:off x="0" y="386104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7835070"/>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7" name="TextBox 6">
            <a:extLst>
              <a:ext uri="{FF2B5EF4-FFF2-40B4-BE49-F238E27FC236}">
                <a16:creationId xmlns:a16="http://schemas.microsoft.com/office/drawing/2014/main" id="{6B788DC8-2E81-47A1-BE5D-0BE42614FCA9}"/>
              </a:ext>
            </a:extLst>
          </p:cNvPr>
          <p:cNvSpPr txBox="1"/>
          <p:nvPr/>
        </p:nvSpPr>
        <p:spPr>
          <a:xfrm>
            <a:off x="1517937" y="691200"/>
            <a:ext cx="9144000" cy="313932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insertOnlyPune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id, _name, _sal, _comm, _city</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_city == </a:t>
            </a:r>
            <a:r>
              <a:rPr lang="en-IN" dirty="0">
                <a:solidFill>
                  <a:srgbClr val="669900"/>
                </a:solidFill>
                <a:latin typeface="Consolas" panose="020B0609020204030204" pitchFamily="49" charset="0"/>
                <a:ea typeface="Source Code Pro" panose="020B0509030403020204" pitchFamily="49" charset="0"/>
              </a:rPr>
              <a:t>'pune'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.abc.</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_id: id,</a:t>
            </a:r>
          </a:p>
          <a:p>
            <a:r>
              <a:rPr lang="en-IN" dirty="0">
                <a:latin typeface="Consolas" panose="020B0609020204030204" pitchFamily="49" charset="0"/>
              </a:rPr>
              <a:t>	    ename: _name,</a:t>
            </a:r>
          </a:p>
          <a:p>
            <a:r>
              <a:rPr lang="en-IN" dirty="0">
                <a:latin typeface="Consolas" panose="020B0609020204030204" pitchFamily="49" charset="0"/>
              </a:rPr>
              <a:t>	    sal: _sal,</a:t>
            </a:r>
          </a:p>
          <a:p>
            <a:r>
              <a:rPr lang="en-IN" dirty="0">
                <a:latin typeface="Consolas" panose="020B0609020204030204" pitchFamily="49" charset="0"/>
              </a:rPr>
              <a:t>	    comm: _comm,</a:t>
            </a:r>
          </a:p>
          <a:p>
            <a:r>
              <a:rPr lang="en-IN" dirty="0">
                <a:latin typeface="Consolas" panose="020B0609020204030204" pitchFamily="49" charset="0"/>
              </a:rPr>
              <a:t>	    grandSalary: _sal + _comm</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9" name="Straight Connector 8">
            <a:extLst>
              <a:ext uri="{FF2B5EF4-FFF2-40B4-BE49-F238E27FC236}">
                <a16:creationId xmlns:a16="http://schemas.microsoft.com/office/drawing/2014/main" id="{407E238F-D07D-48AD-8745-DD83A0676232}"/>
              </a:ext>
            </a:extLst>
          </p:cNvPr>
          <p:cNvCxnSpPr>
            <a:cxnSpLocks/>
          </p:cNvCxnSpPr>
          <p:nvPr/>
        </p:nvCxnSpPr>
        <p:spPr>
          <a:xfrm>
            <a:off x="0" y="3830521"/>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D8710233-4541-46E1-99F4-24436A5E1B57}"/>
              </a:ext>
            </a:extLst>
          </p:cNvPr>
          <p:cNvSpPr txBox="1"/>
          <p:nvPr/>
        </p:nvSpPr>
        <p:spPr>
          <a:xfrm>
            <a:off x="1524000" y="3951054"/>
            <a:ext cx="9396536" cy="286232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insertProduct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productName,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color,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a:t>
            </a:r>
            <a:r>
              <a:rPr lang="en-IN" dirty="0">
                <a:solidFill>
                  <a:schemeClr val="bg1">
                    <a:lumMod val="50000"/>
                  </a:schemeClr>
                </a:solidFill>
                <a:latin typeface="Consolas" panose="020B0609020204030204" pitchFamily="49" charset="0"/>
              </a:rPr>
              <a:t>) {</a:t>
            </a:r>
          </a:p>
          <a:p>
            <a:r>
              <a:rPr lang="en-IN" dirty="0">
                <a:solidFill>
                  <a:srgbClr val="FC6F0D"/>
                </a:solidFill>
                <a:latin typeface="Consolas" panose="020B0609020204030204" pitchFamily="49" charset="0"/>
                <a:cs typeface="Calibri" panose="020F0502020204030204" pitchFamily="34"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insert</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productID: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p>
          <a:p>
            <a:r>
              <a:rPr lang="en-IN" dirty="0">
                <a:latin typeface="Consolas" panose="020B0609020204030204" pitchFamily="49" charset="0"/>
              </a:rPr>
              <a:t>	 productName: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productName,</a:t>
            </a:r>
          </a:p>
          <a:p>
            <a:r>
              <a:rPr lang="en-IN" dirty="0">
                <a:latin typeface="Consolas" panose="020B0609020204030204" pitchFamily="49" charset="0"/>
              </a:rPr>
              <a:t>	 color: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color,</a:t>
            </a:r>
          </a:p>
          <a:p>
            <a:r>
              <a:rPr lang="en-IN" dirty="0">
                <a:latin typeface="Consolas" panose="020B0609020204030204" pitchFamily="49" charset="0"/>
              </a:rPr>
              <a:t>	 rate: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a:t>
            </a:r>
          </a:p>
          <a:p>
            <a:r>
              <a:rPr lang="en-IN" dirty="0">
                <a:latin typeface="Consolas" panose="020B0609020204030204" pitchFamily="49" charset="0"/>
              </a:rPr>
              <a:t>	 qty: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a:t>
            </a:r>
          </a:p>
          <a:p>
            <a:r>
              <a:rPr lang="en-IN" dirty="0">
                <a:latin typeface="Consolas" panose="020B0609020204030204" pitchFamily="49" charset="0"/>
              </a:rPr>
              <a:t>	 total: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 </a:t>
            </a:r>
            <a:r>
              <a:rPr lang="en-IN" dirty="0">
                <a:solidFill>
                  <a:schemeClr val="accent6">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a:t>
            </a: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Tree>
    <p:extLst>
      <p:ext uri="{BB962C8B-B14F-4D97-AF65-F5344CB8AC3E}">
        <p14:creationId xmlns:p14="http://schemas.microsoft.com/office/powerpoint/2010/main" val="279929719"/>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11" name="TextBox 10">
            <a:extLst>
              <a:ext uri="{FF2B5EF4-FFF2-40B4-BE49-F238E27FC236}">
                <a16:creationId xmlns:a16="http://schemas.microsoft.com/office/drawing/2014/main" id="{37D3F031-7462-4F18-80D5-4E0F75BF6053}"/>
              </a:ext>
            </a:extLst>
          </p:cNvPr>
          <p:cNvSpPr txBox="1"/>
          <p:nvPr/>
        </p:nvSpPr>
        <p:spPr>
          <a:xfrm>
            <a:off x="1524000" y="5661248"/>
            <a:ext cx="8994812"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deleteProduct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r>
              <a:rPr lang="en-IN" dirty="0">
                <a:solidFill>
                  <a:schemeClr val="bg1">
                    <a:lumMod val="50000"/>
                  </a:schemeClr>
                </a:solidFill>
                <a:latin typeface="Consolas" panose="020B0609020204030204" pitchFamily="49" charset="0"/>
              </a:rPr>
              <a:t>) {</a:t>
            </a:r>
          </a:p>
          <a:p>
            <a:pPr marL="261938"/>
            <a:r>
              <a:rPr lang="en-IN" dirty="0">
                <a:solidFill>
                  <a:srgbClr val="FC6F0D"/>
                </a:solidFill>
                <a:latin typeface="Consolas" panose="020B0609020204030204" pitchFamily="49" charset="0"/>
                <a:cs typeface="Calibri" panose="020F0502020204030204" pitchFamily="34"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deleteOne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7" name="Straight Connector 6">
            <a:extLst>
              <a:ext uri="{FF2B5EF4-FFF2-40B4-BE49-F238E27FC236}">
                <a16:creationId xmlns:a16="http://schemas.microsoft.com/office/drawing/2014/main" id="{E6A18FC7-B1C4-45C7-8100-025BB694D684}"/>
              </a:ext>
            </a:extLst>
          </p:cNvPr>
          <p:cNvCxnSpPr>
            <a:cxnSpLocks/>
          </p:cNvCxnSpPr>
          <p:nvPr/>
        </p:nvCxnSpPr>
        <p:spPr>
          <a:xfrm>
            <a:off x="0" y="544522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8D7CD57F-48D4-45CA-93DE-FDDA64E3CC39}"/>
              </a:ext>
            </a:extLst>
          </p:cNvPr>
          <p:cNvCxnSpPr>
            <a:cxnSpLocks/>
          </p:cNvCxnSpPr>
          <p:nvPr/>
        </p:nvCxnSpPr>
        <p:spPr>
          <a:xfrm>
            <a:off x="0" y="292494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ED68D43E-6BA0-46E9-96DB-3F111C6EA7DE}"/>
              </a:ext>
            </a:extLst>
          </p:cNvPr>
          <p:cNvSpPr txBox="1"/>
          <p:nvPr/>
        </p:nvSpPr>
        <p:spPr>
          <a:xfrm>
            <a:off x="1519200" y="691200"/>
            <a:ext cx="9142739"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solidFill>
                  <a:schemeClr val="bg1">
                    <a:lumMod val="50000"/>
                  </a:schemeClr>
                </a:solidFill>
                <a:latin typeface="Consolas" panose="020B0609020204030204" pitchFamily="49" charset="0"/>
              </a:rPr>
              <a:t>() {</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updateOne</a:t>
            </a:r>
            <a:r>
              <a:rPr lang="en-IN" dirty="0">
                <a:solidFill>
                  <a:schemeClr val="bg1">
                    <a:lumMod val="50000"/>
                  </a:schemeClr>
                </a:solidFill>
                <a:latin typeface="Consolas" panose="020B0609020204030204" pitchFamily="49" charset="0"/>
              </a:rPr>
              <a:t>(</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rgbClr val="036883"/>
                </a:solidFill>
                <a:latin typeface="Consolas" panose="020B0609020204030204" pitchFamily="49" charset="0"/>
                <a:cs typeface="Calibri" panose="020F0502020204030204" pitchFamily="34" charset="0"/>
              </a:rPr>
              <a:t>$set</a:t>
            </a:r>
            <a:r>
              <a:rPr lang="en-IN" dirty="0">
                <a:latin typeface="Consolas" panose="020B0609020204030204" pitchFamily="49" charset="0"/>
              </a:rPr>
              <a:t>: {total: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.price + </a:t>
            </a:r>
            <a:r>
              <a:rPr lang="en-IN" dirty="0">
                <a:solidFill>
                  <a:srgbClr val="994646"/>
                </a:solidFill>
                <a:latin typeface="Consolas" panose="020B0609020204030204" pitchFamily="49" charset="0"/>
              </a:rPr>
              <a:t>2</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p>
          <a:p>
            <a:pPr marL="623888" indent="-623888"/>
            <a:r>
              <a:rPr lang="en-IN" dirty="0">
                <a:solidFill>
                  <a:schemeClr val="bg1">
                    <a:lumMod val="50000"/>
                  </a:schemeClr>
                </a:solidFill>
                <a:latin typeface="Consolas" panose="020B0609020204030204" pitchFamily="49" charset="0"/>
              </a:rPr>
              <a:t>     })</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
        <p:nvSpPr>
          <p:cNvPr id="9" name="TextBox 8">
            <a:extLst>
              <a:ext uri="{FF2B5EF4-FFF2-40B4-BE49-F238E27FC236}">
                <a16:creationId xmlns:a16="http://schemas.microsoft.com/office/drawing/2014/main" id="{69FC00A8-9C2C-49B7-B4D8-54763302ED5D}"/>
              </a:ext>
            </a:extLst>
          </p:cNvPr>
          <p:cNvSpPr txBox="1"/>
          <p:nvPr/>
        </p:nvSpPr>
        <p:spPr>
          <a:xfrm>
            <a:off x="1519200" y="3258850"/>
            <a:ext cx="9142739"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updateMany</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$set: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"Running Time min" : </a:t>
            </a:r>
          </a:p>
          <a:p>
            <a:r>
              <a:rPr lang="en-IN" dirty="0">
                <a:solidFill>
                  <a:schemeClr val="bg1">
                    <a:lumMod val="50000"/>
                  </a:schemeClr>
                </a:solidFill>
                <a:latin typeface="Consolas" panose="020B0609020204030204" pitchFamily="49" charset="0"/>
                <a:cs typeface="Calibri" panose="020F0502020204030204" pitchFamily="34" charset="0"/>
              </a:rPr>
              <a:t>            (</a:t>
            </a:r>
            <a:r>
              <a:rPr lang="en-IN" dirty="0">
                <a:latin typeface="Consolas" panose="020B0609020204030204" pitchFamily="49" charset="0"/>
              </a:rPr>
              <a:t>Math.floor</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Math.random</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 </a:t>
            </a:r>
            <a:r>
              <a:rPr lang="en-IN" dirty="0">
                <a:solidFill>
                  <a:srgbClr val="994646"/>
                </a:solidFill>
                <a:latin typeface="Consolas" panose="020B0609020204030204" pitchFamily="49" charset="0"/>
              </a:rPr>
              <a:t>700</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 </a:t>
            </a:r>
            <a:r>
              <a:rPr lang="en-IN" dirty="0">
                <a:solidFill>
                  <a:srgbClr val="994646"/>
                </a:solidFill>
                <a:latin typeface="Consolas" panose="020B0609020204030204" pitchFamily="49" charset="0"/>
              </a:rPr>
              <a:t>99</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solidFill>
                  <a:schemeClr val="bg1">
                    <a:lumMod val="50000"/>
                  </a:schemeClr>
                </a:solidFill>
                <a:latin typeface="Consolas" panose="020B0609020204030204" pitchFamily="49" charset="0"/>
                <a:cs typeface="Calibri" panose="020F0502020204030204" pitchFamily="34" charset="0"/>
              </a:rPr>
              <a:t>     }) </a:t>
            </a:r>
          </a:p>
          <a:p>
            <a:pPr marL="2619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1323758432"/>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7" name="TextBox 6">
            <a:extLst>
              <a:ext uri="{FF2B5EF4-FFF2-40B4-BE49-F238E27FC236}">
                <a16:creationId xmlns:a16="http://schemas.microsoft.com/office/drawing/2014/main" id="{D5E915E0-5449-473D-B5FD-5525B8495C98}"/>
              </a:ext>
            </a:extLst>
          </p:cNvPr>
          <p:cNvSpPr txBox="1"/>
          <p:nvPr/>
        </p:nvSpPr>
        <p:spPr>
          <a:xfrm>
            <a:off x="1524000" y="691200"/>
            <a:ext cx="914400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ea typeface="Source Code Pro" panose="020B0509030403020204" pitchFamily="49" charset="0"/>
              </a:rPr>
              <a:t>function </a:t>
            </a:r>
            <a:r>
              <a:rPr lang="en-IN" dirty="0">
                <a:solidFill>
                  <a:schemeClr val="accent1">
                    <a:lumMod val="50000"/>
                  </a:schemeClr>
                </a:solidFill>
                <a:latin typeface="Consolas" panose="020B0609020204030204" pitchFamily="49" charset="0"/>
              </a:rPr>
              <a:t>findProductByRangeID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_startID, _endID</a:t>
            </a:r>
            <a:r>
              <a:rPr lang="en-IN" dirty="0">
                <a:solidFill>
                  <a:schemeClr val="bg1">
                    <a:lumMod val="50000"/>
                  </a:schemeClr>
                </a:solidFill>
                <a:latin typeface="Consolas" panose="020B0609020204030204" pitchFamily="49" charset="0"/>
                <a:ea typeface="Source Code Pro" panose="020B0509030403020204" pitchFamily="49" charset="0"/>
              </a:rPr>
              <a:t>) {</a:t>
            </a:r>
          </a:p>
          <a:p>
            <a:pPr marL="900113" indent="-276225"/>
            <a:r>
              <a:rPr lang="en-IN" dirty="0">
                <a:solidFill>
                  <a:srgbClr val="B22251"/>
                </a:solidFill>
                <a:latin typeface="Consolas" panose="020B0609020204030204" pitchFamily="49" charset="0"/>
                <a:ea typeface="Source Code Pro" panose="020B0509030403020204" pitchFamily="49" charset="0"/>
              </a:rPr>
              <a:t>return</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cs typeface="Calibri" panose="020F0502020204030204" pitchFamily="34" charset="0"/>
              </a:rPr>
              <a:t>products</a:t>
            </a:r>
            <a:r>
              <a:rPr lang="en-IN" dirty="0">
                <a:latin typeface="Consolas" panose="020B0609020204030204" pitchFamily="49" charset="0"/>
                <a:ea typeface="Source Code Pro" panose="020B0509030403020204" pitchFamily="49" charset="0"/>
              </a:rPr>
              <a:t>.</a:t>
            </a:r>
            <a:r>
              <a:rPr lang="en-IN" dirty="0">
                <a:solidFill>
                  <a:srgbClr val="036883"/>
                </a:solidFill>
                <a:latin typeface="Consolas" panose="020B0609020204030204" pitchFamily="49" charset="0"/>
                <a:ea typeface="Source Code Pro" panose="020B0509030403020204" pitchFamily="49" charset="0"/>
                <a:cs typeface="Calibri" panose="020F0502020204030204" pitchFamily="34" charset="0"/>
              </a:rPr>
              <a:t>find</a:t>
            </a:r>
            <a:r>
              <a:rPr lang="en-IN" dirty="0">
                <a:solidFill>
                  <a:schemeClr val="bg2">
                    <a:lumMod val="75000"/>
                  </a:schemeClr>
                </a:solidFill>
                <a:latin typeface="Consolas" panose="020B0609020204030204" pitchFamily="49" charset="0"/>
                <a:ea typeface="Source Code Pro" panose="020B0509030403020204" pitchFamily="49" charset="0"/>
              </a:rPr>
              <a:t>(</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$and</a:t>
            </a:r>
            <a:r>
              <a:rPr lang="en-IN" dirty="0">
                <a:latin typeface="Consolas" panose="020B0609020204030204" pitchFamily="49" charset="0"/>
                <a:ea typeface="Source Code Pro" panose="020B0509030403020204" pitchFamily="49" charset="0"/>
              </a:rPr>
              <a:t>:</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productID: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$gte</a:t>
            </a:r>
            <a:r>
              <a:rPr lang="en-IN" dirty="0">
                <a:latin typeface="Consolas" panose="020B0609020204030204" pitchFamily="49" charset="0"/>
                <a:ea typeface="Source Code Pro" panose="020B0509030403020204" pitchFamily="49" charset="0"/>
              </a:rPr>
              <a:t>: _startID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 </a:t>
            </a:r>
            <a:r>
              <a:rPr lang="en-IN" dirty="0">
                <a:latin typeface="Consolas" panose="020B0609020204030204" pitchFamily="49" charset="0"/>
                <a:ea typeface="Source Code Pro" panose="020B0509030403020204" pitchFamily="49" charset="0"/>
              </a:rPr>
              <a:t>productID: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$lte</a:t>
            </a:r>
            <a:r>
              <a:rPr lang="en-IN" dirty="0">
                <a:latin typeface="Consolas" panose="020B0609020204030204" pitchFamily="49" charset="0"/>
                <a:ea typeface="Source Code Pro" panose="020B0509030403020204" pitchFamily="49" charset="0"/>
              </a:rPr>
              <a:t>: _endID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_id:</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false</a:t>
            </a:r>
            <a:r>
              <a:rPr lang="en-IN" dirty="0">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latin typeface="Consolas" panose="020B0609020204030204" pitchFamily="49" charset="0"/>
                <a:ea typeface="Source Code Pro" panose="020B0509030403020204" pitchFamily="49" charset="0"/>
              </a:rPr>
              <a:t>productID:</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true</a:t>
            </a:r>
            <a:r>
              <a:rPr lang="en-IN" dirty="0">
                <a:latin typeface="Consolas" panose="020B0609020204030204" pitchFamily="49" charset="0"/>
                <a:ea typeface="Source Code Pro" panose="020B0509030403020204" pitchFamily="49" charset="0"/>
              </a:rPr>
              <a:t>, productname:</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true</a:t>
            </a:r>
            <a:r>
              <a:rPr lang="en-IN" dirty="0">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endParaRPr lang="en-IN" dirty="0">
              <a:solidFill>
                <a:schemeClr val="bg2">
                  <a:lumMod val="75000"/>
                </a:schemeClr>
              </a:solidFill>
              <a:latin typeface="Consolas" panose="020B0609020204030204" pitchFamily="49" charset="0"/>
              <a:ea typeface="Source Code Pro" panose="020B0509030403020204" pitchFamily="49" charset="0"/>
            </a:endParaRPr>
          </a:p>
          <a:p>
            <a:pPr marL="266700"/>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endParaRPr lang="en-IN" dirty="0">
              <a:solidFill>
                <a:schemeClr val="bg1">
                  <a:lumMod val="50000"/>
                </a:schemeClr>
              </a:solidFill>
              <a:latin typeface="Consolas" panose="020B0609020204030204" pitchFamily="49" charset="0"/>
              <a:ea typeface="Source Code Pro" panose="020B0509030403020204" pitchFamily="49" charset="0"/>
            </a:endParaRPr>
          </a:p>
        </p:txBody>
      </p:sp>
      <p:sp>
        <p:nvSpPr>
          <p:cNvPr id="9" name="TextBox 8">
            <a:extLst>
              <a:ext uri="{FF2B5EF4-FFF2-40B4-BE49-F238E27FC236}">
                <a16:creationId xmlns:a16="http://schemas.microsoft.com/office/drawing/2014/main" id="{E7C0E1BA-5005-4AC5-8D6D-12F135B1F7EF}"/>
              </a:ext>
            </a:extLst>
          </p:cNvPr>
          <p:cNvSpPr txBox="1"/>
          <p:nvPr/>
        </p:nvSpPr>
        <p:spPr>
          <a:xfrm>
            <a:off x="1524000" y="2708920"/>
            <a:ext cx="9144000" cy="264687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solidFill>
                  <a:schemeClr val="accent1">
                    <a:lumMod val="50000"/>
                  </a:schemeClr>
                </a:solidFill>
                <a:latin typeface="Consolas" panose="020B0609020204030204" pitchFamily="49" charset="0"/>
              </a:rPr>
              <a:t>productValidation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 {</a:t>
            </a:r>
          </a:p>
          <a:p>
            <a:r>
              <a:rPr lang="en-IN" dirty="0">
                <a:solidFill>
                  <a:schemeClr val="bg2">
                    <a:lumMod val="75000"/>
                  </a:schemeClr>
                </a:solidFill>
                <a:latin typeface="Consolas" panose="020B0609020204030204" pitchFamily="49" charset="0"/>
              </a:rPr>
              <a:t>     </a:t>
            </a:r>
            <a:r>
              <a:rPr lang="en-IN" dirty="0">
                <a:solidFill>
                  <a:srgbClr val="CC3887"/>
                </a:solidFill>
                <a:latin typeface="Consolas" panose="020B0609020204030204" pitchFamily="49" charset="0"/>
                <a:cs typeface="Calibri" panose="020F0502020204030204" pitchFamily="34" charset="0"/>
              </a:rPr>
              <a:t>var</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x</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x != </a:t>
            </a:r>
            <a:r>
              <a:rPr lang="en-IN" dirty="0">
                <a:solidFill>
                  <a:srgbClr val="994646"/>
                </a:solidFill>
                <a:latin typeface="Consolas" panose="020B0609020204030204" pitchFamily="49" charset="0"/>
              </a:rPr>
              <a:t>0</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812800" defTabSz="987425"/>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p>
          <a:p>
            <a:pPr marL="812800" defTabSz="987425"/>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productID:</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productname:</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 </a:t>
            </a:r>
            <a:r>
              <a:rPr lang="en-IN" i="1" dirty="0">
                <a:solidFill>
                  <a:srgbClr val="036883"/>
                </a:solidFill>
                <a:latin typeface="Consolas" panose="020B0609020204030204" pitchFamily="49" charset="0"/>
              </a:rPr>
              <a:t>else</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"Document not found!"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2">
                  <a:lumMod val="75000"/>
                </a:schemeClr>
              </a:solidFill>
              <a:latin typeface="Consolas" panose="020B0609020204030204" pitchFamily="49" charset="0"/>
            </a:endParaRP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242088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81034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SQL vs NoSQL Database</a:t>
            </a:r>
          </a:p>
        </p:txBody>
      </p:sp>
      <p:sp>
        <p:nvSpPr>
          <p:cNvPr id="7" name="Rectangle 6"/>
          <p:cNvSpPr/>
          <p:nvPr/>
        </p:nvSpPr>
        <p:spPr>
          <a:xfrm>
            <a:off x="335360" y="2023389"/>
            <a:ext cx="11521280" cy="3770263"/>
          </a:xfrm>
          <a:prstGeom prst="rect">
            <a:avLst/>
          </a:prstGeom>
        </p:spPr>
        <p:txBody>
          <a:bodyPr wrap="square">
            <a:spAutoFit/>
          </a:bodyPr>
          <a:lstStyle/>
          <a:p>
            <a:r>
              <a:rPr lang="en-US" sz="2200" dirty="0">
                <a:solidFill>
                  <a:srgbClr val="FF0000"/>
                </a:solidFill>
                <a:latin typeface="Palatino Linotype" panose="02040502050505030304" pitchFamily="18" charset="0"/>
              </a:rPr>
              <a:t>Difference:</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NoSQL databases are document based, key-value pairs, or wide-column stores. This means that SQL databases represent data in form of tables which consists of </a:t>
            </a:r>
            <a:r>
              <a:rPr lang="en-US" sz="2000" i="1" dirty="0">
                <a:latin typeface="Palatino Linotype" panose="02040502050505030304" pitchFamily="18" charset="0"/>
              </a:rPr>
              <a:t>n</a:t>
            </a:r>
            <a:r>
              <a:rPr lang="en-US" sz="2000" dirty="0">
                <a:latin typeface="Palatino Linotype" panose="02040502050505030304" pitchFamily="18" charset="0"/>
              </a:rPr>
              <a:t> number of rows of data whereas NoSQL databases are the collection of key-value pair, documents, or wide-column stores which do not have standard schema definitions.</a:t>
            </a:r>
          </a:p>
          <a:p>
            <a:pPr marL="285750" indent="-285750">
              <a:buFont typeface="Arial" panose="020B0604020202020204" pitchFamily="34" charset="0"/>
              <a:buChar char="•"/>
            </a:pPr>
            <a:endParaRPr lang="en-US" sz="9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have predefined schema whereas NoSQL databases have dynamic schema for unstructured data.</a:t>
            </a:r>
          </a:p>
          <a:p>
            <a:pPr marL="285750" indent="-285750">
              <a:buFont typeface="Arial" panose="020B0604020202020204" pitchFamily="34" charset="0"/>
              <a:buChar char="•"/>
            </a:pPr>
            <a:endParaRPr lang="en-US" sz="9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are vertically scalable whereas the NoSQL databases are horizontally scalable.</a:t>
            </a:r>
          </a:p>
          <a:p>
            <a:pPr marL="285750" indent="-285750">
              <a:buFont typeface="Arial" panose="020B0604020202020204" pitchFamily="34" charset="0"/>
              <a:buChar char="•"/>
            </a:pPr>
            <a:endParaRPr lang="en-US" sz="9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uses SQL ( structured query language ) for defining and manipulating the data. In NoSQL database, queries are focused on collection of documents.</a:t>
            </a:r>
            <a:endParaRPr lang="en-IN" sz="2000" dirty="0">
              <a:latin typeface="Palatino Linotype" panose="02040502050505030304" pitchFamily="18" charset="0"/>
            </a:endParaRPr>
          </a:p>
        </p:txBody>
      </p:sp>
      <p:sp>
        <p:nvSpPr>
          <p:cNvPr id="2" name="Rectangle 1"/>
          <p:cNvSpPr/>
          <p:nvPr/>
        </p:nvSpPr>
        <p:spPr>
          <a:xfrm>
            <a:off x="335360" y="992922"/>
            <a:ext cx="11089232" cy="707886"/>
          </a:xfrm>
          <a:prstGeom prst="rect">
            <a:avLst/>
          </a:prstGeom>
        </p:spPr>
        <p:txBody>
          <a:bodyPr wrap="square">
            <a:spAutoFit/>
          </a:bodyPr>
          <a:lstStyle/>
          <a:p>
            <a:r>
              <a:rPr lang="en-US" sz="2000" dirty="0">
                <a:solidFill>
                  <a:srgbClr val="B22251"/>
                </a:solidFill>
                <a:latin typeface="Palatino Linotype" panose="02040502050505030304" pitchFamily="18" charset="0"/>
              </a:rPr>
              <a:t>Relational databases</a:t>
            </a:r>
            <a:r>
              <a:rPr lang="en-US" sz="2000" dirty="0">
                <a:latin typeface="Palatino Linotype" panose="02040502050505030304" pitchFamily="18" charset="0"/>
              </a:rPr>
              <a:t> are commonly referred to as SQL databases because they use </a:t>
            </a:r>
            <a:r>
              <a:rPr lang="en-US" sz="2000" dirty="0">
                <a:solidFill>
                  <a:srgbClr val="B22251"/>
                </a:solidFill>
                <a:latin typeface="Palatino Linotype" panose="02040502050505030304" pitchFamily="18" charset="0"/>
              </a:rPr>
              <a:t>SQL</a:t>
            </a:r>
            <a:r>
              <a:rPr lang="en-US" sz="2000" dirty="0">
                <a:latin typeface="Palatino Linotype" panose="02040502050505030304" pitchFamily="18" charset="0"/>
              </a:rPr>
              <a:t> (structured query language) as a way of storing and querying the data.</a:t>
            </a:r>
          </a:p>
        </p:txBody>
      </p:sp>
      <p:cxnSp>
        <p:nvCxnSpPr>
          <p:cNvPr id="4" name="Straight Connector 3">
            <a:extLst>
              <a:ext uri="{FF2B5EF4-FFF2-40B4-BE49-F238E27FC236}">
                <a16:creationId xmlns:a16="http://schemas.microsoft.com/office/drawing/2014/main" id="{D23B92E7-B580-4587-B7EC-E7F6F07A419F}"/>
              </a:ext>
            </a:extLst>
          </p:cNvPr>
          <p:cNvCxnSpPr/>
          <p:nvPr/>
        </p:nvCxnSpPr>
        <p:spPr>
          <a:xfrm>
            <a:off x="335360" y="5793652"/>
            <a:ext cx="11377264" cy="8362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6719562"/>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9" name="TextBox 8">
            <a:extLst>
              <a:ext uri="{FF2B5EF4-FFF2-40B4-BE49-F238E27FC236}">
                <a16:creationId xmlns:a16="http://schemas.microsoft.com/office/drawing/2014/main" id="{E7C0E1BA-5005-4AC5-8D6D-12F135B1F7EF}"/>
              </a:ext>
            </a:extLst>
          </p:cNvPr>
          <p:cNvSpPr txBox="1"/>
          <p:nvPr/>
        </p:nvSpPr>
        <p:spPr>
          <a:xfrm>
            <a:off x="299356" y="691200"/>
            <a:ext cx="11629292" cy="184665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latin typeface="Consolas" panose="020B0609020204030204" pitchFamily="49" charset="0"/>
              </a:rPr>
              <a:t> =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aggregate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updateOne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rgbClr val="036883"/>
                </a:solidFill>
                <a:latin typeface="Consolas" panose="020B0609020204030204" pitchFamily="49" charset="0"/>
                <a:cs typeface="Calibri" panose="020F0502020204030204" pitchFamily="34" charset="0"/>
              </a:rPr>
              <a:t>$set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r: Math.round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Math.random()*</a:t>
            </a:r>
            <a:r>
              <a:rPr lang="en-IN" dirty="0">
                <a:solidFill>
                  <a:srgbClr val="994646"/>
                </a:solidFill>
                <a:latin typeface="Consolas" panose="020B0609020204030204" pitchFamily="49" charset="0"/>
              </a:rPr>
              <a:t>800</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rgbClr val="994646"/>
                </a:solidFill>
                <a:latin typeface="Consolas" panose="020B0609020204030204" pitchFamily="49" charset="0"/>
              </a:rPr>
              <a:t>100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pPr marL="174625"/>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pPr marL="3635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pPr marL="285750" indent="-285750">
              <a:buFont typeface="Arial" panose="020B0604020202020204" pitchFamily="34" charset="0"/>
              <a:buChar char="•"/>
            </a:pPr>
            <a:endParaRPr lang="en-IN" sz="600" dirty="0">
              <a:latin typeface="Consolas" panose="020B0609020204030204" pitchFamily="49" charset="0"/>
            </a:endParaRPr>
          </a:p>
          <a:p>
            <a:pPr marL="285750" indent="-285750">
              <a:buFont typeface="Arial" panose="020B0604020202020204" pitchFamily="34" charset="0"/>
              <a:buChar char="•"/>
            </a:pPr>
            <a:r>
              <a:rPr lang="en-IN" dirty="0">
                <a:latin typeface="Consolas" panose="020B0609020204030204" pitchFamily="49" charset="0"/>
              </a:rPr>
              <a:t>fn();</a:t>
            </a: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2708920"/>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7FD3F820-11AC-4390-9A5D-6572EF6A3E0B}"/>
              </a:ext>
            </a:extLst>
          </p:cNvPr>
          <p:cNvSpPr txBox="1"/>
          <p:nvPr/>
        </p:nvSpPr>
        <p:spPr>
          <a:xfrm>
            <a:off x="299356" y="2924944"/>
            <a:ext cx="11485276" cy="313932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auto_increment </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title, author, pages, language, rate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a:t>
            </a:r>
            <a:r>
              <a:rPr lang="en-IN" dirty="0">
                <a:solidFill>
                  <a:srgbClr val="00B0F0"/>
                </a:solidFill>
                <a:latin typeface="Consolas" panose="020B0609020204030204" pitchFamily="49" charset="0"/>
              </a:rPr>
              <a:t>let</a:t>
            </a:r>
            <a:r>
              <a:rPr lang="en-IN" dirty="0">
                <a:latin typeface="Consolas" panose="020B0609020204030204" pitchFamily="49" charset="0"/>
              </a:rPr>
              <a:t> a =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+ 1;</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_id: a,</a:t>
            </a:r>
          </a:p>
          <a:p>
            <a:r>
              <a:rPr lang="en-IN" dirty="0">
                <a:latin typeface="Consolas" panose="020B0609020204030204" pitchFamily="49" charset="0"/>
              </a:rPr>
              <a:t>	   title: title,</a:t>
            </a:r>
          </a:p>
          <a:p>
            <a:r>
              <a:rPr lang="en-IN" dirty="0">
                <a:latin typeface="Consolas" panose="020B0609020204030204" pitchFamily="49" charset="0"/>
              </a:rPr>
              <a:t>	   author: author,</a:t>
            </a:r>
          </a:p>
          <a:p>
            <a:r>
              <a:rPr lang="en-IN" dirty="0">
                <a:latin typeface="Consolas" panose="020B0609020204030204" pitchFamily="49" charset="0"/>
              </a:rPr>
              <a:t>	   pages: pages,</a:t>
            </a:r>
          </a:p>
          <a:p>
            <a:r>
              <a:rPr lang="en-IN" dirty="0">
                <a:latin typeface="Consolas" panose="020B0609020204030204" pitchFamily="49" charset="0"/>
              </a:rPr>
              <a:t>	   language: language,</a:t>
            </a:r>
          </a:p>
          <a:p>
            <a:r>
              <a:rPr lang="en-IN" dirty="0">
                <a:latin typeface="Consolas" panose="020B0609020204030204" pitchFamily="49" charset="0"/>
              </a:rPr>
              <a:t>	   rate: rate</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758804893"/>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9" name="TextBox 8">
            <a:extLst>
              <a:ext uri="{FF2B5EF4-FFF2-40B4-BE49-F238E27FC236}">
                <a16:creationId xmlns:a16="http://schemas.microsoft.com/office/drawing/2014/main" id="{E7C0E1BA-5005-4AC5-8D6D-12F135B1F7EF}"/>
              </a:ext>
            </a:extLst>
          </p:cNvPr>
          <p:cNvSpPr txBox="1"/>
          <p:nvPr/>
        </p:nvSpPr>
        <p:spPr>
          <a:xfrm>
            <a:off x="299356" y="691200"/>
            <a:ext cx="11485276" cy="3046988"/>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split_rs </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endParaRPr lang="en-IN" sz="600" dirty="0">
              <a:latin typeface="Consolas" panose="020B0609020204030204" pitchFamily="49" charset="0"/>
            </a:endParaRPr>
          </a:p>
          <a:p>
            <a:r>
              <a:rPr lang="en-IN" dirty="0">
                <a:latin typeface="Consolas" panose="020B0609020204030204" pitchFamily="49" charset="0"/>
              </a:rPr>
              <a:t>	</a:t>
            </a:r>
            <a:r>
              <a:rPr lang="en-IN" dirty="0">
                <a:solidFill>
                  <a:srgbClr val="669900"/>
                </a:solidFill>
                <a:latin typeface="Consolas" panose="020B0609020204030204" pitchFamily="49" charset="0"/>
                <a:ea typeface="Source Code Pro" panose="020B0509030403020204" pitchFamily="49" charset="0"/>
              </a:rPr>
              <a:t>/* split Rs.970  into Rs and 970 */</a:t>
            </a:r>
          </a:p>
          <a:p>
            <a:endParaRPr lang="en-IN" sz="600" dirty="0">
              <a:latin typeface="Consolas" panose="020B0609020204030204" pitchFamily="49"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for</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key in </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if</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key == 'rate'</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.rate.split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386104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1708582"/>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a:t>
            </a:r>
            <a:endParaRPr lang="en-US" dirty="0"/>
          </a:p>
        </p:txBody>
      </p:sp>
      <p:sp>
        <p:nvSpPr>
          <p:cNvPr id="3" name="Rectangle 2"/>
          <p:cNvSpPr/>
          <p:nvPr/>
        </p:nvSpPr>
        <p:spPr>
          <a:xfrm>
            <a:off x="1943100" y="2861953"/>
            <a:ext cx="8305800" cy="1477328"/>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Modifies an existing document or documents in a collection. The method can modify specific fields of an existing document or documents or replace an existing document entirely, depending on the update parameter. By default,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updates a single document. Set the Multi Parameter to update all documents that match the query criteria.</a:t>
            </a:r>
          </a:p>
        </p:txBody>
      </p:sp>
    </p:spTree>
    <p:extLst>
      <p:ext uri="{BB962C8B-B14F-4D97-AF65-F5344CB8AC3E}">
        <p14:creationId xmlns:p14="http://schemas.microsoft.com/office/powerpoint/2010/main" val="2844348414"/>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a:t>
            </a:r>
          </a:p>
        </p:txBody>
      </p:sp>
      <p:sp>
        <p:nvSpPr>
          <p:cNvPr id="4" name="Rectangle 3"/>
          <p:cNvSpPr/>
          <p:nvPr/>
        </p:nvSpPr>
        <p:spPr>
          <a:xfrm>
            <a:off x="1657355" y="1988840"/>
            <a:ext cx="9007594" cy="646331"/>
          </a:xfrm>
          <a:prstGeom prst="rect">
            <a:avLst/>
          </a:prstGeom>
        </p:spPr>
        <p:txBody>
          <a:bodyPr wrap="non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update</a:t>
            </a:r>
            <a:r>
              <a:rPr lang="en-IN" dirty="0">
                <a:solidFill>
                  <a:srgbClr val="061621"/>
                </a:solidFill>
                <a:latin typeface="Source Code Pro" panose="020B0509030403020204" pitchFamily="49" charset="0"/>
                <a:ea typeface="Source Code Pro" panose="020B0509030403020204" pitchFamily="49" charset="0"/>
              </a:rPr>
              <a:t>({ query }, { update }, { options })</a:t>
            </a: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update</a:t>
            </a:r>
            <a:r>
              <a:rPr lang="en-IN" dirty="0">
                <a:solidFill>
                  <a:srgbClr val="061621"/>
                </a:solidFill>
                <a:latin typeface="Source Code Pro" panose="020B0509030403020204" pitchFamily="49" charset="0"/>
                <a:ea typeface="Source Code Pro" panose="020B0509030403020204" pitchFamily="49" charset="0"/>
              </a:rPr>
              <a:t>({ query }, { $set:{ update }}, { options })</a:t>
            </a:r>
          </a:p>
        </p:txBody>
      </p:sp>
      <p:sp>
        <p:nvSpPr>
          <p:cNvPr id="8" name="Rectangle 7"/>
          <p:cNvSpPr/>
          <p:nvPr/>
        </p:nvSpPr>
        <p:spPr>
          <a:xfrm>
            <a:off x="1673188" y="762000"/>
            <a:ext cx="8845624" cy="984885"/>
          </a:xfrm>
          <a:prstGeom prst="rect">
            <a:avLst/>
          </a:prstGeom>
        </p:spPr>
        <p:txBody>
          <a:bodyPr wrap="square">
            <a:spAutoFit/>
          </a:bodyPr>
          <a:lstStyle/>
          <a:p>
            <a:r>
              <a:rPr lang="en-US" dirty="0"/>
              <a:t>By default, the </a:t>
            </a:r>
            <a:r>
              <a:rPr lang="en-US" dirty="0">
                <a:solidFill>
                  <a:srgbClr val="FF8C00"/>
                </a:solidFill>
              </a:rPr>
              <a:t>update() </a:t>
            </a:r>
            <a:r>
              <a:rPr lang="en-US" dirty="0"/>
              <a:t>method updates a single document. Set the </a:t>
            </a:r>
            <a:r>
              <a:rPr lang="en-US" sz="2000" dirty="0">
                <a:solidFill>
                  <a:srgbClr val="B22251"/>
                </a:solidFill>
                <a:latin typeface="Consolas" panose="020B0609020204030204" pitchFamily="49" charset="0"/>
              </a:rPr>
              <a:t>multi</a:t>
            </a:r>
            <a:r>
              <a:rPr lang="en-US" dirty="0"/>
              <a:t> Parameter to update all documents that match the query criteria,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3" name="Rectangle 2"/>
          <p:cNvSpPr/>
          <p:nvPr/>
        </p:nvSpPr>
        <p:spPr>
          <a:xfrm>
            <a:off x="479376" y="4039235"/>
            <a:ext cx="11233248" cy="166199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rPr>
              <a:t>"programmer</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upsert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"sales"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upsert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multi</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"small"</a:t>
            </a:r>
            <a:r>
              <a:rPr lang="en-US" dirty="0">
                <a:latin typeface="Source Code Pro" panose="020B0509030403020204" pitchFamily="49" charset="0"/>
                <a:ea typeface="Source Code Pro" panose="020B0509030403020204" pitchFamily="49" charset="0"/>
                <a:cs typeface="Calibri" panose="020F0502020204030204" pitchFamily="34" charset="0"/>
              </a:rPr>
              <a:t>, color: [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multi</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5" name="Rectangle 4"/>
          <p:cNvSpPr/>
          <p:nvPr/>
        </p:nvSpPr>
        <p:spPr>
          <a:xfrm>
            <a:off x="1524000" y="2884874"/>
            <a:ext cx="9140949" cy="369332"/>
          </a:xfrm>
          <a:prstGeom prst="rect">
            <a:avLst/>
          </a:prstGeom>
        </p:spPr>
        <p:txBody>
          <a:bodyPr wrap="square">
            <a:spAutoFit/>
          </a:bodyPr>
          <a:lstStyle/>
          <a:p>
            <a:r>
              <a:rPr lang="en-US" dirty="0">
                <a:solidFill>
                  <a:srgbClr val="B22251"/>
                </a:solidFill>
                <a:latin typeface="Consolas" panose="020B0609020204030204" pitchFamily="49" charset="0"/>
              </a:rPr>
              <a:t>Options : { $set: { field: value } }, { multi: true, upsert: true }</a:t>
            </a:r>
          </a:p>
        </p:txBody>
      </p:sp>
    </p:spTree>
    <p:extLst>
      <p:ext uri="{BB962C8B-B14F-4D97-AF65-F5344CB8AC3E}">
        <p14:creationId xmlns:p14="http://schemas.microsoft.com/office/powerpoint/2010/main" val="2473691024"/>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db.collection.updateOne()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updateOne()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operations can add fields to existing documents using the $set operator.</a:t>
            </a:r>
          </a:p>
        </p:txBody>
      </p:sp>
    </p:spTree>
    <p:extLst>
      <p:ext uri="{BB962C8B-B14F-4D97-AF65-F5344CB8AC3E}">
        <p14:creationId xmlns:p14="http://schemas.microsoft.com/office/powerpoint/2010/main" val="2191941974"/>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db.collection.updateOne()</a:t>
            </a:r>
          </a:p>
        </p:txBody>
      </p:sp>
      <p:sp>
        <p:nvSpPr>
          <p:cNvPr id="7" name="Rectangle 6"/>
          <p:cNvSpPr/>
          <p:nvPr/>
        </p:nvSpPr>
        <p:spPr>
          <a:xfrm>
            <a:off x="1673188" y="762000"/>
            <a:ext cx="8845624" cy="677108"/>
          </a:xfrm>
          <a:prstGeom prst="rect">
            <a:avLst/>
          </a:prstGeom>
        </p:spPr>
        <p:txBody>
          <a:bodyPr wrap="square">
            <a:spAutoFit/>
          </a:bodyPr>
          <a:lstStyle/>
          <a:p>
            <a:r>
              <a:rPr lang="en-US" b="1" i="1" dirty="0">
                <a:solidFill>
                  <a:srgbClr val="036883"/>
                </a:solidFill>
                <a:latin typeface="Palatino Linotype" panose="02040502050505030304" pitchFamily="18" charset="0"/>
              </a:rPr>
              <a:t>updateOne()</a:t>
            </a:r>
            <a:r>
              <a:rPr lang="en-US" dirty="0"/>
              <a:t> updates a </a:t>
            </a:r>
            <a:r>
              <a:rPr lang="en-US" dirty="0">
                <a:solidFill>
                  <a:srgbClr val="FF8C00"/>
                </a:solidFill>
              </a:rPr>
              <a:t>single </a:t>
            </a:r>
            <a:r>
              <a:rPr lang="en-US" dirty="0"/>
              <a:t>document within the collection based on the filter.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8" name="Rectangle 7"/>
          <p:cNvSpPr/>
          <p:nvPr/>
        </p:nvSpPr>
        <p:spPr>
          <a:xfrm>
            <a:off x="1524000" y="1628800"/>
            <a:ext cx="946854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updateOne</a:t>
            </a:r>
            <a:r>
              <a:rPr lang="en-US" dirty="0">
                <a:solidFill>
                  <a:srgbClr val="061621"/>
                </a:solidFill>
                <a:latin typeface="Source Code Pro" panose="020B0509030403020204" pitchFamily="49" charset="0"/>
                <a:ea typeface="Source Code Pro" panose="020B0509030403020204" pitchFamily="49" charset="0"/>
              </a:rPr>
              <a:t>({ filter }, </a:t>
            </a:r>
            <a:r>
              <a:rPr lang="en-IN" dirty="0">
                <a:solidFill>
                  <a:srgbClr val="061621"/>
                </a:solidFill>
                <a:latin typeface="Source Code Pro" panose="020B0509030403020204" pitchFamily="49" charset="0"/>
                <a:ea typeface="Source Code Pro" panose="020B0509030403020204" pitchFamily="49" charset="0"/>
              </a:rPr>
              <a:t>{ $set:{update} }</a:t>
            </a:r>
            <a:r>
              <a:rPr lang="en-US" dirty="0">
                <a:solidFill>
                  <a:srgbClr val="061621"/>
                </a:solidFill>
                <a:latin typeface="Source Code Pro" panose="020B0509030403020204" pitchFamily="49" charset="0"/>
                <a:ea typeface="Source Code Pro" panose="020B0509030403020204" pitchFamily="49" charset="0"/>
              </a:rPr>
              <a:t>, { options })</a:t>
            </a:r>
          </a:p>
        </p:txBody>
      </p:sp>
      <p:sp>
        <p:nvSpPr>
          <p:cNvPr id="17" name="Rectangle 16">
            <a:extLst>
              <a:ext uri="{FF2B5EF4-FFF2-40B4-BE49-F238E27FC236}">
                <a16:creationId xmlns:a16="http://schemas.microsoft.com/office/drawing/2014/main" id="{6D7B71ED-369E-4850-9FCD-DC0F923DAED8}"/>
              </a:ext>
            </a:extLst>
          </p:cNvPr>
          <p:cNvSpPr/>
          <p:nvPr/>
        </p:nvSpPr>
        <p:spPr>
          <a:xfrm>
            <a:off x="1556658" y="2150532"/>
            <a:ext cx="9708248" cy="369332"/>
          </a:xfrm>
          <a:prstGeom prst="rect">
            <a:avLst/>
          </a:prstGeom>
        </p:spPr>
        <p:txBody>
          <a:bodyPr wrap="square">
            <a:spAutoFit/>
          </a:bodyPr>
          <a:lstStyle/>
          <a:p>
            <a:pPr marL="342900" indent="-342900">
              <a:buFont typeface="Arial" panose="020B0604020202020204" pitchFamily="34" charset="0"/>
              <a:buChar char="•"/>
            </a:pP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D83713"/>
                </a:solidFill>
                <a:latin typeface="Source Code Pro" panose="020B0509030403020204" pitchFamily="49" charset="0"/>
              </a:rPr>
              <a:t>$set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061621"/>
                </a:solidFill>
                <a:latin typeface="Source Code Pro" panose="020B0509030403020204" pitchFamily="49" charset="0"/>
              </a:rPr>
              <a:t>{ field: value }, {</a:t>
            </a:r>
            <a:r>
              <a:rPr lang="en-US" dirty="0">
                <a:solidFill>
                  <a:srgbClr val="B22251"/>
                </a:solidFill>
                <a:latin typeface="Consolas" panose="020B0609020204030204" pitchFamily="49" charset="0"/>
              </a:rPr>
              <a:t> upsert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true </a:t>
            </a:r>
            <a:r>
              <a:rPr lang="en-US" dirty="0">
                <a:solidFill>
                  <a:srgbClr val="061621"/>
                </a:solidFill>
                <a:latin typeface="Source Code Pro" panose="020B0509030403020204" pitchFamily="49" charset="0"/>
              </a:rPr>
              <a:t>}</a:t>
            </a:r>
          </a:p>
        </p:txBody>
      </p:sp>
      <p:sp>
        <p:nvSpPr>
          <p:cNvPr id="24" name="TextBox 23">
            <a:extLst>
              <a:ext uri="{FF2B5EF4-FFF2-40B4-BE49-F238E27FC236}">
                <a16:creationId xmlns:a16="http://schemas.microsoft.com/office/drawing/2014/main" id="{1AC68FC7-AD14-4231-963E-AEA15DDB58EB}"/>
              </a:ext>
            </a:extLst>
          </p:cNvPr>
          <p:cNvSpPr txBox="1"/>
          <p:nvPr/>
        </p:nvSpPr>
        <p:spPr>
          <a:xfrm>
            <a:off x="407368" y="4154304"/>
            <a:ext cx="11449272" cy="193899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$set</a:t>
            </a:r>
            <a:r>
              <a:rPr lang="en-US" dirty="0">
                <a:latin typeface="Palatino Linotype" panose="02040502050505030304" pitchFamily="18" charset="0"/>
              </a:rPr>
              <a:t> operator replaces the value of a field with the specified value.</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the field does not exist, </a:t>
            </a:r>
            <a:r>
              <a:rPr lang="en-US" dirty="0">
                <a:solidFill>
                  <a:srgbClr val="D83713"/>
                </a:solidFill>
                <a:latin typeface="Palatino Linotype" panose="02040502050505030304" pitchFamily="18" charset="0"/>
              </a:rPr>
              <a:t>$set</a:t>
            </a:r>
            <a:r>
              <a:rPr lang="en-US" dirty="0">
                <a:latin typeface="Palatino Linotype" panose="02040502050505030304" pitchFamily="18" charset="0"/>
              </a:rPr>
              <a:t> will add a new field with the specified value.</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you specify multiple field-value pairs, </a:t>
            </a:r>
            <a:r>
              <a:rPr lang="en-US" dirty="0">
                <a:solidFill>
                  <a:srgbClr val="D83713"/>
                </a:solidFill>
                <a:latin typeface="Palatino Linotype" panose="02040502050505030304" pitchFamily="18" charset="0"/>
              </a:rPr>
              <a:t>$set </a:t>
            </a:r>
            <a:r>
              <a:rPr lang="en-US" dirty="0">
                <a:latin typeface="Palatino Linotype" panose="02040502050505030304" pitchFamily="18" charset="0"/>
              </a:rPr>
              <a:t>will update or create each field.</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To specify a &lt;field&gt; in an embedded document or in an array, use dot notation.</a:t>
            </a:r>
          </a:p>
        </p:txBody>
      </p:sp>
    </p:spTree>
    <p:extLst>
      <p:ext uri="{BB962C8B-B14F-4D97-AF65-F5344CB8AC3E}">
        <p14:creationId xmlns:p14="http://schemas.microsoft.com/office/powerpoint/2010/main" val="3916522350"/>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db.collection.updateMany()</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updateMany()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operations can add fields to existing documents using the $set operator.</a:t>
            </a:r>
          </a:p>
        </p:txBody>
      </p:sp>
    </p:spTree>
    <p:extLst>
      <p:ext uri="{BB962C8B-B14F-4D97-AF65-F5344CB8AC3E}">
        <p14:creationId xmlns:p14="http://schemas.microsoft.com/office/powerpoint/2010/main" val="2237058823"/>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1941035" y="2737918"/>
            <a:ext cx="8193399" cy="2491282"/>
            <a:chOff x="264801" y="2839560"/>
            <a:chExt cx="7659999" cy="2154014"/>
          </a:xfrm>
        </p:grpSpPr>
        <p:pic>
          <p:nvPicPr>
            <p:cNvPr id="3" name="Picture 2"/>
            <p:cNvPicPr>
              <a:picLocks noChangeAspect="1"/>
            </p:cNvPicPr>
            <p:nvPr/>
          </p:nvPicPr>
          <p:blipFill>
            <a:blip r:embed="rId2"/>
            <a:stretch>
              <a:fillRect/>
            </a:stretch>
          </p:blipFill>
          <p:spPr>
            <a:xfrm>
              <a:off x="264801" y="2839560"/>
              <a:ext cx="5032937" cy="2154014"/>
            </a:xfrm>
            <a:prstGeom prst="rect">
              <a:avLst/>
            </a:prstGeom>
          </p:spPr>
        </p:pic>
        <p:sp>
          <p:nvSpPr>
            <p:cNvPr id="11" name="Right Arrow 10"/>
            <p:cNvSpPr/>
            <p:nvPr/>
          </p:nvSpPr>
          <p:spPr>
            <a:xfrm flipH="1">
              <a:off x="5420595" y="4312491"/>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1"/>
            <p:cNvSpPr/>
            <p:nvPr/>
          </p:nvSpPr>
          <p:spPr>
            <a:xfrm flipH="1">
              <a:off x="5420595" y="3821562"/>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p:cNvSpPr/>
            <p:nvPr/>
          </p:nvSpPr>
          <p:spPr>
            <a:xfrm flipH="1">
              <a:off x="5420595" y="3384197"/>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p:cNvPicPr>
              <a:picLocks noChangeAspect="1"/>
            </p:cNvPicPr>
            <p:nvPr/>
          </p:nvPicPr>
          <p:blipFill>
            <a:blip r:embed="rId3"/>
            <a:stretch>
              <a:fillRect/>
            </a:stretch>
          </p:blipFill>
          <p:spPr>
            <a:xfrm>
              <a:off x="6534150" y="2870736"/>
              <a:ext cx="1390650" cy="352425"/>
            </a:xfrm>
            <a:prstGeom prst="rect">
              <a:avLst/>
            </a:prstGeom>
          </p:spPr>
        </p:pic>
        <p:sp>
          <p:nvSpPr>
            <p:cNvPr id="15" name="Right Arrow 14"/>
            <p:cNvSpPr/>
            <p:nvPr/>
          </p:nvSpPr>
          <p:spPr>
            <a:xfrm flipH="1">
              <a:off x="5420595" y="2967369"/>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p:cNvPicPr>
              <a:picLocks noChangeAspect="1"/>
            </p:cNvPicPr>
            <p:nvPr/>
          </p:nvPicPr>
          <p:blipFill>
            <a:blip r:embed="rId4"/>
            <a:stretch>
              <a:fillRect/>
            </a:stretch>
          </p:blipFill>
          <p:spPr>
            <a:xfrm>
              <a:off x="6534150" y="3258071"/>
              <a:ext cx="704850" cy="361950"/>
            </a:xfrm>
            <a:prstGeom prst="rect">
              <a:avLst/>
            </a:prstGeom>
          </p:spPr>
        </p:pic>
        <p:pic>
          <p:nvPicPr>
            <p:cNvPr id="17" name="Picture 16"/>
            <p:cNvPicPr>
              <a:picLocks noChangeAspect="1"/>
            </p:cNvPicPr>
            <p:nvPr/>
          </p:nvPicPr>
          <p:blipFill>
            <a:blip r:embed="rId5"/>
            <a:stretch>
              <a:fillRect/>
            </a:stretch>
          </p:blipFill>
          <p:spPr>
            <a:xfrm>
              <a:off x="6501494" y="3744575"/>
              <a:ext cx="1066800" cy="342900"/>
            </a:xfrm>
            <a:prstGeom prst="rect">
              <a:avLst/>
            </a:prstGeom>
          </p:spPr>
        </p:pic>
        <p:pic>
          <p:nvPicPr>
            <p:cNvPr id="18" name="Picture 17"/>
            <p:cNvPicPr>
              <a:picLocks noChangeAspect="1"/>
            </p:cNvPicPr>
            <p:nvPr/>
          </p:nvPicPr>
          <p:blipFill>
            <a:blip r:embed="rId6"/>
            <a:stretch>
              <a:fillRect/>
            </a:stretch>
          </p:blipFill>
          <p:spPr>
            <a:xfrm>
              <a:off x="6534831" y="4213962"/>
              <a:ext cx="1000126" cy="342900"/>
            </a:xfrm>
            <a:prstGeom prst="rect">
              <a:avLst/>
            </a:prstGeom>
          </p:spPr>
        </p:pic>
      </p:grpSp>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db.collection.updateMany()</a:t>
            </a:r>
          </a:p>
        </p:txBody>
      </p:sp>
      <p:sp>
        <p:nvSpPr>
          <p:cNvPr id="7" name="Rectangle 6"/>
          <p:cNvSpPr/>
          <p:nvPr/>
        </p:nvSpPr>
        <p:spPr>
          <a:xfrm>
            <a:off x="1673188" y="762000"/>
            <a:ext cx="8845624" cy="677108"/>
          </a:xfrm>
          <a:prstGeom prst="rect">
            <a:avLst/>
          </a:prstGeom>
        </p:spPr>
        <p:txBody>
          <a:bodyPr wrap="square">
            <a:spAutoFit/>
          </a:bodyPr>
          <a:lstStyle/>
          <a:p>
            <a:r>
              <a:rPr lang="en-US" b="1" i="1" dirty="0">
                <a:solidFill>
                  <a:srgbClr val="036883"/>
                </a:solidFill>
                <a:latin typeface="Palatino Linotype" panose="02040502050505030304" pitchFamily="18" charset="0"/>
              </a:rPr>
              <a:t>updateMany()</a:t>
            </a:r>
            <a:r>
              <a:rPr lang="en-US" dirty="0"/>
              <a:t> updates </a:t>
            </a:r>
            <a:r>
              <a:rPr lang="en-US" dirty="0">
                <a:solidFill>
                  <a:srgbClr val="FF8C00"/>
                </a:solidFill>
              </a:rPr>
              <a:t>multiple</a:t>
            </a:r>
            <a:r>
              <a:rPr lang="en-US" dirty="0"/>
              <a:t> documents within the collection based on the filter.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8" name="Rectangle 7"/>
          <p:cNvSpPr/>
          <p:nvPr/>
        </p:nvSpPr>
        <p:spPr>
          <a:xfrm>
            <a:off x="1524000" y="1659468"/>
            <a:ext cx="946854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updateMany</a:t>
            </a:r>
            <a:r>
              <a:rPr lang="en-US" dirty="0">
                <a:solidFill>
                  <a:srgbClr val="061621"/>
                </a:solidFill>
                <a:latin typeface="Source Code Pro" panose="020B0509030403020204" pitchFamily="49" charset="0"/>
                <a:ea typeface="Source Code Pro" panose="020B0509030403020204" pitchFamily="49" charset="0"/>
              </a:rPr>
              <a:t>({ filter }, </a:t>
            </a:r>
            <a:r>
              <a:rPr lang="en-IN" dirty="0">
                <a:solidFill>
                  <a:srgbClr val="061621"/>
                </a:solidFill>
                <a:latin typeface="Source Code Pro" panose="020B0509030403020204" pitchFamily="49" charset="0"/>
                <a:ea typeface="Source Code Pro" panose="020B0509030403020204" pitchFamily="49" charset="0"/>
              </a:rPr>
              <a:t>{ $set:{update} }</a:t>
            </a:r>
            <a:r>
              <a:rPr lang="en-US" dirty="0">
                <a:solidFill>
                  <a:srgbClr val="061621"/>
                </a:solidFill>
                <a:latin typeface="Source Code Pro" panose="020B0509030403020204" pitchFamily="49" charset="0"/>
                <a:ea typeface="Source Code Pro" panose="020B0509030403020204" pitchFamily="49" charset="0"/>
              </a:rPr>
              <a:t>, { options })</a:t>
            </a:r>
          </a:p>
        </p:txBody>
      </p:sp>
      <p:sp>
        <p:nvSpPr>
          <p:cNvPr id="5" name="Rectangle 4"/>
          <p:cNvSpPr/>
          <p:nvPr/>
        </p:nvSpPr>
        <p:spPr>
          <a:xfrm>
            <a:off x="1556658" y="2181200"/>
            <a:ext cx="8962155" cy="400110"/>
          </a:xfrm>
          <a:prstGeom prst="rect">
            <a:avLst/>
          </a:prstGeom>
        </p:spPr>
        <p:txBody>
          <a:bodyPr wrap="square">
            <a:spAutoFit/>
          </a:bodyPr>
          <a:lstStyle/>
          <a:p>
            <a:r>
              <a:rPr lang="en-US" sz="2000" dirty="0">
                <a:solidFill>
                  <a:srgbClr val="B22251"/>
                </a:solidFill>
                <a:latin typeface="Consolas" panose="020B0609020204030204" pitchFamily="49" charset="0"/>
              </a:rPr>
              <a:t>Options : { $set: { field: value }, { upsert : true }</a:t>
            </a:r>
          </a:p>
        </p:txBody>
      </p:sp>
      <p:sp>
        <p:nvSpPr>
          <p:cNvPr id="2" name="Rectangle 1"/>
          <p:cNvSpPr/>
          <p:nvPr/>
        </p:nvSpPr>
        <p:spPr>
          <a:xfrm>
            <a:off x="263352" y="5398532"/>
            <a:ext cx="11593288" cy="646331"/>
          </a:xfrm>
          <a:prstGeom prst="rect">
            <a:avLst/>
          </a:prstGeom>
        </p:spPr>
        <p:txBody>
          <a:bodyPr wrap="square">
            <a:spAutoFit/>
          </a:bodyPr>
          <a:lstStyle/>
          <a:p>
            <a:pPr marL="342900" indent="-342900">
              <a:buFont typeface="Arial" panose="020B0604020202020204" pitchFamily="34" charset="0"/>
              <a:buChar char="•"/>
            </a:pP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994646"/>
                </a:solidFill>
                <a:latin typeface="Source Code Pro" panose="020B0509030403020204" pitchFamily="49" charset="0"/>
                <a:ea typeface="Source Code Pro" panose="020B0509030403020204" pitchFamily="49" charset="0"/>
              </a:rPr>
              <a:t>2000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color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"yellow"</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"green"</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787651064"/>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$inc</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$inc</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increments a field by a specified value.</a:t>
            </a:r>
          </a:p>
        </p:txBody>
      </p:sp>
    </p:spTree>
    <p:extLst>
      <p:ext uri="{BB962C8B-B14F-4D97-AF65-F5344CB8AC3E}">
        <p14:creationId xmlns:p14="http://schemas.microsoft.com/office/powerpoint/2010/main" val="1759580174"/>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$inc</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$inc</a:t>
            </a:r>
            <a:r>
              <a:rPr lang="en-US" dirty="0"/>
              <a:t> operator increments a field by a specified value.</a:t>
            </a:r>
            <a:endParaRPr lang="en-IN" dirty="0"/>
          </a:p>
        </p:txBody>
      </p:sp>
      <p:sp>
        <p:nvSpPr>
          <p:cNvPr id="8" name="Rectangle 7"/>
          <p:cNvSpPr/>
          <p:nvPr/>
        </p:nvSpPr>
        <p:spPr>
          <a:xfrm>
            <a:off x="1524000" y="161186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$inc</a:t>
            </a:r>
            <a:r>
              <a:rPr lang="en-US" dirty="0">
                <a:solidFill>
                  <a:srgbClr val="061621"/>
                </a:solidFill>
                <a:latin typeface="Source Code Pro" panose="020B0509030403020204" pitchFamily="49" charset="0"/>
                <a:ea typeface="Source Code Pro" panose="020B0509030403020204" pitchFamily="49" charset="0"/>
              </a:rPr>
              <a:t>: { &lt;field1&gt;: &lt;amount1&gt;, &lt;field2&gt;: &lt;amount2&gt;, ... } }</a:t>
            </a:r>
          </a:p>
        </p:txBody>
      </p:sp>
      <p:sp>
        <p:nvSpPr>
          <p:cNvPr id="9" name="Rectangle 8"/>
          <p:cNvSpPr/>
          <p:nvPr/>
        </p:nvSpPr>
        <p:spPr>
          <a:xfrm>
            <a:off x="1673188" y="2354760"/>
            <a:ext cx="89948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$inc</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1802460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Types of Data</a:t>
            </a:r>
          </a:p>
        </p:txBody>
      </p:sp>
      <p:sp>
        <p:nvSpPr>
          <p:cNvPr id="2" name="AutoShape 4" descr="Big Data">
            <a:extLst>
              <a:ext uri="{FF2B5EF4-FFF2-40B4-BE49-F238E27FC236}">
                <a16:creationId xmlns:a16="http://schemas.microsoft.com/office/drawing/2014/main" id="{18AD7EE6-ABDB-4214-8FAF-9A686CBFFA71}"/>
              </a:ext>
            </a:extLst>
          </p:cNvPr>
          <p:cNvSpPr>
            <a:spLocks noChangeAspect="1" noChangeArrowheads="1"/>
          </p:cNvSpPr>
          <p:nvPr/>
        </p:nvSpPr>
        <p:spPr bwMode="auto">
          <a:xfrm>
            <a:off x="5942807"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pic>
        <p:nvPicPr>
          <p:cNvPr id="5" name="Picture 4">
            <a:extLst>
              <a:ext uri="{FF2B5EF4-FFF2-40B4-BE49-F238E27FC236}">
                <a16:creationId xmlns:a16="http://schemas.microsoft.com/office/drawing/2014/main" id="{B1118E38-D123-47A0-B778-FE2DF4912987}"/>
              </a:ext>
            </a:extLst>
          </p:cNvPr>
          <p:cNvPicPr>
            <a:picLocks noChangeAspect="1"/>
          </p:cNvPicPr>
          <p:nvPr/>
        </p:nvPicPr>
        <p:blipFill>
          <a:blip r:embed="rId2" cstate="print"/>
          <a:stretch>
            <a:fillRect/>
          </a:stretch>
        </p:blipFill>
        <p:spPr>
          <a:xfrm>
            <a:off x="4142582" y="1772817"/>
            <a:ext cx="3600450" cy="3819525"/>
          </a:xfrm>
          <a:prstGeom prst="rect">
            <a:avLst/>
          </a:prstGeom>
        </p:spPr>
      </p:pic>
      <p:sp>
        <p:nvSpPr>
          <p:cNvPr id="7" name="Rectangle 6">
            <a:extLst>
              <a:ext uri="{FF2B5EF4-FFF2-40B4-BE49-F238E27FC236}">
                <a16:creationId xmlns:a16="http://schemas.microsoft.com/office/drawing/2014/main" id="{77AC5AC2-05EF-4768-BB27-462605F875F9}"/>
              </a:ext>
            </a:extLst>
          </p:cNvPr>
          <p:cNvSpPr/>
          <p:nvPr/>
        </p:nvSpPr>
        <p:spPr>
          <a:xfrm>
            <a:off x="4405946" y="914448"/>
            <a:ext cx="1851789"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Semi-Structured</a:t>
            </a:r>
          </a:p>
        </p:txBody>
      </p:sp>
      <p:pic>
        <p:nvPicPr>
          <p:cNvPr id="8" name="Picture 7">
            <a:extLst>
              <a:ext uri="{FF2B5EF4-FFF2-40B4-BE49-F238E27FC236}">
                <a16:creationId xmlns:a16="http://schemas.microsoft.com/office/drawing/2014/main" id="{B01FBB5B-3941-4D68-B189-D4C24D6EDCD3}"/>
              </a:ext>
            </a:extLst>
          </p:cNvPr>
          <p:cNvPicPr>
            <a:picLocks noChangeAspect="1"/>
          </p:cNvPicPr>
          <p:nvPr/>
        </p:nvPicPr>
        <p:blipFill>
          <a:blip r:embed="rId3" cstate="print"/>
          <a:stretch>
            <a:fillRect/>
          </a:stretch>
        </p:blipFill>
        <p:spPr>
          <a:xfrm>
            <a:off x="407369" y="1409700"/>
            <a:ext cx="2600325" cy="4038600"/>
          </a:xfrm>
          <a:prstGeom prst="rect">
            <a:avLst/>
          </a:prstGeom>
        </p:spPr>
      </p:pic>
      <p:pic>
        <p:nvPicPr>
          <p:cNvPr id="9" name="Picture 8">
            <a:extLst>
              <a:ext uri="{FF2B5EF4-FFF2-40B4-BE49-F238E27FC236}">
                <a16:creationId xmlns:a16="http://schemas.microsoft.com/office/drawing/2014/main" id="{96593B7E-C28E-4DCF-A380-E4747E28E9D0}"/>
              </a:ext>
            </a:extLst>
          </p:cNvPr>
          <p:cNvPicPr>
            <a:picLocks noChangeAspect="1"/>
          </p:cNvPicPr>
          <p:nvPr/>
        </p:nvPicPr>
        <p:blipFill>
          <a:blip r:embed="rId4" cstate="print"/>
          <a:stretch>
            <a:fillRect/>
          </a:stretch>
        </p:blipFill>
        <p:spPr>
          <a:xfrm>
            <a:off x="8536609" y="2343150"/>
            <a:ext cx="3248025" cy="2476500"/>
          </a:xfrm>
          <a:prstGeom prst="rect">
            <a:avLst/>
          </a:prstGeom>
        </p:spPr>
      </p:pic>
      <p:sp>
        <p:nvSpPr>
          <p:cNvPr id="10" name="Rectangle 9">
            <a:extLst>
              <a:ext uri="{FF2B5EF4-FFF2-40B4-BE49-F238E27FC236}">
                <a16:creationId xmlns:a16="http://schemas.microsoft.com/office/drawing/2014/main" id="{4E5EA228-59D1-459B-944D-844973FAB145}"/>
              </a:ext>
            </a:extLst>
          </p:cNvPr>
          <p:cNvSpPr/>
          <p:nvPr/>
        </p:nvSpPr>
        <p:spPr>
          <a:xfrm>
            <a:off x="767408" y="914448"/>
            <a:ext cx="1261884"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Structured</a:t>
            </a:r>
            <a:endParaRPr lang="en-IN" dirty="0"/>
          </a:p>
        </p:txBody>
      </p:sp>
      <p:sp>
        <p:nvSpPr>
          <p:cNvPr id="12" name="Rectangle 11">
            <a:extLst>
              <a:ext uri="{FF2B5EF4-FFF2-40B4-BE49-F238E27FC236}">
                <a16:creationId xmlns:a16="http://schemas.microsoft.com/office/drawing/2014/main" id="{4B533DD1-1B5E-451B-836C-C54940E7FA33}"/>
              </a:ext>
            </a:extLst>
          </p:cNvPr>
          <p:cNvSpPr/>
          <p:nvPr/>
        </p:nvSpPr>
        <p:spPr>
          <a:xfrm>
            <a:off x="8976320" y="920135"/>
            <a:ext cx="1544012"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Unstructured</a:t>
            </a:r>
            <a:endParaRPr lang="en-IN" dirty="0"/>
          </a:p>
        </p:txBody>
      </p:sp>
      <p:sp>
        <p:nvSpPr>
          <p:cNvPr id="3" name="Rectangle 2">
            <a:extLst>
              <a:ext uri="{FF2B5EF4-FFF2-40B4-BE49-F238E27FC236}">
                <a16:creationId xmlns:a16="http://schemas.microsoft.com/office/drawing/2014/main" id="{A2141FC3-2BE7-402B-A935-CEC1D31F92B0}"/>
              </a:ext>
            </a:extLst>
          </p:cNvPr>
          <p:cNvSpPr/>
          <p:nvPr/>
        </p:nvSpPr>
        <p:spPr>
          <a:xfrm>
            <a:off x="263352" y="5951481"/>
            <a:ext cx="6912767" cy="646331"/>
          </a:xfrm>
          <a:prstGeom prst="rect">
            <a:avLst/>
          </a:prstGeom>
        </p:spPr>
        <p:txBody>
          <a:bodyPr wrap="square">
            <a:spAutoFit/>
          </a:bodyPr>
          <a:lstStyle/>
          <a:p>
            <a:r>
              <a:rPr lang="en-US" b="1" dirty="0">
                <a:solidFill>
                  <a:srgbClr val="036883"/>
                </a:solidFill>
                <a:latin typeface="arial" panose="020B0604020202020204" pitchFamily="34" charset="0"/>
              </a:rPr>
              <a:t>MongoDB</a:t>
            </a:r>
            <a:r>
              <a:rPr lang="en-US" dirty="0">
                <a:solidFill>
                  <a:srgbClr val="036883"/>
                </a:solidFill>
                <a:latin typeface="arial" panose="020B0604020202020204" pitchFamily="34" charset="0"/>
              </a:rPr>
              <a:t> stores </a:t>
            </a:r>
            <a:r>
              <a:rPr lang="en-US" b="1" dirty="0">
                <a:solidFill>
                  <a:srgbClr val="036883"/>
                </a:solidFill>
                <a:latin typeface="arial" panose="020B0604020202020204" pitchFamily="34" charset="0"/>
              </a:rPr>
              <a:t>documents</a:t>
            </a:r>
            <a:r>
              <a:rPr lang="en-US" dirty="0">
                <a:solidFill>
                  <a:srgbClr val="036883"/>
                </a:solidFill>
                <a:latin typeface="arial" panose="020B0604020202020204" pitchFamily="34" charset="0"/>
              </a:rPr>
              <a:t> (objects) in a format called </a:t>
            </a:r>
            <a:r>
              <a:rPr lang="en-US" b="1" dirty="0">
                <a:solidFill>
                  <a:srgbClr val="036883"/>
                </a:solidFill>
                <a:latin typeface="arial" panose="020B0604020202020204" pitchFamily="34" charset="0"/>
              </a:rPr>
              <a:t>BSON</a:t>
            </a:r>
            <a:r>
              <a:rPr lang="en-US" dirty="0">
                <a:solidFill>
                  <a:srgbClr val="036883"/>
                </a:solidFill>
                <a:latin typeface="arial" panose="020B0604020202020204" pitchFamily="34" charset="0"/>
              </a:rPr>
              <a:t>. </a:t>
            </a:r>
          </a:p>
          <a:p>
            <a:r>
              <a:rPr lang="en-US" b="1" dirty="0">
                <a:solidFill>
                  <a:srgbClr val="036883"/>
                </a:solidFill>
                <a:latin typeface="arial" panose="020B0604020202020204" pitchFamily="34" charset="0"/>
              </a:rPr>
              <a:t>BSON</a:t>
            </a:r>
            <a:r>
              <a:rPr lang="en-US" dirty="0">
                <a:solidFill>
                  <a:srgbClr val="036883"/>
                </a:solidFill>
                <a:latin typeface="arial" panose="020B0604020202020204" pitchFamily="34" charset="0"/>
              </a:rPr>
              <a:t> is a binary serialization of JSON</a:t>
            </a:r>
            <a:endParaRPr lang="en-IN" dirty="0">
              <a:solidFill>
                <a:srgbClr val="036883"/>
              </a:solidFill>
            </a:endParaRPr>
          </a:p>
        </p:txBody>
      </p:sp>
    </p:spTree>
    <p:extLst>
      <p:ext uri="{BB962C8B-B14F-4D97-AF65-F5344CB8AC3E}">
        <p14:creationId xmlns:p14="http://schemas.microsoft.com/office/powerpoint/2010/main" val="1921061291"/>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$unset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deletes a particular field.</a:t>
            </a:r>
          </a:p>
        </p:txBody>
      </p:sp>
      <p:sp>
        <p:nvSpPr>
          <p:cNvPr id="4"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$unset</a:t>
            </a:r>
            <a:endParaRPr lang="en-US" dirty="0"/>
          </a:p>
        </p:txBody>
      </p:sp>
    </p:spTree>
    <p:extLst>
      <p:ext uri="{BB962C8B-B14F-4D97-AF65-F5344CB8AC3E}">
        <p14:creationId xmlns:p14="http://schemas.microsoft.com/office/powerpoint/2010/main" val="3070696224"/>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$unset</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$unset</a:t>
            </a:r>
            <a:r>
              <a:rPr lang="en-US" dirty="0">
                <a:solidFill>
                  <a:srgbClr val="FF8C00"/>
                </a:solidFill>
              </a:rPr>
              <a:t> </a:t>
            </a:r>
            <a:r>
              <a:rPr lang="en-US" dirty="0"/>
              <a:t>operator deletes a particular field.</a:t>
            </a:r>
            <a:endParaRPr lang="en-IN" dirty="0"/>
          </a:p>
        </p:txBody>
      </p:sp>
      <p:sp>
        <p:nvSpPr>
          <p:cNvPr id="8" name="Rectangle 7"/>
          <p:cNvSpPr/>
          <p:nvPr/>
        </p:nvSpPr>
        <p:spPr>
          <a:xfrm>
            <a:off x="1524000" y="161186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$unset</a:t>
            </a:r>
            <a:r>
              <a:rPr lang="en-US" dirty="0">
                <a:solidFill>
                  <a:srgbClr val="061621"/>
                </a:solidFill>
                <a:latin typeface="Source Code Pro" panose="020B0509030403020204" pitchFamily="49" charset="0"/>
                <a:ea typeface="Source Code Pro" panose="020B0509030403020204" pitchFamily="49" charset="0"/>
              </a:rPr>
              <a:t>: { &lt;field1&gt;: "", ...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Rectangle 8"/>
          <p:cNvSpPr/>
          <p:nvPr/>
        </p:nvSpPr>
        <p:spPr>
          <a:xfrm>
            <a:off x="119336" y="2461736"/>
            <a:ext cx="11701300"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rgbClr val="994646"/>
                </a:solidFill>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613658472"/>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$rename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updates the name of a field.</a:t>
            </a:r>
            <a:endParaRPr lang="en-IN"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$rename</a:t>
            </a:r>
            <a:endParaRPr lang="en-US" dirty="0"/>
          </a:p>
        </p:txBody>
      </p:sp>
    </p:spTree>
    <p:extLst>
      <p:ext uri="{BB962C8B-B14F-4D97-AF65-F5344CB8AC3E}">
        <p14:creationId xmlns:p14="http://schemas.microsoft.com/office/powerpoint/2010/main" val="795036626"/>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$rename</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$rename </a:t>
            </a:r>
            <a:r>
              <a:rPr lang="en-US" dirty="0"/>
              <a:t>operator updates the name of a field.</a:t>
            </a:r>
            <a:endParaRPr lang="en-IN" dirty="0"/>
          </a:p>
        </p:txBody>
      </p:sp>
      <p:sp>
        <p:nvSpPr>
          <p:cNvPr id="8" name="Rectangle 7"/>
          <p:cNvSpPr/>
          <p:nvPr/>
        </p:nvSpPr>
        <p:spPr>
          <a:xfrm>
            <a:off x="1217712" y="1619508"/>
            <a:ext cx="9756576"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b="0" i="0" dirty="0">
                <a:solidFill>
                  <a:srgbClr val="061621"/>
                </a:solidFill>
                <a:effectLst/>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$rename</a:t>
            </a:r>
            <a:r>
              <a:rPr lang="en-US" dirty="0">
                <a:solidFill>
                  <a:srgbClr val="061621"/>
                </a:solidFill>
                <a:latin typeface="Source Code Pro" panose="020B0509030403020204" pitchFamily="49" charset="0"/>
                <a:ea typeface="Source Code Pro" panose="020B0509030403020204" pitchFamily="49" charset="0"/>
              </a:rPr>
              <a:t>: { &lt;oldfield1&gt;: &lt;newName1&gt;, &lt;oldfield2&gt;: &lt;newName2&gt;, ... } }</a:t>
            </a:r>
          </a:p>
        </p:txBody>
      </p:sp>
      <p:sp>
        <p:nvSpPr>
          <p:cNvPr id="9" name="Rectangle 8"/>
          <p:cNvSpPr/>
          <p:nvPr/>
        </p:nvSpPr>
        <p:spPr>
          <a:xfrm>
            <a:off x="299356" y="2731293"/>
            <a:ext cx="11593288"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634719328"/>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update</a:t>
            </a:r>
          </a:p>
        </p:txBody>
      </p:sp>
      <p:sp>
        <p:nvSpPr>
          <p:cNvPr id="8" name="TextBox 7">
            <a:extLst>
              <a:ext uri="{FF2B5EF4-FFF2-40B4-BE49-F238E27FC236}">
                <a16:creationId xmlns:a16="http://schemas.microsoft.com/office/drawing/2014/main" id="{7D720DAB-9BBD-4CC5-AF42-D93D9497B120}"/>
              </a:ext>
            </a:extLst>
          </p:cNvPr>
          <p:cNvSpPr txBox="1"/>
          <p:nvPr/>
        </p:nvSpPr>
        <p:spPr>
          <a:xfrm>
            <a:off x="407368" y="3528298"/>
            <a:ext cx="11449272" cy="286232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$push</a:t>
            </a:r>
            <a:r>
              <a:rPr lang="en-US" dirty="0">
                <a:latin typeface="Palatino Linotype" panose="02040502050505030304" pitchFamily="18" charset="0"/>
              </a:rPr>
              <a:t> operator appends a specified value to an array  &lt;field&gt;.</a:t>
            </a:r>
            <a:endParaRPr lang="en-IN" dirty="0">
              <a:latin typeface="Palatino Linotype" panose="02040502050505030304" pitchFamily="18" charset="0"/>
            </a:endParaRPr>
          </a:p>
          <a:p>
            <a:pPr marL="285750" indent="-285750">
              <a:buFont typeface="Arial" panose="020B0604020202020204" pitchFamily="34" charset="0"/>
              <a:buChar char="•"/>
            </a:pPr>
            <a:endParaRPr lang="en-IN" sz="600"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$each </a:t>
            </a:r>
            <a:r>
              <a:rPr lang="en-US" dirty="0">
                <a:latin typeface="Palatino Linotype" panose="02040502050505030304" pitchFamily="18" charset="0"/>
              </a:rPr>
              <a:t>with </a:t>
            </a:r>
            <a:r>
              <a:rPr lang="en-US" dirty="0">
                <a:solidFill>
                  <a:srgbClr val="D83713"/>
                </a:solidFill>
                <a:latin typeface="Palatino Linotype" panose="02040502050505030304" pitchFamily="18" charset="0"/>
              </a:rPr>
              <a:t>$push</a:t>
            </a:r>
            <a:r>
              <a:rPr lang="en-US" dirty="0">
                <a:latin typeface="Palatino Linotype" panose="02040502050505030304" pitchFamily="18" charset="0"/>
              </a:rPr>
              <a:t> operator to append multiple values to an array &lt;field&gt;.</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$pop </a:t>
            </a:r>
            <a:r>
              <a:rPr lang="en-US" dirty="0">
                <a:latin typeface="Palatino Linotype" panose="02040502050505030304" pitchFamily="18" charset="0"/>
              </a:rPr>
              <a:t>operator removes the first or last element of an array. Pass value of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Palatino Linotype" panose="02040502050505030304" pitchFamily="18" charset="0"/>
              </a:rPr>
              <a:t> to remove the first element of an array and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Palatino Linotype" panose="02040502050505030304" pitchFamily="18" charset="0"/>
              </a:rPr>
              <a:t> to remove the last element in an array.</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$pull</a:t>
            </a:r>
            <a:r>
              <a:rPr lang="en-US" dirty="0">
                <a:latin typeface="Palatino Linotype" panose="02040502050505030304" pitchFamily="18" charset="0"/>
              </a:rPr>
              <a:t> operator removes from an existing array all the value or values that match a specified condition.</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$addToSet </a:t>
            </a:r>
            <a:r>
              <a:rPr lang="en-US" dirty="0">
                <a:latin typeface="Palatino Linotype" panose="02040502050505030304" pitchFamily="18" charset="0"/>
              </a:rPr>
              <a:t>operator adds a value to an array unless the value is already present, in which case     </a:t>
            </a:r>
            <a:r>
              <a:rPr lang="en-US" dirty="0">
                <a:solidFill>
                  <a:srgbClr val="D83713"/>
                </a:solidFill>
                <a:latin typeface="Palatino Linotype" panose="02040502050505030304" pitchFamily="18" charset="0"/>
              </a:rPr>
              <a:t>$addToSet </a:t>
            </a:r>
            <a:r>
              <a:rPr lang="en-US" dirty="0">
                <a:latin typeface="Palatino Linotype" panose="02040502050505030304" pitchFamily="18" charset="0"/>
              </a:rPr>
              <a:t>does nothing to that array.</a:t>
            </a:r>
          </a:p>
        </p:txBody>
      </p:sp>
      <p:sp>
        <p:nvSpPr>
          <p:cNvPr id="9" name="Rectangle 8">
            <a:extLst>
              <a:ext uri="{FF2B5EF4-FFF2-40B4-BE49-F238E27FC236}">
                <a16:creationId xmlns:a16="http://schemas.microsoft.com/office/drawing/2014/main" id="{78A053DC-6FF0-46BB-9FC4-2DBE7EF22E00}"/>
              </a:ext>
            </a:extLst>
          </p:cNvPr>
          <p:cNvSpPr/>
          <p:nvPr/>
        </p:nvSpPr>
        <p:spPr>
          <a:xfrm>
            <a:off x="407368" y="769347"/>
            <a:ext cx="11449272" cy="1661993"/>
          </a:xfrm>
          <a:prstGeom prst="rect">
            <a:avLst/>
          </a:prstGeom>
        </p:spPr>
        <p:txBody>
          <a:bodyPr wrap="square">
            <a:spAutoFit/>
          </a:bodyPr>
          <a:lstStyle/>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 },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 </a:t>
            </a:r>
            <a:r>
              <a:rPr lang="en-IN" b="0" i="0" dirty="0">
                <a:solidFill>
                  <a:srgbClr val="D83713"/>
                </a:solidFill>
                <a:effectLst/>
                <a:latin typeface="Source Code Pro" panose="020B0509030403020204" pitchFamily="49" charset="0"/>
              </a:rPr>
              <a:t>$each: </a:t>
            </a:r>
            <a:r>
              <a:rPr lang="en-IN" dirty="0">
                <a:solidFill>
                  <a:srgbClr val="061621"/>
                </a:solidFill>
                <a:latin typeface="Source Code Pro" panose="020B0509030403020204" pitchFamily="49" charset="0"/>
              </a:rPr>
              <a:t>[</a:t>
            </a:r>
            <a:r>
              <a:rPr lang="en-US" dirty="0">
                <a:solidFill>
                  <a:srgbClr val="061621"/>
                </a:solidFill>
                <a:latin typeface="Source Code Pro" panose="020B0509030403020204" pitchFamily="49" charset="0"/>
              </a:rPr>
              <a:t>value1, value2, </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rPr>
              <a:t> </a:t>
            </a:r>
            <a:r>
              <a:rPr lang="en-IN" dirty="0">
                <a:solidFill>
                  <a:srgbClr val="061621"/>
                </a:solidFill>
                <a:latin typeface="Source Code Pro" panose="020B0509030403020204" pitchFamily="49" charset="0"/>
              </a:rPr>
              <a:t> ], </a:t>
            </a:r>
            <a:r>
              <a:rPr lang="en-IN" b="0" i="0" dirty="0">
                <a:solidFill>
                  <a:srgbClr val="D83713"/>
                </a:solidFill>
                <a:effectLst/>
                <a:latin typeface="Source Code Pro" panose="020B0509030403020204" pitchFamily="49" charset="0"/>
              </a:rPr>
              <a:t>$position</a:t>
            </a:r>
            <a:r>
              <a:rPr lang="en-IN" b="0" i="0" dirty="0">
                <a:solidFill>
                  <a:srgbClr val="001E2B"/>
                </a:solidFill>
                <a:effectLst/>
                <a:latin typeface="Source Code Pro" panose="020B0509030403020204" pitchFamily="49" charset="0"/>
              </a:rPr>
              <a:t>: &lt;num&gt;</a:t>
            </a:r>
            <a:r>
              <a:rPr lang="en-IN" b="0" i="0" dirty="0">
                <a:solidFill>
                  <a:srgbClr val="061621"/>
                </a:solidFill>
                <a:effectLst/>
                <a:latin typeface="Source Code Pro" panose="020B0509030403020204" pitchFamily="49" charset="0"/>
              </a:rPr>
              <a: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$pop</a:t>
            </a:r>
            <a:r>
              <a:rPr lang="en-IN" b="0" i="0" dirty="0">
                <a:solidFill>
                  <a:srgbClr val="061621"/>
                </a:solidFill>
                <a:effectLst/>
                <a:latin typeface="Source Code Pro" panose="020B0509030403020204" pitchFamily="49" charset="0"/>
              </a:rPr>
              <a:t>: { &lt;field&gt;: &lt;-1 </a:t>
            </a:r>
            <a:r>
              <a:rPr lang="en-IN" b="0" i="0" dirty="0">
                <a:solidFill>
                  <a:schemeClr val="bg1">
                    <a:lumMod val="50000"/>
                  </a:schemeClr>
                </a:solidFill>
                <a:effectLst/>
                <a:latin typeface="Source Code Pro" panose="020B0509030403020204" pitchFamily="49" charset="0"/>
              </a:rPr>
              <a:t>|</a:t>
            </a:r>
            <a:r>
              <a:rPr lang="en-IN" b="0" i="0" dirty="0">
                <a:solidFill>
                  <a:srgbClr val="061621"/>
                </a:solidFill>
                <a:effectLst/>
                <a:latin typeface="Source Code Pro" panose="020B0509030403020204" pitchFamily="49" charset="0"/>
              </a:rPr>
              <a:t> 1&gt;, ... } }</a:t>
            </a:r>
          </a:p>
          <a:p>
            <a:pPr marL="342900" indent="-342900">
              <a:buFont typeface="Arial" panose="020B0604020202020204" pitchFamily="34" charset="0"/>
              <a:buChar char="•"/>
            </a:pPr>
            <a:r>
              <a:rPr lang="en-US" b="0" i="0" dirty="0">
                <a:solidFill>
                  <a:srgbClr val="061621"/>
                </a:solidFill>
                <a:effectLst/>
                <a:latin typeface="Source Code Pro" panose="020B0509030403020204" pitchFamily="49" charset="0"/>
              </a:rPr>
              <a:t>{ </a:t>
            </a:r>
            <a:r>
              <a:rPr lang="en-US" dirty="0">
                <a:solidFill>
                  <a:srgbClr val="D83713"/>
                </a:solidFill>
                <a:latin typeface="Source Code Pro" panose="020B0509030403020204" pitchFamily="49" charset="0"/>
              </a:rPr>
              <a:t>$pull</a:t>
            </a:r>
            <a:r>
              <a:rPr lang="en-US" b="0" i="0" dirty="0">
                <a:solidFill>
                  <a:srgbClr val="061621"/>
                </a:solidFill>
                <a:effectLst/>
                <a:latin typeface="Source Code Pro" panose="020B0509030403020204" pitchFamily="49" charset="0"/>
              </a:rPr>
              <a:t>: { &lt;field1&gt;: &lt;value </a:t>
            </a:r>
            <a:r>
              <a:rPr lang="en-US" b="0" i="0" dirty="0">
                <a:solidFill>
                  <a:schemeClr val="bg1">
                    <a:lumMod val="50000"/>
                  </a:schemeClr>
                </a:solidFill>
                <a:effectLst/>
                <a:latin typeface="Source Code Pro" panose="020B0509030403020204" pitchFamily="49" charset="0"/>
              </a:rPr>
              <a:t>|</a:t>
            </a:r>
            <a:r>
              <a:rPr lang="en-US" b="0" i="0" dirty="0">
                <a:solidFill>
                  <a:srgbClr val="061621"/>
                </a:solidFill>
                <a:effectLst/>
                <a:latin typeface="Source Code Pro" panose="020B0509030403020204" pitchFamily="49" charset="0"/>
              </a:rPr>
              <a:t> condition&gt;, &lt;field2&gt;: &lt;value </a:t>
            </a:r>
            <a:r>
              <a:rPr lang="en-US" b="0" i="0" dirty="0">
                <a:solidFill>
                  <a:schemeClr val="bg1">
                    <a:lumMod val="50000"/>
                  </a:schemeClr>
                </a:solidFill>
                <a:effectLst/>
                <a:latin typeface="Source Code Pro" panose="020B0509030403020204" pitchFamily="49" charset="0"/>
              </a:rPr>
              <a:t>|</a:t>
            </a:r>
            <a:r>
              <a:rPr lang="en-US" b="0" i="0" dirty="0">
                <a:solidFill>
                  <a:srgbClr val="061621"/>
                </a:solidFill>
                <a:effectLst/>
                <a:latin typeface="Source Code Pro" panose="020B0509030403020204" pitchFamily="49" charset="0"/>
              </a:rPr>
              <a:t> condition&gt;, ... } }</a:t>
            </a:r>
            <a:endParaRPr lang="en-IN"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$addToSet</a:t>
            </a:r>
            <a:r>
              <a:rPr lang="en-IN" b="0" i="0" dirty="0">
                <a:solidFill>
                  <a:srgbClr val="061621"/>
                </a:solidFill>
                <a:effectLst/>
                <a:latin typeface="Source Code Pro" panose="020B0509030403020204" pitchFamily="49" charset="0"/>
              </a:rPr>
              <a:t>: { &lt;field1&gt;: &lt;value1&gt;, ... } }</a:t>
            </a:r>
            <a:endParaRPr lang="en-US" dirty="0">
              <a:solidFill>
                <a:srgbClr val="B22251"/>
              </a:solidFill>
              <a:latin typeface="Consolas" panose="020B0609020204030204" pitchFamily="49" charset="0"/>
            </a:endParaRPr>
          </a:p>
        </p:txBody>
      </p:sp>
    </p:spTree>
    <p:extLst>
      <p:ext uri="{BB962C8B-B14F-4D97-AF65-F5344CB8AC3E}">
        <p14:creationId xmlns:p14="http://schemas.microsoft.com/office/powerpoint/2010/main" val="191264360"/>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update</a:t>
            </a:r>
          </a:p>
        </p:txBody>
      </p:sp>
      <p:sp>
        <p:nvSpPr>
          <p:cNvPr id="2" name="Rectangle 1"/>
          <p:cNvSpPr/>
          <p:nvPr/>
        </p:nvSpPr>
        <p:spPr>
          <a:xfrm>
            <a:off x="330188" y="2708920"/>
            <a:ext cx="11598460" cy="3046988"/>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publisher: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"abc</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publisher"</a:t>
            </a:r>
            <a:r>
              <a:rPr lang="en-IN" dirty="0">
                <a:latin typeface="Source Code Pro" panose="020B0509030403020204" pitchFamily="49" charset="0"/>
                <a:ea typeface="Source Code Pro" panose="020B0509030403020204" pitchFamily="49" charset="0"/>
              </a:rPr>
              <a:t>, founded: </a:t>
            </a:r>
            <a:r>
              <a:rPr lang="en-IN" dirty="0">
                <a:solidFill>
                  <a:srgbClr val="994646"/>
                </a:solidFill>
                <a:latin typeface="Source Code Pro" panose="020B0509030403020204" pitchFamily="49" charset="0"/>
                <a:ea typeface="Source Code Pro" panose="020B0509030403020204" pitchFamily="49" charset="0"/>
              </a:rPr>
              <a:t>1972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endParaRP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languages: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"french"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website: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$each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"redis.com"</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"redis.io"</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D83713"/>
                </a:solidFill>
                <a:latin typeface="Source Code Pro" panose="020B0509030403020204" pitchFamily="49" charset="0"/>
              </a:rPr>
              <a:t>$pull</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phone: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-333</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rPr>
              <a:t>$pull</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Rating: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6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email: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$each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"redis.com"</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"redis.io"</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rPr>
              <a:t>$position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0</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dirty="0">
              <a:latin typeface="Source Code Pro" panose="020B0509030403020204" pitchFamily="49" charset="0"/>
              <a:ea typeface="Source Code Pro" panose="020B0509030403020204" pitchFamily="49" charset="0"/>
            </a:endParaRPr>
          </a:p>
        </p:txBody>
      </p:sp>
      <p:sp>
        <p:nvSpPr>
          <p:cNvPr id="4" name="Rectangle 3">
            <a:extLst>
              <a:ext uri="{FF2B5EF4-FFF2-40B4-BE49-F238E27FC236}">
                <a16:creationId xmlns:a16="http://schemas.microsoft.com/office/drawing/2014/main" id="{F21273BB-C72A-DA04-8E9E-DACE817C1D29}"/>
              </a:ext>
            </a:extLst>
          </p:cNvPr>
          <p:cNvSpPr/>
          <p:nvPr/>
        </p:nvSpPr>
        <p:spPr>
          <a:xfrm>
            <a:off x="407368" y="769347"/>
            <a:ext cx="11449272" cy="1661993"/>
          </a:xfrm>
          <a:prstGeom prst="rect">
            <a:avLst/>
          </a:prstGeom>
        </p:spPr>
        <p:txBody>
          <a:bodyPr wrap="square">
            <a:spAutoFit/>
          </a:bodyPr>
          <a:lstStyle/>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 },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 </a:t>
            </a:r>
            <a:r>
              <a:rPr lang="en-IN" b="0" i="0" dirty="0">
                <a:solidFill>
                  <a:srgbClr val="D83713"/>
                </a:solidFill>
                <a:effectLst/>
                <a:latin typeface="Source Code Pro" panose="020B0509030403020204" pitchFamily="49" charset="0"/>
              </a:rPr>
              <a:t>$each: </a:t>
            </a:r>
            <a:r>
              <a:rPr lang="en-IN" dirty="0">
                <a:solidFill>
                  <a:srgbClr val="061621"/>
                </a:solidFill>
                <a:latin typeface="Source Code Pro" panose="020B0509030403020204" pitchFamily="49" charset="0"/>
              </a:rPr>
              <a:t>[</a:t>
            </a:r>
            <a:r>
              <a:rPr lang="en-US" dirty="0">
                <a:solidFill>
                  <a:srgbClr val="061621"/>
                </a:solidFill>
                <a:latin typeface="Source Code Pro" panose="020B0509030403020204" pitchFamily="49" charset="0"/>
              </a:rPr>
              <a:t>value1, value2, </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rPr>
              <a:t> </a:t>
            </a:r>
            <a:r>
              <a:rPr lang="en-IN" dirty="0">
                <a:solidFill>
                  <a:srgbClr val="061621"/>
                </a:solidFill>
                <a:latin typeface="Source Code Pro" panose="020B0509030403020204" pitchFamily="49" charset="0"/>
              </a:rPr>
              <a:t> ], </a:t>
            </a:r>
            <a:r>
              <a:rPr lang="en-IN" b="0" i="0" dirty="0">
                <a:solidFill>
                  <a:srgbClr val="D83713"/>
                </a:solidFill>
                <a:effectLst/>
                <a:latin typeface="Source Code Pro" panose="020B0509030403020204" pitchFamily="49" charset="0"/>
              </a:rPr>
              <a:t>$position</a:t>
            </a:r>
            <a:r>
              <a:rPr lang="en-IN" b="0" i="0" dirty="0">
                <a:solidFill>
                  <a:srgbClr val="001E2B"/>
                </a:solidFill>
                <a:effectLst/>
                <a:latin typeface="Source Code Pro" panose="020B0509030403020204" pitchFamily="49" charset="0"/>
              </a:rPr>
              <a:t>: &lt;num&gt;</a:t>
            </a:r>
            <a:r>
              <a:rPr lang="en-IN" b="0" i="0" dirty="0">
                <a:solidFill>
                  <a:srgbClr val="061621"/>
                </a:solidFill>
                <a:effectLst/>
                <a:latin typeface="Source Code Pro" panose="020B0509030403020204" pitchFamily="49" charset="0"/>
              </a:rPr>
              <a: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$pop</a:t>
            </a:r>
            <a:r>
              <a:rPr lang="en-IN" b="0" i="0" dirty="0">
                <a:solidFill>
                  <a:srgbClr val="061621"/>
                </a:solidFill>
                <a:effectLst/>
                <a:latin typeface="Source Code Pro" panose="020B0509030403020204" pitchFamily="49" charset="0"/>
              </a:rPr>
              <a:t>: { &lt;field&gt;: &lt;-1 </a:t>
            </a:r>
            <a:r>
              <a:rPr lang="en-IN" b="0" i="0" dirty="0">
                <a:solidFill>
                  <a:schemeClr val="bg1">
                    <a:lumMod val="50000"/>
                  </a:schemeClr>
                </a:solidFill>
                <a:effectLst/>
                <a:latin typeface="Source Code Pro" panose="020B0509030403020204" pitchFamily="49" charset="0"/>
              </a:rPr>
              <a:t>|</a:t>
            </a:r>
            <a:r>
              <a:rPr lang="en-IN" b="0" i="0" dirty="0">
                <a:solidFill>
                  <a:srgbClr val="061621"/>
                </a:solidFill>
                <a:effectLst/>
                <a:latin typeface="Source Code Pro" panose="020B0509030403020204" pitchFamily="49" charset="0"/>
              </a:rPr>
              <a:t> 1&gt;, ... } }</a:t>
            </a:r>
          </a:p>
          <a:p>
            <a:pPr marL="342900" indent="-342900">
              <a:buFont typeface="Arial" panose="020B0604020202020204" pitchFamily="34" charset="0"/>
              <a:buChar char="•"/>
            </a:pPr>
            <a:r>
              <a:rPr lang="en-US" b="0" i="0" dirty="0">
                <a:solidFill>
                  <a:srgbClr val="061621"/>
                </a:solidFill>
                <a:effectLst/>
                <a:latin typeface="Source Code Pro" panose="020B0509030403020204" pitchFamily="49" charset="0"/>
              </a:rPr>
              <a:t>{ </a:t>
            </a:r>
            <a:r>
              <a:rPr lang="en-US" dirty="0">
                <a:solidFill>
                  <a:srgbClr val="D83713"/>
                </a:solidFill>
                <a:latin typeface="Source Code Pro" panose="020B0509030403020204" pitchFamily="49" charset="0"/>
              </a:rPr>
              <a:t>$pull</a:t>
            </a:r>
            <a:r>
              <a:rPr lang="en-US" b="0" i="0" dirty="0">
                <a:solidFill>
                  <a:srgbClr val="061621"/>
                </a:solidFill>
                <a:effectLst/>
                <a:latin typeface="Source Code Pro" panose="020B0509030403020204" pitchFamily="49" charset="0"/>
              </a:rPr>
              <a:t>: { &lt;field1&gt;: &lt;value </a:t>
            </a:r>
            <a:r>
              <a:rPr lang="en-US" b="0" i="0" dirty="0">
                <a:solidFill>
                  <a:schemeClr val="bg1">
                    <a:lumMod val="50000"/>
                  </a:schemeClr>
                </a:solidFill>
                <a:effectLst/>
                <a:latin typeface="Source Code Pro" panose="020B0509030403020204" pitchFamily="49" charset="0"/>
              </a:rPr>
              <a:t>| </a:t>
            </a:r>
            <a:r>
              <a:rPr lang="en-US" b="0" i="0" dirty="0">
                <a:solidFill>
                  <a:srgbClr val="061621"/>
                </a:solidFill>
                <a:effectLst/>
                <a:latin typeface="Source Code Pro" panose="020B0509030403020204" pitchFamily="49" charset="0"/>
              </a:rPr>
              <a:t>condition&gt;, &lt;field2&gt;: &lt;value </a:t>
            </a:r>
            <a:r>
              <a:rPr lang="en-US" b="0" i="0" dirty="0">
                <a:solidFill>
                  <a:schemeClr val="bg1">
                    <a:lumMod val="50000"/>
                  </a:schemeClr>
                </a:solidFill>
                <a:effectLst/>
                <a:latin typeface="Source Code Pro" panose="020B0509030403020204" pitchFamily="49" charset="0"/>
              </a:rPr>
              <a:t>| </a:t>
            </a:r>
            <a:r>
              <a:rPr lang="en-US" b="0" i="0" dirty="0">
                <a:solidFill>
                  <a:srgbClr val="061621"/>
                </a:solidFill>
                <a:effectLst/>
                <a:latin typeface="Source Code Pro" panose="020B0509030403020204" pitchFamily="49" charset="0"/>
              </a:rPr>
              <a:t>condition&gt;, ... } }</a:t>
            </a:r>
            <a:endParaRPr lang="en-IN"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$addToSet</a:t>
            </a:r>
            <a:r>
              <a:rPr lang="en-IN" b="0" i="0" dirty="0">
                <a:solidFill>
                  <a:srgbClr val="061621"/>
                </a:solidFill>
                <a:effectLst/>
                <a:latin typeface="Source Code Pro" panose="020B0509030403020204" pitchFamily="49" charset="0"/>
              </a:rPr>
              <a:t>: { &lt;field1&gt;: &lt;value1&gt;, ... } }</a:t>
            </a:r>
            <a:endParaRPr lang="en-US" dirty="0">
              <a:solidFill>
                <a:srgbClr val="B22251"/>
              </a:solidFill>
              <a:latin typeface="Consolas" panose="020B0609020204030204" pitchFamily="49" charset="0"/>
            </a:endParaRPr>
          </a:p>
        </p:txBody>
      </p:sp>
    </p:spTree>
    <p:extLst>
      <p:ext uri="{BB962C8B-B14F-4D97-AF65-F5344CB8AC3E}">
        <p14:creationId xmlns:p14="http://schemas.microsoft.com/office/powerpoint/2010/main" val="1997035696"/>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sz="4700" dirty="0"/>
              <a:t>db.collection.findOneAndUpdate()</a:t>
            </a:r>
          </a:p>
        </p:txBody>
      </p:sp>
      <p:sp>
        <p:nvSpPr>
          <p:cNvPr id="3" name="Rectangle 2"/>
          <p:cNvSpPr/>
          <p:nvPr/>
        </p:nvSpPr>
        <p:spPr>
          <a:xfrm>
            <a:off x="1943100" y="3059668"/>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Updates a single document based on the filter and sort criteria.</a:t>
            </a:r>
          </a:p>
        </p:txBody>
      </p:sp>
    </p:spTree>
    <p:extLst>
      <p:ext uri="{BB962C8B-B14F-4D97-AF65-F5344CB8AC3E}">
        <p14:creationId xmlns:p14="http://schemas.microsoft.com/office/powerpoint/2010/main" val="4262821016"/>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db.collection.findOneAndUpdate()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findOneAndUpdate() </a:t>
            </a:r>
            <a:r>
              <a:rPr lang="en-US" dirty="0"/>
              <a:t>updates the first matching document in the collection that matches the filter. The sort parameter can be used to influence which document is updated.</a:t>
            </a:r>
            <a:endParaRPr lang="en-IN" dirty="0"/>
          </a:p>
        </p:txBody>
      </p:sp>
      <p:sp>
        <p:nvSpPr>
          <p:cNvPr id="8" name="Rectangle 7"/>
          <p:cNvSpPr/>
          <p:nvPr/>
        </p:nvSpPr>
        <p:spPr>
          <a:xfrm>
            <a:off x="1524000" y="1611868"/>
            <a:ext cx="9396536"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findOneAndUpdate</a:t>
            </a:r>
            <a:r>
              <a:rPr lang="en-US" dirty="0">
                <a:solidFill>
                  <a:srgbClr val="061621"/>
                </a:solidFill>
                <a:latin typeface="Source Code Pro" panose="020B0509030403020204" pitchFamily="49" charset="0"/>
                <a:ea typeface="Source Code Pro" panose="020B0509030403020204" pitchFamily="49" charset="0"/>
              </a:rPr>
              <a:t>({ filter }, { update }, { options })</a:t>
            </a:r>
          </a:p>
        </p:txBody>
      </p:sp>
    </p:spTree>
    <p:extLst>
      <p:ext uri="{BB962C8B-B14F-4D97-AF65-F5344CB8AC3E}">
        <p14:creationId xmlns:p14="http://schemas.microsoft.com/office/powerpoint/2010/main" val="3613658472"/>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db.collection.replaceOne()</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Replaces a single document within the collection based on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filter.</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4262821016"/>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db.collection.replaceOne()</a:t>
            </a:r>
          </a:p>
        </p:txBody>
      </p:sp>
      <p:sp>
        <p:nvSpPr>
          <p:cNvPr id="7" name="Rectangle 6"/>
          <p:cNvSpPr/>
          <p:nvPr/>
        </p:nvSpPr>
        <p:spPr>
          <a:xfrm>
            <a:off x="1673188" y="762000"/>
            <a:ext cx="8845624" cy="369332"/>
          </a:xfrm>
          <a:prstGeom prst="rect">
            <a:avLst/>
          </a:prstGeom>
        </p:spPr>
        <p:txBody>
          <a:bodyPr wrap="square">
            <a:spAutoFit/>
          </a:bodyPr>
          <a:lstStyle/>
          <a:p>
            <a:r>
              <a:rPr lang="en-US" b="1" i="1" dirty="0">
                <a:solidFill>
                  <a:srgbClr val="036883"/>
                </a:solidFill>
                <a:latin typeface="Palatino Linotype" panose="02040502050505030304" pitchFamily="18" charset="0"/>
              </a:rPr>
              <a:t>replaceOne()</a:t>
            </a:r>
            <a:r>
              <a:rPr lang="en-US" dirty="0"/>
              <a:t> replaces a single document within the collection based on the filter.</a:t>
            </a:r>
            <a:endParaRPr lang="en-IN" dirty="0"/>
          </a:p>
        </p:txBody>
      </p:sp>
      <p:sp>
        <p:nvSpPr>
          <p:cNvPr id="8" name="Rectangle 7"/>
          <p:cNvSpPr/>
          <p:nvPr/>
        </p:nvSpPr>
        <p:spPr>
          <a:xfrm>
            <a:off x="1524000" y="1611868"/>
            <a:ext cx="89154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replaceOne</a:t>
            </a:r>
            <a:r>
              <a:rPr lang="en-US" dirty="0">
                <a:solidFill>
                  <a:srgbClr val="061621"/>
                </a:solidFill>
                <a:latin typeface="Source Code Pro" panose="020B0509030403020204" pitchFamily="49" charset="0"/>
                <a:ea typeface="Source Code Pro" panose="020B0509030403020204" pitchFamily="49" charset="0"/>
              </a:rPr>
              <a:t>(filter, replacement, options)</a:t>
            </a:r>
          </a:p>
        </p:txBody>
      </p:sp>
      <p:sp>
        <p:nvSpPr>
          <p:cNvPr id="9" name="Rectangle 8"/>
          <p:cNvSpPr/>
          <p:nvPr/>
        </p:nvSpPr>
        <p:spPr>
          <a:xfrm>
            <a:off x="1673188" y="2354760"/>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replaceOne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rgbClr val="994646"/>
                </a:solidFill>
                <a:latin typeface="Source Code Pro" panose="020B0509030403020204" pitchFamily="49" charset="0"/>
                <a:ea typeface="Source Code Pro" panose="020B0509030403020204" pitchFamily="49" charset="0"/>
              </a:rPr>
              <a:t>500</a:t>
            </a:r>
            <a:r>
              <a:rPr lang="en-US" dirty="0">
                <a:latin typeface="Source Code Pro" panose="020B0509030403020204" pitchFamily="49" charset="0"/>
                <a:ea typeface="Source Code Pro" panose="020B0509030403020204" pitchFamily="49" charset="0"/>
                <a:cs typeface="Calibri" panose="020F0502020204030204" pitchFamily="34" charset="0"/>
              </a:rPr>
              <a:t>, y: </a:t>
            </a:r>
            <a:r>
              <a:rPr lang="en-US" dirty="0">
                <a:solidFill>
                  <a:srgbClr val="994646"/>
                </a:solidFill>
                <a:latin typeface="Source Code Pro" panose="020B0509030403020204" pitchFamily="49" charset="0"/>
                <a:ea typeface="Source Code Pro" panose="020B0509030403020204" pitchFamily="49" charset="0"/>
              </a:rPr>
              <a:t>500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1375496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Types of Data</a:t>
            </a:r>
          </a:p>
        </p:txBody>
      </p:sp>
      <p:sp>
        <p:nvSpPr>
          <p:cNvPr id="5" name="Rectangle 4"/>
          <p:cNvSpPr/>
          <p:nvPr/>
        </p:nvSpPr>
        <p:spPr>
          <a:xfrm>
            <a:off x="309522" y="785795"/>
            <a:ext cx="11572956" cy="4216539"/>
          </a:xfrm>
          <a:prstGeom prst="rect">
            <a:avLst/>
          </a:prstGeom>
        </p:spPr>
        <p:txBody>
          <a:bodyPr wrap="square">
            <a:spAutoFit/>
          </a:bodyPr>
          <a:lstStyle/>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Structured</a:t>
            </a:r>
            <a:endParaRPr lang="en-US" sz="2000" dirty="0">
              <a:solidFill>
                <a:schemeClr val="accent1">
                  <a:lumMod val="75000"/>
                </a:schemeClr>
              </a:solidFill>
              <a:latin typeface="Palatino Linotype" panose="02040502050505030304" pitchFamily="18" charset="0"/>
            </a:endParaRPr>
          </a:p>
          <a:p>
            <a:pPr marL="363538"/>
            <a:r>
              <a:rPr lang="en-US" dirty="0">
                <a:latin typeface="Palatino Linotype" panose="02040502050505030304" pitchFamily="18" charset="0"/>
              </a:rPr>
              <a:t>The data that can be stored and processed in a fixed format is called as Structured Data. Data stored in a relational database management system (RDBMS) is one example of  ‘structured’ data. It is easy to process structured data as it has a fixed schema. Structured Query Language (SQL) is often used to manage such kind of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Semi-Structured</a:t>
            </a:r>
          </a:p>
          <a:p>
            <a:pPr marL="363538"/>
            <a:r>
              <a:rPr lang="en-US" dirty="0">
                <a:latin typeface="Palatino Linotype" panose="02040502050505030304" pitchFamily="18" charset="0"/>
              </a:rPr>
              <a:t>Semi-Structured Data is a type of data which does not have a formal structure of a data model, i.e. a table definition in a relational DBMS,  XML files or JSON documents are examples of semi-structured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Unstructured</a:t>
            </a:r>
          </a:p>
          <a:p>
            <a:pPr marL="363538"/>
            <a:r>
              <a:rPr lang="en-US" dirty="0">
                <a:latin typeface="Palatino Linotype" panose="02040502050505030304" pitchFamily="18" charset="0"/>
              </a:rPr>
              <a:t>The data which have unknown form and cannot be stored in RDBMS and cannot be analyzed unless it is transformed into a structured format is called as unstructured data. Text Files and multimedia contents like images, audios, videos are example of unstructured data. </a:t>
            </a:r>
            <a:r>
              <a:rPr lang="en-US" b="1" dirty="0">
                <a:latin typeface="Palatino Linotype" panose="02040502050505030304" pitchFamily="18" charset="0"/>
              </a:rPr>
              <a:t> </a:t>
            </a:r>
            <a:endParaRPr lang="en-US" dirty="0">
              <a:latin typeface="Palatino Linotype" panose="02040502050505030304" pitchFamily="18" charset="0"/>
            </a:endParaRPr>
          </a:p>
        </p:txBody>
      </p:sp>
      <p:cxnSp>
        <p:nvCxnSpPr>
          <p:cNvPr id="8" name="Straight Connector 7">
            <a:extLst>
              <a:ext uri="{FF2B5EF4-FFF2-40B4-BE49-F238E27FC236}">
                <a16:creationId xmlns:a16="http://schemas.microsoft.com/office/drawing/2014/main" id="{6F879979-E180-4CA7-A269-41C4EBDFDCD8}"/>
              </a:ext>
            </a:extLst>
          </p:cNvPr>
          <p:cNvCxnSpPr/>
          <p:nvPr/>
        </p:nvCxnSpPr>
        <p:spPr>
          <a:xfrm>
            <a:off x="309522" y="5661248"/>
            <a:ext cx="1140310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2694154"/>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db.collection.deleteOne() &amp; db.collection.deleteMany()</a:t>
            </a:r>
            <a:endParaRPr lang="en-US" dirty="0"/>
          </a:p>
          <a:p>
            <a:endParaRPr lang="en-US" dirty="0"/>
          </a:p>
        </p:txBody>
      </p:sp>
      <p:sp>
        <p:nvSpPr>
          <p:cNvPr id="3" name="Rectangle 2"/>
          <p:cNvSpPr/>
          <p:nvPr/>
        </p:nvSpPr>
        <p:spPr>
          <a:xfrm>
            <a:off x="1943100" y="3779748"/>
            <a:ext cx="8305800" cy="369332"/>
          </a:xfrm>
          <a:prstGeom prst="rect">
            <a:avLst/>
          </a:prstGeom>
          <a:no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 a single document from a collection.</a:t>
            </a:r>
          </a:p>
        </p:txBody>
      </p:sp>
    </p:spTree>
    <p:extLst>
      <p:ext uri="{BB962C8B-B14F-4D97-AF65-F5344CB8AC3E}">
        <p14:creationId xmlns:p14="http://schemas.microsoft.com/office/powerpoint/2010/main" val="3719896549"/>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db.collection.deleteOne() db.collection.deleteMany()</a:t>
            </a:r>
          </a:p>
        </p:txBody>
      </p:sp>
      <p:sp>
        <p:nvSpPr>
          <p:cNvPr id="7" name="Rectangle 6"/>
          <p:cNvSpPr/>
          <p:nvPr/>
        </p:nvSpPr>
        <p:spPr>
          <a:xfrm>
            <a:off x="1524000" y="1338065"/>
            <a:ext cx="9144000" cy="1107996"/>
          </a:xfrm>
          <a:prstGeom prst="rect">
            <a:avLst/>
          </a:prstGeom>
        </p:spPr>
        <p:txBody>
          <a:bodyPr wrap="square">
            <a:spAutoFit/>
          </a:bodyPr>
          <a:lstStyle/>
          <a:p>
            <a:r>
              <a:rPr lang="en-US" b="1" i="1" dirty="0">
                <a:solidFill>
                  <a:srgbClr val="036883"/>
                </a:solidFill>
                <a:latin typeface="Palatino Linotype" panose="02040502050505030304" pitchFamily="18" charset="0"/>
              </a:rPr>
              <a:t>deleteOne()</a:t>
            </a:r>
            <a:r>
              <a:rPr lang="en-US" dirty="0"/>
              <a:t> removes a </a:t>
            </a:r>
            <a:r>
              <a:rPr lang="en-US" b="1" dirty="0">
                <a:solidFill>
                  <a:srgbClr val="FF8C00"/>
                </a:solidFill>
              </a:rPr>
              <a:t>single</a:t>
            </a:r>
            <a:r>
              <a:rPr lang="en-US" dirty="0"/>
              <a:t> document from a collection. Specify an empty document { } to delete the first document returned in the collection.</a:t>
            </a:r>
          </a:p>
          <a:p>
            <a:endParaRPr lang="en-US" sz="1200" dirty="0"/>
          </a:p>
          <a:p>
            <a:r>
              <a:rPr lang="en-US" b="1" i="1" dirty="0">
                <a:solidFill>
                  <a:srgbClr val="036883"/>
                </a:solidFill>
                <a:latin typeface="Palatino Linotype" panose="02040502050505030304" pitchFamily="18" charset="0"/>
              </a:rPr>
              <a:t>deleteMany()</a:t>
            </a:r>
            <a:r>
              <a:rPr lang="en-US" dirty="0"/>
              <a:t> removes </a:t>
            </a:r>
            <a:r>
              <a:rPr lang="en-US" b="1" dirty="0">
                <a:solidFill>
                  <a:srgbClr val="FF8C00"/>
                </a:solidFill>
              </a:rPr>
              <a:t>all</a:t>
            </a:r>
            <a:r>
              <a:rPr lang="en-US" dirty="0"/>
              <a:t> documents that match the filter from a collection.</a:t>
            </a:r>
            <a:endParaRPr lang="en-IN" dirty="0"/>
          </a:p>
        </p:txBody>
      </p:sp>
      <p:sp>
        <p:nvSpPr>
          <p:cNvPr id="8" name="Rectangle 7"/>
          <p:cNvSpPr/>
          <p:nvPr/>
        </p:nvSpPr>
        <p:spPr>
          <a:xfrm>
            <a:off x="1524000" y="2924944"/>
            <a:ext cx="9144000" cy="76944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deleteOne</a:t>
            </a:r>
            <a:r>
              <a:rPr lang="en-US" dirty="0">
                <a:solidFill>
                  <a:srgbClr val="061621"/>
                </a:solidFill>
                <a:latin typeface="Source Code Pro" panose="020B0509030403020204" pitchFamily="49" charset="0"/>
                <a:ea typeface="Source Code Pro" panose="020B0509030403020204" pitchFamily="49" charset="0"/>
              </a:rPr>
              <a:t>({ filter })</a:t>
            </a:r>
          </a:p>
          <a:p>
            <a:endParaRPr lang="en-US" sz="800" dirty="0">
              <a:solidFill>
                <a:srgbClr val="061621"/>
              </a:solidFill>
              <a:latin typeface="Source Code Pro" panose="020B0509030403020204" pitchFamily="49" charset="0"/>
              <a:ea typeface="Source Code Pro" panose="020B0509030403020204" pitchFamily="49"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deleteMany</a:t>
            </a:r>
            <a:r>
              <a:rPr lang="en-US" dirty="0">
                <a:solidFill>
                  <a:srgbClr val="061621"/>
                </a:solidFill>
                <a:latin typeface="Source Code Pro" panose="020B0509030403020204" pitchFamily="49" charset="0"/>
                <a:ea typeface="Source Code Pro" panose="020B0509030403020204" pitchFamily="49" charset="0"/>
              </a:rPr>
              <a:t>({ filter })</a:t>
            </a:r>
          </a:p>
        </p:txBody>
      </p:sp>
      <p:sp>
        <p:nvSpPr>
          <p:cNvPr id="5" name="Rectangle 4"/>
          <p:cNvSpPr/>
          <p:nvPr/>
        </p:nvSpPr>
        <p:spPr>
          <a:xfrm>
            <a:off x="1673188" y="4082296"/>
            <a:ext cx="8766212" cy="193899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696592824"/>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db.collection.findOneAndDelete()</a:t>
            </a:r>
          </a:p>
        </p:txBody>
      </p:sp>
      <p:sp>
        <p:nvSpPr>
          <p:cNvPr id="3" name="Rectangle 2"/>
          <p:cNvSpPr/>
          <p:nvPr/>
        </p:nvSpPr>
        <p:spPr>
          <a:xfrm>
            <a:off x="1751298" y="2926685"/>
            <a:ext cx="8689404"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Deletes a single document based on the filter and sort criteria, returning the deleted document.</a:t>
            </a:r>
          </a:p>
        </p:txBody>
      </p:sp>
    </p:spTree>
    <p:extLst>
      <p:ext uri="{BB962C8B-B14F-4D97-AF65-F5344CB8AC3E}">
        <p14:creationId xmlns:p14="http://schemas.microsoft.com/office/powerpoint/2010/main" val="4110389760"/>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db.collection.findOneAndDelete() </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findOneAndDelete() </a:t>
            </a:r>
            <a:r>
              <a:rPr lang="en-US" dirty="0"/>
              <a:t>deletes the first matching document in the collection that matches the filter. The sort parameter can be used to influence which document is updated.</a:t>
            </a:r>
            <a:endParaRPr lang="en-IN" dirty="0"/>
          </a:p>
        </p:txBody>
      </p:sp>
      <p:sp>
        <p:nvSpPr>
          <p:cNvPr id="8" name="Rectangle 7"/>
          <p:cNvSpPr/>
          <p:nvPr/>
        </p:nvSpPr>
        <p:spPr>
          <a:xfrm>
            <a:off x="1524000" y="1916660"/>
            <a:ext cx="9756576"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findOneAndDelete</a:t>
            </a:r>
            <a:r>
              <a:rPr lang="en-US" dirty="0">
                <a:solidFill>
                  <a:srgbClr val="061621"/>
                </a:solidFill>
                <a:latin typeface="Source Code Pro" panose="020B0509030403020204" pitchFamily="49" charset="0"/>
                <a:ea typeface="Source Code Pro" panose="020B0509030403020204" pitchFamily="49" charset="0"/>
              </a:rPr>
              <a:t>({ filter }, [ { sort },{ projection }])</a:t>
            </a:r>
          </a:p>
        </p:txBody>
      </p:sp>
      <p:sp>
        <p:nvSpPr>
          <p:cNvPr id="5" name="Rectangle 4"/>
          <p:cNvSpPr/>
          <p:nvPr/>
        </p:nvSpPr>
        <p:spPr>
          <a:xfrm>
            <a:off x="1260004" y="2780928"/>
            <a:ext cx="9671992"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findOneAndDelete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findOneAndDelete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771916804"/>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34290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aggregate()</a:t>
            </a:r>
            <a:endParaRPr lang="en-US" dirty="0"/>
          </a:p>
        </p:txBody>
      </p:sp>
      <p:sp>
        <p:nvSpPr>
          <p:cNvPr id="3" name="Rectangle 2"/>
          <p:cNvSpPr/>
          <p:nvPr/>
        </p:nvSpPr>
        <p:spPr>
          <a:xfrm>
            <a:off x="1523490" y="4311392"/>
            <a:ext cx="914501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 aggregation, the result of one stage is simply passed to another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stage.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Rectangle 3"/>
          <p:cNvSpPr/>
          <p:nvPr/>
        </p:nvSpPr>
        <p:spPr>
          <a:xfrm>
            <a:off x="8273939" y="478961"/>
            <a:ext cx="3918060" cy="461665"/>
          </a:xfrm>
          <a:prstGeom prst="rect">
            <a:avLst/>
          </a:prstGeom>
        </p:spPr>
        <p:txBody>
          <a:bodyPr wrap="none">
            <a:spAutoFit/>
          </a:bodyPr>
          <a:lstStyle/>
          <a:p>
            <a:r>
              <a:rPr lang="en-US" sz="2400" i="1" dirty="0">
                <a:solidFill>
                  <a:schemeClr val="tx1">
                    <a:lumMod val="65000"/>
                    <a:lumOff val="35000"/>
                  </a:schemeClr>
                </a:solidFill>
                <a:latin typeface="arial" panose="020B0604020202020204" pitchFamily="34" charset="0"/>
              </a:rPr>
              <a:t>All stages are independent.</a:t>
            </a:r>
            <a:endParaRPr lang="en-US" sz="2400" i="1" dirty="0">
              <a:solidFill>
                <a:schemeClr val="tx1">
                  <a:lumMod val="65000"/>
                  <a:lumOff val="35000"/>
                </a:schemeClr>
              </a:solidFill>
            </a:endParaRPr>
          </a:p>
        </p:txBody>
      </p:sp>
      <p:sp>
        <p:nvSpPr>
          <p:cNvPr id="5" name="Rectangle 4"/>
          <p:cNvSpPr/>
          <p:nvPr/>
        </p:nvSpPr>
        <p:spPr>
          <a:xfrm>
            <a:off x="263352" y="481938"/>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graphicFrame>
        <p:nvGraphicFramePr>
          <p:cNvPr id="7" name="Table 6">
            <a:extLst>
              <a:ext uri="{FF2B5EF4-FFF2-40B4-BE49-F238E27FC236}">
                <a16:creationId xmlns:a16="http://schemas.microsoft.com/office/drawing/2014/main" id="{93D2B365-AA4F-4C08-8DB3-3C56EC163CDA}"/>
              </a:ext>
            </a:extLst>
          </p:cNvPr>
          <p:cNvGraphicFramePr>
            <a:graphicFrameLocks noGrp="1"/>
          </p:cNvGraphicFramePr>
          <p:nvPr>
            <p:extLst>
              <p:ext uri="{D42A27DB-BD31-4B8C-83A1-F6EECF244321}">
                <p14:modId xmlns:p14="http://schemas.microsoft.com/office/powerpoint/2010/main" val="1265151733"/>
              </p:ext>
            </p:extLst>
          </p:nvPr>
        </p:nvGraphicFramePr>
        <p:xfrm>
          <a:off x="0" y="1218456"/>
          <a:ext cx="12191999" cy="914400"/>
        </p:xfrm>
        <a:graphic>
          <a:graphicData uri="http://schemas.openxmlformats.org/drawingml/2006/table">
            <a:tbl>
              <a:tblPr firstRow="1" bandRow="1">
                <a:tableStyleId>{5940675A-B579-460E-94D1-54222C63F5DA}</a:tableStyleId>
              </a:tblPr>
              <a:tblGrid>
                <a:gridCol w="1048775">
                  <a:extLst>
                    <a:ext uri="{9D8B030D-6E8A-4147-A177-3AD203B41FA5}">
                      <a16:colId xmlns:a16="http://schemas.microsoft.com/office/drawing/2014/main" val="20000"/>
                    </a:ext>
                  </a:extLst>
                </a:gridCol>
                <a:gridCol w="1158793">
                  <a:extLst>
                    <a:ext uri="{9D8B030D-6E8A-4147-A177-3AD203B41FA5}">
                      <a16:colId xmlns:a16="http://schemas.microsoft.com/office/drawing/2014/main" val="20001"/>
                    </a:ext>
                  </a:extLst>
                </a:gridCol>
                <a:gridCol w="1584176">
                  <a:extLst>
                    <a:ext uri="{9D8B030D-6E8A-4147-A177-3AD203B41FA5}">
                      <a16:colId xmlns:a16="http://schemas.microsoft.com/office/drawing/2014/main" val="1005391357"/>
                    </a:ext>
                  </a:extLst>
                </a:gridCol>
                <a:gridCol w="1224136">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4">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$match</a:t>
                      </a:r>
                    </a:p>
                    <a:p>
                      <a:pPr algn="ctr"/>
                      <a:r>
                        <a:rPr lang="en-US" sz="1600" dirty="0">
                          <a:solidFill>
                            <a:schemeClr val="accent6">
                              <a:lumMod val="75000"/>
                            </a:schemeClr>
                          </a:solidFill>
                        </a:rPr>
                        <a:t>WHERE</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fields</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RANDOM</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document</a:t>
                      </a: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an array</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GROUP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$match</a:t>
                      </a:r>
                    </a:p>
                    <a:p>
                      <a:pPr algn="ctr"/>
                      <a:r>
                        <a:rPr lang="en-US" sz="1600" dirty="0">
                          <a:solidFill>
                            <a:schemeClr val="accent6">
                              <a:lumMod val="75000"/>
                            </a:schemeClr>
                          </a:solidFill>
                        </a:rPr>
                        <a:t>HAVING</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$sort</a:t>
                      </a:r>
                    </a:p>
                    <a:p>
                      <a:pPr algn="ctr"/>
                      <a:r>
                        <a:rPr lang="en-US" sz="1600" dirty="0">
                          <a:solidFill>
                            <a:schemeClr val="accent6">
                              <a:lumMod val="75000"/>
                            </a:schemeClr>
                          </a:solidFill>
                        </a:rPr>
                        <a:t>ORDER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$limit</a:t>
                      </a:r>
                    </a:p>
                    <a:p>
                      <a:pPr algn="ctr"/>
                      <a:r>
                        <a:rPr lang="en-US" sz="1600" dirty="0">
                          <a:solidFill>
                            <a:schemeClr val="accent6">
                              <a:lumMod val="75000"/>
                            </a:schemeClr>
                          </a:solidFill>
                        </a:rPr>
                        <a:t>TOP</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$skip</a:t>
                      </a:r>
                    </a:p>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graphicFrame>
        <p:nvGraphicFramePr>
          <p:cNvPr id="8" name="Table 7">
            <a:extLst>
              <a:ext uri="{FF2B5EF4-FFF2-40B4-BE49-F238E27FC236}">
                <a16:creationId xmlns:a16="http://schemas.microsoft.com/office/drawing/2014/main" id="{3E21AF42-E872-4374-9742-0A0905040C42}"/>
              </a:ext>
            </a:extLst>
          </p:cNvPr>
          <p:cNvGraphicFramePr>
            <a:graphicFrameLocks noGrp="1"/>
          </p:cNvGraphicFramePr>
          <p:nvPr>
            <p:extLst>
              <p:ext uri="{D42A27DB-BD31-4B8C-83A1-F6EECF244321}">
                <p14:modId xmlns:p14="http://schemas.microsoft.com/office/powerpoint/2010/main" val="3017922240"/>
              </p:ext>
            </p:extLst>
          </p:nvPr>
        </p:nvGraphicFramePr>
        <p:xfrm>
          <a:off x="-2" y="2226568"/>
          <a:ext cx="12192000" cy="1158240"/>
        </p:xfrm>
        <a:graphic>
          <a:graphicData uri="http://schemas.openxmlformats.org/drawingml/2006/table">
            <a:tbl>
              <a:tblPr firstRow="1" bandRow="1">
                <a:tableStyleId>{5940675A-B579-460E-94D1-54222C63F5DA}</a:tableStyleId>
              </a:tblPr>
              <a:tblGrid>
                <a:gridCol w="1127450">
                  <a:extLst>
                    <a:ext uri="{9D8B030D-6E8A-4147-A177-3AD203B41FA5}">
                      <a16:colId xmlns:a16="http://schemas.microsoft.com/office/drawing/2014/main" val="20000"/>
                    </a:ext>
                  </a:extLst>
                </a:gridCol>
                <a:gridCol w="1080116">
                  <a:extLst>
                    <a:ext uri="{9D8B030D-6E8A-4147-A177-3AD203B41FA5}">
                      <a16:colId xmlns:a16="http://schemas.microsoft.com/office/drawing/2014/main" val="20001"/>
                    </a:ext>
                  </a:extLst>
                </a:gridCol>
                <a:gridCol w="1584177">
                  <a:extLst>
                    <a:ext uri="{9D8B030D-6E8A-4147-A177-3AD203B41FA5}">
                      <a16:colId xmlns:a16="http://schemas.microsoft.com/office/drawing/2014/main" val="1005391357"/>
                    </a:ext>
                  </a:extLst>
                </a:gridCol>
                <a:gridCol w="1224137">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5">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$unset</a:t>
                      </a:r>
                    </a:p>
                    <a:p>
                      <a:pPr algn="ctr"/>
                      <a:r>
                        <a:rPr lang="en-US" sz="1600" dirty="0">
                          <a:solidFill>
                            <a:schemeClr val="accent6">
                              <a:lumMod val="75000"/>
                            </a:schemeClr>
                          </a:solidFill>
                        </a:rPr>
                        <a:t>REMOVE fields from output</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$out</a:t>
                      </a:r>
                    </a:p>
                    <a:p>
                      <a:pPr algn="ctr"/>
                      <a:r>
                        <a:rPr lang="en-US" sz="1600" dirty="0">
                          <a:solidFill>
                            <a:schemeClr val="accent6">
                              <a:lumMod val="75000"/>
                            </a:schemeClr>
                          </a:solidFill>
                        </a:rPr>
                        <a:t>NEW Collection</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320010287"/>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db.collection.aggregate()</a:t>
            </a:r>
          </a:p>
        </p:txBody>
      </p:sp>
      <p:sp>
        <p:nvSpPr>
          <p:cNvPr id="8" name="Rectangle 7"/>
          <p:cNvSpPr/>
          <p:nvPr/>
        </p:nvSpPr>
        <p:spPr>
          <a:xfrm>
            <a:off x="191344" y="3923764"/>
            <a:ext cx="11809312"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collection.aggregate</a:t>
            </a:r>
            <a:r>
              <a:rPr lang="en-US" dirty="0">
                <a:solidFill>
                  <a:srgbClr val="061621"/>
                </a:solidFill>
                <a:latin typeface="Source Code Pro" panose="020B0509030403020204" pitchFamily="49" charset="0"/>
                <a:ea typeface="Source Code Pro" panose="020B0509030403020204" pitchFamily="49" charset="0"/>
              </a:rPr>
              <a:t>( [ { &lt;stage1&gt; }, { &lt;stage2&gt; }, ..., { &lt;stageN&gt; } ] )</a:t>
            </a:r>
          </a:p>
        </p:txBody>
      </p:sp>
      <p:sp>
        <p:nvSpPr>
          <p:cNvPr id="5" name="Rectangle 4"/>
          <p:cNvSpPr/>
          <p:nvPr/>
        </p:nvSpPr>
        <p:spPr>
          <a:xfrm>
            <a:off x="191344" y="4545415"/>
            <a:ext cx="87662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3" name="Rectangle 2">
            <a:extLst>
              <a:ext uri="{FF2B5EF4-FFF2-40B4-BE49-F238E27FC236}">
                <a16:creationId xmlns:a16="http://schemas.microsoft.com/office/drawing/2014/main" id="{E3C359F6-E868-4C9C-BD0F-306B11723EEB}"/>
              </a:ext>
            </a:extLst>
          </p:cNvPr>
          <p:cNvSpPr/>
          <p:nvPr/>
        </p:nvSpPr>
        <p:spPr>
          <a:xfrm>
            <a:off x="191344" y="807095"/>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sp>
        <p:nvSpPr>
          <p:cNvPr id="4" name="Rectangle 3">
            <a:extLst>
              <a:ext uri="{FF2B5EF4-FFF2-40B4-BE49-F238E27FC236}">
                <a16:creationId xmlns:a16="http://schemas.microsoft.com/office/drawing/2014/main" id="{5BB66185-96C5-4114-B241-78811FE3F387}"/>
              </a:ext>
            </a:extLst>
          </p:cNvPr>
          <p:cNvSpPr/>
          <p:nvPr/>
        </p:nvSpPr>
        <p:spPr>
          <a:xfrm>
            <a:off x="8273106" y="806352"/>
            <a:ext cx="3918060" cy="461665"/>
          </a:xfrm>
          <a:prstGeom prst="rect">
            <a:avLst/>
          </a:prstGeom>
        </p:spPr>
        <p:txBody>
          <a:bodyPr wrap="none">
            <a:spAutoFit/>
          </a:bodyPr>
          <a:lstStyle/>
          <a:p>
            <a:r>
              <a:rPr lang="en-US" sz="2400" i="1" dirty="0">
                <a:solidFill>
                  <a:schemeClr val="tx1">
                    <a:lumMod val="65000"/>
                    <a:lumOff val="35000"/>
                  </a:schemeClr>
                </a:solidFill>
                <a:latin typeface="arial" panose="020B0604020202020204" pitchFamily="34" charset="0"/>
              </a:rPr>
              <a:t>All stages are independent.</a:t>
            </a:r>
            <a:endParaRPr lang="en-US" sz="2400" i="1" dirty="0">
              <a:solidFill>
                <a:schemeClr val="tx1">
                  <a:lumMod val="65000"/>
                  <a:lumOff val="35000"/>
                </a:schemeClr>
              </a:solidFill>
            </a:endParaRPr>
          </a:p>
        </p:txBody>
      </p:sp>
      <p:graphicFrame>
        <p:nvGraphicFramePr>
          <p:cNvPr id="9" name="Table 8">
            <a:extLst>
              <a:ext uri="{FF2B5EF4-FFF2-40B4-BE49-F238E27FC236}">
                <a16:creationId xmlns:a16="http://schemas.microsoft.com/office/drawing/2014/main" id="{0433048C-85F5-40C3-B2F6-BD4B19A3010D}"/>
              </a:ext>
            </a:extLst>
          </p:cNvPr>
          <p:cNvGraphicFramePr>
            <a:graphicFrameLocks noGrp="1"/>
          </p:cNvGraphicFramePr>
          <p:nvPr>
            <p:extLst>
              <p:ext uri="{D42A27DB-BD31-4B8C-83A1-F6EECF244321}">
                <p14:modId xmlns:p14="http://schemas.microsoft.com/office/powerpoint/2010/main" val="789122826"/>
              </p:ext>
            </p:extLst>
          </p:nvPr>
        </p:nvGraphicFramePr>
        <p:xfrm>
          <a:off x="0" y="1506488"/>
          <a:ext cx="12191999" cy="914400"/>
        </p:xfrm>
        <a:graphic>
          <a:graphicData uri="http://schemas.openxmlformats.org/drawingml/2006/table">
            <a:tbl>
              <a:tblPr firstRow="1" bandRow="1">
                <a:tableStyleId>{5940675A-B579-460E-94D1-54222C63F5DA}</a:tableStyleId>
              </a:tblPr>
              <a:tblGrid>
                <a:gridCol w="1048775">
                  <a:extLst>
                    <a:ext uri="{9D8B030D-6E8A-4147-A177-3AD203B41FA5}">
                      <a16:colId xmlns:a16="http://schemas.microsoft.com/office/drawing/2014/main" val="20000"/>
                    </a:ext>
                  </a:extLst>
                </a:gridCol>
                <a:gridCol w="1158793">
                  <a:extLst>
                    <a:ext uri="{9D8B030D-6E8A-4147-A177-3AD203B41FA5}">
                      <a16:colId xmlns:a16="http://schemas.microsoft.com/office/drawing/2014/main" val="20001"/>
                    </a:ext>
                  </a:extLst>
                </a:gridCol>
                <a:gridCol w="1584176">
                  <a:extLst>
                    <a:ext uri="{9D8B030D-6E8A-4147-A177-3AD203B41FA5}">
                      <a16:colId xmlns:a16="http://schemas.microsoft.com/office/drawing/2014/main" val="1005391357"/>
                    </a:ext>
                  </a:extLst>
                </a:gridCol>
                <a:gridCol w="1224136">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4">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$match</a:t>
                      </a:r>
                    </a:p>
                    <a:p>
                      <a:pPr algn="ctr"/>
                      <a:r>
                        <a:rPr lang="en-US" sz="1600" dirty="0">
                          <a:solidFill>
                            <a:schemeClr val="accent6">
                              <a:lumMod val="75000"/>
                            </a:schemeClr>
                          </a:solidFill>
                        </a:rPr>
                        <a:t>WHERE</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fields</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RANDOM</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document</a:t>
                      </a: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an array</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GROUP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$match</a:t>
                      </a:r>
                    </a:p>
                    <a:p>
                      <a:pPr algn="ctr"/>
                      <a:r>
                        <a:rPr lang="en-US" sz="1600" dirty="0">
                          <a:solidFill>
                            <a:schemeClr val="accent6">
                              <a:lumMod val="75000"/>
                            </a:schemeClr>
                          </a:solidFill>
                        </a:rPr>
                        <a:t>HAVING</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$sort</a:t>
                      </a:r>
                    </a:p>
                    <a:p>
                      <a:pPr algn="ctr"/>
                      <a:r>
                        <a:rPr lang="en-US" sz="1600" dirty="0">
                          <a:solidFill>
                            <a:schemeClr val="accent6">
                              <a:lumMod val="75000"/>
                            </a:schemeClr>
                          </a:solidFill>
                        </a:rPr>
                        <a:t>ORDER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$limit</a:t>
                      </a:r>
                    </a:p>
                    <a:p>
                      <a:pPr algn="ctr"/>
                      <a:r>
                        <a:rPr lang="en-US" sz="1600" dirty="0">
                          <a:solidFill>
                            <a:schemeClr val="accent6">
                              <a:lumMod val="75000"/>
                            </a:schemeClr>
                          </a:solidFill>
                        </a:rPr>
                        <a:t>TOP</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$skip</a:t>
                      </a:r>
                    </a:p>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graphicFrame>
        <p:nvGraphicFramePr>
          <p:cNvPr id="11" name="Table 10">
            <a:extLst>
              <a:ext uri="{FF2B5EF4-FFF2-40B4-BE49-F238E27FC236}">
                <a16:creationId xmlns:a16="http://schemas.microsoft.com/office/drawing/2014/main" id="{23842D7B-2C27-4ECD-B17D-C8866BF3116F}"/>
              </a:ext>
            </a:extLst>
          </p:cNvPr>
          <p:cNvGraphicFramePr>
            <a:graphicFrameLocks noGrp="1"/>
          </p:cNvGraphicFramePr>
          <p:nvPr>
            <p:extLst>
              <p:ext uri="{D42A27DB-BD31-4B8C-83A1-F6EECF244321}">
                <p14:modId xmlns:p14="http://schemas.microsoft.com/office/powerpoint/2010/main" val="88033132"/>
              </p:ext>
            </p:extLst>
          </p:nvPr>
        </p:nvGraphicFramePr>
        <p:xfrm>
          <a:off x="-2" y="2486784"/>
          <a:ext cx="12192000" cy="1158240"/>
        </p:xfrm>
        <a:graphic>
          <a:graphicData uri="http://schemas.openxmlformats.org/drawingml/2006/table">
            <a:tbl>
              <a:tblPr firstRow="1" bandRow="1">
                <a:tableStyleId>{5940675A-B579-460E-94D1-54222C63F5DA}</a:tableStyleId>
              </a:tblPr>
              <a:tblGrid>
                <a:gridCol w="1127450">
                  <a:extLst>
                    <a:ext uri="{9D8B030D-6E8A-4147-A177-3AD203B41FA5}">
                      <a16:colId xmlns:a16="http://schemas.microsoft.com/office/drawing/2014/main" val="20000"/>
                    </a:ext>
                  </a:extLst>
                </a:gridCol>
                <a:gridCol w="1080116">
                  <a:extLst>
                    <a:ext uri="{9D8B030D-6E8A-4147-A177-3AD203B41FA5}">
                      <a16:colId xmlns:a16="http://schemas.microsoft.com/office/drawing/2014/main" val="20001"/>
                    </a:ext>
                  </a:extLst>
                </a:gridCol>
                <a:gridCol w="1584177">
                  <a:extLst>
                    <a:ext uri="{9D8B030D-6E8A-4147-A177-3AD203B41FA5}">
                      <a16:colId xmlns:a16="http://schemas.microsoft.com/office/drawing/2014/main" val="1005391357"/>
                    </a:ext>
                  </a:extLst>
                </a:gridCol>
                <a:gridCol w="1224137">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5">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$unset</a:t>
                      </a:r>
                    </a:p>
                    <a:p>
                      <a:pPr algn="ctr"/>
                      <a:r>
                        <a:rPr lang="en-US" sz="1600" dirty="0">
                          <a:solidFill>
                            <a:schemeClr val="accent6">
                              <a:lumMod val="75000"/>
                            </a:schemeClr>
                          </a:solidFill>
                        </a:rPr>
                        <a:t>REMOVE fields from output</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$out</a:t>
                      </a:r>
                    </a:p>
                    <a:p>
                      <a:pPr algn="ctr"/>
                      <a:r>
                        <a:rPr lang="en-US" sz="1600" dirty="0">
                          <a:solidFill>
                            <a:schemeClr val="accent6">
                              <a:lumMod val="75000"/>
                            </a:schemeClr>
                          </a:solidFill>
                        </a:rPr>
                        <a:t>NEW Collection</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430102903"/>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aggregation &lt;stageOperators&gt;  and aggregation &lt;expression&gt;</a:t>
            </a:r>
          </a:p>
        </p:txBody>
      </p:sp>
      <p:sp>
        <p:nvSpPr>
          <p:cNvPr id="7" name="Rectangle 6"/>
          <p:cNvSpPr/>
          <p:nvPr/>
        </p:nvSpPr>
        <p:spPr>
          <a:xfrm>
            <a:off x="1673188" y="1254825"/>
            <a:ext cx="8845624" cy="369332"/>
          </a:xfrm>
          <a:prstGeom prst="rect">
            <a:avLst/>
          </a:prstGeom>
        </p:spPr>
        <p:txBody>
          <a:bodyPr wrap="square">
            <a:spAutoFit/>
          </a:bodyPr>
          <a:lstStyle/>
          <a:p>
            <a:r>
              <a:rPr lang="en-US" dirty="0"/>
              <a:t>Each sage starts with stage operator.</a:t>
            </a:r>
            <a:endParaRPr lang="en-IN" dirty="0"/>
          </a:p>
        </p:txBody>
      </p:sp>
      <p:sp>
        <p:nvSpPr>
          <p:cNvPr id="8" name="Rectangle 7"/>
          <p:cNvSpPr/>
          <p:nvPr/>
        </p:nvSpPr>
        <p:spPr>
          <a:xfrm>
            <a:off x="1673188" y="1764268"/>
            <a:ext cx="876126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$&lt;stageOperator&gt; : { } }</a:t>
            </a:r>
          </a:p>
        </p:txBody>
      </p:sp>
      <p:sp>
        <p:nvSpPr>
          <p:cNvPr id="9" name="Rectangle 8"/>
          <p:cNvSpPr/>
          <p:nvPr/>
        </p:nvSpPr>
        <p:spPr>
          <a:xfrm>
            <a:off x="7248128" y="1593526"/>
            <a:ext cx="4616776" cy="461665"/>
          </a:xfrm>
          <a:prstGeom prst="rect">
            <a:avLst/>
          </a:prstGeom>
        </p:spPr>
        <p:txBody>
          <a:bodyPr wrap="square">
            <a:spAutoFit/>
          </a:bodyPr>
          <a:lstStyle/>
          <a:p>
            <a:r>
              <a:rPr lang="en-US" dirty="0"/>
              <a:t>Each aggregation expression starts with </a:t>
            </a:r>
            <a:r>
              <a:rPr lang="en-US" sz="2400" dirty="0">
                <a:solidFill>
                  <a:srgbClr val="B22251"/>
                </a:solidFill>
              </a:rPr>
              <a:t>$ </a:t>
            </a:r>
            <a:r>
              <a:rPr lang="en-US" dirty="0"/>
              <a:t>sign.</a:t>
            </a:r>
            <a:endParaRPr lang="en-IN" dirty="0"/>
          </a:p>
        </p:txBody>
      </p:sp>
      <p:sp>
        <p:nvSpPr>
          <p:cNvPr id="10" name="Rectangle 9"/>
          <p:cNvSpPr/>
          <p:nvPr/>
        </p:nvSpPr>
        <p:spPr>
          <a:xfrm>
            <a:off x="7248128" y="2140465"/>
            <a:ext cx="4422811" cy="430887"/>
          </a:xfrm>
          <a:prstGeom prst="rect">
            <a:avLst/>
          </a:prstGeom>
        </p:spPr>
        <p:txBody>
          <a:bodyPr wrap="square">
            <a:spAutoFit/>
          </a:bodyPr>
          <a:lstStyle/>
          <a:p>
            <a:r>
              <a:rPr lang="en-US" sz="2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'$&lt;fieldName&gt;'</a:t>
            </a:r>
          </a:p>
        </p:txBody>
      </p:sp>
      <p:sp>
        <p:nvSpPr>
          <p:cNvPr id="11" name="Rectangle 10"/>
          <p:cNvSpPr/>
          <p:nvPr/>
        </p:nvSpPr>
        <p:spPr>
          <a:xfrm>
            <a:off x="1653309" y="2420888"/>
            <a:ext cx="5214900" cy="738664"/>
          </a:xfrm>
          <a:prstGeom prst="rect">
            <a:avLst/>
          </a:prstGeom>
        </p:spPr>
        <p:txBody>
          <a:bodyPr wrap="square">
            <a:spAutoFit/>
          </a:bodyPr>
          <a:lstStyle/>
          <a:p>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$match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job</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'manager'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p>
          <a:p>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$group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_id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'$job'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p>
        </p:txBody>
      </p:sp>
      <p:graphicFrame>
        <p:nvGraphicFramePr>
          <p:cNvPr id="2" name="Table 1"/>
          <p:cNvGraphicFramePr>
            <a:graphicFrameLocks noGrp="1"/>
          </p:cNvGraphicFramePr>
          <p:nvPr>
            <p:extLst>
              <p:ext uri="{D42A27DB-BD31-4B8C-83A1-F6EECF244321}">
                <p14:modId xmlns:p14="http://schemas.microsoft.com/office/powerpoint/2010/main" val="1183780998"/>
              </p:ext>
            </p:extLst>
          </p:nvPr>
        </p:nvGraphicFramePr>
        <p:xfrm>
          <a:off x="1690010" y="3429000"/>
          <a:ext cx="8784026" cy="3169920"/>
        </p:xfrm>
        <a:graphic>
          <a:graphicData uri="http://schemas.openxmlformats.org/drawingml/2006/table">
            <a:tbl>
              <a:tblPr firstRow="1" bandRow="1">
                <a:tableStyleId>{5940675A-B579-460E-94D1-54222C63F5DA}</a:tableStyleId>
              </a:tblPr>
              <a:tblGrid>
                <a:gridCol w="4392013">
                  <a:extLst>
                    <a:ext uri="{9D8B030D-6E8A-4147-A177-3AD203B41FA5}">
                      <a16:colId xmlns:a16="http://schemas.microsoft.com/office/drawing/2014/main" val="20000"/>
                    </a:ext>
                  </a:extLst>
                </a:gridCol>
                <a:gridCol w="4392013">
                  <a:extLst>
                    <a:ext uri="{9D8B030D-6E8A-4147-A177-3AD203B41FA5}">
                      <a16:colId xmlns:a16="http://schemas.microsoft.com/office/drawing/2014/main" val="20001"/>
                    </a:ext>
                  </a:extLst>
                </a:gridCol>
              </a:tblGrid>
              <a:tr h="370840">
                <a:tc gridSpan="2">
                  <a:txBody>
                    <a:bodyPr/>
                    <a:lstStyle/>
                    <a:p>
                      <a:r>
                        <a:rPr kumimoji="0" lang="en-US" sz="2000" b="0" kern="1200" dirty="0">
                          <a:solidFill>
                            <a:srgbClr val="DFE100"/>
                          </a:solidFill>
                          <a:latin typeface="Gill Sans MT (Body)"/>
                          <a:ea typeface="+mn-ea"/>
                          <a:cs typeface="+mn-cs"/>
                        </a:rPr>
                        <a:t>Stage Operators</a:t>
                      </a:r>
                    </a:p>
                  </a:txBody>
                  <a:tcPr/>
                </a:tc>
                <a:tc hMerge="1">
                  <a:txBody>
                    <a:bodyPr/>
                    <a:lstStyle/>
                    <a:p>
                      <a:endParaRPr lang="en-US" dirty="0"/>
                    </a:p>
                  </a:txBody>
                  <a:tcP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$match</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$sort  </a:t>
                      </a:r>
                    </a:p>
                  </a:txBody>
                  <a:tcPr/>
                </a:tc>
                <a:extLst>
                  <a:ext uri="{0D108BD9-81ED-4DB2-BD59-A6C34878D82A}">
                    <a16:rowId xmlns:a16="http://schemas.microsoft.com/office/drawing/2014/main" val="10001"/>
                  </a:ext>
                </a:extLst>
              </a:tr>
              <a:tr h="370840">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$project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$limit</a:t>
                      </a:r>
                    </a:p>
                  </a:txBody>
                  <a:tcPr/>
                </a:tc>
                <a:extLst>
                  <a:ext uri="{0D108BD9-81ED-4DB2-BD59-A6C34878D82A}">
                    <a16:rowId xmlns:a16="http://schemas.microsoft.com/office/drawing/2014/main" val="10002"/>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$addFields</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$skip</a:t>
                      </a:r>
                    </a:p>
                  </a:txBody>
                  <a:tcPr/>
                </a:tc>
                <a:extLst>
                  <a:ext uri="{0D108BD9-81ED-4DB2-BD59-A6C34878D82A}">
                    <a16:rowId xmlns:a16="http://schemas.microsoft.com/office/drawing/2014/main" val="10003"/>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$sample</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$count</a:t>
                      </a:r>
                    </a:p>
                  </a:txBody>
                  <a:tcPr/>
                </a:tc>
                <a:extLst>
                  <a:ext uri="{0D108BD9-81ED-4DB2-BD59-A6C34878D82A}">
                    <a16:rowId xmlns:a16="http://schemas.microsoft.com/office/drawing/2014/main" val="42117847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$group</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$unset</a:t>
                      </a:r>
                    </a:p>
                  </a:txBody>
                  <a:tcPr/>
                </a:tc>
                <a:extLst>
                  <a:ext uri="{0D108BD9-81ED-4DB2-BD59-A6C34878D82A}">
                    <a16:rowId xmlns:a16="http://schemas.microsoft.com/office/drawing/2014/main" val="10004"/>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$match</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$out</a:t>
                      </a:r>
                    </a:p>
                  </a:txBody>
                  <a:tcPr/>
                </a:tc>
                <a:extLst>
                  <a:ext uri="{0D108BD9-81ED-4DB2-BD59-A6C34878D82A}">
                    <a16:rowId xmlns:a16="http://schemas.microsoft.com/office/drawing/2014/main" val="10005"/>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$unwind</a:t>
                      </a:r>
                    </a:p>
                  </a:txBody>
                  <a:tcPr/>
                </a:tc>
                <a:tc>
                  <a:txBody>
                    <a:bodyPr/>
                    <a:lstStyle/>
                    <a:p>
                      <a:endParaRPr kumimoji="0" lang="en-US" sz="2000" b="0" kern="1200" dirty="0">
                        <a:solidFill>
                          <a:srgbClr val="036883"/>
                        </a:solidFill>
                        <a:latin typeface="Source Code Pro" panose="020B0509030403020204" pitchFamily="49" charset="0"/>
                        <a:ea typeface="Source Code Pro" panose="020B0509030403020204" pitchFamily="49" charset="0"/>
                        <a:cs typeface="+mn-cs"/>
                      </a:endParaRPr>
                    </a:p>
                  </a:txBody>
                  <a:tcPr/>
                </a:tc>
                <a:extLst>
                  <a:ext uri="{0D108BD9-81ED-4DB2-BD59-A6C34878D82A}">
                    <a16:rowId xmlns:a16="http://schemas.microsoft.com/office/drawing/2014/main" val="3399297053"/>
                  </a:ext>
                </a:extLst>
              </a:tr>
            </a:tbl>
          </a:graphicData>
        </a:graphic>
      </p:graphicFrame>
    </p:spTree>
    <p:extLst>
      <p:ext uri="{BB962C8B-B14F-4D97-AF65-F5344CB8AC3E}">
        <p14:creationId xmlns:p14="http://schemas.microsoft.com/office/powerpoint/2010/main" val="3587670722"/>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$match</a:t>
            </a:r>
            <a:endParaRPr lang="en-US" dirty="0"/>
          </a:p>
        </p:txBody>
      </p:sp>
      <p:sp>
        <p:nvSpPr>
          <p:cNvPr id="3" name="Rectangle 2"/>
          <p:cNvSpPr/>
          <p:nvPr/>
        </p:nvSpPr>
        <p:spPr>
          <a:xfrm>
            <a:off x="1943100" y="2895600"/>
            <a:ext cx="85725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Filters the documents to pass only the documents that match the specified condition(s) to the next pipeline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stage.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87213862"/>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$match </a:t>
            </a:r>
          </a:p>
        </p:txBody>
      </p:sp>
      <p:sp>
        <p:nvSpPr>
          <p:cNvPr id="7" name="Rectangle 6"/>
          <p:cNvSpPr/>
          <p:nvPr/>
        </p:nvSpPr>
        <p:spPr>
          <a:xfrm>
            <a:off x="1524000" y="762001"/>
            <a:ext cx="9144000" cy="646331"/>
          </a:xfrm>
          <a:prstGeom prst="rect">
            <a:avLst/>
          </a:prstGeom>
        </p:spPr>
        <p:txBody>
          <a:bodyPr wrap="square">
            <a:spAutoFit/>
          </a:bodyPr>
          <a:lstStyle/>
          <a:p>
            <a:r>
              <a:rPr lang="en-US" dirty="0"/>
              <a:t>Filters the documents to pass only the documents that match the specified condition(s) to the next pipeline stage.</a:t>
            </a:r>
            <a:endParaRPr lang="en-IN" dirty="0"/>
          </a:p>
        </p:txBody>
      </p:sp>
      <p:sp>
        <p:nvSpPr>
          <p:cNvPr id="4" name="Rectangle 3"/>
          <p:cNvSpPr/>
          <p:nvPr/>
        </p:nvSpPr>
        <p:spPr>
          <a:xfrm>
            <a:off x="1524000" y="161950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$match</a:t>
            </a:r>
            <a:r>
              <a:rPr lang="en-US" dirty="0">
                <a:solidFill>
                  <a:srgbClr val="061621"/>
                </a:solidFill>
                <a:latin typeface="Source Code Pro" panose="020B0509030403020204" pitchFamily="49" charset="0"/>
                <a:ea typeface="Source Code Pro" panose="020B0509030403020204" pitchFamily="49" charset="0"/>
              </a:rPr>
              <a:t>: { &lt;query&gt; } }</a:t>
            </a:r>
          </a:p>
        </p:txBody>
      </p:sp>
      <p:sp>
        <p:nvSpPr>
          <p:cNvPr id="5" name="Rectangle 4"/>
          <p:cNvSpPr/>
          <p:nvPr/>
        </p:nvSpPr>
        <p:spPr>
          <a:xfrm>
            <a:off x="191344" y="2447597"/>
            <a:ext cx="11809312" cy="2400657"/>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4000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"$job",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"Orange"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412945075"/>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$project</a:t>
            </a:r>
            <a:endParaRPr lang="en-US" dirty="0"/>
          </a:p>
        </p:txBody>
      </p:sp>
      <p:sp>
        <p:nvSpPr>
          <p:cNvPr id="4" name="Rectangle 3"/>
          <p:cNvSpPr/>
          <p:nvPr/>
        </p:nvSpPr>
        <p:spPr>
          <a:xfrm>
            <a:off x="1943100" y="3048000"/>
            <a:ext cx="8305800" cy="923330"/>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Passes along the documents with the requested fields to the next stage in the pipeline</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 The specified fields can be existing fields from the input documents or newly computed fields.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6113679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551383" y="1124744"/>
            <a:ext cx="11233248" cy="1138773"/>
          </a:xfrm>
          <a:prstGeom prst="rect">
            <a:avLst/>
          </a:prstGeom>
        </p:spPr>
        <p:txBody>
          <a:bodyPr wrap="square">
            <a:spAutoFit/>
          </a:bodyPr>
          <a:lstStyle/>
          <a:p>
            <a:r>
              <a:rPr lang="en-US" sz="2200" dirty="0">
                <a:solidFill>
                  <a:srgbClr val="FF0000"/>
                </a:solidFill>
                <a:latin typeface="Palatino Linotype" panose="02040502050505030304" pitchFamily="18" charset="0"/>
              </a:rPr>
              <a:t>Remember:</a:t>
            </a:r>
          </a:p>
          <a:p>
            <a:pPr marL="171450" indent="-171450">
              <a:buFont typeface="Arial" panose="020B0604020202020204" pitchFamily="34" charset="0"/>
              <a:buChar char="•"/>
            </a:pPr>
            <a:endParaRPr lang="en-US" sz="800" dirty="0">
              <a:solidFill>
                <a:srgbClr val="222222"/>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MongoDB documents are similar to JSON (key/fields and value pairs) objects.</a:t>
            </a:r>
          </a:p>
          <a:p>
            <a:pPr marL="285750" indent="-285750">
              <a:buFont typeface="Arial" panose="020B0604020202020204" pitchFamily="34" charset="0"/>
              <a:buChar char="•"/>
            </a:pPr>
            <a:r>
              <a:rPr lang="en-US" dirty="0">
                <a:latin typeface="Palatino Linotype" panose="02040502050505030304" pitchFamily="18" charset="0"/>
              </a:rPr>
              <a:t>The values of fields may include other documents, arrays, or an arrays of documents.</a:t>
            </a:r>
            <a:endParaRPr lang="en-IN" dirty="0">
              <a:latin typeface="Palatino Linotype" panose="02040502050505030304" pitchFamily="18" charset="0"/>
            </a:endParaRPr>
          </a:p>
        </p:txBody>
      </p:sp>
      <p:sp>
        <p:nvSpPr>
          <p:cNvPr id="2" name="Rectangle 1"/>
          <p:cNvSpPr/>
          <p:nvPr/>
        </p:nvSpPr>
        <p:spPr>
          <a:xfrm>
            <a:off x="587149" y="2414333"/>
            <a:ext cx="9289034" cy="400110"/>
          </a:xfrm>
          <a:prstGeom prst="rect">
            <a:avLst/>
          </a:prstGeom>
        </p:spPr>
        <p:txBody>
          <a:bodyPr wrap="square">
            <a:spAutoFit/>
          </a:bodyPr>
          <a:lstStyle/>
          <a:p>
            <a:r>
              <a:rPr lang="en-US" sz="2000" dirty="0">
                <a:solidFill>
                  <a:srgbClr val="036883"/>
                </a:solidFill>
                <a:latin typeface="Palatino Linotype" panose="02040502050505030304" pitchFamily="18" charset="0"/>
              </a:rPr>
              <a:t>Core MongoDB Operations (CRUD), </a:t>
            </a:r>
            <a:r>
              <a:rPr lang="en-US" sz="2000" dirty="0">
                <a:latin typeface="Palatino Linotype" panose="02040502050505030304" pitchFamily="18" charset="0"/>
              </a:rPr>
              <a:t>stands for </a:t>
            </a:r>
            <a:r>
              <a:rPr lang="en-US" sz="2000" dirty="0">
                <a:solidFill>
                  <a:srgbClr val="036883"/>
                </a:solidFill>
                <a:latin typeface="Palatino Linotype" panose="02040502050505030304" pitchFamily="18" charset="0"/>
              </a:rPr>
              <a:t>create</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read</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update</a:t>
            </a:r>
            <a:r>
              <a:rPr lang="en-US" sz="2000" b="1" i="1" dirty="0">
                <a:latin typeface="Palatino Linotype" panose="02040502050505030304" pitchFamily="18" charset="0"/>
              </a:rPr>
              <a:t>,</a:t>
            </a:r>
            <a:r>
              <a:rPr lang="en-US" sz="2000" dirty="0">
                <a:latin typeface="Palatino Linotype" panose="02040502050505030304" pitchFamily="18" charset="0"/>
              </a:rPr>
              <a:t> and </a:t>
            </a:r>
            <a:r>
              <a:rPr lang="en-US" sz="2000" dirty="0">
                <a:solidFill>
                  <a:srgbClr val="036883"/>
                </a:solidFill>
                <a:latin typeface="Palatino Linotype" panose="02040502050505030304" pitchFamily="18" charset="0"/>
              </a:rPr>
              <a:t>delete.</a:t>
            </a:r>
          </a:p>
        </p:txBody>
      </p:sp>
      <p:sp>
        <p:nvSpPr>
          <p:cNvPr id="5" name="Rectangle 4">
            <a:extLst>
              <a:ext uri="{FF2B5EF4-FFF2-40B4-BE49-F238E27FC236}">
                <a16:creationId xmlns:a16="http://schemas.microsoft.com/office/drawing/2014/main" id="{58679705-9A7F-4E40-8959-BB4E3C72C8F7}"/>
              </a:ext>
            </a:extLst>
          </p:cNvPr>
          <p:cNvSpPr/>
          <p:nvPr/>
        </p:nvSpPr>
        <p:spPr>
          <a:xfrm>
            <a:off x="567992" y="764704"/>
            <a:ext cx="10468726" cy="369332"/>
          </a:xfrm>
          <a:prstGeom prst="rect">
            <a:avLst/>
          </a:prstGeom>
        </p:spPr>
        <p:txBody>
          <a:bodyPr wrap="square">
            <a:spAutoFit/>
          </a:bodyPr>
          <a:lstStyle/>
          <a:p>
            <a:r>
              <a:rPr lang="en-IN" dirty="0">
                <a:solidFill>
                  <a:schemeClr val="tx1">
                    <a:lumMod val="85000"/>
                    <a:lumOff val="15000"/>
                  </a:schemeClr>
                </a:solidFill>
                <a:latin typeface="Palatino Linotype" panose="02040502050505030304" pitchFamily="18" charset="0"/>
              </a:rPr>
              <a:t>MongoDB is a cross-platform document-oriented database program. Classified as a NoSQL database.</a:t>
            </a:r>
          </a:p>
        </p:txBody>
      </p:sp>
      <p:cxnSp>
        <p:nvCxnSpPr>
          <p:cNvPr id="10" name="Straight Connector 9">
            <a:extLst>
              <a:ext uri="{FF2B5EF4-FFF2-40B4-BE49-F238E27FC236}">
                <a16:creationId xmlns:a16="http://schemas.microsoft.com/office/drawing/2014/main" id="{838DC9CD-23B8-4740-8501-A3C5024E89CE}"/>
              </a:ext>
            </a:extLst>
          </p:cNvPr>
          <p:cNvCxnSpPr/>
          <p:nvPr/>
        </p:nvCxnSpPr>
        <p:spPr>
          <a:xfrm>
            <a:off x="567992" y="2313466"/>
            <a:ext cx="10784592" cy="0"/>
          </a:xfrm>
          <a:prstGeom prst="line">
            <a:avLst/>
          </a:prstGeom>
        </p:spPr>
        <p:style>
          <a:lnRef idx="1">
            <a:schemeClr val="accent1"/>
          </a:lnRef>
          <a:fillRef idx="0">
            <a:schemeClr val="accent1"/>
          </a:fillRef>
          <a:effectRef idx="0">
            <a:schemeClr val="accent1"/>
          </a:effectRef>
          <a:fontRef idx="minor">
            <a:schemeClr val="tx1"/>
          </a:fontRef>
        </p:style>
      </p:cxnSp>
      <p:pic>
        <p:nvPicPr>
          <p:cNvPr id="13" name="Picture 2">
            <a:extLst>
              <a:ext uri="{FF2B5EF4-FFF2-40B4-BE49-F238E27FC236}">
                <a16:creationId xmlns:a16="http://schemas.microsoft.com/office/drawing/2014/main" id="{BBD035ED-6B9C-499F-A774-6544E45091F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02627" y="2708919"/>
            <a:ext cx="7882003" cy="4064507"/>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F00791E2-0ABB-4899-98C8-C9D1B3772832}"/>
              </a:ext>
            </a:extLst>
          </p:cNvPr>
          <p:cNvSpPr/>
          <p:nvPr/>
        </p:nvSpPr>
        <p:spPr>
          <a:xfrm>
            <a:off x="1324054" y="3244334"/>
            <a:ext cx="2588850" cy="369332"/>
          </a:xfrm>
          <a:prstGeom prst="rect">
            <a:avLst/>
          </a:prstGeom>
        </p:spPr>
        <p:txBody>
          <a:bodyPr wrap="none">
            <a:spAutoFit/>
          </a:bodyPr>
          <a:lstStyle/>
          <a:p>
            <a:r>
              <a:rPr lang="en-US" b="1" dirty="0">
                <a:solidFill>
                  <a:srgbClr val="FF0000"/>
                </a:solidFill>
                <a:latin typeface="Palatino Linotype" panose="02040502050505030304" pitchFamily="18" charset="0"/>
              </a:rPr>
              <a:t>SQL/MongoDB Terms:</a:t>
            </a:r>
          </a:p>
        </p:txBody>
      </p:sp>
    </p:spTree>
    <p:extLst>
      <p:ext uri="{BB962C8B-B14F-4D97-AF65-F5344CB8AC3E}">
        <p14:creationId xmlns:p14="http://schemas.microsoft.com/office/powerpoint/2010/main" val="448246900"/>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$project </a:t>
            </a:r>
          </a:p>
        </p:txBody>
      </p:sp>
      <p:sp>
        <p:nvSpPr>
          <p:cNvPr id="7" name="Rectangle 6"/>
          <p:cNvSpPr/>
          <p:nvPr/>
        </p:nvSpPr>
        <p:spPr>
          <a:xfrm>
            <a:off x="1673188" y="762001"/>
            <a:ext cx="8845624" cy="646331"/>
          </a:xfrm>
          <a:prstGeom prst="rect">
            <a:avLst/>
          </a:prstGeom>
        </p:spPr>
        <p:txBody>
          <a:bodyPr wrap="square">
            <a:spAutoFit/>
          </a:bodyPr>
          <a:lstStyle/>
          <a:p>
            <a:r>
              <a:rPr lang="en-US" dirty="0">
                <a:latin typeface="Gill Sans MT" panose="020B0502020104020203" pitchFamily="34" charset="0"/>
              </a:rPr>
              <a:t>Passes along the documents with the requested fields to the next stage in the pipeline. The specified fields can be existing fields from the input documents or newly computed fields.</a:t>
            </a:r>
            <a:endParaRPr lang="en-IN" dirty="0">
              <a:latin typeface="Gill Sans MT" panose="020B0502020104020203" pitchFamily="34" charset="0"/>
            </a:endParaRPr>
          </a:p>
        </p:txBody>
      </p:sp>
      <p:sp>
        <p:nvSpPr>
          <p:cNvPr id="4" name="Rectangle 3"/>
          <p:cNvSpPr/>
          <p:nvPr/>
        </p:nvSpPr>
        <p:spPr>
          <a:xfrm>
            <a:off x="1524000" y="1812429"/>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$project</a:t>
            </a:r>
            <a:r>
              <a:rPr lang="en-US" dirty="0">
                <a:solidFill>
                  <a:srgbClr val="061621"/>
                </a:solidFill>
                <a:latin typeface="Source Code Pro" panose="020B0509030403020204" pitchFamily="49" charset="0"/>
                <a:ea typeface="Source Code Pro" panose="020B0509030403020204" pitchFamily="49" charset="0"/>
              </a:rPr>
              <a:t>: { &lt;specification(s)&gt; } }</a:t>
            </a:r>
          </a:p>
        </p:txBody>
      </p:sp>
      <p:sp>
        <p:nvSpPr>
          <p:cNvPr id="5" name="Rectangle 4"/>
          <p:cNvSpPr/>
          <p:nvPr/>
        </p:nvSpPr>
        <p:spPr>
          <a:xfrm>
            <a:off x="335360" y="2643423"/>
            <a:ext cx="11521280" cy="249299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"Employee Name"</a:t>
            </a:r>
            <a:r>
              <a:rPr lang="en-US" dirty="0">
                <a:latin typeface="Source Code Pro" panose="020B0509030403020204" pitchFamily="49" charset="0"/>
                <a:ea typeface="Source Code Pro" panose="020B0509030403020204" pitchFamily="49" charset="0"/>
                <a:cs typeface="Calibri" panose="020F0502020204030204" pitchFamily="34" charset="0"/>
              </a:rPr>
              <a:t> : "$ename"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alias name</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comm: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sm: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xx: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$max</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"$comm"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1494516498"/>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$unset</a:t>
            </a:r>
            <a:endParaRPr lang="en-US" dirty="0"/>
          </a:p>
        </p:txBody>
      </p:sp>
      <p:sp>
        <p:nvSpPr>
          <p:cNvPr id="4" name="Rectangle 3"/>
          <p:cNvSpPr/>
          <p:nvPr/>
        </p:nvSpPr>
        <p:spPr>
          <a:xfrm>
            <a:off x="1943100" y="3048000"/>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Removes/excludes fields from documents in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output.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626494280"/>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$unset </a:t>
            </a:r>
          </a:p>
        </p:txBody>
      </p:sp>
      <p:sp>
        <p:nvSpPr>
          <p:cNvPr id="7" name="Rectangle 6"/>
          <p:cNvSpPr/>
          <p:nvPr/>
        </p:nvSpPr>
        <p:spPr>
          <a:xfrm>
            <a:off x="1524000" y="762001"/>
            <a:ext cx="9144000" cy="369332"/>
          </a:xfrm>
          <a:prstGeom prst="rect">
            <a:avLst/>
          </a:prstGeom>
        </p:spPr>
        <p:txBody>
          <a:bodyPr wrap="square">
            <a:spAutoFit/>
          </a:bodyPr>
          <a:lstStyle/>
          <a:p>
            <a:r>
              <a:rPr lang="en-US" dirty="0">
                <a:solidFill>
                  <a:srgbClr val="222222"/>
                </a:solidFill>
                <a:latin typeface="Gill Sans MT (Body)"/>
              </a:rPr>
              <a:t>Removes field(s) from the output. </a:t>
            </a:r>
            <a:r>
              <a:rPr lang="en-US" b="1" dirty="0">
                <a:solidFill>
                  <a:srgbClr val="222222"/>
                </a:solidFill>
                <a:latin typeface="Gill Sans MT (Body)"/>
              </a:rPr>
              <a:t>Will not delete the field(s) from the saved document.</a:t>
            </a:r>
            <a:endParaRPr lang="en-IN" b="1" dirty="0">
              <a:latin typeface="Gill Sans MT (Body)"/>
            </a:endParaRPr>
          </a:p>
        </p:txBody>
      </p:sp>
      <p:sp>
        <p:nvSpPr>
          <p:cNvPr id="4" name="Rectangle 3"/>
          <p:cNvSpPr/>
          <p:nvPr/>
        </p:nvSpPr>
        <p:spPr>
          <a:xfrm>
            <a:off x="1524000" y="1812429"/>
            <a:ext cx="9144000" cy="1384995"/>
          </a:xfrm>
          <a:prstGeom prst="rect">
            <a:avLst/>
          </a:prstGeom>
        </p:spPr>
        <p:txBody>
          <a:bodyPr wrap="square">
            <a:spAutoFit/>
          </a:bodyPr>
          <a:lstStyle/>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"&lt;field&gt;" }</a:t>
            </a:r>
          </a:p>
          <a:p>
            <a:endParaRPr lang="en-IN" sz="400" i="0" dirty="0">
              <a:solidFill>
                <a:srgbClr val="061621"/>
              </a:solidFill>
              <a:effectLst/>
              <a:latin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"&lt;field1&gt;", "&lt;field2&gt;", </a:t>
            </a:r>
            <a:r>
              <a:rPr lang="en-IN" i="0" dirty="0">
                <a:solidFill>
                  <a:srgbClr val="061621"/>
                </a:solidFill>
                <a:effectLst/>
                <a:latin typeface="Source Code Pro" panose="020B0509030403020204" pitchFamily="49" charset="0"/>
              </a:rPr>
              <a:t>... ] }</a:t>
            </a:r>
          </a:p>
          <a:p>
            <a:endParaRPr lang="en-IN" sz="400" dirty="0">
              <a:solidFill>
                <a:srgbClr val="061621"/>
              </a:solidFill>
              <a:latin typeface="Source Code Pro" panose="020B0509030403020204" pitchFamily="49" charset="0"/>
              <a:ea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"&lt;field.nestedfield&gt;" </a:t>
            </a:r>
            <a:r>
              <a:rPr lang="en-IN" i="0" dirty="0">
                <a:solidFill>
                  <a:srgbClr val="061621"/>
                </a:solidFill>
                <a:effectLst/>
                <a:latin typeface="Source Code Pro" panose="020B0509030403020204" pitchFamily="49" charset="0"/>
              </a:rPr>
              <a:t>}</a:t>
            </a:r>
            <a:endParaRPr lang="en-IN" i="0" dirty="0">
              <a:solidFill>
                <a:srgbClr val="061621"/>
              </a:solidFill>
              <a:effectLst/>
              <a:latin typeface="Source Code Pro" panose="020B0509030403020204" pitchFamily="49" charset="0"/>
              <a:ea typeface="Source Code Pro" panose="020B0509030403020204" pitchFamily="49" charset="0"/>
            </a:endParaRPr>
          </a:p>
          <a:p>
            <a:endParaRPr lang="en-IN" sz="400" dirty="0">
              <a:solidFill>
                <a:srgbClr val="061621"/>
              </a:solidFill>
              <a:latin typeface="Source Code Pro" panose="020B0509030403020204" pitchFamily="49" charset="0"/>
              <a:ea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"&lt;field1.nestedfield&gt;", </a:t>
            </a:r>
            <a:r>
              <a:rPr lang="en-IN" i="0" dirty="0">
                <a:solidFill>
                  <a:srgbClr val="061621"/>
                </a:solidFill>
                <a:effectLst/>
                <a:latin typeface="Source Code Pro" panose="020B0509030403020204" pitchFamily="49" charset="0"/>
              </a:rPr>
              <a:t>...] }</a:t>
            </a:r>
            <a:endParaRPr lang="en-US" dirty="0">
              <a:solidFill>
                <a:srgbClr val="061621"/>
              </a:solidFill>
              <a:latin typeface="Source Code Pro" panose="020B0509030403020204" pitchFamily="49" charset="0"/>
              <a:ea typeface="Source Code Pro" panose="020B0509030403020204" pitchFamily="49" charset="0"/>
            </a:endParaRPr>
          </a:p>
        </p:txBody>
      </p:sp>
      <p:sp>
        <p:nvSpPr>
          <p:cNvPr id="5" name="Rectangle 4"/>
          <p:cNvSpPr/>
          <p:nvPr/>
        </p:nvSpPr>
        <p:spPr>
          <a:xfrm>
            <a:off x="1524000" y="3544560"/>
            <a:ext cx="914400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61621"/>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solidFill>
                  <a:srgbClr val="061621"/>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"address.building"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728717804"/>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$literal</a:t>
            </a:r>
            <a:endParaRPr lang="en-US" dirty="0"/>
          </a:p>
        </p:txBody>
      </p:sp>
      <p:sp>
        <p:nvSpPr>
          <p:cNvPr id="4" name="Rectangle 3"/>
          <p:cNvSpPr/>
          <p:nvPr/>
        </p:nvSpPr>
        <p:spPr>
          <a:xfrm>
            <a:off x="1943100" y="3048000"/>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 value without parsing. Use for values that the aggregation pipeline may interpret as an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expression.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412793763"/>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$literal </a:t>
            </a:r>
          </a:p>
        </p:txBody>
      </p:sp>
      <p:sp>
        <p:nvSpPr>
          <p:cNvPr id="7" name="Rectangle 6"/>
          <p:cNvSpPr/>
          <p:nvPr/>
        </p:nvSpPr>
        <p:spPr>
          <a:xfrm>
            <a:off x="1524000" y="762001"/>
            <a:ext cx="9144000" cy="646331"/>
          </a:xfrm>
          <a:prstGeom prst="rect">
            <a:avLst/>
          </a:prstGeom>
        </p:spPr>
        <p:txBody>
          <a:bodyPr wrap="square">
            <a:spAutoFit/>
          </a:bodyPr>
          <a:lstStyle/>
          <a:p>
            <a:r>
              <a:rPr lang="en-US" dirty="0">
                <a:latin typeface="Gill Sans MT (Body)"/>
              </a:rPr>
              <a:t>To avoid treating numeric or boolean literals as projection flags, use the </a:t>
            </a:r>
            <a:r>
              <a:rPr lang="en-US" dirty="0">
                <a:solidFill>
                  <a:srgbClr val="D83713"/>
                </a:solidFill>
                <a:latin typeface="Gill Sans MT (Body)"/>
                <a:ea typeface="Source Code Pro" panose="020B0509030403020204" pitchFamily="49" charset="0"/>
              </a:rPr>
              <a:t>$literal</a:t>
            </a:r>
            <a:r>
              <a:rPr lang="en-US" dirty="0">
                <a:latin typeface="Gill Sans MT (Body)"/>
              </a:rPr>
              <a:t> expression to wrap the numeric or boolean literals.</a:t>
            </a:r>
            <a:endParaRPr lang="en-IN" dirty="0">
              <a:latin typeface="Gill Sans MT (Body)"/>
            </a:endParaRPr>
          </a:p>
        </p:txBody>
      </p:sp>
      <p:sp>
        <p:nvSpPr>
          <p:cNvPr id="4" name="Rectangle 3"/>
          <p:cNvSpPr/>
          <p:nvPr/>
        </p:nvSpPr>
        <p:spPr>
          <a:xfrm>
            <a:off x="1524000" y="1700808"/>
            <a:ext cx="8761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$literal</a:t>
            </a:r>
            <a:r>
              <a:rPr lang="en-US" dirty="0">
                <a:solidFill>
                  <a:srgbClr val="061621"/>
                </a:solidFill>
                <a:latin typeface="Source Code Pro" panose="020B0509030403020204" pitchFamily="49" charset="0"/>
                <a:ea typeface="Source Code Pro" panose="020B0509030403020204" pitchFamily="49" charset="0"/>
              </a:rPr>
              <a:t>: &lt;value&gt; }</a:t>
            </a:r>
          </a:p>
        </p:txBody>
      </p:sp>
      <p:sp>
        <p:nvSpPr>
          <p:cNvPr id="8" name="TextBox 7">
            <a:extLst>
              <a:ext uri="{FF2B5EF4-FFF2-40B4-BE49-F238E27FC236}">
                <a16:creationId xmlns:a16="http://schemas.microsoft.com/office/drawing/2014/main" id="{54958193-F6D9-4931-BCAD-317A24D4F9FA}"/>
              </a:ext>
            </a:extLst>
          </p:cNvPr>
          <p:cNvSpPr txBox="1"/>
          <p:nvPr/>
        </p:nvSpPr>
        <p:spPr>
          <a:xfrm>
            <a:off x="1397732" y="2420888"/>
            <a:ext cx="9396536" cy="646331"/>
          </a:xfrm>
          <a:prstGeom prst="rect">
            <a:avLst/>
          </a:prstGeom>
        </p:spPr>
        <p:txBody>
          <a:bodyPr wrap="square">
            <a:spAutoFit/>
          </a:bodyPr>
          <a:lstStyle>
            <a:defPPr>
              <a:defRPr lang="en-US"/>
            </a:defPPr>
            <a:lvl1pPr marL="342900" indent="-342900">
              <a:buFont typeface="Arial" panose="020B0604020202020204" pitchFamily="34" charset="0"/>
              <a:buChar char="•"/>
              <a:defRPr sz="2200">
                <a:solidFill>
                  <a:srgbClr val="FC6F0D"/>
                </a:solidFill>
                <a:latin typeface="Calibri" panose="020F0502020204030204" pitchFamily="34" charset="0"/>
                <a:cs typeface="Calibri" panose="020F0502020204030204" pitchFamily="34" charset="0"/>
              </a:defRPr>
            </a:lvl1pPr>
          </a:lstStyle>
          <a:p>
            <a:r>
              <a:rPr lang="en-IN" sz="1800" dirty="0">
                <a:solidFill>
                  <a:schemeClr val="bg1">
                    <a:lumMod val="50000"/>
                  </a:schemeClr>
                </a:solidFill>
                <a:latin typeface="Source Code Pro" panose="020B0509030403020204" pitchFamily="49" charset="0"/>
                <a:ea typeface="Source Code Pro" panose="020B0509030403020204" pitchFamily="49" charset="0"/>
              </a:rPr>
              <a:t>db</a:t>
            </a:r>
            <a:r>
              <a:rPr lang="en-IN" sz="1800" dirty="0">
                <a:solidFill>
                  <a:schemeClr val="tx1"/>
                </a:solidFill>
                <a:latin typeface="Source Code Pro" panose="020B0509030403020204" pitchFamily="49" charset="0"/>
                <a:ea typeface="Source Code Pro" panose="020B0509030403020204" pitchFamily="49" charset="0"/>
              </a:rPr>
              <a:t>.emp.</a:t>
            </a:r>
            <a:r>
              <a:rPr lang="en-IN" sz="1800" dirty="0">
                <a:solidFill>
                  <a:srgbClr val="036883"/>
                </a:solidFill>
                <a:latin typeface="Source Code Pro" panose="020B0509030403020204" pitchFamily="49" charset="0"/>
                <a:ea typeface="Source Code Pro" panose="020B0509030403020204" pitchFamily="49"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solidFill>
                  <a:srgbClr val="036883"/>
                </a:solidFill>
                <a:latin typeface="Source Code Pro" panose="020B0509030403020204" pitchFamily="49" charset="0"/>
                <a:ea typeface="Source Code Pro" panose="020B0509030403020204" pitchFamily="49" charset="0"/>
              </a:rPr>
              <a:t>$project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solidFill>
                  <a:schemeClr val="tx1"/>
                </a:solidFill>
                <a:latin typeface="Source Code Pro" panose="020B0509030403020204" pitchFamily="49" charset="0"/>
                <a:ea typeface="Source Code Pro" panose="020B0509030403020204" pitchFamily="49" charset="0"/>
              </a:rPr>
              <a:t>_id: </a:t>
            </a:r>
            <a:r>
              <a:rPr lang="en-IN" sz="1800" dirty="0">
                <a:solidFill>
                  <a:srgbClr val="994646"/>
                </a:solidFill>
                <a:latin typeface="Source Code Pro" panose="020B0509030403020204" pitchFamily="49" charset="0"/>
                <a:ea typeface="Source Code Pro" panose="020B0509030403020204" pitchFamily="49" charset="0"/>
                <a:cs typeface="+mn-cs"/>
              </a:rPr>
              <a:t>0</a:t>
            </a:r>
            <a:r>
              <a:rPr lang="en-IN" sz="1800" dirty="0">
                <a:solidFill>
                  <a:schemeClr val="tx1"/>
                </a:solidFill>
                <a:latin typeface="Source Code Pro" panose="020B0509030403020204" pitchFamily="49" charset="0"/>
                <a:ea typeface="Source Code Pro" panose="020B0509030403020204" pitchFamily="49" charset="0"/>
              </a:rPr>
              <a:t>, sal: </a:t>
            </a:r>
            <a:r>
              <a:rPr lang="en-IN" sz="18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tx1"/>
                </a:solidFill>
                <a:latin typeface="Source Code Pro" panose="020B0509030403020204" pitchFamily="49" charset="0"/>
                <a:ea typeface="Source Code Pro" panose="020B0509030403020204" pitchFamily="49" charset="0"/>
              </a:rPr>
              <a:t>, staticValue: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036883"/>
                </a:solidFill>
                <a:latin typeface="Source Code Pro" panose="020B0509030403020204" pitchFamily="49" charset="0"/>
                <a:ea typeface="Source Code Pro" panose="020B0509030403020204" pitchFamily="49" charset="0"/>
              </a:rPr>
              <a:t>$literal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994646"/>
                </a:solidFill>
                <a:latin typeface="Source Code Pro" panose="020B0509030403020204" pitchFamily="49" charset="0"/>
                <a:ea typeface="Source Code Pro" panose="020B0509030403020204" pitchFamily="49" charset="0"/>
                <a:cs typeface="+mn-cs"/>
              </a:rPr>
              <a:t>1001</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staticString: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036883"/>
                </a:solidFill>
                <a:latin typeface="Source Code Pro" panose="020B0509030403020204" pitchFamily="49" charset="0"/>
                <a:ea typeface="Source Code Pro" panose="020B0509030403020204" pitchFamily="49" charset="0"/>
              </a:rPr>
              <a:t>$literal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669900"/>
                </a:solidFill>
                <a:latin typeface="Source Code Pro" panose="020B0509030403020204" pitchFamily="49" charset="0"/>
                <a:ea typeface="Source Code Pro" panose="020B0509030403020204" pitchFamily="49" charset="0"/>
              </a:rPr>
              <a:t>"Saleel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669900"/>
                </a:solidFill>
                <a:latin typeface="Source Code Pro" panose="020B0509030403020204" pitchFamily="49" charset="0"/>
                <a:ea typeface="Source Code Pro" panose="020B0509030403020204" pitchFamily="49" charset="0"/>
              </a:rPr>
              <a:t>Bagde"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p>
        </p:txBody>
      </p:sp>
    </p:spTree>
    <p:extLst>
      <p:ext uri="{BB962C8B-B14F-4D97-AF65-F5344CB8AC3E}">
        <p14:creationId xmlns:p14="http://schemas.microsoft.com/office/powerpoint/2010/main" val="2980445402"/>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$addFields or $set</a:t>
            </a:r>
            <a:endParaRPr lang="en-US" dirty="0"/>
          </a:p>
        </p:txBody>
      </p:sp>
      <p:sp>
        <p:nvSpPr>
          <p:cNvPr id="4" name="Rectangle 3"/>
          <p:cNvSpPr/>
          <p:nvPr/>
        </p:nvSpPr>
        <p:spPr>
          <a:xfrm>
            <a:off x="1559496" y="2998693"/>
            <a:ext cx="8956104"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Adds new fields to documents. $addFields or $set outputs documents that contain all existing fields from the input documents and newly added fields.</a:t>
            </a:r>
          </a:p>
        </p:txBody>
      </p:sp>
    </p:spTree>
    <p:extLst>
      <p:ext uri="{BB962C8B-B14F-4D97-AF65-F5344CB8AC3E}">
        <p14:creationId xmlns:p14="http://schemas.microsoft.com/office/powerpoint/2010/main" val="3257852489"/>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$addFields or $set </a:t>
            </a:r>
          </a:p>
        </p:txBody>
      </p:sp>
      <p:sp>
        <p:nvSpPr>
          <p:cNvPr id="7" name="Rectangle 6"/>
          <p:cNvSpPr/>
          <p:nvPr/>
        </p:nvSpPr>
        <p:spPr>
          <a:xfrm>
            <a:off x="1524000" y="762001"/>
            <a:ext cx="9144000"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875473"/>
            <a:ext cx="8761264" cy="707886"/>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$addFields</a:t>
            </a:r>
            <a:r>
              <a:rPr lang="en-US" dirty="0">
                <a:solidFill>
                  <a:srgbClr val="061621"/>
                </a:solidFill>
                <a:latin typeface="Source Code Pro" panose="020B0509030403020204" pitchFamily="49" charset="0"/>
                <a:ea typeface="Source Code Pro" panose="020B0509030403020204" pitchFamily="49" charset="0"/>
              </a:rPr>
              <a:t>: { &lt;newField&gt;: &lt;expression&gt;, ... } }</a:t>
            </a:r>
          </a:p>
          <a:p>
            <a:endParaRPr lang="en-US" sz="400" dirty="0">
              <a:solidFill>
                <a:srgbClr val="061621"/>
              </a:solidFill>
              <a:latin typeface="Source Code Pro" panose="020B0509030403020204" pitchFamily="49" charset="0"/>
              <a:ea typeface="Source Code Pro" panose="020B0509030403020204" pitchFamily="49" charset="0"/>
            </a:endParaRPr>
          </a:p>
          <a:p>
            <a:r>
              <a:rPr lang="en-IN" b="0" i="0" dirty="0">
                <a:solidFill>
                  <a:srgbClr val="061621"/>
                </a:solidFill>
                <a:effectLst/>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ea typeface="Source Code Pro" panose="020B0509030403020204" pitchFamily="49" charset="0"/>
              </a:rPr>
              <a:t>$set</a:t>
            </a:r>
            <a:r>
              <a:rPr lang="en-IN" b="0" i="0" dirty="0">
                <a:solidFill>
                  <a:srgbClr val="061621"/>
                </a:solidFill>
                <a:effectLst/>
                <a:latin typeface="Source Code Pro" panose="020B0509030403020204" pitchFamily="49" charset="0"/>
                <a:ea typeface="Source Code Pro" panose="020B0509030403020204" pitchFamily="49" charset="0"/>
              </a:rPr>
              <a:t>: { &lt;newField&gt;: &lt;expression&gt;, ... } }</a:t>
            </a:r>
            <a:endParaRPr lang="en-IN" dirty="0">
              <a:latin typeface="Source Code Pro" panose="020B0509030403020204" pitchFamily="49" charset="0"/>
              <a:ea typeface="Source Code Pro" panose="020B0509030403020204" pitchFamily="49" charset="0"/>
            </a:endParaRPr>
          </a:p>
        </p:txBody>
      </p:sp>
      <p:sp>
        <p:nvSpPr>
          <p:cNvPr id="5" name="Rectangle 4"/>
          <p:cNvSpPr/>
          <p:nvPr/>
        </p:nvSpPr>
        <p:spPr>
          <a:xfrm>
            <a:off x="1524000" y="3140968"/>
            <a:ext cx="9144000" cy="84638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NewSalary: </a:t>
            </a:r>
            <a:r>
              <a:rPr lang="en-US" dirty="0">
                <a:solidFill>
                  <a:srgbClr val="994646"/>
                </a:solidFill>
                <a:latin typeface="Source Code Pro" panose="020B0509030403020204" pitchFamily="49" charset="0"/>
                <a:ea typeface="Source Code Pro" panose="020B0509030403020204" pitchFamily="49" charset="0"/>
              </a:rPr>
              <a:t>1450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NewSalary: </a:t>
            </a:r>
            <a:r>
              <a:rPr lang="en-US" dirty="0">
                <a:solidFill>
                  <a:srgbClr val="994646"/>
                </a:solidFill>
                <a:latin typeface="Source Code Pro" panose="020B0509030403020204" pitchFamily="49" charset="0"/>
                <a:ea typeface="Source Code Pro" panose="020B0509030403020204" pitchFamily="49" charset="0"/>
              </a:rPr>
              <a:t>1450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TextBox 7">
            <a:extLst>
              <a:ext uri="{FF2B5EF4-FFF2-40B4-BE49-F238E27FC236}">
                <a16:creationId xmlns:a16="http://schemas.microsoft.com/office/drawing/2014/main" id="{4E354B84-F9F7-4997-A217-19E2896FB402}"/>
              </a:ext>
            </a:extLst>
          </p:cNvPr>
          <p:cNvSpPr txBox="1"/>
          <p:nvPr/>
        </p:nvSpPr>
        <p:spPr>
          <a:xfrm>
            <a:off x="263352" y="4544963"/>
            <a:ext cx="11593288" cy="923330"/>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0</a:t>
            </a:r>
            <a:r>
              <a:rPr lang="en-IN" dirty="0">
                <a:latin typeface="Source Code Pro" panose="020B0509030403020204" pitchFamily="49" charset="0"/>
                <a:ea typeface="Source Code Pro" panose="020B0509030403020204" pitchFamily="49" charset="0"/>
              </a:rPr>
              <a:t>,  ename: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salary: "$sal",  commission: "$comm"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"Gross Salary":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"$salary", "$commission"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a:t>
            </a:r>
          </a:p>
        </p:txBody>
      </p:sp>
    </p:spTree>
    <p:extLst>
      <p:ext uri="{BB962C8B-B14F-4D97-AF65-F5344CB8AC3E}">
        <p14:creationId xmlns:p14="http://schemas.microsoft.com/office/powerpoint/2010/main" val="955930759"/>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$expr</a:t>
            </a:r>
            <a:endParaRPr lang="en-US" dirty="0"/>
          </a:p>
        </p:txBody>
      </p:sp>
      <p:sp>
        <p:nvSpPr>
          <p:cNvPr id="4" name="Rectangle 3"/>
          <p:cNvSpPr/>
          <p:nvPr/>
        </p:nvSpPr>
        <p:spPr>
          <a:xfrm>
            <a:off x="2201512" y="2895600"/>
            <a:ext cx="7788975" cy="677108"/>
          </a:xfrm>
          <a:prstGeom prst="rect">
            <a:avLst/>
          </a:prstGeom>
          <a:solidFill>
            <a:schemeClr val="accent3">
              <a:lumMod val="20000"/>
              <a:lumOff val="80000"/>
            </a:schemeClr>
          </a:solidFill>
        </p:spPr>
        <p:txBody>
          <a:bodyPr wrap="square">
            <a:spAutoFit/>
          </a:bodyPr>
          <a:lstStyle/>
          <a:p>
            <a:r>
              <a:rPr lang="en-US" sz="2000" b="1" dirty="0">
                <a:solidFill>
                  <a:srgbClr val="FF5A36"/>
                </a:solidFill>
                <a:latin typeface="SimSun" panose="02010600030101010101" pitchFamily="2" charset="-122"/>
                <a:ea typeface="SimSun" panose="02010600030101010101" pitchFamily="2" charset="-122"/>
                <a:cs typeface="Arial" panose="020B0604020202020204" pitchFamily="34" charset="0"/>
              </a:rPr>
              <a:t>$expr</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can build query expressions that compare fields from the same document in a $match stage. </a:t>
            </a:r>
            <a:endParaRPr lang="en-IN"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7" name="Rectangle 6">
            <a:extLst>
              <a:ext uri="{FF2B5EF4-FFF2-40B4-BE49-F238E27FC236}">
                <a16:creationId xmlns:a16="http://schemas.microsoft.com/office/drawing/2014/main" id="{E66AE7A1-1BDC-BCCB-47A7-DF6D49A1824C}"/>
              </a:ext>
            </a:extLst>
          </p:cNvPr>
          <p:cNvSpPr/>
          <p:nvPr/>
        </p:nvSpPr>
        <p:spPr>
          <a:xfrm>
            <a:off x="6329549" y="2464942"/>
            <a:ext cx="376898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$gte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Tree>
    <p:extLst>
      <p:ext uri="{BB962C8B-B14F-4D97-AF65-F5344CB8AC3E}">
        <p14:creationId xmlns:p14="http://schemas.microsoft.com/office/powerpoint/2010/main" val="4261037703"/>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$expr </a:t>
            </a:r>
          </a:p>
        </p:txBody>
      </p:sp>
      <p:sp>
        <p:nvSpPr>
          <p:cNvPr id="7" name="Rectangle 6"/>
          <p:cNvSpPr/>
          <p:nvPr/>
        </p:nvSpPr>
        <p:spPr>
          <a:xfrm>
            <a:off x="1524000" y="762001"/>
            <a:ext cx="9144000" cy="369332"/>
          </a:xfrm>
          <a:prstGeom prst="rect">
            <a:avLst/>
          </a:prstGeom>
        </p:spPr>
        <p:txBody>
          <a:bodyPr wrap="square">
            <a:spAutoFit/>
          </a:bodyPr>
          <a:lstStyle/>
          <a:p>
            <a:r>
              <a:rPr lang="en-IN" dirty="0">
                <a:latin typeface="Gill Sans MT (Body)"/>
              </a:rPr>
              <a:t>TODO</a:t>
            </a:r>
          </a:p>
        </p:txBody>
      </p:sp>
      <p:sp>
        <p:nvSpPr>
          <p:cNvPr id="4" name="Rectangle 3"/>
          <p:cNvSpPr/>
          <p:nvPr/>
        </p:nvSpPr>
        <p:spPr>
          <a:xfrm>
            <a:off x="335360" y="1412776"/>
            <a:ext cx="11377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&lt;operator&gt;: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value1</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IN" b="0" i="0" dirty="0">
                <a:solidFill>
                  <a:srgbClr val="001E2B"/>
                </a:solidFill>
                <a:effectLst/>
                <a:latin typeface="Source Code Pro" panose="020B0509030403020204" pitchFamily="49" charset="0"/>
              </a:rPr>
              <a:t>&lt;argument2&gt;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value2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p:txBody>
      </p:sp>
      <p:sp>
        <p:nvSpPr>
          <p:cNvPr id="3" name="TextBox 2">
            <a:extLst>
              <a:ext uri="{FF2B5EF4-FFF2-40B4-BE49-F238E27FC236}">
                <a16:creationId xmlns:a16="http://schemas.microsoft.com/office/drawing/2014/main" id="{5EE639A0-3162-F820-7A7F-7DB61CA2F44E}"/>
              </a:ext>
            </a:extLst>
          </p:cNvPr>
          <p:cNvSpPr txBox="1"/>
          <p:nvPr/>
        </p:nvSpPr>
        <p:spPr>
          <a:xfrm>
            <a:off x="335360" y="2060848"/>
            <a:ext cx="11377264" cy="1846659"/>
          </a:xfrm>
          <a:prstGeom prst="rect">
            <a:avLst/>
          </a:prstGeom>
          <a:noFill/>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$eq</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IN" b="0" i="0" dirty="0">
                <a:solidFill>
                  <a:srgbClr val="001E2B"/>
                </a:solidFill>
                <a:effectLst/>
                <a:latin typeface="Source Code Pro" panose="020B0509030403020204" pitchFamily="49" charset="0"/>
              </a:rPr>
              <a:t>sal</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dirty="0">
                <a:solidFill>
                  <a:srgbClr val="994646"/>
                </a:solidFill>
                <a:latin typeface="Source Code Pro" panose="020B0509030403020204" pitchFamily="49" charset="0"/>
                <a:ea typeface="Source Code Pro" panose="020B0509030403020204" pitchFamily="49" charset="0"/>
              </a:rPr>
              <a:t>3000</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value1</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IN" b="0" i="0" dirty="0">
                <a:solidFill>
                  <a:srgbClr val="001E2B"/>
                </a:solidFill>
                <a:effectLst/>
                <a:latin typeface="Source Code Pro" panose="020B0509030403020204" pitchFamily="49" charset="0"/>
              </a:rPr>
              <a:t>&lt;argument2&gt;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value2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$gte</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value1</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IN" b="0" i="0" dirty="0">
                <a:solidFill>
                  <a:srgbClr val="001E2B"/>
                </a:solidFill>
                <a:effectLst/>
                <a:latin typeface="Source Code Pro" panose="020B0509030403020204" pitchFamily="49" charset="0"/>
              </a:rPr>
              <a:t>&lt;argument2&gt;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value2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value1</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IN" b="0" i="0" dirty="0">
                <a:solidFill>
                  <a:srgbClr val="001E2B"/>
                </a:solidFill>
                <a:effectLst/>
                <a:latin typeface="Source Code Pro" panose="020B0509030403020204" pitchFamily="49" charset="0"/>
              </a:rPr>
              <a:t>&lt;argument2&gt;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value2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$lte</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value1</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IN" b="0" i="0" dirty="0">
                <a:solidFill>
                  <a:srgbClr val="001E2B"/>
                </a:solidFill>
                <a:effectLst/>
                <a:latin typeface="Source Code Pro" panose="020B0509030403020204" pitchFamily="49" charset="0"/>
              </a:rPr>
              <a:t>&lt;argument2&gt;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value2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endParaRPr lang="en-IN" dirty="0"/>
          </a:p>
        </p:txBody>
      </p:sp>
      <p:sp>
        <p:nvSpPr>
          <p:cNvPr id="9" name="TextBox 8">
            <a:extLst>
              <a:ext uri="{FF2B5EF4-FFF2-40B4-BE49-F238E27FC236}">
                <a16:creationId xmlns:a16="http://schemas.microsoft.com/office/drawing/2014/main" id="{0A6B36DA-AF3D-A8A0-C475-6CC18246DB06}"/>
              </a:ext>
            </a:extLst>
          </p:cNvPr>
          <p:cNvSpPr txBox="1"/>
          <p:nvPr/>
        </p:nvSpPr>
        <p:spPr>
          <a:xfrm>
            <a:off x="335360" y="4490134"/>
            <a:ext cx="11377264" cy="1754326"/>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false, ename: true, sal: true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$expr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'$sal', </a:t>
            </a:r>
            <a:r>
              <a:rPr lang="en-IN" dirty="0">
                <a:solidFill>
                  <a:srgbClr val="994646"/>
                </a:solidFill>
                <a:latin typeface="Source Code Pro" panose="020B0509030403020204" pitchFamily="49" charset="0"/>
                <a:ea typeface="Source Code Pro" panose="020B0509030403020204" pitchFamily="49" charset="0"/>
              </a:rPr>
              <a:t>5000</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r>
              <a:rPr lang="en-IN" dirty="0">
                <a:latin typeface="Source Code Pro" panose="020B0509030403020204" pitchFamily="49" charset="0"/>
                <a:ea typeface="Source Code Pro" panose="020B0509030403020204" pitchFamily="49" charset="0"/>
              </a:rPr>
              <a:t>;</a:t>
            </a:r>
          </a:p>
          <a:p>
            <a:pPr marL="342900" indent="-342900">
              <a:buFont typeface="Arial" panose="020B0604020202020204" pitchFamily="34" charset="0"/>
              <a:buChar char="•"/>
            </a:pPr>
            <a:endParaRPr lang="en-IN" dirty="0">
              <a:latin typeface="Source Code Pro" panose="020B0509030403020204" pitchFamily="49" charset="0"/>
              <a:ea typeface="Source Code Pro" panose="020B0509030403020204" pitchFamily="49"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false, ename: true, sal: </a:t>
            </a:r>
            <a:r>
              <a:rPr lang="en-IN">
                <a:latin typeface="Source Code Pro" panose="020B0509030403020204" pitchFamily="49" charset="0"/>
                <a:ea typeface="Source Code Pro" panose="020B0509030403020204" pitchFamily="49" charset="0"/>
              </a:rPr>
              <a:t>true, x</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$literal</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10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y: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$literal</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10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$expr</a:t>
            </a:r>
            <a:r>
              <a:rPr lang="en-IN">
                <a:latin typeface="Source Code Pro" panose="020B0509030403020204" pitchFamily="49" charset="0"/>
                <a:ea typeface="Source Code Pro" panose="020B0509030403020204" pitchFamily="49" charset="0"/>
              </a:rPr>
              <a:t>: </a:t>
            </a:r>
            <a:r>
              <a:rPr lang="en-IN">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a:solidFill>
                  <a:srgbClr val="B22251"/>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'$x', '$y’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28669587"/>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$sample</a:t>
            </a:r>
            <a:endParaRPr lang="en-US" dirty="0"/>
          </a:p>
        </p:txBody>
      </p:sp>
      <p:sp>
        <p:nvSpPr>
          <p:cNvPr id="4" name="Rectangle 3"/>
          <p:cNvSpPr/>
          <p:nvPr/>
        </p:nvSpPr>
        <p:spPr>
          <a:xfrm>
            <a:off x="2201512" y="2895600"/>
            <a:ext cx="7788975"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Randomly selects the specified number of documents from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its input.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8143744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596" y="964912"/>
            <a:ext cx="9142810" cy="646331"/>
          </a:xfrm>
          <a:prstGeom prst="rect">
            <a:avLst/>
          </a:prstGeom>
        </p:spPr>
        <p:txBody>
          <a:bodyPr wrap="square">
            <a:spAutoFit/>
          </a:bodyPr>
          <a:lstStyle/>
          <a:p>
            <a:r>
              <a:rPr lang="en-US" dirty="0">
                <a:latin typeface="Palatino Linotype" panose="02040502050505030304" pitchFamily="18" charset="0"/>
              </a:rPr>
              <a:t>MongoDB stores data as BSON documents. BSON is a binary representation of JSON documents.</a:t>
            </a:r>
            <a:endParaRPr lang="en-IN" dirty="0">
              <a:latin typeface="Palatino Linotype" panose="02040502050505030304" pitchFamily="18" charset="0"/>
            </a:endParaRPr>
          </a:p>
        </p:txBody>
      </p:sp>
      <p:sp>
        <p:nvSpPr>
          <p:cNvPr id="3" name="Rectangle 2"/>
          <p:cNvSpPr/>
          <p:nvPr/>
        </p:nvSpPr>
        <p:spPr>
          <a:xfrm>
            <a:off x="1524594" y="1702549"/>
            <a:ext cx="9142810" cy="646331"/>
          </a:xfrm>
          <a:prstGeom prst="rect">
            <a:avLst/>
          </a:prstGeom>
        </p:spPr>
        <p:txBody>
          <a:bodyPr wrap="square">
            <a:spAutoFit/>
          </a:bodyPr>
          <a:lstStyle/>
          <a:p>
            <a:r>
              <a:rPr lang="en-US" b="1" i="1" dirty="0">
                <a:solidFill>
                  <a:srgbClr val="036883"/>
                </a:solidFill>
                <a:latin typeface="Palatino Linotype" panose="02040502050505030304" pitchFamily="18" charset="0"/>
              </a:rPr>
              <a:t>JSON</a:t>
            </a:r>
            <a:r>
              <a:rPr lang="en-US" dirty="0">
                <a:latin typeface="Palatino Linotype" panose="02040502050505030304" pitchFamily="18" charset="0"/>
              </a:rPr>
              <a:t> (JavaScript Object Notation) is a lightweight data-interchange format. It is easy for humans to read and write.</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13622" y="2727920"/>
            <a:ext cx="6402658" cy="3581400"/>
          </a:xfrm>
          <a:prstGeom prst="rect">
            <a:avLst/>
          </a:prstGeom>
        </p:spPr>
      </p:pic>
    </p:spTree>
    <p:extLst>
      <p:ext uri="{BB962C8B-B14F-4D97-AF65-F5344CB8AC3E}">
        <p14:creationId xmlns:p14="http://schemas.microsoft.com/office/powerpoint/2010/main" val="3479239484"/>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$sample </a:t>
            </a:r>
          </a:p>
        </p:txBody>
      </p:sp>
      <p:sp>
        <p:nvSpPr>
          <p:cNvPr id="7" name="Rectangle 6"/>
          <p:cNvSpPr/>
          <p:nvPr/>
        </p:nvSpPr>
        <p:spPr>
          <a:xfrm>
            <a:off x="1524000" y="762001"/>
            <a:ext cx="9144000" cy="369332"/>
          </a:xfrm>
          <a:prstGeom prst="rect">
            <a:avLst/>
          </a:prstGeom>
        </p:spPr>
        <p:txBody>
          <a:bodyPr wrap="square">
            <a:spAutoFit/>
          </a:bodyPr>
          <a:lstStyle/>
          <a:p>
            <a:r>
              <a:rPr lang="en-US" dirty="0">
                <a:latin typeface="Gill Sans MT (Body)"/>
              </a:rPr>
              <a:t>Randomly selects the specified number of documents from its input.</a:t>
            </a:r>
            <a:endParaRPr lang="en-IN" dirty="0">
              <a:latin typeface="Gill Sans MT (Body)"/>
            </a:endParaRPr>
          </a:p>
        </p:txBody>
      </p:sp>
      <p:sp>
        <p:nvSpPr>
          <p:cNvPr id="4" name="Rectangle 3"/>
          <p:cNvSpPr/>
          <p:nvPr/>
        </p:nvSpPr>
        <p:spPr>
          <a:xfrm>
            <a:off x="1524000" y="1412776"/>
            <a:ext cx="8761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$sample</a:t>
            </a:r>
            <a:r>
              <a:rPr lang="en-US" dirty="0">
                <a:solidFill>
                  <a:srgbClr val="061621"/>
                </a:solidFill>
                <a:latin typeface="Source Code Pro" panose="020B0509030403020204" pitchFamily="49" charset="0"/>
                <a:ea typeface="Source Code Pro" panose="020B0509030403020204" pitchFamily="49" charset="0"/>
              </a:rPr>
              <a:t>: { </a:t>
            </a:r>
            <a:r>
              <a:rPr lang="en-US" dirty="0">
                <a:solidFill>
                  <a:srgbClr val="D83713"/>
                </a:solidFill>
                <a:latin typeface="Source Code Pro" panose="020B0509030403020204" pitchFamily="49" charset="0"/>
                <a:ea typeface="Source Code Pro" panose="020B0509030403020204" pitchFamily="49" charset="0"/>
              </a:rPr>
              <a:t>size</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dirty="0">
                <a:solidFill>
                  <a:srgbClr val="061621"/>
                </a:solidFill>
                <a:latin typeface="Source Code Pro" panose="020B0509030403020204" pitchFamily="49" charset="0"/>
                <a:ea typeface="Source Code Pro" panose="020B0509030403020204" pitchFamily="49" charset="0"/>
              </a:rPr>
              <a:t> integer N&gt; } }</a:t>
            </a:r>
          </a:p>
        </p:txBody>
      </p:sp>
      <p:sp>
        <p:nvSpPr>
          <p:cNvPr id="5" name="Rectangle 4"/>
          <p:cNvSpPr/>
          <p:nvPr/>
        </p:nvSpPr>
        <p:spPr>
          <a:xfrm>
            <a:off x="1524000" y="2102207"/>
            <a:ext cx="876126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$sample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207563382"/>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$unwind</a:t>
            </a:r>
            <a:endParaRPr lang="en-US" dirty="0"/>
          </a:p>
        </p:txBody>
      </p:sp>
      <p:sp>
        <p:nvSpPr>
          <p:cNvPr id="3" name="Rectangle 2"/>
          <p:cNvSpPr/>
          <p:nvPr/>
        </p:nvSpPr>
        <p:spPr>
          <a:xfrm>
            <a:off x="1943100" y="2861953"/>
            <a:ext cx="8305800" cy="923330"/>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Deconstructs an array field from the input documents to output a document for each element. Each output document is the input document with the value of the array field replaced by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element.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956768819"/>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$unwind</a:t>
            </a:r>
          </a:p>
        </p:txBody>
      </p:sp>
      <p:sp>
        <p:nvSpPr>
          <p:cNvPr id="7" name="Rectangle 6"/>
          <p:cNvSpPr/>
          <p:nvPr/>
        </p:nvSpPr>
        <p:spPr>
          <a:xfrm>
            <a:off x="1673188" y="762001"/>
            <a:ext cx="8845624" cy="646331"/>
          </a:xfrm>
          <a:prstGeom prst="rect">
            <a:avLst/>
          </a:prstGeom>
        </p:spPr>
        <p:txBody>
          <a:bodyPr wrap="square">
            <a:spAutoFit/>
          </a:bodyPr>
          <a:lstStyle/>
          <a:p>
            <a:r>
              <a:rPr lang="en-US" dirty="0"/>
              <a:t>Deconstructs an array field from the input documents to output a document for each element.</a:t>
            </a:r>
            <a:endParaRPr lang="en-IN" dirty="0"/>
          </a:p>
        </p:txBody>
      </p:sp>
      <p:sp>
        <p:nvSpPr>
          <p:cNvPr id="4" name="Rectangle 3"/>
          <p:cNvSpPr/>
          <p:nvPr/>
        </p:nvSpPr>
        <p:spPr>
          <a:xfrm>
            <a:off x="1524000" y="1503357"/>
            <a:ext cx="9144000" cy="369332"/>
          </a:xfrm>
          <a:prstGeom prst="rect">
            <a:avLst/>
          </a:prstGeom>
        </p:spPr>
        <p:txBody>
          <a:bodyPr wrap="square">
            <a:spAutoFit/>
          </a:bodyPr>
          <a:lstStyle/>
          <a:p>
            <a:pPr marL="0" algn="l" rtl="0" eaLnBrk="1" fontAlgn="t" latinLnBrk="0" hangingPunct="1">
              <a:spcBef>
                <a:spcPts val="0"/>
              </a:spcBef>
              <a:spcAft>
                <a:spcPts val="0"/>
              </a:spcAft>
            </a:pPr>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$unwind</a:t>
            </a:r>
            <a:r>
              <a:rPr lang="en-US" dirty="0">
                <a:solidFill>
                  <a:srgbClr val="061621"/>
                </a:solidFill>
                <a:latin typeface="Source Code Pro" panose="020B0509030403020204" pitchFamily="49" charset="0"/>
                <a:ea typeface="Source Code Pro" panose="020B0509030403020204" pitchFamily="49" charset="0"/>
              </a:rPr>
              <a:t>: </a:t>
            </a:r>
            <a:r>
              <a:rPr lang="en-IN" sz="1800" b="0" i="0" u="none" strike="noStrike" kern="1200" dirty="0">
                <a:solidFill>
                  <a:srgbClr val="000000"/>
                </a:solidFill>
                <a:effectLst/>
                <a:latin typeface="Source Code Pro" panose="020B0509030403020204" pitchFamily="49" charset="0"/>
                <a:ea typeface="Source Code Pro" panose="020B0509030403020204" pitchFamily="49" charset="0"/>
              </a:rPr>
              <a:t>{ </a:t>
            </a:r>
            <a:r>
              <a:rPr lang="en-IN" sz="1800" b="0" i="0" u="none" strike="noStrike" kern="1200" dirty="0">
                <a:solidFill>
                  <a:srgbClr val="D83713"/>
                </a:solidFill>
                <a:effectLst/>
                <a:latin typeface="Source Code Pro" panose="020B0509030403020204" pitchFamily="49" charset="0"/>
                <a:ea typeface="Source Code Pro" panose="020B0509030403020204" pitchFamily="49" charset="0"/>
              </a:rPr>
              <a:t>path</a:t>
            </a:r>
            <a:r>
              <a:rPr lang="en-IN" sz="1800" b="0" i="0" u="none" strike="noStrike" kern="1200" dirty="0">
                <a:solidFill>
                  <a:srgbClr val="000000"/>
                </a:solidFill>
                <a:effectLst/>
                <a:latin typeface="Source Code Pro" panose="020B0509030403020204" pitchFamily="49" charset="0"/>
                <a:ea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'$&lt;field path&gt;'</a:t>
            </a:r>
            <a:r>
              <a:rPr lang="en-IN" sz="1800" b="0" i="0" u="none" strike="noStrike" kern="1200" dirty="0">
                <a:solidFill>
                  <a:srgbClr val="000000"/>
                </a:solidFill>
                <a:effectLst/>
                <a:latin typeface="Source Code Pro" panose="020B0509030403020204" pitchFamily="49" charset="0"/>
                <a:ea typeface="Source Code Pro" panose="020B0509030403020204" pitchFamily="49" charset="0"/>
              </a:rPr>
              <a:t>, includeArrayIndex: &lt;string&gt; </a:t>
            </a:r>
            <a:r>
              <a:rPr lang="en-US" dirty="0">
                <a:solidFill>
                  <a:srgbClr val="061621"/>
                </a:solidFill>
                <a:latin typeface="Source Code Pro" panose="020B0509030403020204" pitchFamily="49" charset="0"/>
                <a:ea typeface="Source Code Pro" panose="020B0509030403020204" pitchFamily="49" charset="0"/>
              </a:rPr>
              <a:t>}</a:t>
            </a:r>
          </a:p>
        </p:txBody>
      </p:sp>
      <p:sp>
        <p:nvSpPr>
          <p:cNvPr id="8" name="Rectangle 7"/>
          <p:cNvSpPr/>
          <p:nvPr/>
        </p:nvSpPr>
        <p:spPr>
          <a:xfrm>
            <a:off x="1524000" y="3212976"/>
            <a:ext cx="91440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favouriteColor: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$unwind</a:t>
            </a:r>
            <a:r>
              <a:rPr lang="en-US" dirty="0">
                <a:latin typeface="Source Code Pro" panose="020B0509030403020204" pitchFamily="49" charset="0"/>
                <a:ea typeface="Source Code Pro" panose="020B0509030403020204" pitchFamily="49" charset="0"/>
                <a:cs typeface="Calibri" panose="020F0502020204030204" pitchFamily="34" charset="0"/>
              </a:rPr>
              <a:t>: "$favouriteColor"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552492252"/>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arithmetic expression operators</a:t>
            </a:r>
            <a:endParaRPr lang="en-US" dirty="0"/>
          </a:p>
        </p:txBody>
      </p:sp>
      <p:sp>
        <p:nvSpPr>
          <p:cNvPr id="4" name="TextBox 3">
            <a:extLst>
              <a:ext uri="{FF2B5EF4-FFF2-40B4-BE49-F238E27FC236}">
                <a16:creationId xmlns:a16="http://schemas.microsoft.com/office/drawing/2014/main" id="{9E3168A9-F89C-4F24-9484-0780E23CEE36}"/>
              </a:ext>
            </a:extLst>
          </p:cNvPr>
          <p:cNvSpPr txBox="1"/>
          <p:nvPr/>
        </p:nvSpPr>
        <p:spPr>
          <a:xfrm>
            <a:off x="767408" y="5301208"/>
            <a:ext cx="10513168"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R: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$round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800</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a:t>
            </a:r>
          </a:p>
        </p:txBody>
      </p:sp>
    </p:spTree>
    <p:extLst>
      <p:ext uri="{BB962C8B-B14F-4D97-AF65-F5344CB8AC3E}">
        <p14:creationId xmlns:p14="http://schemas.microsoft.com/office/powerpoint/2010/main" val="500575493"/>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arithmetic expression operators</a:t>
            </a:r>
          </a:p>
        </p:txBody>
      </p:sp>
      <p:sp>
        <p:nvSpPr>
          <p:cNvPr id="7" name="Rectangle 6"/>
          <p:cNvSpPr/>
          <p:nvPr/>
        </p:nvSpPr>
        <p:spPr>
          <a:xfrm>
            <a:off x="1673188" y="762001"/>
            <a:ext cx="8845624" cy="646331"/>
          </a:xfrm>
          <a:prstGeom prst="rect">
            <a:avLst/>
          </a:prstGeom>
        </p:spPr>
        <p:txBody>
          <a:bodyPr wrap="square">
            <a:spAutoFit/>
          </a:bodyPr>
          <a:lstStyle/>
          <a:p>
            <a:r>
              <a:rPr lang="en-US" dirty="0"/>
              <a:t>Arithmetic expressions perform mathematic operations on numbers. Some arithmetic expressions can also support date arithmetic.</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3821528817"/>
              </p:ext>
            </p:extLst>
          </p:nvPr>
        </p:nvGraphicFramePr>
        <p:xfrm>
          <a:off x="911424" y="1484784"/>
          <a:ext cx="10585176" cy="4277410"/>
        </p:xfrm>
        <a:graphic>
          <a:graphicData uri="http://schemas.openxmlformats.org/drawingml/2006/table">
            <a:tbl>
              <a:tblPr firstRow="1" bandRow="1">
                <a:tableStyleId>{5940675A-B579-460E-94D1-54222C63F5DA}</a:tableStyleId>
              </a:tblPr>
              <a:tblGrid>
                <a:gridCol w="1872208">
                  <a:extLst>
                    <a:ext uri="{9D8B030D-6E8A-4147-A177-3AD203B41FA5}">
                      <a16:colId xmlns:a16="http://schemas.microsoft.com/office/drawing/2014/main" val="20000"/>
                    </a:ext>
                  </a:extLst>
                </a:gridCol>
                <a:gridCol w="8712968">
                  <a:extLst>
                    <a:ext uri="{9D8B030D-6E8A-4147-A177-3AD203B41FA5}">
                      <a16:colId xmlns:a16="http://schemas.microsoft.com/office/drawing/2014/main" val="20001"/>
                    </a:ext>
                  </a:extLst>
                </a:gridCol>
              </a:tblGrid>
              <a:tr h="459556">
                <a:tc gridSpan="2">
                  <a:txBody>
                    <a:bodyPr/>
                    <a:lstStyle/>
                    <a:p>
                      <a:r>
                        <a:rPr kumimoji="0" lang="en-US" sz="2000" b="0" kern="1200" dirty="0">
                          <a:solidFill>
                            <a:srgbClr val="DFE100"/>
                          </a:solidFill>
                          <a:latin typeface="Gill Sans MT (Body)"/>
                          <a:ea typeface="Source Code Pro" panose="020B0509030403020204" pitchFamily="49" charset="0"/>
                          <a:cs typeface="+mn-cs"/>
                        </a:rPr>
                        <a:t>Arithmetic expressions</a:t>
                      </a:r>
                    </a:p>
                  </a:txBody>
                  <a:tcPr anchor="ctr"/>
                </a:tc>
                <a:tc hMerge="1">
                  <a:txBody>
                    <a:bodyPr/>
                    <a:lstStyle/>
                    <a:p>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extLst>
                  <a:ext uri="{0D108BD9-81ED-4DB2-BD59-A6C34878D82A}">
                    <a16:rowId xmlns:a16="http://schemas.microsoft.com/office/drawing/2014/main" val="10000"/>
                  </a:ext>
                </a:extLst>
              </a:tr>
              <a:tr h="424206">
                <a:tc>
                  <a:txBody>
                    <a:bodyPr/>
                    <a:lstStyle/>
                    <a:p>
                      <a:r>
                        <a:rPr lang="en-US" u="none" dirty="0">
                          <a:latin typeface="Source Code Pro" panose="020B0509030403020204" pitchFamily="49" charset="0"/>
                          <a:ea typeface="Source Code Pro" panose="020B0509030403020204" pitchFamily="49" charset="0"/>
                        </a:rPr>
                        <a:t> </a:t>
                      </a:r>
                      <a:r>
                        <a:rPr kumimoji="0" lang="en-US" kern="1200" dirty="0">
                          <a:solidFill>
                            <a:srgbClr val="036883"/>
                          </a:solidFill>
                          <a:latin typeface="Source Code Pro" panose="020B0509030403020204" pitchFamily="49" charset="0"/>
                          <a:ea typeface="Source Code Pro" panose="020B0509030403020204" pitchFamily="49" charset="0"/>
                          <a:cs typeface="+mn-cs"/>
                        </a:rPr>
                        <a:t>$abs</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$abs</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'$&lt;number&gt;'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$add</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$add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nchor="ctr"/>
                </a:tc>
                <a:extLst>
                  <a:ext uri="{0D108BD9-81ED-4DB2-BD59-A6C34878D82A}">
                    <a16:rowId xmlns:a16="http://schemas.microsoft.com/office/drawing/2014/main" val="10002"/>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$subtract</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$subtract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3"/>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$multiply</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$multiply</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4"/>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$divide</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$divide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5"/>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$mod</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$mod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6"/>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$round</a:t>
                      </a:r>
                    </a:p>
                  </a:txBody>
                  <a:tcPr anchor="ctr"/>
                </a:tc>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 </a:t>
                      </a:r>
                      <a:r>
                        <a:rPr kumimoji="0" lang="en-IN" b="0" i="0" kern="1200" dirty="0">
                          <a:solidFill>
                            <a:schemeClr val="tx1"/>
                          </a:solidFill>
                          <a:effectLst/>
                          <a:latin typeface="+mn-lt"/>
                          <a:ea typeface="+mn-ea"/>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$round</a:t>
                      </a:r>
                      <a:r>
                        <a:rPr kumimoji="0" lang="en-IN" b="0" i="0" kern="1200" dirty="0">
                          <a:solidFill>
                            <a:schemeClr val="tx1"/>
                          </a:solidFill>
                          <a:effectLst/>
                          <a:latin typeface="+mn-lt"/>
                          <a:ea typeface="+mn-ea"/>
                          <a:cs typeface="+mn-cs"/>
                        </a:rPr>
                        <a:t> :  [ &lt;number&gt;, &lt;place&gt;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10007"/>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$trunc</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$trunc</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'$&lt;number&gt;'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mn-lt"/>
                          <a:ea typeface="+mn-ea"/>
                          <a:cs typeface="+mn-cs"/>
                        </a:rPr>
                        <a:t>{ $round : [ &lt;number&gt;, &lt;place&gt;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4223086548"/>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$rand</a:t>
                      </a:r>
                    </a:p>
                  </a:txBody>
                  <a:tcPr anchor="ctr"/>
                </a:tc>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$rand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3012002247"/>
                  </a:ext>
                </a:extLst>
              </a:tr>
            </a:tbl>
          </a:graphicData>
        </a:graphic>
      </p:graphicFrame>
      <p:sp>
        <p:nvSpPr>
          <p:cNvPr id="3" name="Rectangle 2"/>
          <p:cNvSpPr/>
          <p:nvPr/>
        </p:nvSpPr>
        <p:spPr>
          <a:xfrm>
            <a:off x="119336" y="5805264"/>
            <a:ext cx="12072664" cy="984885"/>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op: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$trunc</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2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op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994646"/>
                </a:solidFill>
                <a:latin typeface="Source Code Pro" panose="020B0509030403020204" pitchFamily="49" charset="0"/>
                <a:ea typeface="Source Code Pro" panose="020B0509030403020204" pitchFamily="49" charset="0"/>
              </a:rPr>
              <a:t>1000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p:txBody>
      </p:sp>
    </p:spTree>
    <p:extLst>
      <p:ext uri="{BB962C8B-B14F-4D97-AF65-F5344CB8AC3E}">
        <p14:creationId xmlns:p14="http://schemas.microsoft.com/office/powerpoint/2010/main" val="2681794713"/>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$ifNull(), $toUpper, $toLower, $concat, . . .</a:t>
            </a:r>
            <a:endParaRPr lang="en-US" dirty="0"/>
          </a:p>
        </p:txBody>
      </p:sp>
    </p:spTree>
    <p:extLst>
      <p:ext uri="{BB962C8B-B14F-4D97-AF65-F5344CB8AC3E}">
        <p14:creationId xmlns:p14="http://schemas.microsoft.com/office/powerpoint/2010/main" val="2019831323"/>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7" name="Rectangle 6"/>
          <p:cNvSpPr/>
          <p:nvPr/>
        </p:nvSpPr>
        <p:spPr>
          <a:xfrm>
            <a:off x="263352" y="609600"/>
            <a:ext cx="11737304" cy="923330"/>
          </a:xfrm>
          <a:prstGeom prst="rect">
            <a:avLst/>
          </a:prstGeom>
        </p:spPr>
        <p:txBody>
          <a:bodyPr wrap="square">
            <a:spAutoFit/>
          </a:bodyPr>
          <a:lstStyle/>
          <a:p>
            <a:r>
              <a:rPr lang="en-US" dirty="0"/>
              <a:t>Evaluates an expression and returns the value of the expression if the expression evaluates to a non-null value. If the expression evaluates to a null value, including instances of undefined values or missing fields, returns the value of the replacement expression.</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4260124234"/>
              </p:ext>
            </p:extLst>
          </p:nvPr>
        </p:nvGraphicFramePr>
        <p:xfrm>
          <a:off x="263352" y="1628800"/>
          <a:ext cx="11737304" cy="5116290"/>
        </p:xfrm>
        <a:graphic>
          <a:graphicData uri="http://schemas.openxmlformats.org/drawingml/2006/table">
            <a:tbl>
              <a:tblPr firstRow="1" bandRow="1">
                <a:tableStyleId>{5940675A-B579-460E-94D1-54222C63F5DA}</a:tableStyleId>
              </a:tblPr>
              <a:tblGrid>
                <a:gridCol w="11737304">
                  <a:extLst>
                    <a:ext uri="{9D8B030D-6E8A-4147-A177-3AD203B41FA5}">
                      <a16:colId xmlns:a16="http://schemas.microsoft.com/office/drawing/2014/main" val="20000"/>
                    </a:ext>
                  </a:extLst>
                </a:gridCol>
              </a:tblGrid>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t>
                      </a:r>
                      <a:r>
                        <a:rPr lang="en-US" sz="1800" b="0" i="0" kern="1200" dirty="0">
                          <a:solidFill>
                            <a:srgbClr val="D83713"/>
                          </a:solidFill>
                          <a:effectLst/>
                          <a:latin typeface="Source Code Pro" panose="020B0509030403020204" pitchFamily="49" charset="0"/>
                          <a:ea typeface="Source Code Pro" panose="020B0509030403020204" pitchFamily="49" charset="0"/>
                          <a:cs typeface="+mn-cs"/>
                        </a:rPr>
                        <a:t>ifNull</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'$&lt;expression&gt;', &lt;replacement-expression-if-null&gt;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0"/>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$toUpper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$toLower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2"/>
                  </a:ext>
                </a:extLst>
              </a:tr>
              <a:tr h="511629">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$strLenCP</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string expression</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79699888"/>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$concat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3"/>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$substr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sz="1800" b="0" i="0" kern="1200" dirty="0">
                          <a:solidFill>
                            <a:srgbClr val="036883"/>
                          </a:solidFill>
                          <a:effectLst/>
                          <a:latin typeface="Source Code Pro" panose="020B0509030403020204" pitchFamily="49" charset="0"/>
                          <a:ea typeface="Source Code Pro" panose="020B0509030403020204" pitchFamily="49" charset="0"/>
                          <a:cs typeface="+mn-cs"/>
                        </a:rPr>
                        <a:t>string</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sz="1800" b="0" i="0" kern="1200" dirty="0">
                          <a:solidFill>
                            <a:srgbClr val="036883"/>
                          </a:solidFill>
                          <a:effectLst/>
                          <a:latin typeface="Source Code Pro" panose="020B0509030403020204" pitchFamily="49" charset="0"/>
                          <a:ea typeface="Source Code Pro" panose="020B0509030403020204" pitchFamily="49" charset="0"/>
                          <a:cs typeface="+mn-cs"/>
                        </a:rPr>
                        <a:t>start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sz="1800" b="0" i="0" kern="1200" dirty="0">
                          <a:solidFill>
                            <a:srgbClr val="036883"/>
                          </a:solidFill>
                          <a:effectLst/>
                          <a:latin typeface="Source Code Pro" panose="020B0509030403020204" pitchFamily="49" charset="0"/>
                          <a:ea typeface="Source Code Pro" panose="020B0509030403020204" pitchFamily="49" charset="0"/>
                          <a:cs typeface="+mn-cs"/>
                        </a:rPr>
                        <a:t>length</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4"/>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$size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'$&lt;expression&gt;' }</a:t>
                      </a:r>
                    </a:p>
                  </a:txBody>
                  <a:tcPr anchor="ctr"/>
                </a:tc>
                <a:extLst>
                  <a:ext uri="{0D108BD9-81ED-4DB2-BD59-A6C34878D82A}">
                    <a16:rowId xmlns:a16="http://schemas.microsoft.com/office/drawing/2014/main" val="10005"/>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$arrayElemAt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'$&lt;array&gt;', &lt;</a:t>
                      </a:r>
                      <a:r>
                        <a:rPr kumimoji="0" lang="en-US" sz="1800" b="0" i="0" kern="1200" dirty="0">
                          <a:solidFill>
                            <a:schemeClr val="accent5">
                              <a:lumMod val="75000"/>
                            </a:schemeClr>
                          </a:solidFill>
                          <a:effectLst/>
                          <a:latin typeface="Source Code Pro" panose="020B0509030403020204" pitchFamily="49" charset="0"/>
                          <a:ea typeface="Source Code Pro" panose="020B0509030403020204" pitchFamily="49" charset="0"/>
                          <a:cs typeface="+mn-cs"/>
                        </a:rPr>
                        <a:t>idx</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 }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-1 will get last element from array</a:t>
                      </a:r>
                    </a:p>
                  </a:txBody>
                  <a:tcPr anchor="ctr"/>
                </a:tc>
                <a:extLst>
                  <a:ext uri="{0D108BD9-81ED-4DB2-BD59-A6C34878D82A}">
                    <a16:rowId xmlns:a16="http://schemas.microsoft.com/office/drawing/2014/main" val="10006"/>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$split</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'$&lt;expression&gt;'</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&lt;delimiter&gt;</a:t>
                      </a:r>
                      <a:r>
                        <a:rPr kumimoji="0" lang="en-US" sz="1800" b="0" i="0" kern="1200">
                          <a:solidFill>
                            <a:schemeClr val="tx1"/>
                          </a:solidFill>
                          <a:effectLst/>
                          <a:latin typeface="Source Code Pro" panose="020B0509030403020204" pitchFamily="49" charset="0"/>
                          <a:ea typeface="Source Code Pro" panose="020B0509030403020204" pitchFamily="49" charset="0"/>
                          <a:cs typeface="+mn-cs"/>
                        </a:rPr>
                        <a:t>'</a:t>
                      </a:r>
                      <a:r>
                        <a:rPr kumimoji="0" lang="en-IN" sz="1800" b="0" i="0" kern="120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4182343064"/>
                  </a:ext>
                </a:extLst>
              </a:tr>
              <a:tr h="511629">
                <a:tc>
                  <a:txBody>
                    <a:bodyPr/>
                    <a:lstStyle/>
                    <a:p>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$slice</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'$&lt;array&gt;'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&lt;position&gt;,  &lt;n&gt; ] }</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922808113"/>
                  </a:ext>
                </a:extLst>
              </a:tr>
            </a:tbl>
          </a:graphicData>
        </a:graphic>
      </p:graphicFrame>
    </p:spTree>
    <p:extLst>
      <p:ext uri="{BB962C8B-B14F-4D97-AF65-F5344CB8AC3E}">
        <p14:creationId xmlns:p14="http://schemas.microsoft.com/office/powerpoint/2010/main" val="828467443"/>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5" name="Rectangle 4"/>
          <p:cNvSpPr/>
          <p:nvPr/>
        </p:nvSpPr>
        <p:spPr>
          <a:xfrm>
            <a:off x="191344" y="961558"/>
            <a:ext cx="11809312" cy="470898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"NA"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"Gross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$toUpper</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$toLower</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movie_length: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$strLenCP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$toString</a:t>
            </a:r>
            <a:r>
              <a:rPr lang="en-US" dirty="0">
                <a:latin typeface="Source Code Pro" panose="020B0509030403020204" pitchFamily="49" charset="0"/>
                <a:ea typeface="Source Code Pro" panose="020B0509030403020204" pitchFamily="49" charset="0"/>
                <a:cs typeface="Calibri" panose="020F0502020204030204" pitchFamily="34" charset="0"/>
              </a:rPr>
              <a:t>: "$movie_title"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$concat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op: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$arrayElemAt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b="0" dirty="0">
                <a:solidFill>
                  <a:srgbClr val="C5C8C6"/>
                </a:solidFill>
                <a:effectLst/>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title:</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"$movie_title",</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genres:</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x:</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$split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"$genres",</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9AA83A"/>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4</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2" name="Rectangle 1"/>
          <p:cNvSpPr/>
          <p:nvPr/>
        </p:nvSpPr>
        <p:spPr>
          <a:xfrm>
            <a:off x="191344" y="5879013"/>
            <a:ext cx="11737304" cy="646331"/>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$arrayElemAt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'Orange'</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1821769283"/>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$toString(), $toInt(), $toDoube(), . . .</a:t>
            </a:r>
          </a:p>
        </p:txBody>
      </p:sp>
      <p:sp>
        <p:nvSpPr>
          <p:cNvPr id="7" name="Rectangle 6"/>
          <p:cNvSpPr/>
          <p:nvPr/>
        </p:nvSpPr>
        <p:spPr>
          <a:xfrm>
            <a:off x="1524000" y="609600"/>
            <a:ext cx="9144000" cy="369332"/>
          </a:xfrm>
          <a:prstGeom prst="rect">
            <a:avLst/>
          </a:prstGeom>
        </p:spPr>
        <p:txBody>
          <a:bodyPr wrap="square">
            <a:spAutoFit/>
          </a:bodyPr>
          <a:lstStyle/>
          <a:p>
            <a:r>
              <a:rPr lang="en-US" dirty="0"/>
              <a:t>TODO</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1114240260"/>
              </p:ext>
            </p:extLst>
          </p:nvPr>
        </p:nvGraphicFramePr>
        <p:xfrm>
          <a:off x="263352" y="1800000"/>
          <a:ext cx="11737304" cy="2558145"/>
        </p:xfrm>
        <a:graphic>
          <a:graphicData uri="http://schemas.openxmlformats.org/drawingml/2006/table">
            <a:tbl>
              <a:tblPr firstRow="1" bandRow="1">
                <a:tableStyleId>{5940675A-B579-460E-94D1-54222C63F5DA}</a:tableStyleId>
              </a:tblPr>
              <a:tblGrid>
                <a:gridCol w="11737304">
                  <a:extLst>
                    <a:ext uri="{9D8B030D-6E8A-4147-A177-3AD203B41FA5}">
                      <a16:colId xmlns:a16="http://schemas.microsoft.com/office/drawing/2014/main" val="20000"/>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$toString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8068862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$toInt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43054838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$toDouble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758461626"/>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$toLong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014044210"/>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$toBool</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661523120"/>
                  </a:ext>
                </a:extLst>
              </a:tr>
            </a:tbl>
          </a:graphicData>
        </a:graphic>
      </p:graphicFrame>
    </p:spTree>
    <p:extLst>
      <p:ext uri="{BB962C8B-B14F-4D97-AF65-F5344CB8AC3E}">
        <p14:creationId xmlns:p14="http://schemas.microsoft.com/office/powerpoint/2010/main" val="3695383144"/>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$type(), $isNumber(), . . .</a:t>
            </a:r>
          </a:p>
        </p:txBody>
      </p:sp>
      <p:sp>
        <p:nvSpPr>
          <p:cNvPr id="7" name="Rectangle 6"/>
          <p:cNvSpPr/>
          <p:nvPr/>
        </p:nvSpPr>
        <p:spPr>
          <a:xfrm>
            <a:off x="1524000" y="609600"/>
            <a:ext cx="9144000" cy="369332"/>
          </a:xfrm>
          <a:prstGeom prst="rect">
            <a:avLst/>
          </a:prstGeom>
        </p:spPr>
        <p:txBody>
          <a:bodyPr wrap="square">
            <a:spAutoFit/>
          </a:bodyPr>
          <a:lstStyle/>
          <a:p>
            <a:r>
              <a:rPr lang="en-US" dirty="0"/>
              <a:t>TODO</a:t>
            </a:r>
            <a:endParaRPr lang="en-IN" dirty="0"/>
          </a:p>
        </p:txBody>
      </p:sp>
      <p:graphicFrame>
        <p:nvGraphicFramePr>
          <p:cNvPr id="5" name="Table 4">
            <a:extLst>
              <a:ext uri="{FF2B5EF4-FFF2-40B4-BE49-F238E27FC236}">
                <a16:creationId xmlns:a16="http://schemas.microsoft.com/office/drawing/2014/main" id="{977DF75C-8FC1-41BF-A71E-09295BAA64A6}"/>
              </a:ext>
            </a:extLst>
          </p:cNvPr>
          <p:cNvGraphicFramePr>
            <a:graphicFrameLocks noGrp="1"/>
          </p:cNvGraphicFramePr>
          <p:nvPr>
            <p:extLst>
              <p:ext uri="{D42A27DB-BD31-4B8C-83A1-F6EECF244321}">
                <p14:modId xmlns:p14="http://schemas.microsoft.com/office/powerpoint/2010/main" val="882099045"/>
              </p:ext>
            </p:extLst>
          </p:nvPr>
        </p:nvGraphicFramePr>
        <p:xfrm>
          <a:off x="263352" y="1800000"/>
          <a:ext cx="11737304" cy="2960916"/>
        </p:xfrm>
        <a:graphic>
          <a:graphicData uri="http://schemas.openxmlformats.org/drawingml/2006/table">
            <a:tbl>
              <a:tblPr firstRow="1" bandRow="1">
                <a:tableStyleId>{5940675A-B579-460E-94D1-54222C63F5DA}</a:tableStyleId>
              </a:tblPr>
              <a:tblGrid>
                <a:gridCol w="4896544">
                  <a:extLst>
                    <a:ext uri="{9D8B030D-6E8A-4147-A177-3AD203B41FA5}">
                      <a16:colId xmlns:a16="http://schemas.microsoft.com/office/drawing/2014/main" val="20000"/>
                    </a:ext>
                  </a:extLst>
                </a:gridCol>
                <a:gridCol w="6840760">
                  <a:extLst>
                    <a:ext uri="{9D8B030D-6E8A-4147-A177-3AD203B41FA5}">
                      <a16:colId xmlns:a16="http://schemas.microsoft.com/office/drawing/2014/main" val="4028404351"/>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$type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8068862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$isNumber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pPr algn="l"/>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if the expression is number.</a:t>
                      </a:r>
                    </a:p>
                    <a:p>
                      <a:pPr algn="l"/>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if the expression is any other BSON type, null, or a missing field.</a:t>
                      </a:r>
                    </a:p>
                  </a:txBody>
                  <a:tcPr anchor="ctr"/>
                </a:tc>
                <a:extLst>
                  <a:ext uri="{0D108BD9-81ED-4DB2-BD59-A6C34878D82A}">
                    <a16:rowId xmlns:a16="http://schemas.microsoft.com/office/drawing/2014/main" val="2430548382"/>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758461626"/>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014044210"/>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661523120"/>
                  </a:ext>
                </a:extLst>
              </a:tr>
            </a:tbl>
          </a:graphicData>
        </a:graphic>
      </p:graphicFrame>
      <p:sp>
        <p:nvSpPr>
          <p:cNvPr id="8" name="TextBox 7">
            <a:extLst>
              <a:ext uri="{FF2B5EF4-FFF2-40B4-BE49-F238E27FC236}">
                <a16:creationId xmlns:a16="http://schemas.microsoft.com/office/drawing/2014/main" id="{ED430895-5085-487F-9B95-B76F98F786BB}"/>
              </a:ext>
            </a:extLst>
          </p:cNvPr>
          <p:cNvSpPr txBox="1"/>
          <p:nvPr/>
        </p:nvSpPr>
        <p:spPr>
          <a:xfrm>
            <a:off x="263352" y="4941168"/>
            <a:ext cx="11737304" cy="1107996"/>
          </a:xfrm>
          <a:prstGeom prst="rect">
            <a:avLst/>
          </a:prstGeom>
          <a:noFill/>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$type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$Title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285750" indent="-28575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$isNumber</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"Title"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85750" indent="-28575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$type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"$Title"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x:"int"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8200537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3Vs </a:t>
            </a:r>
          </a:p>
        </p:txBody>
      </p:sp>
      <p:sp>
        <p:nvSpPr>
          <p:cNvPr id="7" name="Rectangle 6"/>
          <p:cNvSpPr/>
          <p:nvPr/>
        </p:nvSpPr>
        <p:spPr>
          <a:xfrm>
            <a:off x="1524000" y="913363"/>
            <a:ext cx="9144000" cy="2000548"/>
          </a:xfrm>
          <a:prstGeom prst="rect">
            <a:avLst/>
          </a:prstGeom>
        </p:spPr>
        <p:txBody>
          <a:bodyPr wrap="square">
            <a:spAutoFit/>
          </a:bodyPr>
          <a:lstStyle/>
          <a:p>
            <a:r>
              <a:rPr lang="en-US" b="1" dirty="0">
                <a:latin typeface="Palatino Linotype" panose="02040502050505030304" pitchFamily="18" charset="0"/>
              </a:rPr>
              <a:t>3Vs (volume, variety and velocity)</a:t>
            </a:r>
            <a:r>
              <a:rPr lang="en-US" dirty="0">
                <a:latin typeface="Palatino Linotype" panose="02040502050505030304" pitchFamily="18" charset="0"/>
              </a:rPr>
              <a:t> are three defining properties or dimensions of big data.</a:t>
            </a:r>
          </a:p>
          <a:p>
            <a:endParaRPr lang="en-US"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Volume</a:t>
            </a:r>
            <a:r>
              <a:rPr lang="en-US" dirty="0">
                <a:latin typeface="Palatino Linotype" panose="02040502050505030304" pitchFamily="18" charset="0"/>
              </a:rPr>
              <a:t> refers to the amount of data. </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Variety</a:t>
            </a:r>
            <a:r>
              <a:rPr lang="en-US" dirty="0">
                <a:latin typeface="Palatino Linotype" panose="02040502050505030304" pitchFamily="18" charset="0"/>
              </a:rPr>
              <a:t> refers to the number of types of data.</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Velocity</a:t>
            </a:r>
            <a:r>
              <a:rPr lang="en-US" dirty="0">
                <a:latin typeface="Palatino Linotype" panose="02040502050505030304" pitchFamily="18" charset="0"/>
              </a:rPr>
              <a:t> refers to the speed of data processing.</a:t>
            </a:r>
            <a:endParaRPr lang="en-IN" dirty="0">
              <a:latin typeface="Palatino Linotype" panose="02040502050505030304" pitchFamily="18" charset="0"/>
            </a:endParaRPr>
          </a:p>
        </p:txBody>
      </p:sp>
    </p:spTree>
    <p:extLst>
      <p:ext uri="{BB962C8B-B14F-4D97-AF65-F5344CB8AC3E}">
        <p14:creationId xmlns:p14="http://schemas.microsoft.com/office/powerpoint/2010/main" val="395171307"/>
      </p:ext>
    </p:extLst>
  </p:cSld>
  <p:clrMapOvr>
    <a:masterClrMapping/>
  </p:clrMapOvr>
  <p:transition/>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398250514"/>
              </p:ext>
            </p:extLst>
          </p:nvPr>
        </p:nvGraphicFramePr>
        <p:xfrm>
          <a:off x="335360" y="1350000"/>
          <a:ext cx="11449272" cy="4380414"/>
        </p:xfrm>
        <a:graphic>
          <a:graphicData uri="http://schemas.openxmlformats.org/drawingml/2006/table">
            <a:tbl>
              <a:tblPr firstRow="1" bandRow="1">
                <a:tableStyleId>{5940675A-B579-460E-94D1-54222C63F5DA}</a:tableStyleId>
              </a:tblPr>
              <a:tblGrid>
                <a:gridCol w="11449272">
                  <a:extLst>
                    <a:ext uri="{9D8B030D-6E8A-4147-A177-3AD203B41FA5}">
                      <a16:colId xmlns:a16="http://schemas.microsoft.com/office/drawing/2014/main" val="20000"/>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$replaceOne</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input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find</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p>
                    <a:p>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replacement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 }</a:t>
                      </a:r>
                    </a:p>
                    <a:p>
                      <a:endParaRPr kumimoji="0" lang="en-IN" sz="800" b="0" i="0" kern="1200" dirty="0">
                        <a:solidFill>
                          <a:schemeClr val="tx1"/>
                        </a:solidFill>
                        <a:effectLst/>
                        <a:latin typeface="Source Code Pro" panose="020B0509030403020204" pitchFamily="49" charset="0"/>
                        <a:ea typeface="Source Code Pro" panose="020B0509030403020204" pitchFamily="49"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$replaceAll</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input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find</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replacement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 }</a:t>
                      </a:r>
                      <a:endParaRPr kumimoji="0" lang="en-US" b="0" i="0" kern="1200" dirty="0">
                        <a:solidFill>
                          <a:schemeClr val="tx1"/>
                        </a:solidFill>
                        <a:effectLst/>
                        <a:latin typeface="Source Code Pro" panose="020B0509030403020204" pitchFamily="49" charset="0"/>
                        <a:ea typeface="Source Code Pro" panose="020B0509030403020204" pitchFamily="49" charset="0"/>
                        <a:cs typeface="+mn-cs"/>
                      </a:endParaRPr>
                    </a:p>
                  </a:txBody>
                  <a:tcPr anchor="ctr"/>
                </a:tc>
                <a:extLst>
                  <a:ext uri="{0D108BD9-81ED-4DB2-BD59-A6C34878D82A}">
                    <a16:rowId xmlns:a16="http://schemas.microsoft.com/office/drawing/2014/main" val="1515902351"/>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$first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p>
                  </a:txBody>
                  <a:tcPr anchor="ctr"/>
                </a:tc>
                <a:extLst>
                  <a:ext uri="{0D108BD9-81ED-4DB2-BD59-A6C34878D82A}">
                    <a16:rowId xmlns:a16="http://schemas.microsoft.com/office/drawing/2014/main" val="2469956074"/>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$last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p>
                  </a:txBody>
                  <a:tcPr anchor="ctr"/>
                </a:tc>
                <a:extLst>
                  <a:ext uri="{0D108BD9-81ED-4DB2-BD59-A6C34878D82A}">
                    <a16:rowId xmlns:a16="http://schemas.microsoft.com/office/drawing/2014/main" val="2226154079"/>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$range</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start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'$&lt;expression&gt;',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non-zero step</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 }</a:t>
                      </a:r>
                    </a:p>
                  </a:txBody>
                  <a:tcPr anchor="ctr"/>
                </a:tc>
                <a:extLst>
                  <a:ext uri="{0D108BD9-81ED-4DB2-BD59-A6C34878D82A}">
                    <a16:rowId xmlns:a16="http://schemas.microsoft.com/office/drawing/2014/main" val="1414670149"/>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$allElementsTrue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//in list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sym typeface="Wingdings" panose="05000000000000000000" pitchFamily="2" charset="2"/>
                        </a:rPr>
                        <a:t> [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852863534"/>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$anyElementTrue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a:solidFill>
                            <a:srgbClr val="00B050"/>
                          </a:solidFill>
                          <a:latin typeface="Source Code Pro" panose="020B0509030403020204" pitchFamily="49" charset="0"/>
                          <a:ea typeface="Source Code Pro" panose="020B0509030403020204" pitchFamily="49" charset="0"/>
                          <a:cs typeface="Calibri" panose="020F0502020204030204" pitchFamily="34" charset="0"/>
                        </a:rPr>
                        <a:t>in list </a:t>
                      </a:r>
                      <a:r>
                        <a:rPr kumimoji="0" lang="en-US" sz="1800" kern="1200">
                          <a:solidFill>
                            <a:srgbClr val="00B050"/>
                          </a:solidFill>
                          <a:latin typeface="Source Code Pro" panose="020B0509030403020204" pitchFamily="49" charset="0"/>
                          <a:ea typeface="Source Code Pro" panose="020B0509030403020204" pitchFamily="49" charset="0"/>
                          <a:cs typeface="Calibri" panose="020F0502020204030204" pitchFamily="34" charset="0"/>
                          <a:sym typeface="Wingdings" panose="05000000000000000000" pitchFamily="2" charset="2"/>
                        </a:rPr>
                        <a: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512700434"/>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$cond</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if</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&lt;boolean-expression&gt;,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then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&lt;true-case&gt;,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else</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&lt;false-case&gt;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584803446"/>
                  </a:ext>
                </a:extLst>
              </a:tr>
            </a:tbl>
          </a:graphicData>
        </a:graphic>
      </p:graphicFrame>
      <p:sp>
        <p:nvSpPr>
          <p:cNvPr id="4" name="Rectangle 3">
            <a:extLst>
              <a:ext uri="{FF2B5EF4-FFF2-40B4-BE49-F238E27FC236}">
                <a16:creationId xmlns:a16="http://schemas.microsoft.com/office/drawing/2014/main" id="{9864F312-B4FA-4C8B-BEBB-4AAC1045FB75}"/>
              </a:ext>
            </a:extLst>
          </p:cNvPr>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$first(), $last(), $range(), $allElementsTrue(), $anyElementTrue(), …</a:t>
            </a:r>
          </a:p>
        </p:txBody>
      </p:sp>
      <p:sp>
        <p:nvSpPr>
          <p:cNvPr id="5" name="TextBox 4">
            <a:extLst>
              <a:ext uri="{FF2B5EF4-FFF2-40B4-BE49-F238E27FC236}">
                <a16:creationId xmlns:a16="http://schemas.microsoft.com/office/drawing/2014/main" id="{47F97C83-049D-4820-A6D3-23EFBEC43492}"/>
              </a:ext>
            </a:extLst>
          </p:cNvPr>
          <p:cNvSpPr txBox="1"/>
          <p:nvPr/>
        </p:nvSpPr>
        <p:spPr>
          <a:xfrm>
            <a:off x="332408" y="5942243"/>
            <a:ext cx="11449272"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$replaceAll</a:t>
            </a:r>
            <a:r>
              <a:rPr lang="en-IN" dirty="0">
                <a:latin typeface="Source Code Pro" panose="020B0509030403020204" pitchFamily="49" charset="0"/>
                <a:ea typeface="Source Code Pro" panose="020B0509030403020204" pitchFamily="49" charset="0"/>
              </a:rPr>
              <a:t>: {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input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$toString</a:t>
            </a:r>
            <a:r>
              <a:rPr lang="en-IN" dirty="0">
                <a:latin typeface="Source Code Pro" panose="020B0509030403020204" pitchFamily="49" charset="0"/>
                <a:ea typeface="Source Code Pro" panose="020B0509030403020204" pitchFamily="49" charset="0"/>
              </a:rPr>
              <a:t>: "$Title"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 "T",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replacement</a:t>
            </a:r>
            <a:r>
              <a:rPr lang="en-IN" dirty="0">
                <a:latin typeface="Source Code Pro" panose="020B0509030403020204" pitchFamily="49" charset="0"/>
                <a:ea typeface="Source Code Pro" panose="020B0509030403020204" pitchFamily="49"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304775245"/>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91344" y="1351215"/>
            <a:ext cx="11809312" cy="495520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$first</a:t>
            </a:r>
            <a:r>
              <a:rPr lang="en-US" dirty="0">
                <a:latin typeface="Source Code Pro" panose="020B0509030403020204" pitchFamily="49" charset="0"/>
                <a:ea typeface="Source Code Pro" panose="020B0509030403020204" pitchFamily="49" charset="0"/>
                <a:cs typeface="Calibri" panose="020F0502020204030204" pitchFamily="34" charset="0"/>
              </a:rPr>
              <a:t>: "$cards"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$last</a:t>
            </a:r>
            <a:r>
              <a:rPr lang="en-US" dirty="0">
                <a:latin typeface="Source Code Pro" panose="020B0509030403020204" pitchFamily="49" charset="0"/>
                <a:ea typeface="Source Code Pro" panose="020B0509030403020204" pitchFamily="49" charset="0"/>
                <a:cs typeface="Calibri" panose="020F0502020204030204" pitchFamily="34" charset="0"/>
              </a:rPr>
              <a:t>: "$cards"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"address.coord":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$last</a:t>
            </a:r>
            <a:r>
              <a:rPr lang="en-US" dirty="0">
                <a:latin typeface="Source Code Pro" panose="020B0509030403020204" pitchFamily="49" charset="0"/>
                <a:ea typeface="Source Code Pro" panose="020B0509030403020204" pitchFamily="49" charset="0"/>
                <a:cs typeface="Calibri" panose="020F0502020204030204" pitchFamily="34" charset="0"/>
              </a:rPr>
              <a:t>: "$address.coord"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$range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"$duration",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.survey.</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responses: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$allElementsTrue</a:t>
            </a:r>
            <a:r>
              <a:rPr lang="en-US" dirty="0">
                <a:latin typeface="Source Code Pro" panose="020B0509030403020204" pitchFamily="49" charset="0"/>
                <a:ea typeface="Source Code Pro" panose="020B0509030403020204" pitchFamily="49" charset="0"/>
                <a:cs typeface="Calibri" panose="020F0502020204030204" pitchFamily="34" charset="0"/>
              </a:rPr>
              <a:t>: "$responses"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.survey.</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responses: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$anyElementTrue</a:t>
            </a:r>
            <a:r>
              <a:rPr lang="en-US" dirty="0">
                <a:latin typeface="Source Code Pro" panose="020B0509030403020204" pitchFamily="49" charset="0"/>
                <a:ea typeface="Source Code Pro" panose="020B0509030403020204" pitchFamily="49" charset="0"/>
                <a:cs typeface="Calibri" panose="020F0502020204030204" pitchFamily="34" charset="0"/>
              </a:rPr>
              <a:t>: "$responses"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/Horse/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x:</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$range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994646"/>
                </a:solidFill>
                <a:latin typeface="Source Code Pro" panose="020B0509030403020204" pitchFamily="49" charset="0"/>
                <a:ea typeface="Source Code Pro" panose="020B0509030403020204" pitchFamily="49" charset="0"/>
              </a:rPr>
              <a:t>0</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rgbClr val="994646"/>
                </a:solidFill>
                <a:latin typeface="Source Code Pro" panose="020B0509030403020204" pitchFamily="49" charset="0"/>
                <a:ea typeface="Source Code Pro" panose="020B0509030403020204" pitchFamily="49" charset="0"/>
              </a:rPr>
              <a:t>60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$cond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a:t>
            </a:r>
            <a:r>
              <a:rPr lang="en-IN" dirty="0">
                <a:latin typeface="Source Code Pro" panose="020B0509030403020204" pitchFamily="49" charset="0"/>
                <a:ea typeface="Source Code Pro" panose="020B0509030403020204" pitchFamily="49" charset="0"/>
                <a:cs typeface="Calibri" panose="020F0502020204030204" pitchFamily="34" charset="0"/>
              </a:rPr>
              <a:t>: { $eq: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rgbClr val="994646"/>
                </a:solidFill>
                <a:latin typeface="Source Code Pro" panose="020B0509030403020204" pitchFamily="49" charset="0"/>
                <a:ea typeface="Source Code Pro" panose="020B0509030403020204" pitchFamily="49" charset="0"/>
              </a:rPr>
              <a:t>100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then</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else</a:t>
            </a:r>
            <a:r>
              <a:rPr lang="en-IN" dirty="0">
                <a:latin typeface="Source Code Pro" panose="020B0509030403020204" pitchFamily="49" charset="0"/>
                <a:ea typeface="Source Code Pro" panose="020B0509030403020204" pitchFamily="49" charset="0"/>
                <a:cs typeface="Calibri" panose="020F0502020204030204" pitchFamily="34" charset="0"/>
              </a:rPr>
              <a:t>: "More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p:txBody>
      </p:sp>
      <p:sp>
        <p:nvSpPr>
          <p:cNvPr id="7" name="Rectangle 6">
            <a:extLst>
              <a:ext uri="{FF2B5EF4-FFF2-40B4-BE49-F238E27FC236}">
                <a16:creationId xmlns:a16="http://schemas.microsoft.com/office/drawing/2014/main" id="{CB46C556-C107-4BFD-A4CC-64FB07DD1A32}"/>
              </a:ext>
            </a:extLst>
          </p:cNvPr>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$first(), $last(), $range(), $allElementsTrue(), $anyElementTrue(), …</a:t>
            </a:r>
          </a:p>
        </p:txBody>
      </p:sp>
    </p:spTree>
    <p:extLst>
      <p:ext uri="{BB962C8B-B14F-4D97-AF65-F5344CB8AC3E}">
        <p14:creationId xmlns:p14="http://schemas.microsoft.com/office/powerpoint/2010/main" val="3171414514"/>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date operators</a:t>
            </a:r>
            <a:endParaRPr lang="en-US" dirty="0"/>
          </a:p>
        </p:txBody>
      </p:sp>
    </p:spTree>
    <p:extLst>
      <p:ext uri="{BB962C8B-B14F-4D97-AF65-F5344CB8AC3E}">
        <p14:creationId xmlns:p14="http://schemas.microsoft.com/office/powerpoint/2010/main" val="720796669"/>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date operators</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847392869"/>
              </p:ext>
            </p:extLst>
          </p:nvPr>
        </p:nvGraphicFramePr>
        <p:xfrm>
          <a:off x="1524000" y="1600200"/>
          <a:ext cx="9144000" cy="3048000"/>
        </p:xfrm>
        <a:graphic>
          <a:graphicData uri="http://schemas.openxmlformats.org/drawingml/2006/table">
            <a:tbl>
              <a:tblPr firstRow="1" bandRow="1">
                <a:tableStyleId>{5940675A-B579-460E-94D1-54222C63F5DA}</a:tableStyleId>
              </a:tblPr>
              <a:tblGrid>
                <a:gridCol w="2051350">
                  <a:extLst>
                    <a:ext uri="{9D8B030D-6E8A-4147-A177-3AD203B41FA5}">
                      <a16:colId xmlns:a16="http://schemas.microsoft.com/office/drawing/2014/main" val="20000"/>
                    </a:ext>
                  </a:extLst>
                </a:gridCol>
                <a:gridCol w="7092650">
                  <a:extLst>
                    <a:ext uri="{9D8B030D-6E8A-4147-A177-3AD203B41FA5}">
                      <a16:colId xmlns:a16="http://schemas.microsoft.com/office/drawing/2014/main" val="20001"/>
                    </a:ext>
                  </a:extLst>
                </a:gridCol>
              </a:tblGrid>
              <a:tr h="466164">
                <a:tc gridSpan="2">
                  <a:txBody>
                    <a:bodyPr/>
                    <a:lstStyle/>
                    <a:p>
                      <a:r>
                        <a:rPr kumimoji="0" lang="en-US" sz="2000" b="0" kern="1200" dirty="0">
                          <a:solidFill>
                            <a:srgbClr val="DFE100"/>
                          </a:solidFill>
                          <a:latin typeface="Gill Sans MT (Body)"/>
                          <a:ea typeface="Source Code Pro" panose="020B0509030403020204" pitchFamily="49" charset="0"/>
                          <a:cs typeface="+mn-cs"/>
                        </a:rPr>
                        <a:t>Date expressions</a:t>
                      </a:r>
                    </a:p>
                  </a:txBody>
                  <a:tcPr anchor="ctr"/>
                </a:tc>
                <a:tc hMerge="1">
                  <a:txBody>
                    <a:bodyPr/>
                    <a:lstStyle/>
                    <a:p>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extLst>
                  <a:ext uri="{0D108BD9-81ED-4DB2-BD59-A6C34878D82A}">
                    <a16:rowId xmlns:a16="http://schemas.microsoft.com/office/drawing/2014/main" val="10000"/>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$dayOfMonth</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$dayOfMonth</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$dayOfWeek</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$dayOfWeek</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2"/>
                  </a:ext>
                </a:extLst>
              </a:tr>
              <a:tr h="4303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a:solidFill>
                            <a:srgbClr val="036883"/>
                          </a:solidFill>
                          <a:latin typeface="Source Code Pro" panose="020B0509030403020204" pitchFamily="49" charset="0"/>
                          <a:ea typeface="Source Code Pro" panose="020B0509030403020204" pitchFamily="49" charset="0"/>
                          <a:cs typeface="+mn-cs"/>
                        </a:rPr>
                        <a:t> $dayOfYear</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$dayOfYear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3"/>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$month</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$month</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4"/>
                  </a:ext>
                </a:extLst>
              </a:tr>
              <a:tr h="4303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a:solidFill>
                            <a:srgbClr val="036883"/>
                          </a:solidFill>
                          <a:latin typeface="Source Code Pro" panose="020B0509030403020204" pitchFamily="49" charset="0"/>
                          <a:ea typeface="Source Code Pro" panose="020B0509030403020204" pitchFamily="49" charset="0"/>
                          <a:cs typeface="+mn-cs"/>
                        </a:rPr>
                        <a:t> $week</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$week</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5"/>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$year</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$year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6"/>
                  </a:ext>
                </a:extLst>
              </a:tr>
            </a:tbl>
          </a:graphicData>
        </a:graphic>
      </p:graphicFrame>
      <p:sp>
        <p:nvSpPr>
          <p:cNvPr id="3" name="Rectangle 2"/>
          <p:cNvSpPr/>
          <p:nvPr/>
        </p:nvSpPr>
        <p:spPr>
          <a:xfrm>
            <a:off x="839416" y="4994592"/>
            <a:ext cx="1065718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Day: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$dayOfMonth</a:t>
            </a:r>
            <a:r>
              <a:rPr lang="en-US" dirty="0">
                <a:latin typeface="Source Code Pro" panose="020B0509030403020204" pitchFamily="49" charset="0"/>
                <a:ea typeface="Source Code Pro" panose="020B0509030403020204" pitchFamily="49" charset="0"/>
                <a:cs typeface="Calibri" panose="020F0502020204030204" pitchFamily="34" charset="0"/>
              </a:rPr>
              <a:t>: "$hiredate"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Month: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$month</a:t>
            </a:r>
            <a:r>
              <a:rPr lang="en-US" dirty="0">
                <a:latin typeface="Source Code Pro" panose="020B0509030403020204" pitchFamily="49" charset="0"/>
                <a:ea typeface="Source Code Pro" panose="020B0509030403020204" pitchFamily="49" charset="0"/>
                <a:cs typeface="Calibri" panose="020F0502020204030204" pitchFamily="34" charset="0"/>
              </a:rPr>
              <a:t>: "$hiredate"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4043007487"/>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a:t>
            </a:r>
            <a:endParaRPr lang="en-US" dirty="0"/>
          </a:p>
        </p:txBody>
      </p:sp>
      <p:sp>
        <p:nvSpPr>
          <p:cNvPr id="3" name="Rectangle 2"/>
          <p:cNvSpPr/>
          <p:nvPr/>
        </p:nvSpPr>
        <p:spPr>
          <a:xfrm>
            <a:off x="1943100" y="2861953"/>
            <a:ext cx="8305800" cy="1754326"/>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Groups documents by some specified expression and outputs to the next stage a document for each distinct grouping. The output documents contain an _id field which contains the distinct group by key. The output documents can also contain computed fields that hold the values of some accumulator expression grouped by the $group’s _id field. $group does not order its output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documents.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63110572"/>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$group </a:t>
            </a:r>
          </a:p>
        </p:txBody>
      </p:sp>
      <p:sp>
        <p:nvSpPr>
          <p:cNvPr id="7" name="Rectangle 6"/>
          <p:cNvSpPr/>
          <p:nvPr/>
        </p:nvSpPr>
        <p:spPr>
          <a:xfrm>
            <a:off x="1524000" y="762001"/>
            <a:ext cx="9144000"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
        <p:nvSpPr>
          <p:cNvPr id="4" name="Rectangle 3"/>
          <p:cNvSpPr/>
          <p:nvPr/>
        </p:nvSpPr>
        <p:spPr>
          <a:xfrm>
            <a:off x="1524000" y="1524001"/>
            <a:ext cx="9144000" cy="64633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$group</a:t>
            </a:r>
            <a:r>
              <a:rPr lang="en-US" dirty="0">
                <a:solidFill>
                  <a:srgbClr val="061621"/>
                </a:solidFill>
                <a:latin typeface="Source Code Pro" panose="020B0509030403020204" pitchFamily="49" charset="0"/>
                <a:ea typeface="Source Code Pro" panose="020B0509030403020204" pitchFamily="49" charset="0"/>
              </a:rPr>
              <a:t>: { _id: '$&lt;expression&gt;', &lt;field1&gt;: { &lt;accumulator1&gt; : &lt;expression1&gt; }, ... } }</a:t>
            </a:r>
          </a:p>
        </p:txBody>
      </p:sp>
      <p:sp>
        <p:nvSpPr>
          <p:cNvPr id="5" name="Rectangle 4"/>
          <p:cNvSpPr/>
          <p:nvPr/>
        </p:nvSpPr>
        <p:spPr>
          <a:xfrm>
            <a:off x="911424" y="5489356"/>
            <a:ext cx="10585176"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US" dirty="0">
                <a:latin typeface="Source Code Pro" panose="020B0509030403020204" pitchFamily="49" charset="0"/>
                <a:ea typeface="Source Code Pro" panose="020B0509030403020204" pitchFamily="49" charset="0"/>
                <a:cs typeface="Calibri" panose="020F0502020204030204" pitchFamily="34" charset="0"/>
              </a:rPr>
              <a:t>,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US" dirty="0">
                <a:latin typeface="Source Code Pro" panose="020B0509030403020204" pitchFamily="49" charset="0"/>
                <a:ea typeface="Source Code Pro" panose="020B0509030403020204" pitchFamily="49" charset="0"/>
                <a:cs typeface="Calibri" panose="020F0502020204030204" pitchFamily="34" charset="0"/>
              </a:rPr>
              <a:t>, total: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"$job",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graphicFrame>
        <p:nvGraphicFramePr>
          <p:cNvPr id="2" name="Table 1"/>
          <p:cNvGraphicFramePr>
            <a:graphicFrameLocks noGrp="1"/>
          </p:cNvGraphicFramePr>
          <p:nvPr>
            <p:extLst>
              <p:ext uri="{D42A27DB-BD31-4B8C-83A1-F6EECF244321}">
                <p14:modId xmlns:p14="http://schemas.microsoft.com/office/powerpoint/2010/main" val="4071853169"/>
              </p:ext>
            </p:extLst>
          </p:nvPr>
        </p:nvGraphicFramePr>
        <p:xfrm>
          <a:off x="1524000" y="2433816"/>
          <a:ext cx="9684568" cy="2773680"/>
        </p:xfrm>
        <a:graphic>
          <a:graphicData uri="http://schemas.openxmlformats.org/drawingml/2006/table">
            <a:tbl>
              <a:tblPr firstRow="1" bandRow="1">
                <a:tableStyleId>{5940675A-B579-460E-94D1-54222C63F5DA}</a:tableStyleId>
              </a:tblPr>
              <a:tblGrid>
                <a:gridCol w="2089191">
                  <a:extLst>
                    <a:ext uri="{9D8B030D-6E8A-4147-A177-3AD203B41FA5}">
                      <a16:colId xmlns:a16="http://schemas.microsoft.com/office/drawing/2014/main" val="20000"/>
                    </a:ext>
                  </a:extLst>
                </a:gridCol>
                <a:gridCol w="7595377">
                  <a:extLst>
                    <a:ext uri="{9D8B030D-6E8A-4147-A177-3AD203B41FA5}">
                      <a16:colId xmlns:a16="http://schemas.microsoft.com/office/drawing/2014/main" val="20001"/>
                    </a:ext>
                  </a:extLst>
                </a:gridCol>
              </a:tblGrid>
              <a:tr h="127000">
                <a:tc gridSpan="2">
                  <a:txBody>
                    <a:bodyPr/>
                    <a:lstStyle/>
                    <a:p>
                      <a:r>
                        <a:rPr lang="en-US" sz="2000" b="0" dirty="0">
                          <a:solidFill>
                            <a:srgbClr val="DFE100"/>
                          </a:solidFill>
                        </a:rPr>
                        <a:t>Accumulator Operator  -</a:t>
                      </a:r>
                      <a:r>
                        <a:rPr lang="en-US" sz="2000" b="0" baseline="0" dirty="0">
                          <a:solidFill>
                            <a:srgbClr val="DFE100"/>
                          </a:solidFill>
                        </a:rPr>
                        <a:t> </a:t>
                      </a:r>
                      <a:r>
                        <a:rPr kumimoji="0" lang="en-US" sz="2000" b="0" kern="1200" dirty="0">
                          <a:solidFill>
                            <a:schemeClr val="tx1"/>
                          </a:solidFill>
                          <a:latin typeface="+mn-lt"/>
                          <a:ea typeface="+mn-ea"/>
                          <a:cs typeface="+mn-cs"/>
                        </a:rPr>
                        <a:t> </a:t>
                      </a:r>
                      <a:r>
                        <a:rPr kumimoji="0" lang="en-US" sz="2000" kern="1200" dirty="0">
                          <a:solidFill>
                            <a:schemeClr val="tx1"/>
                          </a:solidFill>
                          <a:latin typeface="+mn-lt"/>
                          <a:ea typeface="+mn-ea"/>
                          <a:cs typeface="+mn-cs"/>
                        </a:rPr>
                        <a:t>[ </a:t>
                      </a:r>
                      <a:r>
                        <a:rPr kumimoji="0" lang="en-US" sz="2000" kern="1200" dirty="0">
                          <a:solidFill>
                            <a:srgbClr val="C00000"/>
                          </a:solidFill>
                          <a:latin typeface="+mn-lt"/>
                          <a:ea typeface="+mn-ea"/>
                          <a:cs typeface="+mn-cs"/>
                        </a:rPr>
                        <a:t>$group  </a:t>
                      </a:r>
                      <a:r>
                        <a:rPr kumimoji="0" lang="en-US" sz="2000" kern="1200" baseline="0" dirty="0">
                          <a:solidFill>
                            <a:schemeClr val="tx1"/>
                          </a:solidFill>
                          <a:latin typeface="+mn-lt"/>
                          <a:ea typeface="+mn-ea"/>
                          <a:cs typeface="+mn-cs"/>
                        </a:rPr>
                        <a:t>and </a:t>
                      </a:r>
                      <a:r>
                        <a:rPr lang="en-US" sz="2000" dirty="0">
                          <a:solidFill>
                            <a:srgbClr val="C00000"/>
                          </a:solidFill>
                        </a:rPr>
                        <a:t>$project </a:t>
                      </a:r>
                      <a:r>
                        <a:rPr lang="en-US" sz="2000" dirty="0"/>
                        <a:t>stage ]</a:t>
                      </a:r>
                      <a:endParaRPr lang="en-US" sz="2000" b="1" dirty="0">
                        <a:solidFill>
                          <a:srgbClr val="DFE100"/>
                        </a:solidFill>
                      </a:endParaRPr>
                    </a:p>
                  </a:txBody>
                  <a:tcPr anchor="ctr"/>
                </a:tc>
                <a:tc hMerge="1">
                  <a:txBody>
                    <a:bodyPr/>
                    <a:lstStyle/>
                    <a:p>
                      <a:endParaRPr lang="en-US" dirty="0"/>
                    </a:p>
                  </a:txBody>
                  <a:tcPr/>
                </a:tc>
                <a:extLst>
                  <a:ext uri="{0D108BD9-81ED-4DB2-BD59-A6C34878D82A}">
                    <a16:rowId xmlns:a16="http://schemas.microsoft.com/office/drawing/2014/main" val="10000"/>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$avg</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$avg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a:t>
                      </a:r>
                    </a:p>
                  </a:txBody>
                  <a:tcPr/>
                </a:tc>
                <a:extLst>
                  <a:ext uri="{0D108BD9-81ED-4DB2-BD59-A6C34878D82A}">
                    <a16:rowId xmlns:a16="http://schemas.microsoft.com/office/drawing/2014/main" val="10001"/>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$sum</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$sum</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a:t>
                      </a:r>
                    </a:p>
                  </a:txBody>
                  <a:tcPr/>
                </a:tc>
                <a:extLst>
                  <a:ext uri="{0D108BD9-81ED-4DB2-BD59-A6C34878D82A}">
                    <a16:rowId xmlns:a16="http://schemas.microsoft.com/office/drawing/2014/main" val="10002"/>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$min</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$min</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a:t>
                      </a:r>
                    </a:p>
                    <a:p>
                      <a:r>
                        <a:rPr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$min</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'$&lt;expression&gt;' ... ]  }</a:t>
                      </a:r>
                    </a:p>
                  </a:txBody>
                  <a:tcPr/>
                </a:tc>
                <a:extLst>
                  <a:ext uri="{0D108BD9-81ED-4DB2-BD59-A6C34878D82A}">
                    <a16:rowId xmlns:a16="http://schemas.microsoft.com/office/drawing/2014/main" val="10003"/>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$max</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$max</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 </a:t>
                      </a:r>
                    </a:p>
                    <a:p>
                      <a:r>
                        <a:rPr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$max</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'$&lt;expression&gt;' ... ]  }</a:t>
                      </a:r>
                    </a:p>
                  </a:txBody>
                  <a:tcPr/>
                </a:tc>
                <a:extLst>
                  <a:ext uri="{0D108BD9-81ED-4DB2-BD59-A6C34878D82A}">
                    <a16:rowId xmlns:a16="http://schemas.microsoft.com/office/drawing/2014/main" val="10004"/>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$count</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$count</a:t>
                      </a:r>
                      <a:r>
                        <a:rPr kumimoji="0" lang="en-US" sz="1800" kern="120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tc>
                <a:extLst>
                  <a:ext uri="{0D108BD9-81ED-4DB2-BD59-A6C34878D82A}">
                    <a16:rowId xmlns:a16="http://schemas.microsoft.com/office/drawing/2014/main" val="2632546855"/>
                  </a:ext>
                </a:extLst>
              </a:tr>
            </a:tbl>
          </a:graphicData>
        </a:graphic>
      </p:graphicFrame>
    </p:spTree>
    <p:extLst>
      <p:ext uri="{BB962C8B-B14F-4D97-AF65-F5344CB8AC3E}">
        <p14:creationId xmlns:p14="http://schemas.microsoft.com/office/powerpoint/2010/main" val="250252946"/>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 on multiple fields</a:t>
            </a:r>
            <a:endParaRPr lang="en-US" dirty="0"/>
          </a:p>
        </p:txBody>
      </p:sp>
    </p:spTree>
    <p:extLst>
      <p:ext uri="{BB962C8B-B14F-4D97-AF65-F5344CB8AC3E}">
        <p14:creationId xmlns:p14="http://schemas.microsoft.com/office/powerpoint/2010/main" val="2672032252"/>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 group  </a:t>
            </a:r>
          </a:p>
        </p:txBody>
      </p:sp>
      <p:sp>
        <p:nvSpPr>
          <p:cNvPr id="5" name="Rectangle 4"/>
          <p:cNvSpPr/>
          <p:nvPr/>
        </p:nvSpPr>
        <p:spPr>
          <a:xfrm>
            <a:off x="551384" y="2492896"/>
            <a:ext cx="11089232"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"$job", deptno: "$deptno"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count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p:txBody>
      </p:sp>
      <p:sp>
        <p:nvSpPr>
          <p:cNvPr id="8" name="Rectangle 7"/>
          <p:cNvSpPr/>
          <p:nvPr/>
        </p:nvSpPr>
        <p:spPr>
          <a:xfrm>
            <a:off x="1524000" y="1524001"/>
            <a:ext cx="9144000" cy="64633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$group</a:t>
            </a:r>
            <a:r>
              <a:rPr lang="en-US" dirty="0">
                <a:solidFill>
                  <a:srgbClr val="061621"/>
                </a:solidFill>
                <a:latin typeface="Source Code Pro" panose="020B0509030403020204" pitchFamily="49" charset="0"/>
                <a:ea typeface="Source Code Pro" panose="020B0509030403020204" pitchFamily="49" charset="0"/>
              </a:rPr>
              <a:t>: { _id: { &lt;field1&gt;: '$&lt;expression&gt;', ... }, &lt;field1&gt;: { &lt;accumulator1&gt; : '$&lt;expression1'&gt; }, ... } }</a:t>
            </a:r>
          </a:p>
        </p:txBody>
      </p:sp>
      <p:sp>
        <p:nvSpPr>
          <p:cNvPr id="9" name="Rectangle 8"/>
          <p:cNvSpPr/>
          <p:nvPr/>
        </p:nvSpPr>
        <p:spPr>
          <a:xfrm>
            <a:off x="1673188" y="762001"/>
            <a:ext cx="8845624"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Tree>
    <p:extLst>
      <p:ext uri="{BB962C8B-B14F-4D97-AF65-F5344CB8AC3E}">
        <p14:creationId xmlns:p14="http://schemas.microsoft.com/office/powerpoint/2010/main" val="618234655"/>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Sorts all input documents and returns them to the pipeline in sorted order.</a:t>
            </a:r>
          </a:p>
        </p:txBody>
      </p:sp>
    </p:spTree>
    <p:extLst>
      <p:ext uri="{BB962C8B-B14F-4D97-AF65-F5344CB8AC3E}">
        <p14:creationId xmlns:p14="http://schemas.microsoft.com/office/powerpoint/2010/main" val="4184316200"/>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$sort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 &lt;field1&gt;: &lt;sort order&gt;, &lt;field2&gt;: &lt;sort order&gt; ... } }</a:t>
            </a:r>
          </a:p>
        </p:txBody>
      </p:sp>
      <p:sp>
        <p:nvSpPr>
          <p:cNvPr id="5" name="Rectangle 4"/>
          <p:cNvSpPr/>
          <p:nvPr/>
        </p:nvSpPr>
        <p:spPr>
          <a:xfrm>
            <a:off x="1673188" y="223164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graphicFrame>
        <p:nvGraphicFramePr>
          <p:cNvPr id="2" name="Table 1">
            <a:extLst>
              <a:ext uri="{FF2B5EF4-FFF2-40B4-BE49-F238E27FC236}">
                <a16:creationId xmlns:a16="http://schemas.microsoft.com/office/drawing/2014/main" id="{6A366A73-8C6D-402B-8EC8-6A85300D46DE}"/>
              </a:ext>
            </a:extLst>
          </p:cNvPr>
          <p:cNvGraphicFramePr>
            <a:graphicFrameLocks noGrp="1"/>
          </p:cNvGraphicFramePr>
          <p:nvPr>
            <p:extLst>
              <p:ext uri="{D42A27DB-BD31-4B8C-83A1-F6EECF244321}">
                <p14:modId xmlns:p14="http://schemas.microsoft.com/office/powerpoint/2010/main" val="3517977791"/>
              </p:ext>
            </p:extLst>
          </p:nvPr>
        </p:nvGraphicFramePr>
        <p:xfrm>
          <a:off x="1524000" y="3212976"/>
          <a:ext cx="4638836" cy="1280160"/>
        </p:xfrm>
        <a:graphic>
          <a:graphicData uri="http://schemas.openxmlformats.org/drawingml/2006/table">
            <a:tbl>
              <a:tblPr>
                <a:tableStyleId>{5DA37D80-6434-44D0-A028-1B22A696006F}</a:tableStyleId>
              </a:tblPr>
              <a:tblGrid>
                <a:gridCol w="1623573">
                  <a:extLst>
                    <a:ext uri="{9D8B030D-6E8A-4147-A177-3AD203B41FA5}">
                      <a16:colId xmlns:a16="http://schemas.microsoft.com/office/drawing/2014/main" val="2665150411"/>
                    </a:ext>
                  </a:extLst>
                </a:gridCol>
                <a:gridCol w="3015263">
                  <a:extLst>
                    <a:ext uri="{9D8B030D-6E8A-4147-A177-3AD203B41FA5}">
                      <a16:colId xmlns:a16="http://schemas.microsoft.com/office/drawing/2014/main" val="2569750576"/>
                    </a:ext>
                  </a:extLst>
                </a:gridCol>
              </a:tblGrid>
              <a:tr h="0">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Value</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Description</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extLst>
                  <a:ext uri="{0D108BD9-81ED-4DB2-BD59-A6C34878D82A}">
                    <a16:rowId xmlns:a16="http://schemas.microsoft.com/office/drawing/2014/main" val="508773605"/>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Sort ascending.</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4272697403"/>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Sort descending.</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1835016099"/>
                  </a:ext>
                </a:extLst>
              </a:tr>
            </a:tbl>
          </a:graphicData>
        </a:graphic>
      </p:graphicFrame>
    </p:spTree>
    <p:extLst>
      <p:ext uri="{BB962C8B-B14F-4D97-AF65-F5344CB8AC3E}">
        <p14:creationId xmlns:p14="http://schemas.microsoft.com/office/powerpoint/2010/main" val="11286165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667000" y="1"/>
            <a:ext cx="6858000" cy="523220"/>
          </a:xfrm>
          <a:prstGeom prst="rect">
            <a:avLst/>
          </a:prstGeom>
          <a:solidFill>
            <a:schemeClr val="bg1"/>
          </a:solidFill>
        </p:spPr>
        <p:txBody>
          <a:bodyPr wrap="square">
            <a:spAutoFit/>
          </a:bodyPr>
          <a:lstStyle/>
          <a:p>
            <a:pPr algn="r"/>
            <a:r>
              <a:rPr lang="en-IN" sz="2800" b="1" i="1" dirty="0">
                <a:latin typeface="Arial" pitchFamily="34" charset="0"/>
                <a:cs typeface="Arial" pitchFamily="34" charset="0"/>
              </a:rPr>
              <a:t>3Vs </a:t>
            </a:r>
          </a:p>
        </p:txBody>
      </p:sp>
      <p:sp>
        <p:nvSpPr>
          <p:cNvPr id="4" name="Rectangle 3"/>
          <p:cNvSpPr/>
          <p:nvPr/>
        </p:nvSpPr>
        <p:spPr>
          <a:xfrm>
            <a:off x="162705" y="724251"/>
            <a:ext cx="8974090" cy="923330"/>
          </a:xfrm>
          <a:prstGeom prst="rect">
            <a:avLst/>
          </a:prstGeom>
        </p:spPr>
        <p:txBody>
          <a:bodyPr wrap="square">
            <a:spAutoFit/>
          </a:bodyPr>
          <a:lstStyle/>
          <a:p>
            <a:r>
              <a:rPr lang="en-US" dirty="0">
                <a:solidFill>
                  <a:srgbClr val="036883"/>
                </a:solidFill>
                <a:latin typeface="Palatino Linotype" panose="02040502050505030304" pitchFamily="18" charset="0"/>
              </a:rPr>
              <a:t>Volume</a:t>
            </a:r>
            <a:r>
              <a:rPr lang="en-US" dirty="0">
                <a:latin typeface="Palatino Linotype" panose="02040502050505030304" pitchFamily="18" charset="0"/>
              </a:rPr>
              <a:t> refers to the ‘amount of data’, which is growing day by day at a very fast pace. The size of data generated by humans, machines and their interactions on social media itself is massive.</a:t>
            </a:r>
          </a:p>
        </p:txBody>
      </p:sp>
      <p:sp>
        <p:nvSpPr>
          <p:cNvPr id="5" name="Rectangle 4"/>
          <p:cNvSpPr/>
          <p:nvPr/>
        </p:nvSpPr>
        <p:spPr>
          <a:xfrm>
            <a:off x="162705" y="2049415"/>
            <a:ext cx="5480403" cy="923330"/>
          </a:xfrm>
          <a:prstGeom prst="rect">
            <a:avLst/>
          </a:prstGeom>
        </p:spPr>
        <p:txBody>
          <a:bodyPr wrap="square">
            <a:spAutoFit/>
          </a:bodyPr>
          <a:lstStyle/>
          <a:p>
            <a:r>
              <a:rPr lang="en-US" dirty="0">
                <a:solidFill>
                  <a:srgbClr val="036883"/>
                </a:solidFill>
                <a:latin typeface="Palatino Linotype" panose="02040502050505030304" pitchFamily="18" charset="0"/>
              </a:rPr>
              <a:t>Velocity</a:t>
            </a:r>
            <a:r>
              <a:rPr lang="en-US" dirty="0">
                <a:latin typeface="Palatino Linotype" panose="02040502050505030304" pitchFamily="18" charset="0"/>
              </a:rPr>
              <a:t> is defined as the pace at which different sources generate the data every day. This flow of data is massive.</a:t>
            </a:r>
          </a:p>
        </p:txBody>
      </p:sp>
      <p:sp>
        <p:nvSpPr>
          <p:cNvPr id="8" name="Rectangle 7"/>
          <p:cNvSpPr/>
          <p:nvPr/>
        </p:nvSpPr>
        <p:spPr>
          <a:xfrm>
            <a:off x="154952" y="3543107"/>
            <a:ext cx="11593288" cy="1477328"/>
          </a:xfrm>
          <a:prstGeom prst="rect">
            <a:avLst/>
          </a:prstGeom>
        </p:spPr>
        <p:txBody>
          <a:bodyPr wrap="square">
            <a:spAutoFit/>
          </a:bodyPr>
          <a:lstStyle/>
          <a:p>
            <a:r>
              <a:rPr lang="en-US" dirty="0">
                <a:latin typeface="Palatino Linotype" panose="02040502050505030304" pitchFamily="18" charset="0"/>
              </a:rPr>
              <a:t>As there are many sources which are contributing to Big Data, the type of data they are generating is different. It can be structured, semi-structured or unstructured. Hence, there is a variety of data which is getting generated every day. Earlier, we used to get the data from excel and databases, now the data are coming in the form of images, audios, videos, sensor data etc. as shown in below image. Hence, this variety of unstructured data creates problems in capturing, storage, mining and analyzing the data.</a:t>
            </a:r>
          </a:p>
        </p:txBody>
      </p:sp>
      <p:pic>
        <p:nvPicPr>
          <p:cNvPr id="1026" name="Picture 2" descr="Big Data Volume Growth - Big Data Tutorial - Edureka"/>
          <p:cNvPicPr>
            <a:picLocks noChangeAspect="1" noChangeArrowheads="1"/>
          </p:cNvPicPr>
          <p:nvPr/>
        </p:nvPicPr>
        <p:blipFill>
          <a:blip r:embed="rId2"/>
          <a:srcRect/>
          <a:stretch>
            <a:fillRect/>
          </a:stretch>
        </p:blipFill>
        <p:spPr bwMode="auto">
          <a:xfrm>
            <a:off x="9570656" y="261611"/>
            <a:ext cx="2285984" cy="2314619"/>
          </a:xfrm>
          <a:prstGeom prst="rect">
            <a:avLst/>
          </a:prstGeom>
          <a:noFill/>
        </p:spPr>
      </p:pic>
      <p:pic>
        <p:nvPicPr>
          <p:cNvPr id="9" name="Picture 4" descr="Big Data Velocity - Big Data Tutorial - Edureka"/>
          <p:cNvPicPr>
            <a:picLocks noChangeAspect="1" noChangeArrowheads="1"/>
          </p:cNvPicPr>
          <p:nvPr/>
        </p:nvPicPr>
        <p:blipFill>
          <a:blip r:embed="rId3"/>
          <a:srcRect/>
          <a:stretch>
            <a:fillRect/>
          </a:stretch>
        </p:blipFill>
        <p:spPr bwMode="auto">
          <a:xfrm>
            <a:off x="4649750" y="1831540"/>
            <a:ext cx="4090098" cy="1357322"/>
          </a:xfrm>
          <a:prstGeom prst="rect">
            <a:avLst/>
          </a:prstGeom>
          <a:noFill/>
        </p:spPr>
      </p:pic>
      <p:pic>
        <p:nvPicPr>
          <p:cNvPr id="1030" name="Picture 6" descr="Big Data Variety - Big Data Tutorial - Edureka"/>
          <p:cNvPicPr>
            <a:picLocks noChangeAspect="1" noChangeArrowheads="1"/>
          </p:cNvPicPr>
          <p:nvPr/>
        </p:nvPicPr>
        <p:blipFill>
          <a:blip r:embed="rId4"/>
          <a:srcRect/>
          <a:stretch>
            <a:fillRect/>
          </a:stretch>
        </p:blipFill>
        <p:spPr bwMode="auto">
          <a:xfrm>
            <a:off x="2855640" y="5178485"/>
            <a:ext cx="5680060" cy="1057276"/>
          </a:xfrm>
          <a:prstGeom prst="rect">
            <a:avLst/>
          </a:prstGeom>
          <a:noFill/>
        </p:spPr>
      </p:pic>
    </p:spTree>
    <p:extLst>
      <p:ext uri="{BB962C8B-B14F-4D97-AF65-F5344CB8AC3E}">
        <p14:creationId xmlns:p14="http://schemas.microsoft.com/office/powerpoint/2010/main" val="3860629717"/>
      </p:ext>
    </p:extLst>
  </p:cSld>
  <p:clrMapOvr>
    <a:masterClrMapping/>
  </p:clrMapOvr>
  <p:transition/>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Limits the number of documents passed to the next stage in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pipeline.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385470470"/>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$limit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dirty="0">
                <a:solidFill>
                  <a:srgbClr val="061621"/>
                </a:solidFill>
                <a:latin typeface="Source Code Pro" panose="020B0509030403020204" pitchFamily="49" charset="0"/>
                <a:ea typeface="Source Code Pro" panose="020B0509030403020204" pitchFamily="49" charset="0"/>
              </a:rPr>
              <a:t> integer&gt; }</a:t>
            </a:r>
          </a:p>
        </p:txBody>
      </p:sp>
      <p:sp>
        <p:nvSpPr>
          <p:cNvPr id="5" name="Rectangle 4"/>
          <p:cNvSpPr/>
          <p:nvPr/>
        </p:nvSpPr>
        <p:spPr>
          <a:xfrm>
            <a:off x="1325724" y="2286000"/>
            <a:ext cx="9810836" cy="101566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total: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"$comm"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1385113070"/>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Skips over the specified number of documents that pass into the stage and passes the remaining documents to the next stage in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pipeline.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557535835"/>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$skip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b="1" dirty="0">
                <a:solidFill>
                  <a:srgbClr val="12824D"/>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integer&gt;</a:t>
            </a:r>
            <a:r>
              <a:rPr lang="en-US" b="1" dirty="0">
                <a:solidFill>
                  <a:srgbClr val="12824D"/>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a:t>
            </a:r>
          </a:p>
        </p:txBody>
      </p:sp>
      <p:sp>
        <p:nvSpPr>
          <p:cNvPr id="8" name="Rectangle 7"/>
          <p:cNvSpPr/>
          <p:nvPr/>
        </p:nvSpPr>
        <p:spPr>
          <a:xfrm>
            <a:off x="1524000" y="2231649"/>
            <a:ext cx="89948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1459319695"/>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4" name="Rectangle 3"/>
          <p:cNvSpPr/>
          <p:nvPr/>
        </p:nvSpPr>
        <p:spPr>
          <a:xfrm>
            <a:off x="2555497" y="2928821"/>
            <a:ext cx="708100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Counts the number of documents in a collection or a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view.</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61969266"/>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$count </a:t>
            </a:r>
          </a:p>
        </p:txBody>
      </p:sp>
      <p:sp>
        <p:nvSpPr>
          <p:cNvPr id="7" name="Rectangle 6"/>
          <p:cNvSpPr/>
          <p:nvPr/>
        </p:nvSpPr>
        <p:spPr>
          <a:xfrm>
            <a:off x="1524000" y="762001"/>
            <a:ext cx="9144000" cy="369332"/>
          </a:xfrm>
          <a:prstGeom prst="rect">
            <a:avLst/>
          </a:prstGeom>
        </p:spPr>
        <p:txBody>
          <a:bodyPr wrap="square">
            <a:spAutoFit/>
          </a:bodyPr>
          <a:lstStyle/>
          <a:p>
            <a:r>
              <a:rPr lang="en-US" b="0" i="0">
                <a:solidFill>
                  <a:srgbClr val="494747"/>
                </a:solidFill>
                <a:effectLst/>
                <a:latin typeface="Gill Sans MT (Body)"/>
              </a:rPr>
              <a:t>TODO</a:t>
            </a:r>
            <a:endParaRPr lang="en-IN" dirty="0">
              <a:latin typeface="Gill Sans MT (Body)"/>
            </a:endParaRPr>
          </a:p>
        </p:txBody>
      </p:sp>
      <p:sp>
        <p:nvSpPr>
          <p:cNvPr id="4" name="Rectangle 3"/>
          <p:cNvSpPr/>
          <p:nvPr/>
        </p:nvSpPr>
        <p:spPr>
          <a:xfrm>
            <a:off x="1524000" y="1412776"/>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$count</a:t>
            </a:r>
            <a:r>
              <a:rPr lang="en-US" dirty="0">
                <a:solidFill>
                  <a:srgbClr val="061621"/>
                </a:solidFill>
                <a:latin typeface="Source Code Pro" panose="020B0509030403020204" pitchFamily="49" charset="0"/>
                <a:ea typeface="Source Code Pro" panose="020B0509030403020204" pitchFamily="49" charset="0"/>
              </a:rPr>
              <a:t>: "Field-name" }</a:t>
            </a:r>
          </a:p>
        </p:txBody>
      </p:sp>
      <p:sp>
        <p:nvSpPr>
          <p:cNvPr id="5" name="Rectangle 4"/>
          <p:cNvSpPr/>
          <p:nvPr/>
        </p:nvSpPr>
        <p:spPr>
          <a:xfrm>
            <a:off x="1524000" y="2102207"/>
            <a:ext cx="876126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latin typeface="Source Code Pro" panose="020B0509030403020204" pitchFamily="49" charset="0"/>
                <a:ea typeface="Source Code Pro" panose="020B0509030403020204" pitchFamily="49" charset="0"/>
                <a:cs typeface="Calibri" panose="020F0502020204030204" pitchFamily="34" charset="0"/>
              </a:rPr>
              <a:t>: "ename"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3126547853"/>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$out</a:t>
            </a:r>
            <a:endParaRPr lang="en-US" dirty="0"/>
          </a:p>
        </p:txBody>
      </p:sp>
      <p:sp>
        <p:nvSpPr>
          <p:cNvPr id="4" name="Rectangle 3"/>
          <p:cNvSpPr/>
          <p:nvPr/>
        </p:nvSpPr>
        <p:spPr>
          <a:xfrm>
            <a:off x="2555497" y="2928821"/>
            <a:ext cx="7081006"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Takes the documents returned by the aggregation pipeline and writes them to a specified collection.</a:t>
            </a:r>
          </a:p>
        </p:txBody>
      </p:sp>
    </p:spTree>
    <p:extLst>
      <p:ext uri="{BB962C8B-B14F-4D97-AF65-F5344CB8AC3E}">
        <p14:creationId xmlns:p14="http://schemas.microsoft.com/office/powerpoint/2010/main" val="845567935"/>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$out </a:t>
            </a:r>
          </a:p>
        </p:txBody>
      </p:sp>
      <p:sp>
        <p:nvSpPr>
          <p:cNvPr id="7" name="Rectangle 6"/>
          <p:cNvSpPr/>
          <p:nvPr/>
        </p:nvSpPr>
        <p:spPr>
          <a:xfrm>
            <a:off x="1524000" y="762001"/>
            <a:ext cx="9144000" cy="646331"/>
          </a:xfrm>
          <a:prstGeom prst="rect">
            <a:avLst/>
          </a:prstGeom>
        </p:spPr>
        <p:txBody>
          <a:bodyPr wrap="square">
            <a:spAutoFit/>
          </a:bodyPr>
          <a:lstStyle/>
          <a:p>
            <a:r>
              <a:rPr lang="en-US" b="0" i="0" dirty="0">
                <a:solidFill>
                  <a:srgbClr val="494747"/>
                </a:solidFill>
                <a:effectLst/>
                <a:latin typeface="Gill Sans MT (Body)"/>
              </a:rPr>
              <a:t>Takes the documents returned by the aggregation pipeline and writes them to a specified collection.</a:t>
            </a:r>
            <a:endParaRPr lang="en-IN" dirty="0">
              <a:latin typeface="Gill Sans MT (Body)"/>
            </a:endParaRPr>
          </a:p>
        </p:txBody>
      </p:sp>
      <p:sp>
        <p:nvSpPr>
          <p:cNvPr id="4" name="Rectangle 3"/>
          <p:cNvSpPr/>
          <p:nvPr/>
        </p:nvSpPr>
        <p:spPr>
          <a:xfrm>
            <a:off x="1524000" y="1588602"/>
            <a:ext cx="9144000" cy="369332"/>
          </a:xfrm>
          <a:prstGeom prst="rect">
            <a:avLst/>
          </a:prstGeom>
        </p:spPr>
        <p:txBody>
          <a:bodyPr wrap="square">
            <a:spAutoFit/>
          </a:bodyPr>
          <a:lstStyle/>
          <a:p>
            <a:r>
              <a:rPr lang="en-US" b="0" i="0" dirty="0">
                <a:solidFill>
                  <a:srgbClr val="061621"/>
                </a:solidFill>
                <a:effectLst/>
                <a:latin typeface="Source Code Pro" panose="020B0509030403020204" pitchFamily="49" charset="0"/>
              </a:rPr>
              <a:t>{ </a:t>
            </a:r>
            <a:r>
              <a:rPr lang="en-US" b="0" i="0" dirty="0">
                <a:solidFill>
                  <a:srgbClr val="D83713"/>
                </a:solidFill>
                <a:effectLst/>
                <a:latin typeface="Source Code Pro" panose="020B0509030403020204" pitchFamily="49" charset="0"/>
              </a:rPr>
              <a:t>$out</a:t>
            </a:r>
            <a:r>
              <a:rPr lang="en-US" b="0" i="0" dirty="0">
                <a:solidFill>
                  <a:srgbClr val="061621"/>
                </a:solidFill>
                <a:effectLst/>
                <a:latin typeface="Source Code Pro" panose="020B0509030403020204" pitchFamily="49" charset="0"/>
              </a:rPr>
              <a:t>: { </a:t>
            </a:r>
            <a:r>
              <a:rPr lang="en-US" dirty="0">
                <a:solidFill>
                  <a:srgbClr val="016EE9"/>
                </a:solidFill>
                <a:latin typeface="Source Code Pro" panose="020B0509030403020204" pitchFamily="49" charset="0"/>
              </a:rPr>
              <a:t>db</a:t>
            </a:r>
            <a:r>
              <a:rPr lang="en-US"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"&lt;output-db&gt;"</a:t>
            </a:r>
            <a:r>
              <a:rPr lang="en-US" b="0" i="0" dirty="0">
                <a:solidFill>
                  <a:srgbClr val="061621"/>
                </a:solidFill>
                <a:effectLst/>
                <a:latin typeface="Source Code Pro" panose="020B0509030403020204" pitchFamily="49" charset="0"/>
              </a:rPr>
              <a:t>, </a:t>
            </a:r>
            <a:r>
              <a:rPr lang="en-US" dirty="0">
                <a:solidFill>
                  <a:srgbClr val="016EE9"/>
                </a:solidFill>
                <a:latin typeface="Source Code Pro" panose="020B0509030403020204" pitchFamily="49" charset="0"/>
              </a:rPr>
              <a:t>coll</a:t>
            </a:r>
            <a:r>
              <a:rPr lang="en-US"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"&lt;output-collection&gt;"</a:t>
            </a:r>
            <a:r>
              <a:rPr lang="en-US" b="0" i="0" dirty="0">
                <a:solidFill>
                  <a:srgbClr val="061621"/>
                </a:solidFill>
                <a:effectLst/>
                <a:latin typeface="Source Code Pro" panose="020B0509030403020204" pitchFamily="49" charset="0"/>
              </a:rPr>
              <a:t> } }</a:t>
            </a:r>
            <a:endParaRPr lang="en-US" dirty="0">
              <a:solidFill>
                <a:srgbClr val="061621"/>
              </a:solidFill>
              <a:latin typeface="Source Code Pro" panose="020B0509030403020204" pitchFamily="49" charset="0"/>
              <a:ea typeface="Source Code Pro" panose="020B0509030403020204" pitchFamily="49" charset="0"/>
            </a:endParaRPr>
          </a:p>
        </p:txBody>
      </p:sp>
      <p:sp>
        <p:nvSpPr>
          <p:cNvPr id="5" name="Rectangle 4"/>
          <p:cNvSpPr/>
          <p:nvPr/>
        </p:nvSpPr>
        <p:spPr>
          <a:xfrm>
            <a:off x="1055440" y="2278033"/>
            <a:ext cx="10585176" cy="129266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director: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a:t>
            </a:r>
            <a:r>
              <a:rPr lang="en-US" dirty="0">
                <a:latin typeface="Source Code Pro" panose="020B0509030403020204" pitchFamily="49" charset="0"/>
                <a:ea typeface="Source Code Pro" panose="020B0509030403020204" pitchFamily="49" charset="0"/>
                <a:cs typeface="Calibri" panose="020F0502020204030204" pitchFamily="34" charset="0"/>
              </a:rPr>
              <a:t>: "movieList"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director: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"new-db-name"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coll</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"movieList"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8" name="TextBox 7">
            <a:extLst>
              <a:ext uri="{FF2B5EF4-FFF2-40B4-BE49-F238E27FC236}">
                <a16:creationId xmlns:a16="http://schemas.microsoft.com/office/drawing/2014/main" id="{DE80B1AE-ECAA-4E28-821B-74F10ACD6289}"/>
              </a:ext>
            </a:extLst>
          </p:cNvPr>
          <p:cNvSpPr txBox="1"/>
          <p:nvPr/>
        </p:nvSpPr>
        <p:spPr>
          <a:xfrm>
            <a:off x="341716" y="4797152"/>
            <a:ext cx="11586931" cy="830997"/>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The </a:t>
            </a:r>
            <a:r>
              <a:rPr lang="en-US" dirty="0">
                <a:solidFill>
                  <a:srgbClr val="049DC8"/>
                </a:solidFill>
                <a:latin typeface="Palatino Linotype" panose="02040502050505030304" pitchFamily="18" charset="0"/>
                <a:cs typeface="Calibri" panose="020F0502020204030204" pitchFamily="34" charset="0"/>
              </a:rPr>
              <a:t>$out </a:t>
            </a:r>
            <a:r>
              <a:rPr lang="en-US" dirty="0">
                <a:latin typeface="Palatino Linotype" panose="02040502050505030304" pitchFamily="18" charset="0"/>
              </a:rPr>
              <a:t>stage must be the last stage in the pipeline.</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805410214"/>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9C5A373-E016-D141-0E42-AB9BD404D82D}"/>
              </a:ext>
            </a:extLst>
          </p:cNvPr>
          <p:cNvSpPr txBox="1"/>
          <p:nvPr/>
        </p:nvSpPr>
        <p:spPr>
          <a:xfrm>
            <a:off x="263352" y="3789040"/>
            <a:ext cx="11665296" cy="2308324"/>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You must create views in the same database as the source collection.</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A view definition pipeline cannot include the $out or the $merge stage. This restriction also applies to embedded pipelines, such as pipelines used in $lookup or $facet stages.</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You cannot rename a view once it is created.</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Views are read-only; write operations on views will error.</a:t>
            </a:r>
          </a:p>
        </p:txBody>
      </p:sp>
      <p:sp>
        <p:nvSpPr>
          <p:cNvPr id="7" name="Title 1">
            <a:extLst>
              <a:ext uri="{FF2B5EF4-FFF2-40B4-BE49-F238E27FC236}">
                <a16:creationId xmlns:a16="http://schemas.microsoft.com/office/drawing/2014/main" id="{EF1A5A8D-E5AD-E824-D8B4-E49E6FB14BC9}"/>
              </a:ext>
            </a:extLst>
          </p:cNvPr>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db.createView()</a:t>
            </a:r>
            <a:endParaRPr lang="en-US" dirty="0"/>
          </a:p>
        </p:txBody>
      </p:sp>
      <p:sp>
        <p:nvSpPr>
          <p:cNvPr id="8" name="Rectangle 7">
            <a:extLst>
              <a:ext uri="{FF2B5EF4-FFF2-40B4-BE49-F238E27FC236}">
                <a16:creationId xmlns:a16="http://schemas.microsoft.com/office/drawing/2014/main" id="{F7181B59-6363-FF47-FFEF-820FAC655FF3}"/>
              </a:ext>
            </a:extLst>
          </p:cNvPr>
          <p:cNvSpPr/>
          <p:nvPr/>
        </p:nvSpPr>
        <p:spPr>
          <a:xfrm>
            <a:off x="2555497" y="2928821"/>
            <a:ext cx="708100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Views are read-only; write operations on views will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error.</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620622935"/>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db.createView()</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21313C"/>
                </a:solidFill>
                <a:effectLst/>
                <a:latin typeface="Gill Sans MT (Body)"/>
              </a:rPr>
              <a:t>Views are read-only; write operations on views will error.  </a:t>
            </a:r>
            <a:r>
              <a:rPr lang="en-IN" b="0" i="0" dirty="0">
                <a:solidFill>
                  <a:srgbClr val="21313C"/>
                </a:solidFill>
                <a:effectLst/>
                <a:latin typeface="Gill Sans MT (Body)"/>
              </a:rPr>
              <a:t>You cannot rename </a:t>
            </a:r>
            <a:r>
              <a:rPr lang="en-IN" b="0" i="0" u="none" strike="noStrike" dirty="0">
                <a:solidFill>
                  <a:srgbClr val="007CAD"/>
                </a:solidFill>
                <a:effectLst/>
                <a:latin typeface="Gill Sans MT (Body)"/>
              </a:rPr>
              <a:t>views</a:t>
            </a:r>
            <a:r>
              <a:rPr lang="en-IN" b="0" i="0" dirty="0">
                <a:solidFill>
                  <a:srgbClr val="21313C"/>
                </a:solidFill>
                <a:effectLst/>
                <a:latin typeface="Gill Sans MT (Body)"/>
              </a:rPr>
              <a:t>.</a:t>
            </a:r>
            <a:endParaRPr lang="en-IN" dirty="0">
              <a:latin typeface="Gill Sans MT (Body)"/>
            </a:endParaRPr>
          </a:p>
        </p:txBody>
      </p:sp>
      <p:sp>
        <p:nvSpPr>
          <p:cNvPr id="10" name="Rectangle 9">
            <a:extLst>
              <a:ext uri="{FF2B5EF4-FFF2-40B4-BE49-F238E27FC236}">
                <a16:creationId xmlns:a16="http://schemas.microsoft.com/office/drawing/2014/main" id="{2D652E65-6752-4067-85A5-CCD0106D5BDC}"/>
              </a:ext>
            </a:extLst>
          </p:cNvPr>
          <p:cNvSpPr/>
          <p:nvPr/>
        </p:nvSpPr>
        <p:spPr>
          <a:xfrm>
            <a:off x="1499209" y="1264692"/>
            <a:ext cx="9144000" cy="1477328"/>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createView</a:t>
            </a:r>
            <a:r>
              <a:rPr lang="en-US" dirty="0">
                <a:solidFill>
                  <a:srgbClr val="061621"/>
                </a:solidFill>
                <a:latin typeface="Source Code Pro" panose="020B0509030403020204" pitchFamily="49" charset="0"/>
                <a:ea typeface="Source Code Pro" panose="020B0509030403020204" pitchFamily="49" charset="0"/>
              </a:rPr>
              <a:t>(</a:t>
            </a:r>
            <a:r>
              <a:rPr lang="en-US" b="1" dirty="0">
                <a:solidFill>
                  <a:srgbClr val="12824D"/>
                </a:solidFill>
                <a:latin typeface="Source Code Pro" panose="020B0509030403020204" pitchFamily="49" charset="0"/>
                <a:ea typeface="Source Code Pro" panose="020B0509030403020204" pitchFamily="49" charset="0"/>
              </a:rPr>
              <a:t>"&lt;viewName&gt;"</a:t>
            </a:r>
            <a:r>
              <a:rPr lang="en-US" dirty="0">
                <a:solidFill>
                  <a:srgbClr val="061621"/>
                </a:solidFill>
                <a:latin typeface="Source Code Pro" panose="020B0509030403020204" pitchFamily="49" charset="0"/>
                <a:ea typeface="Source Code Pro" panose="020B0509030403020204" pitchFamily="49" charset="0"/>
              </a:rPr>
              <a:t>, </a:t>
            </a:r>
            <a:r>
              <a:rPr lang="en-US" b="1" dirty="0">
                <a:solidFill>
                  <a:srgbClr val="12824D"/>
                </a:solidFill>
                <a:latin typeface="Source Code Pro" panose="020B0509030403020204" pitchFamily="49" charset="0"/>
                <a:ea typeface="Source Code Pro" panose="020B0509030403020204" pitchFamily="49" charset="0"/>
              </a:rPr>
              <a:t>"&lt;source&gt;"</a:t>
            </a:r>
            <a:r>
              <a:rPr lang="en-US" dirty="0">
                <a:solidFill>
                  <a:srgbClr val="061621"/>
                </a:solidFill>
                <a:latin typeface="Source Code Pro" panose="020B0509030403020204" pitchFamily="49" charset="0"/>
                <a:ea typeface="Source Code Pro" panose="020B0509030403020204" pitchFamily="49" charset="0"/>
              </a:rPr>
              <a:t>, [&lt;pipeline&gt;],</a:t>
            </a:r>
          </a:p>
          <a:p>
            <a:r>
              <a:rPr lang="en-US" dirty="0">
                <a:solidFill>
                  <a:srgbClr val="061621"/>
                </a:solidFill>
                <a:latin typeface="Source Code Pro" panose="020B0509030403020204" pitchFamily="49" charset="0"/>
                <a:ea typeface="Source Code Pro" panose="020B0509030403020204" pitchFamily="49" charset="0"/>
              </a:rPr>
              <a:t>  {</a:t>
            </a:r>
          </a:p>
          <a:p>
            <a:r>
              <a:rPr lang="en-US" dirty="0">
                <a:solidFill>
                  <a:srgbClr val="061621"/>
                </a:solidFill>
                <a:latin typeface="Source Code Pro" panose="020B0509030403020204" pitchFamily="49" charset="0"/>
                <a:ea typeface="Source Code Pro" panose="020B0509030403020204" pitchFamily="49" charset="0"/>
              </a:rPr>
              <a:t>    </a:t>
            </a:r>
            <a:r>
              <a:rPr lang="en-US" b="1" dirty="0">
                <a:solidFill>
                  <a:srgbClr val="12824D"/>
                </a:solidFill>
                <a:latin typeface="Source Code Pro" panose="020B0509030403020204" pitchFamily="49" charset="0"/>
                <a:ea typeface="Source Code Pro" panose="020B0509030403020204" pitchFamily="49" charset="0"/>
              </a:rPr>
              <a:t>"collation" </a:t>
            </a:r>
            <a:r>
              <a:rPr lang="en-US" dirty="0">
                <a:solidFill>
                  <a:srgbClr val="061621"/>
                </a:solidFill>
                <a:latin typeface="Source Code Pro" panose="020B0509030403020204" pitchFamily="49" charset="0"/>
                <a:ea typeface="Source Code Pro" panose="020B0509030403020204" pitchFamily="49" charset="0"/>
              </a:rPr>
              <a:t>: { &lt;collation&gt; }</a:t>
            </a:r>
          </a:p>
          <a:p>
            <a:r>
              <a:rPr lang="en-US" dirty="0">
                <a:solidFill>
                  <a:srgbClr val="061621"/>
                </a:solidFill>
                <a:latin typeface="Source Code Pro" panose="020B0509030403020204" pitchFamily="49" charset="0"/>
                <a:ea typeface="Source Code Pro" panose="020B0509030403020204" pitchFamily="49" charset="0"/>
              </a:rPr>
              <a:t>  }</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13" name="TextBox 12">
            <a:extLst>
              <a:ext uri="{FF2B5EF4-FFF2-40B4-BE49-F238E27FC236}">
                <a16:creationId xmlns:a16="http://schemas.microsoft.com/office/drawing/2014/main" id="{ACB2EB0C-5331-AC91-4333-54EFC3BAEC18}"/>
              </a:ext>
            </a:extLst>
          </p:cNvPr>
          <p:cNvSpPr txBox="1"/>
          <p:nvPr/>
        </p:nvSpPr>
        <p:spPr>
          <a:xfrm>
            <a:off x="263352" y="3606696"/>
            <a:ext cx="11737304" cy="104644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createView</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12824D"/>
                </a:solidFill>
                <a:latin typeface="Source Code Pro" panose="020B0509030403020204" pitchFamily="49" charset="0"/>
                <a:ea typeface="Source Code Pro" panose="020B0509030403020204" pitchFamily="49" charset="0"/>
              </a:rPr>
              <a:t>"empView"</a:t>
            </a:r>
            <a:r>
              <a:rPr lang="en-IN" dirty="0">
                <a:latin typeface="Source Code Pro" panose="020B0509030403020204" pitchFamily="49" charset="0"/>
                <a:ea typeface="Source Code Pro" panose="020B0509030403020204" pitchFamily="49" charset="0"/>
              </a:rPr>
              <a:t>, </a:t>
            </a:r>
            <a:r>
              <a:rPr lang="en-IN" dirty="0">
                <a:solidFill>
                  <a:srgbClr val="12824D"/>
                </a:solidFill>
                <a:latin typeface="Source Code Pro" panose="020B0509030403020204" pitchFamily="49" charset="0"/>
                <a:ea typeface="Source Code Pro" panose="020B0509030403020204" pitchFamily="49" charset="0"/>
              </a:rPr>
              <a:t>"emp"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createView</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12824D"/>
                </a:solidFill>
                <a:latin typeface="Source Code Pro" panose="020B0509030403020204" pitchFamily="49" charset="0"/>
                <a:ea typeface="Source Code Pro" panose="020B0509030403020204" pitchFamily="49" charset="0"/>
              </a:rPr>
              <a:t>"employeeView"</a:t>
            </a:r>
            <a:r>
              <a:rPr lang="en-US" dirty="0">
                <a:latin typeface="Source Code Pro" panose="020B0509030403020204" pitchFamily="49" charset="0"/>
                <a:ea typeface="Source Code Pro" panose="020B0509030403020204" pitchFamily="49" charset="0"/>
              </a:rPr>
              <a:t>, </a:t>
            </a:r>
            <a:r>
              <a:rPr lang="en-US" dirty="0">
                <a:solidFill>
                  <a:srgbClr val="12824D"/>
                </a:solidFill>
                <a:latin typeface="Source Code Pro" panose="020B0509030403020204" pitchFamily="49" charset="0"/>
                <a:ea typeface="Source Code Pro" panose="020B0509030403020204" pitchFamily="49" charset="0"/>
              </a:rPr>
              <a:t>"emp"</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rPr>
              <a:t> 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rPr>
              <a:t>, address: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rPr>
              <a:t>, salary: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TextBox 7">
            <a:extLst>
              <a:ext uri="{FF2B5EF4-FFF2-40B4-BE49-F238E27FC236}">
                <a16:creationId xmlns:a16="http://schemas.microsoft.com/office/drawing/2014/main" id="{BA9CDD67-8C30-6F7E-D69A-D1F5F27AD881}"/>
              </a:ext>
            </a:extLst>
          </p:cNvPr>
          <p:cNvSpPr txBox="1"/>
          <p:nvPr/>
        </p:nvSpPr>
        <p:spPr>
          <a:xfrm>
            <a:off x="263352" y="5229200"/>
            <a:ext cx="11737304" cy="76944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.empView.</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empid: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1029</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285750" indent="-285750">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.empView.</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9613417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document</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MongoDB stores data as BSON documents. BSON is a binary representation of JSON documents.</a:t>
            </a:r>
            <a:endParaRPr lang="en-US" dirty="0"/>
          </a:p>
        </p:txBody>
      </p:sp>
      <p:sp>
        <p:nvSpPr>
          <p:cNvPr id="4" name="TextBox 3">
            <a:extLst>
              <a:ext uri="{FF2B5EF4-FFF2-40B4-BE49-F238E27FC236}">
                <a16:creationId xmlns:a16="http://schemas.microsoft.com/office/drawing/2014/main" id="{2023D6CD-C5E8-48F1-9027-2545D5D6D0D3}"/>
              </a:ext>
            </a:extLst>
          </p:cNvPr>
          <p:cNvSpPr txBox="1"/>
          <p:nvPr/>
        </p:nvSpPr>
        <p:spPr>
          <a:xfrm>
            <a:off x="263352" y="476672"/>
            <a:ext cx="6336704" cy="430887"/>
          </a:xfrm>
          <a:prstGeom prst="rect">
            <a:avLst/>
          </a:prstGeom>
          <a:noFill/>
        </p:spPr>
        <p:txBody>
          <a:bodyPr wrap="square">
            <a:spAutoFit/>
          </a:bodyPr>
          <a:lstStyle/>
          <a:p>
            <a:r>
              <a:rPr lang="en-US" sz="2200" b="1" i="0" dirty="0">
                <a:solidFill>
                  <a:srgbClr val="570B08"/>
                </a:solidFill>
                <a:effectLst/>
                <a:latin typeface="Akzidenz"/>
              </a:rPr>
              <a:t>* MongoDB does not support duplicate field names</a:t>
            </a:r>
            <a:endParaRPr lang="en-IN" sz="2200" dirty="0"/>
          </a:p>
        </p:txBody>
      </p:sp>
      <p:sp>
        <p:nvSpPr>
          <p:cNvPr id="6" name="TextBox 5">
            <a:extLst>
              <a:ext uri="{FF2B5EF4-FFF2-40B4-BE49-F238E27FC236}">
                <a16:creationId xmlns:a16="http://schemas.microsoft.com/office/drawing/2014/main" id="{87E7E394-855C-4167-99D9-938632ACDDDE}"/>
              </a:ext>
            </a:extLst>
          </p:cNvPr>
          <p:cNvSpPr txBox="1"/>
          <p:nvPr/>
        </p:nvSpPr>
        <p:spPr>
          <a:xfrm>
            <a:off x="9120336" y="332656"/>
            <a:ext cx="2789560"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cls</a:t>
            </a: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console</a:t>
            </a:r>
            <a:r>
              <a:rPr lang="en-IN" b="0" i="0" dirty="0">
                <a:solidFill>
                  <a:srgbClr val="21313C"/>
                </a:solidFill>
                <a:effectLst/>
                <a:latin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clear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400" dirty="0">
                <a:latin typeface="Source Code Pro" panose="020B0509030403020204" pitchFamily="49" charset="0"/>
                <a:ea typeface="Source Code Pro" panose="020B0509030403020204" pitchFamily="49" charset="0"/>
                <a:cs typeface="Calibri" panose="020F0502020204030204" pitchFamily="34" charset="0"/>
              </a:rPr>
              <a:t>;</a:t>
            </a:r>
            <a:endParaRPr lang="en-IN" dirty="0"/>
          </a:p>
        </p:txBody>
      </p:sp>
      <p:sp>
        <p:nvSpPr>
          <p:cNvPr id="7" name="TextBox 6">
            <a:extLst>
              <a:ext uri="{FF2B5EF4-FFF2-40B4-BE49-F238E27FC236}">
                <a16:creationId xmlns:a16="http://schemas.microsoft.com/office/drawing/2014/main" id="{796435DB-29DF-14EA-670E-C0FA809BB2CA}"/>
              </a:ext>
            </a:extLst>
          </p:cNvPr>
          <p:cNvSpPr txBox="1"/>
          <p:nvPr/>
        </p:nvSpPr>
        <p:spPr>
          <a:xfrm>
            <a:off x="263352" y="4437112"/>
            <a:ext cx="11521280" cy="1785104"/>
          </a:xfrm>
          <a:prstGeom prst="rect">
            <a:avLst/>
          </a:prstGeom>
          <a:noFill/>
        </p:spPr>
        <p:txBody>
          <a:bodyPr wrap="square">
            <a:spAutoFit/>
          </a:bodyPr>
          <a:lstStyle/>
          <a:p>
            <a:pPr algn="l"/>
            <a:r>
              <a:rPr lang="en-US" b="0" i="0" dirty="0">
                <a:solidFill>
                  <a:srgbClr val="21313C"/>
                </a:solidFill>
                <a:effectLst/>
                <a:latin typeface="Palatino Linotype" panose="02040502050505030304" pitchFamily="18" charset="0"/>
              </a:rPr>
              <a:t>MongoDB's </a:t>
            </a:r>
            <a:r>
              <a:rPr lang="en-US" b="0" i="0" u="none" strike="noStrike" dirty="0">
                <a:solidFill>
                  <a:srgbClr val="007CAD"/>
                </a:solidFill>
                <a:effectLst/>
                <a:latin typeface="Palatino Linotype" panose="02040502050505030304" pitchFamily="18" charset="0"/>
              </a:rPr>
              <a:t>collections</a:t>
            </a:r>
            <a:r>
              <a:rPr lang="en-US" b="0" i="0" dirty="0">
                <a:solidFill>
                  <a:srgbClr val="21313C"/>
                </a:solidFill>
                <a:effectLst/>
                <a:latin typeface="Palatino Linotype" panose="02040502050505030304" pitchFamily="18" charset="0"/>
              </a:rPr>
              <a:t>, by default, do not require their </a:t>
            </a:r>
            <a:r>
              <a:rPr lang="en-US" b="0" i="0" u="none" strike="noStrike" dirty="0">
                <a:solidFill>
                  <a:srgbClr val="007CAD"/>
                </a:solidFill>
                <a:effectLst/>
                <a:latin typeface="Palatino Linotype" panose="02040502050505030304" pitchFamily="18" charset="0"/>
              </a:rPr>
              <a:t>documents</a:t>
            </a:r>
            <a:r>
              <a:rPr lang="en-US" b="0" i="0" dirty="0">
                <a:solidFill>
                  <a:srgbClr val="21313C"/>
                </a:solidFill>
                <a:effectLst/>
                <a:latin typeface="Palatino Linotype" panose="02040502050505030304" pitchFamily="18" charset="0"/>
              </a:rPr>
              <a:t> to have the same schema. That is:</a:t>
            </a:r>
          </a:p>
          <a:p>
            <a:pPr algn="l"/>
            <a:endParaRPr lang="en-US" sz="1200" b="0" i="0" dirty="0">
              <a:solidFill>
                <a:srgbClr val="21313C"/>
              </a:solidFill>
              <a:effectLst/>
              <a:latin typeface="Palatino Linotype" panose="02040502050505030304" pitchFamily="18" charset="0"/>
            </a:endParaRPr>
          </a:p>
          <a:p>
            <a:pPr marL="285750" indent="-285750" algn="l">
              <a:buFont typeface="Arial" panose="020B0604020202020204" pitchFamily="34" charset="0"/>
              <a:buChar char="•"/>
            </a:pPr>
            <a:r>
              <a:rPr lang="en-US" b="0" i="0" dirty="0">
                <a:solidFill>
                  <a:srgbClr val="21313C"/>
                </a:solidFill>
                <a:effectLst/>
                <a:latin typeface="Palatino Linotype" panose="02040502050505030304" pitchFamily="18" charset="0"/>
              </a:rPr>
              <a:t>The documents in a single collection do not need to have the same set of fields and the data type for a field can differ across documents within a collection.</a:t>
            </a:r>
          </a:p>
          <a:p>
            <a:pPr marL="285750" indent="-285750" algn="l">
              <a:buFont typeface="Arial" panose="020B0604020202020204" pitchFamily="34" charset="0"/>
              <a:buChar char="•"/>
            </a:pPr>
            <a:endParaRPr lang="en-US" sz="800" b="0" i="0" dirty="0">
              <a:solidFill>
                <a:srgbClr val="21313C"/>
              </a:solidFill>
              <a:effectLst/>
              <a:latin typeface="Palatino Linotype" panose="02040502050505030304" pitchFamily="18" charset="0"/>
            </a:endParaRPr>
          </a:p>
          <a:p>
            <a:pPr marL="285750" indent="-285750" algn="l">
              <a:buFont typeface="Arial" panose="020B0604020202020204" pitchFamily="34" charset="0"/>
              <a:buChar char="•"/>
            </a:pPr>
            <a:r>
              <a:rPr lang="en-US" b="0" i="0" dirty="0">
                <a:solidFill>
                  <a:srgbClr val="21313C"/>
                </a:solidFill>
                <a:effectLst/>
                <a:latin typeface="Palatino Linotype" panose="02040502050505030304" pitchFamily="18" charset="0"/>
              </a:rPr>
              <a:t>To change the structure of the documents in a collection, such as add new fields, remove existing fields, or change the field values to a new type, update the documents to the new structure.</a:t>
            </a:r>
          </a:p>
        </p:txBody>
      </p:sp>
      <p:sp>
        <p:nvSpPr>
          <p:cNvPr id="8" name="TextBox 7">
            <a:extLst>
              <a:ext uri="{FF2B5EF4-FFF2-40B4-BE49-F238E27FC236}">
                <a16:creationId xmlns:a16="http://schemas.microsoft.com/office/drawing/2014/main" id="{8A14B090-1EF6-D5D9-746E-0619D5AEAC23}"/>
              </a:ext>
            </a:extLst>
          </p:cNvPr>
          <p:cNvSpPr txBox="1"/>
          <p:nvPr/>
        </p:nvSpPr>
        <p:spPr>
          <a:xfrm>
            <a:off x="383704" y="1224868"/>
            <a:ext cx="6088216" cy="646331"/>
          </a:xfrm>
          <a:prstGeom prst="rect">
            <a:avLst/>
          </a:prstGeom>
          <a:noFill/>
        </p:spPr>
        <p:txBody>
          <a:bodyPr wrap="square">
            <a:spAutoFit/>
          </a:bodyPr>
          <a:lstStyle/>
          <a:p>
            <a:r>
              <a:rPr lang="en-US" b="0" i="0" dirty="0">
                <a:solidFill>
                  <a:srgbClr val="202124"/>
                </a:solidFill>
                <a:effectLst/>
                <a:latin typeface="arial" panose="020B0604020202020204" pitchFamily="34" charset="0"/>
              </a:rPr>
              <a:t>The maximum size an individual document can be in MongoDB is </a:t>
            </a:r>
            <a:r>
              <a:rPr lang="en-US" b="1" i="0" dirty="0">
                <a:solidFill>
                  <a:srgbClr val="202124"/>
                </a:solidFill>
                <a:effectLst/>
                <a:latin typeface="arial" panose="020B0604020202020204" pitchFamily="34" charset="0"/>
              </a:rPr>
              <a:t>16MB with a nested depth of 100 levels</a:t>
            </a:r>
            <a:r>
              <a:rPr lang="en-US" b="0" i="0" dirty="0">
                <a:solidFill>
                  <a:srgbClr val="202124"/>
                </a:solidFill>
                <a:effectLst/>
                <a:latin typeface="arial" panose="020B0604020202020204" pitchFamily="34" charset="0"/>
              </a:rPr>
              <a:t>.</a:t>
            </a:r>
            <a:endParaRPr lang="en-IN" dirty="0"/>
          </a:p>
        </p:txBody>
      </p:sp>
    </p:spTree>
    <p:extLst>
      <p:ext uri="{BB962C8B-B14F-4D97-AF65-F5344CB8AC3E}">
        <p14:creationId xmlns:p14="http://schemas.microsoft.com/office/powerpoint/2010/main" val="1407595119"/>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9C5A373-E016-D141-0E42-AB9BD404D82D}"/>
              </a:ext>
            </a:extLst>
          </p:cNvPr>
          <p:cNvSpPr txBox="1"/>
          <p:nvPr/>
        </p:nvSpPr>
        <p:spPr>
          <a:xfrm>
            <a:off x="263352" y="4653136"/>
            <a:ext cx="11665296" cy="830997"/>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todo</a:t>
            </a:r>
            <a:endParaRPr lang="en-US" dirty="0">
              <a:solidFill>
                <a:srgbClr val="00B050"/>
              </a:solidFill>
              <a:latin typeface="Palatino Linotype" panose="02040502050505030304" pitchFamily="18" charset="0"/>
            </a:endParaRPr>
          </a:p>
        </p:txBody>
      </p:sp>
      <p:sp>
        <p:nvSpPr>
          <p:cNvPr id="7" name="Title 1">
            <a:extLst>
              <a:ext uri="{FF2B5EF4-FFF2-40B4-BE49-F238E27FC236}">
                <a16:creationId xmlns:a16="http://schemas.microsoft.com/office/drawing/2014/main" id="{EF1A5A8D-E5AD-E824-D8B4-E49E6FB14BC9}"/>
              </a:ext>
            </a:extLst>
          </p:cNvPr>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db.createIndex()</a:t>
            </a:r>
            <a:endParaRPr lang="en-US" dirty="0"/>
          </a:p>
        </p:txBody>
      </p:sp>
      <p:sp>
        <p:nvSpPr>
          <p:cNvPr id="8" name="Rectangle 7">
            <a:extLst>
              <a:ext uri="{FF2B5EF4-FFF2-40B4-BE49-F238E27FC236}">
                <a16:creationId xmlns:a16="http://schemas.microsoft.com/office/drawing/2014/main" id="{F7181B59-6363-FF47-FFEF-820FAC655FF3}"/>
              </a:ext>
            </a:extLst>
          </p:cNvPr>
          <p:cNvSpPr/>
          <p:nvPr/>
        </p:nvSpPr>
        <p:spPr>
          <a:xfrm>
            <a:off x="2555497" y="2928821"/>
            <a:ext cx="708100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1696394994"/>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db.createIndex()</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Gill Sans MT (Body)"/>
              </a:rPr>
              <a:t>todo</a:t>
            </a:r>
            <a:endParaRPr lang="en-IN" dirty="0">
              <a:latin typeface="Gill Sans MT (Body)"/>
            </a:endParaRPr>
          </a:p>
        </p:txBody>
      </p:sp>
      <p:sp>
        <p:nvSpPr>
          <p:cNvPr id="13" name="TextBox 12">
            <a:extLst>
              <a:ext uri="{FF2B5EF4-FFF2-40B4-BE49-F238E27FC236}">
                <a16:creationId xmlns:a16="http://schemas.microsoft.com/office/drawing/2014/main" id="{ACB2EB0C-5331-AC91-4333-54EFC3BAEC18}"/>
              </a:ext>
            </a:extLst>
          </p:cNvPr>
          <p:cNvSpPr txBox="1"/>
          <p:nvPr/>
        </p:nvSpPr>
        <p:spPr>
          <a:xfrm>
            <a:off x="1415480" y="4653136"/>
            <a:ext cx="10009112" cy="76944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createView</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12824D"/>
                </a:solidFill>
                <a:latin typeface="Source Code Pro" panose="020B0509030403020204" pitchFamily="49" charset="0"/>
                <a:ea typeface="Source Code Pro" panose="020B0509030403020204" pitchFamily="49" charset="0"/>
              </a:rPr>
              <a:t>"empView"</a:t>
            </a:r>
            <a:r>
              <a:rPr lang="en-IN" dirty="0">
                <a:latin typeface="Source Code Pro" panose="020B0509030403020204" pitchFamily="49" charset="0"/>
                <a:ea typeface="Source Code Pro" panose="020B0509030403020204" pitchFamily="49" charset="0"/>
              </a:rPr>
              <a:t>, </a:t>
            </a:r>
            <a:r>
              <a:rPr lang="en-IN" dirty="0">
                <a:solidFill>
                  <a:srgbClr val="12824D"/>
                </a:solidFill>
                <a:latin typeface="Source Code Pro" panose="020B0509030403020204" pitchFamily="49" charset="0"/>
                <a:ea typeface="Source Code Pro" panose="020B0509030403020204" pitchFamily="49" charset="0"/>
              </a:rPr>
              <a:t>"emp"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.empView.</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empid: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1029</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p:txBody>
      </p:sp>
      <p:sp>
        <p:nvSpPr>
          <p:cNvPr id="8" name="TextBox 7">
            <a:extLst>
              <a:ext uri="{FF2B5EF4-FFF2-40B4-BE49-F238E27FC236}">
                <a16:creationId xmlns:a16="http://schemas.microsoft.com/office/drawing/2014/main" id="{551C6C0F-795F-64A4-4772-855986C4D714}"/>
              </a:ext>
            </a:extLst>
          </p:cNvPr>
          <p:cNvSpPr txBox="1"/>
          <p:nvPr/>
        </p:nvSpPr>
        <p:spPr>
          <a:xfrm>
            <a:off x="1487488" y="1700808"/>
            <a:ext cx="9289032" cy="369332"/>
          </a:xfrm>
          <a:prstGeom prst="rect">
            <a:avLst/>
          </a:prstGeom>
          <a:noFill/>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db.collection</a:t>
            </a:r>
            <a:r>
              <a:rPr lang="en-US" b="0" i="0" dirty="0">
                <a:solidFill>
                  <a:srgbClr val="001E2B"/>
                </a:solidFill>
                <a:effectLst/>
                <a:latin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createIndex</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b="0" i="0" dirty="0">
                <a:solidFill>
                  <a:srgbClr val="001E2B"/>
                </a:solidFill>
                <a:effectLst/>
                <a:latin typeface="Source Code Pro" panose="020B0509030403020204" pitchFamily="49"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&lt;field&gt;, &lt;options&gt; )</a:t>
            </a:r>
            <a:endParaRPr lang="en-IN" dirty="0">
              <a:solidFill>
                <a:schemeClr val="tx1">
                  <a:lumMod val="85000"/>
                  <a:lumOff val="15000"/>
                </a:schemeClr>
              </a:solidFill>
              <a:latin typeface="Source Code Pro" panose="020B0509030403020204" pitchFamily="49" charset="0"/>
              <a:ea typeface="Source Code Pro" panose="020B0509030403020204" pitchFamily="49" charset="0"/>
            </a:endParaRPr>
          </a:p>
        </p:txBody>
      </p:sp>
      <p:graphicFrame>
        <p:nvGraphicFramePr>
          <p:cNvPr id="9" name="Table 8">
            <a:extLst>
              <a:ext uri="{FF2B5EF4-FFF2-40B4-BE49-F238E27FC236}">
                <a16:creationId xmlns:a16="http://schemas.microsoft.com/office/drawing/2014/main" id="{C21262F1-350F-88BC-D402-C694CEDD8CC4}"/>
              </a:ext>
            </a:extLst>
          </p:cNvPr>
          <p:cNvGraphicFramePr>
            <a:graphicFrameLocks noGrp="1"/>
          </p:cNvGraphicFramePr>
          <p:nvPr>
            <p:extLst>
              <p:ext uri="{D42A27DB-BD31-4B8C-83A1-F6EECF244321}">
                <p14:modId xmlns:p14="http://schemas.microsoft.com/office/powerpoint/2010/main" val="4077560935"/>
              </p:ext>
            </p:extLst>
          </p:nvPr>
        </p:nvGraphicFramePr>
        <p:xfrm>
          <a:off x="1524000" y="2708920"/>
          <a:ext cx="9180512" cy="1280160"/>
        </p:xfrm>
        <a:graphic>
          <a:graphicData uri="http://schemas.openxmlformats.org/drawingml/2006/table">
            <a:tbl>
              <a:tblPr>
                <a:tableStyleId>{5DA37D80-6434-44D0-A028-1B22A696006F}</a:tableStyleId>
              </a:tblPr>
              <a:tblGrid>
                <a:gridCol w="2051720">
                  <a:extLst>
                    <a:ext uri="{9D8B030D-6E8A-4147-A177-3AD203B41FA5}">
                      <a16:colId xmlns:a16="http://schemas.microsoft.com/office/drawing/2014/main" val="2665150411"/>
                    </a:ext>
                  </a:extLst>
                </a:gridCol>
                <a:gridCol w="7128792">
                  <a:extLst>
                    <a:ext uri="{9D8B030D-6E8A-4147-A177-3AD203B41FA5}">
                      <a16:colId xmlns:a16="http://schemas.microsoft.com/office/drawing/2014/main" val="2569750576"/>
                    </a:ext>
                  </a:extLst>
                </a:gridCol>
              </a:tblGrid>
              <a:tr h="0">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Value</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Description</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extLst>
                  <a:ext uri="{0D108BD9-81ED-4DB2-BD59-A6C34878D82A}">
                    <a16:rowId xmlns:a16="http://schemas.microsoft.com/office/drawing/2014/main" val="508773605"/>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a:t>
                      </a:r>
                      <a:r>
                        <a:rPr kumimoji="0" lang="en-US" b="0" i="0" kern="1200" dirty="0">
                          <a:solidFill>
                            <a:schemeClr val="tx1"/>
                          </a:solidFill>
                          <a:effectLst/>
                          <a:latin typeface="Arial" panose="020B0604020202020204" pitchFamily="34" charset="0"/>
                          <a:ea typeface="+mn-ea"/>
                          <a:cs typeface="Arial" panose="020B0604020202020204" pitchFamily="34" charset="0"/>
                        </a:rPr>
                        <a:t>specifies an index that orders items in ascending order.</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4272697403"/>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a:t>
                      </a:r>
                      <a:r>
                        <a:rPr kumimoji="0" lang="en-US" b="0" i="0" kern="1200" dirty="0">
                          <a:solidFill>
                            <a:schemeClr val="tx1"/>
                          </a:solidFill>
                          <a:effectLst/>
                          <a:latin typeface="Arial" panose="020B0604020202020204" pitchFamily="34" charset="0"/>
                          <a:ea typeface="+mn-ea"/>
                          <a:cs typeface="Arial" panose="020B0604020202020204" pitchFamily="34" charset="0"/>
                        </a:rPr>
                        <a:t>specifies an index that orders items in descending order.</a:t>
                      </a:r>
                      <a:r>
                        <a:rPr lang="en-IN" dirty="0">
                          <a:effectLst/>
                          <a:latin typeface="Arial" panose="020B0604020202020204" pitchFamily="34" charset="0"/>
                          <a:cs typeface="Arial" panose="020B0604020202020204" pitchFamily="34" charset="0"/>
                        </a:rPr>
                        <a:t>.</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1835016099"/>
                  </a:ext>
                </a:extLst>
              </a:tr>
            </a:tbl>
          </a:graphicData>
        </a:graphic>
      </p:graphicFrame>
    </p:spTree>
    <p:extLst>
      <p:ext uri="{BB962C8B-B14F-4D97-AF65-F5344CB8AC3E}">
        <p14:creationId xmlns:p14="http://schemas.microsoft.com/office/powerpoint/2010/main" val="831237218"/>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$rank / $denseRank / $documentNumber</a:t>
            </a:r>
            <a:endParaRPr lang="en-US" dirty="0"/>
          </a:p>
        </p:txBody>
      </p:sp>
      <p:sp>
        <p:nvSpPr>
          <p:cNvPr id="4" name="Rectangle 3"/>
          <p:cNvSpPr/>
          <p:nvPr/>
        </p:nvSpPr>
        <p:spPr>
          <a:xfrm>
            <a:off x="2555497" y="3573016"/>
            <a:ext cx="7081006" cy="369332"/>
          </a:xfrm>
          <a:prstGeom prst="rect">
            <a:avLst/>
          </a:prstGeom>
          <a:no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2416229948"/>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$rank / $denseRank / $documentNumber </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Gill Sans MT (Body)"/>
              </a:rPr>
              <a:t>Returns the document position.</a:t>
            </a:r>
            <a:endParaRPr lang="en-IN" dirty="0">
              <a:latin typeface="Gill Sans MT (Body)"/>
            </a:endParaRPr>
          </a:p>
        </p:txBody>
      </p:sp>
      <p:sp>
        <p:nvSpPr>
          <p:cNvPr id="8" name="TextBox 7">
            <a:extLst>
              <a:ext uri="{FF2B5EF4-FFF2-40B4-BE49-F238E27FC236}">
                <a16:creationId xmlns:a16="http://schemas.microsoft.com/office/drawing/2014/main" id="{DE80B1AE-ECAA-4E28-821B-74F10ACD6289}"/>
              </a:ext>
            </a:extLst>
          </p:cNvPr>
          <p:cNvSpPr txBox="1"/>
          <p:nvPr/>
        </p:nvSpPr>
        <p:spPr>
          <a:xfrm>
            <a:off x="341716" y="5157192"/>
            <a:ext cx="11586931" cy="1508105"/>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4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b="0" i="0" dirty="0">
                <a:solidFill>
                  <a:srgbClr val="D83713"/>
                </a:solidFill>
                <a:effectLst/>
                <a:latin typeface="Source Code Pro" panose="020B0509030403020204" pitchFamily="49" charset="0"/>
              </a:rPr>
              <a:t>$rank</a:t>
            </a:r>
            <a:r>
              <a:rPr lang="en-US"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$denseRank</a:t>
            </a:r>
            <a:r>
              <a:rPr lang="en-IN"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$documentNumber</a:t>
            </a:r>
            <a:r>
              <a:rPr lang="en-US" b="0" i="0" dirty="0">
                <a:solidFill>
                  <a:srgbClr val="D83713"/>
                </a:solidFill>
                <a:effectLst/>
                <a:latin typeface="Source Code Pro" panose="020B0509030403020204" pitchFamily="49" charset="0"/>
              </a:rPr>
              <a:t> </a:t>
            </a:r>
            <a:r>
              <a:rPr lang="en-US" dirty="0">
                <a:solidFill>
                  <a:srgbClr val="061621"/>
                </a:solidFill>
                <a:latin typeface="Source Code Pro" panose="020B0509030403020204" pitchFamily="49" charset="0"/>
              </a:rPr>
              <a:t>does not accept any parameters.</a:t>
            </a:r>
          </a:p>
          <a:p>
            <a:pPr marL="285750" indent="-285750">
              <a:buFont typeface="Arial" panose="020B0604020202020204" pitchFamily="34" charset="0"/>
              <a:buChar char="•"/>
            </a:pPr>
            <a:endParaRPr lang="en-US" sz="600" dirty="0">
              <a:solidFill>
                <a:srgbClr val="061621"/>
              </a:solidFill>
              <a:latin typeface="Source Code Pro" panose="020B0509030403020204" pitchFamily="49" charset="0"/>
            </a:endParaRPr>
          </a:p>
          <a:p>
            <a:pPr marL="285750" indent="-285750">
              <a:buFont typeface="Arial" panose="020B0604020202020204" pitchFamily="34" charset="0"/>
              <a:buChar char="•"/>
            </a:pPr>
            <a:r>
              <a:rPr lang="en-US" b="0" i="0" dirty="0">
                <a:solidFill>
                  <a:srgbClr val="D83713"/>
                </a:solidFill>
                <a:effectLst/>
                <a:latin typeface="Source Code Pro" panose="020B0509030403020204" pitchFamily="49" charset="0"/>
              </a:rPr>
              <a:t>$rank</a:t>
            </a:r>
            <a:r>
              <a:rPr lang="en-US"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$denseRank</a:t>
            </a:r>
            <a:r>
              <a:rPr lang="en-IN"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$documentNumber</a:t>
            </a:r>
            <a:r>
              <a:rPr lang="en-US" dirty="0">
                <a:solidFill>
                  <a:srgbClr val="061621"/>
                </a:solidFill>
                <a:latin typeface="Source Code Pro" panose="020B0509030403020204" pitchFamily="49" charset="0"/>
              </a:rPr>
              <a:t> is only available in the </a:t>
            </a:r>
            <a:r>
              <a:rPr lang="en-US" dirty="0">
                <a:solidFill>
                  <a:srgbClr val="D83713"/>
                </a:solidFill>
                <a:latin typeface="Source Code Pro" panose="020B0509030403020204" pitchFamily="49" charset="0"/>
              </a:rPr>
              <a:t>$setWindowFields</a:t>
            </a:r>
            <a:r>
              <a:rPr lang="en-US" dirty="0">
                <a:solidFill>
                  <a:srgbClr val="061621"/>
                </a:solidFill>
                <a:latin typeface="Source Code Pro" panose="020B0509030403020204" pitchFamily="49" charset="0"/>
              </a:rPr>
              <a:t> stage.</a:t>
            </a:r>
          </a:p>
          <a:p>
            <a:pPr marL="285750" indent="-285750">
              <a:buFont typeface="Arial" panose="020B0604020202020204" pitchFamily="34" charset="0"/>
              <a:buChar char="•"/>
            </a:pPr>
            <a:endParaRPr lang="en-IN" sz="600" dirty="0">
              <a:solidFill>
                <a:srgbClr val="061621"/>
              </a:solidFill>
              <a:latin typeface="Source Code Pro" panose="020B0509030403020204" pitchFamily="49" charset="0"/>
            </a:endParaRPr>
          </a:p>
          <a:p>
            <a:pPr marL="285750" indent="-285750">
              <a:buFont typeface="Arial" panose="020B0604020202020204" pitchFamily="34" charset="0"/>
              <a:buChar char="•"/>
            </a:pPr>
            <a:r>
              <a:rPr lang="en-IN" b="0" i="0" dirty="0">
                <a:solidFill>
                  <a:srgbClr val="D83713"/>
                </a:solidFill>
                <a:effectLst/>
                <a:latin typeface="Source Code Pro" panose="020B0509030403020204" pitchFamily="49" charset="0"/>
              </a:rPr>
              <a:t>partitionBy</a:t>
            </a:r>
            <a:r>
              <a:rPr lang="en-IN" b="0" i="0" dirty="0">
                <a:solidFill>
                  <a:srgbClr val="061621"/>
                </a:solidFill>
                <a:effectLst/>
                <a:latin typeface="Source Code Pro" panose="020B0509030403020204" pitchFamily="49" charset="0"/>
              </a:rPr>
              <a:t>: </a:t>
            </a:r>
            <a:r>
              <a:rPr lang="en-IN" b="1" i="0" dirty="0">
                <a:solidFill>
                  <a:srgbClr val="12824D"/>
                </a:solidFill>
                <a:effectLst/>
                <a:latin typeface="Source Code Pro" panose="020B0509030403020204" pitchFamily="49" charset="0"/>
              </a:rPr>
              <a:t>"$Field"</a:t>
            </a:r>
            <a:r>
              <a:rPr lang="en-IN" dirty="0">
                <a:solidFill>
                  <a:srgbClr val="061621"/>
                </a:solidFill>
                <a:latin typeface="Source Code Pro" panose="020B0509030403020204" pitchFamily="49" charset="0"/>
              </a:rPr>
              <a:t> is optional property for </a:t>
            </a:r>
            <a:r>
              <a:rPr lang="en-IN" dirty="0">
                <a:solidFill>
                  <a:srgbClr val="D83713"/>
                </a:solidFill>
                <a:latin typeface="Source Code Pro" panose="020B0509030403020204" pitchFamily="49" charset="0"/>
              </a:rPr>
              <a:t>$setWindowFields</a:t>
            </a:r>
            <a:r>
              <a:rPr lang="en-IN" dirty="0">
                <a:solidFill>
                  <a:srgbClr val="061621"/>
                </a:solidFill>
                <a:latin typeface="Source Code Pro" panose="020B0509030403020204" pitchFamily="49" charset="0"/>
              </a:rPr>
              <a:t> stage</a:t>
            </a:r>
            <a:r>
              <a:rPr lang="en-US" dirty="0">
                <a:latin typeface="Palatino Linotype" panose="02040502050505030304" pitchFamily="18" charset="0"/>
              </a:rPr>
              <a:t>.</a:t>
            </a:r>
            <a:endParaRPr lang="en-US" dirty="0">
              <a:solidFill>
                <a:srgbClr val="00B050"/>
              </a:solidFill>
              <a:latin typeface="Palatino Linotype" panose="02040502050505030304" pitchFamily="18" charset="0"/>
            </a:endParaRPr>
          </a:p>
        </p:txBody>
      </p:sp>
      <p:sp>
        <p:nvSpPr>
          <p:cNvPr id="10" name="Rectangle 9">
            <a:extLst>
              <a:ext uri="{FF2B5EF4-FFF2-40B4-BE49-F238E27FC236}">
                <a16:creationId xmlns:a16="http://schemas.microsoft.com/office/drawing/2014/main" id="{2D652E65-6752-4067-85A5-CCD0106D5BDC}"/>
              </a:ext>
            </a:extLst>
          </p:cNvPr>
          <p:cNvSpPr/>
          <p:nvPr/>
        </p:nvSpPr>
        <p:spPr>
          <a:xfrm>
            <a:off x="1499209" y="1264692"/>
            <a:ext cx="9144000" cy="2308324"/>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rPr>
              <a:t>$setWindowFields</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ea typeface="Source Code Pro" panose="020B0509030403020204" pitchFamily="49" charset="0"/>
              </a:rPr>
              <a:t> {</a:t>
            </a:r>
          </a:p>
          <a:p>
            <a:r>
              <a:rPr lang="en-IN" b="0" i="0" dirty="0">
                <a:solidFill>
                  <a:srgbClr val="D83713"/>
                </a:solidFill>
                <a:effectLst/>
                <a:latin typeface="Source Code Pro" panose="020B0509030403020204" pitchFamily="49" charset="0"/>
              </a:rPr>
              <a:t>      </a:t>
            </a:r>
            <a:r>
              <a:rPr lang="en-IN" b="0" i="0" dirty="0">
                <a:solidFill>
                  <a:schemeClr val="bg1">
                    <a:lumMod val="50000"/>
                  </a:schemeClr>
                </a:solidFill>
                <a:effectLst/>
                <a:latin typeface="Source Code Pro" panose="020B0509030403020204" pitchFamily="49" charset="0"/>
              </a:rPr>
              <a:t>&lt;optional&gt;</a:t>
            </a:r>
            <a:r>
              <a:rPr lang="en-IN" b="0" i="0" dirty="0">
                <a:solidFill>
                  <a:srgbClr val="D83713"/>
                </a:solidFill>
                <a:effectLst/>
                <a:latin typeface="Source Code Pro" panose="020B0509030403020204" pitchFamily="49" charset="0"/>
              </a:rPr>
              <a:t> partitionBy</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"$Field"</a:t>
            </a:r>
            <a:r>
              <a:rPr lang="en-IN" i="0" dirty="0">
                <a:solidFill>
                  <a:srgbClr val="061621"/>
                </a:solidFill>
                <a:effectLst/>
                <a:latin typeface="Source Code Pro" panose="020B0509030403020204" pitchFamily="49" charset="0"/>
              </a:rPr>
              <a:t>, </a:t>
            </a:r>
            <a:r>
              <a:rPr lang="en-IN" b="0" i="0" dirty="0">
                <a:solidFill>
                  <a:schemeClr val="bg1">
                    <a:lumMod val="50000"/>
                  </a:schemeClr>
                </a:solidFill>
                <a:effectLst/>
                <a:latin typeface="Source Code Pro" panose="020B0509030403020204" pitchFamily="49" charset="0"/>
              </a:rPr>
              <a:t>&lt;/optional&gt;</a:t>
            </a:r>
            <a:endParaRPr lang="en-IN" dirty="0">
              <a:solidFill>
                <a:schemeClr val="bg1">
                  <a:lumMod val="50000"/>
                </a:schemeClr>
              </a:solidFill>
              <a:latin typeface="Source Code Pro" panose="020B0509030403020204" pitchFamily="49" charset="0"/>
              <a:ea typeface="Source Code Pro" panose="020B0509030403020204" pitchFamily="49" charset="0"/>
            </a:endParaRP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sortBy</a:t>
            </a:r>
            <a:r>
              <a:rPr lang="en-IN" dirty="0">
                <a:solidFill>
                  <a:srgbClr val="061621"/>
                </a:solidFill>
                <a:latin typeface="Source Code Pro" panose="020B0509030403020204" pitchFamily="49" charset="0"/>
                <a:ea typeface="Source Code Pro" panose="020B0509030403020204" pitchFamily="49" charset="0"/>
              </a:rPr>
              <a:t>: { field: -1/1},</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b="0" i="0" dirty="0">
                <a:solidFill>
                  <a:srgbClr val="D83713"/>
                </a:solidFill>
                <a:effectLst/>
                <a:latin typeface="Source Code Pro" panose="020B0509030403020204" pitchFamily="49" charset="0"/>
              </a:rPr>
              <a:t>$rank</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 } </a:t>
            </a:r>
            <a:r>
              <a:rPr lang="en-IN" dirty="0">
                <a:solidFill>
                  <a:srgbClr val="00B050"/>
                </a:solidFill>
                <a:latin typeface="Source Code Pro" panose="020B0509030403020204" pitchFamily="49" charset="0"/>
                <a:ea typeface="Source Code Pro" panose="020B0509030403020204" pitchFamily="49" charset="0"/>
              </a:rPr>
              <a:t>OR</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b="0" i="0" dirty="0">
                <a:solidFill>
                  <a:srgbClr val="D83713"/>
                </a:solidFill>
                <a:effectLst/>
                <a:latin typeface="Source Code Pro" panose="020B0509030403020204" pitchFamily="49" charset="0"/>
              </a:rPr>
              <a:t>$denseRank</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 } </a:t>
            </a:r>
            <a:r>
              <a:rPr lang="en-IN" dirty="0">
                <a:solidFill>
                  <a:srgbClr val="00B050"/>
                </a:solidFill>
                <a:latin typeface="Source Code Pro" panose="020B0509030403020204" pitchFamily="49" charset="0"/>
                <a:ea typeface="Source Code Pro" panose="020B0509030403020204" pitchFamily="49" charset="0"/>
              </a:rPr>
              <a:t>OR</a:t>
            </a:r>
            <a:r>
              <a:rPr lang="en-IN" dirty="0">
                <a:solidFill>
                  <a:srgbClr val="061621"/>
                </a:solidFill>
                <a:latin typeface="Source Code Pro" panose="020B0509030403020204" pitchFamily="49" charset="0"/>
                <a:ea typeface="Source Code Pro" panose="020B0509030403020204" pitchFamily="49" charset="0"/>
              </a:rPr>
              <a:t> </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b="0" i="0" dirty="0">
                <a:solidFill>
                  <a:srgbClr val="D83713"/>
                </a:solidFill>
                <a:effectLst/>
                <a:latin typeface="Source Code Pro" panose="020B0509030403020204" pitchFamily="49" charset="0"/>
              </a:rPr>
              <a:t>$documentNumber</a:t>
            </a:r>
            <a:r>
              <a:rPr lang="en-IN" b="0"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 }</a:t>
            </a:r>
            <a:endParaRPr lang="en-US" dirty="0">
              <a:solidFill>
                <a:srgbClr val="061621"/>
              </a:solidFill>
              <a:latin typeface="Source Code Pro" panose="020B0509030403020204" pitchFamily="49" charset="0"/>
              <a:ea typeface="Source Code Pro" panose="020B0509030403020204" pitchFamily="49" charset="0"/>
            </a:endParaRPr>
          </a:p>
          <a:p>
            <a:r>
              <a:rPr lang="en-US" dirty="0">
                <a:solidFill>
                  <a:srgbClr val="061621"/>
                </a:solidFill>
                <a:latin typeface="Source Code Pro" panose="020B0509030403020204" pitchFamily="49" charset="0"/>
                <a:ea typeface="Source Code Pro" panose="020B0509030403020204" pitchFamily="49" charset="0"/>
              </a:rPr>
              <a:t>  } </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9" name="TextBox 8">
            <a:extLst>
              <a:ext uri="{FF2B5EF4-FFF2-40B4-BE49-F238E27FC236}">
                <a16:creationId xmlns:a16="http://schemas.microsoft.com/office/drawing/2014/main" id="{9C1B27AA-9E7C-B7B7-0484-C40AF2EAA3D4}"/>
              </a:ext>
            </a:extLst>
          </p:cNvPr>
          <p:cNvSpPr txBox="1"/>
          <p:nvPr/>
        </p:nvSpPr>
        <p:spPr>
          <a:xfrm>
            <a:off x="341716" y="3645024"/>
            <a:ext cx="10326284" cy="1200329"/>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p>
          <a:p>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dirty="0">
                <a:latin typeface="Source Code Pro" panose="020B0509030403020204" pitchFamily="49" charset="0"/>
                <a:ea typeface="Source Code Pro" panose="020B0509030403020204" pitchFamily="49" charset="0"/>
              </a:rPr>
              <a:t>: { _id: 1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$documentNumber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3332713333"/>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420888"/>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$lookup</a:t>
            </a:r>
            <a:endParaRPr lang="en-US" dirty="0"/>
          </a:p>
        </p:txBody>
      </p:sp>
      <p:sp>
        <p:nvSpPr>
          <p:cNvPr id="3" name="Rectangle 2"/>
          <p:cNvSpPr/>
          <p:nvPr/>
        </p:nvSpPr>
        <p:spPr>
          <a:xfrm>
            <a:off x="1943100" y="3225442"/>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perform an equality match between a field from the input documents with a field from the documents of the “joined” collection</a:t>
            </a:r>
          </a:p>
        </p:txBody>
      </p:sp>
      <p:sp>
        <p:nvSpPr>
          <p:cNvPr id="7" name="TextBox 6">
            <a:extLst>
              <a:ext uri="{FF2B5EF4-FFF2-40B4-BE49-F238E27FC236}">
                <a16:creationId xmlns:a16="http://schemas.microsoft.com/office/drawing/2014/main" id="{4DB027CD-459E-4C83-841B-D49F7D28E646}"/>
              </a:ext>
            </a:extLst>
          </p:cNvPr>
          <p:cNvSpPr txBox="1"/>
          <p:nvPr/>
        </p:nvSpPr>
        <p:spPr>
          <a:xfrm>
            <a:off x="191344" y="406405"/>
            <a:ext cx="11233248" cy="646331"/>
          </a:xfrm>
          <a:prstGeom prst="rect">
            <a:avLst/>
          </a:prstGeom>
          <a:noFill/>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&lt;datatype of field from parent collection must be same&gt;,</a:t>
            </a:r>
          </a:p>
          <a:p>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&lt;datatype of field from child collection must be same&gt;,</a:t>
            </a:r>
          </a:p>
        </p:txBody>
      </p:sp>
    </p:spTree>
    <p:extLst>
      <p:ext uri="{BB962C8B-B14F-4D97-AF65-F5344CB8AC3E}">
        <p14:creationId xmlns:p14="http://schemas.microsoft.com/office/powerpoint/2010/main" val="2081175237"/>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63486432-9B17-4A66-94B9-71713B41A538}"/>
              </a:ext>
            </a:extLst>
          </p:cNvPr>
          <p:cNvSpPr/>
          <p:nvPr/>
        </p:nvSpPr>
        <p:spPr>
          <a:xfrm>
            <a:off x="911424" y="836712"/>
            <a:ext cx="10369152" cy="563231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$lookup</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from</a:t>
            </a:r>
            <a:r>
              <a:rPr lang="en-US" dirty="0">
                <a:solidFill>
                  <a:srgbClr val="061621"/>
                </a:solidFill>
                <a:latin typeface="Source Code Pro" panose="020B0509030403020204" pitchFamily="49" charset="0"/>
                <a:ea typeface="Source Code Pro" panose="020B0509030403020204" pitchFamily="49" charset="0"/>
              </a:rPr>
              <a:t>: &lt;foreign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&lt;field from the input documents&gt;,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&lt;field from the documents of the "from"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as</a:t>
            </a:r>
            <a:r>
              <a:rPr lang="en-US" dirty="0">
                <a:solidFill>
                  <a:srgbClr val="061621"/>
                </a:solidFill>
                <a:latin typeface="Source Code Pro" panose="020B0509030403020204" pitchFamily="49" charset="0"/>
                <a:ea typeface="Source Code Pro" panose="020B0509030403020204" pitchFamily="49" charset="0"/>
              </a:rPr>
              <a:t>: &lt; text &gt;,</a:t>
            </a:r>
          </a:p>
          <a:p>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rPr>
              <a:t>pipeline</a:t>
            </a:r>
            <a:r>
              <a:rPr lang="en-IN" b="0" i="0" dirty="0">
                <a:solidFill>
                  <a:srgbClr val="001E2B"/>
                </a:solidFill>
                <a:effectLst/>
                <a:latin typeface="Source Code Pro" panose="020B0509030403020204" pitchFamily="49" charset="0"/>
              </a:rPr>
              <a:t>: [</a:t>
            </a:r>
            <a:r>
              <a:rPr lang="en-US" b="0" i="0" dirty="0">
                <a:solidFill>
                  <a:srgbClr val="061621"/>
                </a:solidFill>
                <a:effectLst/>
                <a:latin typeface="Source Code Pro" panose="020B0509030403020204" pitchFamily="49" charset="0"/>
                <a:ea typeface="Source Code Pro" panose="020B0509030403020204" pitchFamily="49" charset="0"/>
              </a:rPr>
              <a:t> { $project }, { $match } ]</a:t>
            </a:r>
            <a:endParaRPr lang="en-US" dirty="0">
              <a:solidFill>
                <a:srgbClr val="061621"/>
              </a:solidFill>
              <a:latin typeface="Source Code Pro" panose="020B0509030403020204" pitchFamily="49" charset="0"/>
              <a:ea typeface="Source Code Pro" panose="020B0509030403020204" pitchFamily="49" charset="0"/>
            </a:endParaRP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61621"/>
                </a:solidFill>
                <a:latin typeface="Source Code Pro" panose="020B0509030403020204" pitchFamily="49" charset="0"/>
                <a:ea typeface="Source Code Pro" panose="020B0509030403020204" pitchFamily="49" charset="0"/>
              </a:rPr>
              <a:t>}, </a:t>
            </a:r>
          </a:p>
          <a:p>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$lookup</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from</a:t>
            </a:r>
            <a:r>
              <a:rPr lang="en-US" dirty="0">
                <a:solidFill>
                  <a:srgbClr val="061621"/>
                </a:solidFill>
                <a:latin typeface="Source Code Pro" panose="020B0509030403020204" pitchFamily="49" charset="0"/>
                <a:ea typeface="Source Code Pro" panose="020B0509030403020204" pitchFamily="49" charset="0"/>
              </a:rPr>
              <a:t>: &lt;foreign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&lt;field from the input documents&gt;,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&lt;field from the documents of the "from"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as</a:t>
            </a:r>
            <a:r>
              <a:rPr lang="en-US" dirty="0">
                <a:solidFill>
                  <a:srgbClr val="061621"/>
                </a:solidFill>
                <a:latin typeface="Source Code Pro" panose="020B0509030403020204" pitchFamily="49" charset="0"/>
                <a:ea typeface="Source Code Pro" panose="020B0509030403020204" pitchFamily="49" charset="0"/>
              </a:rPr>
              <a:t>: &lt; text &gt;,</a:t>
            </a:r>
          </a:p>
          <a:p>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rPr>
              <a:t>pipeline</a:t>
            </a:r>
            <a:r>
              <a:rPr lang="en-IN" b="0" i="0" dirty="0">
                <a:solidFill>
                  <a:srgbClr val="001E2B"/>
                </a:solidFill>
                <a:effectLst/>
                <a:latin typeface="Source Code Pro" panose="020B0509030403020204" pitchFamily="49" charset="0"/>
              </a:rPr>
              <a:t>: [</a:t>
            </a:r>
            <a:r>
              <a:rPr lang="en-US" b="0" i="0" dirty="0">
                <a:solidFill>
                  <a:srgbClr val="061621"/>
                </a:solidFill>
                <a:effectLst/>
                <a:latin typeface="Source Code Pro" panose="020B0509030403020204" pitchFamily="49" charset="0"/>
                <a:ea typeface="Source Code Pro" panose="020B0509030403020204" pitchFamily="49" charset="0"/>
              </a:rPr>
              <a:t> { $project }, { $match } ]</a:t>
            </a:r>
            <a:endParaRPr lang="en-US" dirty="0">
              <a:solidFill>
                <a:srgbClr val="061621"/>
              </a:solidFill>
              <a:latin typeface="Source Code Pro" panose="020B0509030403020204" pitchFamily="49" charset="0"/>
              <a:ea typeface="Source Code Pro" panose="020B0509030403020204" pitchFamily="49" charset="0"/>
            </a:endParaRP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4" name="Rectangle 3">
            <a:extLst>
              <a:ext uri="{FF2B5EF4-FFF2-40B4-BE49-F238E27FC236}">
                <a16:creationId xmlns:a16="http://schemas.microsoft.com/office/drawing/2014/main" id="{78238744-8775-3DD4-287A-407C518FF308}"/>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Tree>
    <p:extLst>
      <p:ext uri="{BB962C8B-B14F-4D97-AF65-F5344CB8AC3E}">
        <p14:creationId xmlns:p14="http://schemas.microsoft.com/office/powerpoint/2010/main" val="3241927357"/>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9FE2328-B001-4F0A-F1EA-1A2368F113D9}"/>
              </a:ext>
            </a:extLst>
          </p:cNvPr>
          <p:cNvSpPr txBox="1"/>
          <p:nvPr/>
        </p:nvSpPr>
        <p:spPr>
          <a:xfrm>
            <a:off x="767408" y="882000"/>
            <a:ext cx="10729192" cy="5355312"/>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from:</a:t>
            </a:r>
            <a:r>
              <a:rPr lang="en-IN" dirty="0">
                <a:latin typeface="Source Code Pro" panose="020B0509030403020204" pitchFamily="49" charset="0"/>
                <a:ea typeface="Source Code Pro" panose="020B0509030403020204" pitchFamily="49" charset="0"/>
              </a:rPr>
              <a:t> '</a:t>
            </a:r>
            <a:r>
              <a:rPr lang="en-IN" dirty="0" err="1">
                <a:latin typeface="Source Code Pro" panose="020B0509030403020204" pitchFamily="49" charset="0"/>
                <a:ea typeface="Source Code Pro" panose="020B0509030403020204" pitchFamily="49" charset="0"/>
              </a:rPr>
              <a:t>orderdetails</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localField:</a:t>
            </a:r>
            <a:r>
              <a:rPr lang="en-IN" dirty="0">
                <a:latin typeface="Source Code Pro" panose="020B0509030403020204" pitchFamily="49" charset="0"/>
                <a:ea typeface="Source Code Pro" panose="020B0509030403020204" pitchFamily="49" charset="0"/>
              </a:rPr>
              <a:t> '_id',</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foreignField:</a:t>
            </a:r>
            <a:r>
              <a:rPr lang="en-IN" dirty="0">
                <a:latin typeface="Source Code Pro" panose="020B0509030403020204" pitchFamily="49" charset="0"/>
                <a:ea typeface="Source Code Pro" panose="020B0509030403020204" pitchFamily="49" charset="0"/>
              </a:rPr>
              <a:t> '</a:t>
            </a:r>
            <a:r>
              <a:rPr lang="en-IN" dirty="0" err="1">
                <a:latin typeface="Source Code Pro" panose="020B0509030403020204" pitchFamily="49" charset="0"/>
                <a:ea typeface="Source Code Pro" panose="020B0509030403020204" pitchFamily="49" charset="0"/>
              </a:rPr>
              <a:t>orderID</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as:</a:t>
            </a:r>
            <a:r>
              <a:rPr lang="en-IN" dirty="0">
                <a:latin typeface="Source Code Pro" panose="020B0509030403020204" pitchFamily="49" charset="0"/>
                <a:ea typeface="Source Code Pro" panose="020B0509030403020204" pitchFamily="49" charset="0"/>
              </a:rPr>
              <a:t> '</a:t>
            </a:r>
            <a:r>
              <a:rPr lang="en-IN" dirty="0" err="1">
                <a:latin typeface="Source Code Pro" panose="020B0509030403020204" pitchFamily="49" charset="0"/>
                <a:ea typeface="Source Code Pro" panose="020B0509030403020204" pitchFamily="49" charset="0"/>
              </a:rPr>
              <a:t>OrderDetails</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pipeline: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product: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qty: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rate: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Total: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$multiply: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'$qty', '$rate'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2" name="Rectangle 1">
            <a:extLst>
              <a:ext uri="{FF2B5EF4-FFF2-40B4-BE49-F238E27FC236}">
                <a16:creationId xmlns:a16="http://schemas.microsoft.com/office/drawing/2014/main" id="{80C24B96-AE65-730E-2D31-BECC32DE4A59}"/>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Tree>
    <p:extLst>
      <p:ext uri="{BB962C8B-B14F-4D97-AF65-F5344CB8AC3E}">
        <p14:creationId xmlns:p14="http://schemas.microsoft.com/office/powerpoint/2010/main" val="3077047460"/>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35913"/>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5" name="TextBox 4">
            <a:extLst>
              <a:ext uri="{FF2B5EF4-FFF2-40B4-BE49-F238E27FC236}">
                <a16:creationId xmlns:a16="http://schemas.microsoft.com/office/drawing/2014/main" id="{5BAD871D-3A1A-4996-8B6C-437641EE8787}"/>
              </a:ext>
            </a:extLst>
          </p:cNvPr>
          <p:cNvSpPr txBox="1"/>
          <p:nvPr/>
        </p:nvSpPr>
        <p:spPr>
          <a:xfrm>
            <a:off x="623392" y="1412776"/>
            <a:ext cx="11161240" cy="3293209"/>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pPr marL="355600"/>
            <a:endParaRPr lang="en-IN" sz="400" dirty="0">
              <a:latin typeface="Source Code Pro" panose="020B0509030403020204" pitchFamily="49" charset="0"/>
              <a:ea typeface="Source Code Pro" panose="020B0509030403020204" pitchFamily="49" charset="0"/>
              <a:cs typeface="Calibri" panose="020F0502020204030204" pitchFamily="34" charset="0"/>
            </a:endParaRP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db.orderdetails.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"nuts"</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Rectangle 7">
            <a:extLst>
              <a:ext uri="{FF2B5EF4-FFF2-40B4-BE49-F238E27FC236}">
                <a16:creationId xmlns:a16="http://schemas.microsoft.com/office/drawing/2014/main" id="{9332510C-9561-4DE0-A2F4-092ACAC5ED33}"/>
              </a:ext>
            </a:extLst>
          </p:cNvPr>
          <p:cNvSpPr/>
          <p:nvPr/>
        </p:nvSpPr>
        <p:spPr>
          <a:xfrm>
            <a:off x="551384" y="764704"/>
            <a:ext cx="750404" cy="43088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e.g.</a:t>
            </a:r>
            <a:endParaRPr lang="en-IN" sz="2200" dirty="0">
              <a:solidFill>
                <a:srgbClr val="FF0000"/>
              </a:solidFill>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B3A67BC1-F64E-4884-A4A6-ED49AB6AF791}"/>
              </a:ext>
            </a:extLst>
          </p:cNvPr>
          <p:cNvSpPr txBox="1"/>
          <p:nvPr/>
        </p:nvSpPr>
        <p:spPr>
          <a:xfrm>
            <a:off x="613520" y="5108991"/>
            <a:ext cx="10044608" cy="1200329"/>
          </a:xfrm>
          <a:prstGeom prst="rect">
            <a:avLst/>
          </a:prstGeom>
          <a:noFill/>
        </p:spPr>
        <p:txBody>
          <a:bodyPr wrap="square">
            <a:spAutoFit/>
          </a:bodyPr>
          <a:lstStyle/>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130329857"/>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8" name="Rectangle 7">
            <a:extLst>
              <a:ext uri="{FF2B5EF4-FFF2-40B4-BE49-F238E27FC236}">
                <a16:creationId xmlns:a16="http://schemas.microsoft.com/office/drawing/2014/main" id="{093DF491-57DF-46CA-B5D1-F60E5E0DD80F}"/>
              </a:ext>
            </a:extLst>
          </p:cNvPr>
          <p:cNvSpPr/>
          <p:nvPr/>
        </p:nvSpPr>
        <p:spPr>
          <a:xfrm>
            <a:off x="479376" y="1453947"/>
            <a:ext cx="7848872" cy="2031325"/>
          </a:xfrm>
          <a:prstGeom prst="rect">
            <a:avLst/>
          </a:prstGeom>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from</a:t>
            </a:r>
            <a:r>
              <a:rPr lang="en-IN" dirty="0">
                <a:latin typeface="Source Code Pro" panose="020B0509030403020204" pitchFamily="49" charset="0"/>
                <a:ea typeface="Source Code Pro" panose="020B0509030403020204" pitchFamily="49" charset="0"/>
                <a:cs typeface="Calibri" panose="020F0502020204030204" pitchFamily="34" charset="0"/>
              </a:rPr>
              <a:t> : "orderdetails",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cs typeface="Calibri" panose="020F0502020204030204" pitchFamily="34" charset="0"/>
              </a:rPr>
              <a:t> : "orderNo",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foreignField</a:t>
            </a:r>
            <a:r>
              <a:rPr lang="en-IN" dirty="0">
                <a:latin typeface="Source Code Pro" panose="020B0509030403020204" pitchFamily="49" charset="0"/>
                <a:ea typeface="Source Code Pro" panose="020B0509030403020204" pitchFamily="49" charset="0"/>
                <a:cs typeface="Calibri" panose="020F0502020204030204" pitchFamily="34" charset="0"/>
              </a:rPr>
              <a:t> : "orderNo", 				     </a:t>
            </a:r>
          </a:p>
          <a:p>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      as</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"Order Details"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dirty="0">
                <a:latin typeface="Source Code Pro" panose="020B0509030403020204" pitchFamily="49" charset="0"/>
                <a:ea typeface="Source Code Pro" panose="020B0509030403020204" pitchFamily="49" charset="0"/>
                <a:cs typeface="Calibri" panose="020F0502020204030204" pitchFamily="34" charset="0"/>
              </a:rPr>
              <a:t>(printjson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5" name="Rectangle 4">
            <a:extLst>
              <a:ext uri="{FF2B5EF4-FFF2-40B4-BE49-F238E27FC236}">
                <a16:creationId xmlns:a16="http://schemas.microsoft.com/office/drawing/2014/main" id="{4896A963-2735-4C66-8CA8-BDED50E7CABA}"/>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a:extLst>
              <a:ext uri="{FF2B5EF4-FFF2-40B4-BE49-F238E27FC236}">
                <a16:creationId xmlns:a16="http://schemas.microsoft.com/office/drawing/2014/main" id="{DB26E606-77EC-493A-857A-7CA99178444A}"/>
              </a:ext>
            </a:extLst>
          </p:cNvPr>
          <p:cNvSpPr/>
          <p:nvPr/>
        </p:nvSpPr>
        <p:spPr>
          <a:xfrm>
            <a:off x="551384" y="764704"/>
            <a:ext cx="750404" cy="43088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e.g.</a:t>
            </a:r>
            <a:endParaRPr lang="en-IN" sz="2200" dirty="0">
              <a:solidFill>
                <a:srgbClr val="FF0000"/>
              </a:solidFill>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70E14A00-2A0F-4F2B-890D-DA59765B9CCC}"/>
              </a:ext>
            </a:extLst>
          </p:cNvPr>
          <p:cNvSpPr txBox="1"/>
          <p:nvPr/>
        </p:nvSpPr>
        <p:spPr>
          <a:xfrm>
            <a:off x="551384" y="4105324"/>
            <a:ext cx="11233248" cy="2031325"/>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latin typeface="Source Code Pro" panose="020B0509030403020204" pitchFamily="49" charset="0"/>
                <a:ea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"orderdetails",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localField</a:t>
            </a:r>
            <a:r>
              <a:rPr lang="en-IN" dirty="0">
                <a:latin typeface="Source Code Pro" panose="020B0509030403020204" pitchFamily="49" charset="0"/>
                <a:ea typeface="Source Code Pro" panose="020B0509030403020204" pitchFamily="49" charset="0"/>
              </a:rPr>
              <a:t>: "orderNo",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foreignField</a:t>
            </a:r>
            <a:r>
              <a:rPr lang="en-IN" dirty="0">
                <a:latin typeface="Source Code Pro" panose="020B0509030403020204" pitchFamily="49" charset="0"/>
                <a:ea typeface="Source Code Pro" panose="020B0509030403020204" pitchFamily="49" charset="0"/>
              </a:rPr>
              <a:t>: "orderNo", </a:t>
            </a:r>
          </a:p>
          <a:p>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      as</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"Order Details"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endPar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endParaRP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"Order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Details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_id</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dirty="0">
                <a:latin typeface="Source Code Pro" panose="020B0509030403020204" pitchFamily="49" charset="0"/>
                <a:ea typeface="Source Code Pro" panose="020B0509030403020204" pitchFamily="49" charset="0"/>
                <a:cs typeface="Calibri" panose="020F0502020204030204" pitchFamily="34" charset="0"/>
              </a:rPr>
              <a:t>(printjson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3252184801"/>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Database Security and Authentication</a:t>
            </a:r>
            <a:endParaRPr lang="en-US" dirty="0"/>
          </a:p>
        </p:txBody>
      </p:sp>
      <p:sp>
        <p:nvSpPr>
          <p:cNvPr id="3" name="Rectangle 2"/>
          <p:cNvSpPr/>
          <p:nvPr/>
        </p:nvSpPr>
        <p:spPr>
          <a:xfrm>
            <a:off x="1738282" y="3782801"/>
            <a:ext cx="8715436" cy="2031325"/>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Authentication is the process of verifying the identity of a client. When access control, i.e. authorization, is enabled, MongoDB requires all clients to authenticate themselves in order to determine their access. Although authentication and authorization are closely connected, authentication is distinct from authorization. Authentication verifies the identity of a user; authorization determines the verified user’s access to resources and operations.</a:t>
            </a:r>
          </a:p>
        </p:txBody>
      </p:sp>
    </p:spTree>
    <p:extLst>
      <p:ext uri="{BB962C8B-B14F-4D97-AF65-F5344CB8AC3E}">
        <p14:creationId xmlns:p14="http://schemas.microsoft.com/office/powerpoint/2010/main" val="34350545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1738282" y="785794"/>
            <a:ext cx="9110246" cy="6058242"/>
            <a:chOff x="0" y="642918"/>
            <a:chExt cx="9558224" cy="6058242"/>
          </a:xfrm>
        </p:grpSpPr>
        <p:pic>
          <p:nvPicPr>
            <p:cNvPr id="1026" name="Picture 2"/>
            <p:cNvPicPr>
              <a:picLocks noChangeAspect="1" noChangeArrowheads="1"/>
            </p:cNvPicPr>
            <p:nvPr/>
          </p:nvPicPr>
          <p:blipFill>
            <a:blip r:embed="rId2"/>
            <a:srcRect/>
            <a:stretch>
              <a:fillRect/>
            </a:stretch>
          </p:blipFill>
          <p:spPr bwMode="auto">
            <a:xfrm>
              <a:off x="0" y="857232"/>
              <a:ext cx="5929322" cy="500066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5975273" y="642918"/>
              <a:ext cx="3582951" cy="6058242"/>
            </a:xfrm>
            <a:prstGeom prst="rect">
              <a:avLst/>
            </a:prstGeom>
            <a:noFill/>
            <a:ln w="9525">
              <a:noFill/>
              <a:miter lim="800000"/>
              <a:headEnd/>
              <a:tailEnd/>
            </a:ln>
            <a:effectLst/>
          </p:spPr>
        </p:pic>
      </p:grpSp>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db.getUser() / db.getUsers()</a:t>
            </a:r>
            <a:endParaRPr lang="en-US" dirty="0"/>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db.getUser() / db.getUsers()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Returns user information for a specified user.</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db.getUser(username, args)</a:t>
            </a:r>
          </a:p>
        </p:txBody>
      </p:sp>
      <p:sp>
        <p:nvSpPr>
          <p:cNvPr id="5" name="Rectangle 4"/>
          <p:cNvSpPr/>
          <p:nvPr/>
        </p:nvSpPr>
        <p:spPr>
          <a:xfrm>
            <a:off x="1666844" y="3107312"/>
            <a:ext cx="8845624" cy="369332"/>
          </a:xfrm>
          <a:prstGeom prst="rect">
            <a:avLst/>
          </a:prstGeom>
        </p:spPr>
        <p:txBody>
          <a:bodyPr wrap="square">
            <a:spAutoFit/>
          </a:bodyPr>
          <a:lstStyle/>
          <a:p>
            <a:r>
              <a:rPr lang="en-US" dirty="0"/>
              <a:t>Returns information for all the users in the database.</a:t>
            </a:r>
            <a:endParaRPr lang="en-IN" dirty="0"/>
          </a:p>
        </p:txBody>
      </p:sp>
      <p:sp>
        <p:nvSpPr>
          <p:cNvPr id="9" name="Rectangle 8"/>
          <p:cNvSpPr/>
          <p:nvPr/>
        </p:nvSpPr>
        <p:spPr>
          <a:xfrm>
            <a:off x="1666844" y="1997982"/>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"user01"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Rectangle 10"/>
          <p:cNvSpPr/>
          <p:nvPr/>
        </p:nvSpPr>
        <p:spPr>
          <a:xfrm>
            <a:off x="1666844" y="421481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getUsers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0" name="Rectangle 9"/>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db.getUsers()</a:t>
            </a:r>
          </a:p>
        </p:txBody>
      </p:sp>
    </p:spTree>
    <p:extLst>
      <p:ext uri="{BB962C8B-B14F-4D97-AF65-F5344CB8AC3E}">
        <p14:creationId xmlns:p14="http://schemas.microsoft.com/office/powerpoint/2010/main" val="3090784624"/>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db.createUser</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db.createUser</a:t>
            </a:r>
          </a:p>
        </p:txBody>
      </p:sp>
      <p:sp>
        <p:nvSpPr>
          <p:cNvPr id="7" name="Rectangle 6"/>
          <p:cNvSpPr/>
          <p:nvPr/>
        </p:nvSpPr>
        <p:spPr>
          <a:xfrm>
            <a:off x="1673188" y="762001"/>
            <a:ext cx="8845624" cy="646331"/>
          </a:xfrm>
          <a:prstGeom prst="rect">
            <a:avLst/>
          </a:prstGeom>
        </p:spPr>
        <p:txBody>
          <a:bodyPr wrap="square">
            <a:spAutoFit/>
          </a:bodyPr>
          <a:lstStyle/>
          <a:p>
            <a:r>
              <a:rPr lang="en-US" dirty="0"/>
              <a:t>Creates a new user for the database on which the method is run. </a:t>
            </a:r>
            <a:r>
              <a:rPr lang="en-US"/>
              <a:t>db.createUser() returns a duplicate user error if the user already exists on the database.</a:t>
            </a:r>
            <a:endParaRPr lang="en-IN" dirty="0"/>
          </a:p>
        </p:txBody>
      </p:sp>
      <p:sp>
        <p:nvSpPr>
          <p:cNvPr id="4" name="Rectangle 3"/>
          <p:cNvSpPr/>
          <p:nvPr/>
        </p:nvSpPr>
        <p:spPr>
          <a:xfrm>
            <a:off x="1673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db.createUser(user, [writeConcern])</a:t>
            </a:r>
          </a:p>
        </p:txBody>
      </p:sp>
      <p:sp>
        <p:nvSpPr>
          <p:cNvPr id="5" name="Rectangle 4"/>
          <p:cNvSpPr/>
          <p:nvPr/>
        </p:nvSpPr>
        <p:spPr>
          <a:xfrm>
            <a:off x="335360" y="2214554"/>
            <a:ext cx="11593288" cy="341632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createUser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user</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pwd</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roles</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role: "userAdmin" , db: "db1"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role: "readWrite", db: "db1"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authenticationRestrictions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clientSource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"192.168.100.26", "192.168.100.20", "192.168.100.120",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"192.168.100.83"</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serverAddress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"192.168.100.20"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090784624"/>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db.grantRolesToUser / db.revokeRolesFromUser </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db.grantRolesToUser</a:t>
            </a:r>
          </a:p>
          <a:p>
            <a:pPr algn="r">
              <a:spcBef>
                <a:spcPct val="0"/>
              </a:spcBef>
            </a:pPr>
            <a:r>
              <a:rPr lang="en-IN" sz="3200" b="1" i="1" dirty="0">
                <a:solidFill>
                  <a:srgbClr val="FFFF00"/>
                </a:solidFill>
                <a:latin typeface="Arial" pitchFamily="34" charset="0"/>
                <a:cs typeface="Arial" pitchFamily="34" charset="0"/>
              </a:rPr>
              <a:t>db.revokeRolesFromUser</a:t>
            </a:r>
          </a:p>
        </p:txBody>
      </p:sp>
      <p:sp>
        <p:nvSpPr>
          <p:cNvPr id="7" name="Rectangle 6"/>
          <p:cNvSpPr/>
          <p:nvPr/>
        </p:nvSpPr>
        <p:spPr>
          <a:xfrm>
            <a:off x="1524000" y="1273718"/>
            <a:ext cx="8994812"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881190"/>
            <a:ext cx="89104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db.grantRolesToUser( "&lt;username&gt;", [ &lt;roles&gt; ], { &lt;writeConcern&gt; }</a:t>
            </a:r>
          </a:p>
        </p:txBody>
      </p:sp>
      <p:sp>
        <p:nvSpPr>
          <p:cNvPr id="5" name="Rectangle 4"/>
          <p:cNvSpPr/>
          <p:nvPr/>
        </p:nvSpPr>
        <p:spPr>
          <a:xfrm>
            <a:off x="1524000" y="2428868"/>
            <a:ext cx="6858016"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grantRolesToUser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a:t>
            </a:r>
            <a:r>
              <a:rPr lang="en-US" dirty="0">
                <a:latin typeface="Source Code Pro" panose="020B0509030403020204" pitchFamily="49" charset="0"/>
                <a:ea typeface="Source Code Pro" panose="020B0509030403020204" pitchFamily="49" charset="0"/>
                <a:cs typeface="Calibri" panose="020F0502020204030204" pitchFamily="34" charset="0"/>
              </a:rPr>
              <a:t>: "read", db: "db1"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Rectangle 7"/>
          <p:cNvSpPr/>
          <p:nvPr/>
        </p:nvSpPr>
        <p:spPr>
          <a:xfrm>
            <a:off x="1524000" y="4293096"/>
            <a:ext cx="90628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db.revokeRolesFromUser("&lt;username&gt;", [&lt;roles&gt;], {&lt;writeConcern&gt;} )</a:t>
            </a:r>
          </a:p>
        </p:txBody>
      </p:sp>
      <p:sp>
        <p:nvSpPr>
          <p:cNvPr id="9" name="Rectangle 8"/>
          <p:cNvSpPr/>
          <p:nvPr/>
        </p:nvSpPr>
        <p:spPr>
          <a:xfrm>
            <a:off x="1524000" y="4816032"/>
            <a:ext cx="7010416"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revokeRolesFromUser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a:t>
            </a:r>
            <a:r>
              <a:rPr lang="en-US" dirty="0">
                <a:latin typeface="Source Code Pro" panose="020B0509030403020204" pitchFamily="49" charset="0"/>
                <a:ea typeface="Source Code Pro" panose="020B0509030403020204" pitchFamily="49" charset="0"/>
                <a:cs typeface="Calibri" panose="020F0502020204030204" pitchFamily="34" charset="0"/>
              </a:rPr>
              <a:t>: "read", db: "db1"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090784624"/>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roles</a:t>
            </a:r>
          </a:p>
        </p:txBody>
      </p:sp>
      <p:sp>
        <p:nvSpPr>
          <p:cNvPr id="7" name="Rectangle 6"/>
          <p:cNvSpPr/>
          <p:nvPr/>
        </p:nvSpPr>
        <p:spPr>
          <a:xfrm>
            <a:off x="1673188" y="762000"/>
            <a:ext cx="8845624" cy="369332"/>
          </a:xfrm>
          <a:prstGeom prst="rect">
            <a:avLst/>
          </a:prstGeom>
        </p:spPr>
        <p:txBody>
          <a:bodyPr wrap="square">
            <a:spAutoFit/>
          </a:bodyPr>
          <a:lstStyle/>
          <a:p>
            <a:r>
              <a:rPr lang="en-US" dirty="0"/>
              <a:t>The role provides the following actions on those collections</a:t>
            </a:r>
            <a:endParaRPr lang="en-IN" dirty="0"/>
          </a:p>
        </p:txBody>
      </p:sp>
      <p:sp>
        <p:nvSpPr>
          <p:cNvPr id="4" name="Rectangle 3"/>
          <p:cNvSpPr/>
          <p:nvPr/>
        </p:nvSpPr>
        <p:spPr>
          <a:xfrm>
            <a:off x="1673188" y="1593070"/>
            <a:ext cx="8761264" cy="3693319"/>
          </a:xfrm>
          <a:prstGeom prst="rect">
            <a:avLst/>
          </a:prstGeom>
        </p:spPr>
        <p:txBody>
          <a:bodyPr wrap="square">
            <a:spAutoFit/>
          </a:bodyPr>
          <a:lstStyle/>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 :- [</a:t>
            </a:r>
            <a:r>
              <a:rPr lang="fr-FR" dirty="0">
                <a:solidFill>
                  <a:srgbClr val="049DC8"/>
                </a:solidFill>
                <a:latin typeface="Consolas" panose="020B0609020204030204" pitchFamily="49" charset="0"/>
                <a:cs typeface="Calibri" panose="020F0502020204030204" pitchFamily="34" charset="0"/>
              </a:rPr>
              <a:t>dbStats, find, listIndexes, listCollections, etc...]</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 :- [collStats, convertToCapped, createCollection, dbHash, dbStats, dropCollection, createIndex, dropIndex, find, insert, killCursors, listIndexes, listCollections, remove, renameCollectionSameDB, update]</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userAdmin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3090784624"/>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db.dropAllUser() </a:t>
            </a:r>
            <a:r>
              <a:rPr lang="en-IN" dirty="0"/>
              <a:t>/ </a:t>
            </a:r>
            <a:r>
              <a:rPr lang="en-US" dirty="0"/>
              <a:t>db.dropUser()</a:t>
            </a:r>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db.dropUser() / db.dropAllUsers()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Removes the user from the current database.</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db.dropUser(username, writeConcern)</a:t>
            </a:r>
          </a:p>
        </p:txBody>
      </p:sp>
      <p:sp>
        <p:nvSpPr>
          <p:cNvPr id="5" name="Rectangle 4"/>
          <p:cNvSpPr/>
          <p:nvPr/>
        </p:nvSpPr>
        <p:spPr>
          <a:xfrm>
            <a:off x="1666844" y="3107312"/>
            <a:ext cx="8845624" cy="369332"/>
          </a:xfrm>
          <a:prstGeom prst="rect">
            <a:avLst/>
          </a:prstGeom>
        </p:spPr>
        <p:txBody>
          <a:bodyPr wrap="square">
            <a:spAutoFit/>
          </a:bodyPr>
          <a:lstStyle/>
          <a:p>
            <a:r>
              <a:rPr lang="en-US" dirty="0"/>
              <a:t>Removes all users from the current database.</a:t>
            </a:r>
            <a:endParaRPr lang="en-IN" dirty="0"/>
          </a:p>
        </p:txBody>
      </p:sp>
      <p:sp>
        <p:nvSpPr>
          <p:cNvPr id="8" name="Rectangle 7"/>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db.dropAllUsers([writeConcern])</a:t>
            </a:r>
          </a:p>
        </p:txBody>
      </p:sp>
      <p:sp>
        <p:nvSpPr>
          <p:cNvPr id="9" name="Rectangle 8"/>
          <p:cNvSpPr/>
          <p:nvPr/>
        </p:nvSpPr>
        <p:spPr>
          <a:xfrm>
            <a:off x="1666844" y="1997982"/>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"user01"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1" name="Rectangle 10"/>
          <p:cNvSpPr/>
          <p:nvPr/>
        </p:nvSpPr>
        <p:spPr>
          <a:xfrm>
            <a:off x="1666844" y="421481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dropAllUser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090784624"/>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2" name="Rectangle 1"/>
          <p:cNvSpPr/>
          <p:nvPr/>
        </p:nvSpPr>
        <p:spPr>
          <a:xfrm>
            <a:off x="1669976" y="849264"/>
            <a:ext cx="8845624" cy="369332"/>
          </a:xfrm>
          <a:prstGeom prst="rect">
            <a:avLst/>
          </a:prstGeom>
        </p:spPr>
        <p:txBody>
          <a:bodyPr wrap="square">
            <a:spAutoFit/>
          </a:bodyPr>
          <a:lstStyle/>
          <a:p>
            <a:r>
              <a:rPr lang="en-IN" dirty="0">
                <a:solidFill>
                  <a:srgbClr val="222222"/>
                </a:solidFill>
                <a:latin typeface="Verdana" panose="020B0604030504040204" pitchFamily="34" charset="0"/>
              </a:rPr>
              <a:t>1. Think about how multiplication can be done without actually multiplying </a:t>
            </a:r>
            <a:endParaRPr lang="en-IN" dirty="0"/>
          </a:p>
        </p:txBody>
      </p:sp>
      <p:sp>
        <p:nvSpPr>
          <p:cNvPr id="3" name="TextBox 2"/>
          <p:cNvSpPr txBox="1"/>
          <p:nvPr/>
        </p:nvSpPr>
        <p:spPr>
          <a:xfrm>
            <a:off x="2514601" y="2514600"/>
            <a:ext cx="184731" cy="369332"/>
          </a:xfrm>
          <a:prstGeom prst="rect">
            <a:avLst/>
          </a:prstGeom>
          <a:noFill/>
        </p:spPr>
        <p:txBody>
          <a:bodyPr wrap="none" rtlCol="0">
            <a:spAutoFit/>
          </a:bodyPr>
          <a:lstStyle/>
          <a:p>
            <a:endParaRPr lang="en-IN" dirty="0"/>
          </a:p>
        </p:txBody>
      </p:sp>
      <p:pic>
        <p:nvPicPr>
          <p:cNvPr id="5" name="Picture 4"/>
          <p:cNvPicPr>
            <a:picLocks noChangeAspect="1"/>
          </p:cNvPicPr>
          <p:nvPr/>
        </p:nvPicPr>
        <p:blipFill>
          <a:blip r:embed="rId2"/>
          <a:stretch>
            <a:fillRect/>
          </a:stretch>
        </p:blipFill>
        <p:spPr>
          <a:xfrm>
            <a:off x="1828800" y="3700362"/>
            <a:ext cx="4648200" cy="2471839"/>
          </a:xfrm>
          <a:prstGeom prst="rect">
            <a:avLst/>
          </a:prstGeom>
        </p:spPr>
      </p:pic>
      <p:sp>
        <p:nvSpPr>
          <p:cNvPr id="6" name="Rectangle 5"/>
          <p:cNvSpPr/>
          <p:nvPr/>
        </p:nvSpPr>
        <p:spPr>
          <a:xfrm>
            <a:off x="1669976" y="3243552"/>
            <a:ext cx="1317990" cy="369332"/>
          </a:xfrm>
          <a:prstGeom prst="rect">
            <a:avLst/>
          </a:prstGeom>
        </p:spPr>
        <p:txBody>
          <a:bodyPr wrap="none">
            <a:spAutoFit/>
          </a:bodyPr>
          <a:lstStyle/>
          <a:p>
            <a:r>
              <a:rPr lang="en-IN" dirty="0">
                <a:solidFill>
                  <a:srgbClr val="222222"/>
                </a:solidFill>
                <a:latin typeface="Verdana" panose="020B0604030504040204" pitchFamily="34" charset="0"/>
              </a:rPr>
              <a:t>2. Square</a:t>
            </a:r>
          </a:p>
        </p:txBody>
      </p:sp>
      <p:pic>
        <p:nvPicPr>
          <p:cNvPr id="8" name="Picture 7"/>
          <p:cNvPicPr>
            <a:picLocks noChangeAspect="1"/>
          </p:cNvPicPr>
          <p:nvPr/>
        </p:nvPicPr>
        <p:blipFill>
          <a:blip r:embed="rId3"/>
          <a:stretch>
            <a:fillRect/>
          </a:stretch>
        </p:blipFill>
        <p:spPr>
          <a:xfrm>
            <a:off x="2057400" y="1250648"/>
            <a:ext cx="4495800" cy="1883657"/>
          </a:xfrm>
          <a:prstGeom prst="rect">
            <a:avLst/>
          </a:prstGeom>
        </p:spPr>
      </p:pic>
    </p:spTree>
    <p:extLst>
      <p:ext uri="{BB962C8B-B14F-4D97-AF65-F5344CB8AC3E}">
        <p14:creationId xmlns:p14="http://schemas.microsoft.com/office/powerpoint/2010/main" val="33913231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828800" y="228600"/>
            <a:ext cx="8610600" cy="685800"/>
          </a:xfrm>
          <a:prstGeom prst="rect">
            <a:avLst/>
          </a:prstGeom>
          <a:solidFill>
            <a:srgbClr val="FF0000"/>
          </a:solidFill>
        </p:spPr>
        <p:txBody>
          <a:bodyPr>
            <a:normAutofit/>
          </a:bodyPr>
          <a:lstStyle/>
          <a:p>
            <a:pPr lvl="0" algn="ctr">
              <a:spcBef>
                <a:spcPct val="0"/>
              </a:spcBef>
              <a:defRPr/>
            </a:pPr>
            <a:r>
              <a:rPr lang="en-US" sz="3600" b="1" dirty="0">
                <a:solidFill>
                  <a:schemeClr val="bg1"/>
                </a:solidFill>
                <a:latin typeface="Arial" pitchFamily="34" charset="0"/>
                <a:cs typeface="Arial" pitchFamily="34" charset="0"/>
              </a:rPr>
              <a:t>Class Room</a:t>
            </a:r>
            <a:endParaRPr lang="en-US" sz="3600" b="1" i="1" dirty="0">
              <a:solidFill>
                <a:schemeClr val="bg1"/>
              </a:solidFill>
              <a:latin typeface="Arial" pitchFamily="34" charset="0"/>
              <a:cs typeface="Arial" pitchFamily="34" charset="0"/>
            </a:endParaRPr>
          </a:p>
        </p:txBody>
      </p:sp>
      <p:sp>
        <p:nvSpPr>
          <p:cNvPr id="3" name="Title 1"/>
          <p:cNvSpPr txBox="1">
            <a:spLocks/>
          </p:cNvSpPr>
          <p:nvPr/>
        </p:nvSpPr>
        <p:spPr>
          <a:xfrm>
            <a:off x="1828800" y="1981200"/>
            <a:ext cx="8610600" cy="914400"/>
          </a:xfrm>
          <a:prstGeom prst="rect">
            <a:avLst/>
          </a:prstGeom>
        </p:spPr>
        <p:txBody>
          <a:bodyPr>
            <a:noAutofit/>
          </a:bodyPr>
          <a:lstStyle/>
          <a:p>
            <a:pPr lvl="0" algn="ctr">
              <a:spcBef>
                <a:spcPct val="0"/>
              </a:spcBef>
              <a:defRPr/>
            </a:pPr>
            <a:r>
              <a:rPr lang="en-US" sz="6600" b="1" dirty="0">
                <a:latin typeface="Arial" pitchFamily="34" charset="0"/>
                <a:cs typeface="Arial" pitchFamily="34" charset="0"/>
              </a:rPr>
              <a:t>Session 1</a:t>
            </a:r>
            <a:endParaRPr lang="en-US" sz="6600" b="1" i="1" dirty="0">
              <a:latin typeface="Arial" pitchFamily="34" charset="0"/>
              <a:cs typeface="Arial"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grpSp>
        <p:nvGrpSpPr>
          <p:cNvPr id="8" name="Group 7"/>
          <p:cNvGrpSpPr/>
          <p:nvPr/>
        </p:nvGrpSpPr>
        <p:grpSpPr>
          <a:xfrm>
            <a:off x="1809720" y="1019488"/>
            <a:ext cx="8572561" cy="4857784"/>
            <a:chOff x="285719" y="928670"/>
            <a:chExt cx="8429685" cy="4786346"/>
          </a:xfrm>
        </p:grpSpPr>
        <p:pic>
          <p:nvPicPr>
            <p:cNvPr id="3" name="Picture 2"/>
            <p:cNvPicPr>
              <a:picLocks noChangeAspect="1" noChangeArrowheads="1"/>
            </p:cNvPicPr>
            <p:nvPr/>
          </p:nvPicPr>
          <p:blipFill>
            <a:blip r:embed="rId2"/>
            <a:srcRect/>
            <a:stretch>
              <a:fillRect/>
            </a:stretch>
          </p:blipFill>
          <p:spPr bwMode="auto">
            <a:xfrm>
              <a:off x="357158" y="1639508"/>
              <a:ext cx="8358246" cy="4075508"/>
            </a:xfrm>
            <a:prstGeom prst="rect">
              <a:avLst/>
            </a:prstGeom>
            <a:noFill/>
            <a:ln w="9525">
              <a:noFill/>
              <a:miter lim="800000"/>
              <a:headEnd/>
              <a:tailEnd/>
            </a:ln>
            <a:effectLst/>
          </p:spPr>
        </p:pic>
        <p:pic>
          <p:nvPicPr>
            <p:cNvPr id="5" name="Picture 3"/>
            <p:cNvPicPr>
              <a:picLocks noChangeAspect="1" noChangeArrowheads="1"/>
            </p:cNvPicPr>
            <p:nvPr/>
          </p:nvPicPr>
          <p:blipFill>
            <a:blip r:embed="rId3"/>
            <a:srcRect/>
            <a:stretch>
              <a:fillRect/>
            </a:stretch>
          </p:blipFill>
          <p:spPr bwMode="auto">
            <a:xfrm>
              <a:off x="285719" y="928670"/>
              <a:ext cx="3619525" cy="428628"/>
            </a:xfrm>
            <a:prstGeom prst="rect">
              <a:avLst/>
            </a:prstGeom>
            <a:noFill/>
            <a:ln w="9525">
              <a:noFill/>
              <a:miter lim="800000"/>
              <a:headEnd/>
              <a:tailEnd/>
            </a:ln>
            <a:effectLst/>
          </p:spPr>
        </p:pic>
      </p:grpSp>
    </p:spTree>
  </p:cSld>
  <p:clrMapOvr>
    <a:masterClrMapping/>
  </p:clrMapOvr>
  <p:transition/>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9" name="Rectangle 8"/>
          <p:cNvSpPr/>
          <p:nvPr/>
        </p:nvSpPr>
        <p:spPr>
          <a:xfrm>
            <a:off x="1738282" y="857232"/>
            <a:ext cx="8763866" cy="2862322"/>
          </a:xfrm>
          <a:prstGeom prst="rect">
            <a:avLst/>
          </a:prstGeom>
        </p:spPr>
        <p:txBody>
          <a:bodyPr wrap="square">
            <a:spAutoFit/>
          </a:bodyPr>
          <a:lstStyle/>
          <a:p>
            <a:r>
              <a:rPr lang="en-US" sz="2000" b="1" i="1" dirty="0">
                <a:solidFill>
                  <a:schemeClr val="tx2"/>
                </a:solidFill>
              </a:rPr>
              <a:t>Camel Case</a:t>
            </a:r>
            <a:r>
              <a:rPr lang="en-US" sz="2000" dirty="0"/>
              <a:t>: Second and subsequent words are capitalized, to make word boundaries easier to see. </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Pascal Case: </a:t>
            </a:r>
            <a:r>
              <a:rPr lang="en-US" sz="2000" dirty="0"/>
              <a:t>Identical to Camel Case, except the first word is also capitalized.</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Snake Case: </a:t>
            </a:r>
            <a:r>
              <a:rPr lang="en-US" sz="2000" dirty="0"/>
              <a:t>Words are separated by underscores.</a:t>
            </a:r>
          </a:p>
          <a:p>
            <a:r>
              <a:rPr lang="en-US" sz="2000" dirty="0">
                <a:solidFill>
                  <a:srgbClr val="C00000"/>
                </a:solidFill>
              </a:rPr>
              <a:t>Example</a:t>
            </a:r>
            <a:r>
              <a:rPr lang="en-US" sz="2000" dirty="0"/>
              <a:t>: number_of_college_graduates</a:t>
            </a:r>
          </a:p>
        </p:txBody>
      </p:sp>
    </p:spTree>
    <p:extLst>
      <p:ext uri="{BB962C8B-B14F-4D97-AF65-F5344CB8AC3E}">
        <p14:creationId xmlns:p14="http://schemas.microsoft.com/office/powerpoint/2010/main" val="3391323119"/>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US" dirty="0">
                <a:solidFill>
                  <a:srgbClr val="DC525C"/>
                </a:solidFill>
                <a:latin typeface="Segoe UI Light" panose="020B0502040204020203" pitchFamily="34" charset="0"/>
                <a:cs typeface="Segoe UI Light" panose="020B0502040204020203" pitchFamily="34" charset="0"/>
              </a:rPr>
              <a:t>Types of Machine Learning </a:t>
            </a:r>
            <a:r>
              <a:rPr lang="en-US" sz="3600" dirty="0">
                <a:solidFill>
                  <a:srgbClr val="DC525C"/>
                </a:solidFill>
                <a:latin typeface="Segoe UI Light" panose="020B0502040204020203" pitchFamily="34" charset="0"/>
                <a:cs typeface="Segoe UI Light" panose="020B0502040204020203" pitchFamily="34" charset="0"/>
              </a:rPr>
              <a:t>(Supervised, Un-Supervised, Reinforcement) </a:t>
            </a:r>
            <a:endParaRPr lang="en-US" dirty="0">
              <a:solidFill>
                <a:srgbClr val="DC525C"/>
              </a:solidFill>
              <a:latin typeface="Segoe UI Light" panose="020B0502040204020203" pitchFamily="34" charset="0"/>
              <a:cs typeface="Segoe UI Light" panose="020B0502040204020203" pitchFamily="34" charset="0"/>
            </a:endParaRPr>
          </a:p>
        </p:txBody>
      </p:sp>
      <p:sp>
        <p:nvSpPr>
          <p:cNvPr id="3" name="Rectangle 2">
            <a:extLst>
              <a:ext uri="{FF2B5EF4-FFF2-40B4-BE49-F238E27FC236}">
                <a16:creationId xmlns:a16="http://schemas.microsoft.com/office/drawing/2014/main" id="{93FDE3EF-4D7F-BFBC-66B1-F4F43BAD9F8F}"/>
              </a:ext>
            </a:extLst>
          </p:cNvPr>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Tree>
    <p:extLst>
      <p:ext uri="{BB962C8B-B14F-4D97-AF65-F5344CB8AC3E}">
        <p14:creationId xmlns:p14="http://schemas.microsoft.com/office/powerpoint/2010/main" val="1331387752"/>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Supervised Learning</a:t>
            </a:r>
            <a:endParaRPr lang="en-IN" sz="3200" i="1" dirty="0">
              <a:solidFill>
                <a:srgbClr val="FF9900"/>
              </a:solidFill>
              <a:latin typeface="Arial" pitchFamily="34" charset="0"/>
              <a:cs typeface="Arial" pitchFamily="34" charset="0"/>
            </a:endParaRPr>
          </a:p>
        </p:txBody>
      </p:sp>
      <p:pic>
        <p:nvPicPr>
          <p:cNvPr id="1032" name="Picture 8" descr="Supervised Learning (How supervised machine learning works?">
            <a:extLst>
              <a:ext uri="{FF2B5EF4-FFF2-40B4-BE49-F238E27FC236}">
                <a16:creationId xmlns:a16="http://schemas.microsoft.com/office/drawing/2014/main" id="{35750175-A72F-BADC-C2DA-9CF5A92156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75920" y="2426206"/>
            <a:ext cx="5810539" cy="4119733"/>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C1001DAA-4745-90A0-020D-AD535B56CBBF}"/>
              </a:ext>
            </a:extLst>
          </p:cNvPr>
          <p:cNvSpPr txBox="1"/>
          <p:nvPr/>
        </p:nvSpPr>
        <p:spPr>
          <a:xfrm>
            <a:off x="191344" y="584776"/>
            <a:ext cx="11737304" cy="1446550"/>
          </a:xfrm>
          <a:prstGeom prst="rect">
            <a:avLst/>
          </a:prstGeom>
          <a:noFill/>
        </p:spPr>
        <p:txBody>
          <a:bodyPr wrap="square">
            <a:spAutoFit/>
          </a:bodyPr>
          <a:lstStyle/>
          <a:p>
            <a:pPr algn="l"/>
            <a:r>
              <a:rPr lang="en-US" sz="2000" b="0" i="0" dirty="0">
                <a:solidFill>
                  <a:srgbClr val="2D3748"/>
                </a:solidFill>
                <a:effectLst/>
                <a:latin typeface="Arial" panose="020B0604020202020204" pitchFamily="34" charset="0"/>
                <a:cs typeface="Arial" panose="020B0604020202020204" pitchFamily="34" charset="0"/>
              </a:rPr>
              <a:t>Supervised machine learning has two key components: first is </a:t>
            </a:r>
            <a:r>
              <a:rPr lang="en-US" sz="2000" b="1" i="0" dirty="0">
                <a:solidFill>
                  <a:srgbClr val="2D3748"/>
                </a:solidFill>
                <a:effectLst/>
                <a:latin typeface="Arial" panose="020B0604020202020204" pitchFamily="34" charset="0"/>
                <a:cs typeface="Arial" panose="020B0604020202020204" pitchFamily="34" charset="0"/>
              </a:rPr>
              <a:t>input data</a:t>
            </a:r>
            <a:r>
              <a:rPr lang="en-US" sz="2000" b="0" i="0" dirty="0">
                <a:solidFill>
                  <a:srgbClr val="2D3748"/>
                </a:solidFill>
                <a:effectLst/>
                <a:latin typeface="Arial" panose="020B0604020202020204" pitchFamily="34" charset="0"/>
                <a:cs typeface="Arial" panose="020B0604020202020204" pitchFamily="34" charset="0"/>
              </a:rPr>
              <a:t> and second corresponding </a:t>
            </a:r>
            <a:r>
              <a:rPr lang="en-US" sz="2000" b="1" i="0" dirty="0">
                <a:solidFill>
                  <a:srgbClr val="2D3748"/>
                </a:solidFill>
                <a:effectLst/>
                <a:latin typeface="Arial" panose="020B0604020202020204" pitchFamily="34" charset="0"/>
                <a:cs typeface="Arial" panose="020B0604020202020204" pitchFamily="34" charset="0"/>
              </a:rPr>
              <a:t>output labels</a:t>
            </a:r>
            <a:r>
              <a:rPr lang="en-US" sz="2000" b="0" i="0" dirty="0">
                <a:solidFill>
                  <a:srgbClr val="2D3748"/>
                </a:solidFill>
                <a:effectLst/>
                <a:latin typeface="Arial" panose="020B0604020202020204" pitchFamily="34" charset="0"/>
                <a:cs typeface="Arial" panose="020B0604020202020204" pitchFamily="34" charset="0"/>
              </a:rPr>
              <a:t>. The goal is to build a model that can learn from this labeled data to make predictions or classifications on new, unseen data.</a:t>
            </a:r>
          </a:p>
          <a:p>
            <a:pPr algn="l"/>
            <a:endParaRPr lang="en-US" sz="800" b="0" i="0" dirty="0">
              <a:solidFill>
                <a:srgbClr val="2D3748"/>
              </a:solidFill>
              <a:effectLst/>
              <a:latin typeface="Arial" panose="020B0604020202020204" pitchFamily="34" charset="0"/>
              <a:cs typeface="Arial" panose="020B0604020202020204" pitchFamily="34" charset="0"/>
            </a:endParaRPr>
          </a:p>
          <a:p>
            <a:pPr algn="l"/>
            <a:r>
              <a:rPr lang="en-US" sz="2000" b="0" i="0" dirty="0">
                <a:solidFill>
                  <a:srgbClr val="2D3748"/>
                </a:solidFill>
                <a:effectLst/>
                <a:latin typeface="Arial" panose="020B0604020202020204" pitchFamily="34" charset="0"/>
                <a:cs typeface="Arial" panose="020B0604020202020204" pitchFamily="34" charset="0"/>
              </a:rPr>
              <a:t>The labeled data consists of input features  and the corresponding </a:t>
            </a:r>
            <a:r>
              <a:rPr lang="en-US" sz="2000" b="0" i="0">
                <a:solidFill>
                  <a:srgbClr val="2D3748"/>
                </a:solidFill>
                <a:effectLst/>
                <a:latin typeface="Arial" panose="020B0604020202020204" pitchFamily="34" charset="0"/>
                <a:cs typeface="Arial" panose="020B0604020202020204" pitchFamily="34" charset="0"/>
              </a:rPr>
              <a:t>output labels.</a:t>
            </a:r>
            <a:endParaRPr lang="en-US" sz="2000" b="0" i="0" dirty="0">
              <a:solidFill>
                <a:srgbClr val="2D3748"/>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48373981"/>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Supervised Learning</a:t>
            </a:r>
            <a:endParaRPr lang="en-IN" sz="3200" i="1" dirty="0">
              <a:solidFill>
                <a:srgbClr val="FF9900"/>
              </a:solidFill>
              <a:latin typeface="Arial" pitchFamily="34" charset="0"/>
              <a:cs typeface="Arial" pitchFamily="34" charset="0"/>
            </a:endParaRPr>
          </a:p>
        </p:txBody>
      </p:sp>
      <p:sp>
        <p:nvSpPr>
          <p:cNvPr id="9" name="TextBox 8">
            <a:extLst>
              <a:ext uri="{FF2B5EF4-FFF2-40B4-BE49-F238E27FC236}">
                <a16:creationId xmlns:a16="http://schemas.microsoft.com/office/drawing/2014/main" id="{C1001DAA-4745-90A0-020D-AD535B56CBBF}"/>
              </a:ext>
            </a:extLst>
          </p:cNvPr>
          <p:cNvSpPr txBox="1"/>
          <p:nvPr/>
        </p:nvSpPr>
        <p:spPr>
          <a:xfrm>
            <a:off x="191344" y="834965"/>
            <a:ext cx="11737304" cy="2862322"/>
          </a:xfrm>
          <a:prstGeom prst="rect">
            <a:avLst/>
          </a:prstGeom>
          <a:noFill/>
        </p:spPr>
        <p:txBody>
          <a:bodyPr wrap="square">
            <a:spAutoFit/>
          </a:bodyPr>
          <a:lstStyle/>
          <a:p>
            <a:pPr algn="l"/>
            <a:r>
              <a:rPr lang="en-US" sz="2000" b="1" i="0" dirty="0">
                <a:solidFill>
                  <a:srgbClr val="2D3748"/>
                </a:solidFill>
                <a:effectLst/>
                <a:latin typeface="Arial" panose="020B0604020202020204" pitchFamily="34" charset="0"/>
                <a:cs typeface="Arial" panose="020B0604020202020204" pitchFamily="34" charset="0"/>
              </a:rPr>
              <a:t>Medical Diagnosis</a:t>
            </a:r>
            <a:r>
              <a:rPr lang="en-US" sz="2000" b="0" i="0" dirty="0">
                <a:solidFill>
                  <a:srgbClr val="2D3748"/>
                </a:solidFill>
                <a:effectLst/>
                <a:latin typeface="Arial" panose="020B0604020202020204" pitchFamily="34" charset="0"/>
                <a:cs typeface="Arial" panose="020B0604020202020204" pitchFamily="34" charset="0"/>
              </a:rPr>
              <a:t>: Supervised algorithms are also used in the medical field for diagnosis purposes. It is done by using medical images and past labelled data with labels for disease conditions. With such a process, the machine can identify a disease for the new patients.</a:t>
            </a:r>
          </a:p>
          <a:p>
            <a:pPr algn="l"/>
            <a:endParaRPr lang="en-US" sz="2000" b="0" i="0" dirty="0">
              <a:solidFill>
                <a:srgbClr val="2D3748"/>
              </a:solidFill>
              <a:effectLst/>
              <a:latin typeface="Arial" panose="020B0604020202020204" pitchFamily="34" charset="0"/>
              <a:cs typeface="Arial" panose="020B0604020202020204" pitchFamily="34" charset="0"/>
            </a:endParaRPr>
          </a:p>
          <a:p>
            <a:pPr algn="l"/>
            <a:r>
              <a:rPr lang="en-US" sz="2000" b="1" i="0" dirty="0">
                <a:solidFill>
                  <a:srgbClr val="2D3748"/>
                </a:solidFill>
                <a:effectLst/>
                <a:latin typeface="Arial" panose="020B0604020202020204" pitchFamily="34" charset="0"/>
                <a:cs typeface="Arial" panose="020B0604020202020204" pitchFamily="34" charset="0"/>
              </a:rPr>
              <a:t>Fraud Detection </a:t>
            </a:r>
            <a:r>
              <a:rPr lang="en-US" sz="2000" b="0" i="0" dirty="0">
                <a:solidFill>
                  <a:srgbClr val="2D3748"/>
                </a:solidFill>
                <a:effectLst/>
                <a:latin typeface="Arial" panose="020B0604020202020204" pitchFamily="34" charset="0"/>
                <a:cs typeface="Arial" panose="020B0604020202020204" pitchFamily="34" charset="0"/>
              </a:rPr>
              <a:t>- Supervised Learning algorithms are used for identifying fraud transactions, fraud customers, etc. It is done by using historic data to identify the patterns that can lead to possible fraud.</a:t>
            </a:r>
          </a:p>
          <a:p>
            <a:pPr algn="l"/>
            <a:endParaRPr lang="en-US" sz="2000" b="0" i="0" dirty="0">
              <a:solidFill>
                <a:srgbClr val="2D3748"/>
              </a:solidFill>
              <a:effectLst/>
              <a:latin typeface="Arial" panose="020B0604020202020204" pitchFamily="34" charset="0"/>
              <a:cs typeface="Arial" panose="020B0604020202020204" pitchFamily="34" charset="0"/>
            </a:endParaRPr>
          </a:p>
          <a:p>
            <a:pPr algn="l"/>
            <a:r>
              <a:rPr lang="en-US" sz="2000" b="1" i="0" dirty="0">
                <a:solidFill>
                  <a:srgbClr val="2D3748"/>
                </a:solidFill>
                <a:effectLst/>
                <a:latin typeface="Arial" panose="020B0604020202020204" pitchFamily="34" charset="0"/>
                <a:cs typeface="Arial" panose="020B0604020202020204" pitchFamily="34" charset="0"/>
              </a:rPr>
              <a:t>Spam detection </a:t>
            </a:r>
            <a:r>
              <a:rPr lang="en-US" sz="2000" b="0" i="0" dirty="0">
                <a:solidFill>
                  <a:srgbClr val="2D3748"/>
                </a:solidFill>
                <a:effectLst/>
                <a:latin typeface="Arial" panose="020B0604020202020204" pitchFamily="34" charset="0"/>
                <a:cs typeface="Arial" panose="020B0604020202020204" pitchFamily="34" charset="0"/>
              </a:rPr>
              <a:t>- In spam detection &amp; filtering algorithms are used. These algorithms classify an email as spam or not spam. The spam emails are sent to the spam folder.</a:t>
            </a:r>
          </a:p>
        </p:txBody>
      </p:sp>
    </p:spTree>
    <p:extLst>
      <p:ext uri="{BB962C8B-B14F-4D97-AF65-F5344CB8AC3E}">
        <p14:creationId xmlns:p14="http://schemas.microsoft.com/office/powerpoint/2010/main" val="3761250937"/>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Unsupervised Learning</a:t>
            </a:r>
            <a:endParaRPr lang="en-IN" sz="3200" i="1" dirty="0">
              <a:solidFill>
                <a:srgbClr val="FF9900"/>
              </a:solidFill>
              <a:latin typeface="Arial" pitchFamily="34" charset="0"/>
              <a:cs typeface="Arial" pitchFamily="34" charset="0"/>
            </a:endParaRPr>
          </a:p>
        </p:txBody>
      </p:sp>
      <p:pic>
        <p:nvPicPr>
          <p:cNvPr id="2050" name="Picture 2" descr="Unsupervised Learning">
            <a:extLst>
              <a:ext uri="{FF2B5EF4-FFF2-40B4-BE49-F238E27FC236}">
                <a16:creationId xmlns:a16="http://schemas.microsoft.com/office/drawing/2014/main" id="{7E51A808-249E-665C-E076-AB08CEB32F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31904" y="1986667"/>
            <a:ext cx="6412200" cy="4546317"/>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77C63E81-36AD-9FD2-AA77-B0E75D9E17FA}"/>
              </a:ext>
            </a:extLst>
          </p:cNvPr>
          <p:cNvSpPr txBox="1"/>
          <p:nvPr/>
        </p:nvSpPr>
        <p:spPr>
          <a:xfrm>
            <a:off x="335360" y="829161"/>
            <a:ext cx="11308744" cy="1015663"/>
          </a:xfrm>
          <a:prstGeom prst="rect">
            <a:avLst/>
          </a:prstGeom>
          <a:noFill/>
        </p:spPr>
        <p:txBody>
          <a:bodyPr wrap="square">
            <a:spAutoFit/>
          </a:bodyPr>
          <a:lstStyle/>
          <a:p>
            <a:r>
              <a:rPr lang="en-US" sz="2000" b="0" i="0" dirty="0">
                <a:solidFill>
                  <a:srgbClr val="2D3748"/>
                </a:solidFill>
                <a:effectLst/>
                <a:latin typeface="Arial" panose="020B0604020202020204" pitchFamily="34" charset="0"/>
                <a:cs typeface="Arial" panose="020B0604020202020204" pitchFamily="34" charset="0"/>
              </a:rPr>
              <a:t>Unsupervised learning is a type of machine learning where the algorithm learns from unlabeled data without any predefined outputs or target variables. The unsupervised learning finds patterns, similarities, or groupings within the data to get insights and make data-driven decisions.</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16974630"/>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95800" y="2030261"/>
            <a:ext cx="3141862" cy="4827739"/>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365920" y="188640"/>
            <a:ext cx="9460160" cy="2215991"/>
          </a:xfrm>
          <a:prstGeom prst="rect">
            <a:avLst/>
          </a:prstGeom>
        </p:spPr>
        <p:txBody>
          <a:bodyPr wrap="square">
            <a:spAutoFit/>
          </a:bodyPr>
          <a:lstStyle/>
          <a:p>
            <a:pPr algn="ctr"/>
            <a:r>
              <a:rPr lang="en-US" sz="4000" dirty="0">
                <a:solidFill>
                  <a:srgbClr val="FF0000"/>
                </a:solidFill>
                <a:latin typeface="Segoe Print" panose="02000600000000000000" pitchFamily="2" charset="0"/>
              </a:rPr>
              <a:t>“Accept your past without regret, handle our present with confidence and face your future without fear.“</a:t>
            </a:r>
          </a:p>
          <a:p>
            <a:pPr algn="r"/>
            <a:r>
              <a:rPr lang="en-IN" dirty="0">
                <a:solidFill>
                  <a:srgbClr val="111111"/>
                </a:solidFill>
                <a:latin typeface="-apple-system"/>
              </a:rPr>
              <a:t>A.P.J. Abdul Kalam</a:t>
            </a:r>
          </a:p>
        </p:txBody>
      </p:sp>
    </p:spTree>
    <p:extLst>
      <p:ext uri="{BB962C8B-B14F-4D97-AF65-F5344CB8AC3E}">
        <p14:creationId xmlns:p14="http://schemas.microsoft.com/office/powerpoint/2010/main" val="1148130326"/>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solidFill>
                  <a:srgbClr val="B22251"/>
                </a:solidFill>
              </a:rPr>
              <a:t>array operations in mongodb examples </a:t>
            </a:r>
            <a:endParaRPr lang="en-US" dirty="0">
              <a:solidFill>
                <a:srgbClr val="B22251"/>
              </a:solidFill>
            </a:endParaRPr>
          </a:p>
        </p:txBody>
      </p:sp>
    </p:spTree>
    <p:extLst>
      <p:ext uri="{BB962C8B-B14F-4D97-AF65-F5344CB8AC3E}">
        <p14:creationId xmlns:p14="http://schemas.microsoft.com/office/powerpoint/2010/main" val="2606116193"/>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sp>
        <p:nvSpPr>
          <p:cNvPr id="4" name="TextBox 3">
            <a:extLst>
              <a:ext uri="{FF2B5EF4-FFF2-40B4-BE49-F238E27FC236}">
                <a16:creationId xmlns:a16="http://schemas.microsoft.com/office/drawing/2014/main" id="{863BD488-A6BD-4EDD-B350-33285DD1A903}"/>
              </a:ext>
            </a:extLst>
          </p:cNvPr>
          <p:cNvSpPr txBox="1"/>
          <p:nvPr/>
        </p:nvSpPr>
        <p:spPr>
          <a:xfrm>
            <a:off x="551384" y="1580014"/>
            <a:ext cx="11233248" cy="4801314"/>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hobbies: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qualifications: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1980</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hobbies: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painting"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qualifications: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2017</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2019</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p:txBody>
      </p:sp>
      <p:sp>
        <p:nvSpPr>
          <p:cNvPr id="5" name="TextBox 4">
            <a:extLst>
              <a:ext uri="{FF2B5EF4-FFF2-40B4-BE49-F238E27FC236}">
                <a16:creationId xmlns:a16="http://schemas.microsoft.com/office/drawing/2014/main" id="{64A2DBB4-8857-41D8-80D9-F73C7E7A9888}"/>
              </a:ext>
            </a:extLst>
          </p:cNvPr>
          <p:cNvSpPr txBox="1"/>
          <p:nvPr/>
        </p:nvSpPr>
        <p:spPr>
          <a:xfrm>
            <a:off x="556590" y="932400"/>
            <a:ext cx="11228042"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IN" dirty="0"/>
          </a:p>
        </p:txBody>
      </p:sp>
    </p:spTree>
    <p:extLst>
      <p:ext uri="{BB962C8B-B14F-4D97-AF65-F5344CB8AC3E}">
        <p14:creationId xmlns:p14="http://schemas.microsoft.com/office/powerpoint/2010/main" val="3693026552"/>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809899124"/>
              </p:ext>
            </p:extLst>
          </p:nvPr>
        </p:nvGraphicFramePr>
        <p:xfrm>
          <a:off x="263352" y="835200"/>
          <a:ext cx="11665296" cy="493776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student with following fields (_id, name, hobbies, city, and state) in the student collection.</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"ruhan"</a:t>
                      </a:r>
                      <a:r>
                        <a:rPr lang="en-IN" sz="1800" dirty="0">
                          <a:latin typeface="Source Code Pro" panose="020B0509030403020204" pitchFamily="49" charset="0"/>
                          <a:ea typeface="Source Code Pro" panose="020B0509030403020204" pitchFamily="49" charset="0"/>
                        </a:rPr>
                        <a:t>, 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"painting"</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city: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sz="1800" dirty="0">
                          <a:latin typeface="Source Code Pro" panose="020B0509030403020204" pitchFamily="49" charset="0"/>
                          <a:ea typeface="Source Code Pro" panose="020B0509030403020204" pitchFamily="49" charset="0"/>
                        </a:rPr>
                        <a:t>, state: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a </a:t>
                      </a:r>
                      <a:r>
                        <a:rPr lang="en-US" sz="1800" baseline="0" dirty="0">
                          <a:latin typeface="Source Code Pro" panose="020B0509030403020204" pitchFamily="49" charset="0"/>
                          <a:ea typeface="Source Code Pro" panose="020B0509030403020204" pitchFamily="49" charset="0"/>
                        </a:rPr>
                        <a:t>grade, year, school, and fees of 10</a:t>
                      </a:r>
                      <a:r>
                        <a:rPr lang="en-US" sz="1800" baseline="30000" dirty="0">
                          <a:latin typeface="Source Code Pro" panose="020B0509030403020204" pitchFamily="49" charset="0"/>
                          <a:ea typeface="Source Code Pro" panose="020B0509030403020204" pitchFamily="49" charset="0"/>
                        </a:rPr>
                        <a:t>th</a:t>
                      </a:r>
                      <a:r>
                        <a:rPr lang="en-US" sz="1800" baseline="0" dirty="0">
                          <a:latin typeface="Source Code Pro" panose="020B0509030403020204" pitchFamily="49" charset="0"/>
                          <a:ea typeface="Source Code Pro" panose="020B0509030403020204" pitchFamily="49" charset="0"/>
                        </a:rPr>
                        <a:t> standard in the</a:t>
                      </a:r>
                      <a:r>
                        <a:rPr lang="en-US" sz="1800" dirty="0">
                          <a:latin typeface="Source Code Pro" panose="020B0509030403020204" pitchFamily="49" charset="0"/>
                          <a:ea typeface="Source Code Pro" panose="020B0509030403020204" pitchFamily="49" charset="0"/>
                        </a:rPr>
                        <a:t> qualification field for student _id:3.</a:t>
                      </a:r>
                      <a:endParaRPr kumimoji="0" lang="en-IN" sz="1800" kern="1200" dirty="0">
                        <a:solidFill>
                          <a:srgbClr val="994646"/>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t>
                      </a:r>
                      <a:r>
                        <a:rPr lang="en-IN" sz="1800" dirty="0">
                          <a:latin typeface="Source Code Pro" panose="020B0509030403020204" pitchFamily="49" charset="0"/>
                          <a:ea typeface="Source Code Pro" panose="020B0509030403020204" pitchFamily="49" charset="0"/>
                        </a:rPr>
                        <a:t>, year: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2017</a:t>
                      </a:r>
                      <a:r>
                        <a:rPr lang="en-IN" sz="1800" dirty="0">
                          <a:latin typeface="Source Code Pro" panose="020B0509030403020204" pitchFamily="49" charset="0"/>
                          <a:ea typeface="Source Code Pro" panose="020B0509030403020204" pitchFamily="49" charset="0"/>
                        </a:rPr>
                        <a:t>, 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19000</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Add a </a:t>
                      </a:r>
                      <a:r>
                        <a:rPr lang="en-US" sz="1800" baseline="0" dirty="0">
                          <a:latin typeface="Source Code Pro" panose="020B0509030403020204" pitchFamily="49" charset="0"/>
                          <a:ea typeface="Source Code Pro" panose="020B0509030403020204" pitchFamily="49" charset="0"/>
                        </a:rPr>
                        <a:t>grade, year, school, and fees of 12</a:t>
                      </a:r>
                      <a:r>
                        <a:rPr lang="en-US" sz="1800" baseline="30000" dirty="0">
                          <a:latin typeface="Source Code Pro" panose="020B0509030403020204" pitchFamily="49" charset="0"/>
                          <a:ea typeface="Source Code Pro" panose="020B0509030403020204" pitchFamily="49" charset="0"/>
                        </a:rPr>
                        <a:t>th</a:t>
                      </a:r>
                      <a:r>
                        <a:rPr lang="en-US" sz="1800" baseline="0" dirty="0">
                          <a:latin typeface="Source Code Pro" panose="020B0509030403020204" pitchFamily="49" charset="0"/>
                          <a:ea typeface="Source Code Pro" panose="020B0509030403020204" pitchFamily="49" charset="0"/>
                        </a:rPr>
                        <a:t> standard in the</a:t>
                      </a:r>
                      <a:r>
                        <a:rPr lang="en-US" sz="1800" dirty="0">
                          <a:latin typeface="Source Code Pro" panose="020B0509030403020204" pitchFamily="49" charset="0"/>
                          <a:ea typeface="Source Code Pro" panose="020B0509030403020204" pitchFamily="49" charset="0"/>
                        </a:rPr>
                        <a:t> qualification field for student _id:3.</a:t>
                      </a:r>
                      <a:endParaRPr kumimoji="0" lang="en-IN" sz="1800" kern="1200" dirty="0">
                        <a:solidFill>
                          <a:srgbClr val="994646"/>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sz="1800" dirty="0">
                          <a:latin typeface="Source Code Pro" panose="020B0509030403020204" pitchFamily="49" charset="0"/>
                          <a:ea typeface="Source Code Pro" panose="020B0509030403020204" pitchFamily="49" charset="0"/>
                        </a:rPr>
                        <a:t>, year: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2019</a:t>
                      </a:r>
                      <a:r>
                        <a:rPr lang="en-IN" sz="1800" dirty="0">
                          <a:latin typeface="Source Code Pro" panose="020B0509030403020204" pitchFamily="49" charset="0"/>
                          <a:ea typeface="Source Code Pro" panose="020B0509030403020204" pitchFamily="49" charset="0"/>
                        </a:rPr>
                        <a:t>, 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22000</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bl>
          </a:graphicData>
        </a:graphic>
      </p:graphicFrame>
    </p:spTree>
    <p:extLst>
      <p:ext uri="{BB962C8B-B14F-4D97-AF65-F5344CB8AC3E}">
        <p14:creationId xmlns:p14="http://schemas.microsoft.com/office/powerpoint/2010/main" val="1833844609"/>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075934680"/>
              </p:ext>
            </p:extLst>
          </p:nvPr>
        </p:nvGraphicFramePr>
        <p:xfrm>
          <a:off x="263352" y="835200"/>
          <a:ext cx="11665296" cy="539496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0" indent="0">
                        <a:buFont typeface="Arial" panose="020B0604020202020204" pitchFamily="34" charset="0"/>
                        <a:buNone/>
                      </a:pPr>
                      <a:r>
                        <a:rPr lang="en-US" sz="1800" dirty="0">
                          <a:latin typeface="Source Code Pro" panose="020B0509030403020204" pitchFamily="49" charset="0"/>
                          <a:ea typeface="Source Code Pro" panose="020B0509030403020204" pitchFamily="49" charset="0"/>
                        </a:rPr>
                        <a:t>This query is related to the previous example. In the previous example the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standard details is added as an array in the qualification field.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FF0000"/>
                          </a:solidFill>
                          <a:latin typeface="Source Code Pro" panose="020B0509030403020204" pitchFamily="49" charset="0"/>
                          <a:ea typeface="Source Code Pro" panose="020B0509030403020204" pitchFamily="49" charset="0"/>
                        </a:rPr>
                        <a:t>See the output of previous example:-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Delete the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standard qualification from student collection whose _id:3</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$pop</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"qualification":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Add a </a:t>
                      </a:r>
                      <a:r>
                        <a:rPr lang="en-US" sz="1800" baseline="0" dirty="0">
                          <a:latin typeface="Source Code Pro" panose="020B0509030403020204" pitchFamily="49" charset="0"/>
                          <a:ea typeface="Source Code Pro" panose="020B0509030403020204" pitchFamily="49" charset="0"/>
                        </a:rPr>
                        <a:t>grade, year, school, and fees of 12</a:t>
                      </a:r>
                      <a:r>
                        <a:rPr lang="en-US" sz="1800" baseline="30000" dirty="0">
                          <a:latin typeface="Source Code Pro" panose="020B0509030403020204" pitchFamily="49" charset="0"/>
                          <a:ea typeface="Source Code Pro" panose="020B0509030403020204" pitchFamily="49" charset="0"/>
                        </a:rPr>
                        <a:t>th</a:t>
                      </a:r>
                      <a:r>
                        <a:rPr lang="en-US" sz="1800" baseline="0" dirty="0">
                          <a:latin typeface="Source Code Pro" panose="020B0509030403020204" pitchFamily="49" charset="0"/>
                          <a:ea typeface="Source Code Pro" panose="020B0509030403020204" pitchFamily="49" charset="0"/>
                        </a:rPr>
                        <a:t> standard in the</a:t>
                      </a:r>
                      <a:r>
                        <a:rPr lang="en-US" sz="1800" dirty="0">
                          <a:latin typeface="Source Code Pro" panose="020B0509030403020204" pitchFamily="49" charset="0"/>
                          <a:ea typeface="Source Code Pro" panose="020B0509030403020204" pitchFamily="49" charset="0"/>
                        </a:rPr>
                        <a:t> qualification field whose student _id:3.</a:t>
                      </a:r>
                      <a:endParaRPr kumimoji="0" lang="en-IN" sz="1800" kern="1200" dirty="0">
                        <a:solidFill>
                          <a:srgbClr val="994646"/>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sz="1800" dirty="0">
                          <a:latin typeface="Source Code Pro" panose="020B0509030403020204" pitchFamily="49" charset="0"/>
                          <a:ea typeface="Source Code Pro" panose="020B0509030403020204" pitchFamily="49" charset="0"/>
                        </a:rPr>
                        <a:t>, year: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2019</a:t>
                      </a:r>
                      <a:r>
                        <a:rPr lang="en-IN" sz="1800" dirty="0">
                          <a:latin typeface="Source Code Pro" panose="020B0509030403020204" pitchFamily="49" charset="0"/>
                          <a:ea typeface="Source Code Pro" panose="020B0509030403020204" pitchFamily="49" charset="0"/>
                        </a:rPr>
                        <a:t>, 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22000</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99441333"/>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57595808"/>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emailID field to 10</a:t>
                      </a:r>
                      <a:r>
                        <a:rPr lang="en-US" sz="1800" baseline="30000" dirty="0">
                          <a:latin typeface="Source Code Pro" panose="020B0509030403020204" pitchFamily="49" charset="0"/>
                          <a:ea typeface="Source Code Pro" panose="020B0509030403020204" pitchFamily="49" charset="0"/>
                        </a:rPr>
                        <a:t>th </a:t>
                      </a:r>
                      <a:r>
                        <a:rPr lang="en-US" sz="1800" dirty="0">
                          <a:latin typeface="Source Code Pro" panose="020B0509030403020204" pitchFamily="49" charset="0"/>
                          <a:ea typeface="Source Code Pro" panose="020B0509030403020204" pitchFamily="49" charset="0"/>
                        </a:rPr>
                        <a:t>std. and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std. school in the student collection whose student _id:3.</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16814264"/>
                  </a:ext>
                </a:extLst>
              </a:tr>
              <a:tr h="364235">
                <a:tc>
                  <a:txBody>
                    <a:bodyPr/>
                    <a:lstStyle/>
                    <a:p>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kern="1200" dirty="0">
                          <a:solidFill>
                            <a:schemeClr val="tx1"/>
                          </a:solidFill>
                          <a:latin typeface="Source Code Pro" panose="020B0509030403020204" pitchFamily="49" charset="0"/>
                          <a:ea typeface="Source Code Pro" panose="020B0509030403020204" pitchFamily="49" charset="0"/>
                          <a:cs typeface="+mn-cs"/>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solidFill>
                          <a:latin typeface="Source Code Pro" panose="020B0509030403020204" pitchFamily="49" charset="0"/>
                          <a:ea typeface="Source Code Pro" panose="020B0509030403020204" pitchFamily="49" charset="0"/>
                          <a:cs typeface="+mn-cs"/>
                        </a:rPr>
                        <a:t>"qualification.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kumimoji="0" lang="en-IN" sz="1800" kern="1200" dirty="0">
                          <a:solidFill>
                            <a:schemeClr val="tx1"/>
                          </a:solidFill>
                          <a:latin typeface="Source Code Pro" panose="020B0509030403020204" pitchFamily="49" charset="0"/>
                          <a:ea typeface="Source Code Pro" panose="020B0509030403020204" pitchFamily="49" charset="0"/>
                          <a:cs typeface="+mn-cs"/>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"mit@gmail.com"</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1</a:t>
                      </a:r>
                      <a:r>
                        <a:rPr kumimoji="0" lang="en-IN" sz="1800" kern="1200" dirty="0">
                          <a:solidFill>
                            <a:schemeClr val="tx1"/>
                          </a:solidFill>
                          <a:latin typeface="Source Code Pro" panose="020B0509030403020204" pitchFamily="49" charset="0"/>
                          <a:ea typeface="Source Code Pro" panose="020B0509030403020204" pitchFamily="49" charset="0"/>
                          <a:cs typeface="+mn-cs"/>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"meer@gmail.com"</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kumimoji="0" lang="en-IN" sz="1800"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79904228"/>
                  </a:ext>
                </a:extLst>
              </a:tr>
            </a:tbl>
          </a:graphicData>
        </a:graphic>
      </p:graphicFrame>
    </p:spTree>
    <p:extLst>
      <p:ext uri="{BB962C8B-B14F-4D97-AF65-F5344CB8AC3E}">
        <p14:creationId xmlns:p14="http://schemas.microsoft.com/office/powerpoint/2010/main" val="24370811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
        <p:nvSpPr>
          <p:cNvPr id="7" name="Rectangle 6"/>
          <p:cNvSpPr/>
          <p:nvPr/>
        </p:nvSpPr>
        <p:spPr>
          <a:xfrm>
            <a:off x="1524000" y="838453"/>
            <a:ext cx="9144000" cy="923330"/>
          </a:xfrm>
          <a:prstGeom prst="rect">
            <a:avLst/>
          </a:prstGeom>
        </p:spPr>
        <p:txBody>
          <a:bodyPr wrap="square">
            <a:spAutoFit/>
          </a:bodyPr>
          <a:lstStyle/>
          <a:p>
            <a:r>
              <a:rPr lang="en-US" dirty="0">
                <a:latin typeface="Palatino Linotype" panose="02040502050505030304" pitchFamily="18" charset="0"/>
              </a:rPr>
              <a:t>MongoDB documents are composed of </a:t>
            </a:r>
            <a:r>
              <a:rPr lang="en-US" b="1" i="1" dirty="0">
                <a:solidFill>
                  <a:srgbClr val="036883"/>
                </a:solidFill>
                <a:latin typeface="Palatino Linotype" panose="02040502050505030304" pitchFamily="18" charset="0"/>
              </a:rPr>
              <a:t>field-and-value</a:t>
            </a:r>
            <a:r>
              <a:rPr lang="en-US" dirty="0">
                <a:latin typeface="Palatino Linotype" panose="02040502050505030304" pitchFamily="18" charset="0"/>
              </a:rPr>
              <a:t> pairs. The value of a field can be any of the BSON data types, including other documents, arrays, and arrays of documents.</a:t>
            </a:r>
            <a:endParaRPr lang="en-IN" dirty="0">
              <a:latin typeface="Palatino Linotype" panose="02040502050505030304" pitchFamily="18" charset="0"/>
            </a:endParaRPr>
          </a:p>
        </p:txBody>
      </p:sp>
      <p:sp>
        <p:nvSpPr>
          <p:cNvPr id="2" name="Rectangle 1"/>
          <p:cNvSpPr/>
          <p:nvPr/>
        </p:nvSpPr>
        <p:spPr>
          <a:xfrm>
            <a:off x="1524000" y="1875421"/>
            <a:ext cx="9144000" cy="646331"/>
          </a:xfrm>
          <a:prstGeom prst="rect">
            <a:avLst/>
          </a:prstGeom>
        </p:spPr>
        <p:txBody>
          <a:bodyPr wrap="square">
            <a:spAutoFit/>
          </a:bodyPr>
          <a:lstStyle/>
          <a:p>
            <a:r>
              <a:rPr lang="en-US" dirty="0">
                <a:latin typeface="Palatino Linotype" panose="02040502050505030304" pitchFamily="18" charset="0"/>
              </a:rPr>
              <a:t>The </a:t>
            </a:r>
            <a:r>
              <a:rPr lang="en-US" b="1" i="1" dirty="0">
                <a:solidFill>
                  <a:srgbClr val="036883"/>
                </a:solidFill>
                <a:latin typeface="Palatino Linotype" panose="02040502050505030304" pitchFamily="18" charset="0"/>
              </a:rPr>
              <a:t>field name</a:t>
            </a:r>
            <a:r>
              <a:rPr lang="en-US" b="1" i="1" dirty="0">
                <a:latin typeface="Palatino Linotype" panose="02040502050505030304" pitchFamily="18" charset="0"/>
              </a:rPr>
              <a:t> </a:t>
            </a:r>
            <a:r>
              <a:rPr lang="en-US" b="1" dirty="0">
                <a:solidFill>
                  <a:srgbClr val="C00000"/>
                </a:solidFill>
                <a:latin typeface="Palatino Linotype" panose="02040502050505030304" pitchFamily="18" charset="0"/>
              </a:rPr>
              <a:t>_id </a:t>
            </a:r>
            <a:r>
              <a:rPr lang="en-US" dirty="0">
                <a:latin typeface="Palatino Linotype" panose="02040502050505030304" pitchFamily="18" charset="0"/>
              </a:rPr>
              <a:t>is reserved for use as a primary key; its value must be unique in the collection, is immutable, and may be of any type other than an array.</a:t>
            </a:r>
          </a:p>
        </p:txBody>
      </p:sp>
      <p:sp>
        <p:nvSpPr>
          <p:cNvPr id="3" name="Rectangle 2"/>
          <p:cNvSpPr/>
          <p:nvPr/>
        </p:nvSpPr>
        <p:spPr>
          <a:xfrm>
            <a:off x="1524000" y="2726918"/>
            <a:ext cx="4221308" cy="2862322"/>
          </a:xfrm>
          <a:prstGeom prst="rect">
            <a:avLst/>
          </a:prstGeom>
        </p:spPr>
        <p:txBody>
          <a:bodyPr wrap="square">
            <a:spAutoFit/>
          </a:bodyPr>
          <a:lstStyle/>
          <a:p>
            <a:r>
              <a:rPr lang="en-US" sz="2000" dirty="0">
                <a:solidFill>
                  <a:schemeClr val="accent2">
                    <a:lumMod val="50000"/>
                  </a:schemeClr>
                </a:solidFill>
                <a:latin typeface="Consolas" panose="020B0609020204030204" pitchFamily="49" charset="0"/>
                <a:cs typeface="Calibri" panose="020F0502020204030204" pitchFamily="34" charset="0"/>
              </a:rPr>
              <a:t>{</a:t>
            </a:r>
          </a:p>
          <a:p>
            <a:r>
              <a:rPr lang="en-US" sz="2000" dirty="0">
                <a:solidFill>
                  <a:schemeClr val="accent2">
                    <a:lumMod val="50000"/>
                  </a:schemeClr>
                </a:solidFill>
                <a:latin typeface="Consolas" panose="020B0609020204030204" pitchFamily="49" charset="0"/>
                <a:cs typeface="Calibri" panose="020F0502020204030204" pitchFamily="34" charset="0"/>
              </a:rPr>
              <a:t>   field1: value,</a:t>
            </a:r>
          </a:p>
          <a:p>
            <a:r>
              <a:rPr lang="en-US" sz="2000" dirty="0">
                <a:solidFill>
                  <a:schemeClr val="accent2">
                    <a:lumMod val="50000"/>
                  </a:schemeClr>
                </a:solidFill>
                <a:latin typeface="Consolas" panose="020B0609020204030204" pitchFamily="49" charset="0"/>
                <a:cs typeface="Calibri" panose="020F0502020204030204" pitchFamily="34" charset="0"/>
              </a:rPr>
              <a:t>   field2: value,</a:t>
            </a:r>
          </a:p>
          <a:p>
            <a:r>
              <a:rPr lang="en-US" sz="2000" dirty="0">
                <a:solidFill>
                  <a:schemeClr val="accent2">
                    <a:lumMod val="50000"/>
                  </a:schemeClr>
                </a:solidFill>
                <a:latin typeface="Consolas" panose="020B0609020204030204" pitchFamily="49" charset="0"/>
                <a:cs typeface="Calibri" panose="020F0502020204030204" pitchFamily="34" charset="0"/>
              </a:rPr>
              <a:t>   field3: [],</a:t>
            </a:r>
          </a:p>
          <a:p>
            <a:r>
              <a:rPr lang="en-US" sz="2000" dirty="0">
                <a:solidFill>
                  <a:schemeClr val="accent2">
                    <a:lumMod val="50000"/>
                  </a:schemeClr>
                </a:solidFill>
                <a:latin typeface="Consolas" panose="020B0609020204030204" pitchFamily="49" charset="0"/>
                <a:cs typeface="Calibri" panose="020F0502020204030204" pitchFamily="34" charset="0"/>
              </a:rPr>
              <a:t>   field4: {},</a:t>
            </a:r>
          </a:p>
          <a:p>
            <a:r>
              <a:rPr lang="en-US" sz="2000" dirty="0">
                <a:solidFill>
                  <a:schemeClr val="accent2">
                    <a:lumMod val="50000"/>
                  </a:schemeClr>
                </a:solidFill>
                <a:latin typeface="Consolas" panose="020B0609020204030204" pitchFamily="49" charset="0"/>
                <a:cs typeface="Calibri" panose="020F0502020204030204" pitchFamily="34" charset="0"/>
              </a:rPr>
              <a:t>   field5: [ {}, {}, ... ]</a:t>
            </a:r>
          </a:p>
          <a:p>
            <a:r>
              <a:rPr lang="en-US" sz="2000" dirty="0">
                <a:solidFill>
                  <a:schemeClr val="accent2">
                    <a:lumMod val="50000"/>
                  </a:schemeClr>
                </a:solidFill>
                <a:latin typeface="Consolas" panose="020B0609020204030204" pitchFamily="49" charset="0"/>
                <a:cs typeface="Calibri" panose="020F0502020204030204" pitchFamily="34" charset="0"/>
              </a:rPr>
              <a:t>   ...</a:t>
            </a:r>
          </a:p>
          <a:p>
            <a:r>
              <a:rPr lang="en-US" sz="2000" dirty="0">
                <a:solidFill>
                  <a:schemeClr val="accent2">
                    <a:lumMod val="50000"/>
                  </a:schemeClr>
                </a:solidFill>
                <a:latin typeface="Consolas" panose="020B0609020204030204" pitchFamily="49" charset="0"/>
                <a:cs typeface="Calibri" panose="020F0502020204030204" pitchFamily="34" charset="0"/>
              </a:rPr>
              <a:t>   fieldN: valueN</a:t>
            </a:r>
          </a:p>
          <a:p>
            <a:r>
              <a:rPr lang="en-US" sz="2000" dirty="0">
                <a:solidFill>
                  <a:schemeClr val="accent2">
                    <a:lumMod val="50000"/>
                  </a:schemeClr>
                </a:solidFill>
                <a:latin typeface="Consolas" panose="020B0609020204030204" pitchFamily="49" charset="0"/>
                <a:cs typeface="Calibri" panose="020F0502020204030204" pitchFamily="34" charset="0"/>
              </a:rPr>
              <a:t>}</a:t>
            </a:r>
          </a:p>
        </p:txBody>
      </p:sp>
      <p:sp>
        <p:nvSpPr>
          <p:cNvPr id="4" name="Rectangle 3"/>
          <p:cNvSpPr/>
          <p:nvPr/>
        </p:nvSpPr>
        <p:spPr>
          <a:xfrm>
            <a:off x="6446694" y="3010755"/>
            <a:ext cx="5220072" cy="707886"/>
          </a:xfrm>
          <a:prstGeom prst="rect">
            <a:avLst/>
          </a:prstGeom>
        </p:spPr>
        <p:txBody>
          <a:bodyPr wrap="square">
            <a:spAutoFit/>
          </a:bodyPr>
          <a:lstStyle/>
          <a:p>
            <a:r>
              <a:rPr lang="en-US" sz="2000" dirty="0">
                <a:latin typeface="Palatino Linotype" panose="02040502050505030304" pitchFamily="18" charset="0"/>
              </a:rPr>
              <a:t>The primary key </a:t>
            </a:r>
            <a:r>
              <a:rPr lang="en-US" sz="2000" b="1" dirty="0">
                <a:solidFill>
                  <a:srgbClr val="C00000"/>
                </a:solidFill>
                <a:latin typeface="Palatino Linotype" panose="02040502050505030304" pitchFamily="18" charset="0"/>
              </a:rPr>
              <a:t>_id</a:t>
            </a:r>
            <a:r>
              <a:rPr lang="en-US" sz="2000" b="1" i="1" dirty="0">
                <a:latin typeface="Palatino Linotype" panose="02040502050505030304" pitchFamily="18" charset="0"/>
              </a:rPr>
              <a:t> </a:t>
            </a:r>
            <a:r>
              <a:rPr lang="en-US" sz="2000" dirty="0">
                <a:latin typeface="Palatino Linotype" panose="02040502050505030304" pitchFamily="18" charset="0"/>
              </a:rPr>
              <a:t>is automatically added, if </a:t>
            </a:r>
            <a:r>
              <a:rPr lang="en-US" sz="2000" b="1" dirty="0">
                <a:solidFill>
                  <a:srgbClr val="C00000"/>
                </a:solidFill>
                <a:latin typeface="Palatino Linotype" panose="02040502050505030304" pitchFamily="18" charset="0"/>
              </a:rPr>
              <a:t>_id</a:t>
            </a:r>
            <a:r>
              <a:rPr lang="en-US" sz="2000" b="1" i="1" dirty="0">
                <a:solidFill>
                  <a:srgbClr val="C00000"/>
                </a:solidFill>
                <a:latin typeface="Palatino Linotype" panose="02040502050505030304" pitchFamily="18" charset="0"/>
              </a:rPr>
              <a:t> </a:t>
            </a:r>
            <a:r>
              <a:rPr lang="en-US" sz="2000" dirty="0">
                <a:latin typeface="Palatino Linotype" panose="02040502050505030304" pitchFamily="18" charset="0"/>
              </a:rPr>
              <a:t>field is not specified.</a:t>
            </a:r>
          </a:p>
        </p:txBody>
      </p:sp>
      <p:sp>
        <p:nvSpPr>
          <p:cNvPr id="9" name="TextBox 8">
            <a:extLst>
              <a:ext uri="{FF2B5EF4-FFF2-40B4-BE49-F238E27FC236}">
                <a16:creationId xmlns:a16="http://schemas.microsoft.com/office/drawing/2014/main" id="{8B17C8C1-48AC-49A7-9BB3-8FAFEB181F12}"/>
              </a:ext>
            </a:extLst>
          </p:cNvPr>
          <p:cNvSpPr txBox="1"/>
          <p:nvPr/>
        </p:nvSpPr>
        <p:spPr>
          <a:xfrm>
            <a:off x="407367" y="5694928"/>
            <a:ext cx="11377265" cy="1046440"/>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4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IN" dirty="0">
                <a:latin typeface="Palatino Linotype" panose="02040502050505030304" pitchFamily="18" charset="0"/>
              </a:rPr>
              <a:t>The </a:t>
            </a:r>
            <a:r>
              <a:rPr lang="en-IN" b="1" dirty="0">
                <a:solidFill>
                  <a:srgbClr val="C00000"/>
                </a:solidFill>
                <a:latin typeface="Palatino Linotype" panose="02040502050505030304" pitchFamily="18" charset="0"/>
              </a:rPr>
              <a:t>_id </a:t>
            </a:r>
            <a:r>
              <a:rPr lang="en-IN" dirty="0">
                <a:latin typeface="Palatino Linotype" panose="02040502050505030304" pitchFamily="18" charset="0"/>
              </a:rPr>
              <a:t>field is always the first field in the documents.</a:t>
            </a:r>
            <a:r>
              <a:rPr lang="en-US" dirty="0">
                <a:latin typeface="Palatino Linotype" panose="02040502050505030304" pitchFamily="18" charset="0"/>
              </a:rPr>
              <a:t> </a:t>
            </a:r>
          </a:p>
          <a:p>
            <a:pPr marL="285750" indent="-285750">
              <a:buFont typeface="Arial" panose="020B0604020202020204" pitchFamily="34" charset="0"/>
              <a:buChar char="•"/>
            </a:pPr>
            <a:r>
              <a:rPr lang="en-US" dirty="0">
                <a:latin typeface="Palatino Linotype" panose="02040502050505030304" pitchFamily="18" charset="0"/>
              </a:rPr>
              <a:t>MongoDB does not support duplicate field names.</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438116730"/>
      </p:ext>
    </p:extLst>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786575673"/>
              </p:ext>
            </p:extLst>
          </p:nvPr>
        </p:nvGraphicFramePr>
        <p:xfrm>
          <a:off x="263352" y="835200"/>
          <a:ext cx="11665296" cy="539496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Display the following fields from student collection { _id, student name, hobbies, and count the number of hobbies for every student  and show the count in the field hobbyCount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hobbies: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hobbyCount: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$size</a:t>
                      </a:r>
                      <a:r>
                        <a:rPr lang="en-IN" sz="1800" dirty="0">
                          <a:latin typeface="Source Code Pro" panose="020B0509030403020204" pitchFamily="49" charset="0"/>
                          <a:ea typeface="Source Code Pro" panose="020B0509030403020204" pitchFamily="49" charset="0"/>
                        </a:rPr>
                        <a:t>:"$hobbies"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Display the following fields from student collection { _id, student name, city, state, and qualification details of only 10</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a:t>
                      </a:r>
                      <a:r>
                        <a:rPr lang="en-US" sz="1800">
                          <a:latin typeface="Source Code Pro" panose="020B0509030403020204" pitchFamily="49" charset="0"/>
                          <a:ea typeface="Source Code Pro" panose="020B0509030403020204" pitchFamily="49" charset="0"/>
                        </a:rPr>
                        <a:t>std.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city: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state: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"10th details":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'$qualification', 0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990387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4110365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2795250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8522417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64962118"/>
                  </a:ext>
                </a:extLst>
              </a:tr>
            </a:tbl>
          </a:graphicData>
        </a:graphic>
      </p:graphicFrame>
    </p:spTree>
    <p:extLst>
      <p:ext uri="{BB962C8B-B14F-4D97-AF65-F5344CB8AC3E}">
        <p14:creationId xmlns:p14="http://schemas.microsoft.com/office/powerpoint/2010/main" val="3458015112"/>
      </p:ext>
    </p:extLst>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3352" y="835200"/>
          <a:ext cx="11665296" cy="365760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00907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0778780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75387706"/>
                  </a:ext>
                </a:extLst>
              </a:tr>
            </a:tbl>
          </a:graphicData>
        </a:graphic>
      </p:graphicFrame>
    </p:spTree>
    <p:extLst>
      <p:ext uri="{BB962C8B-B14F-4D97-AF65-F5344CB8AC3E}">
        <p14:creationId xmlns:p14="http://schemas.microsoft.com/office/powerpoint/2010/main" val="2040708339"/>
      </p:ext>
    </p:extLst>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3352" y="835200"/>
          <a:ext cx="11665296" cy="365760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00907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0778780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75387706"/>
                  </a:ext>
                </a:extLst>
              </a:tr>
            </a:tbl>
          </a:graphicData>
        </a:graphic>
      </p:graphicFrame>
    </p:spTree>
    <p:extLst>
      <p:ext uri="{BB962C8B-B14F-4D97-AF65-F5344CB8AC3E}">
        <p14:creationId xmlns:p14="http://schemas.microsoft.com/office/powerpoint/2010/main" val="274174583"/>
      </p:ext>
    </p:extLst>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3352" y="835200"/>
          <a:ext cx="11665296" cy="329184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bl>
          </a:graphicData>
        </a:graphic>
      </p:graphicFrame>
    </p:spTree>
    <p:extLst>
      <p:ext uri="{BB962C8B-B14F-4D97-AF65-F5344CB8AC3E}">
        <p14:creationId xmlns:p14="http://schemas.microsoft.com/office/powerpoint/2010/main" val="2991109712"/>
      </p:ext>
    </p:extLst>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596957131"/>
              </p:ext>
            </p:extLst>
          </p:nvPr>
        </p:nvGraphicFramePr>
        <p:xfrm>
          <a:off x="263352" y="835200"/>
          <a:ext cx="11665296" cy="557928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city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_id: </a:t>
                      </a:r>
                      <a:r>
                        <a:rPr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city: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Rename qualifications field to qualification for all the documents.</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"qualifications":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school field to zeroth element of qualification field for student _id:2.</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"rosary"</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637412">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Add new school field and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0010562"/>
                  </a:ext>
                </a:extLst>
              </a:tr>
              <a:tr h="637412">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79363795"/>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50381209"/>
                  </a:ext>
                </a:extLst>
              </a:tr>
              <a:tr h="63741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"ruhan@gmail.com"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46632274"/>
                  </a:ext>
                </a:extLst>
              </a:tr>
            </a:tbl>
          </a:graphicData>
        </a:graphic>
      </p:graphicFrame>
    </p:spTree>
    <p:extLst>
      <p:ext uri="{BB962C8B-B14F-4D97-AF65-F5344CB8AC3E}">
        <p14:creationId xmlns:p14="http://schemas.microsoft.com/office/powerpoint/2010/main" val="1587207171"/>
      </p:ext>
    </p:extLst>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1568633"/>
              </p:ext>
            </p:extLst>
          </p:nvPr>
        </p:nvGraphicFramePr>
        <p:xfrm>
          <a:off x="263352" y="835200"/>
          <a:ext cx="11665296" cy="567648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37290287"/>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81891207"/>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5071314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1654146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4536356"/>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81796272"/>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04060449"/>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16821265"/>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49331837"/>
                  </a:ext>
                </a:extLst>
              </a:tr>
              <a:tr h="367200">
                <a:tc>
                  <a:txBody>
                    <a:bodyPr/>
                    <a:lstStyle/>
                    <a:p>
                      <a:pPr marL="285750" indent="-285750">
                        <a:buFont typeface="Arial" panose="020B0604020202020204" pitchFamily="34" charset="0"/>
                        <a:buChar char="•"/>
                      </a:pPr>
                      <a:r>
                        <a:rPr kumimoji="0" lang="en-US" sz="1800" kern="1200" dirty="0">
                          <a:solidFill>
                            <a:schemeClr val="tx1"/>
                          </a:solidFill>
                          <a:latin typeface="Source Code Pro" panose="020B0509030403020204" pitchFamily="49" charset="0"/>
                          <a:ea typeface="Source Code Pro" panose="020B0509030403020204" pitchFamily="49" charset="0"/>
                          <a:cs typeface="+mn-cs"/>
                        </a:rPr>
                        <a:t>Display student name and his 12th qualification details for all students.</a:t>
                      </a:r>
                      <a:endParaRPr kumimoji="0" lang="en-IN" sz="1800"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01648322"/>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kern="1200" dirty="0">
                          <a:solidFill>
                            <a:schemeClr val="tx1"/>
                          </a:solidFill>
                          <a:latin typeface="Source Code Pro" panose="020B0509030403020204" pitchFamily="49" charset="0"/>
                          <a:ea typeface="Source Code Pro" panose="020B0509030403020204" pitchFamily="49" charset="0"/>
                          <a:cs typeface="+mn-cs"/>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 {</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'qualification details':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'$qualification',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 } } } ])</a:t>
                      </a:r>
                      <a:endParaRPr kumimoji="0" lang="en-IN" sz="1800"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37725056"/>
                  </a:ext>
                </a:extLst>
              </a:tr>
            </a:tbl>
          </a:graphicData>
        </a:graphic>
      </p:graphicFrame>
    </p:spTree>
    <p:extLst>
      <p:ext uri="{BB962C8B-B14F-4D97-AF65-F5344CB8AC3E}">
        <p14:creationId xmlns:p14="http://schemas.microsoft.com/office/powerpoint/2010/main" val="4105932625"/>
      </p:ext>
    </p:extLst>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999635387"/>
              </p:ext>
            </p:extLst>
          </p:nvPr>
        </p:nvGraphicFramePr>
        <p:xfrm>
          <a:off x="263352" y="835200"/>
          <a:ext cx="11665296" cy="513072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a:t>
                      </a:r>
                      <a:r>
                        <a:rPr kumimoji="0" lang="en-US" sz="1800" kern="1200" dirty="0">
                          <a:solidFill>
                            <a:schemeClr val="tx1"/>
                          </a:solidFill>
                          <a:latin typeface="Source Code Pro" panose="020B0509030403020204" pitchFamily="49" charset="0"/>
                          <a:ea typeface="Source Code Pro" panose="020B0509030403020204" pitchFamily="49" charset="0"/>
                          <a:cs typeface="+mn-cs"/>
                        </a:rPr>
                        <a:t>qualification details for student whose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3729028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t>
                      </a:r>
                      <a:r>
                        <a:rPr lang="en-IN" sz="1800" dirty="0">
                          <a:latin typeface="Source Code Pro" panose="020B0509030403020204" pitchFamily="49" charset="0"/>
                          <a:ea typeface="Source Code Pro" panose="020B0509030403020204" pitchFamily="49" charset="0"/>
                        </a:rPr>
                        <a:t>, year:</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 1982</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81891207"/>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5071314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school field in qualification field for both elements.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64461085"/>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err="1">
                          <a:solidFill>
                            <a:srgbClr val="669900"/>
                          </a:solidFill>
                          <a:latin typeface="Source Code Pro" panose="020B0509030403020204" pitchFamily="49" charset="0"/>
                          <a:ea typeface="Source Code Pro" panose="020B0509030403020204" pitchFamily="49" charset="0"/>
                          <a:cs typeface="Calibri" panose="020F0502020204030204" pitchFamily="34" charset="0"/>
                        </a:rPr>
                        <a:t>navrachana</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"bhavance"</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6655240"/>
                  </a:ext>
                </a:extLst>
              </a:tr>
              <a:tr h="367200">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3106377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emailID for each school for student </a:t>
                      </a:r>
                      <a:r>
                        <a:rPr kumimoji="0" lang="en-US" sz="1800" kern="1200" dirty="0">
                          <a:solidFill>
                            <a:schemeClr val="tx1"/>
                          </a:solidFill>
                          <a:latin typeface="Source Code Pro" panose="020B0509030403020204" pitchFamily="49" charset="0"/>
                          <a:ea typeface="Source Code Pro" panose="020B0509030403020204" pitchFamily="49" charset="0"/>
                          <a:cs typeface="+mn-cs"/>
                        </a:rPr>
                        <a:t>whose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75377910"/>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"nvrachana@gmail.com"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"bhavance@gmail.com"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20530169"/>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3394776"/>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fees field with value 7000 for all student who are in 10</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7090163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7000</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48622173"/>
                  </a:ext>
                </a:extLst>
              </a:tr>
            </a:tbl>
          </a:graphicData>
        </a:graphic>
      </p:graphicFrame>
    </p:spTree>
    <p:extLst>
      <p:ext uri="{BB962C8B-B14F-4D97-AF65-F5344CB8AC3E}">
        <p14:creationId xmlns:p14="http://schemas.microsoft.com/office/powerpoint/2010/main" val="2221168132"/>
      </p:ext>
    </p:extLst>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922909151"/>
              </p:ext>
            </p:extLst>
          </p:nvPr>
        </p:nvGraphicFramePr>
        <p:xfrm>
          <a:off x="262800" y="836712"/>
          <a:ext cx="11664000" cy="59994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football and cricket hobbies </a:t>
                      </a:r>
                      <a:r>
                        <a:rPr kumimoji="0" lang="en-US" sz="1800" kern="1200" dirty="0">
                          <a:solidFill>
                            <a:schemeClr val="tx1"/>
                          </a:solidFill>
                          <a:latin typeface="Source Code Pro" panose="020B0509030403020204" pitchFamily="49" charset="0"/>
                          <a:ea typeface="Source Code Pro" panose="020B0509030403020204" pitchFamily="49" charset="0"/>
                          <a:cs typeface="+mn-cs"/>
                        </a:rPr>
                        <a:t>whose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hobbies: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$each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"cricket"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Increase the fees by Rs. 2000 of all student who are in 10</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'qualification.name':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$inc</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2000</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student.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"sangita"</a:t>
                      </a:r>
                      <a:r>
                        <a:rPr lang="en-IN" sz="1800" dirty="0">
                          <a:latin typeface="Source Code Pro" panose="020B0509030403020204" pitchFamily="49" charset="0"/>
                          <a:ea typeface="Source Code Pro" panose="020B0509030403020204" pitchFamily="49" charset="0"/>
                        </a:rPr>
                        <a:t>, hobbies: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city: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"baroda"</a:t>
                      </a:r>
                      <a:r>
                        <a:rPr lang="en-IN" sz="1800" dirty="0">
                          <a:latin typeface="Source Code Pro" panose="020B0509030403020204" pitchFamily="49" charset="0"/>
                          <a:ea typeface="Source Code Pro" panose="020B0509030403020204" pitchFamily="49" charset="0"/>
                        </a:rPr>
                        <a:t>, state: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"GJ"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53731124"/>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7136098"/>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Change the name to </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ruhan</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 whose _id:3.</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47236479"/>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"ruhan"</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92736918"/>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29940845"/>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Display all students where name starts with the letter </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r</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14201783"/>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lang="en-IN" sz="1800" dirty="0">
                          <a:solidFill>
                            <a:srgbClr val="00B050"/>
                          </a:solidFill>
                          <a:latin typeface="Source Code Pro" panose="020B0509030403020204" pitchFamily="49" charset="0"/>
                          <a:ea typeface="Source Code Pro" panose="020B0509030403020204" pitchFamily="49" charset="0"/>
                        </a:rPr>
                        <a:t>/^r/</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62367612"/>
                  </a:ext>
                </a:extLst>
              </a:tr>
            </a:tbl>
          </a:graphicData>
        </a:graphic>
      </p:graphicFrame>
    </p:spTree>
    <p:extLst>
      <p:ext uri="{BB962C8B-B14F-4D97-AF65-F5344CB8AC3E}">
        <p14:creationId xmlns:p14="http://schemas.microsoft.com/office/powerpoint/2010/main" val="461127229"/>
      </p:ext>
    </p:extLst>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782107700"/>
              </p:ext>
            </p:extLst>
          </p:nvPr>
        </p:nvGraphicFramePr>
        <p:xfrm>
          <a:off x="262800" y="692696"/>
          <a:ext cx="11664000" cy="6088712"/>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student name, hobbies and the first hobby for all the student </a:t>
                      </a:r>
                      <a:r>
                        <a:rPr lang="en-US" dirty="0">
                          <a:solidFill>
                            <a:srgbClr val="C00000"/>
                          </a:solidFill>
                          <a:latin typeface="Source Code Pro" panose="020B0509030403020204" pitchFamily="49" charset="0"/>
                          <a:ea typeface="Source Code Pro" panose="020B0509030403020204" pitchFamily="49" charset="0"/>
                        </a:rPr>
                        <a:t>(using $first)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firstHobby: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$first</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student name, hobbies and the first hobby for all the student </a:t>
                      </a:r>
                      <a:r>
                        <a:rPr lang="en-US" dirty="0">
                          <a:solidFill>
                            <a:srgbClr val="C00000"/>
                          </a:solidFill>
                          <a:latin typeface="Source Code Pro" panose="020B0509030403020204" pitchFamily="49" charset="0"/>
                          <a:ea typeface="Source Code Pro" panose="020B0509030403020204" pitchFamily="49" charset="0"/>
                        </a:rPr>
                        <a:t>(using arrayElemAt)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firstHobby: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"$hobbies",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495632">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student name, hobbies and the last hobby for all the student </a:t>
                      </a:r>
                      <a:r>
                        <a:rPr lang="en-US" dirty="0">
                          <a:solidFill>
                            <a:srgbClr val="C00000"/>
                          </a:solidFill>
                          <a:latin typeface="Source Code Pro" panose="020B0509030403020204" pitchFamily="49" charset="0"/>
                          <a:ea typeface="Source Code Pro" panose="020B0509030403020204" pitchFamily="49" charset="0"/>
                        </a:rPr>
                        <a:t>(using $last)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lasttHobby: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$last</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student name, hobbies and the last hobby for all the student </a:t>
                      </a:r>
                      <a:r>
                        <a:rPr lang="en-US" dirty="0">
                          <a:solidFill>
                            <a:srgbClr val="C00000"/>
                          </a:solidFill>
                          <a:latin typeface="Source Code Pro" panose="020B0509030403020204" pitchFamily="49" charset="0"/>
                          <a:ea typeface="Source Code Pro" panose="020B0509030403020204" pitchFamily="49" charset="0"/>
                        </a:rPr>
                        <a:t>(using arrayElemAt)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0">
                <a:tc>
                  <a:txBody>
                    <a:bodyPr/>
                    <a:lstStyle/>
                    <a:p>
                      <a:r>
                        <a:rPr lang="en-IN" dirty="0">
                          <a:latin typeface="Source Code Pro" panose="020B0509030403020204" pitchFamily="49" charset="0"/>
                          <a:ea typeface="Source Code Pro" panose="020B0509030403020204" pitchFamily="49" charset="0"/>
                        </a:rPr>
                        <a:t>db.student.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lastHobby: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"$hobbies",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Tree>
    <p:extLst>
      <p:ext uri="{BB962C8B-B14F-4D97-AF65-F5344CB8AC3E}">
        <p14:creationId xmlns:p14="http://schemas.microsoft.com/office/powerpoint/2010/main" val="2297325700"/>
      </p:ext>
    </p:extLst>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Tree>
    <p:extLst>
      <p:ext uri="{BB962C8B-B14F-4D97-AF65-F5344CB8AC3E}">
        <p14:creationId xmlns:p14="http://schemas.microsoft.com/office/powerpoint/2010/main" val="36309375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a:t>
            </a:r>
            <a:endParaRPr lang="en-US" dirty="0"/>
          </a:p>
        </p:txBody>
      </p:sp>
      <p:sp>
        <p:nvSpPr>
          <p:cNvPr id="3" name="Rectangle 2"/>
          <p:cNvSpPr/>
          <p:nvPr/>
        </p:nvSpPr>
        <p:spPr>
          <a:xfrm>
            <a:off x="1943100" y="2861954"/>
            <a:ext cx="8305800" cy="984885"/>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 the mongo shell, </a:t>
            </a:r>
            <a:r>
              <a:rPr lang="en-US" sz="2000" b="1" dirty="0">
                <a:solidFill>
                  <a:srgbClr val="B22251"/>
                </a:solidFill>
                <a:latin typeface="arial" panose="020B0604020202020204" pitchFamily="34" charset="0"/>
              </a:rPr>
              <a:t>db</a:t>
            </a:r>
            <a:r>
              <a:rPr lang="en-US" sz="1600" dirty="0">
                <a:solidFill>
                  <a:srgbClr val="B22251"/>
                </a:solidFill>
                <a:latin typeface="arial" panose="020B0604020202020204" pitchFamily="34" charset="0"/>
              </a:rPr>
              <a:t> </a:t>
            </a:r>
            <a:r>
              <a:rPr lang="en-US" dirty="0">
                <a:solidFill>
                  <a:srgbClr val="222222"/>
                </a:solidFill>
                <a:latin typeface="arial" panose="020B0604020202020204" pitchFamily="34" charset="0"/>
              </a:rPr>
              <a:t>is the variable that references the current database. The variable is automatically set to the default database </a:t>
            </a:r>
            <a:r>
              <a:rPr lang="en-US" sz="2000" b="1" dirty="0">
                <a:solidFill>
                  <a:srgbClr val="B22251"/>
                </a:solidFill>
                <a:latin typeface="arial" panose="020B0604020202020204" pitchFamily="34" charset="0"/>
              </a:rPr>
              <a:t>test</a:t>
            </a:r>
            <a:r>
              <a:rPr lang="en-US" dirty="0">
                <a:solidFill>
                  <a:srgbClr val="222222"/>
                </a:solidFill>
                <a:latin typeface="arial" panose="020B0604020202020204" pitchFamily="34" charset="0"/>
              </a:rPr>
              <a:t> or is set when you use the </a:t>
            </a:r>
            <a:r>
              <a:rPr lang="en-US" b="1" dirty="0">
                <a:solidFill>
                  <a:srgbClr val="B22251"/>
                </a:solidFill>
                <a:latin typeface="arial" panose="020B0604020202020204" pitchFamily="34" charset="0"/>
              </a:rPr>
              <a:t>use &lt;db_name&gt;</a:t>
            </a:r>
            <a:r>
              <a:rPr lang="en-US" b="1" dirty="0">
                <a:solidFill>
                  <a:srgbClr val="222222"/>
                </a:solidFill>
                <a:latin typeface="arial" panose="020B0604020202020204" pitchFamily="34" charset="0"/>
              </a:rPr>
              <a:t> </a:t>
            </a:r>
            <a:r>
              <a:rPr lang="en-US" dirty="0">
                <a:solidFill>
                  <a:srgbClr val="222222"/>
                </a:solidFill>
                <a:latin typeface="arial" panose="020B0604020202020204" pitchFamily="34" charset="0"/>
              </a:rPr>
              <a:t>to switch current database.</a:t>
            </a:r>
            <a:endParaRPr lang="en-US" dirty="0"/>
          </a:p>
        </p:txBody>
      </p:sp>
    </p:spTree>
    <p:extLst>
      <p:ext uri="{BB962C8B-B14F-4D97-AF65-F5344CB8AC3E}">
        <p14:creationId xmlns:p14="http://schemas.microsoft.com/office/powerpoint/2010/main" val="1007652110"/>
      </p:ext>
    </p:extLst>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some operations on emp collection </a:t>
            </a:r>
            <a:endParaRPr lang="en-US" dirty="0"/>
          </a:p>
        </p:txBody>
      </p:sp>
    </p:spTree>
    <p:extLst>
      <p:ext uri="{BB962C8B-B14F-4D97-AF65-F5344CB8AC3E}">
        <p14:creationId xmlns:p14="http://schemas.microsoft.com/office/powerpoint/2010/main" val="808777479"/>
      </p:ext>
    </p:extLst>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emp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35158716"/>
              </p:ext>
            </p:extLst>
          </p:nvPr>
        </p:nvGraphicFramePr>
        <p:xfrm>
          <a:off x="262800" y="764704"/>
          <a:ext cx="11664000" cy="59944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all documents from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employee name </a:t>
                      </a:r>
                      <a:r>
                        <a:rPr kumimoji="0" lang="en-US" kern="1200" dirty="0">
                          <a:solidFill>
                            <a:schemeClr val="tx1"/>
                          </a:solidFill>
                          <a:latin typeface="Source Code Pro" panose="020B0509030403020204" pitchFamily="49" charset="0"/>
                          <a:ea typeface="Source Code Pro" panose="020B0509030403020204" pitchFamily="49" charset="0"/>
                          <a:cs typeface="+mn-cs"/>
                        </a:rPr>
                        <a:t>and the zeroth element of his </a:t>
                      </a:r>
                      <a:r>
                        <a:rPr kumimoji="0" lang="en-IN" kern="1200" dirty="0">
                          <a:solidFill>
                            <a:schemeClr val="tx1"/>
                          </a:solidFill>
                          <a:latin typeface="Source Code Pro" panose="020B0509030403020204" pitchFamily="49" charset="0"/>
                          <a:ea typeface="Source Code Pro" panose="020B0509030403020204" pitchFamily="49" charset="0"/>
                          <a:cs typeface="+mn-cs"/>
                        </a:rPr>
                        <a:t>favourite color.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'$color',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all fields {_id, ename, gender, address, and isDocActive } from emp collection whose gender is ‘male’ and isDocActive is true for all the employees.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gender: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"male"</a:t>
                      </a:r>
                      <a:r>
                        <a:rPr lang="en-IN" dirty="0">
                          <a:latin typeface="Source Code Pro" panose="020B0509030403020204" pitchFamily="49" charset="0"/>
                          <a:ea typeface="Source Code Pro" panose="020B0509030403020204" pitchFamily="49" charset="0"/>
                        </a:rPr>
                        <a:t>, isDocActive: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gender: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address: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isDocActive: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entire document of the 7</a:t>
                      </a:r>
                      <a:r>
                        <a:rPr lang="en-US" baseline="30000" dirty="0">
                          <a:latin typeface="Source Code Pro" panose="020B0509030403020204" pitchFamily="49" charset="0"/>
                          <a:ea typeface="Source Code Pro" panose="020B0509030403020204" pitchFamily="49" charset="0"/>
                        </a:rPr>
                        <a:t>th</a:t>
                      </a:r>
                      <a:r>
                        <a:rPr lang="en-US" dirty="0">
                          <a:latin typeface="Source Code Pro" panose="020B0509030403020204" pitchFamily="49" charset="0"/>
                          <a:ea typeface="Source Code Pro" panose="020B0509030403020204" pitchFamily="49" charset="0"/>
                        </a:rPr>
                        <a:t> employee.)</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()[6]; </a:t>
                      </a:r>
                      <a:r>
                        <a:rPr lang="en-US" dirty="0">
                          <a:latin typeface="Source Code Pro" panose="020B0509030403020204" pitchFamily="49" charset="0"/>
                          <a:ea typeface="Source Code Pro" panose="020B0509030403020204" pitchFamily="49" charset="0"/>
                        </a:rPr>
                        <a:t>(</a:t>
                      </a:r>
                      <a:r>
                        <a:rPr lang="en-US" dirty="0">
                          <a:solidFill>
                            <a:srgbClr val="FF0000"/>
                          </a:solidFill>
                          <a:latin typeface="Source Code Pro" panose="020B0509030403020204" pitchFamily="49" charset="0"/>
                          <a:ea typeface="Source Code Pro" panose="020B0509030403020204" pitchFamily="49" charset="0"/>
                        </a:rPr>
                        <a:t>Note:-</a:t>
                      </a:r>
                      <a:r>
                        <a:rPr lang="en-US" dirty="0">
                          <a:latin typeface="Source Code Pro" panose="020B0509030403020204" pitchFamily="49" charset="0"/>
                          <a:ea typeface="Source Code Pro" panose="020B0509030403020204" pitchFamily="49" charset="0"/>
                        </a:rPr>
                        <a:t> This will not work in mongosh shell)</a:t>
                      </a:r>
                      <a:r>
                        <a:rPr lang="en-IN" dirty="0">
                          <a:latin typeface="Source Code Pro" panose="020B0509030403020204" pitchFamily="49" charset="0"/>
                          <a:ea typeface="Source Code Pro" panose="020B0509030403020204" pitchFamily="49"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19188496"/>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total documents of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40868047"/>
                  </a:ext>
                </a:extLst>
              </a:tr>
              <a:tr h="204008">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22995297"/>
                  </a:ext>
                </a:extLst>
              </a:tr>
            </a:tbl>
          </a:graphicData>
        </a:graphic>
      </p:graphicFrame>
    </p:spTree>
    <p:extLst>
      <p:ext uri="{BB962C8B-B14F-4D97-AF65-F5344CB8AC3E}">
        <p14:creationId xmlns:p14="http://schemas.microsoft.com/office/powerpoint/2010/main" val="1806143780"/>
      </p:ext>
    </p:extLst>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829703904"/>
              </p:ext>
            </p:extLst>
          </p:nvPr>
        </p:nvGraphicFramePr>
        <p:xfrm>
          <a:off x="262800" y="764704"/>
          <a:ext cx="11664000" cy="59994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all isDocActive document.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isDocActive: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the last document from </a:t>
                      </a:r>
                      <a:r>
                        <a:rPr lang="en-US">
                          <a:latin typeface="Source Code Pro" panose="020B0509030403020204" pitchFamily="49" charset="0"/>
                          <a:ea typeface="Source Code Pro" panose="020B0509030403020204" pitchFamily="49" charset="0"/>
                        </a:rPr>
                        <a:t>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the sum of salary for all employees.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IN" dirty="0">
                          <a:latin typeface="Source Code Pro" panose="020B0509030403020204" pitchFamily="49" charset="0"/>
                          <a:ea typeface="Source Code Pro" panose="020B0509030403020204" pitchFamily="49" charset="0"/>
                        </a:rPr>
                        <a:t>, totalSalary: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solidFill>
                            <a:schemeClr val="tx1"/>
                          </a:solidFill>
                          <a:latin typeface="Source Code Pro" panose="020B0509030403020204" pitchFamily="49" charset="0"/>
                          <a:ea typeface="Source Code Pro" panose="020B0509030403020204" pitchFamily="49" charset="0"/>
                        </a:rPr>
                        <a:t>Print random 3  {employee name, address and salary} from emp collection. </a:t>
                      </a:r>
                      <a:endParaRPr lang="en-IN" dirty="0">
                        <a:solidFill>
                          <a:schemeClr val="tx1"/>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kern="1200" dirty="0">
                          <a:solidFill>
                            <a:schemeClr val="tx1"/>
                          </a:solidFill>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$sample</a:t>
                      </a:r>
                      <a:r>
                        <a:rPr kumimoji="0" lang="en-IN" kern="1200" dirty="0">
                          <a:solidFill>
                            <a:schemeClr val="tx1"/>
                          </a:solidFill>
                          <a:latin typeface="Source Code Pro" panose="020B0509030403020204" pitchFamily="49" charset="0"/>
                          <a:ea typeface="Source Code Pro" panose="020B0509030403020204" pitchFamily="49" charset="0"/>
                          <a:cs typeface="+mn-cs"/>
                        </a:rPr>
                        <a:t>: {size: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kumimoji="0" lang="en-IN" kern="1200" dirty="0">
                          <a:solidFill>
                            <a:schemeClr val="tx1"/>
                          </a:solidFill>
                          <a:latin typeface="Source Code Pro" panose="020B0509030403020204" pitchFamily="49" charset="0"/>
                          <a:ea typeface="Source Code Pro" panose="020B0509030403020204" pitchFamily="49" charset="0"/>
                          <a:cs typeface="+mn-cs"/>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kern="1200" dirty="0">
                          <a:solidFill>
                            <a:schemeClr val="tx1"/>
                          </a:solidFill>
                          <a:latin typeface="Source Code Pro" panose="020B0509030403020204" pitchFamily="49" charset="0"/>
                          <a:ea typeface="Source Code Pro" panose="020B0509030403020204" pitchFamily="49" charset="0"/>
                          <a:cs typeface="+mn-cs"/>
                        </a:rPr>
                        <a:t>, address: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kern="1200" dirty="0">
                          <a:solidFill>
                            <a:schemeClr val="tx1"/>
                          </a:solidFill>
                          <a:latin typeface="Source Code Pro" panose="020B0509030403020204" pitchFamily="49" charset="0"/>
                          <a:ea typeface="Source Code Pro" panose="020B0509030403020204" pitchFamily="49" charset="0"/>
                          <a:cs typeface="+mn-cs"/>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kumimoji="0" lang="en-US" kern="1200" dirty="0">
                          <a:solidFill>
                            <a:schemeClr val="tx1"/>
                          </a:solidFill>
                          <a:latin typeface="Source Code Pro" panose="020B0509030403020204" pitchFamily="49" charset="0"/>
                          <a:ea typeface="Source Code Pro" panose="020B0509030403020204" pitchFamily="49" charset="0"/>
                          <a:cs typeface="+mn-cs"/>
                        </a:rPr>
                        <a:t>Print first 7 employee name, sal, and comm by changing the heading as Employee Name, Salary and Commission </a:t>
                      </a:r>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kern="1200" dirty="0">
                          <a:solidFill>
                            <a:schemeClr val="tx1"/>
                          </a:solidFill>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_id: false, "Employee Name": "$ename", Salary: "sal", Commission: "$comm"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7</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bl>
          </a:graphicData>
        </a:graphic>
      </p:graphicFrame>
      <p:sp>
        <p:nvSpPr>
          <p:cNvPr id="4" name="Rectangle 3">
            <a:extLst>
              <a:ext uri="{FF2B5EF4-FFF2-40B4-BE49-F238E27FC236}">
                <a16:creationId xmlns:a16="http://schemas.microsoft.com/office/drawing/2014/main" id="{8ADDFD1B-5C45-1A01-73FB-19428B31DE3D}"/>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emp collection </a:t>
            </a:r>
          </a:p>
        </p:txBody>
      </p:sp>
    </p:spTree>
    <p:extLst>
      <p:ext uri="{BB962C8B-B14F-4D97-AF65-F5344CB8AC3E}">
        <p14:creationId xmlns:p14="http://schemas.microsoft.com/office/powerpoint/2010/main" val="2196993532"/>
      </p:ext>
    </p:extLst>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193095149"/>
              </p:ext>
            </p:extLst>
          </p:nvPr>
        </p:nvGraphicFramePr>
        <p:xfrm>
          <a:off x="262800" y="764704"/>
          <a:ext cx="11664000" cy="59791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highest paid salary.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IN" dirty="0">
                          <a:latin typeface="Source Code Pro" panose="020B0509030403020204" pitchFamily="49" charset="0"/>
                          <a:ea typeface="Source Code Pro" panose="020B0509030403020204" pitchFamily="49" charset="0"/>
                        </a:rPr>
                        <a:t>, "Maximum Salary"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employee name, his salary and also give documentNumber to every document.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documentNumber: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$documentNumber:  </a:t>
                      </a:r>
                      <a:r>
                        <a:rPr lang="en-IN" dirty="0">
                          <a:solidFill>
                            <a:srgbClr val="FF5A36"/>
                          </a:solidFill>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documentNumber: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Give the ranking to all document in descending order on salary field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documentNumber: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$documentNumber: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documentNumber: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the document who is getting 3</a:t>
                      </a:r>
                      <a:r>
                        <a:rPr lang="en-US" baseline="30000" dirty="0">
                          <a:latin typeface="Source Code Pro" panose="020B0509030403020204" pitchFamily="49" charset="0"/>
                          <a:ea typeface="Source Code Pro" panose="020B0509030403020204" pitchFamily="49" charset="0"/>
                        </a:rPr>
                        <a:t>rd</a:t>
                      </a:r>
                      <a:r>
                        <a:rPr lang="en-US" dirty="0">
                          <a:latin typeface="Source Code Pro" panose="020B0509030403020204" pitchFamily="49" charset="0"/>
                          <a:ea typeface="Source Code Pro" panose="020B0509030403020204" pitchFamily="49" charset="0"/>
                        </a:rPr>
                        <a:t> highest salary.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denseRank: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$denseRank: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denseRank: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denseRank: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4" name="Rectangle 3">
            <a:extLst>
              <a:ext uri="{FF2B5EF4-FFF2-40B4-BE49-F238E27FC236}">
                <a16:creationId xmlns:a16="http://schemas.microsoft.com/office/drawing/2014/main" id="{2DB511AA-F67F-A753-934D-66328C6430C5}"/>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emp collection </a:t>
            </a:r>
          </a:p>
        </p:txBody>
      </p:sp>
    </p:spTree>
    <p:extLst>
      <p:ext uri="{BB962C8B-B14F-4D97-AF65-F5344CB8AC3E}">
        <p14:creationId xmlns:p14="http://schemas.microsoft.com/office/powerpoint/2010/main" val="2296336712"/>
      </p:ext>
    </p:extLst>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714614181"/>
              </p:ext>
            </p:extLst>
          </p:nvPr>
        </p:nvGraphicFramePr>
        <p:xfrm>
          <a:off x="262800" y="764704"/>
          <a:ext cx="11664000" cy="6101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the first element from cards array field from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ObjectId("62bfd2ff6a923392ce172cb8"</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$first</a:t>
                      </a:r>
                      <a:r>
                        <a:rPr lang="en-IN" dirty="0">
                          <a:latin typeface="Source Code Pro" panose="020B0509030403020204" pitchFamily="49" charset="0"/>
                          <a:ea typeface="Source Code Pro" panose="020B0509030403020204" pitchFamily="49" charset="0"/>
                        </a:rPr>
                        <a:t>: "$cards"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the last element from cards array field from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ObjectId("62bfd2ff6a923392ce172cb8"</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$last</a:t>
                      </a:r>
                      <a:r>
                        <a:rPr lang="en-IN" dirty="0">
                          <a:latin typeface="Source Code Pro" panose="020B0509030403020204" pitchFamily="49" charset="0"/>
                          <a:ea typeface="Source Code Pro" panose="020B0509030403020204" pitchFamily="49" charset="0"/>
                        </a:rPr>
                        <a:t>: "$cards"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51EFBBE-B27A-5D96-39B3-907F53A83539}"/>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emp collection </a:t>
            </a:r>
          </a:p>
        </p:txBody>
      </p:sp>
    </p:spTree>
    <p:extLst>
      <p:ext uri="{BB962C8B-B14F-4D97-AF65-F5344CB8AC3E}">
        <p14:creationId xmlns:p14="http://schemas.microsoft.com/office/powerpoint/2010/main" val="1322465525"/>
      </p:ext>
    </p:extLst>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5443C974-4F8E-FC48-5117-CC93DC22527C}"/>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emp collection </a:t>
            </a:r>
          </a:p>
        </p:txBody>
      </p:sp>
    </p:spTree>
    <p:extLst>
      <p:ext uri="{BB962C8B-B14F-4D97-AF65-F5344CB8AC3E}">
        <p14:creationId xmlns:p14="http://schemas.microsoft.com/office/powerpoint/2010/main" val="4153484830"/>
      </p:ext>
    </p:extLst>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some operations on movie collection </a:t>
            </a:r>
            <a:endParaRPr lang="en-US" dirty="0"/>
          </a:p>
        </p:txBody>
      </p:sp>
    </p:spTree>
    <p:extLst>
      <p:ext uri="{BB962C8B-B14F-4D97-AF65-F5344CB8AC3E}">
        <p14:creationId xmlns:p14="http://schemas.microsoft.com/office/powerpoint/2010/main" val="2724972877"/>
      </p:ext>
    </p:extLst>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860346267"/>
              </p:ext>
            </p:extLst>
          </p:nvPr>
        </p:nvGraphicFramePr>
        <p:xfrm>
          <a:off x="262800" y="836712"/>
          <a:ext cx="11664000" cy="51358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Import movies.csv file in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192.168.1.21</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27017</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assignment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movies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csv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d:\movie.csv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 --useArrayIndexFields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Print movie_title, director, relese date, and genres whose director name starts with the letter </a:t>
                      </a:r>
                      <a:r>
                        <a:rPr lang="en-US" sz="1800" dirty="0">
                          <a:solidFill>
                            <a:srgbClr val="00B050"/>
                          </a:solidFill>
                          <a:latin typeface="Source Code Pro" panose="020B0509030403020204" pitchFamily="49" charset="0"/>
                          <a:ea typeface="Source Code Pro" panose="020B0509030403020204" pitchFamily="49" charset="0"/>
                        </a:rPr>
                        <a:t>‘D’</a:t>
                      </a:r>
                      <a:r>
                        <a:rPr lang="en-US" sz="1800" dirty="0">
                          <a:latin typeface="Source Code Pro" panose="020B0509030403020204" pitchFamily="49" charset="0"/>
                          <a:ea typeface="Source Code Pro" panose="020B0509030403020204" pitchFamily="49"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director: </a:t>
                      </a:r>
                      <a:r>
                        <a:rPr lang="en-IN" sz="1800" dirty="0">
                          <a:solidFill>
                            <a:srgbClr val="00B050"/>
                          </a:solidFill>
                          <a:latin typeface="Source Code Pro" panose="020B0509030403020204" pitchFamily="49" charset="0"/>
                          <a:ea typeface="Source Code Pro" panose="020B0509030403020204" pitchFamily="49" charset="0"/>
                        </a:rPr>
                        <a:t>/^D/</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movie_title: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director: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relese: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genres: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t>
                      </a:r>
                      <a:r>
                        <a:rPr lang="en-US" sz="1800" dirty="0">
                          <a:latin typeface="Source Code Pro" panose="020B0509030403020204" pitchFamily="49" charset="0"/>
                          <a:ea typeface="Source Code Pro" panose="020B0509030403020204" pitchFamily="49" charset="0"/>
                        </a:rPr>
                        <a:t>movie_title, director, genres, color, week1, week2, week3, week4, and create Total virtual field that print the addition of week1 + week2 + week3 + week4, round the Total to 3 decimal places.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week1: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week2: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week3: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week4: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Total: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$round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'$week1', '$week2', '$week3', '$week4'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bl>
          </a:graphicData>
        </a:graphic>
      </p:graphicFrame>
    </p:spTree>
    <p:extLst>
      <p:ext uri="{BB962C8B-B14F-4D97-AF65-F5344CB8AC3E}">
        <p14:creationId xmlns:p14="http://schemas.microsoft.com/office/powerpoint/2010/main" val="2547664860"/>
      </p:ext>
    </p:extLst>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114730105"/>
              </p:ext>
            </p:extLst>
          </p:nvPr>
        </p:nvGraphicFramePr>
        <p:xfrm>
          <a:off x="262800" y="764704"/>
          <a:ext cx="11664000" cy="59690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movie_title, director, language, genres, and color of all ‘English’ language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language: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"English"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language: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Count ‘Hindi’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language: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"Hindi"</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IN" dirty="0">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"Total Hindi Movies"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t>
                      </a:r>
                      <a:r>
                        <a:rPr lang="en-IN" dirty="0">
                          <a:latin typeface="Source Code Pro" panose="020B0509030403020204" pitchFamily="49" charset="0"/>
                          <a:ea typeface="Source Code Pro" panose="020B0509030403020204" pitchFamily="49" charset="0"/>
                        </a:rPr>
                        <a:t>color, director, duration, genres, movie_title, title_year, productionhouses where genres is ‘Horror’.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genres: </a:t>
                      </a:r>
                      <a:r>
                        <a:rPr kumimoji="0" lang="en-IN" sz="1800" kern="1200" dirty="0">
                          <a:solidFill>
                            <a:srgbClr val="00B050"/>
                          </a:solidFill>
                          <a:latin typeface="Source Code Pro" panose="020B0509030403020204" pitchFamily="49" charset="0"/>
                          <a:ea typeface="Source Code Pro" panose="020B0509030403020204" pitchFamily="49" charset="0"/>
                          <a:cs typeface="+mn-cs"/>
                        </a:rPr>
                        <a:t>/Horror/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duration: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title_year: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productionhouses: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Create a copy of emp collection from primaryDB collection to assignment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IN" dirty="0">
                          <a:latin typeface="Source Code Pro" panose="020B0509030403020204" pitchFamily="49" charset="0"/>
                          <a:ea typeface="Source Code Pro" panose="020B0509030403020204" pitchFamily="49" charset="0"/>
                        </a:rPr>
                        <a:t>('primaryDB').</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a:t>
                      </a:r>
                      <a:r>
                        <a:rPr lang="en-IN" dirty="0">
                          <a:latin typeface="Source Code Pro" panose="020B0509030403020204" pitchFamily="49" charset="0"/>
                          <a:ea typeface="Source Code Pro" panose="020B0509030403020204" pitchFamily="49" charset="0"/>
                        </a:rPr>
                        <a:t>: { db: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"assignment"</a:t>
                      </a:r>
                      <a:r>
                        <a:rPr lang="en-IN" dirty="0">
                          <a:latin typeface="Source Code Pro" panose="020B0509030403020204" pitchFamily="49" charset="0"/>
                          <a:ea typeface="Source Code Pro" panose="020B0509030403020204" pitchFamily="49" charset="0"/>
                        </a:rPr>
                        <a:t>, coll: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"emp"</a:t>
                      </a:r>
                      <a:r>
                        <a:rPr lang="en-IN" dirty="0">
                          <a:latin typeface="Source Code Pro" panose="020B0509030403020204" pitchFamily="49" charset="0"/>
                          <a:ea typeface="Source Code Pro" panose="020B0509030403020204" pitchFamily="49"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6" name="Rectangle 5">
            <a:extLst>
              <a:ext uri="{FF2B5EF4-FFF2-40B4-BE49-F238E27FC236}">
                <a16:creationId xmlns:a16="http://schemas.microsoft.com/office/drawing/2014/main" id="{1037E19D-4DFB-4543-BE41-8B7C0A29B1FA}"/>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2867429511"/>
      </p:ext>
    </p:extLst>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799707067"/>
              </p:ext>
            </p:extLst>
          </p:nvPr>
        </p:nvGraphicFramePr>
        <p:xfrm>
          <a:off x="262800" y="764704"/>
          <a:ext cx="11664000" cy="59791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languages wise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_id: '$language' , count :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a:t>
                      </a:r>
                      <a:r>
                        <a:rPr lang="en-IN" dirty="0">
                          <a:latin typeface="Source Code Pro" panose="020B0509030403020204" pitchFamily="49" charset="0"/>
                          <a:ea typeface="Source Code Pro" panose="020B0509030403020204" pitchFamily="49" charset="0"/>
                        </a:rPr>
                        <a:t>movie_title, director, genres, actor_1_name, actor_2_name, actor_3_name, budget, gross, stars and add new virtual field Rating and compute total sum of stars.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actor_1_name: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actor_2_name: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actor_3_name: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budget: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gross: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stars: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Rating: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'$stars'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Split genres in array and print the first element from the array.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"$movie_title",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$split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"$genres",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"$x",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41536821"/>
                  </a:ext>
                </a:extLst>
              </a:tr>
              <a:tr h="370840">
                <a:tc>
                  <a:txBody>
                    <a:bodyPr/>
                    <a:lstStyle/>
                    <a:p>
                      <a:pPr marL="285750" indent="-285750">
                        <a:buFont typeface="Arial" panose="020B0604020202020204" pitchFamily="34" charset="0"/>
                        <a:buChar char="•"/>
                      </a:pPr>
                      <a:r>
                        <a:rPr kumimoji="0" lang="en-US" kern="1200" dirty="0">
                          <a:solidFill>
                            <a:schemeClr val="tx1"/>
                          </a:solidFill>
                          <a:latin typeface="Source Code Pro" panose="020B0509030403020204" pitchFamily="49" charset="0"/>
                          <a:ea typeface="Source Code Pro" panose="020B0509030403020204" pitchFamily="49" charset="0"/>
                          <a:cs typeface="+mn-cs"/>
                        </a:rPr>
                        <a:t>Print actor one and count how many characters are there in their name.</a:t>
                      </a:r>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2125383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kern="1200" dirty="0">
                          <a:solidFill>
                            <a:schemeClr val="tx1"/>
                          </a:solidFill>
                          <a:latin typeface="Source Code Pro" panose="020B0509030403020204" pitchFamily="49" charset="0"/>
                          <a:ea typeface="Source Code Pro" panose="020B0509030403020204" pitchFamily="49" charset="0"/>
                          <a:cs typeface="+mn-cs"/>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"actor name and length":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"$actor_1_name", " ---&gt;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$toString</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$strLenCP</a:t>
                      </a:r>
                      <a:r>
                        <a:rPr kumimoji="0" lang="en-IN" kern="1200" dirty="0">
                          <a:solidFill>
                            <a:schemeClr val="tx1"/>
                          </a:solidFill>
                          <a:latin typeface="Source Code Pro" panose="020B0509030403020204" pitchFamily="49" charset="0"/>
                          <a:ea typeface="Source Code Pro" panose="020B0509030403020204" pitchFamily="49" charset="0"/>
                          <a:cs typeface="+mn-cs"/>
                        </a:rPr>
                        <a:t>: "$actor_1_name"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13522247"/>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11960142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start db server</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16566206"/>
              </p:ext>
            </p:extLst>
          </p:nvPr>
        </p:nvGraphicFramePr>
        <p:xfrm>
          <a:off x="1752600" y="335280"/>
          <a:ext cx="8763000" cy="1188720"/>
        </p:xfrm>
        <a:graphic>
          <a:graphicData uri="http://schemas.openxmlformats.org/drawingml/2006/table">
            <a:tbl>
              <a:tblPr firstRow="1" bandRow="1">
                <a:tableStyleId>{5940675A-B579-460E-94D1-54222C63F5DA}</a:tableStyleId>
              </a:tblPr>
              <a:tblGrid>
                <a:gridCol w="19812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752600">
                  <a:extLst>
                    <a:ext uri="{9D8B030D-6E8A-4147-A177-3AD203B41FA5}">
                      <a16:colId xmlns:a16="http://schemas.microsoft.com/office/drawing/2014/main" val="20002"/>
                    </a:ext>
                  </a:extLst>
                </a:gridCol>
                <a:gridCol w="1752600">
                  <a:extLst>
                    <a:ext uri="{9D8B030D-6E8A-4147-A177-3AD203B41FA5}">
                      <a16:colId xmlns:a16="http://schemas.microsoft.com/office/drawing/2014/main" val="20003"/>
                    </a:ext>
                  </a:extLst>
                </a:gridCol>
                <a:gridCol w="1752600">
                  <a:extLst>
                    <a:ext uri="{9D8B030D-6E8A-4147-A177-3AD203B41FA5}">
                      <a16:colId xmlns:a16="http://schemas.microsoft.com/office/drawing/2014/main" val="20004"/>
                    </a:ext>
                  </a:extLst>
                </a:gridCol>
              </a:tblGrid>
              <a:tr h="370840">
                <a:tc>
                  <a:txBody>
                    <a:bodyPr/>
                    <a:lstStyle/>
                    <a:p>
                      <a:endParaRPr lang="en-US" sz="2000" dirty="0"/>
                    </a:p>
                  </a:txBody>
                  <a:tcPr/>
                </a:tc>
                <a:tc>
                  <a:txBody>
                    <a:bodyPr/>
                    <a:lstStyle/>
                    <a:p>
                      <a:pPr algn="ctr"/>
                      <a:r>
                        <a:rPr lang="en-US" sz="2000" dirty="0">
                          <a:solidFill>
                            <a:srgbClr val="C00000"/>
                          </a:solidFill>
                        </a:rPr>
                        <a:t>MongoDB</a:t>
                      </a:r>
                    </a:p>
                  </a:txBody>
                  <a:tcPr anchor="ctr"/>
                </a:tc>
                <a:tc>
                  <a:txBody>
                    <a:bodyPr/>
                    <a:lstStyle/>
                    <a:p>
                      <a:pPr algn="ctr"/>
                      <a:r>
                        <a:rPr lang="en-US" sz="2000" dirty="0">
                          <a:solidFill>
                            <a:srgbClr val="C00000"/>
                          </a:solidFill>
                        </a:rPr>
                        <a:t>Redis</a:t>
                      </a:r>
                    </a:p>
                  </a:txBody>
                  <a:tcPr anchor="ctr"/>
                </a:tc>
                <a:tc>
                  <a:txBody>
                    <a:bodyPr/>
                    <a:lstStyle/>
                    <a:p>
                      <a:pPr algn="ctr"/>
                      <a:r>
                        <a:rPr lang="en-US" sz="2000" dirty="0">
                          <a:solidFill>
                            <a:srgbClr val="C00000"/>
                          </a:solidFill>
                        </a:rPr>
                        <a:t>MySQL</a:t>
                      </a:r>
                    </a:p>
                  </a:txBody>
                  <a:tcPr anchor="ctr"/>
                </a:tc>
                <a:tc>
                  <a:txBody>
                    <a:bodyPr/>
                    <a:lstStyle/>
                    <a:p>
                      <a:pPr algn="ctr"/>
                      <a:r>
                        <a:rPr lang="en-US" sz="2000" dirty="0">
                          <a:solidFill>
                            <a:srgbClr val="C00000"/>
                          </a:solidFill>
                        </a:rPr>
                        <a:t>Oracle</a:t>
                      </a:r>
                    </a:p>
                  </a:txBody>
                  <a:tcPr anchor="ct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Server</a:t>
                      </a:r>
                    </a:p>
                  </a:txBody>
                  <a:tcPr/>
                </a:tc>
                <a:tc>
                  <a:txBody>
                    <a:bodyPr/>
                    <a:lstStyle/>
                    <a:p>
                      <a:pPr algn="ctr"/>
                      <a:r>
                        <a:rPr lang="en-US" sz="2000" dirty="0">
                          <a:solidFill>
                            <a:srgbClr val="FF5A36"/>
                          </a:solidFill>
                        </a:rPr>
                        <a:t>mongod</a:t>
                      </a:r>
                    </a:p>
                  </a:txBody>
                  <a:tcPr anchor="ctr"/>
                </a:tc>
                <a:tc>
                  <a:txBody>
                    <a:bodyPr/>
                    <a:lstStyle/>
                    <a:p>
                      <a:pPr algn="ctr"/>
                      <a:r>
                        <a:rPr lang="en-US" sz="2000" dirty="0">
                          <a:solidFill>
                            <a:srgbClr val="FF5A36"/>
                          </a:solidFill>
                        </a:rPr>
                        <a:t>./redis-server</a:t>
                      </a:r>
                    </a:p>
                  </a:txBody>
                  <a:tcPr anchor="ctr"/>
                </a:tc>
                <a:tc>
                  <a:txBody>
                    <a:bodyPr/>
                    <a:lstStyle/>
                    <a:p>
                      <a:pPr algn="ctr"/>
                      <a:r>
                        <a:rPr lang="en-US" sz="2000" dirty="0">
                          <a:solidFill>
                            <a:srgbClr val="FF5A36"/>
                          </a:solidFill>
                        </a:rPr>
                        <a:t>mysqld</a:t>
                      </a:r>
                    </a:p>
                  </a:txBody>
                  <a:tcPr anchor="ctr"/>
                </a:tc>
                <a:tc>
                  <a:txBody>
                    <a:bodyPr/>
                    <a:lstStyle/>
                    <a:p>
                      <a:pPr algn="ctr"/>
                      <a:r>
                        <a:rPr lang="en-US" sz="2000" dirty="0">
                          <a:solidFill>
                            <a:srgbClr val="FF5A36"/>
                          </a:solidFill>
                        </a:rPr>
                        <a:t>oracle</a:t>
                      </a:r>
                    </a:p>
                  </a:txBody>
                  <a:tcPr anchor="ctr"/>
                </a:tc>
                <a:extLst>
                  <a:ext uri="{0D108BD9-81ED-4DB2-BD59-A6C34878D82A}">
                    <a16:rowId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Client</a:t>
                      </a:r>
                    </a:p>
                  </a:txBody>
                  <a:tcPr/>
                </a:tc>
                <a:tc>
                  <a:txBody>
                    <a:bodyPr/>
                    <a:lstStyle/>
                    <a:p>
                      <a:pPr algn="ctr"/>
                      <a:r>
                        <a:rPr lang="en-US" sz="2000" dirty="0">
                          <a:solidFill>
                            <a:srgbClr val="FF5A36"/>
                          </a:solidFill>
                        </a:rPr>
                        <a:t>mongo</a:t>
                      </a:r>
                    </a:p>
                  </a:txBody>
                  <a:tcPr anchor="ctr"/>
                </a:tc>
                <a:tc>
                  <a:txBody>
                    <a:bodyPr/>
                    <a:lstStyle/>
                    <a:p>
                      <a:pPr algn="ctr"/>
                      <a:r>
                        <a:rPr lang="en-US" sz="2000" dirty="0">
                          <a:solidFill>
                            <a:srgbClr val="FF5A36"/>
                          </a:solidFill>
                        </a:rPr>
                        <a:t>./redis-cli</a:t>
                      </a:r>
                    </a:p>
                  </a:txBody>
                  <a:tcPr anchor="ctr"/>
                </a:tc>
                <a:tc>
                  <a:txBody>
                    <a:bodyPr/>
                    <a:lstStyle/>
                    <a:p>
                      <a:pPr algn="ctr"/>
                      <a:r>
                        <a:rPr lang="en-US" sz="2000" dirty="0">
                          <a:solidFill>
                            <a:srgbClr val="FF5A36"/>
                          </a:solidFill>
                        </a:rPr>
                        <a:t>mysql</a:t>
                      </a:r>
                    </a:p>
                  </a:txBody>
                  <a:tcPr anchor="ctr"/>
                </a:tc>
                <a:tc>
                  <a:txBody>
                    <a:bodyPr/>
                    <a:lstStyle/>
                    <a:p>
                      <a:pPr algn="ctr"/>
                      <a:r>
                        <a:rPr lang="en-US" sz="2000" dirty="0">
                          <a:solidFill>
                            <a:srgbClr val="FF5A36"/>
                          </a:solidFill>
                        </a:rPr>
                        <a:t>sqlplus</a:t>
                      </a:r>
                    </a:p>
                  </a:txBody>
                  <a:tcPr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624809010"/>
      </p:ext>
    </p:extLst>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369599531"/>
              </p:ext>
            </p:extLst>
          </p:nvPr>
        </p:nvGraphicFramePr>
        <p:xfrm>
          <a:off x="262800" y="836712"/>
          <a:ext cx="11664000" cy="51612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movies which is directed by director whose name starts with a letter ‘B’.</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director: </a:t>
                      </a:r>
                      <a:r>
                        <a:rPr kumimoji="0" lang="en-IN" sz="1800" kern="1200" dirty="0">
                          <a:solidFill>
                            <a:srgbClr val="00B050"/>
                          </a:solidFill>
                          <a:latin typeface="Source Code Pro" panose="020B0509030403020204" pitchFamily="49" charset="0"/>
                          <a:ea typeface="Source Code Pro" panose="020B0509030403020204" pitchFamily="49" charset="0"/>
                          <a:cs typeface="+mn-cs"/>
                        </a:rPr>
                        <a:t>/^B/</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IN" dirty="0">
                          <a:latin typeface="Source Code Pro" panose="020B0509030403020204" pitchFamily="49" charset="0"/>
                          <a:ea typeface="Source Code Pro" panose="020B0509030403020204" pitchFamily="49" charset="0"/>
                        </a:rPr>
                        <a:t>, count: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movie title and rating count.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"$movie_title", rating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$toString</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'$stars'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 ' star'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movie list whose rating is = ‘5 star’</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"$movie_title", stars: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rating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toString</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'$stars'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 star'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rating: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'5 star'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131035978"/>
      </p:ext>
    </p:extLst>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2502189273"/>
      </p:ext>
    </p:extLst>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4091151459"/>
      </p:ext>
    </p:extLst>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1537417771"/>
      </p:ext>
    </p:extLst>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3377057091"/>
      </p:ext>
    </p:extLst>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2191308331"/>
      </p:ext>
    </p:extLst>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3490910387"/>
      </p:ext>
    </p:extLst>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one-to-one and one-to-many relationship</a:t>
            </a:r>
            <a:endParaRPr lang="en-US" dirty="0"/>
          </a:p>
        </p:txBody>
      </p:sp>
    </p:spTree>
    <p:extLst>
      <p:ext uri="{BB962C8B-B14F-4D97-AF65-F5344CB8AC3E}">
        <p14:creationId xmlns:p14="http://schemas.microsoft.com/office/powerpoint/2010/main" val="3484789413"/>
      </p:ext>
    </p:extLst>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one-to-one and one-to-many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72990410"/>
              </p:ext>
            </p:extLst>
          </p:nvPr>
        </p:nvGraphicFramePr>
        <p:xfrm>
          <a:off x="262800" y="836712"/>
          <a:ext cx="11664000" cy="53848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0" indent="0" algn="ctr">
                        <a:buFont typeface="Arial" panose="020B0604020202020204" pitchFamily="34" charset="0"/>
                        <a:buNone/>
                      </a:pPr>
                      <a:r>
                        <a:rPr lang="en-US" sz="2000" b="0" dirty="0">
                          <a:solidFill>
                            <a:srgbClr val="036883"/>
                          </a:solidFill>
                          <a:latin typeface="Source Code Pro" panose="020B0509030403020204" pitchFamily="49" charset="0"/>
                          <a:ea typeface="Source Code Pro" panose="020B0509030403020204" pitchFamily="49" charset="0"/>
                        </a:rPr>
                        <a:t>Create one-to-many relation between order and orderitems collection.</a:t>
                      </a:r>
                      <a:endParaRPr lang="en-IN" sz="2000" b="0" dirty="0">
                        <a:solidFill>
                          <a:srgbClr val="036883"/>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pPr marL="0" indent="0">
                        <a:buFont typeface="Arial" panose="020B0604020202020204" pitchFamily="34" charset="0"/>
                        <a:buNone/>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58165046"/>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order collection with following fields [ _id, orderDate, customer, city, latitude, and longitude ]. Insert minimum 7 customer details in the order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orderitems collection with following fields [ _id, orderid, cart [ { item, price, quantity, and unit },{item, price, quantity, and unit }, ... ], Insert minimum 3-4 items in cart for every customer.</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Create one-to-one relation between driver and licence collection.</a:t>
                      </a:r>
                      <a:endParaRPr kumimoji="0" lang="en-IN" sz="2000" b="0" kern="1200" dirty="0">
                        <a:solidFill>
                          <a:srgbClr val="036883"/>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Create driver collection with the following fields [ _id, name, age, city, phone ]. Insert 4-5 driver details in the collection.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licence collection with the following fields [ _id, driverId, licenceNumber, issuedOn, expireOn ]. Insert licence details for all the drivers.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bl>
          </a:graphicData>
        </a:graphic>
      </p:graphicFrame>
    </p:spTree>
    <p:extLst>
      <p:ext uri="{BB962C8B-B14F-4D97-AF65-F5344CB8AC3E}">
        <p14:creationId xmlns:p14="http://schemas.microsoft.com/office/powerpoint/2010/main" val="2459280794"/>
      </p:ext>
    </p:extLst>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430974936"/>
              </p:ext>
            </p:extLst>
          </p:nvPr>
        </p:nvGraphicFramePr>
        <p:xfrm>
          <a:off x="262800" y="836712"/>
          <a:ext cx="11664000" cy="56997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order details with their orderItems details.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.orders.</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rPr>
                        <a:t>([ {</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US" dirty="0">
                          <a:latin typeface="Source Code Pro" panose="020B0509030403020204" pitchFamily="49" charset="0"/>
                          <a:ea typeface="Source Code Pro" panose="020B0509030403020204" pitchFamily="49" charset="0"/>
                        </a:rPr>
                        <a:t>: "orderitems",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US" dirty="0">
                          <a:latin typeface="Source Code Pro" panose="020B0509030403020204" pitchFamily="49" charset="0"/>
                          <a:ea typeface="Source Code Pro" panose="020B0509030403020204" pitchFamily="49" charset="0"/>
                        </a:rPr>
                        <a:t>: "orderid",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US" dirty="0">
                          <a:latin typeface="Source Code Pro" panose="020B0509030403020204" pitchFamily="49" charset="0"/>
                          <a:ea typeface="Source Code Pro" panose="020B0509030403020204" pitchFamily="49" charset="0"/>
                        </a:rPr>
                        <a:t>: "Cart Details"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Display all order details with their orderItems details whose customer name is ‘ruhan’.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customer: "ruhan"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"orderitems",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"orderid",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"Cart Details"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drivers with their licence details.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US" dirty="0">
                          <a:latin typeface="Source Code Pro" panose="020B0509030403020204" pitchFamily="49" charset="0"/>
                          <a:ea typeface="Source Code Pro" panose="020B0509030403020204" pitchFamily="49" charset="0"/>
                        </a:rPr>
                        <a:t>: "licence",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US" dirty="0">
                          <a:latin typeface="Source Code Pro" panose="020B0509030403020204" pitchFamily="49" charset="0"/>
                          <a:ea typeface="Source Code Pro" panose="020B0509030403020204" pitchFamily="49" charset="0"/>
                        </a:rPr>
                        <a:t>: "Licence Details"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 ])</a:t>
                      </a:r>
                      <a:endParaRPr lang="en-IN" dirty="0">
                        <a:solidFill>
                          <a:schemeClr val="bg1">
                            <a:lumMod val="50000"/>
                          </a:schemeClr>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drivers details and their licence number, issuedOn, expireOn only.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.driver.</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"licence",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"Licence Details" } },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'Licence Details.licenceNumber':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6" name="Rectangle 5">
            <a:extLst>
              <a:ext uri="{FF2B5EF4-FFF2-40B4-BE49-F238E27FC236}">
                <a16:creationId xmlns:a16="http://schemas.microsoft.com/office/drawing/2014/main" id="{5F6059CF-DB8D-4EBF-996B-BC5DB8CFE3B4}"/>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one-to-one and one-to-many collection </a:t>
            </a:r>
          </a:p>
        </p:txBody>
      </p:sp>
    </p:spTree>
    <p:extLst>
      <p:ext uri="{BB962C8B-B14F-4D97-AF65-F5344CB8AC3E}">
        <p14:creationId xmlns:p14="http://schemas.microsoft.com/office/powerpoint/2010/main" val="41504167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start server and client </a:t>
            </a:r>
          </a:p>
        </p:txBody>
      </p:sp>
      <p:sp>
        <p:nvSpPr>
          <p:cNvPr id="7" name="Rectangle 6"/>
          <p:cNvSpPr/>
          <p:nvPr/>
        </p:nvSpPr>
        <p:spPr>
          <a:xfrm>
            <a:off x="355835" y="580618"/>
            <a:ext cx="11407669" cy="430887"/>
          </a:xfrm>
          <a:prstGeom prst="rect">
            <a:avLst/>
          </a:prstGeom>
        </p:spPr>
        <p:txBody>
          <a:bodyPr wrap="square">
            <a:spAutoFit/>
          </a:bodyPr>
          <a:lstStyle/>
          <a:p>
            <a:r>
              <a:rPr lang="en-US" sz="2000" dirty="0"/>
              <a:t>To start </a:t>
            </a:r>
            <a:r>
              <a:rPr lang="en-US" sz="2000" dirty="0">
                <a:solidFill>
                  <a:srgbClr val="FF5A36"/>
                </a:solidFill>
              </a:rPr>
              <a:t>MongoDB server</a:t>
            </a:r>
            <a:r>
              <a:rPr lang="en-US" sz="2000" dirty="0"/>
              <a:t>, execute </a:t>
            </a:r>
            <a:r>
              <a:rPr lang="en-US" sz="2200" b="1" dirty="0">
                <a:solidFill>
                  <a:srgbClr val="C00000"/>
                </a:solidFill>
              </a:rPr>
              <a:t>mongod.exe</a:t>
            </a:r>
            <a:r>
              <a:rPr lang="en-US" sz="2000" dirty="0"/>
              <a:t>.</a:t>
            </a:r>
            <a:endParaRPr lang="en-IN" sz="2000" dirty="0"/>
          </a:p>
        </p:txBody>
      </p:sp>
      <p:sp>
        <p:nvSpPr>
          <p:cNvPr id="4" name="Rectangle 3"/>
          <p:cNvSpPr/>
          <p:nvPr/>
        </p:nvSpPr>
        <p:spPr>
          <a:xfrm>
            <a:off x="407368" y="2492896"/>
            <a:ext cx="11305256" cy="1846659"/>
          </a:xfrm>
          <a:prstGeom prst="rect">
            <a:avLst/>
          </a:prstGeom>
        </p:spPr>
        <p:txBody>
          <a:bodyPr wrap="squar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--bind_ip_all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stp10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–auth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--storageEngine inMemory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"d:\tmp"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p>
        </p:txBody>
      </p:sp>
      <p:sp>
        <p:nvSpPr>
          <p:cNvPr id="5" name="Rectangle 4"/>
          <p:cNvSpPr/>
          <p:nvPr/>
        </p:nvSpPr>
        <p:spPr>
          <a:xfrm>
            <a:off x="407368" y="1003955"/>
            <a:ext cx="10517021" cy="984885"/>
          </a:xfrm>
          <a:prstGeom prst="rect">
            <a:avLst/>
          </a:prstGeom>
        </p:spPr>
        <p:txBody>
          <a:bodyPr wrap="square">
            <a:spAutoFit/>
          </a:bodyPr>
          <a:lstStyle/>
          <a:p>
            <a:pPr marL="285750" indent="-285750">
              <a:buFont typeface="Arial" panose="020B0604020202020204" pitchFamily="34" charset="0"/>
              <a:buChar char="•"/>
            </a:pPr>
            <a:r>
              <a:rPr lang="en-US" dirty="0">
                <a:solidFill>
                  <a:srgbClr val="036883"/>
                </a:solidFill>
              </a:rPr>
              <a:t>The --dbpath option points to your database directory.</a:t>
            </a:r>
          </a:p>
          <a:p>
            <a:pPr marL="285750" indent="-285750">
              <a:buFont typeface="Arial" panose="020B0604020202020204" pitchFamily="34" charset="0"/>
              <a:buChar char="•"/>
            </a:pPr>
            <a:endParaRPr lang="en-US" sz="200" dirty="0">
              <a:solidFill>
                <a:srgbClr val="036883"/>
              </a:solidFill>
            </a:endParaRPr>
          </a:p>
          <a:p>
            <a:pPr marL="285750" indent="-285750">
              <a:buFont typeface="Arial" panose="020B0604020202020204" pitchFamily="34" charset="0"/>
              <a:buChar char="•"/>
            </a:pPr>
            <a:r>
              <a:rPr lang="en-US" dirty="0">
                <a:solidFill>
                  <a:srgbClr val="036883"/>
                </a:solidFill>
              </a:rPr>
              <a:t>The --bind_ip_all option : bind to all ip addresses.</a:t>
            </a:r>
          </a:p>
          <a:p>
            <a:pPr marL="285750" indent="-285750">
              <a:buFont typeface="Arial" panose="020B0604020202020204" pitchFamily="34" charset="0"/>
              <a:buChar char="•"/>
            </a:pPr>
            <a:endParaRPr lang="en-US" sz="200" dirty="0">
              <a:solidFill>
                <a:srgbClr val="036883"/>
              </a:solidFill>
            </a:endParaRPr>
          </a:p>
          <a:p>
            <a:pPr marL="285750" indent="-285750">
              <a:buFont typeface="Arial" panose="020B0604020202020204" pitchFamily="34" charset="0"/>
              <a:buChar char="•"/>
            </a:pPr>
            <a:r>
              <a:rPr lang="en-US" dirty="0">
                <a:solidFill>
                  <a:srgbClr val="036883"/>
                </a:solidFill>
              </a:rPr>
              <a:t>The --bind_ip arg option : comma separated list of ip addresses to listen on,  localhost by default.</a:t>
            </a:r>
          </a:p>
        </p:txBody>
      </p:sp>
      <p:sp>
        <p:nvSpPr>
          <p:cNvPr id="8" name="Rectangle 7"/>
          <p:cNvSpPr/>
          <p:nvPr/>
        </p:nvSpPr>
        <p:spPr>
          <a:xfrm>
            <a:off x="352866" y="4469050"/>
            <a:ext cx="11407669" cy="430887"/>
          </a:xfrm>
          <a:prstGeom prst="rect">
            <a:avLst/>
          </a:prstGeom>
        </p:spPr>
        <p:txBody>
          <a:bodyPr wrap="square">
            <a:spAutoFit/>
          </a:bodyPr>
          <a:lstStyle/>
          <a:p>
            <a:r>
              <a:rPr lang="en-US" sz="2000" dirty="0"/>
              <a:t>To start </a:t>
            </a:r>
            <a:r>
              <a:rPr lang="en-US" sz="2000" dirty="0">
                <a:solidFill>
                  <a:srgbClr val="FF5A36"/>
                </a:solidFill>
              </a:rPr>
              <a:t>MongoDB client</a:t>
            </a:r>
            <a:r>
              <a:rPr lang="en-US" sz="2000" dirty="0"/>
              <a:t>, execute </a:t>
            </a:r>
            <a:r>
              <a:rPr lang="en-US" sz="2200" b="1" dirty="0">
                <a:solidFill>
                  <a:srgbClr val="C00000"/>
                </a:solidFill>
              </a:rPr>
              <a:t>mongo.exe</a:t>
            </a:r>
            <a:r>
              <a:rPr lang="en-US" sz="2000" dirty="0"/>
              <a:t>.</a:t>
            </a:r>
            <a:endParaRPr lang="en-IN" sz="2000" dirty="0"/>
          </a:p>
        </p:txBody>
      </p:sp>
      <p:cxnSp>
        <p:nvCxnSpPr>
          <p:cNvPr id="10" name="Straight Connector 9"/>
          <p:cNvCxnSpPr>
            <a:cxnSpLocks/>
          </p:cNvCxnSpPr>
          <p:nvPr/>
        </p:nvCxnSpPr>
        <p:spPr>
          <a:xfrm>
            <a:off x="352425" y="4437112"/>
            <a:ext cx="11411498"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407368" y="4869160"/>
            <a:ext cx="11665296" cy="1877437"/>
          </a:xfrm>
          <a:prstGeom prst="rect">
            <a:avLst/>
          </a:prstGeom>
        </p:spPr>
        <p:txBody>
          <a:bodyPr wrap="squar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sz="1900" dirty="0">
                <a:solidFill>
                  <a:srgbClr val="994646"/>
                </a:solidFill>
                <a:latin typeface="Source Code Pro" panose="020B0509030403020204" pitchFamily="49" charset="0"/>
                <a:ea typeface="Source Code Pro" panose="020B0509030403020204" pitchFamily="49"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sz="1900" dirty="0">
                <a:solidFill>
                  <a:srgbClr val="994646"/>
                </a:solidFill>
                <a:latin typeface="Source Code Pro" panose="020B0509030403020204" pitchFamily="49" charset="0"/>
                <a:ea typeface="Source Code Pro" panose="020B0509030403020204" pitchFamily="49" charset="0"/>
              </a:rPr>
              <a:t>27017</a:t>
            </a:r>
            <a:endPar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sz="1900" dirty="0">
                <a:solidFill>
                  <a:srgbClr val="994646"/>
                </a:solidFill>
                <a:latin typeface="Source Code Pro" panose="020B0509030403020204" pitchFamily="49" charset="0"/>
                <a:ea typeface="Source Code Pro" panose="020B0509030403020204" pitchFamily="49"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–u user01 -p user01 </a:t>
            </a:r>
            <a:r>
              <a:rPr lang="en-IN" sz="1900" b="0" i="0" dirty="0">
                <a:solidFill>
                  <a:srgbClr val="24292F"/>
                </a:solidFill>
                <a:effectLst/>
                <a:latin typeface="Source Code Pro" panose="020B0509030403020204" pitchFamily="49" charset="0"/>
                <a:ea typeface="Source Code Pro" panose="020B0509030403020204" pitchFamily="49" charset="0"/>
              </a:rPr>
              <a:t>--authenticationDatabase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primaryDB</a:t>
            </a:r>
          </a:p>
        </p:txBody>
      </p:sp>
      <p:sp>
        <p:nvSpPr>
          <p:cNvPr id="2" name="Rectangle 1"/>
          <p:cNvSpPr/>
          <p:nvPr/>
        </p:nvSpPr>
        <p:spPr>
          <a:xfrm>
            <a:off x="407368" y="2060848"/>
            <a:ext cx="6192688"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&lt;hostnames | ipaddresses&gt;</a:t>
            </a:r>
          </a:p>
        </p:txBody>
      </p:sp>
      <p:sp>
        <p:nvSpPr>
          <p:cNvPr id="12" name="TextBox 11">
            <a:extLst>
              <a:ext uri="{FF2B5EF4-FFF2-40B4-BE49-F238E27FC236}">
                <a16:creationId xmlns:a16="http://schemas.microsoft.com/office/drawing/2014/main" id="{DD65624A-ADDF-4139-B059-8CDA82F55957}"/>
              </a:ext>
            </a:extLst>
          </p:cNvPr>
          <p:cNvSpPr txBox="1"/>
          <p:nvPr/>
        </p:nvSpPr>
        <p:spPr>
          <a:xfrm>
            <a:off x="7824192" y="679996"/>
            <a:ext cx="4248472" cy="430887"/>
          </a:xfrm>
          <a:prstGeom prst="rect">
            <a:avLst/>
          </a:prstGeom>
          <a:solidFill>
            <a:schemeClr val="accent6">
              <a:lumMod val="20000"/>
              <a:lumOff val="80000"/>
            </a:schemeClr>
          </a:solidFill>
        </p:spPr>
        <p:txBody>
          <a:bodyPr wrap="square">
            <a:spAutoFit/>
          </a:bodyPr>
          <a:lstStyle/>
          <a:p>
            <a:r>
              <a:rPr lang="en-US" sz="2200" dirty="0">
                <a:solidFill>
                  <a:srgbClr val="C00000"/>
                </a:solidFill>
                <a:latin typeface="Segoe UI" panose="020B0502040204020203" pitchFamily="34" charset="0"/>
                <a:ea typeface="SimSun" panose="02010600030101010101" pitchFamily="2" charset="-122"/>
                <a:cs typeface="Segoe UI" panose="020B0502040204020203" pitchFamily="34" charset="0"/>
              </a:rPr>
              <a:t>Note: </a:t>
            </a:r>
            <a:r>
              <a:rPr lang="en-US" sz="2200" dirty="0">
                <a:latin typeface="Segoe UI" panose="020B0502040204020203" pitchFamily="34" charset="0"/>
                <a:ea typeface="SimSun" panose="02010600030101010101" pitchFamily="2" charset="-122"/>
                <a:cs typeface="Segoe UI" panose="020B0502040204020203" pitchFamily="34" charset="0"/>
              </a:rPr>
              <a:t>Always give --dbpath in "" </a:t>
            </a:r>
            <a:endParaRPr lang="en-IN" sz="2200" dirty="0">
              <a:latin typeface="Segoe UI" panose="020B0502040204020203" pitchFamily="34" charset="0"/>
              <a:ea typeface="SimSun" panose="02010600030101010101" pitchFamily="2" charset="-122"/>
              <a:cs typeface="Segoe UI" panose="020B0502040204020203" pitchFamily="34" charset="0"/>
            </a:endParaRPr>
          </a:p>
        </p:txBody>
      </p:sp>
      <p:grpSp>
        <p:nvGrpSpPr>
          <p:cNvPr id="3" name="Group 2">
            <a:extLst>
              <a:ext uri="{FF2B5EF4-FFF2-40B4-BE49-F238E27FC236}">
                <a16:creationId xmlns:a16="http://schemas.microsoft.com/office/drawing/2014/main" id="{5A22E77C-AD82-4728-ABB2-F84E6D207612}"/>
              </a:ext>
            </a:extLst>
          </p:cNvPr>
          <p:cNvGrpSpPr/>
          <p:nvPr/>
        </p:nvGrpSpPr>
        <p:grpSpPr>
          <a:xfrm>
            <a:off x="7120719" y="4221089"/>
            <a:ext cx="3803670" cy="791525"/>
            <a:chOff x="6354577" y="4541865"/>
            <a:chExt cx="3410749" cy="1075057"/>
          </a:xfrm>
        </p:grpSpPr>
        <p:cxnSp>
          <p:nvCxnSpPr>
            <p:cNvPr id="9" name="Connector: Elbow 8">
              <a:extLst>
                <a:ext uri="{FF2B5EF4-FFF2-40B4-BE49-F238E27FC236}">
                  <a16:creationId xmlns:a16="http://schemas.microsoft.com/office/drawing/2014/main" id="{5AD6C71B-C7A2-441F-AFBB-0E6837B475B4}"/>
                </a:ext>
              </a:extLst>
            </p:cNvPr>
            <p:cNvCxnSpPr>
              <a:cxnSpLocks/>
            </p:cNvCxnSpPr>
            <p:nvPr/>
          </p:nvCxnSpPr>
          <p:spPr>
            <a:xfrm>
              <a:off x="6354577" y="4541865"/>
              <a:ext cx="1238975" cy="682988"/>
            </a:xfrm>
            <a:prstGeom prst="bentConnector3">
              <a:avLst>
                <a:gd name="adj1" fmla="val -18"/>
              </a:avLst>
            </a:prstGeom>
            <a:ln w="38100">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28C3A2A0-F79F-441B-9B72-DDE3759B8DFF}"/>
                </a:ext>
              </a:extLst>
            </p:cNvPr>
            <p:cNvSpPr txBox="1"/>
            <p:nvPr/>
          </p:nvSpPr>
          <p:spPr>
            <a:xfrm>
              <a:off x="7619026" y="4909035"/>
              <a:ext cx="2146300" cy="707887"/>
            </a:xfrm>
            <a:prstGeom prst="rect">
              <a:avLst/>
            </a:prstGeom>
            <a:noFill/>
          </p:spPr>
          <p:txBody>
            <a:bodyPr wrap="square">
              <a:spAutoFit/>
            </a:bodyPr>
            <a:lstStyle/>
            <a:p>
              <a:r>
                <a:rPr lang="en-US" sz="2000" i="1" dirty="0">
                  <a:solidFill>
                    <a:srgbClr val="732B54"/>
                  </a:solidFill>
                </a:rPr>
                <a:t>must be empty folder</a:t>
              </a:r>
              <a:endParaRPr lang="en-IN" sz="2000" i="1" dirty="0">
                <a:solidFill>
                  <a:srgbClr val="732B54"/>
                </a:solidFill>
              </a:endParaRPr>
            </a:p>
          </p:txBody>
        </p:sp>
      </p:grpSp>
    </p:spTree>
    <p:extLst>
      <p:ext uri="{BB962C8B-B14F-4D97-AF65-F5344CB8AC3E}">
        <p14:creationId xmlns:p14="http://schemas.microsoft.com/office/powerpoint/2010/main" val="3561666700"/>
      </p:ext>
    </p:extLst>
  </p:cSld>
  <p:clrMapOvr>
    <a:masterClrMapping/>
  </p:clrMapOvr>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538443720"/>
              </p:ext>
            </p:extLst>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Rename field name to driverName in driver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US" kern="1200" dirty="0">
                          <a:solidFill>
                            <a:schemeClr val="tx1"/>
                          </a:solidFill>
                          <a:latin typeface="Source Code Pro" panose="020B0509030403020204" pitchFamily="49" charset="0"/>
                          <a:ea typeface="Source Code Pro" panose="020B0509030403020204" pitchFamily="49" charset="0"/>
                          <a:cs typeface="+mn-cs"/>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driverName</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 )</a:t>
                      </a:r>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solidFill>
                          <a:schemeClr val="bg1">
                            <a:lumMod val="50000"/>
                          </a:schemeClr>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3119632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9415281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26273220"/>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73281008"/>
                  </a:ext>
                </a:extLst>
              </a:tr>
            </a:tbl>
          </a:graphicData>
        </a:graphic>
      </p:graphicFrame>
      <p:sp>
        <p:nvSpPr>
          <p:cNvPr id="6" name="Rectangle 5">
            <a:extLst>
              <a:ext uri="{FF2B5EF4-FFF2-40B4-BE49-F238E27FC236}">
                <a16:creationId xmlns:a16="http://schemas.microsoft.com/office/drawing/2014/main" id="{5F6059CF-DB8D-4EBF-996B-BC5DB8CFE3B4}"/>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one-to-one and one-to-many collection </a:t>
            </a:r>
          </a:p>
        </p:txBody>
      </p:sp>
    </p:spTree>
    <p:extLst>
      <p:ext uri="{BB962C8B-B14F-4D97-AF65-F5344CB8AC3E}">
        <p14:creationId xmlns:p14="http://schemas.microsoft.com/office/powerpoint/2010/main" val="4164348433"/>
      </p:ext>
    </p:extLst>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javascript examples </a:t>
            </a:r>
            <a:endParaRPr lang="en-US" dirty="0"/>
          </a:p>
        </p:txBody>
      </p:sp>
      <p:sp>
        <p:nvSpPr>
          <p:cNvPr id="3" name="TextBox 2">
            <a:extLst>
              <a:ext uri="{FF2B5EF4-FFF2-40B4-BE49-F238E27FC236}">
                <a16:creationId xmlns:a16="http://schemas.microsoft.com/office/drawing/2014/main" id="{F0F61A82-B5A1-E659-229D-6A6FCB6EAFD9}"/>
              </a:ext>
            </a:extLst>
          </p:cNvPr>
          <p:cNvSpPr txBox="1"/>
          <p:nvPr/>
        </p:nvSpPr>
        <p:spPr>
          <a:xfrm>
            <a:off x="191344" y="188640"/>
            <a:ext cx="5256584" cy="646331"/>
          </a:xfrm>
          <a:prstGeom prst="rect">
            <a:avLst/>
          </a:prstGeom>
          <a:noFill/>
        </p:spPr>
        <p:txBody>
          <a:bodyPr wrap="square">
            <a:spAutoFit/>
          </a:bodyPr>
          <a:lstStyle/>
          <a:p>
            <a:r>
              <a:rPr lang="en-US" b="0" dirty="0">
                <a:solidFill>
                  <a:srgbClr val="98676A"/>
                </a:solidFill>
                <a:effectLst/>
                <a:latin typeface="Consolas" panose="020B0609020204030204" pitchFamily="49" charset="0"/>
              </a:rPr>
              <a:t>var</a:t>
            </a:r>
            <a:r>
              <a:rPr lang="en-US" b="0" dirty="0">
                <a:solidFill>
                  <a:srgbClr val="D3AF86"/>
                </a:solidFill>
                <a:effectLst/>
                <a:latin typeface="Consolas" panose="020B0609020204030204" pitchFamily="49" charset="0"/>
              </a:rPr>
              <a:t> </a:t>
            </a:r>
            <a:r>
              <a:rPr lang="en-US" b="0" dirty="0">
                <a:solidFill>
                  <a:srgbClr val="DC3958"/>
                </a:solidFill>
                <a:effectLst/>
                <a:latin typeface="Consolas" panose="020B0609020204030204" pitchFamily="49" charset="0"/>
              </a:rPr>
              <a:t>x</a:t>
            </a:r>
            <a:r>
              <a:rPr lang="en-US" b="0" dirty="0">
                <a:solidFill>
                  <a:srgbClr val="D3AF86"/>
                </a:solidFill>
                <a:effectLst/>
                <a:latin typeface="Consolas" panose="020B0609020204030204" pitchFamily="49" charset="0"/>
              </a:rPr>
              <a:t> = "</a:t>
            </a:r>
            <a:r>
              <a:rPr lang="en-US" b="0" dirty="0">
                <a:solidFill>
                  <a:srgbClr val="889B4A"/>
                </a:solidFill>
                <a:effectLst/>
                <a:latin typeface="Consolas" panose="020B0609020204030204" pitchFamily="49" charset="0"/>
              </a:rPr>
              <a:t>Saleel bagde</a:t>
            </a:r>
            <a:r>
              <a:rPr lang="en-US" b="0" dirty="0">
                <a:solidFill>
                  <a:srgbClr val="D3AF86"/>
                </a:solidFill>
                <a:effectLst/>
                <a:latin typeface="Consolas" panose="020B0609020204030204" pitchFamily="49" charset="0"/>
              </a:rPr>
              <a:t>";</a:t>
            </a:r>
          </a:p>
          <a:p>
            <a:r>
              <a:rPr lang="en-US" b="0" dirty="0">
                <a:solidFill>
                  <a:srgbClr val="DC3958"/>
                </a:solidFill>
                <a:effectLst/>
                <a:latin typeface="Consolas" panose="020B0609020204030204" pitchFamily="49" charset="0"/>
              </a:rPr>
              <a:t>console</a:t>
            </a:r>
            <a:r>
              <a:rPr lang="en-US" b="0" dirty="0">
                <a:solidFill>
                  <a:srgbClr val="D3AF86"/>
                </a:solidFill>
                <a:effectLst/>
                <a:latin typeface="Consolas" panose="020B0609020204030204" pitchFamily="49" charset="0"/>
              </a:rPr>
              <a:t>.</a:t>
            </a:r>
            <a:r>
              <a:rPr lang="en-US" b="0" dirty="0">
                <a:solidFill>
                  <a:srgbClr val="8AB1B0"/>
                </a:solidFill>
                <a:effectLst/>
                <a:latin typeface="Consolas" panose="020B0609020204030204" pitchFamily="49" charset="0"/>
              </a:rPr>
              <a:t>log</a:t>
            </a:r>
            <a:r>
              <a:rPr lang="en-US" b="0" dirty="0">
                <a:solidFill>
                  <a:srgbClr val="D3AF86"/>
                </a:solidFill>
                <a:effectLst/>
                <a:latin typeface="Consolas" panose="020B0609020204030204" pitchFamily="49" charset="0"/>
              </a:rPr>
              <a:t>(`</a:t>
            </a:r>
            <a:r>
              <a:rPr lang="en-US" b="0" dirty="0">
                <a:solidFill>
                  <a:srgbClr val="889B4A"/>
                </a:solidFill>
                <a:effectLst/>
                <a:latin typeface="Consolas" panose="020B0609020204030204" pitchFamily="49" charset="0"/>
              </a:rPr>
              <a:t>The value of x is ${</a:t>
            </a:r>
            <a:r>
              <a:rPr lang="en-US" b="0" dirty="0">
                <a:solidFill>
                  <a:srgbClr val="DC3958"/>
                </a:solidFill>
                <a:effectLst/>
                <a:latin typeface="Consolas" panose="020B0609020204030204" pitchFamily="49" charset="0"/>
              </a:rPr>
              <a:t>x</a:t>
            </a:r>
            <a:r>
              <a:rPr lang="en-US" b="0" dirty="0">
                <a:solidFill>
                  <a:srgbClr val="889B4A"/>
                </a:solidFill>
                <a:effectLst/>
                <a:latin typeface="Consolas" panose="020B0609020204030204" pitchFamily="49" charset="0"/>
              </a:rPr>
              <a:t>}</a:t>
            </a:r>
            <a:r>
              <a:rPr lang="en-US" b="0" dirty="0">
                <a:solidFill>
                  <a:srgbClr val="D3AF86"/>
                </a:solidFill>
                <a:effectLst/>
                <a:latin typeface="Consolas" panose="020B0609020204030204" pitchFamily="49" charset="0"/>
              </a:rPr>
              <a:t>`);</a:t>
            </a:r>
          </a:p>
        </p:txBody>
      </p:sp>
    </p:spTree>
    <p:extLst>
      <p:ext uri="{BB962C8B-B14F-4D97-AF65-F5344CB8AC3E}">
        <p14:creationId xmlns:p14="http://schemas.microsoft.com/office/powerpoint/2010/main" val="594689657"/>
      </p:ext>
    </p:extLst>
  </p:cSld>
  <p:clrMapOvr>
    <a:masterClrMapping/>
  </p:clrMapOvr>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108547081"/>
              </p:ext>
            </p:extLst>
          </p:nvPr>
        </p:nvGraphicFramePr>
        <p:xfrm>
          <a:off x="262800" y="836712"/>
          <a:ext cx="11664000" cy="15544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print documents from emp collection between the range of numbers.</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b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return</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b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a:t>
            </a:r>
          </a:p>
        </p:txBody>
      </p:sp>
      <p:graphicFrame>
        <p:nvGraphicFramePr>
          <p:cNvPr id="7" name="Table 5">
            <a:extLst>
              <a:ext uri="{FF2B5EF4-FFF2-40B4-BE49-F238E27FC236}">
                <a16:creationId xmlns:a16="http://schemas.microsoft.com/office/drawing/2014/main" id="{DECCF585-B9FA-6294-BAEE-A0DFA4A516B7}"/>
              </a:ext>
            </a:extLst>
          </p:cNvPr>
          <p:cNvGraphicFramePr>
            <a:graphicFrameLocks noGrp="1"/>
          </p:cNvGraphicFramePr>
          <p:nvPr>
            <p:extLst>
              <p:ext uri="{D42A27DB-BD31-4B8C-83A1-F6EECF244321}">
                <p14:modId xmlns:p14="http://schemas.microsoft.com/office/powerpoint/2010/main" val="1501260398"/>
              </p:ext>
            </p:extLst>
          </p:nvPr>
        </p:nvGraphicFramePr>
        <p:xfrm>
          <a:off x="264648" y="3140968"/>
          <a:ext cx="11664000" cy="18338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all employee names in title case.</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return</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_id: false, ename: true, TitleCaseName: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$toUpper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$substr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'$ename', </a:t>
                      </a:r>
                      <a:r>
                        <a:rPr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$substr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'$ename', </a:t>
                      </a:r>
                      <a:r>
                        <a:rPr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 ] } } }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Tree>
    <p:extLst>
      <p:ext uri="{BB962C8B-B14F-4D97-AF65-F5344CB8AC3E}">
        <p14:creationId xmlns:p14="http://schemas.microsoft.com/office/powerpoint/2010/main" val="397210900"/>
      </p:ext>
    </p:extLst>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740573763"/>
              </p:ext>
            </p:extLst>
          </p:nvPr>
        </p:nvGraphicFramePr>
        <p:xfrm>
          <a:off x="262800" y="836712"/>
          <a:ext cx="11664000" cy="40284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Print the document who is getting the </a:t>
                      </a:r>
                      <a:r>
                        <a:rPr lang="en-US" sz="1800">
                          <a:latin typeface="Source Code Pro" panose="020B0509030403020204" pitchFamily="49" charset="0"/>
                          <a:ea typeface="Source Code Pro" panose="020B0509030403020204" pitchFamily="49" charset="0"/>
                        </a:rPr>
                        <a:t>highest salary.</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_id: null,</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Salary: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'$sal'</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i="1"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sal: </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.Salary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a:t>
            </a:r>
          </a:p>
        </p:txBody>
      </p:sp>
    </p:spTree>
    <p:extLst>
      <p:ext uri="{BB962C8B-B14F-4D97-AF65-F5344CB8AC3E}">
        <p14:creationId xmlns:p14="http://schemas.microsoft.com/office/powerpoint/2010/main" val="608418218"/>
      </p:ext>
    </p:extLst>
  </p:cSld>
  <p:clrMapOvr>
    <a:masterClrMapping/>
  </p:clrMapOvr>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152432308"/>
              </p:ext>
            </p:extLst>
          </p:nvPr>
        </p:nvGraphicFramePr>
        <p:xfrm>
          <a:off x="262800" y="836712"/>
          <a:ext cx="11664000" cy="56692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Write a javascript program to print documents from emp collection who is getting the 3</a:t>
                      </a:r>
                      <a:r>
                        <a:rPr lang="en-US" sz="1800" baseline="30000" dirty="0">
                          <a:latin typeface="Source Code Pro" panose="020B0509030403020204" pitchFamily="49" charset="0"/>
                          <a:ea typeface="Source Code Pro" panose="020B0509030403020204" pitchFamily="49" charset="0"/>
                        </a:rPr>
                        <a:t>rd</a:t>
                      </a:r>
                      <a:r>
                        <a:rPr lang="en-US" sz="1800" dirty="0">
                          <a:latin typeface="Source Code Pro" panose="020B0509030403020204" pitchFamily="49" charset="0"/>
                          <a:ea typeface="Source Code Pro" panose="020B0509030403020204" pitchFamily="49" charset="0"/>
                        </a:rPr>
                        <a:t> highest salary.</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lang="en-IN" sz="1800" dirty="0">
                          <a:latin typeface="Source Code Pro" panose="020B0509030403020204" pitchFamily="49" charset="0"/>
                          <a:ea typeface="Source Code Pro" panose="020B0509030403020204" pitchFamily="49" charset="0"/>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sz="1800" dirty="0">
                          <a:latin typeface="Source Code Pro" panose="020B0509030403020204" pitchFamily="49" charset="0"/>
                          <a:ea typeface="Source Code Pro" panose="020B0509030403020204" pitchFamily="49" charset="0"/>
                        </a:rPr>
                        <a:t> {</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FF5A36"/>
                          </a:solidFill>
                          <a:latin typeface="Source Code Pro" panose="020B0509030403020204" pitchFamily="49" charset="0"/>
                          <a:ea typeface="Source Code Pro" panose="020B0509030403020204" pitchFamily="49" charset="0"/>
                          <a:cs typeface="+mn-cs"/>
                        </a:rPr>
                        <a:t>return</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p>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DenseRank: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FF5A36"/>
                          </a:solidFill>
                          <a:latin typeface="Source Code Pro" panose="020B0509030403020204" pitchFamily="49" charset="0"/>
                          <a:ea typeface="Source Code Pro" panose="020B0509030403020204" pitchFamily="49" charset="0"/>
                          <a:cs typeface="+mn-cs"/>
                        </a:rPr>
                        <a:t>$denseRank: {}</a:t>
                      </a:r>
                    </a:p>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a:t>
                      </a:r>
                      <a:r>
                        <a:rPr kumimoji="0" lang="en-IN" sz="1800" i="1"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sz="1800" dirty="0">
                          <a:latin typeface="Source Code Pro" panose="020B0509030403020204" pitchFamily="49" charset="0"/>
                          <a:ea typeface="Source Code Pro" panose="020B0509030403020204" pitchFamily="49" charset="0"/>
                        </a:rPr>
                        <a:t>(</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if</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.DenseRank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sz="1800" dirty="0">
                          <a:latin typeface="Source Code Pro" panose="020B0509030403020204" pitchFamily="49" charset="0"/>
                          <a:ea typeface="Source Code Pro" panose="020B0509030403020204" pitchFamily="49" charset="0"/>
                        </a:rPr>
                        <a:t>      </a:t>
                      </a:r>
                      <a:r>
                        <a:rPr kumimoji="0" lang="en-IN" sz="1800"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.ename, " ", </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.sal, " ", </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.DenseRank</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a:t>
                      </a:r>
                    </a:p>
                    <a:p>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a:t>
            </a:r>
          </a:p>
        </p:txBody>
      </p:sp>
    </p:spTree>
    <p:extLst>
      <p:ext uri="{BB962C8B-B14F-4D97-AF65-F5344CB8AC3E}">
        <p14:creationId xmlns:p14="http://schemas.microsoft.com/office/powerpoint/2010/main" val="2232184393"/>
      </p:ext>
    </p:extLst>
  </p:cSld>
  <p:clrMapOvr>
    <a:masterClrMapping/>
  </p:clrMapOvr>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206406122"/>
              </p:ext>
            </p:extLst>
          </p:nvPr>
        </p:nvGraphicFramePr>
        <p:xfrm>
          <a:off x="262800" y="836712"/>
          <a:ext cx="11664000" cy="34798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_id: false, ename: true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i="1"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var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 =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for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rgbClr val="00B0F0"/>
                          </a:solidFill>
                          <a:latin typeface="Source Code Pro" panose="020B0509030403020204" pitchFamily="49" charset="0"/>
                          <a:ea typeface="Source Code Pro" panose="020B0509030403020204" pitchFamily="49" charset="0"/>
                          <a:cs typeface="+mn-cs"/>
                        </a:rPr>
                        <a:t>let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i</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i</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&lt;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.ename.</a:t>
                      </a:r>
                      <a:r>
                        <a:rPr kumimoji="0" lang="en-IN" kern="1200" dirty="0">
                          <a:solidFill>
                            <a:srgbClr val="00B0F0"/>
                          </a:solidFill>
                          <a:latin typeface="Source Code Pro" panose="020B0509030403020204" pitchFamily="49" charset="0"/>
                          <a:ea typeface="Source Code Pro" panose="020B0509030403020204" pitchFamily="49" charset="0"/>
                          <a:cs typeface="+mn-cs"/>
                        </a:rPr>
                        <a:t>length</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i++</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.ename.</a:t>
                      </a:r>
                      <a:r>
                        <a:rPr kumimoji="0" lang="en-IN" kern="1200" dirty="0">
                          <a:solidFill>
                            <a:srgbClr val="00B0F0"/>
                          </a:solidFill>
                          <a:latin typeface="Source Code Pro" panose="020B0509030403020204" pitchFamily="49" charset="0"/>
                          <a:ea typeface="Source Code Pro" panose="020B0509030403020204" pitchFamily="49" charset="0"/>
                          <a:cs typeface="+mn-cs"/>
                        </a:rPr>
                        <a:t>substr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(i,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x.</a:t>
                      </a:r>
                      <a:r>
                        <a:rPr kumimoji="0" lang="en-IN" kern="1200" dirty="0">
                          <a:solidFill>
                            <a:srgbClr val="00B0F0"/>
                          </a:solidFill>
                          <a:latin typeface="Source Code Pro" panose="020B0509030403020204" pitchFamily="49" charset="0"/>
                          <a:ea typeface="Source Code Pro" panose="020B0509030403020204" pitchFamily="49" charset="0"/>
                          <a:cs typeface="+mn-cs"/>
                        </a:rPr>
                        <a:t>substr</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a:t>
                      </a:r>
                      <a:r>
                        <a:rPr kumimoji="0" lang="en-IN" kern="1200" dirty="0">
                          <a:solidFill>
                            <a:srgbClr val="00B0F0"/>
                          </a:solidFill>
                          <a:latin typeface="Source Code Pro" panose="020B0509030403020204" pitchFamily="49" charset="0"/>
                          <a:ea typeface="Source Code Pro" panose="020B0509030403020204" pitchFamily="49" charset="0"/>
                          <a:cs typeface="+mn-cs"/>
                        </a:rPr>
                        <a:t>length</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a:t>
            </a:r>
          </a:p>
        </p:txBody>
      </p:sp>
    </p:spTree>
    <p:extLst>
      <p:ext uri="{BB962C8B-B14F-4D97-AF65-F5344CB8AC3E}">
        <p14:creationId xmlns:p14="http://schemas.microsoft.com/office/powerpoint/2010/main" val="474326241"/>
      </p:ext>
    </p:extLst>
  </p:cSld>
  <p:clrMapOvr>
    <a:masterClrMapping/>
  </p:clrMapOvr>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javascript-mongodb examples </a:t>
            </a:r>
            <a:endParaRPr lang="en-US" dirty="0"/>
          </a:p>
        </p:txBody>
      </p:sp>
      <p:sp>
        <p:nvSpPr>
          <p:cNvPr id="3" name="TextBox 2">
            <a:extLst>
              <a:ext uri="{FF2B5EF4-FFF2-40B4-BE49-F238E27FC236}">
                <a16:creationId xmlns:a16="http://schemas.microsoft.com/office/drawing/2014/main" id="{F0F61A82-B5A1-E659-229D-6A6FCB6EAFD9}"/>
              </a:ext>
            </a:extLst>
          </p:cNvPr>
          <p:cNvSpPr txBox="1"/>
          <p:nvPr/>
        </p:nvSpPr>
        <p:spPr>
          <a:xfrm>
            <a:off x="191344" y="188640"/>
            <a:ext cx="5256584" cy="646331"/>
          </a:xfrm>
          <a:prstGeom prst="rect">
            <a:avLst/>
          </a:prstGeom>
          <a:noFill/>
        </p:spPr>
        <p:txBody>
          <a:bodyPr wrap="square">
            <a:spAutoFit/>
          </a:bodyPr>
          <a:lstStyle/>
          <a:p>
            <a:r>
              <a:rPr lang="en-US" b="0" dirty="0">
                <a:solidFill>
                  <a:srgbClr val="98676A"/>
                </a:solidFill>
                <a:effectLst/>
                <a:latin typeface="Consolas" panose="020B0609020204030204" pitchFamily="49" charset="0"/>
              </a:rPr>
              <a:t>var</a:t>
            </a:r>
            <a:r>
              <a:rPr lang="en-US" b="0" dirty="0">
                <a:solidFill>
                  <a:srgbClr val="D3AF86"/>
                </a:solidFill>
                <a:effectLst/>
                <a:latin typeface="Consolas" panose="020B0609020204030204" pitchFamily="49" charset="0"/>
              </a:rPr>
              <a:t> </a:t>
            </a:r>
            <a:r>
              <a:rPr lang="en-US" b="0" dirty="0">
                <a:solidFill>
                  <a:srgbClr val="DC3958"/>
                </a:solidFill>
                <a:effectLst/>
                <a:latin typeface="Consolas" panose="020B0609020204030204" pitchFamily="49" charset="0"/>
              </a:rPr>
              <a:t>x</a:t>
            </a:r>
            <a:r>
              <a:rPr lang="en-US" b="0" dirty="0">
                <a:solidFill>
                  <a:srgbClr val="D3AF86"/>
                </a:solidFill>
                <a:effectLst/>
                <a:latin typeface="Consolas" panose="020B0609020204030204" pitchFamily="49" charset="0"/>
              </a:rPr>
              <a:t> = "</a:t>
            </a:r>
            <a:r>
              <a:rPr lang="en-US" b="0" dirty="0">
                <a:solidFill>
                  <a:srgbClr val="889B4A"/>
                </a:solidFill>
                <a:effectLst/>
                <a:latin typeface="Consolas" panose="020B0609020204030204" pitchFamily="49" charset="0"/>
              </a:rPr>
              <a:t>Saleel bagde</a:t>
            </a:r>
            <a:r>
              <a:rPr lang="en-US" b="0" dirty="0">
                <a:solidFill>
                  <a:srgbClr val="D3AF86"/>
                </a:solidFill>
                <a:effectLst/>
                <a:latin typeface="Consolas" panose="020B0609020204030204" pitchFamily="49" charset="0"/>
              </a:rPr>
              <a:t>";</a:t>
            </a:r>
          </a:p>
          <a:p>
            <a:r>
              <a:rPr lang="en-US" b="0" dirty="0">
                <a:solidFill>
                  <a:srgbClr val="DC3958"/>
                </a:solidFill>
                <a:effectLst/>
                <a:latin typeface="Consolas" panose="020B0609020204030204" pitchFamily="49" charset="0"/>
              </a:rPr>
              <a:t>console</a:t>
            </a:r>
            <a:r>
              <a:rPr lang="en-US" b="0" dirty="0">
                <a:solidFill>
                  <a:srgbClr val="D3AF86"/>
                </a:solidFill>
                <a:effectLst/>
                <a:latin typeface="Consolas" panose="020B0609020204030204" pitchFamily="49" charset="0"/>
              </a:rPr>
              <a:t>.</a:t>
            </a:r>
            <a:r>
              <a:rPr lang="en-US" b="0" dirty="0">
                <a:solidFill>
                  <a:srgbClr val="8AB1B0"/>
                </a:solidFill>
                <a:effectLst/>
                <a:latin typeface="Consolas" panose="020B0609020204030204" pitchFamily="49" charset="0"/>
              </a:rPr>
              <a:t>log</a:t>
            </a:r>
            <a:r>
              <a:rPr lang="en-US" b="0" dirty="0">
                <a:solidFill>
                  <a:srgbClr val="D3AF86"/>
                </a:solidFill>
                <a:effectLst/>
                <a:latin typeface="Consolas" panose="020B0609020204030204" pitchFamily="49" charset="0"/>
              </a:rPr>
              <a:t>(`</a:t>
            </a:r>
            <a:r>
              <a:rPr lang="en-US" b="0" dirty="0">
                <a:solidFill>
                  <a:srgbClr val="889B4A"/>
                </a:solidFill>
                <a:effectLst/>
                <a:latin typeface="Consolas" panose="020B0609020204030204" pitchFamily="49" charset="0"/>
              </a:rPr>
              <a:t>The value of x is ${</a:t>
            </a:r>
            <a:r>
              <a:rPr lang="en-US" b="0" dirty="0">
                <a:solidFill>
                  <a:srgbClr val="DC3958"/>
                </a:solidFill>
                <a:effectLst/>
                <a:latin typeface="Consolas" panose="020B0609020204030204" pitchFamily="49" charset="0"/>
              </a:rPr>
              <a:t>x</a:t>
            </a:r>
            <a:r>
              <a:rPr lang="en-US" b="0" dirty="0">
                <a:solidFill>
                  <a:srgbClr val="889B4A"/>
                </a:solidFill>
                <a:effectLst/>
                <a:latin typeface="Consolas" panose="020B0609020204030204" pitchFamily="49" charset="0"/>
              </a:rPr>
              <a:t>}</a:t>
            </a:r>
            <a:r>
              <a:rPr lang="en-US" b="0" dirty="0">
                <a:solidFill>
                  <a:srgbClr val="D3AF86"/>
                </a:solidFill>
                <a:effectLst/>
                <a:latin typeface="Consolas" panose="020B0609020204030204" pitchFamily="49" charset="0"/>
              </a:rPr>
              <a:t>`);</a:t>
            </a:r>
          </a:p>
        </p:txBody>
      </p:sp>
    </p:spTree>
    <p:extLst>
      <p:ext uri="{BB962C8B-B14F-4D97-AF65-F5344CB8AC3E}">
        <p14:creationId xmlns:p14="http://schemas.microsoft.com/office/powerpoint/2010/main" val="3608200423"/>
      </p:ext>
    </p:extLst>
  </p:cSld>
  <p:clrMapOvr>
    <a:masterClrMapping/>
  </p:clrMapOvr>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344293204"/>
              </p:ext>
            </p:extLst>
          </p:nvPr>
        </p:nvGraphicFramePr>
        <p:xfrm>
          <a:off x="262800" y="836712"/>
          <a:ext cx="11664000" cy="29311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insert new driver in drive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b="0" kern="1200" dirty="0">
                          <a:solidFill>
                            <a:srgbClr val="C05893"/>
                          </a:solidFill>
                          <a:effectLst/>
                          <a:latin typeface="Source Code Pro" panose="020B0509030403020204" pitchFamily="49" charset="0"/>
                          <a:ea typeface="Source Code Pro" panose="020B0509030403020204" pitchFamily="49" charset="0"/>
                          <a:cs typeface="+mn-cs"/>
                        </a:rPr>
                        <a:t>let</a:t>
                      </a:r>
                      <a:r>
                        <a:rPr lang="en-US" dirty="0">
                          <a:latin typeface="Source Code Pro" panose="020B0509030403020204" pitchFamily="49" charset="0"/>
                          <a:ea typeface="Source Code Pro" panose="020B0509030403020204" pitchFamily="49" charset="0"/>
                        </a:rPr>
                        <a:t> addDriver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_id, driverName, age, city, phone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rPr>
                        <a:t>=&gt;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_id: _id,</a:t>
                      </a:r>
                    </a:p>
                    <a:p>
                      <a:r>
                        <a:rPr lang="en-US" dirty="0">
                          <a:latin typeface="Source Code Pro" panose="020B0509030403020204" pitchFamily="49" charset="0"/>
                          <a:ea typeface="Source Code Pro" panose="020B0509030403020204" pitchFamily="49" charset="0"/>
                        </a:rPr>
                        <a:t>	   driverName: driverName,</a:t>
                      </a:r>
                    </a:p>
                    <a:p>
                      <a:r>
                        <a:rPr lang="en-US" dirty="0">
                          <a:latin typeface="Source Code Pro" panose="020B0509030403020204" pitchFamily="49" charset="0"/>
                          <a:ea typeface="Source Code Pro" panose="020B0509030403020204" pitchFamily="49" charset="0"/>
                        </a:rPr>
                        <a:t>	   age: age,</a:t>
                      </a:r>
                    </a:p>
                    <a:p>
                      <a:r>
                        <a:rPr lang="en-US" dirty="0">
                          <a:latin typeface="Source Code Pro" panose="020B0509030403020204" pitchFamily="49" charset="0"/>
                          <a:ea typeface="Source Code Pro" panose="020B0509030403020204" pitchFamily="49" charset="0"/>
                        </a:rPr>
                        <a:t>	   city: city,</a:t>
                      </a:r>
                    </a:p>
                    <a:p>
                      <a:r>
                        <a:rPr lang="en-US" dirty="0">
                          <a:latin typeface="Source Code Pro" panose="020B0509030403020204" pitchFamily="49" charset="0"/>
                          <a:ea typeface="Source Code Pro" panose="020B0509030403020204" pitchFamily="49" charset="0"/>
                        </a:rPr>
                        <a:t>	   phone: phone</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p>
                    <a:p>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00708745"/>
      </p:ext>
    </p:extLst>
  </p:cSld>
  <p:clrMapOvr>
    <a:masterClrMapping/>
  </p:clrMapOvr>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601168250"/>
              </p:ext>
            </p:extLst>
          </p:nvPr>
        </p:nvGraphicFramePr>
        <p:xfrm>
          <a:off x="262800" y="836712"/>
          <a:ext cx="11664000" cy="32004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insert new driver in drive collection with multiple phone numbers.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b="0" kern="1200" dirty="0">
                          <a:solidFill>
                            <a:srgbClr val="C05893"/>
                          </a:solidFill>
                          <a:effectLst/>
                          <a:latin typeface="Source Code Pro" panose="020B0509030403020204" pitchFamily="49" charset="0"/>
                          <a:ea typeface="Source Code Pro" panose="020B0509030403020204" pitchFamily="49" charset="0"/>
                          <a:cs typeface="+mn-cs"/>
                        </a:rPr>
                        <a:t>let</a:t>
                      </a:r>
                      <a:r>
                        <a:rPr lang="en-US" dirty="0">
                          <a:latin typeface="Source Code Pro" panose="020B0509030403020204" pitchFamily="49" charset="0"/>
                          <a:ea typeface="Source Code Pro" panose="020B0509030403020204" pitchFamily="49" charset="0"/>
                        </a:rPr>
                        <a:t> addDriver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_id, driverName, age, city, ...phone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rPr>
                        <a:t>=&gt;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_id: _id,</a:t>
                      </a:r>
                    </a:p>
                    <a:p>
                      <a:r>
                        <a:rPr lang="en-US" dirty="0">
                          <a:latin typeface="Source Code Pro" panose="020B0509030403020204" pitchFamily="49" charset="0"/>
                          <a:ea typeface="Source Code Pro" panose="020B0509030403020204" pitchFamily="49" charset="0"/>
                        </a:rPr>
                        <a:t>	   driverName: driverName,</a:t>
                      </a:r>
                    </a:p>
                    <a:p>
                      <a:r>
                        <a:rPr lang="en-US" dirty="0">
                          <a:latin typeface="Source Code Pro" panose="020B0509030403020204" pitchFamily="49" charset="0"/>
                          <a:ea typeface="Source Code Pro" panose="020B0509030403020204" pitchFamily="49" charset="0"/>
                        </a:rPr>
                        <a:t>	   age: age,</a:t>
                      </a:r>
                    </a:p>
                    <a:p>
                      <a:r>
                        <a:rPr lang="en-US" dirty="0">
                          <a:latin typeface="Source Code Pro" panose="020B0509030403020204" pitchFamily="49" charset="0"/>
                          <a:ea typeface="Source Code Pro" panose="020B0509030403020204" pitchFamily="49" charset="0"/>
                        </a:rPr>
                        <a:t>	   city: city,</a:t>
                      </a:r>
                    </a:p>
                    <a:p>
                      <a:r>
                        <a:rPr lang="en-US" dirty="0">
                          <a:latin typeface="Source Code Pro" panose="020B0509030403020204" pitchFamily="49" charset="0"/>
                          <a:ea typeface="Source Code Pro" panose="020B0509030403020204" pitchFamily="49" charset="0"/>
                        </a:rPr>
                        <a:t>	   phone: phone</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p>
                    <a:p>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
        <p:nvSpPr>
          <p:cNvPr id="8" name="TextBox 7">
            <a:extLst>
              <a:ext uri="{FF2B5EF4-FFF2-40B4-BE49-F238E27FC236}">
                <a16:creationId xmlns:a16="http://schemas.microsoft.com/office/drawing/2014/main" id="{00529A43-7B92-473B-B0FB-B769E12CFF9E}"/>
              </a:ext>
            </a:extLst>
          </p:cNvPr>
          <p:cNvSpPr txBox="1"/>
          <p:nvPr/>
        </p:nvSpPr>
        <p:spPr>
          <a:xfrm>
            <a:off x="258856" y="5013176"/>
            <a:ext cx="11664000" cy="646331"/>
          </a:xfrm>
          <a:prstGeom prst="rect">
            <a:avLst/>
          </a:prstGeom>
          <a:noFill/>
        </p:spPr>
        <p:txBody>
          <a:bodyPr wrap="square">
            <a:spAutoFit/>
          </a:bodyPr>
          <a:lstStyle/>
          <a:p>
            <a:r>
              <a:rPr lang="en-IN" dirty="0">
                <a:latin typeface="Source Code Pro" panose="020B0509030403020204" pitchFamily="49" charset="0"/>
                <a:ea typeface="Source Code Pro" panose="020B0509030403020204" pitchFamily="49" charset="0"/>
              </a:rPr>
              <a:t>Enterprise assignment&gt; addDriver(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'driver001'</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'Sanjay'</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21</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9850</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9922</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8080 </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2930014771"/>
      </p:ext>
    </p:extLst>
  </p:cSld>
  <p:clrMapOvr>
    <a:masterClrMapping/>
  </p:clrMapOvr>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840789026"/>
              </p:ext>
            </p:extLst>
          </p:nvPr>
        </p:nvGraphicFramePr>
        <p:xfrm>
          <a:off x="262800" y="836712"/>
          <a:ext cx="11664000" cy="45720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insert new driver who must be above or equals to 18 yrs. in drive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b="0" kern="1200" dirty="0">
                          <a:solidFill>
                            <a:srgbClr val="C05893"/>
                          </a:solidFill>
                          <a:effectLst/>
                          <a:latin typeface="Source Code Pro" panose="020B0509030403020204" pitchFamily="49" charset="0"/>
                          <a:ea typeface="Source Code Pro" panose="020B0509030403020204" pitchFamily="49" charset="0"/>
                          <a:cs typeface="+mn-cs"/>
                        </a:rPr>
                        <a:t>let</a:t>
                      </a:r>
                      <a:r>
                        <a:rPr lang="en-US" dirty="0">
                          <a:latin typeface="Source Code Pro" panose="020B0509030403020204" pitchFamily="49" charset="0"/>
                          <a:ea typeface="Source Code Pro" panose="020B0509030403020204" pitchFamily="49" charset="0"/>
                        </a:rPr>
                        <a:t> addDriver_above18 </a:t>
                      </a:r>
                      <a:r>
                        <a:rPr kumimoji="0" lang="en-US"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_id, driverName, age, city, phone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kern="1200" dirty="0">
                          <a:solidFill>
                            <a:srgbClr val="00B0F0"/>
                          </a:solidFill>
                          <a:latin typeface="Source Code Pro" panose="020B0509030403020204" pitchFamily="49" charset="0"/>
                          <a:ea typeface="Source Code Pro" panose="020B0509030403020204" pitchFamily="49" charset="0"/>
                          <a:cs typeface="+mn-cs"/>
                        </a:rPr>
                        <a:t>if</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age </a:t>
                      </a:r>
                      <a:r>
                        <a:rPr lang="en-US" dirty="0">
                          <a:solidFill>
                            <a:schemeClr val="accent5">
                              <a:lumMod val="50000"/>
                            </a:schemeClr>
                          </a:solidFill>
                          <a:latin typeface="Source Code Pro" panose="020B0509030403020204" pitchFamily="49" charset="0"/>
                          <a:ea typeface="Source Code Pro" panose="020B0509030403020204" pitchFamily="49" charset="0"/>
                        </a:rPr>
                        <a:t>&gt;=</a:t>
                      </a:r>
                      <a:r>
                        <a:rPr lang="en-US" dirty="0">
                          <a:latin typeface="Source Code Pro" panose="020B0509030403020204" pitchFamily="49" charset="0"/>
                          <a:ea typeface="Source Code Pro" panose="020B0509030403020204" pitchFamily="49" charset="0"/>
                        </a:rPr>
                        <a:t> 18 </a:t>
                      </a:r>
                      <a:r>
                        <a:rPr lang="en-US" dirty="0">
                          <a:solidFill>
                            <a:schemeClr val="bg1">
                              <a:lumMod val="50000"/>
                            </a:schemeClr>
                          </a:solidFill>
                          <a:latin typeface="Source Code Pro" panose="020B0509030403020204" pitchFamily="49" charset="0"/>
                          <a:ea typeface="Source Code Pro" panose="020B0509030403020204" pitchFamily="49" charset="0"/>
                        </a:rPr>
                        <a:t>) {</a:t>
                      </a:r>
                    </a:p>
                    <a:p>
                      <a:r>
                        <a:rPr lang="en-US" dirty="0">
                          <a:latin typeface="Source Code Pro" panose="020B0509030403020204" pitchFamily="49" charset="0"/>
                          <a:ea typeface="Source Code Pro" panose="020B0509030403020204" pitchFamily="49" charset="0"/>
                        </a:rPr>
                        <a:t>	</a:t>
                      </a:r>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_id: _id,</a:t>
                      </a:r>
                    </a:p>
                    <a:p>
                      <a:r>
                        <a:rPr lang="en-US" dirty="0">
                          <a:latin typeface="Source Code Pro" panose="020B0509030403020204" pitchFamily="49" charset="0"/>
                          <a:ea typeface="Source Code Pro" panose="020B0509030403020204" pitchFamily="49" charset="0"/>
                        </a:rPr>
                        <a:t>	   driverName: driverName,</a:t>
                      </a:r>
                    </a:p>
                    <a:p>
                      <a:r>
                        <a:rPr lang="en-US" dirty="0">
                          <a:latin typeface="Source Code Pro" panose="020B0509030403020204" pitchFamily="49" charset="0"/>
                          <a:ea typeface="Source Code Pro" panose="020B0509030403020204" pitchFamily="49" charset="0"/>
                        </a:rPr>
                        <a:t>	   age: age,</a:t>
                      </a:r>
                    </a:p>
                    <a:p>
                      <a:r>
                        <a:rPr lang="en-US" dirty="0">
                          <a:latin typeface="Source Code Pro" panose="020B0509030403020204" pitchFamily="49" charset="0"/>
                          <a:ea typeface="Source Code Pro" panose="020B0509030403020204" pitchFamily="49" charset="0"/>
                        </a:rPr>
                        <a:t>	   city: city,</a:t>
                      </a:r>
                    </a:p>
                    <a:p>
                      <a:r>
                        <a:rPr lang="en-US" dirty="0">
                          <a:latin typeface="Source Code Pro" panose="020B0509030403020204" pitchFamily="49" charset="0"/>
                          <a:ea typeface="Source Code Pro" panose="020B0509030403020204" pitchFamily="49" charset="0"/>
                        </a:rPr>
                        <a:t>	   phone: phone</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kern="1200" dirty="0">
                          <a:solidFill>
                            <a:srgbClr val="00B0F0"/>
                          </a:solidFill>
                          <a:latin typeface="Source Code Pro" panose="020B0509030403020204" pitchFamily="49" charset="0"/>
                          <a:ea typeface="Source Code Pro" panose="020B0509030403020204" pitchFamily="49" charset="0"/>
                          <a:cs typeface="+mn-cs"/>
                        </a:rPr>
                        <a:t>else</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kern="1200" dirty="0">
                          <a:solidFill>
                            <a:srgbClr val="00B0F0"/>
                          </a:solidFill>
                          <a:latin typeface="Source Code Pro" panose="020B0509030403020204" pitchFamily="49" charset="0"/>
                          <a:ea typeface="Source Code Pro" panose="020B0509030403020204" pitchFamily="49" charset="0"/>
                          <a:cs typeface="+mn-cs"/>
                        </a:rPr>
                        <a:t>print</a:t>
                      </a:r>
                      <a:r>
                        <a:rPr lang="en-US" dirty="0">
                          <a:solidFill>
                            <a:schemeClr val="bg1">
                              <a:lumMod val="50000"/>
                            </a:schemeClr>
                          </a:solidFill>
                          <a:latin typeface="Source Code Pro" panose="020B0509030403020204" pitchFamily="49" charset="0"/>
                          <a:ea typeface="Source Code Pro" panose="020B0509030403020204" pitchFamily="49" charset="0"/>
                        </a:rPr>
                        <a:t>(</a:t>
                      </a:r>
                      <a:r>
                        <a:rPr kumimoji="0" lang="en-US"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"Age of driver must be more or equals to 18 yrs."</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5181494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3157542"/>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comparison operator</a:t>
            </a:r>
          </a:p>
        </p:txBody>
      </p:sp>
      <p:sp>
        <p:nvSpPr>
          <p:cNvPr id="3" name="Rectangle 2"/>
          <p:cNvSpPr/>
          <p:nvPr/>
        </p:nvSpPr>
        <p:spPr>
          <a:xfrm>
            <a:off x="515380" y="476672"/>
            <a:ext cx="11161240" cy="1477328"/>
          </a:xfrm>
          <a:prstGeom prst="rect">
            <a:avLst/>
          </a:prstGeom>
        </p:spPr>
        <p:txBody>
          <a:bodyPr wrap="square">
            <a:spAutoFit/>
          </a:bodyPr>
          <a:lstStyle/>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version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400" dirty="0">
                <a:latin typeface="Source Code Pro" panose="020B0509030403020204" pitchFamily="49" charset="0"/>
                <a:ea typeface="Source Code Pro" panose="020B0509030403020204" pitchFamily="49" charset="0"/>
                <a:cs typeface="Calibri" panose="020F0502020204030204" pitchFamily="34" charset="0"/>
              </a:rPr>
              <a:t>;</a:t>
            </a:r>
            <a:r>
              <a:rPr lang="en-US" sz="14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version number</a:t>
            </a:r>
          </a:p>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getMongo</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connection to 192.168.100.20:27017</a:t>
            </a:r>
          </a:p>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hostInfo</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a document with information about the mongoDB is runs on.</a:t>
            </a:r>
          </a:p>
          <a:p>
            <a:pPr marL="457200" indent="-457200">
              <a:buFont typeface="Arial"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b="0" i="0" dirty="0">
                <a:solidFill>
                  <a:srgbClr val="262524"/>
                </a:solidFill>
                <a:effectLst/>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stats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DB status</a:t>
            </a:r>
          </a:p>
          <a:p>
            <a:pPr marL="457200" indent="-457200">
              <a:buFont typeface="Arial" pitchFamily="34" charset="0"/>
              <a:buChar char="•"/>
            </a:pP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getHostName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stp5</a:t>
            </a:r>
          </a:p>
        </p:txBody>
      </p:sp>
    </p:spTree>
    <p:extLst>
      <p:ext uri="{BB962C8B-B14F-4D97-AF65-F5344CB8AC3E}">
        <p14:creationId xmlns:p14="http://schemas.microsoft.com/office/powerpoint/2010/main" val="2582720017"/>
      </p:ext>
    </p:extLst>
  </p:cSld>
  <p:clrMapOvr>
    <a:masterClrMapping/>
  </p:clrMapOvr>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487366066"/>
              </p:ext>
            </p:extLst>
          </p:nvPr>
        </p:nvGraphicFramePr>
        <p:xfrm>
          <a:off x="262800" y="836712"/>
          <a:ext cx="11664000" cy="37490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javascript program to insert new driver in drive collection, the driverId must be auto_increment number. [ e.g. _id: ‘driver1’, ‘driver2’, ‘driver3’,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let</a:t>
                      </a:r>
                      <a:r>
                        <a:rPr lang="en-IN" dirty="0">
                          <a:latin typeface="Source Code Pro" panose="020B0509030403020204" pitchFamily="49" charset="0"/>
                          <a:ea typeface="Source Code Pro" panose="020B0509030403020204" pitchFamily="49" charset="0"/>
                        </a:rPr>
                        <a:t> generateDriverID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driverName, age, city, phone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let</a:t>
                      </a:r>
                      <a:r>
                        <a:rPr lang="en-IN" dirty="0">
                          <a:latin typeface="Source Code Pro" panose="020B0509030403020204" pitchFamily="49" charset="0"/>
                          <a:ea typeface="Source Code Pro" panose="020B0509030403020204" pitchFamily="49" charset="0"/>
                        </a:rPr>
                        <a:t> cnt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.driver.</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IN" dirty="0">
                          <a:latin typeface="Source Code Pro" panose="020B0509030403020204" pitchFamily="49" charset="0"/>
                          <a:ea typeface="Source Code Pro" panose="020B0509030403020204" pitchFamily="49" charset="0"/>
                        </a:rPr>
                        <a:t>()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p>
                    <a:p>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.driver.</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"driver"</a:t>
                      </a:r>
                      <a:r>
                        <a:rPr lang="en-IN" dirty="0">
                          <a:latin typeface="Source Code Pro" panose="020B0509030403020204" pitchFamily="49" charset="0"/>
                          <a:ea typeface="Source Code Pro" panose="020B0509030403020204" pitchFamily="49" charset="0"/>
                        </a:rPr>
                        <a:t>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cnt,</a:t>
                      </a:r>
                    </a:p>
                    <a:p>
                      <a:r>
                        <a:rPr lang="en-IN" dirty="0">
                          <a:latin typeface="Source Code Pro" panose="020B0509030403020204" pitchFamily="49" charset="0"/>
                          <a:ea typeface="Source Code Pro" panose="020B0509030403020204" pitchFamily="49" charset="0"/>
                        </a:rPr>
                        <a:t>	   driverName: driverName,</a:t>
                      </a:r>
                    </a:p>
                    <a:p>
                      <a:r>
                        <a:rPr lang="en-IN" dirty="0">
                          <a:latin typeface="Source Code Pro" panose="020B0509030403020204" pitchFamily="49" charset="0"/>
                          <a:ea typeface="Source Code Pro" panose="020B0509030403020204" pitchFamily="49" charset="0"/>
                        </a:rPr>
                        <a:t>	   age: age,</a:t>
                      </a:r>
                    </a:p>
                    <a:p>
                      <a:r>
                        <a:rPr lang="en-IN" dirty="0">
                          <a:latin typeface="Source Code Pro" panose="020B0509030403020204" pitchFamily="49" charset="0"/>
                          <a:ea typeface="Source Code Pro" panose="020B0509030403020204" pitchFamily="49" charset="0"/>
                        </a:rPr>
                        <a:t>	   city: city,</a:t>
                      </a:r>
                    </a:p>
                    <a:p>
                      <a:r>
                        <a:rPr lang="en-IN" dirty="0">
                          <a:latin typeface="Source Code Pro" panose="020B0509030403020204" pitchFamily="49" charset="0"/>
                          <a:ea typeface="Source Code Pro" panose="020B0509030403020204" pitchFamily="49" charset="0"/>
                        </a:rPr>
                        <a:t>	   phone: phone</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4063690654"/>
      </p:ext>
    </p:extLst>
  </p:cSld>
  <p:clrMapOvr>
    <a:masterClrMapping/>
  </p:clrMapOvr>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623132557"/>
              </p:ext>
            </p:extLst>
          </p:nvPr>
        </p:nvGraphicFramePr>
        <p:xfrm>
          <a:off x="262800" y="836712"/>
          <a:ext cx="11664000" cy="56692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accept the number from user and print only those number of documents from </a:t>
                      </a:r>
                      <a:r>
                        <a:rPr lang="en-US">
                          <a:latin typeface="Source Code Pro" panose="020B0509030403020204" pitchFamily="49" charset="0"/>
                          <a:ea typeface="Source Code Pro" panose="020B0509030403020204" pitchFamily="49" charset="0"/>
                        </a:rPr>
                        <a:t>movie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let</a:t>
                      </a:r>
                      <a:r>
                        <a:rPr lang="en-IN" dirty="0">
                          <a:latin typeface="Source Code Pro" panose="020B0509030403020204" pitchFamily="49" charset="0"/>
                          <a:ea typeface="Source Code Pro" panose="020B0509030403020204" pitchFamily="49" charset="0"/>
                        </a:rPr>
                        <a:t> displayFirst_Movies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x</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return</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gross: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music: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title_year: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IN" dirty="0">
                          <a:latin typeface="Source Code Pro" panose="020B0509030403020204" pitchFamily="49" charset="0"/>
                          <a:ea typeface="Source Code Pro" panose="020B0509030403020204" pitchFamily="49" charset="0"/>
                        </a:rPr>
                        <a:t>: x</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    ])</a:t>
                      </a:r>
                    </a:p>
                    <a:p>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369281745"/>
      </p:ext>
    </p:extLst>
  </p:cSld>
  <p:clrMapOvr>
    <a:masterClrMapping/>
  </p:clrMapOvr>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2062179469"/>
      </p:ext>
    </p:extLst>
  </p:cSld>
  <p:clrMapOvr>
    <a:masterClrMapping/>
  </p:clrMapOvr>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595769386"/>
      </p:ext>
    </p:extLst>
  </p:cSld>
  <p:clrMapOvr>
    <a:masterClrMapping/>
  </p:clrMapOvr>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238953551"/>
      </p:ext>
    </p:extLst>
  </p:cSld>
  <p:clrMapOvr>
    <a:masterClrMapping/>
  </p:clrMapOvr>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101163617"/>
      </p:ext>
    </p:extLst>
  </p:cSld>
  <p:clrMapOvr>
    <a:masterClrMapping/>
  </p:clrMapOvr>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952756336"/>
      </p:ext>
    </p:extLst>
  </p:cSld>
  <p:clrMapOvr>
    <a:masterClrMapping/>
  </p:clrMapOvr>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561418287"/>
      </p:ext>
    </p:extLst>
  </p:cSld>
  <p:clrMapOvr>
    <a:masterClrMapping/>
  </p:clrMapOvr>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957333889"/>
      </p:ext>
    </p:extLst>
  </p:cSld>
  <p:clrMapOvr>
    <a:masterClrMapping/>
  </p:clrMapOvr>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42247703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graphicFrame>
        <p:nvGraphicFramePr>
          <p:cNvPr id="7" name="Table 6"/>
          <p:cNvGraphicFramePr>
            <a:graphicFrameLocks noGrp="1"/>
          </p:cNvGraphicFramePr>
          <p:nvPr>
            <p:extLst>
              <p:ext uri="{D42A27DB-BD31-4B8C-83A1-F6EECF244321}">
                <p14:modId xmlns:p14="http://schemas.microsoft.com/office/powerpoint/2010/main" val="1742748315"/>
              </p:ext>
            </p:extLst>
          </p:nvPr>
        </p:nvGraphicFramePr>
        <p:xfrm>
          <a:off x="1524000" y="1066800"/>
          <a:ext cx="9144000" cy="4551992"/>
        </p:xfrm>
        <a:graphic>
          <a:graphicData uri="http://schemas.openxmlformats.org/drawingml/2006/table">
            <a:tbl>
              <a:tblPr>
                <a:tableStyleId>{616DA210-FB5B-4158-B5E0-FEB733F419BA}</a:tableStyleId>
              </a:tblPr>
              <a:tblGrid>
                <a:gridCol w="917321">
                  <a:extLst>
                    <a:ext uri="{9D8B030D-6E8A-4147-A177-3AD203B41FA5}">
                      <a16:colId xmlns:a16="http://schemas.microsoft.com/office/drawing/2014/main" val="20000"/>
                    </a:ext>
                  </a:extLst>
                </a:gridCol>
                <a:gridCol w="8226679">
                  <a:extLst>
                    <a:ext uri="{9D8B030D-6E8A-4147-A177-3AD203B41FA5}">
                      <a16:colId xmlns:a16="http://schemas.microsoft.com/office/drawing/2014/main" val="20001"/>
                    </a:ext>
                  </a:extLst>
                </a:gridCol>
              </a:tblGrid>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$eq</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$gt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greater than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$gte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greater than or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$lt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less than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$lte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less than or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all values that are not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any of the values specified in an array.</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none of the values specified in an array.</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064814182"/>
      </p:ext>
    </p:extLst>
  </p:cSld>
  <p:clrMapOvr>
    <a:masterClrMapping/>
  </p:clrMapOvr>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858420004"/>
      </p:ext>
    </p:extLst>
  </p:cSld>
  <p:clrMapOvr>
    <a:masterClrMapping/>
  </p:clrMapOvr>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55476400"/>
      </p:ext>
    </p:extLst>
  </p:cSld>
  <p:clrMapOvr>
    <a:masterClrMapping/>
  </p:clrMapOvr>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2023118897"/>
      </p:ext>
    </p:extLst>
  </p:cSld>
  <p:clrMapOvr>
    <a:masterClrMapping/>
  </p:clrMapOvr>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164578744"/>
      </p:ext>
    </p:extLst>
  </p:cSld>
  <p:clrMapOvr>
    <a:masterClrMapping/>
  </p:clrMapOvr>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632734901"/>
      </p:ext>
    </p:extLst>
  </p:cSld>
  <p:clrMapOvr>
    <a:masterClrMapping/>
  </p:clrMapOvr>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2812043719"/>
      </p:ext>
    </p:extLst>
  </p:cSld>
  <p:clrMapOvr>
    <a:masterClrMapping/>
  </p:clrMapOvr>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769850586"/>
      </p:ext>
    </p:extLst>
  </p:cSld>
  <p:clrMapOvr>
    <a:masterClrMapping/>
  </p:clrMapOvr>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4185296512"/>
      </p:ext>
    </p:extLst>
  </p:cSld>
  <p:clrMapOvr>
    <a:masterClrMapping/>
  </p:clrMapOvr>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2333132652"/>
      </p:ext>
    </p:extLst>
  </p:cSld>
  <p:clrMapOvr>
    <a:masterClrMapping/>
  </p:clrMapOvr>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2575640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sp>
        <p:nvSpPr>
          <p:cNvPr id="2" name="Rectangle 1"/>
          <p:cNvSpPr/>
          <p:nvPr/>
        </p:nvSpPr>
        <p:spPr>
          <a:xfrm>
            <a:off x="1676400" y="767356"/>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$eq</a:t>
            </a:r>
          </a:p>
        </p:txBody>
      </p:sp>
      <p:sp>
        <p:nvSpPr>
          <p:cNvPr id="3" name="Rectangle 2"/>
          <p:cNvSpPr/>
          <p:nvPr/>
        </p:nvSpPr>
        <p:spPr>
          <a:xfrm>
            <a:off x="1676401" y="1192887"/>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value } }</a:t>
            </a:r>
          </a:p>
        </p:txBody>
      </p:sp>
      <p:sp>
        <p:nvSpPr>
          <p:cNvPr id="6" name="Rectangle 5"/>
          <p:cNvSpPr/>
          <p:nvPr/>
        </p:nvSpPr>
        <p:spPr>
          <a:xfrm>
            <a:off x="6324600" y="750533"/>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$ne</a:t>
            </a:r>
          </a:p>
        </p:txBody>
      </p:sp>
      <p:sp>
        <p:nvSpPr>
          <p:cNvPr id="8" name="Rectangle 7"/>
          <p:cNvSpPr/>
          <p:nvPr/>
        </p:nvSpPr>
        <p:spPr>
          <a:xfrm>
            <a:off x="6324601" y="1176064"/>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9" name="Rectangle 8"/>
          <p:cNvSpPr/>
          <p:nvPr/>
        </p:nvSpPr>
        <p:spPr>
          <a:xfrm>
            <a:off x="1681348" y="2056234"/>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10" name="Rectangle 9"/>
          <p:cNvSpPr/>
          <p:nvPr/>
        </p:nvSpPr>
        <p:spPr>
          <a:xfrm>
            <a:off x="1681349" y="2481765"/>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1" name="Rectangle 10"/>
          <p:cNvSpPr/>
          <p:nvPr/>
        </p:nvSpPr>
        <p:spPr>
          <a:xfrm>
            <a:off x="6329549" y="2039411"/>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$gte</a:t>
            </a:r>
          </a:p>
        </p:txBody>
      </p:sp>
      <p:sp>
        <p:nvSpPr>
          <p:cNvPr id="12" name="Rectangle 11"/>
          <p:cNvSpPr/>
          <p:nvPr/>
        </p:nvSpPr>
        <p:spPr>
          <a:xfrm>
            <a:off x="6329549" y="2464942"/>
            <a:ext cx="376898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$gte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3" name="Rectangle 12"/>
          <p:cNvSpPr/>
          <p:nvPr/>
        </p:nvSpPr>
        <p:spPr>
          <a:xfrm>
            <a:off x="1741609" y="3369852"/>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a:t>
            </a:r>
          </a:p>
        </p:txBody>
      </p:sp>
      <p:sp>
        <p:nvSpPr>
          <p:cNvPr id="14" name="Rectangle 13"/>
          <p:cNvSpPr/>
          <p:nvPr/>
        </p:nvSpPr>
        <p:spPr>
          <a:xfrm>
            <a:off x="1680455" y="3781964"/>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5" name="Rectangle 14"/>
          <p:cNvSpPr/>
          <p:nvPr/>
        </p:nvSpPr>
        <p:spPr>
          <a:xfrm>
            <a:off x="6389809" y="3353029"/>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$lte</a:t>
            </a:r>
          </a:p>
        </p:txBody>
      </p:sp>
      <p:sp>
        <p:nvSpPr>
          <p:cNvPr id="16" name="Rectangle 15"/>
          <p:cNvSpPr/>
          <p:nvPr/>
        </p:nvSpPr>
        <p:spPr>
          <a:xfrm>
            <a:off x="6329548" y="3788882"/>
            <a:ext cx="376898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7" name="Rectangle 16"/>
          <p:cNvSpPr/>
          <p:nvPr/>
        </p:nvSpPr>
        <p:spPr>
          <a:xfrm>
            <a:off x="1806242" y="4665658"/>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$in</a:t>
            </a:r>
          </a:p>
        </p:txBody>
      </p:sp>
      <p:sp>
        <p:nvSpPr>
          <p:cNvPr id="19" name="Rectangle 18"/>
          <p:cNvSpPr/>
          <p:nvPr/>
        </p:nvSpPr>
        <p:spPr>
          <a:xfrm>
            <a:off x="1741609" y="5094583"/>
            <a:ext cx="804258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$in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&lt;value1&gt;, &lt;value2&gt;, ..., &lt;valueN&gt; ] } }</a:t>
            </a:r>
          </a:p>
        </p:txBody>
      </p:sp>
      <p:sp>
        <p:nvSpPr>
          <p:cNvPr id="20" name="Rectangle 19">
            <a:extLst>
              <a:ext uri="{FF2B5EF4-FFF2-40B4-BE49-F238E27FC236}">
                <a16:creationId xmlns:a16="http://schemas.microsoft.com/office/drawing/2014/main" id="{838E0800-5F04-488D-A032-B8C33F75C159}"/>
              </a:ext>
            </a:extLst>
          </p:cNvPr>
          <p:cNvSpPr/>
          <p:nvPr/>
        </p:nvSpPr>
        <p:spPr>
          <a:xfrm>
            <a:off x="1806242" y="5711698"/>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$nin</a:t>
            </a:r>
          </a:p>
        </p:txBody>
      </p:sp>
      <p:sp>
        <p:nvSpPr>
          <p:cNvPr id="21" name="Rectangle 20">
            <a:extLst>
              <a:ext uri="{FF2B5EF4-FFF2-40B4-BE49-F238E27FC236}">
                <a16:creationId xmlns:a16="http://schemas.microsoft.com/office/drawing/2014/main" id="{984A8564-20BF-4A2D-884F-5253CCB490F3}"/>
              </a:ext>
            </a:extLst>
          </p:cNvPr>
          <p:cNvSpPr/>
          <p:nvPr/>
        </p:nvSpPr>
        <p:spPr>
          <a:xfrm>
            <a:off x="1741609" y="6140623"/>
            <a:ext cx="8180445"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$nin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&lt;value1&gt;, &lt;value2&gt;, ..., &lt;valueN&gt; ] } }</a:t>
            </a:r>
          </a:p>
        </p:txBody>
      </p:sp>
    </p:spTree>
    <p:extLst>
      <p:ext uri="{BB962C8B-B14F-4D97-AF65-F5344CB8AC3E}">
        <p14:creationId xmlns:p14="http://schemas.microsoft.com/office/powerpoint/2010/main" val="2017026408"/>
      </p:ext>
    </p:extLst>
  </p:cSld>
  <p:clrMapOvr>
    <a:masterClrMapping/>
  </p:clrMapOvr>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908619164"/>
      </p:ext>
    </p:extLst>
  </p:cSld>
  <p:clrMapOvr>
    <a:masterClrMapping/>
  </p:clrMapOvr>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2213443300"/>
      </p:ext>
    </p:extLst>
  </p:cSld>
  <p:clrMapOvr>
    <a:masterClrMapping/>
  </p:clrMapOvr>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2276095413"/>
      </p:ext>
    </p:extLst>
  </p:cSld>
  <p:clrMapOvr>
    <a:masterClrMapping/>
  </p:clrMapOvr>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Node.js-mongodb </a:t>
            </a:r>
            <a:r>
              <a:rPr lang="en-IN"/>
              <a:t>examples </a:t>
            </a:r>
            <a:endParaRPr lang="en-US" dirty="0"/>
          </a:p>
        </p:txBody>
      </p:sp>
      <p:sp>
        <p:nvSpPr>
          <p:cNvPr id="8" name="TextBox 7">
            <a:extLst>
              <a:ext uri="{FF2B5EF4-FFF2-40B4-BE49-F238E27FC236}">
                <a16:creationId xmlns:a16="http://schemas.microsoft.com/office/drawing/2014/main" id="{18A96B1D-5B69-44D8-A053-4C01C8D508BC}"/>
              </a:ext>
            </a:extLst>
          </p:cNvPr>
          <p:cNvSpPr txBox="1"/>
          <p:nvPr/>
        </p:nvSpPr>
        <p:spPr>
          <a:xfrm>
            <a:off x="191344" y="188640"/>
            <a:ext cx="5256584" cy="646331"/>
          </a:xfrm>
          <a:prstGeom prst="rect">
            <a:avLst/>
          </a:prstGeom>
          <a:noFill/>
        </p:spPr>
        <p:txBody>
          <a:bodyPr wrap="square">
            <a:spAutoFit/>
          </a:bodyPr>
          <a:lstStyle/>
          <a:p>
            <a:r>
              <a:rPr lang="en-US" b="0" dirty="0">
                <a:solidFill>
                  <a:srgbClr val="98676A"/>
                </a:solidFill>
                <a:effectLst/>
                <a:latin typeface="Consolas" panose="020B0609020204030204" pitchFamily="49" charset="0"/>
              </a:rPr>
              <a:t>var</a:t>
            </a:r>
            <a:r>
              <a:rPr lang="en-US" b="0" dirty="0">
                <a:solidFill>
                  <a:srgbClr val="D3AF86"/>
                </a:solidFill>
                <a:effectLst/>
                <a:latin typeface="Consolas" panose="020B0609020204030204" pitchFamily="49" charset="0"/>
              </a:rPr>
              <a:t> </a:t>
            </a:r>
            <a:r>
              <a:rPr lang="en-US" b="0" dirty="0">
                <a:solidFill>
                  <a:srgbClr val="DC3958"/>
                </a:solidFill>
                <a:effectLst/>
                <a:latin typeface="Consolas" panose="020B0609020204030204" pitchFamily="49" charset="0"/>
              </a:rPr>
              <a:t>x</a:t>
            </a:r>
            <a:r>
              <a:rPr lang="en-US" b="0" dirty="0">
                <a:solidFill>
                  <a:srgbClr val="D3AF86"/>
                </a:solidFill>
                <a:effectLst/>
                <a:latin typeface="Consolas" panose="020B0609020204030204" pitchFamily="49" charset="0"/>
              </a:rPr>
              <a:t> = "</a:t>
            </a:r>
            <a:r>
              <a:rPr lang="en-US" b="0" dirty="0">
                <a:solidFill>
                  <a:srgbClr val="889B4A"/>
                </a:solidFill>
                <a:effectLst/>
                <a:latin typeface="Consolas" panose="020B0609020204030204" pitchFamily="49" charset="0"/>
              </a:rPr>
              <a:t>Saleel bagde</a:t>
            </a:r>
            <a:r>
              <a:rPr lang="en-US" b="0" dirty="0">
                <a:solidFill>
                  <a:srgbClr val="D3AF86"/>
                </a:solidFill>
                <a:effectLst/>
                <a:latin typeface="Consolas" panose="020B0609020204030204" pitchFamily="49" charset="0"/>
              </a:rPr>
              <a:t>";</a:t>
            </a:r>
          </a:p>
          <a:p>
            <a:r>
              <a:rPr lang="en-US" b="0" dirty="0">
                <a:solidFill>
                  <a:srgbClr val="DC3958"/>
                </a:solidFill>
                <a:effectLst/>
                <a:latin typeface="Consolas" panose="020B0609020204030204" pitchFamily="49" charset="0"/>
              </a:rPr>
              <a:t>console</a:t>
            </a:r>
            <a:r>
              <a:rPr lang="en-US" b="0" dirty="0">
                <a:solidFill>
                  <a:srgbClr val="D3AF86"/>
                </a:solidFill>
                <a:effectLst/>
                <a:latin typeface="Consolas" panose="020B0609020204030204" pitchFamily="49" charset="0"/>
              </a:rPr>
              <a:t>.</a:t>
            </a:r>
            <a:r>
              <a:rPr lang="en-US" b="0" dirty="0">
                <a:solidFill>
                  <a:srgbClr val="8AB1B0"/>
                </a:solidFill>
                <a:effectLst/>
                <a:latin typeface="Consolas" panose="020B0609020204030204" pitchFamily="49" charset="0"/>
              </a:rPr>
              <a:t>log</a:t>
            </a:r>
            <a:r>
              <a:rPr lang="en-US" b="0" dirty="0">
                <a:solidFill>
                  <a:srgbClr val="D3AF86"/>
                </a:solidFill>
                <a:effectLst/>
                <a:latin typeface="Consolas" panose="020B0609020204030204" pitchFamily="49" charset="0"/>
              </a:rPr>
              <a:t>(`</a:t>
            </a:r>
            <a:r>
              <a:rPr lang="en-US" b="0" dirty="0">
                <a:solidFill>
                  <a:srgbClr val="889B4A"/>
                </a:solidFill>
                <a:effectLst/>
                <a:latin typeface="Consolas" panose="020B0609020204030204" pitchFamily="49" charset="0"/>
              </a:rPr>
              <a:t>The value of x is ${</a:t>
            </a:r>
            <a:r>
              <a:rPr lang="en-US" b="0" dirty="0">
                <a:solidFill>
                  <a:srgbClr val="DC3958"/>
                </a:solidFill>
                <a:effectLst/>
                <a:latin typeface="Consolas" panose="020B0609020204030204" pitchFamily="49" charset="0"/>
              </a:rPr>
              <a:t>x</a:t>
            </a:r>
            <a:r>
              <a:rPr lang="en-US" b="0" dirty="0">
                <a:solidFill>
                  <a:srgbClr val="889B4A"/>
                </a:solidFill>
                <a:effectLst/>
                <a:latin typeface="Consolas" panose="020B0609020204030204" pitchFamily="49" charset="0"/>
              </a:rPr>
              <a:t>}</a:t>
            </a:r>
            <a:r>
              <a:rPr lang="en-US" b="0" dirty="0">
                <a:solidFill>
                  <a:srgbClr val="D3AF86"/>
                </a:solidFill>
                <a:effectLst/>
                <a:latin typeface="Consolas" panose="020B0609020204030204" pitchFamily="49" charset="0"/>
              </a:rPr>
              <a:t>`);</a:t>
            </a:r>
          </a:p>
        </p:txBody>
      </p:sp>
    </p:spTree>
    <p:extLst>
      <p:ext uri="{BB962C8B-B14F-4D97-AF65-F5344CB8AC3E}">
        <p14:creationId xmlns:p14="http://schemas.microsoft.com/office/powerpoint/2010/main" val="3499296393"/>
      </p:ext>
    </p:extLst>
  </p:cSld>
  <p:clrMapOvr>
    <a:masterClrMapping/>
  </p:clrMapOvr>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641057659"/>
              </p:ext>
            </p:extLst>
          </p:nvPr>
        </p:nvGraphicFramePr>
        <p:xfrm>
          <a:off x="262800" y="1331064"/>
          <a:ext cx="11664000" cy="375412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program to import movies.csv file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exec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'child_process'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exec</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exec('</a:t>
                      </a:r>
                      <a:r>
                        <a:rPr kumimoji="0" lang="en-IN" sz="180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192.168.1.21</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27017</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db1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movies</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csv</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d:/movie.csv</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res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err.message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else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"movie collection imported!"</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 – mongoimport movie.csv collection</a:t>
            </a:r>
          </a:p>
        </p:txBody>
      </p:sp>
    </p:spTree>
    <p:extLst>
      <p:ext uri="{BB962C8B-B14F-4D97-AF65-F5344CB8AC3E}">
        <p14:creationId xmlns:p14="http://schemas.microsoft.com/office/powerpoint/2010/main" val="2987111199"/>
      </p:ext>
    </p:extLst>
  </p:cSld>
  <p:clrMapOvr>
    <a:masterClrMapping/>
  </p:clrMapOvr>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891256254"/>
              </p:ext>
            </p:extLst>
          </p:nvPr>
        </p:nvGraphicFramePr>
        <p:xfrm>
          <a:off x="262800" y="836712"/>
          <a:ext cx="11664000" cy="54000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program to create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url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"mongodb://192.168.1.21:27017"</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connect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url,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 =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primaryDB</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createCollection</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"student"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result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else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"student collection created!"</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close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 – db.createCollection()</a:t>
            </a:r>
          </a:p>
        </p:txBody>
      </p:sp>
    </p:spTree>
    <p:extLst>
      <p:ext uri="{BB962C8B-B14F-4D97-AF65-F5344CB8AC3E}">
        <p14:creationId xmlns:p14="http://schemas.microsoft.com/office/powerpoint/2010/main" val="1386197085"/>
      </p:ext>
    </p:extLst>
  </p:cSld>
  <p:clrMapOvr>
    <a:masterClrMapping/>
  </p:clrMapOvr>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687728029"/>
              </p:ext>
            </p:extLst>
          </p:nvPr>
        </p:nvGraphicFramePr>
        <p:xfrm>
          <a:off x="262800" y="836712"/>
          <a:ext cx="11664000" cy="5948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program to print all the collection from ‘primaryDB’ db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url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"mongodb://192.168.1.21:27017"</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endParaRPr kumimoji="0" lang="en-IN" b="0" kern="1200" dirty="0">
                        <a:solidFill>
                          <a:schemeClr val="tx1"/>
                        </a:solidFill>
                        <a:effectLst/>
                        <a:latin typeface="Source Code Pro" panose="020B0509030403020204" pitchFamily="49" charset="0"/>
                        <a:ea typeface="Source Code Pro" panose="020B0509030403020204" pitchFamily="49" charset="0"/>
                        <a:cs typeface="+mn-cs"/>
                      </a:endParaRP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connect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url,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primaryDB</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endParaRPr kumimoji="0" lang="en-IN" b="0" kern="1200" dirty="0">
                        <a:solidFill>
                          <a:schemeClr val="tx1"/>
                        </a:solidFill>
                        <a:effectLst/>
                        <a:latin typeface="Source Code Pro" panose="020B0509030403020204" pitchFamily="49" charset="0"/>
                        <a:ea typeface="Source Code Pro" panose="020B0509030403020204" pitchFamily="49" charset="0"/>
                        <a:cs typeface="+mn-cs"/>
                      </a:endParaRP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collections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doc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5">
                              <a:lumMod val="75000"/>
                            </a:schemeClr>
                          </a:solidFill>
                          <a:effectLst/>
                          <a:latin typeface="Source Code Pro" panose="020B0509030403020204" pitchFamily="49" charset="0"/>
                          <a:ea typeface="Source Code Pro" panose="020B0509030403020204" pitchFamily="49" charset="0"/>
                          <a:cs typeface="+mn-cs"/>
                        </a:rPr>
                        <a:t>new Array</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doc.</a:t>
                      </a:r>
                      <a:r>
                        <a:rPr kumimoji="0" lang="en-IN" sz="1800" i="1"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elements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elements.</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collectionName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endPar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endParaRP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close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 –  db.getCollectionNames()</a:t>
            </a:r>
          </a:p>
        </p:txBody>
      </p:sp>
    </p:spTree>
    <p:extLst>
      <p:ext uri="{BB962C8B-B14F-4D97-AF65-F5344CB8AC3E}">
        <p14:creationId xmlns:p14="http://schemas.microsoft.com/office/powerpoint/2010/main" val="841730785"/>
      </p:ext>
    </p:extLst>
  </p:cSld>
  <p:clrMapOvr>
    <a:masterClrMapping/>
  </p:clrMapOvr>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766550866"/>
              </p:ext>
            </p:extLst>
          </p:nvPr>
        </p:nvGraphicFramePr>
        <p:xfrm>
          <a:off x="262800" y="836712"/>
          <a:ext cx="11664000" cy="512572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program to insert single document in ‘student’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url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"mongodb://192.168.1.21:27017"</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connect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url,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primaryDB</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collection</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"student"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insertOne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sName: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saleel</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res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close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 – insertOne()</a:t>
            </a:r>
          </a:p>
        </p:txBody>
      </p:sp>
    </p:spTree>
    <p:extLst>
      <p:ext uri="{BB962C8B-B14F-4D97-AF65-F5344CB8AC3E}">
        <p14:creationId xmlns:p14="http://schemas.microsoft.com/office/powerpoint/2010/main" val="3697561614"/>
      </p:ext>
    </p:extLst>
  </p:cSld>
  <p:clrMapOvr>
    <a:masterClrMapping/>
  </p:clrMapOvr>
</p:sld>
</file>

<file path=ppt/slides/slide2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117786881"/>
              </p:ext>
            </p:extLst>
          </p:nvPr>
        </p:nvGraphicFramePr>
        <p:xfrm>
          <a:off x="262800" y="836712"/>
          <a:ext cx="11664000" cy="512572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program to insert single document in ‘employee’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url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"mongodb://192.168.0.4:27017"</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connect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url,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primaryDB</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collection</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"employee"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insertOne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"ename":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"saleel",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"job":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"manager"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"salary":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70000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"commission":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870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"isActive":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res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close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endPar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endParaRP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 – insertOne()</a:t>
            </a:r>
          </a:p>
        </p:txBody>
      </p:sp>
    </p:spTree>
    <p:extLst>
      <p:ext uri="{BB962C8B-B14F-4D97-AF65-F5344CB8AC3E}">
        <p14:creationId xmlns:p14="http://schemas.microsoft.com/office/powerpoint/2010/main" val="2698352175"/>
      </p:ext>
    </p:extLst>
  </p:cSld>
  <p:clrMapOvr>
    <a:masterClrMapping/>
  </p:clrMapOvr>
</p:sld>
</file>

<file path=ppt/slides/slide2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823374560"/>
              </p:ext>
            </p:extLst>
          </p:nvPr>
        </p:nvGraphicFramePr>
        <p:xfrm>
          <a:off x="262800" y="836712"/>
          <a:ext cx="11664000" cy="56743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program to insert multiple document in ‘employee’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url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"mongodb://192.168.0.4:27017"</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connect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url,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primaryDB</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collection</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"employee"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insertMany</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"ename":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"ruhan"</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"job":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"salesman"</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"salary":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75000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"commission":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570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"isActive":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"ename":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"sharmin"</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"job":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"manager"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"salary":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95000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"commission":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350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"isActive":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res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close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 – insertMany()</a:t>
            </a:r>
          </a:p>
        </p:txBody>
      </p:sp>
    </p:spTree>
    <p:extLst>
      <p:ext uri="{BB962C8B-B14F-4D97-AF65-F5344CB8AC3E}">
        <p14:creationId xmlns:p14="http://schemas.microsoft.com/office/powerpoint/2010/main" val="34665298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logical operator</a:t>
            </a:r>
          </a:p>
        </p:txBody>
      </p:sp>
    </p:spTree>
    <p:extLst>
      <p:ext uri="{BB962C8B-B14F-4D97-AF65-F5344CB8AC3E}">
        <p14:creationId xmlns:p14="http://schemas.microsoft.com/office/powerpoint/2010/main" val="368157854"/>
      </p:ext>
    </p:extLst>
  </p:cSld>
  <p:clrMapOvr>
    <a:masterClrMapping/>
  </p:clrMapOvr>
</p:sld>
</file>

<file path=ppt/slides/slide2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040073055"/>
              </p:ext>
            </p:extLst>
          </p:nvPr>
        </p:nvGraphicFramePr>
        <p:xfrm>
          <a:off x="262800" y="836712"/>
          <a:ext cx="11664000" cy="54000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program to fetch first document from the ‘movies’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url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"mongodb://192.168.0.4:27017"</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connect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url,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primaryDB</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collection</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"movies"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findOne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result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result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close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 – findOne()</a:t>
            </a:r>
          </a:p>
        </p:txBody>
      </p:sp>
    </p:spTree>
    <p:extLst>
      <p:ext uri="{BB962C8B-B14F-4D97-AF65-F5344CB8AC3E}">
        <p14:creationId xmlns:p14="http://schemas.microsoft.com/office/powerpoint/2010/main" val="3613775578"/>
      </p:ext>
    </p:extLst>
  </p:cSld>
  <p:clrMapOvr>
    <a:masterClrMapping/>
  </p:clrMapOvr>
</p:sld>
</file>

<file path=ppt/slides/slide2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279975383"/>
              </p:ext>
            </p:extLst>
          </p:nvPr>
        </p:nvGraphicFramePr>
        <p:xfrm>
          <a:off x="262800" y="836712"/>
          <a:ext cx="11664000" cy="5943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program to fetch all document from the ‘movies’ collection whose color = ‘Color’ and language = ‘Hindi’ and genres = ‘Comedy’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url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"mongodb://192.168.0.4:27017"</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connect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url,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 =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"primaryDB"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collection</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"movies"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find</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color: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"Color"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language: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"Hindi"</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genres: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Comedy</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FF5A36"/>
                          </a:solidFill>
                          <a:effectLst/>
                          <a:latin typeface="Source Code Pro" panose="020B0509030403020204" pitchFamily="49" charset="0"/>
                          <a:ea typeface="Source Code Pro" panose="020B0509030403020204" pitchFamily="49" charset="0"/>
                          <a:cs typeface="+mn-cs"/>
                        </a:rPr>
                        <a:t>toArray</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result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result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close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a:t>
            </a:r>
          </a:p>
        </p:txBody>
      </p:sp>
    </p:spTree>
    <p:extLst>
      <p:ext uri="{BB962C8B-B14F-4D97-AF65-F5344CB8AC3E}">
        <p14:creationId xmlns:p14="http://schemas.microsoft.com/office/powerpoint/2010/main" val="3099371511"/>
      </p:ext>
    </p:extLst>
  </p:cSld>
  <p:clrMapOvr>
    <a:masterClrMapping/>
  </p:clrMapOvr>
</p:sld>
</file>

<file path=ppt/slides/slide2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255045121"/>
              </p:ext>
            </p:extLst>
          </p:nvPr>
        </p:nvGraphicFramePr>
        <p:xfrm>
          <a:off x="262800" y="836712"/>
          <a:ext cx="11664000" cy="5948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b="0" kern="1200" dirty="0">
                          <a:solidFill>
                            <a:srgbClr val="00B050"/>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createCollection</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("doctor", { </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capped</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size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100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max</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url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"mongodb://192.168.0.4:27017"</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connect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url,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 =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"primaryDB"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pipeline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$match</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"actor_1_name":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"Jimmy</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Bennett"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$sort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"movie_title":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$count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"Count Movies"</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dbo.</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collection</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"movies"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aggregate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pipeline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FF5A36"/>
                          </a:solidFill>
                          <a:effectLst/>
                          <a:latin typeface="Source Code Pro" panose="020B0509030403020204" pitchFamily="49" charset="0"/>
                          <a:ea typeface="Source Code Pro" panose="020B0509030403020204" pitchFamily="49" charset="0"/>
                          <a:cs typeface="+mn-cs"/>
                        </a:rPr>
                        <a:t>toArray</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doc</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doc.</a:t>
                      </a:r>
                      <a:r>
                        <a:rPr kumimoji="0" lang="en-IN" sz="1800" i="1"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key</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index</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key.movie_title,  index</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close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a:t>
            </a:r>
          </a:p>
        </p:txBody>
      </p:sp>
    </p:spTree>
    <p:extLst>
      <p:ext uri="{BB962C8B-B14F-4D97-AF65-F5344CB8AC3E}">
        <p14:creationId xmlns:p14="http://schemas.microsoft.com/office/powerpoint/2010/main" val="3198342674"/>
      </p:ext>
    </p:extLst>
  </p:cSld>
  <p:clrMapOvr>
    <a:masterClrMapping/>
  </p:clrMapOvr>
</p:sld>
</file>

<file path=ppt/slides/slide2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a:t>
            </a:r>
          </a:p>
        </p:txBody>
      </p:sp>
    </p:spTree>
    <p:extLst>
      <p:ext uri="{BB962C8B-B14F-4D97-AF65-F5344CB8AC3E}">
        <p14:creationId xmlns:p14="http://schemas.microsoft.com/office/powerpoint/2010/main" val="3454945063"/>
      </p:ext>
    </p:extLst>
  </p:cSld>
  <p:clrMapOvr>
    <a:masterClrMapping/>
  </p:clrMapOvr>
</p:sld>
</file>

<file path=ppt/slides/slide2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a:t>
            </a:r>
          </a:p>
        </p:txBody>
      </p:sp>
    </p:spTree>
    <p:extLst>
      <p:ext uri="{BB962C8B-B14F-4D97-AF65-F5344CB8AC3E}">
        <p14:creationId xmlns:p14="http://schemas.microsoft.com/office/powerpoint/2010/main" val="3125766886"/>
      </p:ext>
    </p:extLst>
  </p:cSld>
  <p:clrMapOvr>
    <a:masterClrMapping/>
  </p:clrMapOvr>
</p:sld>
</file>

<file path=ppt/slides/slide2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a:t>
            </a:r>
          </a:p>
        </p:txBody>
      </p:sp>
    </p:spTree>
    <p:extLst>
      <p:ext uri="{BB962C8B-B14F-4D97-AF65-F5344CB8AC3E}">
        <p14:creationId xmlns:p14="http://schemas.microsoft.com/office/powerpoint/2010/main" val="1933730687"/>
      </p:ext>
    </p:extLst>
  </p:cSld>
  <p:clrMapOvr>
    <a:masterClrMapping/>
  </p:clrMapOvr>
</p:sld>
</file>

<file path=ppt/slides/slide2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228600"/>
            <a:ext cx="8763000" cy="2862322"/>
          </a:xfrm>
          <a:prstGeom prst="rect">
            <a:avLst/>
          </a:prstGeom>
        </p:spPr>
        <p:txBody>
          <a:bodyPr wrap="square">
            <a:spAutoFit/>
          </a:bodyPr>
          <a:lstStyle/>
          <a:p>
            <a:r>
              <a:rPr lang="en-US" dirty="0"/>
              <a:t>create table book (id raw(16) primary key, data clob check(data is json));</a:t>
            </a:r>
          </a:p>
          <a:p>
            <a:endParaRPr lang="en-US" dirty="0"/>
          </a:p>
          <a:p>
            <a:r>
              <a:rPr lang="en-US" dirty="0"/>
              <a:t>select book.* </a:t>
            </a:r>
          </a:p>
          <a:p>
            <a:r>
              <a:rPr lang="en-US" dirty="0"/>
              <a:t>	from books,</a:t>
            </a:r>
          </a:p>
          <a:p>
            <a:r>
              <a:rPr lang="en-US" dirty="0"/>
              <a:t>	</a:t>
            </a:r>
            <a:r>
              <a:rPr lang="en-US" dirty="0" err="1"/>
              <a:t>json_table</a:t>
            </a:r>
            <a:r>
              <a:rPr lang="en-US" dirty="0"/>
              <a:t>(data,'$'</a:t>
            </a:r>
          </a:p>
          <a:p>
            <a:r>
              <a:rPr lang="en-US" dirty="0"/>
              <a:t>	columns(</a:t>
            </a:r>
            <a:r>
              <a:rPr lang="en-US" dirty="0" err="1"/>
              <a:t>isbn</a:t>
            </a:r>
            <a:r>
              <a:rPr lang="en-US" dirty="0"/>
              <a:t>   varchar2(20) path '$.</a:t>
            </a:r>
            <a:r>
              <a:rPr lang="en-US" dirty="0" err="1"/>
              <a:t>isbn</a:t>
            </a:r>
            <a:r>
              <a:rPr lang="en-US" dirty="0"/>
              <a:t>',</a:t>
            </a:r>
          </a:p>
          <a:p>
            <a:r>
              <a:rPr lang="en-US" dirty="0"/>
              <a:t>		title  varchar2(20) path '$.title',</a:t>
            </a:r>
          </a:p>
          <a:p>
            <a:r>
              <a:rPr lang="en-US" dirty="0"/>
              <a:t>		price  varchar2(10) path '$.price',</a:t>
            </a:r>
          </a:p>
          <a:p>
            <a:r>
              <a:rPr lang="en-US" dirty="0"/>
              <a:t>		author varchar2(20) path '$.author',</a:t>
            </a:r>
          </a:p>
          <a:p>
            <a:r>
              <a:rPr lang="en-US" dirty="0"/>
              <a:t>		phone  varchar2(10) path '$.phone')) book</a:t>
            </a:r>
          </a:p>
        </p:txBody>
      </p:sp>
    </p:spTree>
    <p:extLst>
      <p:ext uri="{BB962C8B-B14F-4D97-AF65-F5344CB8AC3E}">
        <p14:creationId xmlns:p14="http://schemas.microsoft.com/office/powerpoint/2010/main" val="15012104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graphicFrame>
        <p:nvGraphicFramePr>
          <p:cNvPr id="7" name="Table 6"/>
          <p:cNvGraphicFramePr>
            <a:graphicFrameLocks noGrp="1"/>
          </p:cNvGraphicFramePr>
          <p:nvPr>
            <p:extLst>
              <p:ext uri="{D42A27DB-BD31-4B8C-83A1-F6EECF244321}">
                <p14:modId xmlns:p14="http://schemas.microsoft.com/office/powerpoint/2010/main" val="2319602089"/>
              </p:ext>
            </p:extLst>
          </p:nvPr>
        </p:nvGraphicFramePr>
        <p:xfrm>
          <a:off x="1524000" y="1066800"/>
          <a:ext cx="9144000" cy="2875590"/>
        </p:xfrm>
        <a:graphic>
          <a:graphicData uri="http://schemas.openxmlformats.org/drawingml/2006/table">
            <a:tbl>
              <a:tblPr>
                <a:tableStyleId>{616DA210-FB5B-4158-B5E0-FEB733F419BA}</a:tableStyleId>
              </a:tblPr>
              <a:tblGrid>
                <a:gridCol w="917321">
                  <a:extLst>
                    <a:ext uri="{9D8B030D-6E8A-4147-A177-3AD203B41FA5}">
                      <a16:colId xmlns:a16="http://schemas.microsoft.com/office/drawing/2014/main" val="20000"/>
                    </a:ext>
                  </a:extLst>
                </a:gridCol>
                <a:gridCol w="8226679">
                  <a:extLst>
                    <a:ext uri="{9D8B030D-6E8A-4147-A177-3AD203B41FA5}">
                      <a16:colId xmlns:a16="http://schemas.microsoft.com/office/drawing/2014/main" val="20001"/>
                    </a:ext>
                  </a:extLst>
                </a:gridCol>
              </a:tblGrid>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$or</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Joins query clauses with a logical </a:t>
                      </a:r>
                      <a:r>
                        <a:rPr lang="en-US" sz="1800" kern="1200" dirty="0">
                          <a:solidFill>
                            <a:srgbClr val="049DC8"/>
                          </a:solidFill>
                          <a:latin typeface="Segoe UI" panose="020B0502040204020203" pitchFamily="34" charset="0"/>
                          <a:ea typeface="Source Code Pro" panose="020B0509030403020204" pitchFamily="49" charset="0"/>
                          <a:cs typeface="Segoe UI" panose="020B0502040204020203" pitchFamily="34" charset="0"/>
                        </a:rPr>
                        <a:t>OR</a:t>
                      </a:r>
                      <a:r>
                        <a:rPr lang="en-US" sz="1800" dirty="0">
                          <a:solidFill>
                            <a:srgbClr val="00B0F0"/>
                          </a:solidFill>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returns all documents that match the conditions of either clause.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$and</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Joins query clauses with a logical </a:t>
                      </a:r>
                      <a:r>
                        <a:rPr lang="en-US" sz="1800" kern="1200" dirty="0">
                          <a:solidFill>
                            <a:srgbClr val="049DC8"/>
                          </a:solidFill>
                          <a:latin typeface="Segoe UI" panose="020B0502040204020203" pitchFamily="34" charset="0"/>
                          <a:ea typeface="Source Code Pro" panose="020B0509030403020204" pitchFamily="49" charset="0"/>
                          <a:cs typeface="Segoe UI" panose="020B0502040204020203" pitchFamily="34" charset="0"/>
                        </a:rPr>
                        <a:t>AND</a:t>
                      </a:r>
                      <a:r>
                        <a:rPr lang="en-US" sz="1800" dirty="0">
                          <a:solidFill>
                            <a:srgbClr val="00B0F0"/>
                          </a:solidFill>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returns all documents that match the conditions of both clauses.</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$not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Inverts the effect of a query expression and returns documents that do not match the query expression.</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
        <p:nvSpPr>
          <p:cNvPr id="3" name="Rectangle 2">
            <a:extLst>
              <a:ext uri="{FF2B5EF4-FFF2-40B4-BE49-F238E27FC236}">
                <a16:creationId xmlns:a16="http://schemas.microsoft.com/office/drawing/2014/main" id="{CCC7FFE9-78C9-4609-9BB6-88A0F0E584F5}"/>
              </a:ext>
            </a:extLst>
          </p:cNvPr>
          <p:cNvSpPr/>
          <p:nvPr/>
        </p:nvSpPr>
        <p:spPr>
          <a:xfrm>
            <a:off x="551384" y="4510861"/>
            <a:ext cx="10945216" cy="646331"/>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$or</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$and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3000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job: true, sal: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42048042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Big Data?</a:t>
            </a:r>
          </a:p>
        </p:txBody>
      </p:sp>
      <p:sp>
        <p:nvSpPr>
          <p:cNvPr id="2" name="Rectangle 1"/>
          <p:cNvSpPr/>
          <p:nvPr/>
        </p:nvSpPr>
        <p:spPr>
          <a:xfrm>
            <a:off x="1490508" y="909881"/>
            <a:ext cx="9129448" cy="769441"/>
          </a:xfrm>
          <a:prstGeom prst="rect">
            <a:avLst/>
          </a:prstGeom>
        </p:spPr>
        <p:txBody>
          <a:bodyPr wrap="square">
            <a:spAutoFit/>
          </a:bodyPr>
          <a:lstStyle/>
          <a:p>
            <a:r>
              <a:rPr lang="en-IN" sz="2200" b="1" i="1" dirty="0">
                <a:solidFill>
                  <a:srgbClr val="006C86"/>
                </a:solidFill>
                <a:latin typeface="Palatino Linotype" panose="02040502050505030304" pitchFamily="18" charset="0"/>
              </a:rPr>
              <a:t>Big</a:t>
            </a:r>
            <a:r>
              <a:rPr lang="en-IN" sz="2200" dirty="0">
                <a:solidFill>
                  <a:srgbClr val="006C86"/>
                </a:solidFill>
                <a:latin typeface="Palatino Linotype" panose="02040502050505030304" pitchFamily="18" charset="0"/>
              </a:rPr>
              <a:t> </a:t>
            </a:r>
            <a:r>
              <a:rPr lang="en-IN" sz="2200" b="1" i="1" dirty="0">
                <a:solidFill>
                  <a:srgbClr val="006C86"/>
                </a:solidFill>
                <a:latin typeface="Palatino Linotype" panose="02040502050505030304" pitchFamily="18" charset="0"/>
              </a:rPr>
              <a:t>data</a:t>
            </a:r>
            <a:r>
              <a:rPr lang="en-IN" sz="2200" dirty="0">
                <a:solidFill>
                  <a:srgbClr val="006C86"/>
                </a:solidFill>
                <a:latin typeface="Palatino Linotype" panose="02040502050505030304" pitchFamily="18" charset="0"/>
              </a:rPr>
              <a:t> </a:t>
            </a:r>
            <a:r>
              <a:rPr lang="en-IN" sz="2200" dirty="0">
                <a:latin typeface="Palatino Linotype" panose="02040502050505030304" pitchFamily="18" charset="0"/>
              </a:rPr>
              <a:t>is a term that describes the large volume of data – both structured and unstructured.</a:t>
            </a:r>
          </a:p>
        </p:txBody>
      </p:sp>
      <p:sp>
        <p:nvSpPr>
          <p:cNvPr id="3" name="Rectangle 2"/>
          <p:cNvSpPr/>
          <p:nvPr/>
        </p:nvSpPr>
        <p:spPr>
          <a:xfrm>
            <a:off x="1524000" y="4071943"/>
            <a:ext cx="9095425" cy="1615827"/>
          </a:xfrm>
          <a:prstGeom prst="rect">
            <a:avLst/>
          </a:prstGeom>
        </p:spPr>
        <p:txBody>
          <a:bodyPr wrap="square">
            <a:spAutoFit/>
          </a:bodyPr>
          <a:lstStyle/>
          <a:p>
            <a:r>
              <a:rPr lang="en-US" sz="2200" b="1" i="1" dirty="0">
                <a:solidFill>
                  <a:srgbClr val="036883"/>
                </a:solidFill>
                <a:latin typeface="Palatino Linotype" panose="02040502050505030304" pitchFamily="18" charset="0"/>
              </a:rPr>
              <a:t>Characteristics Of Big Data</a:t>
            </a:r>
          </a:p>
          <a:p>
            <a:endParaRPr lang="en-US" sz="900" dirty="0">
              <a:solidFill>
                <a:srgbClr val="036883"/>
              </a:solidFill>
              <a:latin typeface="Palatino Linotype" panose="02040502050505030304" pitchFamily="18" charset="0"/>
            </a:endParaRPr>
          </a:p>
          <a:p>
            <a:r>
              <a:rPr lang="en-US" sz="2000" dirty="0">
                <a:latin typeface="Palatino Linotype" panose="02040502050505030304" pitchFamily="18" charset="0"/>
              </a:rPr>
              <a:t>Big data is often characterized by the 3Vs: the extreme </a:t>
            </a:r>
            <a:r>
              <a:rPr lang="en-US" sz="2400" b="1" i="1" dirty="0">
                <a:latin typeface="Palatino Linotype" panose="02040502050505030304" pitchFamily="18" charset="0"/>
              </a:rPr>
              <a:t>VOLUME</a:t>
            </a:r>
            <a:r>
              <a:rPr lang="en-US" sz="2400" dirty="0">
                <a:latin typeface="Palatino Linotype" panose="02040502050505030304" pitchFamily="18" charset="0"/>
              </a:rPr>
              <a:t> </a:t>
            </a:r>
            <a:r>
              <a:rPr lang="en-US" sz="2000" dirty="0">
                <a:latin typeface="Palatino Linotype" panose="02040502050505030304" pitchFamily="18" charset="0"/>
              </a:rPr>
              <a:t>of data, the wide </a:t>
            </a:r>
            <a:r>
              <a:rPr lang="en-US" sz="2400" b="1" i="1" dirty="0">
                <a:latin typeface="Palatino Linotype" panose="02040502050505030304" pitchFamily="18" charset="0"/>
              </a:rPr>
              <a:t>VARIETY</a:t>
            </a:r>
            <a:r>
              <a:rPr lang="en-US" sz="2400" dirty="0">
                <a:latin typeface="Palatino Linotype" panose="02040502050505030304" pitchFamily="18" charset="0"/>
              </a:rPr>
              <a:t> </a:t>
            </a:r>
            <a:r>
              <a:rPr lang="en-US" sz="2000" dirty="0">
                <a:latin typeface="Palatino Linotype" panose="02040502050505030304" pitchFamily="18" charset="0"/>
              </a:rPr>
              <a:t>of data and the </a:t>
            </a:r>
            <a:r>
              <a:rPr lang="en-US" sz="2400" b="1" i="1" dirty="0">
                <a:latin typeface="Palatino Linotype" panose="02040502050505030304" pitchFamily="18" charset="0"/>
              </a:rPr>
              <a:t>VELOCITY</a:t>
            </a:r>
            <a:r>
              <a:rPr lang="en-US" sz="2400" dirty="0">
                <a:latin typeface="Palatino Linotype" panose="02040502050505030304" pitchFamily="18" charset="0"/>
              </a:rPr>
              <a:t> </a:t>
            </a:r>
            <a:r>
              <a:rPr lang="en-US" sz="2000" dirty="0">
                <a:latin typeface="Palatino Linotype" panose="02040502050505030304" pitchFamily="18" charset="0"/>
              </a:rPr>
              <a:t>at which the data must be processed.</a:t>
            </a:r>
          </a:p>
        </p:txBody>
      </p:sp>
      <p:sp>
        <p:nvSpPr>
          <p:cNvPr id="5" name="Rectangle 4"/>
          <p:cNvSpPr/>
          <p:nvPr/>
        </p:nvSpPr>
        <p:spPr>
          <a:xfrm>
            <a:off x="1513680" y="1928803"/>
            <a:ext cx="9154320" cy="1677382"/>
          </a:xfrm>
          <a:prstGeom prst="rect">
            <a:avLst/>
          </a:prstGeom>
        </p:spPr>
        <p:txBody>
          <a:bodyPr wrap="square">
            <a:spAutoFit/>
          </a:bodyPr>
          <a:lstStyle/>
          <a:p>
            <a:r>
              <a:rPr lang="en-US" sz="2200" b="1" i="1" dirty="0">
                <a:solidFill>
                  <a:srgbClr val="006C86"/>
                </a:solidFill>
                <a:latin typeface="Palatino Linotype" panose="02040502050505030304" pitchFamily="18" charset="0"/>
              </a:rPr>
              <a:t>What is Big Data?</a:t>
            </a:r>
          </a:p>
          <a:p>
            <a:endParaRPr lang="en-US" sz="900" b="1" dirty="0">
              <a:latin typeface="Palatino Linotype" panose="02040502050505030304" pitchFamily="18" charset="0"/>
            </a:endParaRPr>
          </a:p>
          <a:p>
            <a:r>
              <a:rPr lang="en-US" dirty="0">
                <a:latin typeface="Palatino Linotype" panose="02040502050505030304" pitchFamily="18" charset="0"/>
              </a:rPr>
              <a:t>Big Data is also data but with a huge size. Big Data is a term used to describe a collection of data that is huge in size and yet growing with time. In short such data is so large and complex that none of the traditional data management tools are able to store it or process it efficiently.</a:t>
            </a:r>
          </a:p>
        </p:txBody>
      </p:sp>
    </p:spTree>
    <p:extLst>
      <p:ext uri="{BB962C8B-B14F-4D97-AF65-F5344CB8AC3E}">
        <p14:creationId xmlns:p14="http://schemas.microsoft.com/office/powerpoint/2010/main" val="30503372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sp>
        <p:nvSpPr>
          <p:cNvPr id="4" name="Rectangle 3"/>
          <p:cNvSpPr/>
          <p:nvPr/>
        </p:nvSpPr>
        <p:spPr>
          <a:xfrm>
            <a:off x="1676400" y="767356"/>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$or</a:t>
            </a:r>
          </a:p>
        </p:txBody>
      </p:sp>
      <p:sp>
        <p:nvSpPr>
          <p:cNvPr id="5" name="Rectangle 4"/>
          <p:cNvSpPr/>
          <p:nvPr/>
        </p:nvSpPr>
        <p:spPr>
          <a:xfrm>
            <a:off x="1694435" y="1196156"/>
            <a:ext cx="7904728"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$or</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 &lt;expr1&gt; }, { &lt;expr2&gt; }, ... , { &lt;exprN&gt; } ] }</a:t>
            </a:r>
          </a:p>
        </p:txBody>
      </p:sp>
      <p:sp>
        <p:nvSpPr>
          <p:cNvPr id="6" name="Rectangle 5"/>
          <p:cNvSpPr/>
          <p:nvPr/>
        </p:nvSpPr>
        <p:spPr>
          <a:xfrm>
            <a:off x="1692234" y="2648929"/>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$and</a:t>
            </a:r>
          </a:p>
        </p:txBody>
      </p:sp>
      <p:sp>
        <p:nvSpPr>
          <p:cNvPr id="8" name="Rectangle 7"/>
          <p:cNvSpPr/>
          <p:nvPr/>
        </p:nvSpPr>
        <p:spPr>
          <a:xfrm>
            <a:off x="1710269" y="3077729"/>
            <a:ext cx="804258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$and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 &lt;expr1&gt; }, { &lt;expr2&gt; }, ... , { &lt;exprN&gt; } ] }</a:t>
            </a:r>
          </a:p>
        </p:txBody>
      </p:sp>
      <p:sp>
        <p:nvSpPr>
          <p:cNvPr id="9" name="Rectangle 8"/>
          <p:cNvSpPr/>
          <p:nvPr/>
        </p:nvSpPr>
        <p:spPr>
          <a:xfrm>
            <a:off x="1692234" y="4459070"/>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$not</a:t>
            </a:r>
          </a:p>
        </p:txBody>
      </p:sp>
      <p:sp>
        <p:nvSpPr>
          <p:cNvPr id="10" name="Rectangle 9"/>
          <p:cNvSpPr/>
          <p:nvPr/>
        </p:nvSpPr>
        <p:spPr>
          <a:xfrm>
            <a:off x="1710269" y="4887870"/>
            <a:ext cx="652614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$not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&lt;operator-expression&gt; } } }</a:t>
            </a:r>
          </a:p>
        </p:txBody>
      </p:sp>
      <p:sp>
        <p:nvSpPr>
          <p:cNvPr id="2" name="Rectangle 1"/>
          <p:cNvSpPr/>
          <p:nvPr/>
        </p:nvSpPr>
        <p:spPr>
          <a:xfrm>
            <a:off x="1665514" y="5445224"/>
            <a:ext cx="8850086"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$not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3" name="Rectangle 2"/>
          <p:cNvSpPr/>
          <p:nvPr/>
        </p:nvSpPr>
        <p:spPr>
          <a:xfrm>
            <a:off x="1665514" y="1773698"/>
            <a:ext cx="8823366"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$or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7" name="Rectangle 6"/>
          <p:cNvSpPr/>
          <p:nvPr/>
        </p:nvSpPr>
        <p:spPr>
          <a:xfrm>
            <a:off x="1632857" y="3607714"/>
            <a:ext cx="8856023"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a:t>
            </a:r>
            <a:r>
              <a:rPr lang="en-US" dirty="0">
                <a:solidFill>
                  <a:srgbClr val="994646"/>
                </a:solidFill>
                <a:latin typeface="Source Code Pro" panose="020B0509030403020204" pitchFamily="49" charset="0"/>
                <a:ea typeface="Source Code Pro" panose="020B0509030403020204" pitchFamily="49" charset="0"/>
              </a:rPr>
              <a:t>3400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2366513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ObjectId()</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The ObjectId class is the default primary key for a MongoDB document and is usually found in the _id field in an inserted document.</a:t>
            </a:r>
          </a:p>
        </p:txBody>
      </p:sp>
      <p:sp>
        <p:nvSpPr>
          <p:cNvPr id="5" name="Rectangle 4"/>
          <p:cNvSpPr/>
          <p:nvPr/>
        </p:nvSpPr>
        <p:spPr>
          <a:xfrm>
            <a:off x="1943100" y="3958894"/>
            <a:ext cx="8305800" cy="738664"/>
          </a:xfrm>
          <a:prstGeom prst="rect">
            <a:avLst/>
          </a:prstGeom>
        </p:spPr>
        <p:txBody>
          <a:bodyPr wrap="square">
            <a:spAutoFit/>
          </a:bodyPr>
          <a:lstStyle/>
          <a:p>
            <a:r>
              <a:rPr lang="en-US" sz="2000" dirty="0">
                <a:solidFill>
                  <a:schemeClr val="accent4">
                    <a:lumMod val="50000"/>
                  </a:schemeClr>
                </a:solidFill>
              </a:rPr>
              <a:t>The </a:t>
            </a:r>
            <a:r>
              <a:rPr lang="en-US" sz="2200" b="1" dirty="0">
                <a:solidFill>
                  <a:schemeClr val="accent4">
                    <a:lumMod val="50000"/>
                  </a:schemeClr>
                </a:solidFill>
              </a:rPr>
              <a:t>_id</a:t>
            </a:r>
            <a:r>
              <a:rPr lang="en-US" sz="2000" dirty="0">
                <a:solidFill>
                  <a:schemeClr val="accent4">
                    <a:lumMod val="50000"/>
                  </a:schemeClr>
                </a:solidFill>
              </a:rPr>
              <a:t> field must have a unique value. You can think of the </a:t>
            </a:r>
            <a:r>
              <a:rPr lang="en-US" sz="2200" b="1" dirty="0">
                <a:solidFill>
                  <a:schemeClr val="accent4">
                    <a:lumMod val="50000"/>
                  </a:schemeClr>
                </a:solidFill>
              </a:rPr>
              <a:t>_id </a:t>
            </a:r>
            <a:r>
              <a:rPr lang="en-US" sz="2000" dirty="0">
                <a:solidFill>
                  <a:schemeClr val="accent4">
                    <a:lumMod val="50000"/>
                  </a:schemeClr>
                </a:solidFill>
              </a:rPr>
              <a:t>field as the document’s primary key.</a:t>
            </a:r>
          </a:p>
        </p:txBody>
      </p:sp>
    </p:spTree>
    <p:extLst>
      <p:ext uri="{BB962C8B-B14F-4D97-AF65-F5344CB8AC3E}">
        <p14:creationId xmlns:p14="http://schemas.microsoft.com/office/powerpoint/2010/main" val="7299812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ObjectId()  </a:t>
            </a:r>
          </a:p>
        </p:txBody>
      </p:sp>
      <p:sp>
        <p:nvSpPr>
          <p:cNvPr id="7" name="Rectangle 6"/>
          <p:cNvSpPr/>
          <p:nvPr/>
        </p:nvSpPr>
        <p:spPr>
          <a:xfrm>
            <a:off x="1673188" y="762001"/>
            <a:ext cx="8845624"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ObjectId()</a:t>
            </a:r>
          </a:p>
        </p:txBody>
      </p:sp>
      <p:sp>
        <p:nvSpPr>
          <p:cNvPr id="9" name="Rectangle 8"/>
          <p:cNvSpPr/>
          <p:nvPr/>
        </p:nvSpPr>
        <p:spPr>
          <a:xfrm>
            <a:off x="1665514" y="2236114"/>
            <a:ext cx="8823366" cy="369332"/>
          </a:xfrm>
          <a:prstGeom prst="rect">
            <a:avLst/>
          </a:prstGeom>
        </p:spPr>
        <p:txBody>
          <a:bodyPr wrap="square">
            <a:spAutoFit/>
          </a:bodyPr>
          <a:lstStyle/>
          <a:p>
            <a:pPr marL="342900" indent="-342900">
              <a:buFont typeface="Arial" panose="020B0604020202020204" pitchFamily="34" charset="0"/>
              <a:buChar char="•"/>
            </a:pPr>
            <a:r>
              <a:rPr lang="en-US" dirty="0">
                <a:latin typeface="Source Code Pro" panose="020B0509030403020204" pitchFamily="49" charset="0"/>
                <a:ea typeface="Source Code Pro" panose="020B0509030403020204" pitchFamily="49" charset="0"/>
                <a:cs typeface="Calibri" panose="020F0502020204030204" pitchFamily="34" charset="0"/>
              </a:rPr>
              <a:t>x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ObjectId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1919421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show databases</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pPr algn="ct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Print a list of all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available databases.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285804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show database </a:t>
            </a:r>
          </a:p>
        </p:txBody>
      </p:sp>
      <p:sp>
        <p:nvSpPr>
          <p:cNvPr id="7" name="Rectangle 6"/>
          <p:cNvSpPr/>
          <p:nvPr/>
        </p:nvSpPr>
        <p:spPr>
          <a:xfrm>
            <a:off x="1673188" y="762000"/>
            <a:ext cx="8845624" cy="369332"/>
          </a:xfrm>
          <a:prstGeom prst="rect">
            <a:avLst/>
          </a:prstGeom>
        </p:spPr>
        <p:txBody>
          <a:bodyPr wrap="square">
            <a:spAutoFit/>
          </a:bodyPr>
          <a:lstStyle/>
          <a:p>
            <a:r>
              <a:rPr lang="en-US" dirty="0"/>
              <a:t>Print a list of all databases on the server.</a:t>
            </a:r>
          </a:p>
        </p:txBody>
      </p:sp>
      <p:sp>
        <p:nvSpPr>
          <p:cNvPr id="5" name="Rectangle 4"/>
          <p:cNvSpPr/>
          <p:nvPr/>
        </p:nvSpPr>
        <p:spPr>
          <a:xfrm>
            <a:off x="1673188" y="1383966"/>
            <a:ext cx="884562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show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dbs | databases }</a:t>
            </a:r>
          </a:p>
        </p:txBody>
      </p:sp>
      <p:sp>
        <p:nvSpPr>
          <p:cNvPr id="9" name="Rectangle 8"/>
          <p:cNvSpPr/>
          <p:nvPr/>
        </p:nvSpPr>
        <p:spPr>
          <a:xfrm>
            <a:off x="1673189" y="1835382"/>
            <a:ext cx="8551223"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dbs</a:t>
            </a:r>
          </a:p>
          <a:p>
            <a:pPr marL="171450" indent="-171450">
              <a:buFont typeface="Arial" panose="020B0604020202020204" pitchFamily="34" charset="0"/>
              <a:buChar char="•"/>
            </a:pPr>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databases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all database name.</a:t>
            </a:r>
          </a:p>
          <a:p>
            <a:pPr marL="342900" indent="-342900">
              <a:buFont typeface="Arial" panose="020B0604020202020204" pitchFamily="34" charset="0"/>
              <a:buChar char="•"/>
            </a:pPr>
            <a:endParaRPr lang="en-US" sz="6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adminCommand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listDatabases</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nameOnly</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Rectangle 9"/>
          <p:cNvSpPr/>
          <p:nvPr/>
        </p:nvSpPr>
        <p:spPr>
          <a:xfrm>
            <a:off x="1673188" y="3288268"/>
            <a:ext cx="884562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db.getName()</a:t>
            </a:r>
          </a:p>
        </p:txBody>
      </p:sp>
      <p:sp>
        <p:nvSpPr>
          <p:cNvPr id="2" name="Rectangle 1"/>
          <p:cNvSpPr/>
          <p:nvPr/>
        </p:nvSpPr>
        <p:spPr>
          <a:xfrm>
            <a:off x="1673188" y="3787048"/>
            <a:ext cx="86106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the current database name.</a:t>
            </a:r>
            <a:endPar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5952115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use database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Switch current database to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&lt;db&gt;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The mongo shell variable db is set to the current database.</a:t>
            </a:r>
          </a:p>
        </p:txBody>
      </p:sp>
      <p:sp>
        <p:nvSpPr>
          <p:cNvPr id="4" name="Rectangle 3"/>
          <p:cNvSpPr/>
          <p:nvPr/>
        </p:nvSpPr>
        <p:spPr>
          <a:xfrm>
            <a:off x="263352" y="188640"/>
            <a:ext cx="9744000" cy="707886"/>
          </a:xfrm>
          <a:prstGeom prst="rect">
            <a:avLst/>
          </a:prstGeom>
        </p:spPr>
        <p:txBody>
          <a:bodyPr wrap="square">
            <a:spAutoFit/>
          </a:bodyPr>
          <a:lstStyle/>
          <a:p>
            <a:pPr algn="just"/>
            <a:r>
              <a:rPr lang="en-US" sz="2000" dirty="0">
                <a:solidFill>
                  <a:schemeClr val="accent4">
                    <a:lumMod val="50000"/>
                  </a:schemeClr>
                </a:solidFill>
                <a:latin typeface="Palatino Linotype" panose="02040502050505030304" pitchFamily="18" charset="0"/>
              </a:rPr>
              <a:t>To access an element of an array by the zero-based index position, concatenate the array name with the dot (.) and zero-based index position, and enclose in quotes</a:t>
            </a:r>
          </a:p>
        </p:txBody>
      </p:sp>
    </p:spTree>
    <p:extLst>
      <p:ext uri="{BB962C8B-B14F-4D97-AF65-F5344CB8AC3E}">
        <p14:creationId xmlns:p14="http://schemas.microsoft.com/office/powerpoint/2010/main" val="29073345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use database </a:t>
            </a:r>
          </a:p>
        </p:txBody>
      </p:sp>
      <p:sp>
        <p:nvSpPr>
          <p:cNvPr id="7" name="Rectangle 6"/>
          <p:cNvSpPr/>
          <p:nvPr/>
        </p:nvSpPr>
        <p:spPr>
          <a:xfrm>
            <a:off x="1518072" y="769648"/>
            <a:ext cx="8845624" cy="369332"/>
          </a:xfrm>
          <a:prstGeom prst="rect">
            <a:avLst/>
          </a:prstGeom>
        </p:spPr>
        <p:txBody>
          <a:bodyPr wrap="square">
            <a:spAutoFit/>
          </a:bodyPr>
          <a:lstStyle/>
          <a:p>
            <a:r>
              <a:rPr lang="en-US" dirty="0"/>
              <a:t>Switch current database to &lt;db&gt;. The mongo shell variable db is set to the current database.</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5" name="Rectangle 4"/>
          <p:cNvSpPr/>
          <p:nvPr/>
        </p:nvSpPr>
        <p:spPr>
          <a:xfrm>
            <a:off x="1518072" y="1544897"/>
            <a:ext cx="1357580"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&lt;db&gt;</a:t>
            </a:r>
          </a:p>
        </p:txBody>
      </p:sp>
      <p:sp>
        <p:nvSpPr>
          <p:cNvPr id="8" name="Rectangle 7"/>
          <p:cNvSpPr/>
          <p:nvPr/>
        </p:nvSpPr>
        <p:spPr>
          <a:xfrm>
            <a:off x="1518072" y="2483822"/>
            <a:ext cx="9144000"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use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db1</a:t>
            </a:r>
          </a:p>
        </p:txBody>
      </p:sp>
    </p:spTree>
    <p:extLst>
      <p:ext uri="{BB962C8B-B14F-4D97-AF65-F5344CB8AC3E}">
        <p14:creationId xmlns:p14="http://schemas.microsoft.com/office/powerpoint/2010/main" val="138975974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057400"/>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db.dropDatabase()</a:t>
            </a:r>
            <a:endParaRPr lang="en-US" dirty="0"/>
          </a:p>
        </p:txBody>
      </p:sp>
    </p:spTree>
    <p:extLst>
      <p:ext uri="{BB962C8B-B14F-4D97-AF65-F5344CB8AC3E}">
        <p14:creationId xmlns:p14="http://schemas.microsoft.com/office/powerpoint/2010/main" val="92445300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3706" y="740965"/>
            <a:ext cx="8844473" cy="369332"/>
          </a:xfrm>
          <a:prstGeom prst="rect">
            <a:avLst/>
          </a:prstGeom>
        </p:spPr>
        <p:txBody>
          <a:bodyPr wrap="square">
            <a:spAutoFit/>
          </a:bodyPr>
          <a:lstStyle/>
          <a:p>
            <a:r>
              <a:rPr lang="en-US" dirty="0">
                <a:latin typeface="Gill Sans MT (Body)"/>
              </a:rPr>
              <a:t>Removes the current database, deleting the associated data files.</a:t>
            </a:r>
          </a:p>
        </p:txBody>
      </p:sp>
      <p:sp>
        <p:nvSpPr>
          <p:cNvPr id="4" name="Rectangle 3"/>
          <p:cNvSpPr/>
          <p:nvPr/>
        </p:nvSpPr>
        <p:spPr>
          <a:xfrm>
            <a:off x="5029340" y="5791200"/>
            <a:ext cx="4571405" cy="369332"/>
          </a:xfrm>
          <a:prstGeom prst="rect">
            <a:avLst/>
          </a:prstGeom>
        </p:spPr>
        <p:txBody>
          <a:bodyPr>
            <a:spAutoFit/>
          </a:bodyPr>
          <a:lstStyle/>
          <a:p>
            <a:r>
              <a:rPr lang="en-US" dirty="0"/>
              <a:t>		</a:t>
            </a:r>
          </a:p>
        </p:txBody>
      </p:sp>
      <p:sp>
        <p:nvSpPr>
          <p:cNvPr id="11" name="Rectangle 10">
            <a:extLst>
              <a:ext uri="{FF2B5EF4-FFF2-40B4-BE49-F238E27FC236}">
                <a16:creationId xmlns:a16="http://schemas.microsoft.com/office/drawing/2014/main" id="{F1466EAE-D29C-432A-9B67-F25EBC07E73F}"/>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db.dropDatabase()</a:t>
            </a:r>
          </a:p>
        </p:txBody>
      </p:sp>
      <p:sp>
        <p:nvSpPr>
          <p:cNvPr id="12" name="Rectangle 11">
            <a:extLst>
              <a:ext uri="{FF2B5EF4-FFF2-40B4-BE49-F238E27FC236}">
                <a16:creationId xmlns:a16="http://schemas.microsoft.com/office/drawing/2014/main" id="{043FDC06-EED4-4306-9638-D6C674749869}"/>
              </a:ext>
            </a:extLst>
          </p:cNvPr>
          <p:cNvSpPr/>
          <p:nvPr/>
        </p:nvSpPr>
        <p:spPr>
          <a:xfrm>
            <a:off x="1523706" y="2456633"/>
            <a:ext cx="91440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use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db1</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dropDatabase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4" name="Rectangle 13">
            <a:extLst>
              <a:ext uri="{FF2B5EF4-FFF2-40B4-BE49-F238E27FC236}">
                <a16:creationId xmlns:a16="http://schemas.microsoft.com/office/drawing/2014/main" id="{23B578BC-8750-4F1D-AA6C-2819E0A8253F}"/>
              </a:ext>
            </a:extLst>
          </p:cNvPr>
          <p:cNvSpPr/>
          <p:nvPr/>
        </p:nvSpPr>
        <p:spPr>
          <a:xfrm>
            <a:off x="1524000" y="1553442"/>
            <a:ext cx="91440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dropDatabase()</a:t>
            </a:r>
          </a:p>
        </p:txBody>
      </p:sp>
    </p:spTree>
    <p:extLst>
      <p:ext uri="{BB962C8B-B14F-4D97-AF65-F5344CB8AC3E}">
        <p14:creationId xmlns:p14="http://schemas.microsoft.com/office/powerpoint/2010/main" val="123912025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mongoimport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mongoimport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tool imports content from an Extended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JSON</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or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TSV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export created by mongoexport, or another third-party export tool.</a:t>
            </a:r>
          </a:p>
        </p:txBody>
      </p:sp>
      <p:sp>
        <p:nvSpPr>
          <p:cNvPr id="5" name="TextBox 4">
            <a:extLst>
              <a:ext uri="{FF2B5EF4-FFF2-40B4-BE49-F238E27FC236}">
                <a16:creationId xmlns:a16="http://schemas.microsoft.com/office/drawing/2014/main" id="{F0323EFF-5A04-4A4D-A481-C9961AB671C4}"/>
              </a:ext>
            </a:extLst>
          </p:cNvPr>
          <p:cNvSpPr txBox="1"/>
          <p:nvPr/>
        </p:nvSpPr>
        <p:spPr>
          <a:xfrm>
            <a:off x="260241" y="1123901"/>
            <a:ext cx="8572500" cy="400110"/>
          </a:xfrm>
          <a:prstGeom prst="rect">
            <a:avLst/>
          </a:prstGeom>
          <a:noFill/>
        </p:spPr>
        <p:txBody>
          <a:bodyPr wrap="square">
            <a:spAutoFit/>
          </a:bodyPr>
          <a:lstStyle/>
          <a:p>
            <a:pPr marL="342900" indent="-342900">
              <a:buFont typeface="Arial" panose="020B0604020202020204" pitchFamily="34" charset="0"/>
              <a:buChar char="•"/>
            </a:pPr>
            <a:r>
              <a:rPr lang="en-US" sz="2000" dirty="0">
                <a:solidFill>
                  <a:srgbClr val="0077AA"/>
                </a:solidFill>
                <a:latin typeface="Liberation Mono"/>
                <a:cs typeface="Arial" panose="020B0604020202020204" pitchFamily="34" charset="0"/>
              </a:rPr>
              <a:t>SELECT</a:t>
            </a:r>
            <a:r>
              <a:rPr lang="en-US" sz="2000" dirty="0">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latin typeface="Liberation Mono"/>
                <a:cs typeface="Arial" panose="020B0604020202020204" pitchFamily="34" charset="0"/>
              </a:rPr>
              <a:t> emp </a:t>
            </a:r>
            <a:r>
              <a:rPr lang="en-US" sz="2000" dirty="0">
                <a:solidFill>
                  <a:srgbClr val="0077AA"/>
                </a:solidFill>
                <a:latin typeface="Liberation Mono"/>
                <a:cs typeface="Arial" panose="020B0604020202020204" pitchFamily="34" charset="0"/>
              </a:rPr>
              <a:t>INTO</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OUTFILE</a:t>
            </a:r>
            <a:r>
              <a:rPr lang="en-US" sz="2000" dirty="0">
                <a:latin typeface="Liberation Mono"/>
                <a:cs typeface="Arial" panose="020B0604020202020204" pitchFamily="34" charset="0"/>
              </a:rPr>
              <a:t> "d:/emp.csv" </a:t>
            </a:r>
            <a:r>
              <a:rPr lang="en-US" sz="2000" dirty="0">
                <a:solidFill>
                  <a:srgbClr val="0077AA"/>
                </a:solidFill>
                <a:latin typeface="Liberation Mono"/>
                <a:cs typeface="Arial" panose="020B0604020202020204" pitchFamily="34" charset="0"/>
              </a:rPr>
              <a:t>FIELDS</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TERMINATED</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latin typeface="Liberation Mono"/>
                <a:cs typeface="Arial" panose="020B0604020202020204" pitchFamily="34" charset="0"/>
              </a:rPr>
              <a:t> ',';</a:t>
            </a:r>
            <a:endParaRPr lang="en-IN" sz="2000" dirty="0">
              <a:latin typeface="Liberation Mono"/>
            </a:endParaRPr>
          </a:p>
        </p:txBody>
      </p:sp>
      <p:sp>
        <p:nvSpPr>
          <p:cNvPr id="7" name="Rectangle 6">
            <a:extLst>
              <a:ext uri="{FF2B5EF4-FFF2-40B4-BE49-F238E27FC236}">
                <a16:creationId xmlns:a16="http://schemas.microsoft.com/office/drawing/2014/main" id="{3B7DBFD9-1AF2-4B29-B788-BA2E60B64E6A}"/>
              </a:ext>
            </a:extLst>
          </p:cNvPr>
          <p:cNvSpPr/>
          <p:nvPr/>
        </p:nvSpPr>
        <p:spPr>
          <a:xfrm>
            <a:off x="260241" y="116632"/>
            <a:ext cx="5650286" cy="707886"/>
          </a:xfrm>
          <a:prstGeom prst="rect">
            <a:avLst/>
          </a:prstGeom>
        </p:spPr>
        <p:txBody>
          <a:bodyPr wrap="square">
            <a:spAutoFit/>
          </a:bodyPr>
          <a:lstStyle/>
          <a:p>
            <a:r>
              <a:rPr lang="en-US" sz="2000" b="1" dirty="0">
                <a:solidFill>
                  <a:schemeClr val="tx1">
                    <a:lumMod val="95000"/>
                    <a:lumOff val="5000"/>
                  </a:schemeClr>
                </a:solidFill>
                <a:latin typeface="Liberation Mono"/>
              </a:rPr>
              <a:t>If not working then do changes in </a:t>
            </a:r>
            <a:r>
              <a:rPr lang="en-US" sz="2000" b="1" i="1" dirty="0">
                <a:solidFill>
                  <a:schemeClr val="tx1">
                    <a:lumMod val="95000"/>
                    <a:lumOff val="5000"/>
                  </a:schemeClr>
                </a:solidFill>
                <a:latin typeface="Liberation Mono"/>
              </a:rPr>
              <a:t>my.ini</a:t>
            </a:r>
            <a:r>
              <a:rPr lang="en-US" sz="2000" b="1" dirty="0">
                <a:solidFill>
                  <a:schemeClr val="tx1">
                    <a:lumMod val="95000"/>
                    <a:lumOff val="5000"/>
                  </a:schemeClr>
                </a:solidFill>
                <a:latin typeface="Liberation Mono"/>
              </a:rPr>
              <a:t> file.</a:t>
            </a:r>
          </a:p>
          <a:p>
            <a:r>
              <a:rPr lang="en-US" sz="2000" dirty="0">
                <a:solidFill>
                  <a:schemeClr val="tx1">
                    <a:lumMod val="95000"/>
                    <a:lumOff val="5000"/>
                  </a:schemeClr>
                </a:solidFill>
                <a:latin typeface="Liberation Mono"/>
                <a:cs typeface="Arial" panose="020B0604020202020204" pitchFamily="34" charset="0"/>
              </a:rPr>
              <a:t>secure_file_priv = ""</a:t>
            </a:r>
          </a:p>
        </p:txBody>
      </p:sp>
    </p:spTree>
    <p:extLst>
      <p:ext uri="{BB962C8B-B14F-4D97-AF65-F5344CB8AC3E}">
        <p14:creationId xmlns:p14="http://schemas.microsoft.com/office/powerpoint/2010/main" val="18298790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565446"/>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a:t>
            </a:r>
            <a:endParaRPr lang="en-US" dirty="0"/>
          </a:p>
        </p:txBody>
      </p:sp>
      <p:sp>
        <p:nvSpPr>
          <p:cNvPr id="3" name="Rectangle 2"/>
          <p:cNvSpPr/>
          <p:nvPr/>
        </p:nvSpPr>
        <p:spPr>
          <a:xfrm>
            <a:off x="587388" y="3473837"/>
            <a:ext cx="11017224" cy="707886"/>
          </a:xfrm>
          <a:prstGeom prst="rect">
            <a:avLst/>
          </a:prstGeom>
          <a:noFill/>
        </p:spPr>
        <p:txBody>
          <a:bodyPr wrap="square">
            <a:spAutoFit/>
          </a:bodyPr>
          <a:lstStyle/>
          <a:p>
            <a:r>
              <a:rPr lang="en-US" sz="2000" b="1" dirty="0">
                <a:latin typeface="arial" panose="020B0604020202020204" pitchFamily="34" charset="0"/>
              </a:rPr>
              <a:t>NoSQL</a:t>
            </a:r>
            <a:r>
              <a:rPr lang="en-US" sz="2000" dirty="0">
                <a:latin typeface="arial" panose="020B0604020202020204" pitchFamily="34" charset="0"/>
              </a:rPr>
              <a:t> database are primarily called as </a:t>
            </a:r>
            <a:r>
              <a:rPr lang="en-IN" sz="2000" dirty="0">
                <a:latin typeface="arial" panose="020B0604020202020204" pitchFamily="34" charset="0"/>
              </a:rPr>
              <a:t> </a:t>
            </a:r>
            <a:r>
              <a:rPr lang="en-IN" sz="2000" b="1" dirty="0">
                <a:latin typeface="arial" panose="020B0604020202020204" pitchFamily="34" charset="0"/>
              </a:rPr>
              <a:t>non-SQL</a:t>
            </a:r>
            <a:r>
              <a:rPr lang="en-IN" sz="2000" dirty="0">
                <a:latin typeface="arial" panose="020B0604020202020204" pitchFamily="34" charset="0"/>
              </a:rPr>
              <a:t> or </a:t>
            </a:r>
            <a:r>
              <a:rPr lang="en-US" sz="2000" b="1" dirty="0">
                <a:latin typeface="arial" panose="020B0604020202020204" pitchFamily="34" charset="0"/>
              </a:rPr>
              <a:t>non-relational</a:t>
            </a:r>
            <a:r>
              <a:rPr lang="en-US" sz="2000" dirty="0">
                <a:latin typeface="arial" panose="020B0604020202020204" pitchFamily="34" charset="0"/>
              </a:rPr>
              <a:t> database. </a:t>
            </a:r>
            <a:r>
              <a:rPr lang="en-US" sz="2000" dirty="0"/>
              <a:t>MongoDB is Scalable (able to be changed in size or scale), open-source, high-perform, document-oriented database.</a:t>
            </a:r>
          </a:p>
        </p:txBody>
      </p:sp>
      <p:pic>
        <p:nvPicPr>
          <p:cNvPr id="5" name="Picture 2" descr="Image result for nosql database logo"/>
          <p:cNvPicPr>
            <a:picLocks noChangeAspect="1" noChangeArrowheads="1"/>
          </p:cNvPicPr>
          <p:nvPr/>
        </p:nvPicPr>
        <p:blipFill>
          <a:blip r:embed="rId2" cstate="print"/>
          <a:srcRect/>
          <a:stretch>
            <a:fillRect/>
          </a:stretch>
        </p:blipFill>
        <p:spPr bwMode="auto">
          <a:xfrm>
            <a:off x="7824192" y="194313"/>
            <a:ext cx="4176464" cy="2983189"/>
          </a:xfrm>
          <a:prstGeom prst="rect">
            <a:avLst/>
          </a:prstGeom>
          <a:noFill/>
        </p:spPr>
      </p:pic>
      <p:sp>
        <p:nvSpPr>
          <p:cNvPr id="4" name="Rectangle 3">
            <a:extLst>
              <a:ext uri="{FF2B5EF4-FFF2-40B4-BE49-F238E27FC236}">
                <a16:creationId xmlns:a16="http://schemas.microsoft.com/office/drawing/2014/main" id="{C13D3095-9716-4F39-900C-F21DDF22C7A6}"/>
              </a:ext>
            </a:extLst>
          </p:cNvPr>
          <p:cNvSpPr/>
          <p:nvPr/>
        </p:nvSpPr>
        <p:spPr>
          <a:xfrm>
            <a:off x="558518" y="4575955"/>
            <a:ext cx="10996797" cy="1138773"/>
          </a:xfrm>
          <a:prstGeom prst="rect">
            <a:avLst/>
          </a:prstGeom>
        </p:spPr>
        <p:txBody>
          <a:bodyPr wrap="square">
            <a:spAutoFit/>
          </a:bodyPr>
          <a:lstStyle/>
          <a:p>
            <a:r>
              <a:rPr lang="en-US" sz="2400" b="1" dirty="0">
                <a:solidFill>
                  <a:srgbClr val="FF0000"/>
                </a:solidFill>
                <a:latin typeface="arial" panose="020B0604020202020204" pitchFamily="34" charset="0"/>
              </a:rPr>
              <a:t>Remember:</a:t>
            </a:r>
          </a:p>
          <a:p>
            <a:endParaRPr lang="en-US" sz="800" b="1" dirty="0">
              <a:solidFill>
                <a:srgbClr val="FF0000"/>
              </a:solidFill>
              <a:latin typeface="arial" panose="020B0604020202020204" pitchFamily="34" charset="0"/>
            </a:endParaRPr>
          </a:p>
          <a:p>
            <a:pPr marL="285750" indent="-285750">
              <a:buFont typeface="Arial" panose="020B0604020202020204" pitchFamily="34" charset="0"/>
              <a:buChar char="•"/>
            </a:pPr>
            <a:r>
              <a:rPr lang="en-US" b="1" dirty="0">
                <a:solidFill>
                  <a:srgbClr val="222222"/>
                </a:solidFill>
                <a:latin typeface="arial" panose="020B0604020202020204" pitchFamily="34" charset="0"/>
              </a:rPr>
              <a:t>Horizontal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machines into your pool of resources.</a:t>
            </a:r>
          </a:p>
          <a:p>
            <a:pPr marL="285750" indent="-285750">
              <a:buFont typeface="Arial" panose="020B0604020202020204" pitchFamily="34" charset="0"/>
              <a:buChar char="•"/>
            </a:pPr>
            <a:r>
              <a:rPr lang="en-US" b="1" dirty="0">
                <a:solidFill>
                  <a:srgbClr val="222222"/>
                </a:solidFill>
                <a:latin typeface="arial" panose="020B0604020202020204" pitchFamily="34" charset="0"/>
              </a:rPr>
              <a:t>Vertical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power (</a:t>
            </a:r>
            <a:r>
              <a:rPr lang="en-US" b="1" dirty="0">
                <a:solidFill>
                  <a:srgbClr val="222222"/>
                </a:solidFill>
                <a:latin typeface="arial" panose="020B0604020202020204" pitchFamily="34" charset="0"/>
              </a:rPr>
              <a:t>CPU</a:t>
            </a:r>
            <a:r>
              <a:rPr lang="en-US" dirty="0">
                <a:solidFill>
                  <a:srgbClr val="222222"/>
                </a:solidFill>
                <a:latin typeface="arial" panose="020B0604020202020204" pitchFamily="34" charset="0"/>
              </a:rPr>
              <a:t>, </a:t>
            </a:r>
            <a:r>
              <a:rPr lang="en-US" b="1" dirty="0">
                <a:solidFill>
                  <a:srgbClr val="222222"/>
                </a:solidFill>
                <a:latin typeface="arial" panose="020B0604020202020204" pitchFamily="34" charset="0"/>
              </a:rPr>
              <a:t>RAM</a:t>
            </a:r>
            <a:r>
              <a:rPr lang="en-US" dirty="0">
                <a:solidFill>
                  <a:srgbClr val="222222"/>
                </a:solidFill>
                <a:latin typeface="arial" panose="020B0604020202020204" pitchFamily="34" charset="0"/>
              </a:rPr>
              <a:t>) to an existing machine.</a:t>
            </a:r>
            <a:endParaRPr lang="en-IN" dirty="0"/>
          </a:p>
        </p:txBody>
      </p:sp>
      <p:sp>
        <p:nvSpPr>
          <p:cNvPr id="6" name="TextBox 5">
            <a:extLst>
              <a:ext uri="{FF2B5EF4-FFF2-40B4-BE49-F238E27FC236}">
                <a16:creationId xmlns:a16="http://schemas.microsoft.com/office/drawing/2014/main" id="{9D306AA1-653D-4E1B-AA69-EF3E59CAF7C8}"/>
              </a:ext>
            </a:extLst>
          </p:cNvPr>
          <p:cNvSpPr txBox="1"/>
          <p:nvPr/>
        </p:nvSpPr>
        <p:spPr>
          <a:xfrm>
            <a:off x="191344" y="194313"/>
            <a:ext cx="6339784" cy="1323439"/>
          </a:xfrm>
          <a:prstGeom prst="rect">
            <a:avLst/>
          </a:prstGeom>
          <a:noFill/>
        </p:spPr>
        <p:txBody>
          <a:bodyPr wrap="square">
            <a:spAutoFit/>
          </a:bodyPr>
          <a:lstStyle/>
          <a:p>
            <a:pPr algn="just"/>
            <a:r>
              <a:rPr lang="en-IN" sz="2000" dirty="0">
                <a:solidFill>
                  <a:srgbClr val="732B54"/>
                </a:solidFill>
                <a:latin typeface="Palatino Linotype" panose="02040502050505030304" pitchFamily="18" charset="0"/>
              </a:rPr>
              <a:t>NoSQL, which stands for "Not Only SQL" which is an alternative to traditional relational databases in which data is placed in tables and data schema  is carefully designed before the database is built.</a:t>
            </a:r>
          </a:p>
        </p:txBody>
      </p:sp>
    </p:spTree>
    <p:extLst>
      <p:ext uri="{BB962C8B-B14F-4D97-AF65-F5344CB8AC3E}">
        <p14:creationId xmlns:p14="http://schemas.microsoft.com/office/powerpoint/2010/main" val="290576630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JSON </a:t>
            </a:r>
          </a:p>
        </p:txBody>
      </p:sp>
      <p:sp>
        <p:nvSpPr>
          <p:cNvPr id="7" name="Rectangle 6"/>
          <p:cNvSpPr/>
          <p:nvPr/>
        </p:nvSpPr>
        <p:spPr>
          <a:xfrm>
            <a:off x="1524000" y="946517"/>
            <a:ext cx="911497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8" name="Rectangle 7"/>
          <p:cNvSpPr/>
          <p:nvPr/>
        </p:nvSpPr>
        <p:spPr>
          <a:xfrm>
            <a:off x="752893" y="4578131"/>
            <a:ext cx="10657184" cy="1384995"/>
          </a:xfrm>
          <a:prstGeom prst="rect">
            <a:avLst/>
          </a:prstGeom>
          <a:noFill/>
        </p:spPr>
        <p:txBody>
          <a:bodyPr wrap="square">
            <a:spAutoFit/>
          </a:bodyPr>
          <a:lstStyle/>
          <a:p>
            <a:pPr marL="342900" indent="-342900">
              <a:buFont typeface="Arial" panose="020B0604020202020204" pitchFamily="34" charset="0"/>
              <a:buChar char="•"/>
            </a:pPr>
            <a:r>
              <a:rPr lang="fr-FR" dirty="0">
                <a:latin typeface="Source Code Pro" panose="020B0509030403020204" pitchFamily="49" charset="0"/>
                <a:ea typeface="Source Code Pro" panose="020B0509030403020204" pitchFamily="49" charset="0"/>
                <a:cs typeface="Calibri" panose="020F0502020204030204" pitchFamily="34" charset="0"/>
              </a:rPr>
              <a:t>C:\&gt;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994646"/>
                </a:solidFill>
                <a:latin typeface="Source Code Pro" panose="020B0509030403020204" pitchFamily="49" charset="0"/>
                <a:ea typeface="Source Code Pro" panose="020B0509030403020204" pitchFamily="49" charset="0"/>
              </a:rPr>
              <a:t>192.168.0.3</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994646"/>
                </a:solidFill>
                <a:latin typeface="Source Code Pro" panose="020B0509030403020204" pitchFamily="49" charset="0"/>
                <a:ea typeface="Source Code Pro" panose="020B0509030403020204" pitchFamily="49" charset="0"/>
              </a:rPr>
              <a:t>27017</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a:t>
            </a:r>
            <a:r>
              <a:rPr lang="en-US"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json</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a:t>
            </a:r>
            <a:r>
              <a:rPr lang="fr-FR"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p>
          <a:p>
            <a:pPr marL="342900" indent="-342900">
              <a:buFont typeface="Arial" panose="020B0604020202020204" pitchFamily="34" charset="0"/>
              <a:buChar char="•"/>
            </a:pPr>
            <a:endParaRPr lang="fr-FR"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fr-FR"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dirty="0">
                <a:latin typeface="Source Code Pro" panose="020B0509030403020204" pitchFamily="49" charset="0"/>
                <a:ea typeface="Source Code Pro" panose="020B0509030403020204" pitchFamily="49" charset="0"/>
                <a:cs typeface="Calibri" panose="020F0502020204030204" pitchFamily="34" charset="0"/>
              </a:rPr>
              <a:t>C:\&gt;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192.168.0.6</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27017</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 --type</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d:\movies.json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--jsonArray</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--drop</a:t>
            </a:r>
          </a:p>
        </p:txBody>
      </p:sp>
      <p:sp>
        <p:nvSpPr>
          <p:cNvPr id="3" name="Rectangle 2">
            <a:extLst>
              <a:ext uri="{FF2B5EF4-FFF2-40B4-BE49-F238E27FC236}">
                <a16:creationId xmlns:a16="http://schemas.microsoft.com/office/drawing/2014/main" id="{74C1F028-9126-483E-B767-699D381C1F4B}"/>
              </a:ext>
            </a:extLst>
          </p:cNvPr>
          <p:cNvSpPr/>
          <p:nvPr/>
        </p:nvSpPr>
        <p:spPr>
          <a:xfrm>
            <a:off x="752894" y="1846565"/>
            <a:ext cx="9886078" cy="923330"/>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"Field-List"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--mode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insert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upsert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merge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--jsonArray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10" name="TextBox 9">
            <a:extLst>
              <a:ext uri="{FF2B5EF4-FFF2-40B4-BE49-F238E27FC236}">
                <a16:creationId xmlns:a16="http://schemas.microsoft.com/office/drawing/2014/main" id="{7AFF414A-62F2-450D-8BE6-83E751263D5A}"/>
              </a:ext>
            </a:extLst>
          </p:cNvPr>
          <p:cNvSpPr txBox="1"/>
          <p:nvPr/>
        </p:nvSpPr>
        <p:spPr>
          <a:xfrm>
            <a:off x="674246" y="3131676"/>
            <a:ext cx="9964725" cy="646331"/>
          </a:xfrm>
          <a:prstGeom prst="rect">
            <a:avLst/>
          </a:prstGeom>
          <a:noFill/>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--jsonArray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if the documents are in array i.e. in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brackets</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drops the collection if exists</a:t>
            </a:r>
            <a:endParaRPr lang="en-IN" dirty="0">
              <a:solidFill>
                <a:srgbClr val="92D050"/>
              </a:solidFill>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169418055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CSV </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3" name="Rectangle 2"/>
          <p:cNvSpPr/>
          <p:nvPr/>
        </p:nvSpPr>
        <p:spPr>
          <a:xfrm>
            <a:off x="485733" y="2859901"/>
            <a:ext cx="11442914" cy="2616101"/>
          </a:xfrm>
          <a:prstGeom prst="rect">
            <a:avLst/>
          </a:prstGeom>
        </p:spPr>
        <p:txBody>
          <a:bodyPr wrap="square">
            <a:spAutoFit/>
          </a:bodyPr>
          <a:lstStyle/>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sz="1600" dirty="0">
                <a:solidFill>
                  <a:srgbClr val="994646"/>
                </a:solidFill>
                <a:latin typeface="Source Code Pro" panose="020B0509030403020204" pitchFamily="49" charset="0"/>
                <a:ea typeface="Source Code Pro" panose="020B0509030403020204" pitchFamily="49" charset="0"/>
              </a:rPr>
              <a:t>192.168.100.20</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sz="1600" dirty="0">
                <a:solidFill>
                  <a:srgbClr val="994646"/>
                </a:solidFill>
                <a:latin typeface="Source Code Pro" panose="020B0509030403020204" pitchFamily="49" charset="0"/>
                <a:ea typeface="Source Code Pro" panose="020B0509030403020204" pitchFamily="49" charset="0"/>
              </a:rPr>
              <a:t>27017</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sz="1600"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a:t>
            </a:r>
            <a:endPar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sz="1600" dirty="0">
                <a:solidFill>
                  <a:srgbClr val="994646"/>
                </a:solidFill>
                <a:latin typeface="Source Code Pro" panose="020B0509030403020204" pitchFamily="49" charset="0"/>
                <a:ea typeface="Source Code Pro" panose="020B0509030403020204" pitchFamily="49" charset="0"/>
              </a:rPr>
              <a:t>192.168.100.20</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sz="1600" dirty="0">
                <a:solidFill>
                  <a:srgbClr val="994646"/>
                </a:solidFill>
                <a:latin typeface="Source Code Pro" panose="020B0509030403020204" pitchFamily="49" charset="0"/>
                <a:ea typeface="Source Code Pro" panose="020B0509030403020204" pitchFamily="49" charset="0"/>
              </a:rPr>
              <a:t>27017</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sz="1600"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"EMPNO,ENAME,JOB,MGR,HIREDATE,SAL,COMM,DEPTNO,BONUSID,USERNAME,PWD"</a:t>
            </a:r>
          </a:p>
          <a:p>
            <a:pPr marL="342900" indent="-342900">
              <a:buFont typeface="Arial" panose="020B0604020202020204" pitchFamily="34" charset="0"/>
              <a:buChar char="•"/>
            </a:pPr>
            <a:endParaRPr lang="en-US" sz="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o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"EMPNO.int(32),ENAME.string(),JOB.string(),MGR.int32(),HIREDATE.date(2006-01-02),SAL.int32(),COMM.int32(),DEPTNO.int32(),BONUSID.int32(),USERNAME.string(),PWD.string()"</a:t>
            </a:r>
          </a:p>
        </p:txBody>
      </p:sp>
      <p:sp>
        <p:nvSpPr>
          <p:cNvPr id="9" name="Rectangle 8">
            <a:extLst>
              <a:ext uri="{FF2B5EF4-FFF2-40B4-BE49-F238E27FC236}">
                <a16:creationId xmlns:a16="http://schemas.microsoft.com/office/drawing/2014/main" id="{A2336AA8-BA48-47C0-9DBC-EDCB8E0D1731}"/>
              </a:ext>
            </a:extLst>
          </p:cNvPr>
          <p:cNvSpPr/>
          <p:nvPr/>
        </p:nvSpPr>
        <p:spPr>
          <a:xfrm>
            <a:off x="1523999" y="946517"/>
            <a:ext cx="914400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11" name="Rectangle 10">
            <a:extLst>
              <a:ext uri="{FF2B5EF4-FFF2-40B4-BE49-F238E27FC236}">
                <a16:creationId xmlns:a16="http://schemas.microsoft.com/office/drawing/2014/main" id="{EF2DE1DF-594E-4503-85A6-60EA380DE8A3}"/>
              </a:ext>
            </a:extLst>
          </p:cNvPr>
          <p:cNvSpPr/>
          <p:nvPr/>
        </p:nvSpPr>
        <p:spPr>
          <a:xfrm>
            <a:off x="341718" y="1774557"/>
            <a:ext cx="11442914" cy="64633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&gt;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"&lt;field1&gt;[,&lt;field2&gt;]*"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--headerline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--useArrayIndexFields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10" name="TextBox 9">
            <a:extLst>
              <a:ext uri="{FF2B5EF4-FFF2-40B4-BE49-F238E27FC236}">
                <a16:creationId xmlns:a16="http://schemas.microsoft.com/office/drawing/2014/main" id="{32C63B28-4FB5-4491-96B8-E7CCBF3F79EA}"/>
              </a:ext>
            </a:extLst>
          </p:cNvPr>
          <p:cNvSpPr txBox="1"/>
          <p:nvPr/>
        </p:nvSpPr>
        <p:spPr>
          <a:xfrm>
            <a:off x="341717" y="5376698"/>
            <a:ext cx="10329258" cy="129266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pPr marL="285750" indent="-285750">
              <a:buFont typeface="Arial" panose="020B0604020202020204" pitchFamily="34" charset="0"/>
              <a:buChar char="•"/>
            </a:pPr>
            <a:r>
              <a:rPr lang="en-US" dirty="0">
                <a:latin typeface="Palatino Linotype" panose="02040502050505030304" pitchFamily="18" charset="0"/>
              </a:rPr>
              <a:t> There should be no blank space in the field list.</a:t>
            </a:r>
          </a:p>
          <a:p>
            <a:r>
              <a:rPr lang="en-US" dirty="0">
                <a:solidFill>
                  <a:srgbClr val="FF0000"/>
                </a:solidFill>
                <a:latin typeface="Palatino Linotype" panose="02040502050505030304" pitchFamily="18" charset="0"/>
              </a:rPr>
              <a:t>      e.g.</a:t>
            </a:r>
          </a:p>
          <a:p>
            <a:r>
              <a:rPr lang="en-US" dirty="0">
                <a:solidFill>
                  <a:srgbClr val="FF0000"/>
                </a:solidFill>
                <a:latin typeface="Palatino Linotype" panose="02040502050505030304" pitchFamily="18" charset="0"/>
              </a:rPr>
              <a:t>       </a:t>
            </a:r>
            <a:r>
              <a:rPr lang="en-IN" dirty="0">
                <a:latin typeface="Palatino Linotype" panose="02040502050505030304" pitchFamily="18" charset="0"/>
                <a:ea typeface="Cambria" panose="02040503050406030204" pitchFamily="18" charset="0"/>
              </a:rPr>
              <a:t>_id, ename, salary    </a:t>
            </a:r>
            <a:r>
              <a:rPr lang="en-IN" dirty="0">
                <a:solidFill>
                  <a:srgbClr val="00B050"/>
                </a:solidFill>
                <a:latin typeface="Palatino Linotype" panose="02040502050505030304" pitchFamily="18" charset="0"/>
                <a:ea typeface="Cambria" panose="02040503050406030204" pitchFamily="18" charset="0"/>
              </a:rPr>
              <a:t>#this is an error</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73367038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CSV </a:t>
            </a:r>
          </a:p>
        </p:txBody>
      </p:sp>
      <p:sp>
        <p:nvSpPr>
          <p:cNvPr id="9" name="Rectangle 8">
            <a:extLst>
              <a:ext uri="{FF2B5EF4-FFF2-40B4-BE49-F238E27FC236}">
                <a16:creationId xmlns:a16="http://schemas.microsoft.com/office/drawing/2014/main" id="{A2336AA8-BA48-47C0-9DBC-EDCB8E0D1731}"/>
              </a:ext>
            </a:extLst>
          </p:cNvPr>
          <p:cNvSpPr/>
          <p:nvPr/>
        </p:nvSpPr>
        <p:spPr>
          <a:xfrm>
            <a:off x="1523999" y="946517"/>
            <a:ext cx="914400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8" name="TextBox 7">
            <a:extLst>
              <a:ext uri="{FF2B5EF4-FFF2-40B4-BE49-F238E27FC236}">
                <a16:creationId xmlns:a16="http://schemas.microsoft.com/office/drawing/2014/main" id="{CC8778CD-18BF-4A26-B025-E874C94EB00D}"/>
              </a:ext>
            </a:extLst>
          </p:cNvPr>
          <p:cNvSpPr txBox="1"/>
          <p:nvPr/>
        </p:nvSpPr>
        <p:spPr>
          <a:xfrm>
            <a:off x="385664" y="3014091"/>
            <a:ext cx="6984776" cy="1323439"/>
          </a:xfrm>
          <a:prstGeom prst="rect">
            <a:avLst/>
          </a:prstGeom>
          <a:noFill/>
        </p:spPr>
        <p:txBody>
          <a:bodyPr wrap="square">
            <a:spAutoFit/>
          </a:bodyPr>
          <a:lstStyle/>
          <a:p>
            <a:r>
              <a:rPr lang="en-IN" sz="2000" dirty="0"/>
              <a:t>_id,course,duration,modules.0,modules.1,modules.2,modules.3</a:t>
            </a:r>
          </a:p>
          <a:p>
            <a:r>
              <a:rPr lang="en-IN" sz="2000" dirty="0"/>
              <a:t>1,course1,6 months,c++,database,java,.net</a:t>
            </a:r>
          </a:p>
          <a:p>
            <a:r>
              <a:rPr lang="en-IN" sz="2000" dirty="0"/>
              <a:t>2,course2,6 months,c++,database,python,R</a:t>
            </a:r>
          </a:p>
          <a:p>
            <a:r>
              <a:rPr lang="en-IN" sz="2000" dirty="0"/>
              <a:t>3,course3,6 months,c++,database,awp,.net</a:t>
            </a:r>
          </a:p>
        </p:txBody>
      </p:sp>
      <p:sp>
        <p:nvSpPr>
          <p:cNvPr id="10" name="Rectangle 9">
            <a:extLst>
              <a:ext uri="{FF2B5EF4-FFF2-40B4-BE49-F238E27FC236}">
                <a16:creationId xmlns:a16="http://schemas.microsoft.com/office/drawing/2014/main" id="{885F595C-BB16-4196-A18A-E56E5E2B6587}"/>
              </a:ext>
            </a:extLst>
          </p:cNvPr>
          <p:cNvSpPr/>
          <p:nvPr/>
        </p:nvSpPr>
        <p:spPr>
          <a:xfrm>
            <a:off x="385664" y="5013176"/>
            <a:ext cx="11593288" cy="646331"/>
          </a:xfrm>
          <a:prstGeom prst="rect">
            <a:avLst/>
          </a:prstGeom>
        </p:spPr>
        <p:txBody>
          <a:bodyPr wrap="square">
            <a:spAutoFit/>
          </a:bodyPr>
          <a:lstStyle/>
          <a:p>
            <a:pPr marL="342900" indent="-342900">
              <a:buFont typeface="Arial" panose="020B0604020202020204" pitchFamily="34" charset="0"/>
              <a:buChar char="•"/>
            </a:pP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192.168.100.20</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course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d:\course.csv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 --useArrayIndexFields</a:t>
            </a:r>
            <a:endPar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7" name="Rectangle 6">
            <a:extLst>
              <a:ext uri="{FF2B5EF4-FFF2-40B4-BE49-F238E27FC236}">
                <a16:creationId xmlns:a16="http://schemas.microsoft.com/office/drawing/2014/main" id="{7184209A-4738-47AF-8419-89250FADB6AB}"/>
              </a:ext>
            </a:extLst>
          </p:cNvPr>
          <p:cNvSpPr/>
          <p:nvPr/>
        </p:nvSpPr>
        <p:spPr>
          <a:xfrm>
            <a:off x="341718" y="1774557"/>
            <a:ext cx="11442914" cy="64633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&gt;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"&lt;field1&gt;[,&lt;field2&gt;]*"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--headerline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--useArrayIndexFields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82658095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mongoexport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mongoexport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is a utility that produces a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JSON</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or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export of data stored in a MongoDB instance.</a:t>
            </a:r>
          </a:p>
        </p:txBody>
      </p:sp>
    </p:spTree>
    <p:extLst>
      <p:ext uri="{BB962C8B-B14F-4D97-AF65-F5344CB8AC3E}">
        <p14:creationId xmlns:p14="http://schemas.microsoft.com/office/powerpoint/2010/main" val="169071542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mongoexport </a:t>
            </a:r>
          </a:p>
        </p:txBody>
      </p:sp>
      <p:sp>
        <p:nvSpPr>
          <p:cNvPr id="7" name="Rectangle 6"/>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mongoexport</a:t>
            </a:r>
            <a:r>
              <a:rPr lang="en-US" dirty="0">
                <a:latin typeface="Palatino Linotype" panose="02040502050505030304" pitchFamily="18" charset="0"/>
              </a:rPr>
              <a:t> is a utility that produces a JSON or CSV export of data stored in a MongoDB instance.</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5" name="Rectangle 4"/>
          <p:cNvSpPr/>
          <p:nvPr/>
        </p:nvSpPr>
        <p:spPr>
          <a:xfrm>
            <a:off x="263352" y="1628198"/>
            <a:ext cx="11305256" cy="64633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mongoexport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9" name="Rectangle 8">
            <a:extLst>
              <a:ext uri="{FF2B5EF4-FFF2-40B4-BE49-F238E27FC236}">
                <a16:creationId xmlns:a16="http://schemas.microsoft.com/office/drawing/2014/main" id="{4DA6407A-3B6A-4FBC-B525-F9BD07DCC809}"/>
              </a:ext>
            </a:extLst>
          </p:cNvPr>
          <p:cNvSpPr/>
          <p:nvPr/>
        </p:nvSpPr>
        <p:spPr>
          <a:xfrm>
            <a:off x="251790" y="2567536"/>
            <a:ext cx="11161240" cy="2015936"/>
          </a:xfrm>
          <a:prstGeom prst="rect">
            <a:avLst/>
          </a:prstGeom>
        </p:spPr>
        <p:txBody>
          <a:bodyPr wrap="square">
            <a:spAutoFit/>
          </a:bodyPr>
          <a:lstStyle/>
          <a:p>
            <a:pPr marL="342900" indent="-342900">
              <a:buFont typeface="Arial" panose="020B0604020202020204" pitchFamily="34" charset="0"/>
              <a:buChar char="•"/>
            </a:pP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mongoexport</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fr-FR" dirty="0">
                <a:solidFill>
                  <a:srgbClr val="994646"/>
                </a:solidFill>
                <a:latin typeface="Source Code Pro" panose="020B0509030403020204" pitchFamily="49" charset="0"/>
                <a:ea typeface="Source Code Pro" panose="020B0509030403020204" pitchFamily="49" charset="0"/>
              </a:rPr>
              <a:t>27017</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a:t>
            </a:r>
            <a:endPar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mongoexport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a:t>
            </a:r>
          </a:p>
          <a:p>
            <a:pPr marL="342900" indent="-342900">
              <a:buFont typeface="Arial" panose="020B0604020202020204" pitchFamily="34" charset="0"/>
              <a:buChar char="•"/>
            </a:pPr>
            <a:endParaRPr lang="en-US" sz="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mongoexport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CSV</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a:t>
            </a:r>
          </a:p>
        </p:txBody>
      </p:sp>
      <p:sp>
        <p:nvSpPr>
          <p:cNvPr id="10" name="TextBox 9">
            <a:extLst>
              <a:ext uri="{FF2B5EF4-FFF2-40B4-BE49-F238E27FC236}">
                <a16:creationId xmlns:a16="http://schemas.microsoft.com/office/drawing/2014/main" id="{2B7ED64D-2B17-4246-B07A-76BCCFBFB756}"/>
              </a:ext>
            </a:extLst>
          </p:cNvPr>
          <p:cNvSpPr txBox="1"/>
          <p:nvPr/>
        </p:nvSpPr>
        <p:spPr>
          <a:xfrm>
            <a:off x="407368" y="5253588"/>
            <a:ext cx="11449272" cy="141577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there should be no space in the field list.</a:t>
            </a:r>
          </a:p>
          <a:p>
            <a:r>
              <a:rPr lang="en-US" dirty="0">
                <a:solidFill>
                  <a:srgbClr val="FF0000"/>
                </a:solidFill>
                <a:latin typeface="Palatino Linotype" panose="02040502050505030304" pitchFamily="18" charset="0"/>
              </a:rPr>
              <a:t>      e.g.</a:t>
            </a:r>
          </a:p>
          <a:p>
            <a:r>
              <a:rPr lang="en-US" dirty="0">
                <a:solidFill>
                  <a:srgbClr val="FF0000"/>
                </a:solidFill>
                <a:latin typeface="Palatino Linotype" panose="02040502050505030304" pitchFamily="18" charset="0"/>
              </a:rPr>
              <a:t>       </a:t>
            </a:r>
            <a:r>
              <a:rPr lang="en-IN" dirty="0">
                <a:latin typeface="Cambria" panose="02040503050406030204" pitchFamily="18" charset="0"/>
                <a:ea typeface="Cambria" panose="02040503050406030204" pitchFamily="18" charset="0"/>
              </a:rPr>
              <a:t>_id, ename, salary    </a:t>
            </a:r>
            <a:r>
              <a:rPr lang="en-IN" dirty="0">
                <a:solidFill>
                  <a:srgbClr val="00B050"/>
                </a:solidFill>
                <a:latin typeface="Cambria" panose="02040503050406030204" pitchFamily="18" charset="0"/>
                <a:ea typeface="Cambria" panose="02040503050406030204" pitchFamily="18" charset="0"/>
              </a:rPr>
              <a:t>#this is an error</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260573964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new Date()</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6891180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a:solidFill>
                  <a:srgbClr val="FFFF00"/>
                </a:solidFill>
                <a:latin typeface="Arial" pitchFamily="34" charset="0"/>
                <a:cs typeface="Arial" pitchFamily="34" charset="0"/>
              </a:rPr>
              <a:t>new Date()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000" y="762001"/>
            <a:ext cx="9144000"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var variable_name = new Date()</a:t>
            </a:r>
          </a:p>
        </p:txBody>
      </p:sp>
      <p:sp>
        <p:nvSpPr>
          <p:cNvPr id="9" name="Rectangle 8"/>
          <p:cNvSpPr/>
          <p:nvPr/>
        </p:nvSpPr>
        <p:spPr>
          <a:xfrm>
            <a:off x="1665514" y="2236114"/>
            <a:ext cx="8823366" cy="430887"/>
          </a:xfrm>
          <a:prstGeom prst="rect">
            <a:avLst/>
          </a:prstGeom>
        </p:spPr>
        <p:txBody>
          <a:bodyPr wrap="square">
            <a:spAutoFit/>
          </a:bodyPr>
          <a:lstStyle/>
          <a:p>
            <a:pPr marL="342900" indent="-342900">
              <a:buFont typeface="Arial" panose="020B0604020202020204" pitchFamily="34" charset="0"/>
              <a:buChar char="•"/>
            </a:pPr>
            <a:r>
              <a:rPr lang="en-US" sz="2200" dirty="0">
                <a:latin typeface="Calibri" panose="020F0502020204030204" pitchFamily="34" charset="0"/>
                <a:cs typeface="Calibri" panose="020F0502020204030204" pitchFamily="34" charset="0"/>
              </a:rPr>
              <a:t>x = Date()</a:t>
            </a:r>
          </a:p>
        </p:txBody>
      </p:sp>
    </p:spTree>
    <p:extLst>
      <p:ext uri="{BB962C8B-B14F-4D97-AF65-F5344CB8AC3E}">
        <p14:creationId xmlns:p14="http://schemas.microsoft.com/office/powerpoint/2010/main" val="90913145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db.getCollectionNames() / db.getCollectionInfos()</a:t>
            </a:r>
            <a:endParaRPr lang="en-US" dirty="0"/>
          </a:p>
        </p:txBody>
      </p:sp>
      <p:sp>
        <p:nvSpPr>
          <p:cNvPr id="3" name="Rectangle 2"/>
          <p:cNvSpPr/>
          <p:nvPr/>
        </p:nvSpPr>
        <p:spPr>
          <a:xfrm>
            <a:off x="1943100" y="371877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an array containing the names of all collections and views in the current database.</a:t>
            </a:r>
          </a:p>
        </p:txBody>
      </p:sp>
    </p:spTree>
    <p:extLst>
      <p:ext uri="{BB962C8B-B14F-4D97-AF65-F5344CB8AC3E}">
        <p14:creationId xmlns:p14="http://schemas.microsoft.com/office/powerpoint/2010/main" val="332367345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db.getCollectionNames() / db.getCollectionInfos() </a:t>
            </a:r>
          </a:p>
        </p:txBody>
      </p:sp>
      <p:sp>
        <p:nvSpPr>
          <p:cNvPr id="7" name="Rectangle 6"/>
          <p:cNvSpPr/>
          <p:nvPr/>
        </p:nvSpPr>
        <p:spPr>
          <a:xfrm>
            <a:off x="1524000" y="1410072"/>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getCollectionNames()</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returns an array containing the names of all collections in the current database.</a:t>
            </a:r>
            <a:endParaRPr lang="en-IN" dirty="0"/>
          </a:p>
        </p:txBody>
      </p:sp>
      <p:sp>
        <p:nvSpPr>
          <p:cNvPr id="8" name="Rectangle 7"/>
          <p:cNvSpPr/>
          <p:nvPr/>
        </p:nvSpPr>
        <p:spPr>
          <a:xfrm>
            <a:off x="1523706" y="2206605"/>
            <a:ext cx="9144000" cy="92333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show</a:t>
            </a:r>
            <a:r>
              <a:rPr lang="en-US" dirty="0">
                <a:solidFill>
                  <a:srgbClr val="D83713"/>
                </a:solidFill>
                <a:latin typeface="Source Code Pro" panose="020B0509030403020204" pitchFamily="49" charset="0"/>
                <a:ea typeface="Source Code Pro" panose="020B0509030403020204" pitchFamily="49" charset="0"/>
              </a:rPr>
              <a:t> collection</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getCollectionNames()</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getCollectionInfos()</a:t>
            </a:r>
          </a:p>
        </p:txBody>
      </p:sp>
      <p:sp>
        <p:nvSpPr>
          <p:cNvPr id="2" name="Rectangle 1"/>
          <p:cNvSpPr/>
          <p:nvPr/>
        </p:nvSpPr>
        <p:spPr>
          <a:xfrm>
            <a:off x="1523706" y="3626440"/>
            <a:ext cx="9144000" cy="101566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collections</a:t>
            </a:r>
          </a:p>
          <a:p>
            <a:pPr marL="171450" indent="-171450">
              <a:buFont typeface="Arial" panose="020B0604020202020204" pitchFamily="34" charset="0"/>
              <a:buChar char="•"/>
            </a:pPr>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getCollectionNames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getCollectionInfos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06635571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Creates a new collection or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view.</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2897003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980728"/>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why NoSQL</a:t>
            </a:r>
            <a:endParaRPr lang="en-US" dirty="0"/>
          </a:p>
        </p:txBody>
      </p:sp>
      <p:pic>
        <p:nvPicPr>
          <p:cNvPr id="3" name="Picture 2"/>
          <p:cNvPicPr>
            <a:picLocks noChangeAspect="1"/>
          </p:cNvPicPr>
          <p:nvPr/>
        </p:nvPicPr>
        <p:blipFill>
          <a:blip r:embed="rId2" cstate="print"/>
          <a:stretch>
            <a:fillRect/>
          </a:stretch>
        </p:blipFill>
        <p:spPr>
          <a:xfrm>
            <a:off x="1847528" y="1916833"/>
            <a:ext cx="8667496" cy="3938266"/>
          </a:xfrm>
          <a:prstGeom prst="rect">
            <a:avLst/>
          </a:prstGeom>
        </p:spPr>
      </p:pic>
    </p:spTree>
    <p:extLst>
      <p:ext uri="{BB962C8B-B14F-4D97-AF65-F5344CB8AC3E}">
        <p14:creationId xmlns:p14="http://schemas.microsoft.com/office/powerpoint/2010/main" val="61539921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a:t>
            </a:r>
          </a:p>
        </p:txBody>
      </p:sp>
      <p:sp>
        <p:nvSpPr>
          <p:cNvPr id="7" name="Rectangle 6"/>
          <p:cNvSpPr/>
          <p:nvPr/>
        </p:nvSpPr>
        <p:spPr>
          <a:xfrm>
            <a:off x="1524000" y="762000"/>
            <a:ext cx="9144000" cy="1477328"/>
          </a:xfrm>
          <a:prstGeom prst="rect">
            <a:avLst/>
          </a:prstGeom>
        </p:spPr>
        <p:txBody>
          <a:bodyPr wrap="square">
            <a:spAutoFit/>
          </a:bodyPr>
          <a:lstStyle/>
          <a:p>
            <a:r>
              <a:rPr lang="en-IN" b="1" i="1" dirty="0">
                <a:solidFill>
                  <a:srgbClr val="036883"/>
                </a:solidFill>
                <a:latin typeface="Palatino Linotype" panose="02040502050505030304" pitchFamily="18" charset="0"/>
              </a:rPr>
              <a:t>Capped</a:t>
            </a:r>
            <a:r>
              <a:rPr lang="en-IN" dirty="0">
                <a:latin typeface="Palatino Linotype" panose="02040502050505030304" pitchFamily="18" charset="0"/>
              </a:rPr>
              <a:t> collections have maximum size or document counts that prevent them from growing beyond maximum thresholds. All capped collections must specify a maximum size and may also specify a maximum document count. </a:t>
            </a:r>
            <a:r>
              <a:rPr lang="en-IN" b="1" dirty="0">
                <a:solidFill>
                  <a:srgbClr val="C00000"/>
                </a:solidFill>
                <a:latin typeface="Palatino Linotype" panose="02040502050505030304" pitchFamily="18" charset="0"/>
              </a:rPr>
              <a:t>MongoDB removes older documents if a collection reaches the maximum size limit before it reaches the maximum document count. </a:t>
            </a:r>
          </a:p>
        </p:txBody>
      </p:sp>
      <p:sp>
        <p:nvSpPr>
          <p:cNvPr id="8" name="Rectangle 7"/>
          <p:cNvSpPr/>
          <p:nvPr/>
        </p:nvSpPr>
        <p:spPr>
          <a:xfrm>
            <a:off x="1524000" y="2472614"/>
            <a:ext cx="8994812"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createCollection</a:t>
            </a:r>
            <a:r>
              <a:rPr lang="en-IN" dirty="0">
                <a:solidFill>
                  <a:srgbClr val="061621"/>
                </a:solidFill>
                <a:latin typeface="Source Code Pro" panose="020B0509030403020204" pitchFamily="49" charset="0"/>
                <a:ea typeface="Source Code Pro" panose="020B0509030403020204" pitchFamily="49" charset="0"/>
              </a:rPr>
              <a:t>(name, { options1, options2, ... })</a:t>
            </a:r>
          </a:p>
        </p:txBody>
      </p:sp>
      <p:sp>
        <p:nvSpPr>
          <p:cNvPr id="2" name="Rectangle 1"/>
          <p:cNvSpPr/>
          <p:nvPr/>
        </p:nvSpPr>
        <p:spPr>
          <a:xfrm>
            <a:off x="263352" y="4657225"/>
            <a:ext cx="11737304" cy="129266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IN"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capped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size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This command creates a collection named log with a maximum size of 1 byte and a maximum of 2 documents.</a:t>
            </a:r>
            <a:endPar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3" name="Rectangle 2"/>
          <p:cNvSpPr/>
          <p:nvPr/>
        </p:nvSpPr>
        <p:spPr>
          <a:xfrm>
            <a:off x="1524001" y="3087866"/>
            <a:ext cx="8915400" cy="1323439"/>
          </a:xfrm>
          <a:prstGeom prst="rect">
            <a:avLst/>
          </a:prstGeom>
        </p:spPr>
        <p:txBody>
          <a:bodyPr wrap="square">
            <a:spAutoFit/>
          </a:bodyPr>
          <a:lstStyle/>
          <a:p>
            <a:r>
              <a:rPr lang="en-US" dirty="0"/>
              <a:t>The options document contains the following fields:</a:t>
            </a:r>
          </a:p>
          <a:p>
            <a:endParaRPr lang="en-US" sz="800" dirty="0"/>
          </a:p>
          <a:p>
            <a:pPr marL="285750" indent="-285750">
              <a:buFont typeface="Arial" panose="020B0604020202020204" pitchFamily="34" charset="0"/>
              <a:buChar char="•"/>
            </a:pPr>
            <a:r>
              <a:rPr lang="en-US" dirty="0">
                <a:solidFill>
                  <a:srgbClr val="036883"/>
                </a:solidFill>
              </a:rPr>
              <a:t>capped : boolean</a:t>
            </a:r>
          </a:p>
          <a:p>
            <a:pPr marL="285750" indent="-285750">
              <a:buFont typeface="Arial" panose="020B0604020202020204" pitchFamily="34" charset="0"/>
              <a:buChar char="•"/>
            </a:pPr>
            <a:r>
              <a:rPr lang="en-US" dirty="0">
                <a:solidFill>
                  <a:srgbClr val="036883"/>
                </a:solidFill>
              </a:rPr>
              <a:t>size : number</a:t>
            </a:r>
          </a:p>
          <a:p>
            <a:pPr marL="285750" indent="-285750">
              <a:buFont typeface="Arial" panose="020B0604020202020204" pitchFamily="34" charset="0"/>
              <a:buChar char="•"/>
            </a:pPr>
            <a:r>
              <a:rPr lang="en-US" dirty="0">
                <a:solidFill>
                  <a:srgbClr val="036883"/>
                </a:solidFill>
              </a:rPr>
              <a:t>max : number</a:t>
            </a:r>
          </a:p>
        </p:txBody>
      </p:sp>
      <p:sp>
        <p:nvSpPr>
          <p:cNvPr id="5" name="TextBox 4">
            <a:extLst>
              <a:ext uri="{FF2B5EF4-FFF2-40B4-BE49-F238E27FC236}">
                <a16:creationId xmlns:a16="http://schemas.microsoft.com/office/drawing/2014/main" id="{D36FC46D-84C2-174A-04BF-D206C5F70757}"/>
              </a:ext>
            </a:extLst>
          </p:cNvPr>
          <p:cNvSpPr txBox="1"/>
          <p:nvPr/>
        </p:nvSpPr>
        <p:spPr>
          <a:xfrm>
            <a:off x="479376" y="6195807"/>
            <a:ext cx="11017224" cy="369332"/>
          </a:xfrm>
          <a:prstGeom prst="rect">
            <a:avLst/>
          </a:prstGeom>
          <a:noFill/>
        </p:spPr>
        <p:txBody>
          <a:bodyPr wrap="square">
            <a:spAutoFit/>
          </a:bodyPr>
          <a:lstStyle/>
          <a:p>
            <a:r>
              <a:rPr lang="en-IN" dirty="0"/>
              <a:t>The size parameter specifies the size of the capped collection in </a:t>
            </a:r>
            <a:r>
              <a:rPr lang="en-IN" dirty="0">
                <a:solidFill>
                  <a:srgbClr val="FF0000"/>
                </a:solidFill>
              </a:rPr>
              <a:t>bytes</a:t>
            </a:r>
            <a:r>
              <a:rPr lang="en-IN" dirty="0"/>
              <a:t>.</a:t>
            </a:r>
          </a:p>
        </p:txBody>
      </p:sp>
    </p:spTree>
    <p:extLst>
      <p:ext uri="{BB962C8B-B14F-4D97-AF65-F5344CB8AC3E}">
        <p14:creationId xmlns:p14="http://schemas.microsoft.com/office/powerpoint/2010/main" val="239915155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db.collection.isCapped()</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true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if the collection is a capped collection, otherwise returns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t>
            </a:r>
          </a:p>
        </p:txBody>
      </p:sp>
    </p:spTree>
    <p:extLst>
      <p:ext uri="{BB962C8B-B14F-4D97-AF65-F5344CB8AC3E}">
        <p14:creationId xmlns:p14="http://schemas.microsoft.com/office/powerpoint/2010/main" val="61624462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db.collection.isCapped()</a:t>
            </a:r>
          </a:p>
        </p:txBody>
      </p:sp>
      <p:sp>
        <p:nvSpPr>
          <p:cNvPr id="7" name="Rectangle 6"/>
          <p:cNvSpPr/>
          <p:nvPr/>
        </p:nvSpPr>
        <p:spPr>
          <a:xfrm>
            <a:off x="1600200" y="762000"/>
            <a:ext cx="8994812" cy="369332"/>
          </a:xfrm>
          <a:prstGeom prst="rect">
            <a:avLst/>
          </a:prstGeom>
        </p:spPr>
        <p:txBody>
          <a:bodyPr wrap="square">
            <a:spAutoFit/>
          </a:bodyPr>
          <a:lstStyle/>
          <a:p>
            <a:r>
              <a:rPr lang="en-US" b="1" i="1" dirty="0">
                <a:solidFill>
                  <a:srgbClr val="036883"/>
                </a:solidFill>
                <a:latin typeface="Palatino Linotype" panose="02040502050505030304" pitchFamily="18" charset="0"/>
              </a:rPr>
              <a:t>isCapped()</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returns true if the collection is a capped collection, otherwise returns false.</a:t>
            </a:r>
            <a:r>
              <a:rPr lang="en-IN" dirty="0"/>
              <a:t> </a:t>
            </a:r>
          </a:p>
        </p:txBody>
      </p:sp>
      <p:sp>
        <p:nvSpPr>
          <p:cNvPr id="8" name="Rectangle 7"/>
          <p:cNvSpPr/>
          <p:nvPr/>
        </p:nvSpPr>
        <p:spPr>
          <a:xfrm>
            <a:off x="1524000" y="1371600"/>
            <a:ext cx="9144000"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isCapped()</a:t>
            </a:r>
          </a:p>
        </p:txBody>
      </p:sp>
      <p:sp>
        <p:nvSpPr>
          <p:cNvPr id="2" name="Rectangle 1"/>
          <p:cNvSpPr/>
          <p:nvPr/>
        </p:nvSpPr>
        <p:spPr>
          <a:xfrm>
            <a:off x="1673188" y="2099387"/>
            <a:ext cx="8845624"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isCapped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66125159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db.createCollection - validator</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Collections with validation compare each inserted or updated document against the criteria specified in the validator option.</a:t>
            </a:r>
          </a:p>
        </p:txBody>
      </p:sp>
    </p:spTree>
    <p:extLst>
      <p:ext uri="{BB962C8B-B14F-4D97-AF65-F5344CB8AC3E}">
        <p14:creationId xmlns:p14="http://schemas.microsoft.com/office/powerpoint/2010/main" val="89633004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 validator</a:t>
            </a:r>
          </a:p>
        </p:txBody>
      </p:sp>
      <p:sp>
        <p:nvSpPr>
          <p:cNvPr id="7" name="Rectangle 6"/>
          <p:cNvSpPr/>
          <p:nvPr/>
        </p:nvSpPr>
        <p:spPr>
          <a:xfrm>
            <a:off x="1524000" y="620688"/>
            <a:ext cx="9144000"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$jsonSchema</a:t>
            </a:r>
            <a:r>
              <a:rPr lang="en-US" dirty="0"/>
              <a:t> operator matches documents that satisfy the specified JSON Schema.</a:t>
            </a:r>
            <a:endParaRPr lang="en-IN" dirty="0"/>
          </a:p>
        </p:txBody>
      </p:sp>
      <p:sp>
        <p:nvSpPr>
          <p:cNvPr id="8" name="Rectangle 7"/>
          <p:cNvSpPr/>
          <p:nvPr/>
        </p:nvSpPr>
        <p:spPr>
          <a:xfrm>
            <a:off x="1524000" y="1052736"/>
            <a:ext cx="9144000" cy="369332"/>
          </a:xfrm>
          <a:prstGeom prst="rect">
            <a:avLst/>
          </a:prstGeom>
        </p:spPr>
        <p:txBody>
          <a:bodyPr wrap="square">
            <a:spAutoFit/>
          </a:bodyPr>
          <a:lstStyle/>
          <a:p>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$jsonSchema: &lt;JSON Schema object&gt; }</a:t>
            </a:r>
          </a:p>
        </p:txBody>
      </p:sp>
      <p:sp>
        <p:nvSpPr>
          <p:cNvPr id="10" name="TextBox 9">
            <a:extLst>
              <a:ext uri="{FF2B5EF4-FFF2-40B4-BE49-F238E27FC236}">
                <a16:creationId xmlns:a16="http://schemas.microsoft.com/office/drawing/2014/main" id="{A224FE68-8AE3-4D9B-BA86-82F12EE61BB9}"/>
              </a:ext>
            </a:extLst>
          </p:cNvPr>
          <p:cNvSpPr txBox="1"/>
          <p:nvPr/>
        </p:nvSpPr>
        <p:spPr>
          <a:xfrm>
            <a:off x="1524000" y="1678156"/>
            <a:ext cx="9144000" cy="3139321"/>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"product",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validator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$jsonSchema</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"object",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required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product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price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isAvailable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properties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product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price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"double", minimum: </a:t>
            </a:r>
            <a:r>
              <a:rPr lang="en-IN" dirty="0">
                <a:solidFill>
                  <a:srgbClr val="994646"/>
                </a:solidFill>
                <a:latin typeface="Source Code Pro" panose="020B0509030403020204" pitchFamily="49" charset="0"/>
                <a:ea typeface="Source Code Pro" panose="020B0509030403020204" pitchFamily="49" charset="0"/>
              </a:rPr>
              <a:t>1000</a:t>
            </a:r>
            <a:r>
              <a:rPr lang="en-IN" dirty="0">
                <a:latin typeface="Source Code Pro" panose="020B0509030403020204" pitchFamily="49" charset="0"/>
                <a:ea typeface="Source Code Pro" panose="020B0509030403020204" pitchFamily="49" charset="0"/>
                <a:cs typeface="Calibri" panose="020F0502020204030204" pitchFamily="34" charset="0"/>
              </a:rPr>
              <a:t>, maximum: </a:t>
            </a:r>
            <a:r>
              <a:rPr lang="en-IN" dirty="0">
                <a:solidFill>
                  <a:srgbClr val="994646"/>
                </a:solidFill>
                <a:latin typeface="Source Code Pro" panose="020B0509030403020204" pitchFamily="49" charset="0"/>
                <a:ea typeface="Source Code Pro" panose="020B0509030403020204" pitchFamily="49" charset="0"/>
              </a:rPr>
              <a:t>5000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status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enum</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"in-store", "in-warehouse"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isAvailable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"bool"</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08861883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 validator</a:t>
            </a:r>
          </a:p>
        </p:txBody>
      </p:sp>
      <p:sp>
        <p:nvSpPr>
          <p:cNvPr id="7" name="Rectangle 6"/>
          <p:cNvSpPr/>
          <p:nvPr/>
        </p:nvSpPr>
        <p:spPr>
          <a:xfrm>
            <a:off x="1524000" y="620688"/>
            <a:ext cx="9144000"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$jsonSchema</a:t>
            </a:r>
            <a:r>
              <a:rPr lang="en-US" dirty="0"/>
              <a:t> operator matches documents that satisfy the specified JSON Schema.</a:t>
            </a:r>
            <a:endParaRPr lang="en-IN" dirty="0"/>
          </a:p>
        </p:txBody>
      </p:sp>
      <p:sp>
        <p:nvSpPr>
          <p:cNvPr id="8" name="Rectangle 7"/>
          <p:cNvSpPr/>
          <p:nvPr/>
        </p:nvSpPr>
        <p:spPr>
          <a:xfrm>
            <a:off x="1524000" y="1052736"/>
            <a:ext cx="9144000" cy="369332"/>
          </a:xfrm>
          <a:prstGeom prst="rect">
            <a:avLst/>
          </a:prstGeom>
        </p:spPr>
        <p:txBody>
          <a:bodyPr wrap="square">
            <a:spAutoFit/>
          </a:bodyPr>
          <a:lstStyle/>
          <a:p>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$jsonSchema: &lt;JSON Schema object&gt; }</a:t>
            </a:r>
          </a:p>
        </p:txBody>
      </p:sp>
      <p:sp>
        <p:nvSpPr>
          <p:cNvPr id="10" name="TextBox 9">
            <a:extLst>
              <a:ext uri="{FF2B5EF4-FFF2-40B4-BE49-F238E27FC236}">
                <a16:creationId xmlns:a16="http://schemas.microsoft.com/office/drawing/2014/main" id="{A224FE68-8AE3-4D9B-BA86-82F12EE61BB9}"/>
              </a:ext>
            </a:extLst>
          </p:cNvPr>
          <p:cNvSpPr txBox="1"/>
          <p:nvPr/>
        </p:nvSpPr>
        <p:spPr>
          <a:xfrm>
            <a:off x="263352" y="1550397"/>
            <a:ext cx="11521280" cy="4524315"/>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"person",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validator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$jsonSchema</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"object",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required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countryCode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phone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mobile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properties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countryCode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"countryCode must be a string and is required"</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mobile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"double",</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"mobile must be a integer and is required"</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enum</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"Working", "Not Working"</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"status must be a either ['Working', 'Not Working']"</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38533136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 collection or a view object that is in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the DB.</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50186582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8" name="Rectangle 7"/>
          <p:cNvSpPr/>
          <p:nvPr/>
        </p:nvSpPr>
        <p:spPr>
          <a:xfrm>
            <a:off x="1673188" y="1383966"/>
            <a:ext cx="884562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rgbClr val="061621"/>
                </a:solidFill>
                <a:latin typeface="Source Code Pro" panose="020B0509030403020204" pitchFamily="49" charset="0"/>
                <a:ea typeface="Source Code Pro" panose="020B0509030403020204" pitchFamily="49" charset="0"/>
              </a:rPr>
              <a:t>('name')</a:t>
            </a:r>
          </a:p>
        </p:txBody>
      </p:sp>
      <p:sp>
        <p:nvSpPr>
          <p:cNvPr id="2" name="Rectangle 1"/>
          <p:cNvSpPr/>
          <p:nvPr/>
        </p:nvSpPr>
        <p:spPr>
          <a:xfrm>
            <a:off x="1673188" y="2060848"/>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9" name="TextBox 8">
            <a:extLst>
              <a:ext uri="{FF2B5EF4-FFF2-40B4-BE49-F238E27FC236}">
                <a16:creationId xmlns:a16="http://schemas.microsoft.com/office/drawing/2014/main" id="{A726390A-B12E-4EEC-81D3-B8211363B695}"/>
              </a:ext>
            </a:extLst>
          </p:cNvPr>
          <p:cNvSpPr txBox="1"/>
          <p:nvPr/>
        </p:nvSpPr>
        <p:spPr>
          <a:xfrm>
            <a:off x="1524000" y="2780928"/>
            <a:ext cx="9144000" cy="2862322"/>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auth</a:t>
            </a:r>
            <a:r>
              <a:rPr lang="en-IN" dirty="0">
                <a:latin typeface="Source Code Pro" panose="020B0509030403020204" pitchFamily="49" charset="0"/>
                <a:ea typeface="Source Code Pro" panose="020B0509030403020204" pitchFamily="49" charset="0"/>
                <a:cs typeface="Calibri" panose="020F0502020204030204" pitchFamily="34" charset="0"/>
              </a:rPr>
              <a:t> = db.</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12824D"/>
                </a:solidFill>
                <a:latin typeface="Source Code Pro" panose="020B0509030403020204" pitchFamily="49" charset="0"/>
                <a:ea typeface="Source Code Pro" panose="020B0509030403020204" pitchFamily="49" charset="0"/>
                <a:cs typeface="Calibri" panose="020F0502020204030204" pitchFamily="34" charset="0"/>
              </a:rPr>
              <a:t>author</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"John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Doe"</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usrDept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usrTitle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"Executive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Account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authLevel :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authDept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"Customers"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endParaRP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auth.</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07983646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db.getSiblingDB()</a:t>
            </a:r>
            <a:endParaRPr lang="en-US" dirty="0"/>
          </a:p>
        </p:txBody>
      </p:sp>
      <p:sp>
        <p:nvSpPr>
          <p:cNvPr id="3" name="Rectangle 2"/>
          <p:cNvSpPr/>
          <p:nvPr/>
        </p:nvSpPr>
        <p:spPr>
          <a:xfrm>
            <a:off x="1943100" y="2915652"/>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access another database without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switching databases.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79094307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db.getSiblingDB()</a:t>
            </a:r>
          </a:p>
        </p:txBody>
      </p:sp>
      <p:sp>
        <p:nvSpPr>
          <p:cNvPr id="7" name="Rectangle 6"/>
          <p:cNvSpPr/>
          <p:nvPr/>
        </p:nvSpPr>
        <p:spPr>
          <a:xfrm>
            <a:off x="1523999" y="762000"/>
            <a:ext cx="9143999" cy="369332"/>
          </a:xfrm>
          <a:prstGeom prst="rect">
            <a:avLst/>
          </a:prstGeom>
        </p:spPr>
        <p:txBody>
          <a:bodyPr wrap="square">
            <a:spAutoFit/>
          </a:bodyPr>
          <a:lstStyle/>
          <a:p>
            <a:r>
              <a:rPr lang="en-US" dirty="0"/>
              <a:t>Used to return another database without modifying the db variable in the shell environment.</a:t>
            </a:r>
            <a:r>
              <a:rPr lang="en-IN" dirty="0"/>
              <a:t> </a:t>
            </a:r>
          </a:p>
        </p:txBody>
      </p:sp>
      <p:sp>
        <p:nvSpPr>
          <p:cNvPr id="8" name="Rectangle 7"/>
          <p:cNvSpPr/>
          <p:nvPr/>
        </p:nvSpPr>
        <p:spPr>
          <a:xfrm>
            <a:off x="1523999" y="1535668"/>
            <a:ext cx="9143999"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getSiblingDB</a:t>
            </a:r>
            <a:r>
              <a:rPr lang="en-IN" dirty="0">
                <a:solidFill>
                  <a:srgbClr val="061621"/>
                </a:solidFill>
                <a:latin typeface="Source Code Pro" panose="020B0509030403020204" pitchFamily="49" charset="0"/>
                <a:ea typeface="Source Code Pro" panose="020B0509030403020204" pitchFamily="49" charset="0"/>
              </a:rPr>
              <a:t>(&lt;database&gt;)</a:t>
            </a:r>
          </a:p>
        </p:txBody>
      </p:sp>
      <p:sp>
        <p:nvSpPr>
          <p:cNvPr id="2" name="Rectangle 1"/>
          <p:cNvSpPr/>
          <p:nvPr/>
        </p:nvSpPr>
        <p:spPr>
          <a:xfrm>
            <a:off x="1523999" y="2195572"/>
            <a:ext cx="9143999"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getCollectionNames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7947484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79377" y="3068305"/>
            <a:ext cx="10285733" cy="3241015"/>
          </a:xfrm>
          <a:prstGeom prst="rect">
            <a:avLst/>
          </a:prstGeom>
        </p:spPr>
        <p:txBody>
          <a:bodyPr wrap="square">
            <a:spAutoFit/>
          </a:bodyPr>
          <a:lstStyle/>
          <a:p>
            <a:pPr>
              <a:lnSpc>
                <a:spcPct val="107000"/>
              </a:lnSpc>
            </a:pPr>
            <a:r>
              <a:rPr lang="en-IN" sz="2200" dirty="0">
                <a:solidFill>
                  <a:srgbClr val="FF0000"/>
                </a:solidFill>
                <a:latin typeface="Palatino Linotype" panose="02040502050505030304" pitchFamily="18" charset="0"/>
                <a:ea typeface="Calibri" panose="020F0502020204030204" pitchFamily="34" charset="0"/>
                <a:cs typeface="Times New Roman" panose="02020603050405020304" pitchFamily="18" charset="0"/>
              </a:rPr>
              <a:t>Remember:</a:t>
            </a:r>
          </a:p>
          <a:p>
            <a:pPr marL="342900" indent="-342900">
              <a:lnSpc>
                <a:spcPct val="107000"/>
              </a:lnSpc>
              <a:buFont typeface="Symbol" panose="05050102010706020507" pitchFamily="18" charset="2"/>
              <a:buChar char=""/>
            </a:pPr>
            <a:endParaRPr lang="en-IN" sz="800"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Data Persistence on Server-Side via NoSQL.</a:t>
            </a:r>
            <a:endParaRPr lang="en-US"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Does not use SQL-like query language.</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Longer persistence</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Store massive amounts of data.</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Systems can be scaled.</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High availability.</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Semi-structured data.</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Support for numerous concurrent connections.</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Indexing of records for faster retrieval</a:t>
            </a:r>
            <a:endParaRPr lang="en-US" dirty="0">
              <a:latin typeface="Palatino Linotype" panose="02040502050505030304" pitchFamily="18" charset="0"/>
            </a:endParaRPr>
          </a:p>
        </p:txBody>
      </p:sp>
      <p:sp>
        <p:nvSpPr>
          <p:cNvPr id="5" name="Rectangle 4">
            <a:extLst>
              <a:ext uri="{FF2B5EF4-FFF2-40B4-BE49-F238E27FC236}">
                <a16:creationId xmlns:a16="http://schemas.microsoft.com/office/drawing/2014/main" id="{1F7D67C4-309D-402E-86E1-29499A1EFA74}"/>
              </a:ext>
            </a:extLst>
          </p:cNvPr>
          <p:cNvSpPr/>
          <p:nvPr/>
        </p:nvSpPr>
        <p:spPr>
          <a:xfrm>
            <a:off x="479376" y="836712"/>
            <a:ext cx="11305256" cy="1969770"/>
          </a:xfrm>
          <a:prstGeom prst="rect">
            <a:avLst/>
          </a:prstGeom>
        </p:spPr>
        <p:txBody>
          <a:bodyPr wrap="square">
            <a:spAutoFit/>
          </a:bodyPr>
          <a:lstStyle/>
          <a:p>
            <a:pPr fontAlgn="base"/>
            <a:r>
              <a:rPr lang="en-US" sz="2200" dirty="0">
                <a:solidFill>
                  <a:srgbClr val="FF0000"/>
                </a:solidFill>
                <a:latin typeface="Palatino Linotype" panose="02040502050505030304" pitchFamily="18" charset="0"/>
              </a:rPr>
              <a:t>When should NoSQL be used:</a:t>
            </a:r>
          </a:p>
          <a:p>
            <a:pPr fontAlgn="base"/>
            <a:endParaRPr lang="en-US" sz="800" dirty="0">
              <a:solidFill>
                <a:srgbClr val="FF0000"/>
              </a:solidFill>
              <a:latin typeface="Palatino Linotype" panose="02040502050505030304" pitchFamily="18" charset="0"/>
            </a:endParaRPr>
          </a:p>
          <a:p>
            <a:pPr marL="285750" indent="-285750" fontAlgn="base">
              <a:buFont typeface="Arial" panose="020B0604020202020204" pitchFamily="34" charset="0"/>
              <a:buChar char="•"/>
            </a:pPr>
            <a:r>
              <a:rPr lang="en-US" dirty="0">
                <a:latin typeface="Palatino Linotype" panose="02040502050505030304" pitchFamily="18" charset="0"/>
              </a:rPr>
              <a:t>When huge amount of data need to be stored and retrieved .</a:t>
            </a:r>
          </a:p>
          <a:p>
            <a:pPr marL="285750" indent="-285750" fontAlgn="base">
              <a:buFont typeface="Arial" panose="020B0604020202020204" pitchFamily="34" charset="0"/>
              <a:buChar char="•"/>
            </a:pPr>
            <a:r>
              <a:rPr lang="en-US" dirty="0">
                <a:latin typeface="Palatino Linotype" panose="02040502050505030304" pitchFamily="18" charset="0"/>
              </a:rPr>
              <a:t>The relationship between the data you store is not that important</a:t>
            </a:r>
          </a:p>
          <a:p>
            <a:pPr marL="285750" indent="-285750" fontAlgn="base">
              <a:buFont typeface="Arial" panose="020B0604020202020204" pitchFamily="34" charset="0"/>
              <a:buChar char="•"/>
            </a:pPr>
            <a:r>
              <a:rPr lang="en-US" dirty="0">
                <a:latin typeface="Palatino Linotype" panose="02040502050505030304" pitchFamily="18" charset="0"/>
              </a:rPr>
              <a:t>The data changing over time and is not structured.</a:t>
            </a:r>
          </a:p>
          <a:p>
            <a:pPr marL="285750" indent="-285750" fontAlgn="base">
              <a:buFont typeface="Arial" panose="020B0604020202020204" pitchFamily="34" charset="0"/>
              <a:buChar char="•"/>
            </a:pPr>
            <a:r>
              <a:rPr lang="en-US" dirty="0">
                <a:latin typeface="Palatino Linotype" panose="02040502050505030304" pitchFamily="18" charset="0"/>
              </a:rPr>
              <a:t>Support of Constraints and Joins is not required at database level.</a:t>
            </a:r>
          </a:p>
          <a:p>
            <a:pPr marL="285750" indent="-285750" fontAlgn="base">
              <a:buFont typeface="Arial" panose="020B0604020202020204" pitchFamily="34" charset="0"/>
              <a:buChar char="•"/>
            </a:pPr>
            <a:r>
              <a:rPr lang="en-US" dirty="0">
                <a:latin typeface="Palatino Linotype" panose="02040502050505030304" pitchFamily="18" charset="0"/>
              </a:rPr>
              <a:t>The data is growing continuously and you need to scale the database regular to handle the data.</a:t>
            </a:r>
          </a:p>
        </p:txBody>
      </p:sp>
      <p:sp>
        <p:nvSpPr>
          <p:cNvPr id="6" name="Rectangle 5">
            <a:extLst>
              <a:ext uri="{FF2B5EF4-FFF2-40B4-BE49-F238E27FC236}">
                <a16:creationId xmlns:a16="http://schemas.microsoft.com/office/drawing/2014/main" id="{34ACE9D3-6030-4F51-8C1F-FE5937B703D0}"/>
              </a:ext>
            </a:extLst>
          </p:cNvPr>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when to use NoSQL</a:t>
            </a:r>
          </a:p>
        </p:txBody>
      </p:sp>
      <p:cxnSp>
        <p:nvCxnSpPr>
          <p:cNvPr id="8" name="Straight Connector 7">
            <a:extLst>
              <a:ext uri="{FF2B5EF4-FFF2-40B4-BE49-F238E27FC236}">
                <a16:creationId xmlns:a16="http://schemas.microsoft.com/office/drawing/2014/main" id="{0A402877-0602-41E5-9986-1AB0D665298D}"/>
              </a:ext>
            </a:extLst>
          </p:cNvPr>
          <p:cNvCxnSpPr/>
          <p:nvPr/>
        </p:nvCxnSpPr>
        <p:spPr>
          <a:xfrm>
            <a:off x="479376" y="2852936"/>
            <a:ext cx="1065718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B3D7324-9AF9-4715-9F59-EC42D0873C22}"/>
              </a:ext>
            </a:extLst>
          </p:cNvPr>
          <p:cNvCxnSpPr/>
          <p:nvPr/>
        </p:nvCxnSpPr>
        <p:spPr>
          <a:xfrm>
            <a:off x="479376" y="6511392"/>
            <a:ext cx="10657184"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676628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db.collection.renameCollection()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Renames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a collection.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14202078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db.collection.renameCollection()</a:t>
            </a:r>
          </a:p>
        </p:txBody>
      </p:sp>
      <p:sp>
        <p:nvSpPr>
          <p:cNvPr id="8" name="Rectangle 7"/>
          <p:cNvSpPr/>
          <p:nvPr/>
        </p:nvSpPr>
        <p:spPr>
          <a:xfrm>
            <a:off x="1673188" y="1676400"/>
            <a:ext cx="8845624"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renameCollection</a:t>
            </a:r>
            <a:r>
              <a:rPr lang="en-IN" dirty="0">
                <a:solidFill>
                  <a:srgbClr val="061621"/>
                </a:solidFill>
                <a:latin typeface="Source Code Pro" panose="020B0509030403020204" pitchFamily="49" charset="0"/>
                <a:ea typeface="Source Code Pro" panose="020B0509030403020204" pitchFamily="49" charset="0"/>
              </a:rPr>
              <a:t>(target, dropTarget)</a:t>
            </a:r>
          </a:p>
        </p:txBody>
      </p:sp>
      <p:sp>
        <p:nvSpPr>
          <p:cNvPr id="2" name="Rectangle 1"/>
          <p:cNvSpPr/>
          <p:nvPr/>
        </p:nvSpPr>
        <p:spPr>
          <a:xfrm>
            <a:off x="1673188" y="2404187"/>
            <a:ext cx="8845624" cy="369332"/>
          </a:xfrm>
          <a:prstGeom prst="rect">
            <a:avLst/>
          </a:prstGeom>
        </p:spPr>
        <p:txBody>
          <a:bodyPr wrap="square">
            <a:spAutoFit/>
          </a:bodyPr>
          <a:lstStyle/>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"employee",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9" name="Rectangle 8"/>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688032" y="3048001"/>
            <a:ext cx="8830780" cy="646331"/>
          </a:xfrm>
          <a:prstGeom prst="rect">
            <a:avLst/>
          </a:prstGeom>
        </p:spPr>
        <p:txBody>
          <a:bodyPr wrap="square">
            <a:spAutoFit/>
          </a:bodyPr>
          <a:lstStyle/>
          <a:p>
            <a:r>
              <a:rPr lang="en-US" dirty="0">
                <a:solidFill>
                  <a:srgbClr val="B22251"/>
                </a:solidFill>
              </a:rPr>
              <a:t>dropTarget</a:t>
            </a:r>
            <a:r>
              <a:rPr lang="en-US" dirty="0"/>
              <a:t> : If true, mongod drops the target of renameCollection prior to renaming the collection. The default value is false.</a:t>
            </a:r>
          </a:p>
        </p:txBody>
      </p:sp>
    </p:spTree>
    <p:extLst>
      <p:ext uri="{BB962C8B-B14F-4D97-AF65-F5344CB8AC3E}">
        <p14:creationId xmlns:p14="http://schemas.microsoft.com/office/powerpoint/2010/main" val="187713303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db.collection.drop()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 a collection or view from the database. The method also removes any indexes associated with the dropped collection.</a:t>
            </a:r>
          </a:p>
        </p:txBody>
      </p:sp>
    </p:spTree>
    <p:extLst>
      <p:ext uri="{BB962C8B-B14F-4D97-AF65-F5344CB8AC3E}">
        <p14:creationId xmlns:p14="http://schemas.microsoft.com/office/powerpoint/2010/main" val="123540666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db.collection.drop()</a:t>
            </a:r>
          </a:p>
        </p:txBody>
      </p:sp>
      <p:sp>
        <p:nvSpPr>
          <p:cNvPr id="8" name="Rectangle 7"/>
          <p:cNvSpPr/>
          <p:nvPr/>
        </p:nvSpPr>
        <p:spPr>
          <a:xfrm>
            <a:off x="1524000" y="1700808"/>
            <a:ext cx="9144000"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drop</a:t>
            </a:r>
            <a:r>
              <a:rPr lang="en-IN" dirty="0">
                <a:solidFill>
                  <a:srgbClr val="061621"/>
                </a:solidFill>
                <a:latin typeface="Source Code Pro" panose="020B0509030403020204" pitchFamily="49" charset="0"/>
                <a:ea typeface="Source Code Pro" panose="020B0509030403020204" pitchFamily="49" charset="0"/>
              </a:rPr>
              <a:t>()</a:t>
            </a:r>
          </a:p>
        </p:txBody>
      </p:sp>
      <p:sp>
        <p:nvSpPr>
          <p:cNvPr id="2" name="Rectangle 1"/>
          <p:cNvSpPr/>
          <p:nvPr/>
        </p:nvSpPr>
        <p:spPr>
          <a:xfrm>
            <a:off x="1673188" y="2404187"/>
            <a:ext cx="8845624" cy="369332"/>
          </a:xfrm>
          <a:prstGeom prst="rect">
            <a:avLst/>
          </a:prstGeom>
        </p:spPr>
        <p:txBody>
          <a:bodyPr wrap="square">
            <a:spAutoFit/>
          </a:bodyPr>
          <a:lstStyle/>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9" name="Rectangle 8"/>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drop()</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removes a collection or view from the database. The method also removes any indexes associated with the dropped collection.</a:t>
            </a:r>
            <a:endParaRPr lang="en-IN" dirty="0"/>
          </a:p>
        </p:txBody>
      </p:sp>
    </p:spTree>
    <p:extLst>
      <p:ext uri="{BB962C8B-B14F-4D97-AF65-F5344CB8AC3E}">
        <p14:creationId xmlns:p14="http://schemas.microsoft.com/office/powerpoint/2010/main" val="45899717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561456"/>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db.collection.find()</a:t>
            </a:r>
            <a:endParaRPr lang="en-US" dirty="0"/>
          </a:p>
        </p:txBody>
      </p:sp>
      <p:sp>
        <p:nvSpPr>
          <p:cNvPr id="3" name="Rectangle 2"/>
          <p:cNvSpPr/>
          <p:nvPr/>
        </p:nvSpPr>
        <p:spPr>
          <a:xfrm>
            <a:off x="1463266" y="3452746"/>
            <a:ext cx="9265468"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always returns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field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unless you specify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0/false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suppress the field.</a:t>
            </a:r>
          </a:p>
        </p:txBody>
      </p:sp>
      <p:sp>
        <p:nvSpPr>
          <p:cNvPr id="4" name="Rectangle 3"/>
          <p:cNvSpPr/>
          <p:nvPr/>
        </p:nvSpPr>
        <p:spPr>
          <a:xfrm>
            <a:off x="1463266" y="4293096"/>
            <a:ext cx="9265468" cy="677108"/>
          </a:xfrm>
          <a:prstGeom prst="rect">
            <a:avLst/>
          </a:prstGeom>
          <a:noFill/>
        </p:spPr>
        <p:txBody>
          <a:bodyPr wrap="square">
            <a:spAutoFit/>
          </a:bodyPr>
          <a:lstStyle/>
          <a:p>
            <a:r>
              <a:rPr lang="en-US" sz="1900" b="1" dirty="0">
                <a:solidFill>
                  <a:schemeClr val="accent6">
                    <a:lumMod val="50000"/>
                  </a:schemeClr>
                </a:solidFill>
                <a:latin typeface="Gill Sans MT (Body)"/>
              </a:rPr>
              <a:t>By default, mongo prints the first 20 documents</a:t>
            </a:r>
            <a:r>
              <a:rPr lang="en-US" sz="1900" dirty="0">
                <a:solidFill>
                  <a:schemeClr val="accent6">
                    <a:lumMod val="50000"/>
                  </a:schemeClr>
                </a:solidFill>
                <a:latin typeface="Gill Sans MT (Body)"/>
              </a:rPr>
              <a:t>. The mongo shell will prompt the user to  </a:t>
            </a:r>
            <a:r>
              <a:rPr lang="en-US" sz="1900" b="1" dirty="0">
                <a:solidFill>
                  <a:schemeClr val="accent6">
                    <a:lumMod val="50000"/>
                  </a:schemeClr>
                </a:solidFill>
                <a:latin typeface="Gill Sans MT (Body)"/>
              </a:rPr>
              <a:t>Type </a:t>
            </a:r>
            <a:r>
              <a:rPr lang="en-US" sz="1900" b="1" dirty="0">
                <a:solidFill>
                  <a:schemeClr val="accent6">
                    <a:lumMod val="50000"/>
                  </a:schemeClr>
                </a:solidFill>
                <a:latin typeface="Gill Sans MT (Body)"/>
                <a:cs typeface="Calibri" panose="020F0502020204030204" pitchFamily="34" charset="0"/>
              </a:rPr>
              <a:t>"</a:t>
            </a:r>
            <a:r>
              <a:rPr lang="en-US" sz="1900" b="1" dirty="0">
                <a:solidFill>
                  <a:schemeClr val="accent6">
                    <a:lumMod val="50000"/>
                  </a:schemeClr>
                </a:solidFill>
                <a:latin typeface="Gill Sans MT (Body)"/>
              </a:rPr>
              <a:t>it</a:t>
            </a:r>
            <a:r>
              <a:rPr lang="en-US" sz="1900" b="1" dirty="0">
                <a:solidFill>
                  <a:schemeClr val="accent6">
                    <a:lumMod val="50000"/>
                  </a:schemeClr>
                </a:solidFill>
                <a:latin typeface="Gill Sans MT (Body)"/>
                <a:cs typeface="Calibri" panose="020F0502020204030204" pitchFamily="34" charset="0"/>
              </a:rPr>
              <a:t>"</a:t>
            </a:r>
            <a:r>
              <a:rPr lang="en-US" sz="1900" b="1" dirty="0">
                <a:solidFill>
                  <a:schemeClr val="accent6">
                    <a:lumMod val="50000"/>
                  </a:schemeClr>
                </a:solidFill>
                <a:latin typeface="Gill Sans MT (Body)"/>
              </a:rPr>
              <a:t> to continue</a:t>
            </a:r>
            <a:r>
              <a:rPr lang="en-US" sz="1900" dirty="0">
                <a:solidFill>
                  <a:schemeClr val="accent6">
                    <a:lumMod val="50000"/>
                  </a:schemeClr>
                </a:solidFill>
                <a:latin typeface="Gill Sans MT (Body)"/>
              </a:rPr>
              <a:t> iterating the next 20 results.</a:t>
            </a:r>
          </a:p>
        </p:txBody>
      </p:sp>
      <p:sp>
        <p:nvSpPr>
          <p:cNvPr id="6" name="Rectangle 5"/>
          <p:cNvSpPr/>
          <p:nvPr/>
        </p:nvSpPr>
        <p:spPr>
          <a:xfrm>
            <a:off x="191344" y="152401"/>
            <a:ext cx="10035785" cy="830997"/>
          </a:xfrm>
          <a:prstGeom prst="rect">
            <a:avLst/>
          </a:prstGeom>
        </p:spPr>
        <p:txBody>
          <a:bodyPr wrap="square">
            <a:spAutoFit/>
          </a:bodyPr>
          <a:lstStyle/>
          <a:p>
            <a:r>
              <a:rPr lang="en-US" sz="2000" u="sng" dirty="0">
                <a:solidFill>
                  <a:srgbClr val="0070C0"/>
                </a:solidFill>
              </a:rPr>
              <a:t>Method</a:t>
            </a:r>
          </a:p>
          <a:p>
            <a:endParaRPr lang="en-US" sz="800" dirty="0">
              <a:solidFill>
                <a:srgbClr val="DEB887"/>
              </a:solidFill>
            </a:endParaRPr>
          </a:p>
          <a:p>
            <a:r>
              <a:rPr lang="en-US" sz="2000" dirty="0">
                <a:solidFill>
                  <a:srgbClr val="FF5A36"/>
                </a:solidFill>
              </a:rPr>
              <a:t>.pretty()</a:t>
            </a:r>
          </a:p>
        </p:txBody>
      </p:sp>
      <p:sp>
        <p:nvSpPr>
          <p:cNvPr id="7" name="TextBox 6">
            <a:extLst>
              <a:ext uri="{FF2B5EF4-FFF2-40B4-BE49-F238E27FC236}">
                <a16:creationId xmlns:a16="http://schemas.microsoft.com/office/drawing/2014/main" id="{9F453FA6-3D73-4637-B35D-76C6AC08FEC6}"/>
              </a:ext>
            </a:extLst>
          </p:cNvPr>
          <p:cNvSpPr txBox="1"/>
          <p:nvPr/>
        </p:nvSpPr>
        <p:spPr>
          <a:xfrm>
            <a:off x="191344" y="5971927"/>
            <a:ext cx="11737304" cy="646331"/>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Per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rgbClr val="994646"/>
                </a:solidFill>
                <a:latin typeface="Source Code Pro" panose="020B0509030403020204" pitchFamily="49" charset="0"/>
                <a:ea typeface="Source Code Pro" panose="020B0509030403020204" pitchFamily="49" charset="0"/>
              </a:rPr>
              <a:t>.05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NewSalary: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rgbClr val="994646"/>
                </a:solidFill>
                <a:latin typeface="Source Code Pro" panose="020B0509030403020204" pitchFamily="49" charset="0"/>
                <a:ea typeface="Source Code Pro" panose="020B0509030403020204" pitchFamily="49" charset="0"/>
              </a:rPr>
              <a:t>.05</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a:t>
            </a:r>
          </a:p>
        </p:txBody>
      </p:sp>
      <p:grpSp>
        <p:nvGrpSpPr>
          <p:cNvPr id="5" name="Group 4">
            <a:extLst>
              <a:ext uri="{FF2B5EF4-FFF2-40B4-BE49-F238E27FC236}">
                <a16:creationId xmlns:a16="http://schemas.microsoft.com/office/drawing/2014/main" id="{FF4B8CC0-AE2F-4497-97BE-DEC388547003}"/>
              </a:ext>
            </a:extLst>
          </p:cNvPr>
          <p:cNvGrpSpPr/>
          <p:nvPr/>
        </p:nvGrpSpPr>
        <p:grpSpPr>
          <a:xfrm>
            <a:off x="3233464" y="102329"/>
            <a:ext cx="8839200" cy="2380115"/>
            <a:chOff x="3233464" y="174337"/>
            <a:chExt cx="8839200" cy="2380115"/>
          </a:xfrm>
        </p:grpSpPr>
        <p:sp>
          <p:nvSpPr>
            <p:cNvPr id="9" name="TextBox 8">
              <a:extLst>
                <a:ext uri="{FF2B5EF4-FFF2-40B4-BE49-F238E27FC236}">
                  <a16:creationId xmlns:a16="http://schemas.microsoft.com/office/drawing/2014/main" id="{207E4145-3E07-407A-A157-964CFB4C54A1}"/>
                </a:ext>
              </a:extLst>
            </p:cNvPr>
            <p:cNvSpPr txBox="1"/>
            <p:nvPr/>
          </p:nvSpPr>
          <p:spPr>
            <a:xfrm>
              <a:off x="3233464" y="174337"/>
              <a:ext cx="8839200" cy="1461939"/>
            </a:xfrm>
            <a:prstGeom prst="rect">
              <a:avLst/>
            </a:prstGeom>
            <a:noFill/>
          </p:spPr>
          <p:txBody>
            <a:bodyPr wrap="square">
              <a:spAutoFit/>
            </a:bodyPr>
            <a:lstStyle/>
            <a:p>
              <a:pPr algn="r"/>
              <a:r>
                <a:rPr lang="en-IN" sz="2400" i="1" dirty="0">
                  <a:solidFill>
                    <a:srgbClr val="FF0000"/>
                  </a:solidFill>
                </a:rPr>
                <a:t>Embedded Field Specification</a:t>
              </a:r>
            </a:p>
            <a:p>
              <a:pPr algn="r"/>
              <a:endParaRPr lang="en-IN" sz="400" i="1" dirty="0">
                <a:solidFill>
                  <a:srgbClr val="FF0000"/>
                </a:solidFill>
              </a:endParaRPr>
            </a:p>
            <a:p>
              <a:r>
                <a:rPr lang="en-IN" sz="2100" dirty="0">
                  <a:solidFill>
                    <a:schemeClr val="accent1">
                      <a:lumMod val="75000"/>
                    </a:schemeClr>
                  </a:solidFill>
                </a:rPr>
                <a:t>For fields in an embedded documents, you can specify the field using either:</a:t>
              </a:r>
            </a:p>
            <a:p>
              <a:endParaRPr lang="en-IN" sz="400" dirty="0"/>
            </a:p>
            <a:p>
              <a:r>
                <a:rPr lang="en-IN" b="1" dirty="0">
                  <a:solidFill>
                    <a:schemeClr val="accent5">
                      <a:lumMod val="50000"/>
                    </a:schemeClr>
                  </a:solidFill>
                </a:rPr>
                <a:t>dot notation;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"field.nestedfield": &lt;value&gt;</a:t>
              </a:r>
            </a:p>
            <a:p>
              <a:r>
                <a:rPr lang="en-IN" b="1" dirty="0">
                  <a:solidFill>
                    <a:schemeClr val="accent5">
                      <a:lumMod val="50000"/>
                    </a:schemeClr>
                  </a:solidFill>
                </a:rPr>
                <a:t>nested form;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 field: { nestedfield: &lt;value&gt; } }</a:t>
              </a:r>
            </a:p>
          </p:txBody>
        </p:sp>
        <p:sp>
          <p:nvSpPr>
            <p:cNvPr id="10" name="TextBox 9">
              <a:extLst>
                <a:ext uri="{FF2B5EF4-FFF2-40B4-BE49-F238E27FC236}">
                  <a16:creationId xmlns:a16="http://schemas.microsoft.com/office/drawing/2014/main" id="{DE1D1401-BC0E-481E-B6E6-B139E6033EA1}"/>
                </a:ext>
              </a:extLst>
            </p:cNvPr>
            <p:cNvSpPr txBox="1"/>
            <p:nvPr/>
          </p:nvSpPr>
          <p:spPr>
            <a:xfrm>
              <a:off x="3233464" y="1800399"/>
              <a:ext cx="8695184" cy="754053"/>
            </a:xfrm>
            <a:prstGeom prst="rect">
              <a:avLst/>
            </a:prstGeom>
            <a:noFill/>
          </p:spPr>
          <p:txBody>
            <a:bodyPr wrap="square">
              <a:spAutoFit/>
            </a:bodyPr>
            <a:lstStyle/>
            <a:p>
              <a:r>
                <a:rPr lang="en-IN" sz="2100" dirty="0">
                  <a:solidFill>
                    <a:schemeClr val="accent1">
                      <a:lumMod val="75000"/>
                    </a:schemeClr>
                  </a:solidFill>
                </a:rPr>
                <a:t>For query on array elements:</a:t>
              </a:r>
            </a:p>
            <a:p>
              <a:endParaRPr lang="en-IN" sz="400" b="1" dirty="0">
                <a:solidFill>
                  <a:schemeClr val="accent5">
                    <a:lumMod val="50000"/>
                  </a:schemeClr>
                </a:solidFill>
              </a:endParaRPr>
            </a:p>
            <a:p>
              <a:r>
                <a:rPr lang="en-IN" b="1" dirty="0">
                  <a:solidFill>
                    <a:schemeClr val="accent5">
                      <a:lumMod val="50000"/>
                    </a:schemeClr>
                  </a:solidFill>
                </a:rPr>
                <a:t>array;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'&lt;array&gt;.&lt;index&gt;' </a:t>
              </a:r>
              <a:r>
                <a:rPr lang="en-IN" dirty="0">
                  <a:solidFill>
                    <a:srgbClr val="00B050"/>
                  </a:solidFill>
                  <a:latin typeface="Consolas" panose="020B0609020204030204" pitchFamily="49" charset="0"/>
                  <a:cs typeface="Calibri" panose="020F0502020204030204" pitchFamily="34" charset="0"/>
                </a:rPr>
                <a:t>//</a:t>
              </a:r>
              <a:r>
                <a:rPr lang="en-IN" dirty="0">
                  <a:solidFill>
                    <a:srgbClr val="049DC8"/>
                  </a:solidFill>
                  <a:latin typeface="Consolas" panose="020B060902020403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"phone.0": </a:t>
              </a:r>
              <a:r>
                <a:rPr lang="en-IN" dirty="0">
                  <a:solidFill>
                    <a:srgbClr val="994646"/>
                  </a:solidFill>
                  <a:latin typeface="Source Code Pro" panose="020B0509030403020204" pitchFamily="49" charset="0"/>
                  <a:ea typeface="Source Code Pro" panose="020B0509030403020204" pitchFamily="49" charset="0"/>
                </a:rPr>
                <a:t>111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49DC8"/>
                  </a:solidFill>
                  <a:latin typeface="Consolas" panose="020B0609020204030204" pitchFamily="49" charset="0"/>
                  <a:cs typeface="Calibri" panose="020F0502020204030204" pitchFamily="34" charset="0"/>
                </a:rPr>
                <a:t> </a:t>
              </a:r>
            </a:p>
          </p:txBody>
        </p:sp>
      </p:grpSp>
      <p:sp>
        <p:nvSpPr>
          <p:cNvPr id="11" name="TextBox 10">
            <a:extLst>
              <a:ext uri="{FF2B5EF4-FFF2-40B4-BE49-F238E27FC236}">
                <a16:creationId xmlns:a16="http://schemas.microsoft.com/office/drawing/2014/main" id="{6B2C71F3-45E1-43FF-B06A-F3B3F0BD85D6}"/>
              </a:ext>
            </a:extLst>
          </p:cNvPr>
          <p:cNvSpPr txBox="1"/>
          <p:nvPr/>
        </p:nvSpPr>
        <p:spPr>
          <a:xfrm>
            <a:off x="1495112" y="5164223"/>
            <a:ext cx="9020488" cy="369332"/>
          </a:xfrm>
          <a:prstGeom prst="rect">
            <a:avLst/>
          </a:prstGeom>
          <a:noFill/>
        </p:spPr>
        <p:txBody>
          <a:bodyPr wrap="square">
            <a:spAutoFit/>
          </a:bodyPr>
          <a:lstStyle/>
          <a:p>
            <a:r>
              <a:rPr lang="en-IN" b="0" i="0" dirty="0">
                <a:solidFill>
                  <a:srgbClr val="061621"/>
                </a:solidFill>
                <a:effectLst/>
                <a:latin typeface="Source Code Pro" panose="020B0509030403020204" pitchFamily="49" charset="0"/>
              </a:rPr>
              <a:t>Enterprise primaryDB&gt; config.set(</a:t>
            </a:r>
            <a:r>
              <a:rPr lang="en-IN" i="0" dirty="0">
                <a:solidFill>
                  <a:srgbClr val="12824D"/>
                </a:solidFill>
                <a:effectLst/>
                <a:latin typeface="Source Code Pro" panose="020B0509030403020204" pitchFamily="49" charset="0"/>
              </a:rPr>
              <a:t>"displayBatchSize"</a:t>
            </a:r>
            <a:r>
              <a:rPr lang="en-IN" b="0" i="0" dirty="0">
                <a:solidFill>
                  <a:srgbClr val="061621"/>
                </a:solidFill>
                <a:effectLst/>
                <a:latin typeface="Source Code Pro" panose="020B0509030403020204" pitchFamily="49" charset="0"/>
              </a:rPr>
              <a:t>, </a:t>
            </a:r>
            <a:r>
              <a:rPr lang="en-IN" b="0" i="0" dirty="0">
                <a:solidFill>
                  <a:srgbClr val="016EE9"/>
                </a:solidFill>
                <a:effectLst/>
                <a:latin typeface="Source Code Pro" panose="020B0509030403020204" pitchFamily="49" charset="0"/>
              </a:rPr>
              <a:t>3</a:t>
            </a:r>
            <a:r>
              <a:rPr lang="en-IN" b="0" i="0" dirty="0">
                <a:solidFill>
                  <a:srgbClr val="061621"/>
                </a:solidFill>
                <a:effectLst/>
                <a:latin typeface="Source Code Pro" panose="020B0509030403020204" pitchFamily="49" charset="0"/>
              </a:rPr>
              <a:t>)</a:t>
            </a:r>
            <a:endParaRPr lang="en-IN" dirty="0"/>
          </a:p>
        </p:txBody>
      </p:sp>
    </p:spTree>
    <p:extLst>
      <p:ext uri="{BB962C8B-B14F-4D97-AF65-F5344CB8AC3E}">
        <p14:creationId xmlns:p14="http://schemas.microsoft.com/office/powerpoint/2010/main" val="323746580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8" name="Rectangle 7"/>
          <p:cNvSpPr/>
          <p:nvPr/>
        </p:nvSpPr>
        <p:spPr>
          <a:xfrm>
            <a:off x="335360" y="2636912"/>
            <a:ext cx="11593288" cy="2308324"/>
          </a:xfrm>
          <a:prstGeom prst="rect">
            <a:avLst/>
          </a:prstGeom>
        </p:spPr>
        <p:txBody>
          <a:bodyPr wrap="square">
            <a:spAutoFit/>
          </a:bodyPr>
          <a:lstStyle/>
          <a:p>
            <a:r>
              <a:rPr lang="en-US" b="1" i="1" dirty="0">
                <a:solidFill>
                  <a:srgbClr val="036883"/>
                </a:solidFill>
                <a:latin typeface="Gill Sans MT (Body)"/>
              </a:rPr>
              <a:t>query</a:t>
            </a:r>
            <a:r>
              <a:rPr lang="en-US" dirty="0">
                <a:latin typeface="Gill Sans MT (Body)"/>
              </a:rPr>
              <a:t>: Specifies selection filter using query operators. To return all documents in a collection, omit this parameter or pass an empty document ({}).</a:t>
            </a:r>
          </a:p>
          <a:p>
            <a:endParaRPr lang="en-US" sz="1000" dirty="0">
              <a:solidFill>
                <a:srgbClr val="061621"/>
              </a:solidFill>
              <a:effectLst/>
              <a:latin typeface="Gill Sans MT (Body)"/>
            </a:endParaRPr>
          </a:p>
          <a:p>
            <a:r>
              <a:rPr lang="en-US" dirty="0">
                <a:solidFill>
                  <a:srgbClr val="061621"/>
                </a:solidFill>
                <a:effectLst/>
                <a:latin typeface="Gill Sans MT (Body)"/>
              </a:rPr>
              <a:t>{ </a:t>
            </a:r>
            <a:r>
              <a:rPr lang="en-US" dirty="0">
                <a:solidFill>
                  <a:srgbClr val="12824D"/>
                </a:solidFill>
                <a:effectLst/>
                <a:latin typeface="Gill Sans MT (Body)"/>
              </a:rPr>
              <a:t>"&lt;Field Name&gt;"</a:t>
            </a:r>
            <a:r>
              <a:rPr lang="en-US" dirty="0">
                <a:solidFill>
                  <a:srgbClr val="061621"/>
                </a:solidFill>
                <a:effectLst/>
                <a:latin typeface="Gill Sans MT (Body)"/>
              </a:rPr>
              <a:t>: { </a:t>
            </a:r>
            <a:r>
              <a:rPr lang="en-US" dirty="0">
                <a:solidFill>
                  <a:srgbClr val="12824D"/>
                </a:solidFill>
                <a:effectLst/>
                <a:latin typeface="Gill Sans MT (Body)"/>
              </a:rPr>
              <a:t>"&lt;Comparison Operator&gt;"</a:t>
            </a:r>
            <a:r>
              <a:rPr lang="en-US" dirty="0">
                <a:solidFill>
                  <a:srgbClr val="061621"/>
                </a:solidFill>
                <a:effectLst/>
                <a:latin typeface="Gill Sans MT (Body)"/>
              </a:rPr>
              <a:t>: &lt;</a:t>
            </a:r>
            <a:r>
              <a:rPr lang="en-US" dirty="0">
                <a:solidFill>
                  <a:srgbClr val="016EE9"/>
                </a:solidFill>
                <a:effectLst/>
                <a:latin typeface="Gill Sans MT (Body)"/>
              </a:rPr>
              <a:t>Comparison</a:t>
            </a:r>
            <a:r>
              <a:rPr lang="en-US" dirty="0">
                <a:solidFill>
                  <a:srgbClr val="061621"/>
                </a:solidFill>
                <a:effectLst/>
                <a:latin typeface="Gill Sans MT (Body)"/>
              </a:rPr>
              <a:t> </a:t>
            </a:r>
            <a:r>
              <a:rPr lang="en-US" dirty="0">
                <a:solidFill>
                  <a:srgbClr val="D83713"/>
                </a:solidFill>
                <a:effectLst/>
                <a:latin typeface="Gill Sans MT (Body)"/>
              </a:rPr>
              <a:t>Value</a:t>
            </a:r>
            <a:r>
              <a:rPr lang="en-US" dirty="0">
                <a:solidFill>
                  <a:srgbClr val="061621"/>
                </a:solidFill>
                <a:effectLst/>
                <a:latin typeface="Gill Sans MT (Body)"/>
              </a:rPr>
              <a:t>&gt; } }</a:t>
            </a:r>
            <a:endParaRPr lang="en-US" dirty="0">
              <a:latin typeface="Gill Sans MT (Body)"/>
            </a:endParaRPr>
          </a:p>
          <a:p>
            <a:endParaRPr lang="en-US" sz="800" dirty="0">
              <a:latin typeface="Gill Sans MT (Body)"/>
            </a:endParaRPr>
          </a:p>
          <a:p>
            <a:endParaRPr lang="en-US" sz="800" dirty="0">
              <a:latin typeface="Gill Sans MT (Body)"/>
            </a:endParaRPr>
          </a:p>
          <a:p>
            <a:r>
              <a:rPr lang="en-US" b="1" i="1" dirty="0">
                <a:solidFill>
                  <a:srgbClr val="036883"/>
                </a:solidFill>
                <a:latin typeface="Gill Sans MT (Body)"/>
              </a:rPr>
              <a:t>projection</a:t>
            </a:r>
            <a:r>
              <a:rPr lang="en-US" dirty="0">
                <a:latin typeface="Gill Sans MT (Body)"/>
              </a:rPr>
              <a:t>: Specifies the fields to return in the documents that match the query filter. To return all fields in the matching documents, omit this parameter.</a:t>
            </a:r>
          </a:p>
          <a:p>
            <a:endParaRPr lang="en-US" sz="1000" dirty="0">
              <a:solidFill>
                <a:srgbClr val="061621"/>
              </a:solidFill>
              <a:effectLst/>
              <a:latin typeface="Gill Sans MT (Body)"/>
            </a:endParaRPr>
          </a:p>
          <a:p>
            <a:r>
              <a:rPr lang="en-US" dirty="0">
                <a:solidFill>
                  <a:srgbClr val="061621"/>
                </a:solidFill>
                <a:effectLst/>
                <a:latin typeface="Gill Sans MT (Body)"/>
              </a:rPr>
              <a:t>{ </a:t>
            </a:r>
            <a:r>
              <a:rPr lang="en-US" dirty="0">
                <a:solidFill>
                  <a:srgbClr val="12824D"/>
                </a:solidFill>
                <a:effectLst/>
                <a:latin typeface="Gill Sans MT (Body)"/>
              </a:rPr>
              <a:t>"&lt;Field Name&gt;"</a:t>
            </a:r>
            <a:r>
              <a:rPr lang="en-US" dirty="0">
                <a:solidFill>
                  <a:srgbClr val="061621"/>
                </a:solidFill>
                <a:effectLst/>
                <a:latin typeface="Gill Sans MT (Body)"/>
              </a:rPr>
              <a:t>: &lt;</a:t>
            </a:r>
            <a:r>
              <a:rPr lang="en-US" dirty="0">
                <a:solidFill>
                  <a:srgbClr val="016EE9"/>
                </a:solidFill>
                <a:effectLst/>
                <a:latin typeface="Gill Sans MT (Body)"/>
              </a:rPr>
              <a:t>Boolean</a:t>
            </a:r>
            <a:r>
              <a:rPr lang="en-US" dirty="0">
                <a:solidFill>
                  <a:srgbClr val="061621"/>
                </a:solidFill>
                <a:effectLst/>
                <a:latin typeface="Gill Sans MT (Body)"/>
              </a:rPr>
              <a:t> </a:t>
            </a:r>
            <a:r>
              <a:rPr lang="en-US" dirty="0">
                <a:solidFill>
                  <a:srgbClr val="D83713"/>
                </a:solidFill>
                <a:effectLst/>
                <a:latin typeface="Gill Sans MT (Body)"/>
              </a:rPr>
              <a:t>Value</a:t>
            </a:r>
            <a:r>
              <a:rPr lang="en-US" dirty="0">
                <a:solidFill>
                  <a:srgbClr val="061621"/>
                </a:solidFill>
                <a:effectLst/>
                <a:latin typeface="Gill Sans MT (Body)"/>
              </a:rPr>
              <a:t>&gt; } }</a:t>
            </a:r>
            <a:endParaRPr lang="en-US" dirty="0">
              <a:latin typeface="Gill Sans MT (Body)"/>
            </a:endParaRPr>
          </a:p>
        </p:txBody>
      </p:sp>
      <p:sp>
        <p:nvSpPr>
          <p:cNvPr id="14" name="Rectangle 13"/>
          <p:cNvSpPr/>
          <p:nvPr/>
        </p:nvSpPr>
        <p:spPr>
          <a:xfrm>
            <a:off x="335360" y="5445224"/>
            <a:ext cx="11593288" cy="1169551"/>
          </a:xfrm>
          <a:prstGeom prst="rect">
            <a:avLst/>
          </a:prstGeom>
        </p:spPr>
        <p:txBody>
          <a:bodyPr wrap="square">
            <a:spAutoFit/>
          </a:bodyPr>
          <a:lstStyle/>
          <a:p>
            <a:r>
              <a:rPr lang="en-US" sz="2200" b="1" i="1" dirty="0">
                <a:solidFill>
                  <a:srgbClr val="FF0000"/>
                </a:solidFill>
                <a:latin typeface="Palatino Linotype" panose="02040502050505030304" pitchFamily="18" charset="0"/>
                <a:cs typeface="Calibri" panose="020F0502020204030204" pitchFamily="34" charset="0"/>
              </a:rPr>
              <a:t>Remember</a:t>
            </a:r>
          </a:p>
          <a:p>
            <a:endParaRPr lang="en-US" sz="400" dirty="0">
              <a:solidFill>
                <a:srgbClr val="FF0000"/>
              </a:solidFill>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2200" dirty="0">
                <a:solidFill>
                  <a:schemeClr val="accent6">
                    <a:lumMod val="75000"/>
                  </a:schemeClr>
                </a:solidFill>
                <a:latin typeface="Calibri" panose="020F0502020204030204" pitchFamily="34" charset="0"/>
                <a:cs typeface="Calibri" panose="020F0502020204030204" pitchFamily="34" charset="0"/>
              </a:rPr>
              <a:t>1</a:t>
            </a:r>
            <a:r>
              <a:rPr lang="en-US" dirty="0"/>
              <a:t> or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dirty="0"/>
              <a:t> to include the field in the return documents. Non-zero integers are also treated as true.</a:t>
            </a:r>
            <a:endParaRPr lang="en-US" sz="400" dirty="0"/>
          </a:p>
          <a:p>
            <a:pPr marL="285750" indent="-285750">
              <a:buFont typeface="Arial" panose="020B0604020202020204" pitchFamily="34" charset="0"/>
              <a:buChar char="•"/>
            </a:pPr>
            <a:r>
              <a:rPr lang="en-US" sz="2200" dirty="0">
                <a:solidFill>
                  <a:schemeClr val="accent6">
                    <a:lumMod val="75000"/>
                  </a:schemeClr>
                </a:solidFill>
                <a:latin typeface="Calibri" panose="020F0502020204030204" pitchFamily="34" charset="0"/>
                <a:cs typeface="Calibri" panose="020F0502020204030204" pitchFamily="34" charset="0"/>
              </a:rPr>
              <a:t>0</a:t>
            </a:r>
            <a:r>
              <a:rPr lang="en-US" dirty="0"/>
              <a:t> or </a:t>
            </a:r>
            <a:r>
              <a:rPr lang="en-US" sz="2200" dirty="0">
                <a:solidFill>
                  <a:schemeClr val="accent6">
                    <a:lumMod val="75000"/>
                  </a:schemeClr>
                </a:solidFill>
                <a:latin typeface="Calibri" panose="020F0502020204030204" pitchFamily="34" charset="0"/>
                <a:cs typeface="Calibri" panose="020F0502020204030204" pitchFamily="34" charset="0"/>
              </a:rPr>
              <a:t>false</a:t>
            </a:r>
            <a:r>
              <a:rPr lang="en-US" dirty="0"/>
              <a:t> to exclude the field.</a:t>
            </a:r>
          </a:p>
        </p:txBody>
      </p:sp>
      <p:sp>
        <p:nvSpPr>
          <p:cNvPr id="10" name="Rectangle 9">
            <a:extLst>
              <a:ext uri="{FF2B5EF4-FFF2-40B4-BE49-F238E27FC236}">
                <a16:creationId xmlns:a16="http://schemas.microsoft.com/office/drawing/2014/main" id="{F64C89C5-23A7-40B4-B769-95072AD12B9A}"/>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Tree>
    <p:extLst>
      <p:ext uri="{BB962C8B-B14F-4D97-AF65-F5344CB8AC3E}">
        <p14:creationId xmlns:p14="http://schemas.microsoft.com/office/powerpoint/2010/main" val="63988722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2553285"/>
            <a:ext cx="9900592" cy="3323987"/>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4</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TextBox 9">
            <a:extLst>
              <a:ext uri="{FF2B5EF4-FFF2-40B4-BE49-F238E27FC236}">
                <a16:creationId xmlns:a16="http://schemas.microsoft.com/office/drawing/2014/main" id="{985DAA69-E000-41FA-A2D7-E6CE4543E366}"/>
              </a:ext>
            </a:extLst>
          </p:cNvPr>
          <p:cNvSpPr txBox="1"/>
          <p:nvPr/>
        </p:nvSpPr>
        <p:spPr>
          <a:xfrm>
            <a:off x="10200456" y="840973"/>
            <a:ext cx="1808827" cy="369332"/>
          </a:xfrm>
          <a:prstGeom prst="rect">
            <a:avLst/>
          </a:prstGeom>
          <a:noFill/>
        </p:spPr>
        <p:txBody>
          <a:bodyPr wrap="square">
            <a:spAutoFit/>
          </a:bodyPr>
          <a:lstStyle/>
          <a:p>
            <a:r>
              <a:rPr lang="en-IN" b="0" i="0" dirty="0">
                <a:solidFill>
                  <a:srgbClr val="242729"/>
                </a:solidFill>
                <a:effectLst/>
                <a:latin typeface="ui-monospace"/>
              </a:rPr>
              <a:t>'&lt;array&gt;.&lt;index&gt;'</a:t>
            </a:r>
            <a:endParaRPr lang="en-IN" dirty="0"/>
          </a:p>
        </p:txBody>
      </p:sp>
      <p:sp>
        <p:nvSpPr>
          <p:cNvPr id="11" name="Rectangle 10">
            <a:extLst>
              <a:ext uri="{FF2B5EF4-FFF2-40B4-BE49-F238E27FC236}">
                <a16:creationId xmlns:a16="http://schemas.microsoft.com/office/drawing/2014/main" id="{5BB72AA0-EBC3-4C8F-89FF-920C569A7949}"/>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Tree>
    <p:extLst>
      <p:ext uri="{BB962C8B-B14F-4D97-AF65-F5344CB8AC3E}">
        <p14:creationId xmlns:p14="http://schemas.microsoft.com/office/powerpoint/2010/main" val="63521726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9" name="Rectangle 8"/>
          <p:cNvSpPr/>
          <p:nvPr/>
        </p:nvSpPr>
        <p:spPr>
          <a:xfrm>
            <a:off x="1524000" y="3907343"/>
            <a:ext cx="9144000" cy="67710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 projection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2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query2, projection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Rectangle 10">
            <a:extLst>
              <a:ext uri="{FF2B5EF4-FFF2-40B4-BE49-F238E27FC236}">
                <a16:creationId xmlns:a16="http://schemas.microsoft.com/office/drawing/2014/main" id="{5BB72AA0-EBC3-4C8F-89FF-920C569A7949}"/>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
        <p:nvSpPr>
          <p:cNvPr id="8" name="TextBox 7">
            <a:extLst>
              <a:ext uri="{FF2B5EF4-FFF2-40B4-BE49-F238E27FC236}">
                <a16:creationId xmlns:a16="http://schemas.microsoft.com/office/drawing/2014/main" id="{09F73F9A-74FC-4DFC-83E5-BBF69EFB27A9}"/>
              </a:ext>
            </a:extLst>
          </p:cNvPr>
          <p:cNvSpPr txBox="1"/>
          <p:nvPr/>
        </p:nvSpPr>
        <p:spPr>
          <a:xfrm>
            <a:off x="1524000" y="2606643"/>
            <a:ext cx="10593802" cy="1200329"/>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da-DK"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da-DK" dirty="0">
                <a:latin typeface="Source Code Pro" panose="020B0509030403020204" pitchFamily="49" charset="0"/>
                <a:ea typeface="Source Code Pro" panose="020B0509030403020204" pitchFamily="49" charset="0"/>
                <a:cs typeface="Calibri" panose="020F0502020204030204" pitchFamily="34" charset="0"/>
              </a:rPr>
              <a:t> $gt: </a:t>
            </a:r>
            <a:r>
              <a:rPr lang="da-DK" dirty="0">
                <a:solidFill>
                  <a:srgbClr val="994646"/>
                </a:solidFill>
                <a:latin typeface="Source Code Pro" panose="020B0509030403020204" pitchFamily="49" charset="0"/>
                <a:ea typeface="Source Code Pro" panose="020B0509030403020204" pitchFamily="49" charset="0"/>
              </a:rPr>
              <a:t>6000</a:t>
            </a:r>
            <a:r>
              <a:rPr lang="da-DK" dirty="0">
                <a:latin typeface="Source Code Pro" panose="020B0509030403020204" pitchFamily="49" charset="0"/>
                <a:ea typeface="Source Code Pro" panose="020B0509030403020204" pitchFamily="49" charset="0"/>
                <a:cs typeface="Calibri" panose="020F0502020204030204" pitchFamily="34" charset="0"/>
              </a:rPr>
              <a:t>, $lt: </a:t>
            </a:r>
            <a:r>
              <a:rPr lang="da-DK" dirty="0">
                <a:solidFill>
                  <a:srgbClr val="994646"/>
                </a:solidFill>
                <a:latin typeface="Source Code Pro" panose="020B0509030403020204" pitchFamily="49" charset="0"/>
                <a:ea typeface="Source Code Pro" panose="020B0509030403020204" pitchFamily="49" charset="0"/>
              </a:rPr>
              <a:t>6500</a:t>
            </a:r>
            <a:r>
              <a:rPr lang="da-DK"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projection</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 "address":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2" name="TextBox 11">
            <a:extLst>
              <a:ext uri="{FF2B5EF4-FFF2-40B4-BE49-F238E27FC236}">
                <a16:creationId xmlns:a16="http://schemas.microsoft.com/office/drawing/2014/main" id="{CCADD448-A40F-4D84-9D29-C8DCFE92A189}"/>
              </a:ext>
            </a:extLst>
          </p:cNvPr>
          <p:cNvSpPr txBox="1"/>
          <p:nvPr/>
        </p:nvSpPr>
        <p:spPr>
          <a:xfrm>
            <a:off x="1524135" y="5688813"/>
            <a:ext cx="3863752" cy="369332"/>
          </a:xfrm>
          <a:prstGeom prst="rect">
            <a:avLst/>
          </a:prstGeom>
          <a:noFill/>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delete</a:t>
            </a:r>
            <a:r>
              <a:rPr lang="en-IN" dirty="0">
                <a:latin typeface="Source Code Pro" panose="020B0509030403020204" pitchFamily="49" charset="0"/>
                <a:ea typeface="Source Code Pro" panose="020B0509030403020204" pitchFamily="49" charset="0"/>
                <a:cs typeface="Calibri" panose="020F0502020204030204" pitchFamily="34" charset="0"/>
              </a:rPr>
              <a:t> &lt; </a:t>
            </a:r>
            <a:r>
              <a:rPr lang="en-IN" dirty="0">
                <a:solidFill>
                  <a:srgbClr val="D83713"/>
                </a:solidFill>
                <a:latin typeface="Source Code Pro" panose="020B0509030403020204" pitchFamily="49" charset="0"/>
                <a:ea typeface="Source Code Pro" panose="020B0509030403020204" pitchFamily="49" charset="0"/>
              </a:rPr>
              <a:t>variable_name </a:t>
            </a:r>
            <a:r>
              <a:rPr lang="en-IN" dirty="0">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13" name="TextBox 12">
            <a:extLst>
              <a:ext uri="{FF2B5EF4-FFF2-40B4-BE49-F238E27FC236}">
                <a16:creationId xmlns:a16="http://schemas.microsoft.com/office/drawing/2014/main" id="{E1E35B3E-A39B-4DE9-BA12-21A3B5A1253B}"/>
              </a:ext>
            </a:extLst>
          </p:cNvPr>
          <p:cNvSpPr txBox="1"/>
          <p:nvPr/>
        </p:nvSpPr>
        <p:spPr>
          <a:xfrm>
            <a:off x="1524000" y="6093296"/>
            <a:ext cx="6096000" cy="369332"/>
          </a:xfrm>
          <a:prstGeom prst="rect">
            <a:avLst/>
          </a:prstGeom>
          <a:noFill/>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delete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a:t>
            </a:r>
            <a:endParaRPr lang="en-IN" dirty="0">
              <a:latin typeface="Source Code Pro" panose="020B0509030403020204" pitchFamily="49" charset="0"/>
              <a:ea typeface="Source Code Pro" panose="020B0509030403020204" pitchFamily="49" charset="0"/>
            </a:endParaRPr>
          </a:p>
        </p:txBody>
      </p:sp>
      <p:sp>
        <p:nvSpPr>
          <p:cNvPr id="14" name="Rectangle 13">
            <a:extLst>
              <a:ext uri="{FF2B5EF4-FFF2-40B4-BE49-F238E27FC236}">
                <a16:creationId xmlns:a16="http://schemas.microsoft.com/office/drawing/2014/main" id="{1B7576FC-7BE1-4B4B-8B55-87A44750DFAE}"/>
              </a:ext>
            </a:extLst>
          </p:cNvPr>
          <p:cNvSpPr/>
          <p:nvPr/>
        </p:nvSpPr>
        <p:spPr>
          <a:xfrm>
            <a:off x="1523999" y="5219908"/>
            <a:ext cx="9144000" cy="369332"/>
          </a:xfrm>
          <a:prstGeom prst="rect">
            <a:avLst/>
          </a:prstGeom>
        </p:spPr>
        <p:txBody>
          <a:bodyPr wrap="square">
            <a:spAutoFit/>
          </a:bodyPr>
          <a:lstStyle/>
          <a:p>
            <a:r>
              <a:rPr lang="en-US" dirty="0"/>
              <a:t>TODO</a:t>
            </a:r>
            <a:endParaRPr lang="en-IN" dirty="0"/>
          </a:p>
        </p:txBody>
      </p:sp>
      <p:sp>
        <p:nvSpPr>
          <p:cNvPr id="15" name="Rectangle 14">
            <a:extLst>
              <a:ext uri="{FF2B5EF4-FFF2-40B4-BE49-F238E27FC236}">
                <a16:creationId xmlns:a16="http://schemas.microsoft.com/office/drawing/2014/main" id="{0ECBD995-3127-4FAD-ACAD-818A3EDEAE54}"/>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2665420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alias name</a:t>
            </a:r>
          </a:p>
        </p:txBody>
      </p:sp>
      <p:sp>
        <p:nvSpPr>
          <p:cNvPr id="9" name="Rectangle 8"/>
          <p:cNvSpPr/>
          <p:nvPr/>
        </p:nvSpPr>
        <p:spPr>
          <a:xfrm>
            <a:off x="1524000" y="1556792"/>
            <a:ext cx="9144000"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Employee Name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5" name="Rectangle 4">
            <a:extLst>
              <a:ext uri="{FF2B5EF4-FFF2-40B4-BE49-F238E27FC236}">
                <a16:creationId xmlns:a16="http://schemas.microsoft.com/office/drawing/2014/main" id="{11C1F50F-098F-4F00-B0A1-14AFDCA03CE2}"/>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414541227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pattern matching with like in</a:t>
            </a:r>
          </a:p>
        </p:txBody>
      </p:sp>
      <p:sp>
        <p:nvSpPr>
          <p:cNvPr id="9" name="Rectangle 8"/>
          <p:cNvSpPr/>
          <p:nvPr/>
        </p:nvSpPr>
        <p:spPr>
          <a:xfrm>
            <a:off x="191344" y="1602666"/>
            <a:ext cx="11737304" cy="252376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8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8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8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genres: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/^Horror$/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"Title": "$movie_title", "Genres": "$genres", "Director": "$director"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5" name="Rectangle 4">
            <a:extLst>
              <a:ext uri="{FF2B5EF4-FFF2-40B4-BE49-F238E27FC236}">
                <a16:creationId xmlns:a16="http://schemas.microsoft.com/office/drawing/2014/main" id="{C0DC38F1-0609-48BB-AE22-CFB2E5422EA2}"/>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35675986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057400"/>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 Categories</a:t>
            </a:r>
            <a:endParaRPr lang="en-US" dirty="0"/>
          </a:p>
        </p:txBody>
      </p:sp>
    </p:spTree>
    <p:extLst>
      <p:ext uri="{BB962C8B-B14F-4D97-AF65-F5344CB8AC3E}">
        <p14:creationId xmlns:p14="http://schemas.microsoft.com/office/powerpoint/2010/main" val="281312727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db.collection.find()[&lt;index_number&gt;]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3485326"/>
            <a:ext cx="9144000" cy="1508105"/>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8" name="Rectangle 7"/>
          <p:cNvSpPr/>
          <p:nvPr/>
        </p:nvSpPr>
        <p:spPr>
          <a:xfrm>
            <a:off x="762000" y="1431073"/>
            <a:ext cx="10668000" cy="116955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][.field]</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][.field]</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][.field]</a:t>
            </a:r>
          </a:p>
        </p:txBody>
      </p:sp>
    </p:spTree>
    <p:extLst>
      <p:ext uri="{BB962C8B-B14F-4D97-AF65-F5344CB8AC3E}">
        <p14:creationId xmlns:p14="http://schemas.microsoft.com/office/powerpoint/2010/main" val="276267269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cursor with db.collection.find() </a:t>
            </a:r>
          </a:p>
        </p:txBody>
      </p:sp>
      <p:sp>
        <p:nvSpPr>
          <p:cNvPr id="7" name="Rectangle 6"/>
          <p:cNvSpPr/>
          <p:nvPr/>
        </p:nvSpPr>
        <p:spPr>
          <a:xfrm>
            <a:off x="1673188" y="762000"/>
            <a:ext cx="8845624" cy="923330"/>
          </a:xfrm>
          <a:prstGeom prst="rect">
            <a:avLst/>
          </a:prstGeom>
        </p:spPr>
        <p:txBody>
          <a:bodyPr wrap="square">
            <a:spAutoFit/>
          </a:bodyPr>
          <a:lstStyle/>
          <a:p>
            <a:r>
              <a:rPr lang="en-US" dirty="0"/>
              <a:t>In the mongo shell, if the returned cursor is not assigned to a variable using the var keyword, the cursor is automatically iterated to access up to the first 20 documents that match the query.</a:t>
            </a:r>
            <a:endParaRPr lang="en-IN" dirty="0"/>
          </a:p>
        </p:txBody>
      </p:sp>
      <p:sp>
        <p:nvSpPr>
          <p:cNvPr id="4" name="Rectangle 3"/>
          <p:cNvSpPr/>
          <p:nvPr/>
        </p:nvSpPr>
        <p:spPr>
          <a:xfrm>
            <a:off x="1678136" y="1840468"/>
            <a:ext cx="9145452" cy="369332"/>
          </a:xfrm>
          <a:prstGeom prst="rect">
            <a:avLst/>
          </a:prstGeom>
        </p:spPr>
        <p:txBody>
          <a:bodyPr wrap="none">
            <a:spAutoFit/>
          </a:bodyPr>
          <a:lstStyle/>
          <a:p>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solidFill>
                  <a:srgbClr val="061621"/>
                </a:solidFill>
                <a:latin typeface="Source Code Pro" panose="020B0509030403020204" pitchFamily="49" charset="0"/>
                <a:ea typeface="Source Code Pro" panose="020B0509030403020204" pitchFamily="49" charset="0"/>
              </a:rPr>
              <a:t> variable_name = </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
        <p:nvSpPr>
          <p:cNvPr id="12" name="Rectangle 11"/>
          <p:cNvSpPr/>
          <p:nvPr/>
        </p:nvSpPr>
        <p:spPr>
          <a:xfrm>
            <a:off x="1702876" y="2526268"/>
            <a:ext cx="3880871" cy="400110"/>
          </a:xfrm>
          <a:prstGeom prst="rect">
            <a:avLst/>
          </a:prstGeom>
        </p:spPr>
        <p:txBody>
          <a:bodyPr wrap="none">
            <a:spAutoFit/>
          </a:bodyPr>
          <a:lstStyle/>
          <a:p>
            <a:r>
              <a:rPr lang="en-US" sz="2000" dirty="0">
                <a:solidFill>
                  <a:srgbClr val="C00000"/>
                </a:solidFill>
              </a:rPr>
              <a:t>The find() method returns a cursor.</a:t>
            </a:r>
          </a:p>
        </p:txBody>
      </p:sp>
      <p:sp>
        <p:nvSpPr>
          <p:cNvPr id="3" name="Rectangle 2"/>
          <p:cNvSpPr/>
          <p:nvPr/>
        </p:nvSpPr>
        <p:spPr>
          <a:xfrm>
            <a:off x="1748433" y="3048001"/>
            <a:ext cx="8770379" cy="646331"/>
          </a:xfrm>
          <a:prstGeom prst="rect">
            <a:avLst/>
          </a:prstGeom>
        </p:spPr>
        <p:txBody>
          <a:bodyPr wrap="square">
            <a:spAutoFit/>
          </a:bodyPr>
          <a:lstStyle/>
          <a:p>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latin typeface="Source Code Pro" panose="020B0509030403020204" pitchFamily="49" charset="0"/>
                <a:ea typeface="Source Code Pro" panose="020B0509030403020204" pitchFamily="49" charset="0"/>
                <a:cs typeface="Calibri" panose="020F0502020204030204" pitchFamily="34" charset="0"/>
              </a:rPr>
              <a:t> x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printjson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50400698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Specifies the order in which the query returns matching documents. You must apply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sort()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the cursor before retrieving any documents from the database.</a:t>
            </a:r>
          </a:p>
        </p:txBody>
      </p:sp>
    </p:spTree>
    <p:extLst>
      <p:ext uri="{BB962C8B-B14F-4D97-AF65-F5344CB8AC3E}">
        <p14:creationId xmlns:p14="http://schemas.microsoft.com/office/powerpoint/2010/main" val="127568910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db.collection.find().sort({ })</a:t>
            </a:r>
          </a:p>
        </p:txBody>
      </p:sp>
      <p:sp>
        <p:nvSpPr>
          <p:cNvPr id="7" name="Rectangle 6"/>
          <p:cNvSpPr/>
          <p:nvPr/>
        </p:nvSpPr>
        <p:spPr>
          <a:xfrm>
            <a:off x="1524000" y="762001"/>
            <a:ext cx="8994812" cy="646331"/>
          </a:xfrm>
          <a:prstGeom prst="rect">
            <a:avLst/>
          </a:prstGeom>
        </p:spPr>
        <p:txBody>
          <a:bodyPr wrap="square">
            <a:spAutoFit/>
          </a:bodyPr>
          <a:lstStyle/>
          <a:p>
            <a:r>
              <a:rPr lang="en-US" b="1" i="1" dirty="0">
                <a:solidFill>
                  <a:srgbClr val="036883"/>
                </a:solidFill>
                <a:latin typeface="Palatino Linotype" panose="02040502050505030304" pitchFamily="18" charset="0"/>
              </a:rPr>
              <a:t>sort()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specifies the order in which the query returns matching documents. You must apply </a:t>
            </a:r>
            <a:r>
              <a:rPr lang="en-US" b="1" i="1" dirty="0">
                <a:solidFill>
                  <a:srgbClr val="036883"/>
                </a:solidFill>
              </a:rPr>
              <a:t>sort() </a:t>
            </a:r>
            <a:r>
              <a:rPr lang="en-US" dirty="0"/>
              <a:t>to the cursor before retrieving any documents from the database.</a:t>
            </a:r>
            <a:endParaRPr lang="en-IN" dirty="0"/>
          </a:p>
        </p:txBody>
      </p:sp>
      <p:sp>
        <p:nvSpPr>
          <p:cNvPr id="4" name="Rectangle 3"/>
          <p:cNvSpPr/>
          <p:nvPr/>
        </p:nvSpPr>
        <p:spPr>
          <a:xfrm>
            <a:off x="1523998" y="1755393"/>
            <a:ext cx="9972602"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field: value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field: value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field: value })</a:t>
            </a:r>
          </a:p>
        </p:txBody>
      </p:sp>
      <p:sp>
        <p:nvSpPr>
          <p:cNvPr id="3" name="Rectangle 2"/>
          <p:cNvSpPr/>
          <p:nvPr/>
        </p:nvSpPr>
        <p:spPr>
          <a:xfrm>
            <a:off x="1524000" y="3353506"/>
            <a:ext cx="9143999" cy="1077218"/>
          </a:xfrm>
          <a:prstGeom prst="rect">
            <a:avLst/>
          </a:prstGeom>
          <a:noFill/>
        </p:spPr>
        <p:txBody>
          <a:bodyPr wrap="square">
            <a:spAutoFit/>
          </a:bodyPr>
          <a:lstStyle/>
          <a:p>
            <a:r>
              <a:rPr lang="en-US" sz="2000" dirty="0">
                <a:solidFill>
                  <a:schemeClr val="accent6">
                    <a:lumMod val="75000"/>
                  </a:schemeClr>
                </a:solidFill>
                <a:latin typeface="Consolas" panose="020B0609020204030204" pitchFamily="49" charset="0"/>
              </a:rPr>
              <a:t>Specify in the sort parameter</a:t>
            </a:r>
          </a:p>
          <a:p>
            <a:r>
              <a:rPr lang="en-US" sz="800" dirty="0">
                <a:solidFill>
                  <a:schemeClr val="accent6">
                    <a:lumMod val="75000"/>
                  </a:schemeClr>
                </a:solidFill>
                <a:latin typeface="Consolas" panose="020B0609020204030204" pitchFamily="49" charset="0"/>
              </a:rPr>
              <a:t> </a:t>
            </a:r>
          </a:p>
          <a:p>
            <a:pPr marL="285750" indent="-285750">
              <a:buFont typeface="Arial" panose="020B0604020202020204" pitchFamily="34" charset="0"/>
              <a:buChar char="•"/>
            </a:pPr>
            <a:r>
              <a:rPr lang="en-US" dirty="0">
                <a:solidFill>
                  <a:schemeClr val="accent6">
                    <a:lumMod val="75000"/>
                  </a:schemeClr>
                </a:solidFill>
                <a:latin typeface="Consolas" panose="020B0609020204030204" pitchFamily="49" charset="0"/>
              </a:rPr>
              <a:t>1 to specify an ascending sort.</a:t>
            </a:r>
          </a:p>
          <a:p>
            <a:pPr marL="285750" indent="-285750">
              <a:buFont typeface="Arial" panose="020B0604020202020204" pitchFamily="34" charset="0"/>
              <a:buChar char="•"/>
            </a:pPr>
            <a:r>
              <a:rPr lang="en-US" dirty="0">
                <a:solidFill>
                  <a:schemeClr val="accent6">
                    <a:lumMod val="75000"/>
                  </a:schemeClr>
                </a:solidFill>
                <a:latin typeface="Consolas" panose="020B0609020204030204" pitchFamily="49" charset="0"/>
              </a:rPr>
              <a:t>-1 to specify an descending sort.</a:t>
            </a:r>
          </a:p>
        </p:txBody>
      </p:sp>
      <p:sp>
        <p:nvSpPr>
          <p:cNvPr id="5" name="Rectangle 4"/>
          <p:cNvSpPr/>
          <p:nvPr/>
        </p:nvSpPr>
        <p:spPr>
          <a:xfrm>
            <a:off x="1523999" y="4922584"/>
            <a:ext cx="914400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55872191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limit()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on a cursor to specify the maximum number of documents the cursor will return.</a:t>
            </a:r>
          </a:p>
        </p:txBody>
      </p:sp>
    </p:spTree>
    <p:extLst>
      <p:ext uri="{BB962C8B-B14F-4D97-AF65-F5344CB8AC3E}">
        <p14:creationId xmlns:p14="http://schemas.microsoft.com/office/powerpoint/2010/main" val="227908390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db.collection.find().limit()</a:t>
            </a:r>
          </a:p>
        </p:txBody>
      </p:sp>
      <p:sp>
        <p:nvSpPr>
          <p:cNvPr id="7" name="Rectangle 6"/>
          <p:cNvSpPr/>
          <p:nvPr/>
        </p:nvSpPr>
        <p:spPr>
          <a:xfrm>
            <a:off x="1673188" y="978025"/>
            <a:ext cx="8845624" cy="369332"/>
          </a:xfrm>
          <a:prstGeom prst="rect">
            <a:avLst/>
          </a:prstGeom>
        </p:spPr>
        <p:txBody>
          <a:bodyPr wrap="square">
            <a:spAutoFit/>
          </a:bodyPr>
          <a:lstStyle/>
          <a:p>
            <a:r>
              <a:rPr lang="en-US" b="1" i="1" dirty="0">
                <a:solidFill>
                  <a:srgbClr val="036883"/>
                </a:solidFill>
              </a:rPr>
              <a:t>limit()</a:t>
            </a:r>
            <a:r>
              <a:rPr lang="en-US" dirty="0"/>
              <a:t> method specify the maximum number of documents the cursor will return.</a:t>
            </a:r>
            <a:endParaRPr lang="en-IN" dirty="0"/>
          </a:p>
        </p:txBody>
      </p:sp>
      <p:sp>
        <p:nvSpPr>
          <p:cNvPr id="4" name="Rectangle 3"/>
          <p:cNvSpPr/>
          <p:nvPr/>
        </p:nvSpPr>
        <p:spPr>
          <a:xfrm>
            <a:off x="1524000" y="1779493"/>
            <a:ext cx="9144000"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a:t>
            </a:r>
          </a:p>
        </p:txBody>
      </p:sp>
      <p:sp>
        <p:nvSpPr>
          <p:cNvPr id="2" name="Rectangle 1"/>
          <p:cNvSpPr/>
          <p:nvPr/>
        </p:nvSpPr>
        <p:spPr>
          <a:xfrm>
            <a:off x="1673188" y="3400544"/>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all documents</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 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2</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3" name="Rectangle 2"/>
          <p:cNvSpPr/>
          <p:nvPr/>
        </p:nvSpPr>
        <p:spPr>
          <a:xfrm>
            <a:off x="191344" y="73652"/>
            <a:ext cx="3888432" cy="769441"/>
          </a:xfrm>
          <a:prstGeom prst="rect">
            <a:avLst/>
          </a:prstGeom>
          <a:solidFill>
            <a:schemeClr val="accent4"/>
          </a:solidFill>
        </p:spPr>
        <p:txBody>
          <a:bodyPr wrap="square">
            <a:spAutoFit/>
          </a:bodyPr>
          <a:lstStyle/>
          <a:p>
            <a:r>
              <a:rPr lang="en-US" sz="2200" dirty="0">
                <a:solidFill>
                  <a:schemeClr val="bg2">
                    <a:lumMod val="25000"/>
                  </a:schemeClr>
                </a:solidFill>
              </a:rPr>
              <a:t>A limit() value of 0 (i.e. limit(0)) is equivalent to setting no limit.</a:t>
            </a:r>
          </a:p>
        </p:txBody>
      </p:sp>
    </p:spTree>
    <p:extLst>
      <p:ext uri="{BB962C8B-B14F-4D97-AF65-F5344CB8AC3E}">
        <p14:creationId xmlns:p14="http://schemas.microsoft.com/office/powerpoint/2010/main" val="118099937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skip()</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method on a cursor to control where MongoDB begins returning results.</a:t>
            </a:r>
          </a:p>
        </p:txBody>
      </p:sp>
    </p:spTree>
    <p:extLst>
      <p:ext uri="{BB962C8B-B14F-4D97-AF65-F5344CB8AC3E}">
        <p14:creationId xmlns:p14="http://schemas.microsoft.com/office/powerpoint/2010/main" val="371978449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db.collection.find().skip()</a:t>
            </a:r>
          </a:p>
        </p:txBody>
      </p:sp>
      <p:sp>
        <p:nvSpPr>
          <p:cNvPr id="7" name="Rectangle 6"/>
          <p:cNvSpPr/>
          <p:nvPr/>
        </p:nvSpPr>
        <p:spPr>
          <a:xfrm>
            <a:off x="1524000" y="762000"/>
            <a:ext cx="9144000" cy="369332"/>
          </a:xfrm>
          <a:prstGeom prst="rect">
            <a:avLst/>
          </a:prstGeom>
        </p:spPr>
        <p:txBody>
          <a:bodyPr wrap="square">
            <a:spAutoFit/>
          </a:bodyPr>
          <a:lstStyle/>
          <a:p>
            <a:r>
              <a:rPr lang="en-US" b="1" i="1" dirty="0">
                <a:solidFill>
                  <a:srgbClr val="036883"/>
                </a:solidFill>
              </a:rPr>
              <a:t>skip()</a:t>
            </a:r>
            <a:r>
              <a:rPr lang="en-US" dirty="0"/>
              <a:t> method is used for skipping the given number of documents in the Query result.</a:t>
            </a:r>
            <a:endParaRPr lang="en-IN" dirty="0"/>
          </a:p>
        </p:txBody>
      </p:sp>
      <p:sp>
        <p:nvSpPr>
          <p:cNvPr id="4" name="Rectangle 3"/>
          <p:cNvSpPr/>
          <p:nvPr/>
        </p:nvSpPr>
        <p:spPr>
          <a:xfrm>
            <a:off x="1524000" y="1563469"/>
            <a:ext cx="9972600"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(&lt;offset_number&gt;)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(&lt;offset_number&gt;)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 &lt; offset_number &gt; )</a:t>
            </a:r>
          </a:p>
        </p:txBody>
      </p:sp>
      <p:sp>
        <p:nvSpPr>
          <p:cNvPr id="2" name="Rectangle 1"/>
          <p:cNvSpPr/>
          <p:nvPr/>
        </p:nvSpPr>
        <p:spPr>
          <a:xfrm>
            <a:off x="1524000" y="2918936"/>
            <a:ext cx="8994812"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4</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db.emp.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54701281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3" name="Rectangle 2"/>
          <p:cNvSpPr/>
          <p:nvPr/>
        </p:nvSpPr>
        <p:spPr>
          <a:xfrm>
            <a:off x="1943100" y="2861954"/>
            <a:ext cx="8305800" cy="1200329"/>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Counts the number of documents referenced by a cursor. Append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count()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to a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query to return the number of matching documents. The operation does not perform the query but instead counts the results that would be returned by the query.</a:t>
            </a:r>
          </a:p>
        </p:txBody>
      </p:sp>
    </p:spTree>
    <p:extLst>
      <p:ext uri="{BB962C8B-B14F-4D97-AF65-F5344CB8AC3E}">
        <p14:creationId xmlns:p14="http://schemas.microsoft.com/office/powerpoint/2010/main" val="88771044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db.collection.find().count()</a:t>
            </a:r>
          </a:p>
        </p:txBody>
      </p:sp>
      <p:sp>
        <p:nvSpPr>
          <p:cNvPr id="7" name="Rectangle 6"/>
          <p:cNvSpPr/>
          <p:nvPr/>
        </p:nvSpPr>
        <p:spPr>
          <a:xfrm>
            <a:off x="1673188" y="762000"/>
            <a:ext cx="8845624" cy="923330"/>
          </a:xfrm>
          <a:prstGeom prst="rect">
            <a:avLst/>
          </a:prstGeom>
        </p:spPr>
        <p:txBody>
          <a:bodyPr wrap="square">
            <a:spAutoFit/>
          </a:bodyPr>
          <a:lstStyle/>
          <a:p>
            <a:r>
              <a:rPr lang="en-US" b="1" i="1" dirty="0">
                <a:solidFill>
                  <a:srgbClr val="036883"/>
                </a:solidFill>
                <a:latin typeface="Palatino Linotype" panose="02040502050505030304" pitchFamily="18" charset="0"/>
              </a:rPr>
              <a:t>count()</a:t>
            </a:r>
            <a:r>
              <a:rPr lang="en-US" dirty="0">
                <a:solidFill>
                  <a:schemeClr val="tx1">
                    <a:lumMod val="95000"/>
                    <a:lumOff val="5000"/>
                  </a:schemeClr>
                </a:solidFill>
                <a:latin typeface="Calibri" panose="020F0502020204030204" pitchFamily="34" charset="0"/>
                <a:cs typeface="Calibri" panose="020F0502020204030204" pitchFamily="34" charset="0"/>
              </a:rPr>
              <a:t> c</a:t>
            </a:r>
            <a:r>
              <a:rPr lang="en-US" dirty="0"/>
              <a:t>ounts the number of documents referenced by a cursor. Append the </a:t>
            </a:r>
            <a:r>
              <a:rPr lang="en-US" b="1" i="1" dirty="0">
                <a:solidFill>
                  <a:srgbClr val="036883"/>
                </a:solidFill>
              </a:rPr>
              <a:t>count() </a:t>
            </a:r>
            <a:r>
              <a:rPr lang="en-US" dirty="0"/>
              <a:t>method to a </a:t>
            </a:r>
            <a:r>
              <a:rPr lang="en-US" b="1" i="1" dirty="0">
                <a:solidFill>
                  <a:srgbClr val="036883"/>
                </a:solidFill>
              </a:rPr>
              <a:t>find() </a:t>
            </a:r>
            <a:r>
              <a:rPr lang="en-US" dirty="0"/>
              <a:t>query to return the number of matching documents. The operation does not perform the query but instead counts the results that would be returned by the query.</a:t>
            </a:r>
            <a:endParaRPr lang="en-IN" dirty="0"/>
          </a:p>
        </p:txBody>
      </p:sp>
      <p:sp>
        <p:nvSpPr>
          <p:cNvPr id="4" name="Rectangle 3"/>
          <p:cNvSpPr/>
          <p:nvPr/>
        </p:nvSpPr>
        <p:spPr>
          <a:xfrm>
            <a:off x="1678136" y="2048470"/>
            <a:ext cx="8840676"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count()</a:t>
            </a:r>
          </a:p>
          <a:p>
            <a:endParaRPr lang="en-US" sz="800" dirty="0">
              <a:solidFill>
                <a:srgbClr val="D83713"/>
              </a:solidFill>
              <a:latin typeface="Source Code Pro" panose="020B0509030403020204" pitchFamily="49" charset="0"/>
              <a:ea typeface="Source Code Pro" panose="020B0509030403020204" pitchFamily="49"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a:t>
            </a:r>
            <a:r>
              <a:rPr lang="en-US" dirty="0">
                <a:solidFill>
                  <a:srgbClr val="D83713"/>
                </a:solidFill>
                <a:latin typeface="Source Code Pro" panose="020B0509030403020204" pitchFamily="49" charset="0"/>
                <a:ea typeface="Source Code Pro" panose="020B0509030403020204" pitchFamily="49" charset="0"/>
              </a:rPr>
              <a:t>count()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a:t>
            </a:r>
            <a:r>
              <a:rPr lang="en-US" dirty="0">
                <a:solidFill>
                  <a:srgbClr val="D83713"/>
                </a:solidFill>
                <a:latin typeface="Source Code Pro" panose="020B0509030403020204" pitchFamily="49" charset="0"/>
                <a:ea typeface="Source Code Pro" panose="020B0509030403020204" pitchFamily="49" charset="0"/>
              </a:rPr>
              <a:t>count()</a:t>
            </a:r>
          </a:p>
        </p:txBody>
      </p:sp>
      <p:sp>
        <p:nvSpPr>
          <p:cNvPr id="2" name="Rectangle 1"/>
          <p:cNvSpPr/>
          <p:nvPr/>
        </p:nvSpPr>
        <p:spPr>
          <a:xfrm>
            <a:off x="1673188" y="3554432"/>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6904666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8" name="Rectangle 7"/>
          <p:cNvSpPr/>
          <p:nvPr/>
        </p:nvSpPr>
        <p:spPr>
          <a:xfrm>
            <a:off x="479377" y="908720"/>
            <a:ext cx="8844473" cy="400110"/>
          </a:xfrm>
          <a:prstGeom prst="rect">
            <a:avLst/>
          </a:prstGeom>
        </p:spPr>
        <p:txBody>
          <a:bodyPr wrap="square">
            <a:spAutoFit/>
          </a:bodyPr>
          <a:lstStyle/>
          <a:p>
            <a:r>
              <a:rPr lang="en-US" sz="2000" dirty="0">
                <a:latin typeface="Arial" panose="020B0604020202020204" pitchFamily="34" charset="0"/>
                <a:cs typeface="Arial" panose="020B0604020202020204" pitchFamily="34" charset="0"/>
              </a:rPr>
              <a:t>There are 4 basic types of NoSQL databases.</a:t>
            </a:r>
            <a:endParaRPr lang="en-IN" sz="2000" dirty="0">
              <a:latin typeface="Arial" panose="020B0604020202020204" pitchFamily="34" charset="0"/>
              <a:cs typeface="Arial" panose="020B060402020202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2957895849"/>
              </p:ext>
            </p:extLst>
          </p:nvPr>
        </p:nvGraphicFramePr>
        <p:xfrm>
          <a:off x="479376" y="1452846"/>
          <a:ext cx="11161240" cy="4988768"/>
        </p:xfrm>
        <a:graphic>
          <a:graphicData uri="http://schemas.openxmlformats.org/drawingml/2006/table">
            <a:tbl>
              <a:tblPr firstRow="1" bandRow="1">
                <a:tableStyleId>{5940675A-B579-460E-94D1-54222C63F5DA}</a:tableStyleId>
              </a:tblPr>
              <a:tblGrid>
                <a:gridCol w="2448272">
                  <a:extLst>
                    <a:ext uri="{9D8B030D-6E8A-4147-A177-3AD203B41FA5}">
                      <a16:colId xmlns:a16="http://schemas.microsoft.com/office/drawing/2014/main" val="20000"/>
                    </a:ext>
                  </a:extLst>
                </a:gridCol>
                <a:gridCol w="8712968">
                  <a:extLst>
                    <a:ext uri="{9D8B030D-6E8A-4147-A177-3AD203B41FA5}">
                      <a16:colId xmlns:a16="http://schemas.microsoft.com/office/drawing/2014/main" val="20001"/>
                    </a:ext>
                  </a:extLst>
                </a:gridCol>
              </a:tblGrid>
              <a:tr h="1409869">
                <a:tc>
                  <a:txBody>
                    <a:bodyPr/>
                    <a:lstStyle/>
                    <a:p>
                      <a:pPr algn="l"/>
                      <a:r>
                        <a:rPr lang="en-US" b="1" i="1" dirty="0">
                          <a:solidFill>
                            <a:schemeClr val="tx1">
                              <a:lumMod val="95000"/>
                              <a:lumOff val="5000"/>
                            </a:schemeClr>
                          </a:solidFill>
                          <a:latin typeface="Palatino Linotype" panose="02040502050505030304" pitchFamily="18" charset="0"/>
                        </a:rPr>
                        <a:t> Key-value</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stores</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Key-value stores, or key-value databases, implement a simple data model that pairs a unique key with an associated value.</a:t>
                      </a:r>
                    </a:p>
                    <a:p>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b="1" dirty="0">
                          <a:latin typeface="Palatino Linotype" panose="02040502050505030304" pitchFamily="18" charset="0"/>
                        </a:rPr>
                        <a:t>Redis</a:t>
                      </a:r>
                    </a:p>
                  </a:txBody>
                  <a:tcPr marL="91428" marR="91428"/>
                </a:tc>
                <a:extLst>
                  <a:ext uri="{0D108BD9-81ED-4DB2-BD59-A6C34878D82A}">
                    <a16:rowId xmlns:a16="http://schemas.microsoft.com/office/drawing/2014/main" val="10000"/>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Column-oriented</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Wide-column stores organize data tables as columns instead of as rows.</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a:t>
                      </a:r>
                      <a:r>
                        <a:rPr lang="en-US" b="1" dirty="0">
                          <a:latin typeface="Palatino Linotype" panose="02040502050505030304" pitchFamily="18" charset="0"/>
                        </a:rPr>
                        <a:t>hBase, </a:t>
                      </a:r>
                      <a:r>
                        <a:rPr kumimoji="0" lang="en-US" b="1" i="0" kern="1200" dirty="0">
                          <a:solidFill>
                            <a:schemeClr val="tx1"/>
                          </a:solidFill>
                          <a:effectLst/>
                          <a:latin typeface="Palatino Linotype" panose="02040502050505030304" pitchFamily="18" charset="0"/>
                          <a:ea typeface="+mn-ea"/>
                          <a:cs typeface="+mn-cs"/>
                        </a:rPr>
                        <a:t>Cassandra</a:t>
                      </a:r>
                      <a:endParaRPr lang="en-US" b="1" dirty="0">
                        <a:latin typeface="Palatino Linotype" panose="02040502050505030304" pitchFamily="18" charset="0"/>
                      </a:endParaRPr>
                    </a:p>
                  </a:txBody>
                  <a:tcPr marL="91428" marR="91428"/>
                </a:tc>
                <a:extLst>
                  <a:ext uri="{0D108BD9-81ED-4DB2-BD59-A6C34878D82A}">
                    <a16:rowId xmlns:a16="http://schemas.microsoft.com/office/drawing/2014/main" val="10001"/>
                  </a:ext>
                </a:extLst>
              </a:tr>
              <a:tr h="1409869">
                <a:tc>
                  <a:txBody>
                    <a:bodyPr/>
                    <a:lstStyle/>
                    <a:p>
                      <a:pPr algn="l"/>
                      <a:r>
                        <a:rPr lang="en-US" b="1" i="1" dirty="0">
                          <a:solidFill>
                            <a:schemeClr val="tx1">
                              <a:lumMod val="95000"/>
                              <a:lumOff val="5000"/>
                            </a:schemeClr>
                          </a:solidFill>
                          <a:latin typeface="Palatino Linotype" panose="02040502050505030304" pitchFamily="18" charset="0"/>
                        </a:rPr>
                        <a:t> Document</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oriented</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Document databases, also called document stores, store semi-structured data and descriptions of that data in document format.</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a:t>
                      </a:r>
                      <a:r>
                        <a:rPr lang="en-US" b="1" dirty="0">
                          <a:latin typeface="Palatino Linotype" panose="02040502050505030304" pitchFamily="18" charset="0"/>
                        </a:rPr>
                        <a:t>MongoDB, CouchDB</a:t>
                      </a:r>
                    </a:p>
                  </a:txBody>
                  <a:tcPr marL="91428" marR="91428"/>
                </a:tc>
                <a:extLst>
                  <a:ext uri="{0D108BD9-81ED-4DB2-BD59-A6C34878D82A}">
                    <a16:rowId xmlns:a16="http://schemas.microsoft.com/office/drawing/2014/main" val="10002"/>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Graph</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IN" sz="1800" b="0" i="0" kern="1200" dirty="0">
                          <a:solidFill>
                            <a:schemeClr val="tx1"/>
                          </a:solidFill>
                          <a:effectLst/>
                          <a:latin typeface="Palatino Linotype" panose="02040502050505030304" pitchFamily="18" charset="0"/>
                          <a:ea typeface="+mn-ea"/>
                          <a:cs typeface="+mn-cs"/>
                        </a:rPr>
                        <a:t>Graph data stores organize data as nodes.</a:t>
                      </a:r>
                      <a:endParaRPr lang="en-US" sz="1800" b="0" i="0" kern="1200" dirty="0">
                        <a:solidFill>
                          <a:schemeClr val="tx1"/>
                        </a:solidFill>
                        <a:effectLst/>
                        <a:latin typeface="Palatino Linotype" panose="02040502050505030304" pitchFamily="18"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p>
                    <a:p>
                      <a:pPr marL="285750" indent="-285750">
                        <a:buFont typeface="Arial" panose="020B0604020202020204" pitchFamily="34" charset="0"/>
                        <a:buChar char="•"/>
                      </a:pPr>
                      <a:r>
                        <a:rPr lang="en-US" sz="1800" b="1" i="0" kern="1200" dirty="0">
                          <a:solidFill>
                            <a:schemeClr val="tx1"/>
                          </a:solidFill>
                          <a:effectLst/>
                          <a:latin typeface="Palatino Linotype" panose="02040502050505030304" pitchFamily="18" charset="0"/>
                          <a:ea typeface="+mn-ea"/>
                          <a:cs typeface="+mn-cs"/>
                        </a:rPr>
                        <a:t>Neo4j</a:t>
                      </a:r>
                    </a:p>
                  </a:txBody>
                  <a:tcPr marL="91428" marR="91428"/>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98218368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db.collection.distinct()</a:t>
            </a:r>
            <a:endParaRPr lang="en-US" dirty="0"/>
          </a:p>
        </p:txBody>
      </p:sp>
      <p:sp>
        <p:nvSpPr>
          <p:cNvPr id="3" name="Rectangle 2"/>
          <p:cNvSpPr/>
          <p:nvPr/>
        </p:nvSpPr>
        <p:spPr>
          <a:xfrm>
            <a:off x="1943100" y="3059669"/>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Finds the distinct values for a specified field across a single collection or view and returns the results in an array.</a:t>
            </a:r>
          </a:p>
        </p:txBody>
      </p:sp>
    </p:spTree>
    <p:extLst>
      <p:ext uri="{BB962C8B-B14F-4D97-AF65-F5344CB8AC3E}">
        <p14:creationId xmlns:p14="http://schemas.microsoft.com/office/powerpoint/2010/main" val="148021308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db.collection.distinct()</a:t>
            </a: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distinct()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finds the distinct values for a specified field across a single collection or view and returns the results in an array.</a:t>
            </a:r>
            <a:endParaRPr lang="en-IN" dirty="0"/>
          </a:p>
        </p:txBody>
      </p:sp>
      <p:sp>
        <p:nvSpPr>
          <p:cNvPr id="4" name="Rectangle 3"/>
          <p:cNvSpPr/>
          <p:nvPr/>
        </p:nvSpPr>
        <p:spPr>
          <a:xfrm>
            <a:off x="1678136" y="1676400"/>
            <a:ext cx="776687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distinct</a:t>
            </a:r>
            <a:r>
              <a:rPr lang="en-US" dirty="0">
                <a:solidFill>
                  <a:srgbClr val="061621"/>
                </a:solidFill>
                <a:latin typeface="Source Code Pro" panose="020B0509030403020204" pitchFamily="49" charset="0"/>
                <a:ea typeface="Source Code Pro" panose="020B0509030403020204" pitchFamily="49" charset="0"/>
              </a:rPr>
              <a:t>("field", { query }, { options })</a:t>
            </a:r>
          </a:p>
        </p:txBody>
      </p:sp>
      <p:sp>
        <p:nvSpPr>
          <p:cNvPr id="2" name="Rectangle 1"/>
          <p:cNvSpPr/>
          <p:nvPr/>
        </p:nvSpPr>
        <p:spPr>
          <a:xfrm>
            <a:off x="1673188" y="2345829"/>
            <a:ext cx="8845624"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).length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//count distinct job’s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5000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3" name="Rectangle 2"/>
          <p:cNvSpPr/>
          <p:nvPr/>
        </p:nvSpPr>
        <p:spPr>
          <a:xfrm>
            <a:off x="1673188" y="3839204"/>
            <a:ext cx="8845624" cy="1200329"/>
          </a:xfrm>
          <a:prstGeom prst="rect">
            <a:avLst/>
          </a:prstGeom>
        </p:spPr>
        <p:txBody>
          <a:bodyPr wrap="square">
            <a:spAutoFit/>
          </a:bodyPr>
          <a:lstStyle/>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var x = db.emp.find()[10]</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for (</a:t>
            </a:r>
            <a:r>
              <a:rPr lang="en-US" dirty="0" err="1">
                <a:solidFill>
                  <a:srgbClr val="B22251"/>
                </a:solidFill>
                <a:latin typeface="Source Code Pro" panose="020B0509030403020204" pitchFamily="49" charset="0"/>
                <a:ea typeface="Source Code Pro" panose="020B0509030403020204" pitchFamily="49" charset="0"/>
                <a:cs typeface="Calibri" panose="020F0502020204030204" pitchFamily="34" charset="0"/>
              </a:rPr>
              <a:t>i</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in x) {</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print(i)</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45976350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db.collection.count[Documents]()</a:t>
            </a:r>
            <a:endParaRPr lang="en-US" dirty="0"/>
          </a:p>
        </p:txBody>
      </p:sp>
      <p:sp>
        <p:nvSpPr>
          <p:cNvPr id="3" name="Rectangle 2"/>
          <p:cNvSpPr/>
          <p:nvPr/>
        </p:nvSpPr>
        <p:spPr>
          <a:xfrm>
            <a:off x="1943100" y="3059668"/>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425476143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db.collection.count[Documents]() </a:t>
            </a:r>
          </a:p>
        </p:txBody>
      </p:sp>
      <p:sp>
        <p:nvSpPr>
          <p:cNvPr id="4" name="Rectangle 3"/>
          <p:cNvSpPr/>
          <p:nvPr/>
        </p:nvSpPr>
        <p:spPr>
          <a:xfrm>
            <a:off x="1524000" y="1844824"/>
            <a:ext cx="91440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count[Documents</a:t>
            </a:r>
            <a:r>
              <a:rPr lang="en-US" dirty="0">
                <a:solidFill>
                  <a:srgbClr val="061621"/>
                </a:solidFill>
                <a:latin typeface="Source Code Pro" panose="020B0509030403020204" pitchFamily="49" charset="0"/>
                <a:ea typeface="Source Code Pro" panose="020B0509030403020204" pitchFamily="49" charset="0"/>
              </a:rPr>
              <a:t>]({ query }, { options })</a:t>
            </a:r>
          </a:p>
        </p:txBody>
      </p:sp>
      <p:sp>
        <p:nvSpPr>
          <p:cNvPr id="2" name="Rectangle 1"/>
          <p:cNvSpPr/>
          <p:nvPr/>
        </p:nvSpPr>
        <p:spPr>
          <a:xfrm>
            <a:off x="1524000" y="4365104"/>
            <a:ext cx="9144000"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1299739528"/>
              </p:ext>
            </p:extLst>
          </p:nvPr>
        </p:nvGraphicFramePr>
        <p:xfrm>
          <a:off x="1524000" y="2636912"/>
          <a:ext cx="9144000" cy="1421130"/>
        </p:xfrm>
        <a:graphic>
          <a:graphicData uri="http://schemas.openxmlformats.org/drawingml/2006/table">
            <a:tbl>
              <a:tblPr>
                <a:tableStyleId>{5940675A-B579-460E-94D1-54222C63F5DA}</a:tableStyleId>
              </a:tblPr>
              <a:tblGrid>
                <a:gridCol w="1815038">
                  <a:extLst>
                    <a:ext uri="{9D8B030D-6E8A-4147-A177-3AD203B41FA5}">
                      <a16:colId xmlns:a16="http://schemas.microsoft.com/office/drawing/2014/main" val="20000"/>
                    </a:ext>
                  </a:extLst>
                </a:gridCol>
                <a:gridCol w="7328962">
                  <a:extLst>
                    <a:ext uri="{9D8B030D-6E8A-4147-A177-3AD203B41FA5}">
                      <a16:colId xmlns:a16="http://schemas.microsoft.com/office/drawing/2014/main" val="20001"/>
                    </a:ext>
                  </a:extLst>
                </a:gridCol>
              </a:tblGrid>
              <a:tr h="0">
                <a:tc>
                  <a:txBody>
                    <a:bodyPr/>
                    <a:lstStyle/>
                    <a:p>
                      <a:pPr algn="l"/>
                      <a:r>
                        <a:rPr lang="en-IN" dirty="0">
                          <a:effectLst/>
                        </a:rPr>
                        <a:t>  Field</a:t>
                      </a:r>
                    </a:p>
                  </a:txBody>
                  <a:tcPr marL="47625" marR="47625" marB="114300" anchor="ctr">
                    <a:solidFill>
                      <a:schemeClr val="bg2"/>
                    </a:solidFill>
                  </a:tcPr>
                </a:tc>
                <a:tc>
                  <a:txBody>
                    <a:bodyPr/>
                    <a:lstStyle/>
                    <a:p>
                      <a:pPr algn="l"/>
                      <a:r>
                        <a:rPr lang="en-IN" dirty="0">
                          <a:effectLst/>
                        </a:rPr>
                        <a:t>  Description</a:t>
                      </a:r>
                    </a:p>
                  </a:txBody>
                  <a:tcPr marL="47625" marR="47625" marB="114300" anchor="ctr">
                    <a:solidFill>
                      <a:schemeClr val="bg2"/>
                    </a:solidFill>
                  </a:tcPr>
                </a:tc>
                <a:extLst>
                  <a:ext uri="{0D108BD9-81ED-4DB2-BD59-A6C34878D82A}">
                    <a16:rowId xmlns:a16="http://schemas.microsoft.com/office/drawing/2014/main" val="10000"/>
                  </a:ext>
                </a:extLst>
              </a:tr>
              <a:tr h="0">
                <a:tc>
                  <a:txBody>
                    <a:bodyPr/>
                    <a:lstStyle/>
                    <a:p>
                      <a:pPr algn="l"/>
                      <a:r>
                        <a:rPr lang="en-IN" dirty="0">
                          <a:effectLst/>
                        </a:rPr>
                        <a:t>  limit</a:t>
                      </a:r>
                    </a:p>
                  </a:txBody>
                  <a:tcPr marL="47625" marR="47625" marT="104775" marB="114300" anchor="ctr"/>
                </a:tc>
                <a:tc>
                  <a:txBody>
                    <a:bodyPr/>
                    <a:lstStyle/>
                    <a:p>
                      <a:pPr algn="l"/>
                      <a:r>
                        <a:rPr lang="en-IN" dirty="0">
                          <a:effectLst/>
                        </a:rPr>
                        <a:t>  Optional. The maximum number of documents to count.</a:t>
                      </a:r>
                    </a:p>
                  </a:txBody>
                  <a:tcPr marL="47625" marR="47625" marT="104775" marB="114300" anchor="ctr"/>
                </a:tc>
                <a:extLst>
                  <a:ext uri="{0D108BD9-81ED-4DB2-BD59-A6C34878D82A}">
                    <a16:rowId xmlns:a16="http://schemas.microsoft.com/office/drawing/2014/main" val="10001"/>
                  </a:ext>
                </a:extLst>
              </a:tr>
              <a:tr h="0">
                <a:tc>
                  <a:txBody>
                    <a:bodyPr/>
                    <a:lstStyle/>
                    <a:p>
                      <a:pPr algn="l"/>
                      <a:r>
                        <a:rPr lang="en-IN" dirty="0">
                          <a:effectLst/>
                        </a:rPr>
                        <a:t>  skip</a:t>
                      </a:r>
                    </a:p>
                  </a:txBody>
                  <a:tcPr marL="47625" marR="47625" marT="104775" marB="114300" anchor="ctr"/>
                </a:tc>
                <a:tc>
                  <a:txBody>
                    <a:bodyPr/>
                    <a:lstStyle/>
                    <a:p>
                      <a:pPr algn="l"/>
                      <a:r>
                        <a:rPr lang="en-IN" dirty="0">
                          <a:effectLst/>
                        </a:rPr>
                        <a:t>  Optional. The number of documents to skip before counting.</a:t>
                      </a:r>
                    </a:p>
                  </a:txBody>
                  <a:tcPr marL="47625" marR="47625" marT="104775" marB="114300" anchor="ctr"/>
                </a:tc>
                <a:extLst>
                  <a:ext uri="{0D108BD9-81ED-4DB2-BD59-A6C34878D82A}">
                    <a16:rowId xmlns:a16="http://schemas.microsoft.com/office/drawing/2014/main" val="10002"/>
                  </a:ext>
                </a:extLst>
              </a:tr>
            </a:tbl>
          </a:graphicData>
        </a:graphic>
      </p:graphicFrame>
      <p:sp>
        <p:nvSpPr>
          <p:cNvPr id="10" name="Rectangle 9">
            <a:extLst>
              <a:ext uri="{FF2B5EF4-FFF2-40B4-BE49-F238E27FC236}">
                <a16:creationId xmlns:a16="http://schemas.microsoft.com/office/drawing/2014/main" id="{9ADDC311-8477-4D8F-AF8B-9DDCA8BEC40E}"/>
              </a:ext>
            </a:extLst>
          </p:cNvPr>
          <p:cNvSpPr/>
          <p:nvPr/>
        </p:nvSpPr>
        <p:spPr>
          <a:xfrm>
            <a:off x="1672970" y="762002"/>
            <a:ext cx="8844473" cy="646331"/>
          </a:xfrm>
          <a:prstGeom prst="rect">
            <a:avLst/>
          </a:prstGeom>
        </p:spPr>
        <p:txBody>
          <a:bodyPr wrap="square">
            <a:spAutoFit/>
          </a:bodyPr>
          <a:lstStyle/>
          <a:p>
            <a:r>
              <a:rPr lang="en-US" b="1" i="1" dirty="0">
                <a:solidFill>
                  <a:srgbClr val="036883"/>
                </a:solidFill>
                <a:latin typeface="Palatino Linotype" panose="02040502050505030304" pitchFamily="18" charset="0"/>
              </a:rPr>
              <a:t>countDocuments()</a:t>
            </a:r>
            <a:r>
              <a:rPr lang="en-US" dirty="0">
                <a:solidFill>
                  <a:schemeClr val="tx1">
                    <a:lumMod val="95000"/>
                    <a:lumOff val="5000"/>
                  </a:schemeClr>
                </a:solidFill>
                <a:latin typeface="Calibri" panose="020F0502020204030204" pitchFamily="34" charset="0"/>
                <a:cs typeface="Calibri" panose="020F0502020204030204" pitchFamily="34" charset="0"/>
              </a:rPr>
              <a:t> r</a:t>
            </a:r>
            <a:r>
              <a:rPr lang="en-US" dirty="0">
                <a:latin typeface="Palatino Linotype" panose="02040502050505030304" pitchFamily="18" charset="0"/>
              </a:rPr>
              <a:t>eturns the count of documents that match the query for a collection</a:t>
            </a:r>
            <a:endParaRPr lang="en-IN" dirty="0">
              <a:latin typeface="Palatino Linotype" panose="02040502050505030304" pitchFamily="18" charset="0"/>
            </a:endParaRPr>
          </a:p>
        </p:txBody>
      </p:sp>
    </p:spTree>
    <p:extLst>
      <p:ext uri="{BB962C8B-B14F-4D97-AF65-F5344CB8AC3E}">
        <p14:creationId xmlns:p14="http://schemas.microsoft.com/office/powerpoint/2010/main" val="100135769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findOne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method always returns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field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unless you specify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0/false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suppress the field.</a:t>
            </a:r>
          </a:p>
        </p:txBody>
      </p:sp>
    </p:spTree>
    <p:extLst>
      <p:ext uri="{BB962C8B-B14F-4D97-AF65-F5344CB8AC3E}">
        <p14:creationId xmlns:p14="http://schemas.microsoft.com/office/powerpoint/2010/main" val="247693632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db.collection.findOne() </a:t>
            </a:r>
          </a:p>
        </p:txBody>
      </p:sp>
      <p:sp>
        <p:nvSpPr>
          <p:cNvPr id="7" name="Rectangle 6"/>
          <p:cNvSpPr/>
          <p:nvPr/>
        </p:nvSpPr>
        <p:spPr>
          <a:xfrm>
            <a:off x="1524000" y="762001"/>
            <a:ext cx="9144000" cy="1200329"/>
          </a:xfrm>
          <a:prstGeom prst="rect">
            <a:avLst/>
          </a:prstGeom>
        </p:spPr>
        <p:txBody>
          <a:bodyPr wrap="square">
            <a:spAutoFit/>
          </a:bodyPr>
          <a:lstStyle/>
          <a:p>
            <a:r>
              <a:rPr lang="en-US" b="1" i="1" dirty="0">
                <a:solidFill>
                  <a:srgbClr val="036883"/>
                </a:solidFill>
              </a:rPr>
              <a:t>findOne() </a:t>
            </a:r>
            <a:r>
              <a:rPr lang="en-US" dirty="0"/>
              <a:t>returns one document that satisfies the specified query criteria on the collection. If multiple documents satisfy the query, this method returns the first document according to the order in which order the documents are stored in the disk. If no document satisfies the query, the method returns null.</a:t>
            </a:r>
            <a:endParaRPr lang="en-IN" dirty="0"/>
          </a:p>
        </p:txBody>
      </p:sp>
      <p:sp>
        <p:nvSpPr>
          <p:cNvPr id="4" name="Rectangle 3"/>
          <p:cNvSpPr/>
          <p:nvPr/>
        </p:nvSpPr>
        <p:spPr>
          <a:xfrm>
            <a:off x="1524000" y="2173070"/>
            <a:ext cx="9143999" cy="76944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t>
            </a:r>
            <a:r>
              <a:rPr lang="en-US" dirty="0">
                <a:solidFill>
                  <a:srgbClr val="061621"/>
                </a:solidFill>
                <a:latin typeface="Source Code Pro" panose="020B0509030403020204" pitchFamily="49" charset="0"/>
                <a:ea typeface="Source Code Pro" panose="020B0509030403020204" pitchFamily="49" charset="0"/>
              </a:rPr>
              <a:t>({ query } , { projection })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t>
            </a:r>
            <a:r>
              <a:rPr lang="en-US" dirty="0">
                <a:solidFill>
                  <a:srgbClr val="061621"/>
                </a:solidFill>
                <a:latin typeface="Source Code Pro" panose="020B0509030403020204" pitchFamily="49" charset="0"/>
                <a:ea typeface="Source Code Pro" panose="020B0509030403020204" pitchFamily="49" charset="0"/>
              </a:rPr>
              <a:t>({ query } , { projection })</a:t>
            </a:r>
          </a:p>
        </p:txBody>
      </p:sp>
      <p:sp>
        <p:nvSpPr>
          <p:cNvPr id="2" name="Rectangle 1"/>
          <p:cNvSpPr/>
          <p:nvPr/>
        </p:nvSpPr>
        <p:spPr>
          <a:xfrm>
            <a:off x="1524000" y="3400544"/>
            <a:ext cx="9143998"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61175513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db.collection.save()</a:t>
            </a:r>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Updates an existing document or inserts a new document, depending on its document parameter.</a:t>
            </a:r>
          </a:p>
        </p:txBody>
      </p:sp>
      <p:sp>
        <p:nvSpPr>
          <p:cNvPr id="4" name="Rectangle 3"/>
          <p:cNvSpPr/>
          <p:nvPr/>
        </p:nvSpPr>
        <p:spPr>
          <a:xfrm>
            <a:off x="1790700" y="304800"/>
            <a:ext cx="8610600" cy="1600438"/>
          </a:xfrm>
          <a:prstGeom prst="rect">
            <a:avLst/>
          </a:prstGeom>
          <a:solidFill>
            <a:srgbClr val="98817B"/>
          </a:solidFill>
        </p:spPr>
        <p:txBody>
          <a:bodyPr wrap="square">
            <a:spAutoFit/>
          </a:bodyPr>
          <a:lstStyle/>
          <a:p>
            <a:pPr marL="285750" indent="-285750">
              <a:buFont typeface="Arial" panose="020B0604020202020204" pitchFamily="34" charset="0"/>
              <a:buChar char="•"/>
            </a:pPr>
            <a:r>
              <a:rPr lang="en-US" dirty="0">
                <a:solidFill>
                  <a:srgbClr val="FFBF00"/>
                </a:solidFill>
              </a:rPr>
              <a:t>If the document does not contain an _id field, then the save() method calls the insert() method. During the operation, the mongo shell will create an ObjectId and assign it to the _id field.</a:t>
            </a:r>
          </a:p>
          <a:p>
            <a:pPr marL="285750" indent="-285750">
              <a:buFont typeface="Arial" panose="020B0604020202020204" pitchFamily="34" charset="0"/>
              <a:buChar char="•"/>
            </a:pPr>
            <a:endParaRPr lang="en-US" sz="800" dirty="0">
              <a:solidFill>
                <a:srgbClr val="FFBF00"/>
              </a:solidFill>
            </a:endParaRPr>
          </a:p>
          <a:p>
            <a:pPr marL="285750" indent="-285750">
              <a:buFont typeface="Arial" panose="020B0604020202020204" pitchFamily="34" charset="0"/>
              <a:buChar char="•"/>
            </a:pPr>
            <a:r>
              <a:rPr lang="en-US" dirty="0">
                <a:solidFill>
                  <a:srgbClr val="FFBF00"/>
                </a:solidFill>
              </a:rPr>
              <a:t>If the document contains an _id field, then the save() method is equivalent to an update with the upsert option set to true and the query predicate on the _id field.</a:t>
            </a:r>
          </a:p>
        </p:txBody>
      </p:sp>
    </p:spTree>
    <p:extLst>
      <p:ext uri="{BB962C8B-B14F-4D97-AF65-F5344CB8AC3E}">
        <p14:creationId xmlns:p14="http://schemas.microsoft.com/office/powerpoint/2010/main" val="424855119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db.collection.save()</a:t>
            </a:r>
          </a:p>
        </p:txBody>
      </p:sp>
      <p:sp>
        <p:nvSpPr>
          <p:cNvPr id="4" name="Rectangle 3"/>
          <p:cNvSpPr/>
          <p:nvPr/>
        </p:nvSpPr>
        <p:spPr>
          <a:xfrm>
            <a:off x="1657354" y="1547500"/>
            <a:ext cx="8861458" cy="369332"/>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save</a:t>
            </a:r>
            <a:r>
              <a:rPr lang="en-IN" dirty="0">
                <a:solidFill>
                  <a:srgbClr val="061621"/>
                </a:solidFill>
                <a:latin typeface="Source Code Pro" panose="020B0509030403020204" pitchFamily="49" charset="0"/>
                <a:ea typeface="Source Code Pro" panose="020B0509030403020204" pitchFamily="49" charset="0"/>
              </a:rPr>
              <a:t>({ document })</a:t>
            </a:r>
          </a:p>
        </p:txBody>
      </p:sp>
      <p:sp>
        <p:nvSpPr>
          <p:cNvPr id="8" name="Rectangle 7"/>
          <p:cNvSpPr/>
          <p:nvPr/>
        </p:nvSpPr>
        <p:spPr>
          <a:xfrm>
            <a:off x="1673188" y="762001"/>
            <a:ext cx="8845624" cy="646331"/>
          </a:xfrm>
          <a:prstGeom prst="rect">
            <a:avLst/>
          </a:prstGeom>
        </p:spPr>
        <p:txBody>
          <a:bodyPr wrap="square">
            <a:spAutoFit/>
          </a:bodyPr>
          <a:lstStyle/>
          <a:p>
            <a:r>
              <a:rPr lang="en-US" b="1" i="1" dirty="0">
                <a:solidFill>
                  <a:srgbClr val="036883"/>
                </a:solidFill>
              </a:rPr>
              <a:t>save() </a:t>
            </a:r>
            <a:r>
              <a:rPr lang="en-US" dirty="0"/>
              <a:t>UPDATES an existing document or INSERTS a new document, depending on its document parameter.</a:t>
            </a:r>
            <a:endParaRPr lang="en-IN" dirty="0"/>
          </a:p>
        </p:txBody>
      </p:sp>
      <p:sp>
        <p:nvSpPr>
          <p:cNvPr id="3" name="Rectangle 2"/>
          <p:cNvSpPr/>
          <p:nvPr/>
        </p:nvSpPr>
        <p:spPr>
          <a:xfrm>
            <a:off x="1524000" y="2379584"/>
            <a:ext cx="9684568"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save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994646"/>
                </a:solidFill>
                <a:latin typeface="Source Code Pro" panose="020B0509030403020204" pitchFamily="49" charset="0"/>
                <a:ea typeface="Source Code Pro" panose="020B0509030403020204" pitchFamily="49" charset="0"/>
              </a:rPr>
              <a:t>10</a:t>
            </a:r>
            <a:r>
              <a:rPr lang="en-US" dirty="0">
                <a:latin typeface="Source Code Pro" panose="020B0509030403020204" pitchFamily="49" charset="0"/>
                <a:ea typeface="Source Code Pro" panose="020B0509030403020204" pitchFamily="49" charset="0"/>
                <a:cs typeface="Calibri" panose="020F0502020204030204" pitchFamily="34" charset="0"/>
              </a:rPr>
              <a:t>, firstName: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neel</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5000</a:t>
            </a:r>
            <a:r>
              <a:rPr lang="en-US" dirty="0">
                <a:latin typeface="Source Code Pro" panose="020B0509030403020204" pitchFamily="49" charset="0"/>
                <a:ea typeface="Source Code Pro" panose="020B0509030403020204" pitchFamily="49" charset="0"/>
                <a:cs typeface="Calibri" panose="020F0502020204030204" pitchFamily="34" charset="0"/>
              </a:rPr>
              <a:t>, color: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black</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small</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medium</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large</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xx-large</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85854597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a document or documents into a collection.</a:t>
            </a:r>
          </a:p>
        </p:txBody>
      </p:sp>
    </p:spTree>
    <p:extLst>
      <p:ext uri="{BB962C8B-B14F-4D97-AF65-F5344CB8AC3E}">
        <p14:creationId xmlns:p14="http://schemas.microsoft.com/office/powerpoint/2010/main" val="532022479"/>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 or db.collection.insert(</a:t>
            </a:r>
            <a:r>
              <a:rPr lang="en-IN" sz="3200" b="1" dirty="0">
                <a:solidFill>
                  <a:srgbClr val="FFFF00"/>
                </a:solidFill>
                <a:latin typeface="Arial" pitchFamily="34" charset="0"/>
                <a:cs typeface="Arial" pitchFamily="34" charset="0"/>
              </a:rPr>
              <a:t>[]</a:t>
            </a:r>
            <a:r>
              <a:rPr lang="en-IN" sz="3200" b="1" i="1" dirty="0">
                <a:solidFill>
                  <a:srgbClr val="FFFF00"/>
                </a:solidFill>
                <a:latin typeface="Arial" pitchFamily="34" charset="0"/>
                <a:cs typeface="Arial" pitchFamily="34" charset="0"/>
              </a:rPr>
              <a:t>) </a:t>
            </a:r>
          </a:p>
        </p:txBody>
      </p:sp>
      <p:sp>
        <p:nvSpPr>
          <p:cNvPr id="4" name="Rectangle 3"/>
          <p:cNvSpPr/>
          <p:nvPr/>
        </p:nvSpPr>
        <p:spPr>
          <a:xfrm>
            <a:off x="1524000" y="1500273"/>
            <a:ext cx="9144000" cy="769441"/>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a:t>
            </a:r>
            <a:r>
              <a:rPr lang="en-IN" dirty="0">
                <a:solidFill>
                  <a:srgbClr val="061621"/>
                </a:solidFill>
                <a:latin typeface="Source Code Pro" panose="020B0509030403020204" pitchFamily="49" charset="0"/>
                <a:ea typeface="Source Code Pro" panose="020B0509030403020204" pitchFamily="49" charset="0"/>
              </a:rPr>
              <a:t>({&lt;document&gt;})</a:t>
            </a:r>
          </a:p>
          <a:p>
            <a:pPr>
              <a:spcBef>
                <a:spcPct val="0"/>
              </a:spcBef>
            </a:pPr>
            <a:endParaRPr lang="en-IN"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a:t>
            </a:r>
            <a:r>
              <a:rPr lang="en-IN" dirty="0">
                <a:solidFill>
                  <a:srgbClr val="061621"/>
                </a:solidFill>
                <a:latin typeface="Source Code Pro" panose="020B0509030403020204" pitchFamily="49" charset="0"/>
                <a:ea typeface="Source Code Pro" panose="020B0509030403020204" pitchFamily="49" charset="0"/>
              </a:rPr>
              <a:t>([{&lt;document 1&gt;} , {&lt;document 2&gt;}, ... ])</a:t>
            </a:r>
          </a:p>
        </p:txBody>
      </p:sp>
      <p:sp>
        <p:nvSpPr>
          <p:cNvPr id="8" name="Rectangle 7"/>
          <p:cNvSpPr/>
          <p:nvPr/>
        </p:nvSpPr>
        <p:spPr>
          <a:xfrm>
            <a:off x="1524000" y="764704"/>
            <a:ext cx="9144000" cy="369332"/>
          </a:xfrm>
          <a:prstGeom prst="rect">
            <a:avLst/>
          </a:prstGeom>
        </p:spPr>
        <p:txBody>
          <a:bodyPr wrap="square">
            <a:spAutoFit/>
          </a:bodyPr>
          <a:lstStyle/>
          <a:p>
            <a:r>
              <a:rPr lang="en-US" b="1" i="1" dirty="0">
                <a:solidFill>
                  <a:srgbClr val="036883"/>
                </a:solidFill>
              </a:rPr>
              <a:t>insert()</a:t>
            </a:r>
            <a:r>
              <a:rPr lang="en-US" dirty="0"/>
              <a:t> inserts a </a:t>
            </a:r>
            <a:r>
              <a:rPr lang="en-US" b="1" dirty="0"/>
              <a:t>single-document</a:t>
            </a:r>
            <a:r>
              <a:rPr lang="en-US" dirty="0"/>
              <a:t> or </a:t>
            </a:r>
            <a:r>
              <a:rPr lang="en-US" b="1" dirty="0"/>
              <a:t>multiple-documents</a:t>
            </a:r>
            <a:r>
              <a:rPr lang="en-US" dirty="0"/>
              <a:t> into a collection.</a:t>
            </a:r>
            <a:endParaRPr lang="en-IN" dirty="0"/>
          </a:p>
        </p:txBody>
      </p:sp>
      <p:sp>
        <p:nvSpPr>
          <p:cNvPr id="3" name="Rectangle 2"/>
          <p:cNvSpPr/>
          <p:nvPr/>
        </p:nvSpPr>
        <p:spPr>
          <a:xfrm>
            <a:off x="803412" y="2631103"/>
            <a:ext cx="10585176"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42000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sham</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sz="16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for multiple documents.</a:t>
            </a:r>
            <a:endPar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7" name="TextBox 6">
            <a:extLst>
              <a:ext uri="{FF2B5EF4-FFF2-40B4-BE49-F238E27FC236}">
                <a16:creationId xmlns:a16="http://schemas.microsoft.com/office/drawing/2014/main" id="{11B9C663-60B8-4D40-A919-D66798C3BE14}"/>
              </a:ext>
            </a:extLst>
          </p:cNvPr>
          <p:cNvSpPr txBox="1"/>
          <p:nvPr/>
        </p:nvSpPr>
        <p:spPr>
          <a:xfrm>
            <a:off x="803412" y="4509120"/>
            <a:ext cx="10585176" cy="1661993"/>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"basketball"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"qty": </a:t>
            </a:r>
            <a:r>
              <a:rPr lang="en-IN" dirty="0">
                <a:solidFill>
                  <a:srgbClr val="994646"/>
                </a:solidFill>
                <a:latin typeface="Source Code Pro" panose="020B0509030403020204" pitchFamily="49" charset="0"/>
                <a:ea typeface="Source Code Pro" panose="020B0509030403020204" pitchFamily="49" charset="0"/>
              </a:rPr>
              <a:t>20</a:t>
            </a:r>
            <a:r>
              <a:rPr lang="en-IN" dirty="0">
                <a:latin typeface="Source Code Pro" panose="020B0509030403020204" pitchFamily="49" charset="0"/>
                <a:ea typeface="Source Code Pro" panose="020B0509030403020204" pitchFamily="49" charset="0"/>
                <a:cs typeface="Calibri" panose="020F0502020204030204" pitchFamily="34" charset="0"/>
              </a:rPr>
              <a:t>, "rate": </a:t>
            </a:r>
            <a:r>
              <a:rPr lang="en-IN" dirty="0">
                <a:solidFill>
                  <a:srgbClr val="994646"/>
                </a:solidFill>
                <a:latin typeface="Source Code Pro" panose="020B0509030403020204" pitchFamily="49" charset="0"/>
                <a:ea typeface="Source Code Pro" panose="020B0509030403020204" pitchFamily="49" charset="0"/>
              </a:rPr>
              <a:t>3400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"qty": </a:t>
            </a:r>
            <a:r>
              <a:rPr lang="en-IN" dirty="0">
                <a:solidFill>
                  <a:srgbClr val="994646"/>
                </a:solidFill>
                <a:latin typeface="Source Code Pro" panose="020B0509030403020204" pitchFamily="49" charset="0"/>
                <a:ea typeface="Source Code Pro" panose="020B0509030403020204" pitchFamily="49" charset="0"/>
              </a:rPr>
              <a:t>30</a:t>
            </a:r>
            <a:r>
              <a:rPr lang="en-IN" dirty="0">
                <a:latin typeface="Source Code Pro" panose="020B0509030403020204" pitchFamily="49" charset="0"/>
                <a:ea typeface="Source Code Pro" panose="020B0509030403020204" pitchFamily="49" charset="0"/>
                <a:cs typeface="Calibri" panose="020F0502020204030204" pitchFamily="34" charset="0"/>
              </a:rPr>
              <a:t>, "rate": </a:t>
            </a:r>
            <a:r>
              <a:rPr lang="en-IN" dirty="0">
                <a:solidFill>
                  <a:srgbClr val="994646"/>
                </a:solidFill>
                <a:latin typeface="Source Code Pro" panose="020B0509030403020204" pitchFamily="49" charset="0"/>
                <a:ea typeface="Source Code Pro" panose="020B0509030403020204" pitchFamily="49" charset="0"/>
              </a:rPr>
              <a:t>4200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.games.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9865413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2" name="Rectangle 1">
            <a:extLst>
              <a:ext uri="{FF2B5EF4-FFF2-40B4-BE49-F238E27FC236}">
                <a16:creationId xmlns:a16="http://schemas.microsoft.com/office/drawing/2014/main" id="{68E4FE44-78E8-4349-A300-B3B8A53733E8}"/>
              </a:ext>
            </a:extLst>
          </p:cNvPr>
          <p:cNvSpPr/>
          <p:nvPr/>
        </p:nvSpPr>
        <p:spPr>
          <a:xfrm>
            <a:off x="263353" y="755412"/>
            <a:ext cx="1991251" cy="369332"/>
          </a:xfrm>
          <a:prstGeom prst="rect">
            <a:avLst/>
          </a:prstGeom>
        </p:spPr>
        <p:txBody>
          <a:bodyPr wrap="none">
            <a:spAutoFit/>
          </a:bodyPr>
          <a:lstStyle/>
          <a:p>
            <a:r>
              <a:rPr lang="en-US" b="1" i="1" dirty="0">
                <a:solidFill>
                  <a:srgbClr val="036883"/>
                </a:solidFill>
                <a:latin typeface="Palatino Linotype" panose="02040502050505030304" pitchFamily="18" charset="0"/>
              </a:rPr>
              <a:t> Column-oriented</a:t>
            </a:r>
            <a:endParaRPr lang="en-US" dirty="0">
              <a:latin typeface="Palatino Linotype" panose="02040502050505030304" pitchFamily="18" charset="0"/>
            </a:endParaRPr>
          </a:p>
        </p:txBody>
      </p:sp>
      <p:pic>
        <p:nvPicPr>
          <p:cNvPr id="7" name="Picture 6">
            <a:extLst>
              <a:ext uri="{FF2B5EF4-FFF2-40B4-BE49-F238E27FC236}">
                <a16:creationId xmlns:a16="http://schemas.microsoft.com/office/drawing/2014/main" id="{5845BF7A-1F26-46CB-A6C4-74D8CF954A6D}"/>
              </a:ext>
            </a:extLst>
          </p:cNvPr>
          <p:cNvPicPr>
            <a:picLocks noChangeAspect="1"/>
          </p:cNvPicPr>
          <p:nvPr/>
        </p:nvPicPr>
        <p:blipFill>
          <a:blip r:embed="rId2" cstate="print"/>
          <a:stretch>
            <a:fillRect/>
          </a:stretch>
        </p:blipFill>
        <p:spPr>
          <a:xfrm>
            <a:off x="119336" y="1289110"/>
            <a:ext cx="4968552" cy="3907471"/>
          </a:xfrm>
          <a:prstGeom prst="rect">
            <a:avLst/>
          </a:prstGeom>
        </p:spPr>
      </p:pic>
      <p:sp>
        <p:nvSpPr>
          <p:cNvPr id="9" name="Rectangle 8">
            <a:extLst>
              <a:ext uri="{FF2B5EF4-FFF2-40B4-BE49-F238E27FC236}">
                <a16:creationId xmlns:a16="http://schemas.microsoft.com/office/drawing/2014/main" id="{8AD61FD5-7532-4DEC-92E7-BB97C78282D3}"/>
              </a:ext>
            </a:extLst>
          </p:cNvPr>
          <p:cNvSpPr/>
          <p:nvPr/>
        </p:nvSpPr>
        <p:spPr>
          <a:xfrm>
            <a:off x="5951985" y="755412"/>
            <a:ext cx="838691" cy="369332"/>
          </a:xfrm>
          <a:prstGeom prst="rect">
            <a:avLst/>
          </a:prstGeom>
        </p:spPr>
        <p:txBody>
          <a:bodyPr wrap="none">
            <a:spAutoFit/>
          </a:bodyPr>
          <a:lstStyle/>
          <a:p>
            <a:r>
              <a:rPr lang="en-US" b="1" i="1" dirty="0">
                <a:solidFill>
                  <a:srgbClr val="036883"/>
                </a:solidFill>
                <a:latin typeface="Palatino Linotype" panose="02040502050505030304" pitchFamily="18" charset="0"/>
              </a:rPr>
              <a:t>Graph</a:t>
            </a:r>
            <a:endParaRPr lang="en-IN" dirty="0"/>
          </a:p>
        </p:txBody>
      </p:sp>
      <p:pic>
        <p:nvPicPr>
          <p:cNvPr id="8" name="Picture 7">
            <a:extLst>
              <a:ext uri="{FF2B5EF4-FFF2-40B4-BE49-F238E27FC236}">
                <a16:creationId xmlns:a16="http://schemas.microsoft.com/office/drawing/2014/main" id="{9DC2CD45-FBAF-B968-F084-BA9E54634221}"/>
              </a:ext>
            </a:extLst>
          </p:cNvPr>
          <p:cNvPicPr>
            <a:picLocks noChangeAspect="1"/>
          </p:cNvPicPr>
          <p:nvPr/>
        </p:nvPicPr>
        <p:blipFill>
          <a:blip r:embed="rId3"/>
          <a:stretch>
            <a:fillRect/>
          </a:stretch>
        </p:blipFill>
        <p:spPr>
          <a:xfrm>
            <a:off x="5087888" y="1268760"/>
            <a:ext cx="7084525" cy="4839997"/>
          </a:xfrm>
          <a:prstGeom prst="rect">
            <a:avLst/>
          </a:prstGeom>
        </p:spPr>
      </p:pic>
    </p:spTree>
    <p:extLst>
      <p:ext uri="{BB962C8B-B14F-4D97-AF65-F5344CB8AC3E}">
        <p14:creationId xmlns:p14="http://schemas.microsoft.com/office/powerpoint/2010/main" val="92826522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db.collection.insertOne() &amp; db.collection.insertMany()</a:t>
            </a:r>
            <a:endParaRPr lang="en-US" dirty="0"/>
          </a:p>
          <a:p>
            <a:endParaRPr lang="en-US" dirty="0"/>
          </a:p>
        </p:txBody>
      </p:sp>
      <p:sp>
        <p:nvSpPr>
          <p:cNvPr id="3" name="Rectangle 2"/>
          <p:cNvSpPr/>
          <p:nvPr/>
        </p:nvSpPr>
        <p:spPr>
          <a:xfrm>
            <a:off x="1943100" y="3851756"/>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a document into a collection.</a:t>
            </a:r>
          </a:p>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multiple documents into a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collection.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500728323"/>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db.collection.insertOne() &amp; db.collection.insertMany([]) </a:t>
            </a:r>
          </a:p>
        </p:txBody>
      </p:sp>
      <p:sp>
        <p:nvSpPr>
          <p:cNvPr id="4" name="Rectangle 3"/>
          <p:cNvSpPr/>
          <p:nvPr/>
        </p:nvSpPr>
        <p:spPr>
          <a:xfrm>
            <a:off x="1631504" y="2351584"/>
            <a:ext cx="9144000" cy="769441"/>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insertOne</a:t>
            </a:r>
            <a:r>
              <a:rPr lang="en-IN" dirty="0">
                <a:solidFill>
                  <a:srgbClr val="061621"/>
                </a:solidFill>
                <a:latin typeface="Source Code Pro" panose="020B0509030403020204" pitchFamily="49" charset="0"/>
                <a:ea typeface="Source Code Pro" panose="020B0509030403020204" pitchFamily="49" charset="0"/>
              </a:rPr>
              <a:t>({&lt;document&gt;})</a:t>
            </a:r>
          </a:p>
          <a:p>
            <a:pPr>
              <a:spcBef>
                <a:spcPct val="0"/>
              </a:spcBef>
            </a:pPr>
            <a:endParaRPr lang="en-IN"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insertMany</a:t>
            </a:r>
            <a:r>
              <a:rPr lang="en-IN" dirty="0">
                <a:solidFill>
                  <a:srgbClr val="061621"/>
                </a:solidFill>
                <a:latin typeface="Source Code Pro" panose="020B0509030403020204" pitchFamily="49" charset="0"/>
                <a:ea typeface="Source Code Pro" panose="020B0509030403020204" pitchFamily="49" charset="0"/>
              </a:rPr>
              <a:t>([{&lt;document 1&gt;} , {&lt;document 2&gt;}, ... ])</a:t>
            </a:r>
          </a:p>
        </p:txBody>
      </p:sp>
      <p:sp>
        <p:nvSpPr>
          <p:cNvPr id="8" name="Rectangle 7"/>
          <p:cNvSpPr/>
          <p:nvPr/>
        </p:nvSpPr>
        <p:spPr>
          <a:xfrm>
            <a:off x="1524000" y="1340768"/>
            <a:ext cx="9144000" cy="769441"/>
          </a:xfrm>
          <a:prstGeom prst="rect">
            <a:avLst/>
          </a:prstGeom>
        </p:spPr>
        <p:txBody>
          <a:bodyPr wrap="square">
            <a:spAutoFit/>
          </a:bodyPr>
          <a:lstStyle/>
          <a:p>
            <a:r>
              <a:rPr lang="en-US" b="1" i="1" dirty="0">
                <a:solidFill>
                  <a:srgbClr val="036883"/>
                </a:solidFill>
              </a:rPr>
              <a:t>insertOne() </a:t>
            </a:r>
            <a:r>
              <a:rPr lang="en-US" dirty="0"/>
              <a:t>inserts a single document into a collection.</a:t>
            </a:r>
          </a:p>
          <a:p>
            <a:endParaRPr lang="en-US" sz="800" b="1" i="1" dirty="0">
              <a:solidFill>
                <a:srgbClr val="036883"/>
              </a:solidFill>
            </a:endParaRPr>
          </a:p>
          <a:p>
            <a:r>
              <a:rPr lang="en-US" b="1" i="1" dirty="0">
                <a:solidFill>
                  <a:srgbClr val="036883"/>
                </a:solidFill>
              </a:rPr>
              <a:t>insertMany()</a:t>
            </a:r>
            <a:r>
              <a:rPr lang="en-US" dirty="0"/>
              <a:t> inserts a document or multiple documents into a collection.</a:t>
            </a:r>
            <a:endParaRPr lang="en-IN" dirty="0"/>
          </a:p>
        </p:txBody>
      </p:sp>
      <p:sp>
        <p:nvSpPr>
          <p:cNvPr id="3" name="Rectangle 2"/>
          <p:cNvSpPr/>
          <p:nvPr/>
        </p:nvSpPr>
        <p:spPr>
          <a:xfrm>
            <a:off x="803412" y="3466653"/>
            <a:ext cx="10693188" cy="92333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2000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'sham'</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2000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'raj'</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7" name="TextBox 6">
            <a:extLst>
              <a:ext uri="{FF2B5EF4-FFF2-40B4-BE49-F238E27FC236}">
                <a16:creationId xmlns:a16="http://schemas.microsoft.com/office/drawing/2014/main" id="{4EE9DE8F-1105-49CC-8C19-05FF94871742}"/>
              </a:ext>
            </a:extLst>
          </p:cNvPr>
          <p:cNvSpPr txBox="1"/>
          <p:nvPr/>
        </p:nvSpPr>
        <p:spPr>
          <a:xfrm>
            <a:off x="803411" y="4725144"/>
            <a:ext cx="10693187" cy="1615827"/>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"basketball"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.games.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684840865"/>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1344" y="2057400"/>
            <a:ext cx="11809312"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one-to-one collection </a:t>
            </a:r>
          </a:p>
          <a:p>
            <a:r>
              <a:rPr lang="en-IN" dirty="0"/>
              <a:t>and </a:t>
            </a:r>
          </a:p>
          <a:p>
            <a:r>
              <a:rPr lang="en-IN" dirty="0"/>
              <a:t>one-to-many collection</a:t>
            </a:r>
            <a:endParaRPr lang="en-US" dirty="0"/>
          </a:p>
        </p:txBody>
      </p:sp>
      <p:sp>
        <p:nvSpPr>
          <p:cNvPr id="3" name="Rectangle 2"/>
          <p:cNvSpPr/>
          <p:nvPr/>
        </p:nvSpPr>
        <p:spPr>
          <a:xfrm>
            <a:off x="1943100" y="4437112"/>
            <a:ext cx="8305800" cy="369332"/>
          </a:xfrm>
          <a:prstGeom prst="rect">
            <a:avLst/>
          </a:prstGeom>
          <a:solidFill>
            <a:schemeClr val="accent3">
              <a:lumMod val="20000"/>
              <a:lumOff val="80000"/>
            </a:schemeClr>
          </a:solidFill>
        </p:spPr>
        <p:txBody>
          <a:bodyPr wrap="square">
            <a:spAutoFit/>
          </a:bodyPr>
          <a:lstStyle/>
          <a:p>
            <a:r>
              <a:rPr lang="en-IN" dirty="0">
                <a:solidFill>
                  <a:srgbClr val="FF5A36"/>
                </a:solidFill>
                <a:latin typeface="SimSun" panose="02010600030101010101" pitchFamily="2" charset="-122"/>
                <a:ea typeface="SimSun" panose="02010600030101010101" pitchFamily="2" charset="-122"/>
                <a:cs typeface="Arial" panose="020B0604020202020204" pitchFamily="34" charset="0"/>
              </a:rPr>
              <a:t>Inserting record in bulk.</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087297516"/>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one-to-one collection – embedded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Embedded Document Pattern.</a:t>
            </a:r>
            <a:endParaRPr lang="en-IN" dirty="0"/>
          </a:p>
        </p:txBody>
      </p:sp>
      <p:sp>
        <p:nvSpPr>
          <p:cNvPr id="11" name="TextBox 10">
            <a:extLst>
              <a:ext uri="{FF2B5EF4-FFF2-40B4-BE49-F238E27FC236}">
                <a16:creationId xmlns:a16="http://schemas.microsoft.com/office/drawing/2014/main" id="{F2AD47FD-31A5-47F6-B353-9607D305461E}"/>
              </a:ext>
            </a:extLst>
          </p:cNvPr>
          <p:cNvSpPr txBox="1"/>
          <p:nvPr/>
        </p:nvSpPr>
        <p:spPr>
          <a:xfrm>
            <a:off x="1524000" y="1530072"/>
            <a:ext cx="9144000" cy="535531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latin typeface="Source Code Pro" panose="020B0509030403020204" pitchFamily="49" charset="0"/>
                <a:ea typeface="Source Code Pro" panose="020B0509030403020204" pitchFamily="49" charset="0"/>
              </a:rPr>
              <a:t>    _id: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passport: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"AXITUD1092"</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"issue date": "24-July-1988",</a:t>
            </a:r>
          </a:p>
          <a:p>
            <a:r>
              <a:rPr lang="en-IN" dirty="0">
                <a:latin typeface="Source Code Pro" panose="020B0509030403020204" pitchFamily="49" charset="0"/>
                <a:ea typeface="Source Code Pro" panose="020B0509030403020204" pitchFamily="49" charset="0"/>
              </a:rPr>
              <a:t>        "valid to": "24-July-2008"</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67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_id: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passport: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"DKSK100SK"</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"issue date": "04-May-1998",</a:t>
            </a:r>
          </a:p>
          <a:p>
            <a:r>
              <a:rPr lang="en-IN" dirty="0">
                <a:latin typeface="Source Code Pro" panose="020B0509030403020204" pitchFamily="49" charset="0"/>
                <a:ea typeface="Source Code Pro" panose="020B0509030403020204" pitchFamily="49" charset="0"/>
              </a:rPr>
              <a:t>        "valid to": "04-May-2018"</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67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2" name="TextBox 11">
            <a:extLst>
              <a:ext uri="{FF2B5EF4-FFF2-40B4-BE49-F238E27FC236}">
                <a16:creationId xmlns:a16="http://schemas.microsoft.com/office/drawing/2014/main" id="{C54D18D0-F892-4CAD-9FFA-79B8884689EC}"/>
              </a:ext>
            </a:extLst>
          </p:cNvPr>
          <p:cNvSpPr txBox="1"/>
          <p:nvPr/>
        </p:nvSpPr>
        <p:spPr>
          <a:xfrm>
            <a:off x="1535832" y="1115452"/>
            <a:ext cx="4128120"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person-passport Collection</a:t>
            </a:r>
            <a:endParaRPr lang="en-IN" b="1" dirty="0">
              <a:solidFill>
                <a:schemeClr val="accent1">
                  <a:lumMod val="50000"/>
                </a:schemeClr>
              </a:solidFill>
            </a:endParaRPr>
          </a:p>
        </p:txBody>
      </p:sp>
    </p:spTree>
    <p:extLst>
      <p:ext uri="{BB962C8B-B14F-4D97-AF65-F5344CB8AC3E}">
        <p14:creationId xmlns:p14="http://schemas.microsoft.com/office/powerpoint/2010/main" val="836587236"/>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one-to-one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Subset Pattern.</a:t>
            </a:r>
            <a:endParaRPr lang="en-IN" dirty="0"/>
          </a:p>
        </p:txBody>
      </p:sp>
      <p:sp>
        <p:nvSpPr>
          <p:cNvPr id="5" name="TextBox 4">
            <a:extLst>
              <a:ext uri="{FF2B5EF4-FFF2-40B4-BE49-F238E27FC236}">
                <a16:creationId xmlns:a16="http://schemas.microsoft.com/office/drawing/2014/main" id="{F51F1583-C5A6-47EB-8FBD-55C89F6E709E}"/>
              </a:ext>
            </a:extLst>
          </p:cNvPr>
          <p:cNvSpPr txBox="1"/>
          <p:nvPr/>
        </p:nvSpPr>
        <p:spPr>
          <a:xfrm>
            <a:off x="539258" y="1796623"/>
            <a:ext cx="10128742"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city: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state: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city: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state: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p:txBody>
      </p:sp>
      <p:sp>
        <p:nvSpPr>
          <p:cNvPr id="7" name="TextBox 6">
            <a:extLst>
              <a:ext uri="{FF2B5EF4-FFF2-40B4-BE49-F238E27FC236}">
                <a16:creationId xmlns:a16="http://schemas.microsoft.com/office/drawing/2014/main" id="{80894CDD-198E-4356-A005-13E6172355E6}"/>
              </a:ext>
            </a:extLst>
          </p:cNvPr>
          <p:cNvSpPr txBox="1"/>
          <p:nvPr/>
        </p:nvSpPr>
        <p:spPr>
          <a:xfrm>
            <a:off x="539258" y="1340768"/>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person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39258" y="3429000"/>
            <a:ext cx="2820438" cy="369332"/>
          </a:xfrm>
          <a:prstGeom prst="rect">
            <a:avLst/>
          </a:prstGeom>
          <a:noFill/>
        </p:spPr>
        <p:txBody>
          <a:bodyPr wrap="square">
            <a:spAutoFit/>
          </a:bodyPr>
          <a:lstStyle/>
          <a:p>
            <a:r>
              <a:rPr lang="en-IN" b="1">
                <a:solidFill>
                  <a:schemeClr val="accent1">
                    <a:lumMod val="50000"/>
                  </a:schemeClr>
                </a:solidFill>
                <a:latin typeface="Source Code Pro" panose="020B0509030403020204" pitchFamily="49" charset="0"/>
                <a:ea typeface="Source Code Pro" panose="020B0509030403020204" pitchFamily="49" charset="0"/>
              </a:rPr>
              <a:t>passport </a:t>
            </a:r>
            <a:r>
              <a:rPr lang="en-IN" b="1" dirty="0">
                <a:solidFill>
                  <a:schemeClr val="accent1">
                    <a:lumMod val="50000"/>
                  </a:schemeClr>
                </a:solidFill>
                <a:latin typeface="Source Code Pro" panose="020B0509030403020204" pitchFamily="49" charset="0"/>
                <a:ea typeface="Source Code Pro" panose="020B0509030403020204" pitchFamily="49" charset="0"/>
              </a:rPr>
              <a:t>Collection</a:t>
            </a:r>
            <a:endParaRPr lang="en-IN" b="1" dirty="0">
              <a:solidFill>
                <a:schemeClr val="accent1">
                  <a:lumMod val="50000"/>
                </a:schemeClr>
              </a:solidFill>
            </a:endParaRPr>
          </a:p>
        </p:txBody>
      </p:sp>
      <p:sp>
        <p:nvSpPr>
          <p:cNvPr id="10" name="TextBox 9">
            <a:extLst>
              <a:ext uri="{FF2B5EF4-FFF2-40B4-BE49-F238E27FC236}">
                <a16:creationId xmlns:a16="http://schemas.microsoft.com/office/drawing/2014/main" id="{4BD65B98-8B02-4340-99A2-41D412CBF11C}"/>
              </a:ext>
            </a:extLst>
          </p:cNvPr>
          <p:cNvSpPr txBox="1"/>
          <p:nvPr/>
        </p:nvSpPr>
        <p:spPr>
          <a:xfrm>
            <a:off x="539258" y="3861048"/>
            <a:ext cx="11389390"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.passport.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711200" indent="-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"AXITUD1092"</a:t>
            </a:r>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  "issue date": "24-July-1988", "valid to": "24-July-2008"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711200" indent="-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"DKSK100SK"</a:t>
            </a:r>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    "issue date": "04-May-1998", "valid to": "04-May-2018"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tabLst>
                <a:tab pos="261938" algn="l"/>
              </a:tabLst>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1310764361"/>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046AEE0-4443-4CBD-96A9-5689774107B6}"/>
              </a:ext>
            </a:extLst>
          </p:cNvPr>
          <p:cNvSpPr txBox="1"/>
          <p:nvPr/>
        </p:nvSpPr>
        <p:spPr>
          <a:xfrm>
            <a:off x="623392" y="1857013"/>
            <a:ext cx="11089232" cy="4524315"/>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a:t>
            </a:r>
            <a:r>
              <a:rPr lang="en-IN" dirty="0">
                <a:latin typeface="Source Code Pro" panose="020B0509030403020204" pitchFamily="49" charset="0"/>
                <a:ea typeface="Source Code Pro" panose="020B0509030403020204" pitchFamily="49" charset="0"/>
                <a:cs typeface="Calibri" panose="020F0502020204030204" pitchFamily="34" charset="0"/>
              </a:rPr>
              <a:t>, "cart":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90011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62388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"cart":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"jam"</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90011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embedded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535832" y="762000"/>
            <a:ext cx="8982980" cy="369332"/>
          </a:xfrm>
          <a:prstGeom prst="rect">
            <a:avLst/>
          </a:prstGeom>
        </p:spPr>
        <p:txBody>
          <a:bodyPr wrap="square">
            <a:spAutoFit/>
          </a:bodyPr>
          <a:lstStyle/>
          <a:p>
            <a:r>
              <a:rPr lang="en-US" dirty="0"/>
              <a:t>Embedded Document Pattern.</a:t>
            </a:r>
            <a:endParaRPr lang="en-IN" dirty="0"/>
          </a:p>
        </p:txBody>
      </p:sp>
      <p:sp>
        <p:nvSpPr>
          <p:cNvPr id="10" name="TextBox 9">
            <a:extLst>
              <a:ext uri="{FF2B5EF4-FFF2-40B4-BE49-F238E27FC236}">
                <a16:creationId xmlns:a16="http://schemas.microsoft.com/office/drawing/2014/main" id="{44765F94-4226-4249-BF05-54FFC0841726}"/>
              </a:ext>
            </a:extLst>
          </p:cNvPr>
          <p:cNvSpPr txBox="1"/>
          <p:nvPr/>
        </p:nvSpPr>
        <p:spPr>
          <a:xfrm>
            <a:off x="539258" y="1340768"/>
            <a:ext cx="3540518"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Order-details Collection</a:t>
            </a:r>
            <a:endParaRPr lang="en-IN" b="1" dirty="0">
              <a:solidFill>
                <a:schemeClr val="accent1">
                  <a:lumMod val="50000"/>
                </a:schemeClr>
              </a:solidFill>
            </a:endParaRPr>
          </a:p>
        </p:txBody>
      </p:sp>
    </p:spTree>
    <p:extLst>
      <p:ext uri="{BB962C8B-B14F-4D97-AF65-F5344CB8AC3E}">
        <p14:creationId xmlns:p14="http://schemas.microsoft.com/office/powerpoint/2010/main" val="1019140032"/>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524000" y="762000"/>
            <a:ext cx="8994812" cy="369332"/>
          </a:xfrm>
          <a:prstGeom prst="rect">
            <a:avLst/>
          </a:prstGeom>
        </p:spPr>
        <p:txBody>
          <a:bodyPr wrap="square">
            <a:spAutoFit/>
          </a:bodyPr>
          <a:lstStyle/>
          <a:p>
            <a:r>
              <a:rPr lang="en-US" dirty="0"/>
              <a:t>Subset Pattern.</a:t>
            </a:r>
            <a:endParaRPr lang="en-IN" dirty="0"/>
          </a:p>
        </p:txBody>
      </p:sp>
      <p:sp>
        <p:nvSpPr>
          <p:cNvPr id="7" name="TextBox 6">
            <a:extLst>
              <a:ext uri="{FF2B5EF4-FFF2-40B4-BE49-F238E27FC236}">
                <a16:creationId xmlns:a16="http://schemas.microsoft.com/office/drawing/2014/main" id="{80894CDD-198E-4356-A005-13E6172355E6}"/>
              </a:ext>
            </a:extLst>
          </p:cNvPr>
          <p:cNvSpPr txBox="1"/>
          <p:nvPr/>
        </p:nvSpPr>
        <p:spPr>
          <a:xfrm>
            <a:off x="544214" y="1310826"/>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orders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08944" y="3429000"/>
            <a:ext cx="3528686"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orderdetails Collection</a:t>
            </a:r>
            <a:endParaRPr lang="en-IN" b="1" dirty="0">
              <a:solidFill>
                <a:schemeClr val="accent1">
                  <a:lumMod val="50000"/>
                </a:schemeClr>
              </a:solidFill>
            </a:endParaRPr>
          </a:p>
        </p:txBody>
      </p:sp>
      <p:sp>
        <p:nvSpPr>
          <p:cNvPr id="11" name="TextBox 10">
            <a:extLst>
              <a:ext uri="{FF2B5EF4-FFF2-40B4-BE49-F238E27FC236}">
                <a16:creationId xmlns:a16="http://schemas.microsoft.com/office/drawing/2014/main" id="{4A517C6D-3D5E-4FF0-9F4B-F5482969D99D}"/>
              </a:ext>
            </a:extLst>
          </p:cNvPr>
          <p:cNvSpPr txBox="1"/>
          <p:nvPr/>
        </p:nvSpPr>
        <p:spPr>
          <a:xfrm>
            <a:off x="540000" y="1796400"/>
            <a:ext cx="9054155" cy="1477328"/>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12" name="TextBox 11">
            <a:extLst>
              <a:ext uri="{FF2B5EF4-FFF2-40B4-BE49-F238E27FC236}">
                <a16:creationId xmlns:a16="http://schemas.microsoft.com/office/drawing/2014/main" id="{B77EDF64-00E2-450D-A388-484F44B66662}"/>
              </a:ext>
            </a:extLst>
          </p:cNvPr>
          <p:cNvSpPr txBox="1"/>
          <p:nvPr/>
        </p:nvSpPr>
        <p:spPr>
          <a:xfrm>
            <a:off x="540000" y="3862800"/>
            <a:ext cx="11100616" cy="2308324"/>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5</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6</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"jam"</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4281835489"/>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Subset Pattern.</a:t>
            </a:r>
            <a:endParaRPr lang="en-IN" dirty="0"/>
          </a:p>
        </p:txBody>
      </p:sp>
      <p:sp>
        <p:nvSpPr>
          <p:cNvPr id="5" name="TextBox 4">
            <a:extLst>
              <a:ext uri="{FF2B5EF4-FFF2-40B4-BE49-F238E27FC236}">
                <a16:creationId xmlns:a16="http://schemas.microsoft.com/office/drawing/2014/main" id="{F51F1583-C5A6-47EB-8FBD-55C89F6E709E}"/>
              </a:ext>
            </a:extLst>
          </p:cNvPr>
          <p:cNvSpPr txBox="1"/>
          <p:nvPr/>
        </p:nvSpPr>
        <p:spPr>
          <a:xfrm>
            <a:off x="539258" y="1796623"/>
            <a:ext cx="10128742" cy="286232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1,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2,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"mongodb"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3,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"hbase"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4,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"pig"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5,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"python"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6,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"neo4j"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7,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"javascript"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8,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7" name="TextBox 6">
            <a:extLst>
              <a:ext uri="{FF2B5EF4-FFF2-40B4-BE49-F238E27FC236}">
                <a16:creationId xmlns:a16="http://schemas.microsoft.com/office/drawing/2014/main" id="{80894CDD-198E-4356-A005-13E6172355E6}"/>
              </a:ext>
            </a:extLst>
          </p:cNvPr>
          <p:cNvSpPr txBox="1"/>
          <p:nvPr/>
        </p:nvSpPr>
        <p:spPr>
          <a:xfrm>
            <a:off x="539258" y="1340768"/>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books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39258" y="4737918"/>
            <a:ext cx="2820438"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author Collection</a:t>
            </a:r>
            <a:endParaRPr lang="en-IN" b="1" dirty="0">
              <a:solidFill>
                <a:schemeClr val="accent1">
                  <a:lumMod val="50000"/>
                </a:schemeClr>
              </a:solidFill>
            </a:endParaRPr>
          </a:p>
        </p:txBody>
      </p:sp>
      <p:sp>
        <p:nvSpPr>
          <p:cNvPr id="10" name="TextBox 9">
            <a:extLst>
              <a:ext uri="{FF2B5EF4-FFF2-40B4-BE49-F238E27FC236}">
                <a16:creationId xmlns:a16="http://schemas.microsoft.com/office/drawing/2014/main" id="{4BD65B98-8B02-4340-99A2-41D412CBF11C}"/>
              </a:ext>
            </a:extLst>
          </p:cNvPr>
          <p:cNvSpPr txBox="1"/>
          <p:nvPr/>
        </p:nvSpPr>
        <p:spPr>
          <a:xfrm>
            <a:off x="539258" y="5169966"/>
            <a:ext cx="1138939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db</a:t>
            </a:r>
            <a:r>
              <a:rPr lang="en-IN" dirty="0">
                <a:latin typeface="Source Code Pro" panose="020B0509030403020204" pitchFamily="49" charset="0"/>
                <a:ea typeface="Source Code Pro" panose="020B0509030403020204" pitchFamily="49" charset="0"/>
              </a:rPr>
              <a:t>.author.</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id: 1,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1, 3, 5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2,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2, 4, 6, 8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3,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"vrushali"</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1, 3, 4, 6, 7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TextBox 10">
            <a:extLst>
              <a:ext uri="{FF2B5EF4-FFF2-40B4-BE49-F238E27FC236}">
                <a16:creationId xmlns:a16="http://schemas.microsoft.com/office/drawing/2014/main" id="{B46003FB-C385-4038-B73A-BE2CF7FD54EB}"/>
              </a:ext>
            </a:extLst>
          </p:cNvPr>
          <p:cNvSpPr txBox="1"/>
          <p:nvPr/>
        </p:nvSpPr>
        <p:spPr>
          <a:xfrm>
            <a:off x="4727848" y="756190"/>
            <a:ext cx="7436544"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.author.</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"books",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"bookID",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"_id",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"Book Information"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390948956"/>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methods</a:t>
            </a:r>
          </a:p>
        </p:txBody>
      </p:sp>
      <p:sp>
        <p:nvSpPr>
          <p:cNvPr id="7" name="TextBox 6">
            <a:extLst>
              <a:ext uri="{FF2B5EF4-FFF2-40B4-BE49-F238E27FC236}">
                <a16:creationId xmlns:a16="http://schemas.microsoft.com/office/drawing/2014/main" id="{499B44B3-36AA-45FF-BB81-4841A8C09041}"/>
              </a:ext>
            </a:extLst>
          </p:cNvPr>
          <p:cNvSpPr txBox="1"/>
          <p:nvPr/>
        </p:nvSpPr>
        <p:spPr>
          <a:xfrm>
            <a:off x="407368" y="1196752"/>
            <a:ext cx="11377264" cy="1384995"/>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cart: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"bread"</a:t>
            </a:r>
            <a:r>
              <a:rPr lang="en-IN" dirty="0">
                <a:latin typeface="Source Code Pro" panose="020B0509030403020204" pitchFamily="49" charset="0"/>
                <a:ea typeface="Source Code Pro" panose="020B0509030403020204" pitchFamily="49" charset="0"/>
              </a:rPr>
              <a:t>, price: </a:t>
            </a:r>
            <a:r>
              <a:rPr lang="en-IN" dirty="0">
                <a:solidFill>
                  <a:srgbClr val="994646"/>
                </a:solidFill>
                <a:latin typeface="Source Code Pro" panose="020B0509030403020204" pitchFamily="49" charset="0"/>
                <a:ea typeface="Source Code Pro" panose="020B0509030403020204" pitchFamily="49" charset="0"/>
              </a:rPr>
              <a:t>45</a:t>
            </a:r>
            <a:r>
              <a:rPr lang="en-IN" dirty="0">
                <a:latin typeface="Source Code Pro" panose="020B0509030403020204" pitchFamily="49" charset="0"/>
                <a:ea typeface="Source Code Pro" panose="020B0509030403020204" pitchFamily="49" charset="0"/>
              </a:rPr>
              <a:t>, quantity: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.orderItems.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rgbClr val="994646"/>
                </a:solidFill>
                <a:latin typeface="Source Code Pro" panose="020B0509030403020204" pitchFamily="49" charset="0"/>
                <a:ea typeface="Source Code Pro" panose="020B0509030403020204" pitchFamily="49" charset="0"/>
              </a:rPr>
              <a:t>1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"cart.3":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.orderItems.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$pop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"cart":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562750064"/>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1344" y="2057400"/>
            <a:ext cx="11809312"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var bulk = db.collection.initializeUnorderedBulkOp()</a:t>
            </a:r>
            <a:endParaRPr lang="en-US" dirty="0"/>
          </a:p>
        </p:txBody>
      </p:sp>
      <p:sp>
        <p:nvSpPr>
          <p:cNvPr id="3" name="Rectangle 2"/>
          <p:cNvSpPr/>
          <p:nvPr/>
        </p:nvSpPr>
        <p:spPr>
          <a:xfrm>
            <a:off x="1943100" y="3593069"/>
            <a:ext cx="8305800" cy="369332"/>
          </a:xfrm>
          <a:prstGeom prst="rect">
            <a:avLst/>
          </a:prstGeom>
          <a:solidFill>
            <a:schemeClr val="accent3">
              <a:lumMod val="20000"/>
              <a:lumOff val="80000"/>
            </a:schemeClr>
          </a:solidFill>
        </p:spPr>
        <p:txBody>
          <a:bodyPr wrap="square">
            <a:spAutoFit/>
          </a:bodyPr>
          <a:lstStyle/>
          <a:p>
            <a:r>
              <a:rPr lang="en-IN" dirty="0">
                <a:solidFill>
                  <a:srgbClr val="FF5A36"/>
                </a:solidFill>
                <a:latin typeface="SimSun" panose="02010600030101010101" pitchFamily="2" charset="-122"/>
                <a:ea typeface="SimSun" panose="02010600030101010101" pitchFamily="2" charset="-122"/>
                <a:cs typeface="Arial" panose="020B0604020202020204" pitchFamily="34" charset="0"/>
              </a:rPr>
              <a:t>Inserting record in bulk.</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76208663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35656</TotalTime>
  <Words>23817</Words>
  <Application>Microsoft Office PowerPoint</Application>
  <PresentationFormat>Widescreen</PresentationFormat>
  <Paragraphs>2337</Paragraphs>
  <Slides>286</Slides>
  <Notes>5</Notes>
  <HiddenSlides>0</HiddenSlides>
  <MMClips>0</MMClips>
  <ScaleCrop>false</ScaleCrop>
  <HeadingPairs>
    <vt:vector size="6" baseType="variant">
      <vt:variant>
        <vt:lpstr>Fonts Used</vt:lpstr>
      </vt:variant>
      <vt:variant>
        <vt:i4>23</vt:i4>
      </vt:variant>
      <vt:variant>
        <vt:lpstr>Theme</vt:lpstr>
      </vt:variant>
      <vt:variant>
        <vt:i4>1</vt:i4>
      </vt:variant>
      <vt:variant>
        <vt:lpstr>Slide Titles</vt:lpstr>
      </vt:variant>
      <vt:variant>
        <vt:i4>286</vt:i4>
      </vt:variant>
    </vt:vector>
  </HeadingPairs>
  <TitlesOfParts>
    <vt:vector size="310" baseType="lpstr">
      <vt:lpstr>SimSun</vt:lpstr>
      <vt:lpstr>Akzidenz</vt:lpstr>
      <vt:lpstr>-apple-system</vt:lpstr>
      <vt:lpstr>arial</vt:lpstr>
      <vt:lpstr>arial</vt:lpstr>
      <vt:lpstr>Bookman Old Style</vt:lpstr>
      <vt:lpstr>Calibri</vt:lpstr>
      <vt:lpstr>Cambria</vt:lpstr>
      <vt:lpstr>Consolas</vt:lpstr>
      <vt:lpstr>Gill Sans MT</vt:lpstr>
      <vt:lpstr>Gill Sans MT (Body)</vt:lpstr>
      <vt:lpstr>Liberation Mono</vt:lpstr>
      <vt:lpstr>Palatino Linotype</vt:lpstr>
      <vt:lpstr>Segoe Print</vt:lpstr>
      <vt:lpstr>Segoe UI</vt:lpstr>
      <vt:lpstr>Segoe UI Emoji</vt:lpstr>
      <vt:lpstr>Segoe UI Light</vt:lpstr>
      <vt:lpstr>Source Code Pro</vt:lpstr>
      <vt:lpstr>Symbol</vt:lpstr>
      <vt:lpstr>ui-monospace</vt:lpstr>
      <vt:lpstr>Verdana</vt:lpstr>
      <vt:lpstr>Wingdings</vt:lpstr>
      <vt:lpstr>Wingdings 3</vt:lpstr>
      <vt:lpstr>Origin</vt:lpstr>
      <vt:lpstr>Database Technologies - MongoDB</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SALIL BAGDE</cp:lastModifiedBy>
  <cp:revision>7231</cp:revision>
  <dcterms:created xsi:type="dcterms:W3CDTF">2015-10-09T06:09:34Z</dcterms:created>
  <dcterms:modified xsi:type="dcterms:W3CDTF">2023-11-18T06:57:12Z</dcterms:modified>
</cp:coreProperties>
</file>