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22"/>
  </p:notesMasterIdLst>
  <p:sldIdLst>
    <p:sldId id="257" r:id="rId2"/>
    <p:sldId id="1040" r:id="rId3"/>
    <p:sldId id="621" r:id="rId4"/>
    <p:sldId id="1643" r:id="rId5"/>
    <p:sldId id="1644" r:id="rId6"/>
    <p:sldId id="615" r:id="rId7"/>
    <p:sldId id="506" r:id="rId8"/>
    <p:sldId id="791" r:id="rId9"/>
    <p:sldId id="793" r:id="rId10"/>
    <p:sldId id="285" r:id="rId11"/>
    <p:sldId id="286" r:id="rId12"/>
    <p:sldId id="1287" r:id="rId13"/>
    <p:sldId id="1567" r:id="rId14"/>
    <p:sldId id="1506" r:id="rId15"/>
    <p:sldId id="829" r:id="rId16"/>
    <p:sldId id="673" r:id="rId17"/>
    <p:sldId id="674" r:id="rId18"/>
    <p:sldId id="379" r:id="rId19"/>
    <p:sldId id="1531" r:id="rId20"/>
    <p:sldId id="1516" r:id="rId21"/>
    <p:sldId id="1517" r:id="rId22"/>
    <p:sldId id="1510" r:id="rId23"/>
    <p:sldId id="1511" r:id="rId24"/>
    <p:sldId id="1512" r:id="rId25"/>
    <p:sldId id="1513" r:id="rId26"/>
    <p:sldId id="1514" r:id="rId27"/>
    <p:sldId id="1515" r:id="rId28"/>
    <p:sldId id="1518" r:id="rId29"/>
    <p:sldId id="1519" r:id="rId30"/>
    <p:sldId id="1646" r:id="rId31"/>
    <p:sldId id="1648" r:id="rId32"/>
    <p:sldId id="1520" r:id="rId33"/>
    <p:sldId id="1521" r:id="rId34"/>
    <p:sldId id="1522" r:id="rId35"/>
    <p:sldId id="1524" r:id="rId36"/>
    <p:sldId id="1508" r:id="rId37"/>
    <p:sldId id="1507" r:id="rId38"/>
    <p:sldId id="1555" r:id="rId39"/>
    <p:sldId id="1556" r:id="rId40"/>
    <p:sldId id="1557" r:id="rId41"/>
    <p:sldId id="1561" r:id="rId42"/>
    <p:sldId id="1563" r:id="rId43"/>
    <p:sldId id="1582" r:id="rId44"/>
    <p:sldId id="1583" r:id="rId45"/>
    <p:sldId id="1608" r:id="rId46"/>
    <p:sldId id="1609" r:id="rId47"/>
    <p:sldId id="1586" r:id="rId48"/>
    <p:sldId id="1584" r:id="rId49"/>
    <p:sldId id="1599" r:id="rId50"/>
    <p:sldId id="1585" r:id="rId51"/>
    <p:sldId id="1600" r:id="rId52"/>
    <p:sldId id="1596" r:id="rId53"/>
    <p:sldId id="1601" r:id="rId54"/>
    <p:sldId id="1587" r:id="rId55"/>
    <p:sldId id="1602" r:id="rId56"/>
    <p:sldId id="1593" r:id="rId57"/>
    <p:sldId id="1603" r:id="rId58"/>
    <p:sldId id="1594" r:id="rId59"/>
    <p:sldId id="1604" r:id="rId60"/>
    <p:sldId id="1595" r:id="rId61"/>
    <p:sldId id="1605" r:id="rId62"/>
    <p:sldId id="1598" r:id="rId63"/>
    <p:sldId id="1606" r:id="rId64"/>
    <p:sldId id="1588" r:id="rId65"/>
    <p:sldId id="1589" r:id="rId66"/>
    <p:sldId id="1607" r:id="rId67"/>
    <p:sldId id="1597" r:id="rId68"/>
    <p:sldId id="1610" r:id="rId69"/>
    <p:sldId id="1611" r:id="rId70"/>
    <p:sldId id="686" r:id="rId71"/>
    <p:sldId id="1207" r:id="rId72"/>
    <p:sldId id="302" r:id="rId73"/>
    <p:sldId id="1130" r:id="rId74"/>
    <p:sldId id="1614" r:id="rId75"/>
    <p:sldId id="1265" r:id="rId76"/>
    <p:sldId id="305" r:id="rId77"/>
    <p:sldId id="1266" r:id="rId78"/>
    <p:sldId id="1615" r:id="rId79"/>
    <p:sldId id="308" r:id="rId80"/>
    <p:sldId id="1618" r:id="rId81"/>
    <p:sldId id="1619" r:id="rId82"/>
    <p:sldId id="1617" r:id="rId83"/>
    <p:sldId id="1132" r:id="rId84"/>
    <p:sldId id="1268" r:id="rId85"/>
    <p:sldId id="1620" r:id="rId86"/>
    <p:sldId id="313" r:id="rId87"/>
    <p:sldId id="1204" r:id="rId88"/>
    <p:sldId id="1621" r:id="rId89"/>
    <p:sldId id="1622" r:id="rId90"/>
    <p:sldId id="1134" r:id="rId91"/>
    <p:sldId id="1623" r:id="rId92"/>
    <p:sldId id="1624" r:id="rId93"/>
    <p:sldId id="1625" r:id="rId94"/>
    <p:sldId id="1626" r:id="rId95"/>
    <p:sldId id="1627" r:id="rId96"/>
    <p:sldId id="1628" r:id="rId97"/>
    <p:sldId id="1612" r:id="rId98"/>
    <p:sldId id="1613" r:id="rId99"/>
    <p:sldId id="1527" r:id="rId100"/>
    <p:sldId id="1528" r:id="rId101"/>
    <p:sldId id="551" r:id="rId102"/>
    <p:sldId id="554" r:id="rId103"/>
    <p:sldId id="1525" r:id="rId104"/>
    <p:sldId id="1526" r:id="rId105"/>
    <p:sldId id="562" r:id="rId106"/>
    <p:sldId id="563" r:id="rId107"/>
    <p:sldId id="1296" r:id="rId108"/>
    <p:sldId id="1529" r:id="rId109"/>
    <p:sldId id="1530" r:id="rId110"/>
    <p:sldId id="1645" r:id="rId111"/>
    <p:sldId id="1540" r:id="rId112"/>
    <p:sldId id="1541" r:id="rId113"/>
    <p:sldId id="1542" r:id="rId114"/>
    <p:sldId id="1649" r:id="rId115"/>
    <p:sldId id="1543" r:id="rId116"/>
    <p:sldId id="1059" r:id="rId117"/>
    <p:sldId id="1060" r:id="rId118"/>
    <p:sldId id="1418" r:id="rId119"/>
    <p:sldId id="576" r:id="rId120"/>
    <p:sldId id="577" r:id="rId121"/>
    <p:sldId id="1564" r:id="rId122"/>
    <p:sldId id="1566" r:id="rId123"/>
    <p:sldId id="1631" r:id="rId124"/>
    <p:sldId id="1632" r:id="rId125"/>
    <p:sldId id="1629" r:id="rId126"/>
    <p:sldId id="1630" r:id="rId127"/>
    <p:sldId id="1633" r:id="rId128"/>
    <p:sldId id="1634" r:id="rId129"/>
    <p:sldId id="1474" r:id="rId130"/>
    <p:sldId id="1475" r:id="rId131"/>
    <p:sldId id="1476" r:id="rId132"/>
    <p:sldId id="1477" r:id="rId133"/>
    <p:sldId id="1478" r:id="rId134"/>
    <p:sldId id="1479" r:id="rId135"/>
    <p:sldId id="1481" r:id="rId136"/>
    <p:sldId id="625" r:id="rId137"/>
    <p:sldId id="1150" r:id="rId138"/>
    <p:sldId id="393" r:id="rId139"/>
    <p:sldId id="395" r:id="rId140"/>
    <p:sldId id="1642" r:id="rId141"/>
    <p:sldId id="820" r:id="rId142"/>
    <p:sldId id="414" r:id="rId143"/>
    <p:sldId id="821" r:id="rId144"/>
    <p:sldId id="1077" r:id="rId145"/>
    <p:sldId id="1177" r:id="rId146"/>
    <p:sldId id="1535" r:id="rId147"/>
    <p:sldId id="1536" r:id="rId148"/>
    <p:sldId id="1532" r:id="rId149"/>
    <p:sldId id="1533" r:id="rId150"/>
    <p:sldId id="1534" r:id="rId151"/>
    <p:sldId id="1538" r:id="rId152"/>
    <p:sldId id="1539" r:id="rId153"/>
    <p:sldId id="1152" r:id="rId154"/>
    <p:sldId id="1153" r:id="rId155"/>
    <p:sldId id="1537" r:id="rId156"/>
    <p:sldId id="1548" r:id="rId157"/>
    <p:sldId id="1549" r:id="rId158"/>
    <p:sldId id="564" r:id="rId159"/>
    <p:sldId id="1364" r:id="rId160"/>
    <p:sldId id="826" r:id="rId161"/>
    <p:sldId id="566" r:id="rId162"/>
    <p:sldId id="1211" r:id="rId163"/>
    <p:sldId id="1430" r:id="rId164"/>
    <p:sldId id="1460" r:id="rId165"/>
    <p:sldId id="798" r:id="rId166"/>
    <p:sldId id="1215" r:id="rId167"/>
    <p:sldId id="1427" r:id="rId168"/>
    <p:sldId id="1225" r:id="rId169"/>
    <p:sldId id="1212" r:id="rId170"/>
    <p:sldId id="1213" r:id="rId171"/>
    <p:sldId id="1216" r:id="rId172"/>
    <p:sldId id="1210" r:id="rId173"/>
    <p:sldId id="1151" r:id="rId174"/>
    <p:sldId id="1226" r:id="rId175"/>
    <p:sldId id="443" r:id="rId176"/>
    <p:sldId id="445" r:id="rId177"/>
    <p:sldId id="446" r:id="rId178"/>
    <p:sldId id="1293" r:id="rId179"/>
    <p:sldId id="1403" r:id="rId180"/>
    <p:sldId id="1290" r:id="rId181"/>
    <p:sldId id="1294" r:id="rId182"/>
    <p:sldId id="1283" r:id="rId183"/>
    <p:sldId id="440" r:id="rId184"/>
    <p:sldId id="570" r:id="rId185"/>
    <p:sldId id="827" r:id="rId186"/>
    <p:sldId id="453" r:id="rId187"/>
    <p:sldId id="574" r:id="rId188"/>
    <p:sldId id="838" r:id="rId189"/>
    <p:sldId id="839" r:id="rId190"/>
    <p:sldId id="1271" r:id="rId191"/>
    <p:sldId id="1550" r:id="rId192"/>
    <p:sldId id="1551" r:id="rId193"/>
    <p:sldId id="1641" r:id="rId194"/>
    <p:sldId id="1576" r:id="rId195"/>
    <p:sldId id="1577" r:id="rId196"/>
    <p:sldId id="1544" r:id="rId197"/>
    <p:sldId id="1545" r:id="rId198"/>
    <p:sldId id="1635" r:id="rId199"/>
    <p:sldId id="1636" r:id="rId200"/>
    <p:sldId id="1637" r:id="rId201"/>
    <p:sldId id="1639" r:id="rId202"/>
    <p:sldId id="1640" r:id="rId203"/>
    <p:sldId id="1574" r:id="rId204"/>
    <p:sldId id="1575" r:id="rId205"/>
    <p:sldId id="1569" r:id="rId206"/>
    <p:sldId id="1568" r:id="rId207"/>
    <p:sldId id="1573" r:id="rId208"/>
    <p:sldId id="1572" r:id="rId209"/>
    <p:sldId id="1570" r:id="rId210"/>
    <p:sldId id="1578" r:id="rId211"/>
    <p:sldId id="1579" r:id="rId212"/>
    <p:sldId id="1571" r:id="rId213"/>
    <p:sldId id="1580" r:id="rId214"/>
    <p:sldId id="1581" r:id="rId215"/>
    <p:sldId id="1552" r:id="rId216"/>
    <p:sldId id="1553" r:id="rId217"/>
    <p:sldId id="788" r:id="rId218"/>
    <p:sldId id="1546" r:id="rId219"/>
    <p:sldId id="1616" r:id="rId220"/>
    <p:sldId id="1638" r:id="rId2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AE0A"/>
    <a:srgbClr val="FD8603"/>
    <a:srgbClr val="DFDC52"/>
    <a:srgbClr val="01FFFF"/>
    <a:srgbClr val="840FF9"/>
    <a:srgbClr val="803A69"/>
    <a:srgbClr val="EAE2DA"/>
    <a:srgbClr val="F63122"/>
    <a:srgbClr val="CAA496"/>
    <a:srgbClr val="41C60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26" autoAdjust="0"/>
    <p:restoredTop sz="86405" autoAdjust="0"/>
  </p:normalViewPr>
  <p:slideViewPr>
    <p:cSldViewPr>
      <p:cViewPr varScale="1">
        <p:scale>
          <a:sx n="79" d="100"/>
          <a:sy n="79" d="100"/>
        </p:scale>
        <p:origin x="739" y="82"/>
      </p:cViewPr>
      <p:guideLst>
        <p:guide orient="horz" pos="2160"/>
        <p:guide pos="3840"/>
      </p:guideLst>
    </p:cSldViewPr>
  </p:slideViewPr>
  <p:outlineViewPr>
    <p:cViewPr>
      <p:scale>
        <a:sx n="33" d="100"/>
        <a:sy n="33" d="100"/>
      </p:scale>
      <p:origin x="0" y="-6744"/>
    </p:cViewPr>
  </p:outlineViewPr>
  <p:notesTextViewPr>
    <p:cViewPr>
      <p:scale>
        <a:sx n="200" d="100"/>
        <a:sy n="200" d="100"/>
      </p:scale>
      <p:origin x="0" y="0"/>
    </p:cViewPr>
  </p:notesTextViewPr>
  <p:sorterViewPr>
    <p:cViewPr>
      <p:scale>
        <a:sx n="100" d="100"/>
        <a:sy n="100" d="100"/>
      </p:scale>
      <p:origin x="0" y="-206502"/>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theme" Target="theme/theme1.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tableStyles" Target="tableStyles.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viewProps" Target="view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notesMaster" Target="notesMasters/notesMaster1.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commentAuthors" Target="commentAuthors.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 Type="http://schemas.openxmlformats.org/officeDocument/2006/relationships/slide" Target="slides/slide1.xml"/><Relationship Id="rId29" Type="http://schemas.openxmlformats.org/officeDocument/2006/relationships/slide" Target="slides/slide28.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presProps" Target="presProps.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30-11-2023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72</a:t>
            </a:fld>
            <a:endParaRPr lang="en-IN"/>
          </a:p>
        </p:txBody>
      </p:sp>
    </p:spTree>
    <p:extLst>
      <p:ext uri="{BB962C8B-B14F-4D97-AF65-F5344CB8AC3E}">
        <p14:creationId xmlns:p14="http://schemas.microsoft.com/office/powerpoint/2010/main" val="13261492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177</a:t>
            </a:fld>
            <a:endParaRPr lang="en-IN"/>
          </a:p>
        </p:txBody>
      </p:sp>
    </p:spTree>
    <p:extLst>
      <p:ext uri="{BB962C8B-B14F-4D97-AF65-F5344CB8AC3E}">
        <p14:creationId xmlns:p14="http://schemas.microsoft.com/office/powerpoint/2010/main" val="35670408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178</a:t>
            </a:fld>
            <a:endParaRPr lang="en-IN"/>
          </a:p>
        </p:txBody>
      </p:sp>
    </p:spTree>
    <p:extLst>
      <p:ext uri="{BB962C8B-B14F-4D97-AF65-F5344CB8AC3E}">
        <p14:creationId xmlns:p14="http://schemas.microsoft.com/office/powerpoint/2010/main" val="111304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179</a:t>
            </a:fld>
            <a:endParaRPr lang="en-IN"/>
          </a:p>
        </p:txBody>
      </p:sp>
    </p:spTree>
    <p:extLst>
      <p:ext uri="{BB962C8B-B14F-4D97-AF65-F5344CB8AC3E}">
        <p14:creationId xmlns:p14="http://schemas.microsoft.com/office/powerpoint/2010/main" val="36231334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180</a:t>
            </a:fld>
            <a:endParaRPr lang="en-IN"/>
          </a:p>
        </p:txBody>
      </p:sp>
    </p:spTree>
    <p:extLst>
      <p:ext uri="{BB962C8B-B14F-4D97-AF65-F5344CB8AC3E}">
        <p14:creationId xmlns:p14="http://schemas.microsoft.com/office/powerpoint/2010/main" val="129332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181</a:t>
            </a:fld>
            <a:endParaRPr lang="en-IN"/>
          </a:p>
        </p:txBody>
      </p:sp>
    </p:spTree>
    <p:extLst>
      <p:ext uri="{BB962C8B-B14F-4D97-AF65-F5344CB8AC3E}">
        <p14:creationId xmlns:p14="http://schemas.microsoft.com/office/powerpoint/2010/main" val="41161501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182</a:t>
            </a:fld>
            <a:endParaRPr lang="en-IN"/>
          </a:p>
        </p:txBody>
      </p:sp>
    </p:spTree>
    <p:extLst>
      <p:ext uri="{BB962C8B-B14F-4D97-AF65-F5344CB8AC3E}">
        <p14:creationId xmlns:p14="http://schemas.microsoft.com/office/powerpoint/2010/main" val="39995756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219</a:t>
            </a:fld>
            <a:endParaRPr lang="en-IN"/>
          </a:p>
        </p:txBody>
      </p:sp>
    </p:spTree>
    <p:extLst>
      <p:ext uri="{BB962C8B-B14F-4D97-AF65-F5344CB8AC3E}">
        <p14:creationId xmlns:p14="http://schemas.microsoft.com/office/powerpoint/2010/main" val="128505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75</a:t>
            </a:fld>
            <a:endParaRPr lang="en-IN"/>
          </a:p>
        </p:txBody>
      </p:sp>
    </p:spTree>
    <p:extLst>
      <p:ext uri="{BB962C8B-B14F-4D97-AF65-F5344CB8AC3E}">
        <p14:creationId xmlns:p14="http://schemas.microsoft.com/office/powerpoint/2010/main" val="7409045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77</a:t>
            </a:fld>
            <a:endParaRPr lang="en-IN"/>
          </a:p>
        </p:txBody>
      </p:sp>
    </p:spTree>
    <p:extLst>
      <p:ext uri="{BB962C8B-B14F-4D97-AF65-F5344CB8AC3E}">
        <p14:creationId xmlns:p14="http://schemas.microsoft.com/office/powerpoint/2010/main" val="30411455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82</a:t>
            </a:fld>
            <a:endParaRPr lang="en-IN"/>
          </a:p>
        </p:txBody>
      </p:sp>
    </p:spTree>
    <p:extLst>
      <p:ext uri="{BB962C8B-B14F-4D97-AF65-F5344CB8AC3E}">
        <p14:creationId xmlns:p14="http://schemas.microsoft.com/office/powerpoint/2010/main" val="37248878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84</a:t>
            </a:fld>
            <a:endParaRPr lang="en-IN"/>
          </a:p>
        </p:txBody>
      </p:sp>
    </p:spTree>
    <p:extLst>
      <p:ext uri="{BB962C8B-B14F-4D97-AF65-F5344CB8AC3E}">
        <p14:creationId xmlns:p14="http://schemas.microsoft.com/office/powerpoint/2010/main" val="2133267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91</a:t>
            </a:fld>
            <a:endParaRPr lang="en-IN"/>
          </a:p>
        </p:txBody>
      </p:sp>
    </p:spTree>
    <p:extLst>
      <p:ext uri="{BB962C8B-B14F-4D97-AF65-F5344CB8AC3E}">
        <p14:creationId xmlns:p14="http://schemas.microsoft.com/office/powerpoint/2010/main" val="42308144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93</a:t>
            </a:fld>
            <a:endParaRPr lang="en-IN"/>
          </a:p>
        </p:txBody>
      </p:sp>
    </p:spTree>
    <p:extLst>
      <p:ext uri="{BB962C8B-B14F-4D97-AF65-F5344CB8AC3E}">
        <p14:creationId xmlns:p14="http://schemas.microsoft.com/office/powerpoint/2010/main" val="22078195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95</a:t>
            </a:fld>
            <a:endParaRPr lang="en-IN"/>
          </a:p>
        </p:txBody>
      </p:sp>
    </p:spTree>
    <p:extLst>
      <p:ext uri="{BB962C8B-B14F-4D97-AF65-F5344CB8AC3E}">
        <p14:creationId xmlns:p14="http://schemas.microsoft.com/office/powerpoint/2010/main" val="34285516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161</a:t>
            </a:fld>
            <a:endParaRPr lang="en-IN"/>
          </a:p>
        </p:txBody>
      </p:sp>
    </p:spTree>
    <p:extLst>
      <p:ext uri="{BB962C8B-B14F-4D97-AF65-F5344CB8AC3E}">
        <p14:creationId xmlns:p14="http://schemas.microsoft.com/office/powerpoint/2010/main" val="20423534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625600" y="3886200"/>
            <a:ext cx="9144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625600" y="5124450"/>
            <a:ext cx="9144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1" name="Rectangle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3" name="Rectangle 32"/>
          <p:cNvSpPr/>
          <p:nvPr/>
        </p:nvSpPr>
        <p:spPr>
          <a:xfrm>
            <a:off x="1219200"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Rectangle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2" name="Rectangle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11/30/2023</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609600" y="1219200"/>
            <a:ext cx="109728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11/30/2023</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11/30/2023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11/30/2023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583833" y="145754"/>
            <a:ext cx="7608168" cy="1569660"/>
          </a:xfrm>
          <a:prstGeom prst="rect">
            <a:avLst/>
          </a:prstGeom>
        </p:spPr>
        <p:txBody>
          <a:bodyPr wrap="square">
            <a:spAutoFit/>
          </a:bodyPr>
          <a:lstStyle/>
          <a:p>
            <a:r>
              <a:rPr lang="en-IN" sz="4800" dirty="0">
                <a:solidFill>
                  <a:srgbClr val="FF6000"/>
                </a:solidFill>
                <a:latin typeface="Segoe Print" panose="02000600000000000000" pitchFamily="2" charset="0"/>
              </a:rPr>
              <a:t>A day without new knowledge is a lost day.</a:t>
            </a:r>
          </a:p>
        </p:txBody>
      </p:sp>
      <p:sp>
        <p:nvSpPr>
          <p:cNvPr id="8" name="Title 2"/>
          <p:cNvSpPr>
            <a:spLocks noGrp="1"/>
          </p:cNvSpPr>
          <p:nvPr>
            <p:ph type="ctrTitle"/>
          </p:nvPr>
        </p:nvSpPr>
        <p:spPr>
          <a:xfrm>
            <a:off x="1367120" y="3068960"/>
            <a:ext cx="10057472"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H2 Database</a:t>
            </a:r>
          </a:p>
        </p:txBody>
      </p:sp>
      <p:sp>
        <p:nvSpPr>
          <p:cNvPr id="3" name="TextBox 2">
            <a:extLst>
              <a:ext uri="{FF2B5EF4-FFF2-40B4-BE49-F238E27FC236}">
                <a16:creationId xmlns:a16="http://schemas.microsoft.com/office/drawing/2014/main" id="{685929B2-6349-4CA9-ABFF-E94AF285D846}"/>
              </a:ext>
            </a:extLst>
          </p:cNvPr>
          <p:cNvSpPr txBox="1"/>
          <p:nvPr/>
        </p:nvSpPr>
        <p:spPr>
          <a:xfrm>
            <a:off x="241010" y="4382986"/>
            <a:ext cx="8146907" cy="1354217"/>
          </a:xfrm>
          <a:prstGeom prst="rect">
            <a:avLst/>
          </a:prstGeom>
        </p:spPr>
        <p:txBody>
          <a:bodyPr wrap="square">
            <a:spAutoFit/>
          </a:bodyPr>
          <a:lstStyle>
            <a:defPPr>
              <a:defRPr lang="en-US"/>
            </a:defPPr>
            <a:lvl1pPr>
              <a:defRPr sz="2400">
                <a:solidFill>
                  <a:schemeClr val="accent6">
                    <a:lumMod val="50000"/>
                  </a:schemeClr>
                </a:solidFill>
              </a:defRPr>
            </a:lvl1pPr>
          </a:lstStyle>
          <a:p>
            <a:pPr marL="342900" indent="-342900">
              <a:buFont typeface="Arial" panose="020B0604020202020204" pitchFamily="34" charset="0"/>
              <a:buChar char="•"/>
            </a:pPr>
            <a:r>
              <a:rPr lang="en-US" sz="2200" dirty="0">
                <a:solidFill>
                  <a:schemeClr val="accent5">
                    <a:lumMod val="50000"/>
                  </a:schemeClr>
                </a:solidFill>
              </a:rPr>
              <a:t>H2 Database is case-sensitive.</a:t>
            </a:r>
          </a:p>
          <a:p>
            <a:pPr marL="171450" indent="-171450">
              <a:buFont typeface="Arial" panose="020B0604020202020204" pitchFamily="34" charset="0"/>
              <a:buChar char="•"/>
            </a:pPr>
            <a:endParaRPr lang="en-US" sz="800" dirty="0">
              <a:solidFill>
                <a:schemeClr val="accent5">
                  <a:lumMod val="50000"/>
                </a:schemeClr>
              </a:solidFill>
            </a:endParaRPr>
          </a:p>
          <a:p>
            <a:pPr marL="342900" indent="-342900">
              <a:buFont typeface="Arial" panose="020B0604020202020204" pitchFamily="34" charset="0"/>
              <a:buChar char="•"/>
            </a:pPr>
            <a:r>
              <a:rPr lang="en-US" sz="2200" dirty="0">
                <a:solidFill>
                  <a:schemeClr val="accent5">
                    <a:lumMod val="50000"/>
                  </a:schemeClr>
                </a:solidFill>
              </a:rPr>
              <a:t>Use single quotes for string.</a:t>
            </a:r>
          </a:p>
          <a:p>
            <a:pPr marL="342900" indent="-342900">
              <a:buFont typeface="Arial" panose="020B0604020202020204" pitchFamily="34" charset="0"/>
              <a:buChar char="•"/>
            </a:pPr>
            <a:endParaRPr lang="en-US" sz="800" dirty="0">
              <a:solidFill>
                <a:schemeClr val="accent5">
                  <a:lumMod val="50000"/>
                </a:schemeClr>
              </a:solidFill>
            </a:endParaRPr>
          </a:p>
          <a:p>
            <a:pPr marL="342900" indent="-342900">
              <a:buFont typeface="Arial" panose="020B0604020202020204" pitchFamily="34" charset="0"/>
              <a:buChar char="•"/>
            </a:pPr>
            <a:r>
              <a:rPr lang="en-US" sz="2200">
                <a:solidFill>
                  <a:schemeClr val="accent5">
                    <a:lumMod val="50000"/>
                  </a:schemeClr>
                </a:solidFill>
              </a:rPr>
              <a:t>Use Double </a:t>
            </a:r>
            <a:r>
              <a:rPr lang="en-US" sz="2200" dirty="0">
                <a:solidFill>
                  <a:schemeClr val="accent5">
                    <a:lumMod val="50000"/>
                  </a:schemeClr>
                </a:solidFill>
              </a:rPr>
              <a:t>quotes or backtick for qualifiers.</a:t>
            </a:r>
            <a:endParaRPr lang="en-IN" sz="2200" dirty="0">
              <a:solidFill>
                <a:schemeClr val="accent5">
                  <a:lumMod val="50000"/>
                </a:schemeClr>
              </a:solidFill>
            </a:endParaRPr>
          </a:p>
        </p:txBody>
      </p:sp>
      <p:sp>
        <p:nvSpPr>
          <p:cNvPr id="4" name="TextBox 3">
            <a:extLst>
              <a:ext uri="{FF2B5EF4-FFF2-40B4-BE49-F238E27FC236}">
                <a16:creationId xmlns:a16="http://schemas.microsoft.com/office/drawing/2014/main" id="{36D4B283-7B56-4A6F-5EE0-547CD621C173}"/>
              </a:ext>
            </a:extLst>
          </p:cNvPr>
          <p:cNvSpPr txBox="1"/>
          <p:nvPr/>
        </p:nvSpPr>
        <p:spPr>
          <a:xfrm>
            <a:off x="244663" y="2212304"/>
            <a:ext cx="3694750" cy="400110"/>
          </a:xfrm>
          <a:prstGeom prst="rect">
            <a:avLst/>
          </a:prstGeom>
          <a:noFill/>
        </p:spPr>
        <p:txBody>
          <a:bodyPr wrap="square">
            <a:spAutoFit/>
          </a:bodyPr>
          <a:lstStyle/>
          <a:p>
            <a:r>
              <a:rPr lang="en-IN" sz="2000" dirty="0">
                <a:solidFill>
                  <a:srgbClr val="0077AA"/>
                </a:solidFill>
                <a:latin typeface="Liberation Mono"/>
              </a:rPr>
              <a:t>SELECT</a:t>
            </a:r>
            <a:r>
              <a:rPr lang="en-IN" sz="2000" dirty="0">
                <a:latin typeface="Liberation Mono"/>
              </a:rPr>
              <a:t> H2VERSION() </a:t>
            </a:r>
            <a:r>
              <a:rPr lang="en-IN" sz="2000" dirty="0">
                <a:solidFill>
                  <a:srgbClr val="0077AA"/>
                </a:solidFill>
                <a:latin typeface="Liberation Mono"/>
                <a:cs typeface="Arial" panose="020B0604020202020204" pitchFamily="34" charset="0"/>
              </a:rPr>
              <a:t>FROM</a:t>
            </a:r>
            <a:r>
              <a:rPr lang="en-IN" sz="2000" dirty="0">
                <a:latin typeface="Liberation Mono"/>
              </a:rPr>
              <a:t> dual;</a:t>
            </a:r>
          </a:p>
        </p:txBody>
      </p:sp>
      <p:sp>
        <p:nvSpPr>
          <p:cNvPr id="2" name="TextBox 1">
            <a:extLst>
              <a:ext uri="{FF2B5EF4-FFF2-40B4-BE49-F238E27FC236}">
                <a16:creationId xmlns:a16="http://schemas.microsoft.com/office/drawing/2014/main" id="{4D35AFB7-002B-D1BE-C4E2-EEEF15658D45}"/>
              </a:ext>
            </a:extLst>
          </p:cNvPr>
          <p:cNvSpPr txBox="1"/>
          <p:nvPr/>
        </p:nvSpPr>
        <p:spPr>
          <a:xfrm>
            <a:off x="241010" y="191867"/>
            <a:ext cx="2680727" cy="1685846"/>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IN" sz="2400" dirty="0">
                <a:solidFill>
                  <a:srgbClr val="FF0000"/>
                </a:solidFill>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anything</a:t>
            </a:r>
          </a:p>
          <a:p>
            <a:pPr marL="342900" indent="-342900">
              <a:lnSpc>
                <a:spcPct val="150000"/>
              </a:lnSpc>
              <a:buFont typeface="Arial" panose="020B0604020202020204" pitchFamily="34" charset="0"/>
              <a:buChar char="•"/>
            </a:pPr>
            <a:r>
              <a:rPr lang="en-IN" sz="2400" dirty="0">
                <a:solidFill>
                  <a:srgbClr val="FF0000"/>
                </a:solidFill>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anything</a:t>
            </a:r>
          </a:p>
          <a:p>
            <a:pPr marL="342900" indent="-342900">
              <a:lnSpc>
                <a:spcPct val="150000"/>
              </a:lnSpc>
              <a:buFont typeface="Arial" panose="020B0604020202020204" pitchFamily="34" charset="0"/>
              <a:buChar char="•"/>
            </a:pPr>
            <a:r>
              <a:rPr lang="en-IN" sz="2400" dirty="0">
                <a:solidFill>
                  <a:srgbClr val="FF0000"/>
                </a:solidFill>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anything </a:t>
            </a:r>
            <a:r>
              <a:rPr lang="en-IN" sz="2400" dirty="0">
                <a:solidFill>
                  <a:srgbClr val="FF0000"/>
                </a:solidFill>
                <a:latin typeface="Arial" panose="020B0604020202020204" pitchFamily="34" charset="0"/>
                <a:cs typeface="Arial" panose="020B0604020202020204" pitchFamily="34" charset="0"/>
              </a:rPr>
              <a:t>*/</a:t>
            </a:r>
            <a:endParaRPr lang="en-IN" sz="2000"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38021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1611868"/>
            <a:ext cx="8838049" cy="914400"/>
          </a:xfrm>
          <a:prstGeom prst="rect">
            <a:avLst/>
          </a:prstGeom>
        </p:spPr>
        <p:txBody>
          <a:bodyPr>
            <a:normAutofit/>
          </a:bodyPr>
          <a:lstStyle/>
          <a:p>
            <a:pPr algn="ctr"/>
            <a:r>
              <a:rPr lang="en-US" sz="4800" i="1" dirty="0">
                <a:solidFill>
                  <a:srgbClr val="DC525C"/>
                </a:solidFill>
                <a:latin typeface="Segoe UI Light" panose="020B0502040204020203" pitchFamily="34" charset="0"/>
                <a:cs typeface="Segoe UI Light" panose="020B0502040204020203" pitchFamily="34" charset="0"/>
              </a:rPr>
              <a:t>datatypes</a:t>
            </a:r>
          </a:p>
        </p:txBody>
      </p:sp>
      <p:graphicFrame>
        <p:nvGraphicFramePr>
          <p:cNvPr id="3" name="Table 2"/>
          <p:cNvGraphicFramePr>
            <a:graphicFrameLocks noGrp="1"/>
          </p:cNvGraphicFramePr>
          <p:nvPr>
            <p:extLst>
              <p:ext uri="{D42A27DB-BD31-4B8C-83A1-F6EECF244321}">
                <p14:modId xmlns:p14="http://schemas.microsoft.com/office/powerpoint/2010/main" val="1372140001"/>
              </p:ext>
            </p:extLst>
          </p:nvPr>
        </p:nvGraphicFramePr>
        <p:xfrm>
          <a:off x="191339" y="2545432"/>
          <a:ext cx="11737305" cy="1102360"/>
        </p:xfrm>
        <a:graphic>
          <a:graphicData uri="http://schemas.openxmlformats.org/drawingml/2006/table">
            <a:tbl>
              <a:tblPr firstRow="1" bandRow="1">
                <a:tableStyleId>{2D5ABB26-0587-4C30-8999-92F81FD0307C}</a:tableStyleId>
              </a:tblPr>
              <a:tblGrid>
                <a:gridCol w="4169314">
                  <a:extLst>
                    <a:ext uri="{9D8B030D-6E8A-4147-A177-3AD203B41FA5}">
                      <a16:colId xmlns:a16="http://schemas.microsoft.com/office/drawing/2014/main" val="20000"/>
                    </a:ext>
                  </a:extLst>
                </a:gridCol>
                <a:gridCol w="513467">
                  <a:extLst>
                    <a:ext uri="{9D8B030D-6E8A-4147-A177-3AD203B41FA5}">
                      <a16:colId xmlns:a16="http://schemas.microsoft.com/office/drawing/2014/main" val="20001"/>
                    </a:ext>
                  </a:extLst>
                </a:gridCol>
                <a:gridCol w="513467">
                  <a:extLst>
                    <a:ext uri="{9D8B030D-6E8A-4147-A177-3AD203B41FA5}">
                      <a16:colId xmlns:a16="http://schemas.microsoft.com/office/drawing/2014/main" val="20002"/>
                    </a:ext>
                  </a:extLst>
                </a:gridCol>
                <a:gridCol w="513467">
                  <a:extLst>
                    <a:ext uri="{9D8B030D-6E8A-4147-A177-3AD203B41FA5}">
                      <a16:colId xmlns:a16="http://schemas.microsoft.com/office/drawing/2014/main" val="20003"/>
                    </a:ext>
                  </a:extLst>
                </a:gridCol>
                <a:gridCol w="513467">
                  <a:extLst>
                    <a:ext uri="{9D8B030D-6E8A-4147-A177-3AD203B41FA5}">
                      <a16:colId xmlns:a16="http://schemas.microsoft.com/office/drawing/2014/main" val="20004"/>
                    </a:ext>
                  </a:extLst>
                </a:gridCol>
                <a:gridCol w="513467">
                  <a:extLst>
                    <a:ext uri="{9D8B030D-6E8A-4147-A177-3AD203B41FA5}">
                      <a16:colId xmlns:a16="http://schemas.microsoft.com/office/drawing/2014/main" val="20005"/>
                    </a:ext>
                  </a:extLst>
                </a:gridCol>
                <a:gridCol w="513467">
                  <a:extLst>
                    <a:ext uri="{9D8B030D-6E8A-4147-A177-3AD203B41FA5}">
                      <a16:colId xmlns:a16="http://schemas.microsoft.com/office/drawing/2014/main" val="20006"/>
                    </a:ext>
                  </a:extLst>
                </a:gridCol>
                <a:gridCol w="513467">
                  <a:extLst>
                    <a:ext uri="{9D8B030D-6E8A-4147-A177-3AD203B41FA5}">
                      <a16:colId xmlns:a16="http://schemas.microsoft.com/office/drawing/2014/main" val="20007"/>
                    </a:ext>
                  </a:extLst>
                </a:gridCol>
                <a:gridCol w="513467">
                  <a:extLst>
                    <a:ext uri="{9D8B030D-6E8A-4147-A177-3AD203B41FA5}">
                      <a16:colId xmlns:a16="http://schemas.microsoft.com/office/drawing/2014/main" val="20008"/>
                    </a:ext>
                  </a:extLst>
                </a:gridCol>
                <a:gridCol w="513467">
                  <a:extLst>
                    <a:ext uri="{9D8B030D-6E8A-4147-A177-3AD203B41FA5}">
                      <a16:colId xmlns:a16="http://schemas.microsoft.com/office/drawing/2014/main" val="20009"/>
                    </a:ext>
                  </a:extLst>
                </a:gridCol>
                <a:gridCol w="513467">
                  <a:extLst>
                    <a:ext uri="{9D8B030D-6E8A-4147-A177-3AD203B41FA5}">
                      <a16:colId xmlns:a16="http://schemas.microsoft.com/office/drawing/2014/main" val="20010"/>
                    </a:ext>
                  </a:extLst>
                </a:gridCol>
                <a:gridCol w="2433321">
                  <a:extLst>
                    <a:ext uri="{9D8B030D-6E8A-4147-A177-3AD203B41FA5}">
                      <a16:colId xmlns:a16="http://schemas.microsoft.com/office/drawing/2014/main" val="20011"/>
                    </a:ext>
                  </a:extLst>
                </a:gridCol>
              </a:tblGrid>
              <a:tr h="370840">
                <a:tc>
                  <a:txBody>
                    <a:bodyPr/>
                    <a:lstStyle/>
                    <a:p>
                      <a:r>
                        <a:rPr lang="en-IN" dirty="0">
                          <a:latin typeface="Arial" panose="020B0604020202020204" pitchFamily="34" charset="0"/>
                          <a:cs typeface="Arial" panose="020B0604020202020204" pitchFamily="34" charset="0"/>
                        </a:rPr>
                        <a:t>ename</a:t>
                      </a:r>
                      <a:r>
                        <a:rPr lang="en-IN" baseline="0"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latin typeface="Arial" panose="020B0604020202020204" pitchFamily="34" charset="0"/>
                          <a:cs typeface="Arial" panose="020B0604020202020204" pitchFamily="34" charset="0"/>
                        </a:rPr>
                        <a:t> LENGTH</a:t>
                      </a:r>
                      <a:r>
                        <a:rPr lang="en-IN" baseline="0" dirty="0">
                          <a:latin typeface="Arial" panose="020B0604020202020204" pitchFamily="34" charset="0"/>
                          <a:cs typeface="Arial" panose="020B0604020202020204" pitchFamily="34" charset="0"/>
                        </a:rPr>
                        <a:t> -&gt; 10</a:t>
                      </a: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r>
                        <a:rPr lang="en-IN" dirty="0">
                          <a:latin typeface="Arial" panose="020B0604020202020204" pitchFamily="34" charset="0"/>
                          <a:cs typeface="Arial" panose="020B0604020202020204" pitchFamily="34" charset="0"/>
                        </a:rPr>
                        <a:t>ename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latin typeface="Arial" panose="020B0604020202020204" pitchFamily="34" charset="0"/>
                          <a:cs typeface="Arial" panose="020B0604020202020204" pitchFamily="34" charset="0"/>
                        </a:rPr>
                        <a:t> LENGTH -&gt; 6</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r>
                        <a:rPr lang="en-IN" dirty="0">
                          <a:latin typeface="Arial" panose="020B0604020202020204" pitchFamily="34" charset="0"/>
                          <a:cs typeface="Arial" panose="020B0604020202020204" pitchFamily="34" charset="0"/>
                        </a:rPr>
                        <a:t>ename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lang="en-IN"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latin typeface="Arial" panose="020B0604020202020204" pitchFamily="34" charset="0"/>
                          <a:cs typeface="Arial" panose="020B0604020202020204" pitchFamily="34" charset="0"/>
                        </a:rPr>
                        <a:t> LENGTH -&gt; 6</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0248516"/>
                  </a:ext>
                </a:extLst>
              </a:tr>
            </a:tbl>
          </a:graphicData>
        </a:graphic>
      </p:graphicFrame>
      <p:sp>
        <p:nvSpPr>
          <p:cNvPr id="4" name="Rectangle 3"/>
          <p:cNvSpPr/>
          <p:nvPr/>
        </p:nvSpPr>
        <p:spPr>
          <a:xfrm>
            <a:off x="131679" y="167382"/>
            <a:ext cx="8700625" cy="707886"/>
          </a:xfrm>
          <a:prstGeom prst="rect">
            <a:avLst/>
          </a:prstGeom>
        </p:spPr>
        <p:txBody>
          <a:bodyPr wrap="square">
            <a:spAutoFit/>
          </a:bodyPr>
          <a:lstStyle/>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character</a:t>
            </a:r>
            <a:r>
              <a:rPr lang="en-IN" sz="2000" dirty="0">
                <a:solidFill>
                  <a:srgbClr val="0089A4"/>
                </a:solidFill>
                <a:latin typeface="arial" panose="020B0604020202020204" pitchFamily="34" charset="0"/>
              </a:rPr>
              <a:t> is a fixed-length character data type, </a:t>
            </a:r>
          </a:p>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 varchar varying (varchar)</a:t>
            </a:r>
            <a:r>
              <a:rPr lang="en-IN" sz="2000" dirty="0">
                <a:solidFill>
                  <a:srgbClr val="0089A4"/>
                </a:solidFill>
                <a:latin typeface="arial" panose="020B0604020202020204" pitchFamily="34" charset="0"/>
              </a:rPr>
              <a:t> is a variable-length character data type.</a:t>
            </a:r>
            <a:endParaRPr lang="en-IN" sz="2000" dirty="0">
              <a:solidFill>
                <a:srgbClr val="0089A4"/>
              </a:solidFill>
            </a:endParaRPr>
          </a:p>
        </p:txBody>
      </p:sp>
    </p:spTree>
    <p:extLst>
      <p:ext uri="{BB962C8B-B14F-4D97-AF65-F5344CB8AC3E}">
        <p14:creationId xmlns:p14="http://schemas.microsoft.com/office/powerpoint/2010/main" val="78058923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call command</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400110"/>
          </a:xfrm>
          <a:prstGeom prst="rect">
            <a:avLst/>
          </a:prstGeom>
        </p:spPr>
        <p:txBody>
          <a:bodyPr wrap="square">
            <a:spAutoFit/>
          </a:bodyPr>
          <a:lstStyle/>
          <a:p>
            <a:r>
              <a:rPr lang="en-IN" sz="2000" dirty="0">
                <a:solidFill>
                  <a:srgbClr val="0077AA"/>
                </a:solidFill>
                <a:latin typeface="Liberation Mono"/>
              </a:rPr>
              <a:t>CALL </a:t>
            </a:r>
            <a:r>
              <a:rPr lang="en-IN" sz="2000" dirty="0">
                <a:latin typeface="Liberation Mono"/>
              </a:rPr>
              <a:t>{ expression | function name } </a:t>
            </a:r>
            <a:endParaRPr lang="en-IN" sz="800" dirty="0">
              <a:latin typeface="Liberation Mono"/>
            </a:endParaRP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440000"/>
            <a:ext cx="11593288"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CALL </a:t>
            </a:r>
            <a:r>
              <a:rPr lang="en-IN" dirty="0">
                <a:latin typeface="Liberation Mono"/>
              </a:rPr>
              <a:t> </a:t>
            </a:r>
            <a:r>
              <a:rPr lang="en-IN" dirty="0">
                <a:solidFill>
                  <a:srgbClr val="990055"/>
                </a:solidFill>
                <a:latin typeface="Liberation Mono"/>
              </a:rPr>
              <a:t>10</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990055"/>
                </a:solidFill>
                <a:latin typeface="Liberation Mono"/>
              </a:rPr>
              <a:t>2</a:t>
            </a:r>
            <a:r>
              <a:rPr lang="en-IN" dirty="0">
                <a:latin typeface="Liberation Mono"/>
              </a:rPr>
              <a:t>;</a:t>
            </a:r>
          </a:p>
          <a:p>
            <a:pPr marL="285750" indent="-285750">
              <a:buFont typeface="Arial" panose="020B0604020202020204" pitchFamily="34" charset="0"/>
              <a:buChar char="•"/>
            </a:pPr>
            <a:endParaRPr lang="en-IN" sz="4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CALL</a:t>
            </a:r>
            <a:r>
              <a:rPr lang="en-US" dirty="0">
                <a:latin typeface="Liberation Mono"/>
              </a:rPr>
              <a:t> </a:t>
            </a:r>
            <a:r>
              <a:rPr lang="en-US" dirty="0">
                <a:solidFill>
                  <a:srgbClr val="803A69"/>
                </a:solidFill>
                <a:latin typeface="Liberation Mono"/>
              </a:rPr>
              <a:t>LENGTH</a:t>
            </a:r>
            <a:r>
              <a:rPr lang="en-US" dirty="0">
                <a:latin typeface="Liberation Mono"/>
              </a:rPr>
              <a:t>(</a:t>
            </a:r>
            <a:r>
              <a:rPr lang="en-US" dirty="0">
                <a:solidFill>
                  <a:srgbClr val="669900"/>
                </a:solidFill>
                <a:latin typeface="Liberation Mono"/>
              </a:rPr>
              <a:t>'SALEEL'</a:t>
            </a:r>
            <a:r>
              <a:rPr lang="en-US" dirty="0">
                <a:latin typeface="Liberation Mono"/>
              </a:rPr>
              <a:t>);</a:t>
            </a:r>
          </a:p>
          <a:p>
            <a:pPr marL="285750" indent="-285750">
              <a:buFont typeface="Arial" panose="020B0604020202020204" pitchFamily="34" charset="0"/>
              <a:buChar char="•"/>
            </a:pPr>
            <a:endParaRPr lang="en-US" sz="4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CALL</a:t>
            </a:r>
            <a:r>
              <a:rPr lang="en-US" dirty="0">
                <a:latin typeface="Liberation Mono"/>
              </a:rPr>
              <a:t>  </a:t>
            </a:r>
            <a:r>
              <a:rPr lang="en-US" dirty="0">
                <a:solidFill>
                  <a:srgbClr val="803A69"/>
                </a:solidFill>
                <a:latin typeface="Liberation Mono"/>
              </a:rPr>
              <a:t>CURDATE</a:t>
            </a:r>
            <a:r>
              <a:rPr lang="en-US" dirty="0">
                <a:latin typeface="Liberation Mono"/>
              </a:rPr>
              <a:t>() ;</a:t>
            </a:r>
            <a:endParaRPr lang="en-IN" dirty="0">
              <a:latin typeface="Liberation Mono"/>
            </a:endParaRPr>
          </a:p>
        </p:txBody>
      </p:sp>
    </p:spTree>
    <p:extLst>
      <p:ext uri="{BB962C8B-B14F-4D97-AF65-F5344CB8AC3E}">
        <p14:creationId xmlns:p14="http://schemas.microsoft.com/office/powerpoint/2010/main" val="396491473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string functions</a:t>
            </a:r>
          </a:p>
        </p:txBody>
      </p:sp>
    </p:spTree>
    <p:extLst>
      <p:ext uri="{BB962C8B-B14F-4D97-AF65-F5344CB8AC3E}">
        <p14:creationId xmlns:p14="http://schemas.microsoft.com/office/powerpoint/2010/main" val="102020036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5407882"/>
              </p:ext>
            </p:extLst>
          </p:nvPr>
        </p:nvGraphicFramePr>
        <p:xfrm>
          <a:off x="191344" y="706204"/>
          <a:ext cx="11763149" cy="5349663"/>
        </p:xfrm>
        <a:graphic>
          <a:graphicData uri="http://schemas.openxmlformats.org/drawingml/2006/table">
            <a:tbl>
              <a:tblPr firstRow="1" bandRow="1">
                <a:tableStyleId>{7E9639D4-E3E2-4D34-9284-5A2195B3D0D7}</a:tableStyleId>
              </a:tblPr>
              <a:tblGrid>
                <a:gridCol w="4634357">
                  <a:extLst>
                    <a:ext uri="{9D8B030D-6E8A-4147-A177-3AD203B41FA5}">
                      <a16:colId xmlns:a16="http://schemas.microsoft.com/office/drawing/2014/main" val="20000"/>
                    </a:ext>
                  </a:extLst>
                </a:gridCol>
                <a:gridCol w="712879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ASCII</a:t>
                      </a:r>
                      <a:r>
                        <a:rPr kumimoji="0" lang="en-IN" sz="1800" kern="1200" dirty="0">
                          <a:solidFill>
                            <a:schemeClr val="tx2"/>
                          </a:solidFill>
                          <a:latin typeface="Liberation Mono"/>
                          <a:ea typeface="+mn-ea"/>
                          <a:cs typeface="+mn-cs"/>
                        </a:rPr>
                        <a:t>( </a:t>
                      </a:r>
                      <a:r>
                        <a:rPr kumimoji="0" lang="en-US" sz="1800" kern="1200" dirty="0">
                          <a:solidFill>
                            <a:schemeClr val="tx2"/>
                          </a:solidFill>
                          <a:latin typeface="Liberation Mono"/>
                          <a:ea typeface="+mn-ea"/>
                          <a:cs typeface="+mn-cs"/>
                        </a:rPr>
                        <a:t>string </a:t>
                      </a:r>
                      <a:r>
                        <a:rPr kumimoji="0" lang="en-IN" sz="1800" kern="1200" dirty="0">
                          <a:solidFill>
                            <a:schemeClr val="tx2"/>
                          </a:solidFill>
                          <a:latin typeface="Liberation Mono"/>
                          <a:ea typeface="+mn-ea"/>
                          <a:cs typeface="+mn-cs"/>
                        </a:rPr>
                        <a:t>)</a:t>
                      </a:r>
                    </a:p>
                  </a:txBody>
                  <a:tcPr marL="68580" marR="68580" marT="0" marB="0" anchor="ctr"/>
                </a:tc>
                <a:tc>
                  <a:txBody>
                    <a:bodyPr/>
                    <a:lstStyle/>
                    <a:p>
                      <a:pPr algn="l">
                        <a:spcAft>
                          <a:spcPts val="0"/>
                        </a:spcAft>
                      </a:pPr>
                      <a:r>
                        <a:rPr kumimoji="0" lang="en-US" sz="1800" kern="1200" dirty="0">
                          <a:solidFill>
                            <a:schemeClr val="tx1"/>
                          </a:solidFill>
                          <a:effectLst/>
                          <a:latin typeface="Liberation Mono"/>
                          <a:ea typeface="Times New Roman" panose="02020603050405020304" pitchFamily="18" charset="0"/>
                          <a:cs typeface="+mn-cs"/>
                        </a:rPr>
                        <a:t>Returns the ASCII value of the first character in the string. This method returns an int. Returns NULL if str is NULL.</a:t>
                      </a:r>
                    </a:p>
                    <a:p>
                      <a:pPr algn="l">
                        <a:spcAft>
                          <a:spcPts val="0"/>
                        </a:spcAft>
                      </a:pPr>
                      <a:r>
                        <a:rPr kumimoji="0" lang="en-IN" sz="1800" b="0" kern="1200" dirty="0">
                          <a:solidFill>
                            <a:srgbClr val="FF0000"/>
                          </a:solidFill>
                          <a:effectLst/>
                          <a:latin typeface="Liberation Mono"/>
                          <a:ea typeface="Times New Roman" panose="02020603050405020304" pitchFamily="18" charset="0"/>
                          <a:cs typeface="+mn-cs"/>
                        </a:rPr>
                        <a:t>e.g.</a:t>
                      </a:r>
                      <a:r>
                        <a:rPr kumimoji="0" lang="en-IN" sz="1800" b="0" kern="1200" dirty="0">
                          <a:solidFill>
                            <a:schemeClr val="tx1"/>
                          </a:solidFill>
                          <a:effectLst/>
                          <a:latin typeface="Liberation Mono"/>
                          <a:ea typeface="Times New Roman" panose="02020603050405020304" pitchFamily="18" charset="0"/>
                          <a:cs typeface="+mn-cs"/>
                        </a:rPr>
                        <a:t> </a:t>
                      </a:r>
                    </a:p>
                    <a:p>
                      <a:pPr marL="285750" indent="-285750" algn="l">
                        <a:spcAft>
                          <a:spcPts val="0"/>
                        </a:spcAft>
                        <a:buFont typeface="Arial" panose="020B0604020202020204" pitchFamily="34" charset="0"/>
                        <a:buChar char="•"/>
                      </a:pPr>
                      <a:r>
                        <a:rPr kumimoji="0" lang="en-IN" sz="1800" b="0" kern="1200" dirty="0">
                          <a:solidFill>
                            <a:srgbClr val="0077AA"/>
                          </a:solidFill>
                          <a:latin typeface="Liberation Mono"/>
                          <a:ea typeface="Times New Roman" panose="02020603050405020304" pitchFamily="18" charset="0"/>
                          <a:cs typeface="+mn-cs"/>
                        </a:rPr>
                        <a:t>SELECT</a:t>
                      </a:r>
                      <a:r>
                        <a:rPr kumimoji="0" lang="en-IN" sz="1800" b="0" kern="1200" dirty="0">
                          <a:solidFill>
                            <a:schemeClr val="tx1"/>
                          </a:solidFill>
                          <a:effectLst/>
                          <a:latin typeface="Liberation Mono"/>
                          <a:ea typeface="Times New Roman" panose="02020603050405020304" pitchFamily="18" charset="0"/>
                          <a:cs typeface="+mn-cs"/>
                        </a:rPr>
                        <a:t> </a:t>
                      </a:r>
                      <a:r>
                        <a:rPr lang="en-IN" sz="1800" kern="1200" dirty="0">
                          <a:solidFill>
                            <a:srgbClr val="DD4A68"/>
                          </a:solidFill>
                          <a:latin typeface="Liberation Mono"/>
                          <a:ea typeface="+mn-ea"/>
                          <a:cs typeface="+mn-cs"/>
                        </a:rPr>
                        <a:t>ASCII</a:t>
                      </a:r>
                      <a:r>
                        <a:rPr kumimoji="0" lang="en-IN" sz="1800" b="0" kern="1200" dirty="0">
                          <a:solidFill>
                            <a:schemeClr val="tx1"/>
                          </a:solidFill>
                          <a:effectLst/>
                          <a:latin typeface="Liberation Mono"/>
                          <a:ea typeface="Times New Roman" panose="02020603050405020304" pitchFamily="18" charset="0"/>
                          <a:cs typeface="+mn-cs"/>
                        </a:rPr>
                        <a:t>(ename) </a:t>
                      </a:r>
                      <a:r>
                        <a:rPr kumimoji="0" lang="en-IN" sz="1800" b="0" kern="1200" dirty="0">
                          <a:solidFill>
                            <a:srgbClr val="0077AA"/>
                          </a:solidFill>
                          <a:latin typeface="Liberation Mono"/>
                          <a:ea typeface="Times New Roman" panose="02020603050405020304" pitchFamily="18" charset="0"/>
                          <a:cs typeface="+mn-cs"/>
                        </a:rPr>
                        <a:t>FROM</a:t>
                      </a:r>
                      <a:r>
                        <a:rPr kumimoji="0" lang="en-IN" sz="1800" b="0" kern="1200" dirty="0">
                          <a:solidFill>
                            <a:schemeClr val="tx1"/>
                          </a:solidFill>
                          <a:effectLst/>
                          <a:latin typeface="Liberation Mono"/>
                          <a:ea typeface="Times New Roman" panose="02020603050405020304" pitchFamily="18" charset="0"/>
                          <a:cs typeface="+mn-cs"/>
                        </a:rPr>
                        <a:t> emp;</a:t>
                      </a: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CHAR_LENGTH</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a:t>
                      </a:r>
                    </a:p>
                    <a:p>
                      <a:pPr>
                        <a:spcAft>
                          <a:spcPts val="0"/>
                        </a:spcAft>
                      </a:pPr>
                      <a:endParaRPr kumimoji="0" lang="en-US" sz="400" kern="1200" dirty="0">
                        <a:solidFill>
                          <a:srgbClr val="0077AA"/>
                        </a:solidFill>
                        <a:latin typeface="Liberation Mono"/>
                        <a:ea typeface="+mn-ea"/>
                        <a:cs typeface="+mn-cs"/>
                      </a:endParaRP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CHARACTER_LENGTH</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a:t>
                      </a:r>
                      <a:endParaRPr kumimoji="0" lang="en-US" sz="1800" kern="1200" dirty="0">
                        <a:solidFill>
                          <a:srgbClr val="0077AA"/>
                        </a:solidFill>
                        <a:latin typeface="Liberation Mono"/>
                        <a:ea typeface="+mn-ea"/>
                        <a:cs typeface="+mn-cs"/>
                      </a:endParaRPr>
                    </a:p>
                    <a:p>
                      <a:pPr>
                        <a:spcAft>
                          <a:spcPts val="0"/>
                        </a:spcAft>
                      </a:pPr>
                      <a:r>
                        <a:rPr kumimoji="0" lang="en-US" sz="400" kern="1200" dirty="0">
                          <a:solidFill>
                            <a:srgbClr val="0077AA"/>
                          </a:solidFill>
                          <a:latin typeface="Liberation Mono"/>
                          <a:ea typeface="+mn-ea"/>
                          <a:cs typeface="+mn-cs"/>
                        </a:rPr>
                        <a:t>  </a:t>
                      </a: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LENGTH</a:t>
                      </a:r>
                      <a:r>
                        <a:rPr kumimoji="0" lang="en-US" sz="1800" kern="1200" dirty="0">
                          <a:solidFill>
                            <a:schemeClr val="tx2"/>
                          </a:solidFill>
                          <a:latin typeface="Liberation Mono"/>
                          <a:ea typeface="+mn-ea"/>
                          <a:cs typeface="+mn-cs"/>
                        </a:rPr>
                        <a:t>( string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number of characters in a character string. This method returns a long.</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CHAR</a:t>
                      </a:r>
                      <a:r>
                        <a:rPr kumimoji="0" lang="en-IN" sz="1800" kern="1200" dirty="0">
                          <a:solidFill>
                            <a:schemeClr val="tx2"/>
                          </a:solidFill>
                          <a:latin typeface="Liberation Mono"/>
                          <a:ea typeface="+mn-ea"/>
                          <a:cs typeface="+mn-cs"/>
                        </a:rPr>
                        <a:t>( int )</a:t>
                      </a:r>
                      <a:r>
                        <a:rPr kumimoji="0" lang="en-IN" sz="1800" kern="1200" dirty="0">
                          <a:solidFill>
                            <a:srgbClr val="0077AA"/>
                          </a:solidFill>
                          <a:latin typeface="Liberation Mono"/>
                          <a:ea typeface="+mn-ea"/>
                          <a:cs typeface="+mn-cs"/>
                        </a:rPr>
                        <a:t>	</a:t>
                      </a:r>
                    </a:p>
                    <a:p>
                      <a:pPr marL="0" lvl="0" indent="0">
                        <a:spcAft>
                          <a:spcPts val="0"/>
                        </a:spcAft>
                      </a:pPr>
                      <a:endParaRPr kumimoji="0" lang="en-IN" sz="400" kern="1200" dirty="0">
                        <a:solidFill>
                          <a:srgbClr val="0077AA"/>
                        </a:solidFill>
                        <a:latin typeface="Liberation Mono"/>
                        <a:ea typeface="+mn-ea"/>
                        <a:cs typeface="+mn-cs"/>
                      </a:endParaRPr>
                    </a:p>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CHR</a:t>
                      </a:r>
                      <a:r>
                        <a:rPr kumimoji="0" lang="en-IN" sz="1800" kern="1200" dirty="0">
                          <a:solidFill>
                            <a:schemeClr val="tx2"/>
                          </a:solidFill>
                          <a:latin typeface="Liberation Mono"/>
                          <a:ea typeface="+mn-ea"/>
                          <a:cs typeface="+mn-cs"/>
                        </a:rPr>
                        <a:t>(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character that represents the ASCII value.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str1 ||</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str2 || str3</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4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CONCAT</a:t>
                      </a:r>
                      <a:r>
                        <a:rPr kumimoji="0" lang="en-IN" sz="1800" kern="1200" dirty="0">
                          <a:solidFill>
                            <a:schemeClr val="tx2"/>
                          </a:solidFill>
                          <a:latin typeface="Liberation Mono"/>
                          <a:ea typeface="+mn-ea"/>
                          <a:cs typeface="+mn-cs"/>
                        </a:rPr>
                        <a:t>( str1 , str2, . . .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NULL parameters are ignored, and do not cause the result to become NULL. If all parameters are NULL the result is an empty string.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CONCAT_WS</a:t>
                      </a:r>
                      <a:r>
                        <a:rPr kumimoji="0" lang="en-US" sz="1800" kern="1200" dirty="0">
                          <a:solidFill>
                            <a:schemeClr val="tx2"/>
                          </a:solidFill>
                          <a:latin typeface="Liberation Mono"/>
                          <a:ea typeface="+mn-ea"/>
                          <a:cs typeface="+mn-cs"/>
                        </a:rPr>
                        <a:t>( separatorString , str1 , str2, . . . )</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Combines strings with separator. If separator is NULL it is treated like an empty string. Other NULL parameters are ignored.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188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LOWER</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400" kern="1200" dirty="0">
                        <a:solidFill>
                          <a:srgbClr val="0077AA"/>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LCASE</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Converts a string to lowercase.</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1763915412"/>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634118817"/>
              </p:ext>
            </p:extLst>
          </p:nvPr>
        </p:nvGraphicFramePr>
        <p:xfrm>
          <a:off x="191344" y="706204"/>
          <a:ext cx="11809312" cy="5945292"/>
        </p:xfrm>
        <a:graphic>
          <a:graphicData uri="http://schemas.openxmlformats.org/drawingml/2006/table">
            <a:tbl>
              <a:tblPr firstRow="1" bandRow="1">
                <a:tableStyleId>{7E9639D4-E3E2-4D34-9284-5A2195B3D0D7}</a:tableStyleId>
              </a:tblPr>
              <a:tblGrid>
                <a:gridCol w="5328592">
                  <a:extLst>
                    <a:ext uri="{9D8B030D-6E8A-4147-A177-3AD203B41FA5}">
                      <a16:colId xmlns:a16="http://schemas.microsoft.com/office/drawing/2014/main" val="20000"/>
                    </a:ext>
                  </a:extLst>
                </a:gridCol>
                <a:gridCol w="6480720">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UPPER</a:t>
                      </a:r>
                      <a:r>
                        <a:rPr kumimoji="0" lang="en-IN" sz="1800" kern="1200" dirty="0">
                          <a:solidFill>
                            <a:schemeClr val="tx2"/>
                          </a:solidFill>
                          <a:latin typeface="Liberation Mono"/>
                          <a:ea typeface="+mn-ea"/>
                          <a:cs typeface="+mn-cs"/>
                        </a:rPr>
                        <a:t>( string )</a:t>
                      </a:r>
                    </a:p>
                    <a:p>
                      <a:pPr>
                        <a:spcAft>
                          <a:spcPts val="0"/>
                        </a:spcAft>
                      </a:pPr>
                      <a:endParaRPr kumimoji="0" lang="en-IN" sz="400" kern="1200" dirty="0">
                        <a:solidFill>
                          <a:srgbClr val="0077AA"/>
                        </a:solidFill>
                        <a:latin typeface="Liberation Mono"/>
                        <a:ea typeface="+mn-ea"/>
                        <a:cs typeface="+mn-cs"/>
                      </a:endParaRPr>
                    </a:p>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UCASE</a:t>
                      </a:r>
                      <a:r>
                        <a:rPr kumimoji="0" lang="en-IN" sz="1800" kern="1200" dirty="0">
                          <a:solidFill>
                            <a:schemeClr val="tx2"/>
                          </a:solidFill>
                          <a:latin typeface="Liberation Mono"/>
                          <a:ea typeface="+mn-ea"/>
                          <a:cs typeface="+mn-cs"/>
                        </a:rPr>
                        <a:t>( string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Converts a string to uppercase.</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LEFT</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 ,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Returns the leftmost number of characters.</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RIGHT</a:t>
                      </a:r>
                      <a:r>
                        <a:rPr kumimoji="0" lang="en-IN" sz="1800" kern="1200" dirty="0">
                          <a:solidFill>
                            <a:schemeClr val="tx2"/>
                          </a:solidFill>
                          <a:latin typeface="Liberation Mono"/>
                          <a:ea typeface="+mn-ea"/>
                          <a:cs typeface="+mn-cs"/>
                        </a:rPr>
                        <a:t>( string ,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rightmost number of characters.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LPAD</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int, paddingString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Left pad the string to the specified length. If the length is shorter than the string, it will be truncated at the end. If the padding string is not set, spaces will be used.</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RPAD</a:t>
                      </a:r>
                      <a:r>
                        <a:rPr kumimoji="0" lang="en-IN" sz="1800" kern="1200" dirty="0">
                          <a:solidFill>
                            <a:schemeClr val="tx2"/>
                          </a:solidFill>
                          <a:latin typeface="Liberation Mono"/>
                          <a:ea typeface="+mn-ea"/>
                          <a:cs typeface="+mn-cs"/>
                        </a:rPr>
                        <a:t>( string , int, paddingString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Right pad the string to the specified length. If the length is shorter than the string, it will be truncated. </a:t>
                      </a:r>
                      <a:r>
                        <a:rPr kumimoji="0" lang="en-US" sz="1800" kern="1200">
                          <a:solidFill>
                            <a:schemeClr val="tx1"/>
                          </a:solidFill>
                          <a:effectLst/>
                          <a:latin typeface="Liberation Mono"/>
                          <a:ea typeface="+mn-ea"/>
                          <a:cs typeface="+mn-cs"/>
                        </a:rPr>
                        <a:t>If the padding string is not set, spaces will be used.</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LTRIM</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characterToTrimString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Removes all leading spaces or other specified characters from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RTRIM</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characterToTrimString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Removes all trailing spaces or other specified characters from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4186263367"/>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REPEAT</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int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Returns a string repeated some number of times.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559223941"/>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REPLACE</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searchString, replacementString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Replaces all occurrences of a search string in a text with another string. If no replacement is specified, the search string is removed from the original string. If any parameter is null, the result is null.</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407854281"/>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204410212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034546057"/>
              </p:ext>
            </p:extLst>
          </p:nvPr>
        </p:nvGraphicFramePr>
        <p:xfrm>
          <a:off x="191344" y="706204"/>
          <a:ext cx="11809312" cy="3477258"/>
        </p:xfrm>
        <a:graphic>
          <a:graphicData uri="http://schemas.openxmlformats.org/drawingml/2006/table">
            <a:tbl>
              <a:tblPr firstRow="1" bandRow="1">
                <a:tableStyleId>{7E9639D4-E3E2-4D34-9284-5A2195B3D0D7}</a:tableStyleId>
              </a:tblPr>
              <a:tblGrid>
                <a:gridCol w="4680520">
                  <a:extLst>
                    <a:ext uri="{9D8B030D-6E8A-4147-A177-3AD203B41FA5}">
                      <a16:colId xmlns:a16="http://schemas.microsoft.com/office/drawing/2014/main" val="20000"/>
                    </a:ext>
                  </a:extLst>
                </a:gridCol>
                <a:gridCol w="712879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SPACE</a:t>
                      </a:r>
                      <a:r>
                        <a:rPr kumimoji="0" lang="en-IN" sz="1800" kern="1200" dirty="0">
                          <a:solidFill>
                            <a:schemeClr val="tx2"/>
                          </a:solidFill>
                          <a:latin typeface="Liberation Mono"/>
                          <a:ea typeface="+mn-ea"/>
                          <a:cs typeface="+mn-cs"/>
                        </a:rPr>
                        <a:t>( int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Returns a string consisting of a number of spaces.</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SUBSTR</a:t>
                      </a:r>
                      <a:r>
                        <a:rPr kumimoji="0" lang="en-US" sz="1800" kern="1200" dirty="0">
                          <a:solidFill>
                            <a:schemeClr val="tx2"/>
                          </a:solidFill>
                          <a:latin typeface="Liberation Mono"/>
                          <a:ea typeface="+mn-ea"/>
                          <a:cs typeface="+mn-cs"/>
                        </a:rPr>
                        <a:t>( string, startInt, lengthInt )</a:t>
                      </a:r>
                    </a:p>
                    <a:p>
                      <a:pPr>
                        <a:spcAft>
                          <a:spcPts val="0"/>
                        </a:spcAft>
                      </a:pPr>
                      <a:endParaRPr kumimoji="0" lang="en-US" sz="400" kern="1200" dirty="0">
                        <a:solidFill>
                          <a:schemeClr val="tx2"/>
                        </a:solidFill>
                        <a:latin typeface="Liberation Mono"/>
                        <a:ea typeface="+mn-ea"/>
                        <a:cs typeface="+mn-cs"/>
                      </a:endParaRP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SUBSTRING</a:t>
                      </a:r>
                      <a:r>
                        <a:rPr kumimoji="0" lang="en-US" sz="1800" kern="1200" dirty="0">
                          <a:solidFill>
                            <a:schemeClr val="tx2"/>
                          </a:solidFill>
                          <a:latin typeface="Liberation Mono"/>
                          <a:ea typeface="+mn-ea"/>
                          <a:cs typeface="+mn-cs"/>
                        </a:rPr>
                        <a:t>( string, startInt, lengthInt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Returns a substring of a string starting at a position. If the start index is negative, then the start index is relative to the end of the string. The length is optional.</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rgbClr val="0077AA"/>
                          </a:solidFill>
                          <a:latin typeface="Liberation Mono"/>
                          <a:ea typeface="+mn-ea"/>
                          <a:cs typeface="+mn-cs"/>
                        </a:rPr>
                        <a:t>  </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1313662389"/>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mathematical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2777855595"/>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mathematical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1992625330"/>
              </p:ext>
            </p:extLst>
          </p:nvPr>
        </p:nvGraphicFramePr>
        <p:xfrm>
          <a:off x="191344" y="706204"/>
          <a:ext cx="11809312" cy="5152812"/>
        </p:xfrm>
        <a:graphic>
          <a:graphicData uri="http://schemas.openxmlformats.org/drawingml/2006/table">
            <a:tbl>
              <a:tblPr firstRow="1" bandRow="1">
                <a:tableStyleId>{7E9639D4-E3E2-4D34-9284-5A2195B3D0D7}</a:tableStyleId>
              </a:tblPr>
              <a:tblGrid>
                <a:gridCol w="3168352">
                  <a:extLst>
                    <a:ext uri="{9D8B030D-6E8A-4147-A177-3AD203B41FA5}">
                      <a16:colId xmlns:a16="http://schemas.microsoft.com/office/drawing/2014/main" val="20000"/>
                    </a:ext>
                  </a:extLst>
                </a:gridCol>
                <a:gridCol w="8640960">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ABS</a:t>
                      </a:r>
                      <a:r>
                        <a:rPr kumimoji="0" lang="en-IN" sz="1800" kern="1200" dirty="0">
                          <a:solidFill>
                            <a:schemeClr val="tx2"/>
                          </a:solidFill>
                          <a:latin typeface="Liberation Mono"/>
                          <a:ea typeface="+mn-ea"/>
                          <a:cs typeface="+mn-cs"/>
                        </a:rPr>
                        <a:t>(numeric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TINYINT, SMALLINT, INT, and BIGINT data types cannot represent absolute values of their minimum negative values, because they have more negative values than positive. For example, for INT data type allowed values are from -2147483648 to 2147483647. ABS(-2147483648) should be 2147483648, but this value is not allowed for this data type. It leads to an exception. To avoid it cast argument of this function to a higher data type.</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CEIL</a:t>
                      </a:r>
                      <a:r>
                        <a:rPr kumimoji="0" lang="en-US" sz="1800" kern="1200" dirty="0">
                          <a:solidFill>
                            <a:schemeClr val="tx2"/>
                          </a:solidFill>
                          <a:latin typeface="Liberation Mono"/>
                          <a:ea typeface="+mn-ea"/>
                          <a:cs typeface="+mn-cs"/>
                        </a:rPr>
                        <a:t>( numeric )</a:t>
                      </a:r>
                    </a:p>
                    <a:p>
                      <a:pPr>
                        <a:spcAft>
                          <a:spcPts val="0"/>
                        </a:spcAft>
                      </a:pPr>
                      <a:endParaRPr kumimoji="0" lang="en-US" sz="800" kern="1200" dirty="0">
                        <a:solidFill>
                          <a:schemeClr val="tx2"/>
                        </a:solidFill>
                        <a:latin typeface="Liberation Mono"/>
                        <a:ea typeface="+mn-ea"/>
                        <a:cs typeface="+mn-cs"/>
                      </a:endParaRP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CEILING</a:t>
                      </a:r>
                      <a:r>
                        <a:rPr kumimoji="0" lang="en-US" sz="1800" kern="1200" dirty="0">
                          <a:solidFill>
                            <a:schemeClr val="tx2"/>
                          </a:solidFill>
                          <a:latin typeface="Liberation Mono"/>
                          <a:ea typeface="+mn-ea"/>
                          <a:cs typeface="+mn-cs"/>
                        </a:rPr>
                        <a:t>( numeric )</a:t>
                      </a: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Returns the smallest integer value that is greater than or equal to the argument. </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FLOOR</a:t>
                      </a:r>
                      <a:r>
                        <a:rPr kumimoji="0" lang="en-US" sz="1800" kern="1200" dirty="0">
                          <a:solidFill>
                            <a:schemeClr val="tx2"/>
                          </a:solidFill>
                          <a:latin typeface="Liberation Mono"/>
                          <a:ea typeface="+mn-ea"/>
                          <a:cs typeface="+mn-cs"/>
                        </a:rPr>
                        <a:t>( numeric )</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largest integer value that is less than or equal to the argument.</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a:t>
                      </a:r>
                      <a:r>
                        <a:rPr kumimoji="0" lang="en-US" sz="1800" kern="1200" dirty="0">
                          <a:solidFill>
                            <a:schemeClr val="tx2"/>
                          </a:solidFill>
                          <a:latin typeface="Liberation Mono"/>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RANDOM</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Calling the function without parameter returns the next a pseudo random number.</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ROUND</a:t>
                      </a:r>
                      <a:r>
                        <a:rPr kumimoji="0" lang="en-US" sz="1800" kern="1200" dirty="0">
                          <a:solidFill>
                            <a:schemeClr val="tx2"/>
                          </a:solidFill>
                          <a:latin typeface="Liberation Mono"/>
                          <a:ea typeface="+mn-ea"/>
                          <a:cs typeface="+mn-cs"/>
                        </a:rPr>
                        <a:t>( numeric, digitsInt )</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Rounds to a number of fractional digits.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RANDOM_UUID</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Returns a new UUID with 122 pseudo random bits.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TRUNC</a:t>
                      </a:r>
                      <a:r>
                        <a:rPr kumimoji="0" lang="en-IN" sz="1800" kern="1200" dirty="0">
                          <a:solidFill>
                            <a:schemeClr val="tx2"/>
                          </a:solidFill>
                          <a:latin typeface="Liberation Mono"/>
                          <a:ea typeface="+mn-ea"/>
                          <a:cs typeface="+mn-cs"/>
                        </a:rPr>
                        <a:t>( numeric, digitsInt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8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TRUNCATE</a:t>
                      </a:r>
                      <a:r>
                        <a:rPr kumimoji="0" lang="en-IN" sz="1800" kern="1200" dirty="0">
                          <a:solidFill>
                            <a:schemeClr val="tx2"/>
                          </a:solidFill>
                          <a:latin typeface="Liberation Mono"/>
                          <a:ea typeface="+mn-ea"/>
                          <a:cs typeface="+mn-cs"/>
                        </a:rPr>
                        <a:t>( numeric, digitsInt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When a numeric argument is specified, truncates it to a number of digits (to the next value closer to 0)</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82335494"/>
                  </a:ext>
                </a:extLst>
              </a:tr>
            </a:tbl>
          </a:graphicData>
        </a:graphic>
      </p:graphicFrame>
    </p:spTree>
    <p:extLst>
      <p:ext uri="{BB962C8B-B14F-4D97-AF65-F5344CB8AC3E}">
        <p14:creationId xmlns:p14="http://schemas.microsoft.com/office/powerpoint/2010/main" val="3996441948"/>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mathematical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3B9100F9-04E1-4F28-8242-1F74AA42824F}"/>
              </a:ext>
            </a:extLst>
          </p:cNvPr>
          <p:cNvSpPr/>
          <p:nvPr/>
        </p:nvSpPr>
        <p:spPr>
          <a:xfrm>
            <a:off x="371364" y="836712"/>
            <a:ext cx="11449272" cy="3804247"/>
          </a:xfrm>
          <a:prstGeom prst="rect">
            <a:avLst/>
          </a:prstGeom>
        </p:spPr>
        <p:txBody>
          <a:bodyPr wrap="square">
            <a:spAutoFit/>
          </a:bodyPr>
          <a:lstStyle/>
          <a:p>
            <a:r>
              <a:rPr lang="en-US" sz="2000" dirty="0">
                <a:solidFill>
                  <a:srgbClr val="FF0000"/>
                </a:solidFill>
                <a:latin typeface="Liberation Mono"/>
                <a:ea typeface="Times New Roman" panose="02020603050405020304" pitchFamily="18" charset="0"/>
                <a:cs typeface="Times New Roman" panose="02020603050405020304" pitchFamily="18" charset="0"/>
              </a:rPr>
              <a:t>e.g.</a:t>
            </a:r>
          </a:p>
          <a:p>
            <a:pPr marL="285750" indent="-285750">
              <a:buFont typeface="Arial" panose="020B0604020202020204" pitchFamily="34" charset="0"/>
              <a:buChar char="•"/>
            </a:pPr>
            <a:endParaRPr lang="en-US" sz="800" dirty="0">
              <a:solidFill>
                <a:srgbClr val="0077AA"/>
              </a:solidFill>
              <a:latin typeface="Liberation Mono"/>
              <a:ea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CALL</a:t>
            </a:r>
            <a:r>
              <a:rPr lang="en-IN" dirty="0">
                <a:latin typeface="Liberation Mono"/>
              </a:rPr>
              <a:t> </a:t>
            </a:r>
            <a:r>
              <a:rPr lang="en-IN" dirty="0">
                <a:solidFill>
                  <a:srgbClr val="803A69"/>
                </a:solidFill>
                <a:latin typeface="Liberation Mono"/>
              </a:rPr>
              <a:t>CEIL</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CALL</a:t>
            </a:r>
            <a:r>
              <a:rPr lang="en-IN" dirty="0">
                <a:latin typeface="Liberation Mono"/>
              </a:rPr>
              <a:t> </a:t>
            </a:r>
            <a:r>
              <a:rPr lang="en-IN" dirty="0">
                <a:solidFill>
                  <a:srgbClr val="803A69"/>
                </a:solidFill>
                <a:latin typeface="Liberation Mono"/>
              </a:rPr>
              <a:t>CEIL</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CALL</a:t>
            </a:r>
            <a:r>
              <a:rPr lang="en-IN" dirty="0">
                <a:latin typeface="Liberation Mono"/>
              </a:rPr>
              <a:t> </a:t>
            </a:r>
            <a:r>
              <a:rPr lang="en-IN" dirty="0">
                <a:solidFill>
                  <a:srgbClr val="803A69"/>
                </a:solidFill>
                <a:latin typeface="Liberation Mono"/>
              </a:rPr>
              <a:t>FLOOR</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CALL</a:t>
            </a:r>
            <a:r>
              <a:rPr lang="en-IN" dirty="0">
                <a:latin typeface="Liberation Mono"/>
              </a:rPr>
              <a:t> </a:t>
            </a:r>
            <a:r>
              <a:rPr lang="en-IN" dirty="0">
                <a:solidFill>
                  <a:srgbClr val="803A69"/>
                </a:solidFill>
                <a:latin typeface="Liberation Mono"/>
              </a:rPr>
              <a:t>FLOOR</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CALL</a:t>
            </a:r>
            <a:r>
              <a:rPr lang="en-US" dirty="0">
                <a:latin typeface="Liberation Mono"/>
              </a:rPr>
              <a:t> </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990055"/>
                </a:solidFill>
                <a:latin typeface="Liberation Mono"/>
              </a:rPr>
              <a:t>-1.23</a:t>
            </a:r>
            <a:r>
              <a:rPr lang="en-US" dirty="0">
                <a:latin typeface="Liberation Mono"/>
                <a:cs typeface="Arial" panose="020B0604020202020204" pitchFamily="34" charset="0"/>
              </a:rPr>
              <a:t>)</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CALL</a:t>
            </a:r>
            <a:r>
              <a:rPr lang="en-US" dirty="0">
                <a:latin typeface="Liberation Mono"/>
              </a:rPr>
              <a:t> </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990055"/>
                </a:solidFill>
                <a:latin typeface="Liberation Mono"/>
              </a:rPr>
              <a:t>-1.58</a:t>
            </a:r>
            <a:r>
              <a:rPr lang="en-US" dirty="0">
                <a:latin typeface="Liberation Mono"/>
                <a:cs typeface="Arial" panose="020B0604020202020204" pitchFamily="34" charset="0"/>
              </a:rPr>
              <a:t>)</a:t>
            </a:r>
            <a:r>
              <a:rPr lang="en-US" dirty="0">
                <a:latin typeface="Liberation Mono"/>
              </a:rPr>
              <a:t>;</a:t>
            </a:r>
            <a:endParaRPr lang="en-IN"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CALL </a:t>
            </a:r>
            <a:r>
              <a:rPr lang="en-US" dirty="0">
                <a:solidFill>
                  <a:srgbClr val="803A69"/>
                </a:solidFill>
                <a:latin typeface="Liberation Mono"/>
              </a:rPr>
              <a:t>CAST</a:t>
            </a:r>
            <a:r>
              <a:rPr lang="en-US" dirty="0">
                <a:latin typeface="Liberation Mono"/>
                <a:cs typeface="Arial" panose="020B0604020202020204" pitchFamily="34" charset="0"/>
              </a:rPr>
              <a:t>(</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803A69"/>
                </a:solidFill>
                <a:latin typeface="Liberation Mono"/>
              </a:rPr>
              <a:t>RAND</a:t>
            </a:r>
            <a:r>
              <a:rPr lang="en-US" dirty="0">
                <a:latin typeface="Liberation Mono"/>
                <a:ea typeface="Times New Roman" panose="02020603050405020304" pitchFamily="18" charset="0"/>
                <a:cs typeface="Times New Roman" panose="02020603050405020304" pitchFamily="18" charset="0"/>
              </a:rPr>
              <a:t>()</a:t>
            </a:r>
            <a:r>
              <a:rPr lang="en-US" dirty="0">
                <a:solidFill>
                  <a:srgbClr val="0077AA"/>
                </a:solidFill>
                <a:latin typeface="Liberation Mono"/>
                <a:ea typeface="Times New Roman" panose="02020603050405020304" pitchFamily="18" charset="0"/>
                <a:cs typeface="Times New Roman" panose="02020603050405020304" pitchFamily="18" charset="0"/>
              </a:rPr>
              <a: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Times New Roman" panose="02020603050405020304" pitchFamily="18" charset="0"/>
              </a:rPr>
              <a:t> </a:t>
            </a:r>
            <a:r>
              <a:rPr lang="en-US" dirty="0">
                <a:solidFill>
                  <a:srgbClr val="990055"/>
                </a:solidFill>
                <a:latin typeface="Liberation Mono"/>
              </a:rPr>
              <a:t>100</a:t>
            </a:r>
            <a:r>
              <a:rPr lang="en-US" dirty="0">
                <a:latin typeface="Liberation Mono"/>
                <a:ea typeface="Times New Roman" panose="02020603050405020304" pitchFamily="18" charset="0"/>
                <a:cs typeface="Times New Roman" panose="02020603050405020304" pitchFamily="18" charset="0"/>
              </a:rPr>
              <a:t>) AS </a:t>
            </a:r>
            <a:r>
              <a:rPr lang="en-US" dirty="0">
                <a:solidFill>
                  <a:srgbClr val="834689"/>
                </a:solidFill>
                <a:latin typeface="Liberation Mono"/>
                <a:cs typeface="Arial" panose="020B0604020202020204" pitchFamily="34" charset="0"/>
              </a:rPr>
              <a:t>INT</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CALL</a:t>
            </a:r>
            <a:r>
              <a:rPr lang="en-US" dirty="0">
                <a:latin typeface="Liberation Mono"/>
                <a:ea typeface="Times New Roman" panose="02020603050405020304" pitchFamily="18" charset="0"/>
              </a:rPr>
              <a:t> </a:t>
            </a:r>
            <a:r>
              <a:rPr lang="en-US" dirty="0">
                <a:solidFill>
                  <a:srgbClr val="803A69"/>
                </a:solidFill>
                <a:latin typeface="Liberation Mono"/>
              </a:rPr>
              <a:t>CAST</a:t>
            </a:r>
            <a:r>
              <a:rPr lang="en-US" dirty="0">
                <a:latin typeface="Liberation Mono"/>
                <a:ea typeface="Times New Roman" panose="02020603050405020304" pitchFamily="18" charset="0"/>
              </a:rPr>
              <a:t>(</a:t>
            </a:r>
            <a:r>
              <a:rPr lang="en-US" dirty="0">
                <a:solidFill>
                  <a:srgbClr val="803A69"/>
                </a:solidFill>
                <a:latin typeface="Liberation Mono"/>
              </a:rPr>
              <a:t>FLOOR</a:t>
            </a:r>
            <a:r>
              <a:rPr lang="en-US" dirty="0">
                <a:latin typeface="Liberation Mono"/>
                <a:cs typeface="Arial" panose="020B0604020202020204" pitchFamily="34" charset="0"/>
              </a:rPr>
              <a:t>(</a:t>
            </a:r>
            <a:r>
              <a:rPr lang="en-US" dirty="0">
                <a:solidFill>
                  <a:srgbClr val="803A69"/>
                </a:solidFill>
                <a:latin typeface="Liberation Mono"/>
              </a:rPr>
              <a:t>RAND</a:t>
            </a:r>
            <a:r>
              <a:rPr lang="en-US" dirty="0">
                <a:latin typeface="Liberation Mono"/>
                <a:cs typeface="Arial" panose="020B0604020202020204" pitchFamily="34" charset="0"/>
              </a:rPr>
              <a:t>()</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899999</a:t>
            </a:r>
            <a:r>
              <a:rPr lang="en-US" dirty="0">
                <a:latin typeface="Liberation Mono"/>
                <a:ea typeface="Times New Roman" panose="02020603050405020304" pitchFamily="18" charset="0"/>
              </a:rPr>
              <a:t> </a:t>
            </a:r>
            <a:r>
              <a:rPr lang="en-US" dirty="0">
                <a:solidFill>
                  <a:schemeClr val="accent5">
                    <a:lumMod val="75000"/>
                  </a:schemeClr>
                </a:solidFill>
                <a:latin typeface="Liberation Mono"/>
                <a:cs typeface="Arial" panose="020B0604020202020204" pitchFamily="34" charset="0"/>
              </a:rPr>
              <a:t>+ </a:t>
            </a:r>
            <a:r>
              <a:rPr lang="en-US" dirty="0">
                <a:solidFill>
                  <a:srgbClr val="990055"/>
                </a:solidFill>
                <a:latin typeface="Liberation Mono"/>
              </a:rPr>
              <a:t>100000</a:t>
            </a:r>
            <a:r>
              <a:rPr lang="en-US" dirty="0">
                <a:latin typeface="Liberation Mono"/>
                <a:cs typeface="Arial" panose="020B0604020202020204" pitchFamily="34" charset="0"/>
              </a:rPr>
              <a:t>) AS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a:t>
            </a:r>
            <a:r>
              <a:rPr lang="en-US" dirty="0">
                <a:latin typeface="Liberation Mono"/>
                <a:ea typeface="Times New Roman" panose="02020603050405020304" pitchFamily="18" charset="0"/>
              </a:rPr>
              <a:t> OTP;</a:t>
            </a:r>
            <a:endParaRPr lang="en-IN" dirty="0">
              <a:latin typeface="Liberation Mono"/>
              <a:cs typeface="Arial" panose="020B0604020202020204" pitchFamily="34" charset="0"/>
            </a:endParaRPr>
          </a:p>
        </p:txBody>
      </p:sp>
      <p:sp>
        <p:nvSpPr>
          <p:cNvPr id="2" name="TextBox 5">
            <a:extLst>
              <a:ext uri="{FF2B5EF4-FFF2-40B4-BE49-F238E27FC236}">
                <a16:creationId xmlns:a16="http://schemas.microsoft.com/office/drawing/2014/main" id="{E1A9FBF2-71CD-5947-4F5B-92234CAF67FB}"/>
              </a:ext>
            </a:extLst>
          </p:cNvPr>
          <p:cNvSpPr txBox="1"/>
          <p:nvPr/>
        </p:nvSpPr>
        <p:spPr>
          <a:xfrm>
            <a:off x="335360" y="188640"/>
            <a:ext cx="4320480"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DD4A68"/>
                </a:solidFill>
                <a:latin typeface="Liberation Mono"/>
              </a:rPr>
              <a:t>FLOOR</a:t>
            </a:r>
            <a:r>
              <a:rPr lang="en-IN" dirty="0">
                <a:solidFill>
                  <a:schemeClr val="bg1">
                    <a:lumMod val="65000"/>
                  </a:schemeClr>
                </a:solidFill>
                <a:latin typeface="Liberation Mono"/>
                <a:cs typeface="Arial" panose="020B0604020202020204" pitchFamily="34" charset="0"/>
              </a:rPr>
              <a:t>(</a:t>
            </a:r>
            <a:r>
              <a:rPr lang="en-IN" dirty="0">
                <a:solidFill>
                  <a:srgbClr val="DD4A68"/>
                </a:solidFill>
                <a:latin typeface="Liberation Mono"/>
              </a:rPr>
              <a:t>RAND</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bg1">
                    <a:lumMod val="65000"/>
                  </a:schemeClr>
                </a:solidFill>
                <a:latin typeface="Liberation Mono"/>
                <a:cs typeface="Arial" panose="020B0604020202020204" pitchFamily="34" charset="0"/>
              </a:rPr>
              <a:t>(</a:t>
            </a:r>
            <a:r>
              <a:rPr lang="en-IN" dirty="0">
                <a:latin typeface="Liberation Mono"/>
              </a:rPr>
              <a:t>b </a:t>
            </a:r>
            <a:r>
              <a:rPr lang="en-IN" dirty="0">
                <a:solidFill>
                  <a:srgbClr val="990055"/>
                </a:solidFill>
                <a:latin typeface="Liberation Mono"/>
              </a:rPr>
              <a:t>–</a:t>
            </a:r>
            <a:r>
              <a:rPr lang="en-IN" dirty="0">
                <a:latin typeface="Liberation Mono"/>
              </a:rPr>
              <a:t> a + </a:t>
            </a:r>
            <a:r>
              <a:rPr lang="en-IN" dirty="0">
                <a:solidFill>
                  <a:srgbClr val="990055"/>
                </a:solidFill>
                <a:latin typeface="Liberation Mono"/>
              </a:rPr>
              <a:t>1</a:t>
            </a:r>
            <a:r>
              <a:rPr lang="en-IN" dirty="0">
                <a:solidFill>
                  <a:schemeClr val="bg1">
                    <a:lumMod val="65000"/>
                  </a:schemeClr>
                </a:solidFill>
                <a:latin typeface="Liberation Mono"/>
                <a:cs typeface="Arial" panose="020B0604020202020204" pitchFamily="34" charset="0"/>
              </a:rPr>
              <a:t>) </a:t>
            </a:r>
            <a:r>
              <a:rPr lang="en-IN" dirty="0">
                <a:solidFill>
                  <a:srgbClr val="990055"/>
                </a:solidFill>
                <a:latin typeface="Liberation Mono"/>
              </a:rPr>
              <a:t>+</a:t>
            </a:r>
            <a:r>
              <a:rPr lang="en-IN" dirty="0">
                <a:latin typeface="Liberation Mono"/>
              </a:rPr>
              <a:t> a </a:t>
            </a:r>
            <a:r>
              <a:rPr lang="en-IN" dirty="0">
                <a:solidFill>
                  <a:schemeClr val="bg1">
                    <a:lumMod val="65000"/>
                  </a:schemeClr>
                </a:solidFill>
                <a:latin typeface="Liberation Mono"/>
                <a:cs typeface="Arial" panose="020B0604020202020204" pitchFamily="34" charset="0"/>
              </a:rPr>
              <a:t>)</a:t>
            </a:r>
            <a:r>
              <a:rPr lang="en-IN" dirty="0">
                <a:latin typeface="Liberation Mono"/>
              </a:rPr>
              <a:t>;</a:t>
            </a:r>
          </a:p>
        </p:txBody>
      </p:sp>
    </p:spTree>
    <p:extLst>
      <p:ext uri="{BB962C8B-B14F-4D97-AF65-F5344CB8AC3E}">
        <p14:creationId xmlns:p14="http://schemas.microsoft.com/office/powerpoint/2010/main" val="98853270"/>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date and time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300118741"/>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datetime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4282766792"/>
              </p:ext>
            </p:extLst>
          </p:nvPr>
        </p:nvGraphicFramePr>
        <p:xfrm>
          <a:off x="191344" y="706204"/>
          <a:ext cx="11809312" cy="2440092"/>
        </p:xfrm>
        <a:graphic>
          <a:graphicData uri="http://schemas.openxmlformats.org/drawingml/2006/table">
            <a:tbl>
              <a:tblPr firstRow="1" bandRow="1">
                <a:tableStyleId>{7E9639D4-E3E2-4D34-9284-5A2195B3D0D7}</a:tableStyleId>
              </a:tblPr>
              <a:tblGrid>
                <a:gridCol w="5400600">
                  <a:extLst>
                    <a:ext uri="{9D8B030D-6E8A-4147-A177-3AD203B41FA5}">
                      <a16:colId xmlns:a16="http://schemas.microsoft.com/office/drawing/2014/main" val="20000"/>
                    </a:ext>
                  </a:extLst>
                </a:gridCol>
                <a:gridCol w="640871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803A69"/>
                          </a:solidFill>
                          <a:latin typeface="Liberation Mono"/>
                          <a:ea typeface="+mn-ea"/>
                          <a:cs typeface="+mn-cs"/>
                        </a:rPr>
                        <a:t>  CURDATE</a:t>
                      </a:r>
                      <a:r>
                        <a:rPr kumimoji="0" lang="en-IN" sz="1800" kern="1200" dirty="0">
                          <a:solidFill>
                            <a:schemeClr val="tx2"/>
                          </a:solidFill>
                          <a:latin typeface="Liberation Mono"/>
                          <a:ea typeface="+mn-ea"/>
                          <a:cs typeface="+mn-cs"/>
                        </a:rPr>
                        <a:t>()</a:t>
                      </a:r>
                    </a:p>
                    <a:p>
                      <a:pPr>
                        <a:spcAft>
                          <a:spcPts val="0"/>
                        </a:spcAft>
                      </a:pPr>
                      <a:endParaRPr kumimoji="0" lang="en-IN" sz="800" kern="1200" dirty="0">
                        <a:solidFill>
                          <a:schemeClr val="tx2"/>
                        </a:solidFill>
                        <a:latin typeface="Liberation Mono"/>
                        <a:ea typeface="+mn-ea"/>
                        <a:cs typeface="+mn-cs"/>
                      </a:endParaRPr>
                    </a:p>
                    <a:p>
                      <a:pPr>
                        <a:spcAft>
                          <a:spcPts val="0"/>
                        </a:spcAft>
                      </a:pPr>
                      <a:r>
                        <a:rPr kumimoji="0" lang="en-IN" sz="1800" kern="1200" dirty="0">
                          <a:solidFill>
                            <a:srgbClr val="803A69"/>
                          </a:solidFill>
                          <a:latin typeface="Liberation Mono"/>
                          <a:ea typeface="+mn-ea"/>
                          <a:cs typeface="+mn-cs"/>
                        </a:rPr>
                        <a:t>  CURRENT_DATE</a:t>
                      </a:r>
                      <a:r>
                        <a:rPr kumimoji="0" lang="en-IN" sz="1800" kern="1200" dirty="0">
                          <a:solidFill>
                            <a:schemeClr val="tx2"/>
                          </a:solidFill>
                          <a:latin typeface="Liberation Mono"/>
                          <a:ea typeface="+mn-ea"/>
                          <a:cs typeface="+mn-cs"/>
                        </a:rPr>
                        <a:t>()</a:t>
                      </a:r>
                    </a:p>
                  </a:txBody>
                  <a:tcPr marL="68580" marR="68580" marT="0" marB="0" anchor="ctr"/>
                </a:tc>
                <a:tc>
                  <a:txBody>
                    <a:bodyPr/>
                    <a:lstStyle/>
                    <a:p>
                      <a:pPr algn="l">
                        <a:spcAft>
                          <a:spcPts val="0"/>
                        </a:spcAft>
                      </a:pPr>
                      <a:r>
                        <a:rPr kumimoji="0" lang="en-IN" sz="1800" b="0" kern="1200" dirty="0">
                          <a:solidFill>
                            <a:schemeClr val="tx1"/>
                          </a:solidFill>
                          <a:effectLst/>
                          <a:latin typeface="Liberation Mono"/>
                          <a:ea typeface="Times New Roman" panose="02020603050405020304" pitchFamily="18" charset="0"/>
                          <a:cs typeface="+mn-cs"/>
                        </a:rPr>
                        <a:t>Returns the current date.</a:t>
                      </a: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IN" sz="1800" kern="1200" dirty="0">
                          <a:solidFill>
                            <a:srgbClr val="803A69"/>
                          </a:solidFill>
                          <a:latin typeface="Liberation Mono"/>
                          <a:ea typeface="+mn-ea"/>
                          <a:cs typeface="+mn-cs"/>
                        </a:rPr>
                        <a:t>  CURTIME</a:t>
                      </a:r>
                      <a:r>
                        <a:rPr kumimoji="0" lang="en-IN" sz="1800" kern="1200" dirty="0">
                          <a:solidFill>
                            <a:schemeClr val="tx2"/>
                          </a:solidFill>
                          <a:latin typeface="Liberation Mono"/>
                          <a:ea typeface="+mn-ea"/>
                          <a:cs typeface="+mn-cs"/>
                        </a:rPr>
                        <a:t>()</a:t>
                      </a:r>
                      <a:endParaRPr kumimoji="0" lang="en-US"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chemeClr val="tx1"/>
                          </a:solidFill>
                          <a:effectLst/>
                          <a:latin typeface="Liberation Mono"/>
                          <a:ea typeface="Times New Roman" panose="02020603050405020304" pitchFamily="18" charset="0"/>
                          <a:cs typeface="+mn-cs"/>
                        </a:rPr>
                        <a:t>Returns the current time.</a:t>
                      </a: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CURRENT_TIME</a:t>
                      </a:r>
                      <a:r>
                        <a:rPr kumimoji="0" lang="en-IN" sz="1800" kern="1200" dirty="0">
                          <a:solidFill>
                            <a:schemeClr val="tx2"/>
                          </a:solidFill>
                          <a:latin typeface="Liberation Mono"/>
                          <a:ea typeface="+mn-ea"/>
                          <a:cs typeface="+mn-cs"/>
                        </a:rPr>
                        <a:t>()</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current time with time zone.</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DATEADD</a:t>
                      </a:r>
                      <a:r>
                        <a:rPr kumimoji="0" lang="en-IN" sz="1800" kern="1200" dirty="0">
                          <a:solidFill>
                            <a:schemeClr val="tx2"/>
                          </a:solidFill>
                          <a:latin typeface="Liberation Mono"/>
                          <a:ea typeface="+mn-ea"/>
                          <a:cs typeface="+mn-cs"/>
                        </a:rPr>
                        <a:t>( datetimeField , addIntLong , dateAndTime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bl>
          </a:graphicData>
        </a:graphic>
      </p:graphicFrame>
    </p:spTree>
    <p:extLst>
      <p:ext uri="{BB962C8B-B14F-4D97-AF65-F5344CB8AC3E}">
        <p14:creationId xmlns:p14="http://schemas.microsoft.com/office/powerpoint/2010/main" val="2665665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string</a:t>
            </a:r>
          </a:p>
        </p:txBody>
      </p:sp>
      <p:graphicFrame>
        <p:nvGraphicFramePr>
          <p:cNvPr id="2" name="Table 1"/>
          <p:cNvGraphicFramePr>
            <a:graphicFrameLocks noGrp="1"/>
          </p:cNvGraphicFramePr>
          <p:nvPr>
            <p:extLst>
              <p:ext uri="{D42A27DB-BD31-4B8C-83A1-F6EECF244321}">
                <p14:modId xmlns:p14="http://schemas.microsoft.com/office/powerpoint/2010/main" val="1294960147"/>
              </p:ext>
            </p:extLst>
          </p:nvPr>
        </p:nvGraphicFramePr>
        <p:xfrm>
          <a:off x="119336" y="620688"/>
          <a:ext cx="11953328" cy="3840480"/>
        </p:xfrm>
        <a:graphic>
          <a:graphicData uri="http://schemas.openxmlformats.org/drawingml/2006/table">
            <a:tbl>
              <a:tblPr firstRow="1" bandRow="1">
                <a:tableStyleId>{5940675A-B579-460E-94D1-54222C63F5DA}</a:tableStyleId>
              </a:tblPr>
              <a:tblGrid>
                <a:gridCol w="4320480">
                  <a:extLst>
                    <a:ext uri="{9D8B030D-6E8A-4147-A177-3AD203B41FA5}">
                      <a16:colId xmlns:a16="http://schemas.microsoft.com/office/drawing/2014/main" val="20000"/>
                    </a:ext>
                  </a:extLst>
                </a:gridCol>
                <a:gridCol w="1944216">
                  <a:extLst>
                    <a:ext uri="{9D8B030D-6E8A-4147-A177-3AD203B41FA5}">
                      <a16:colId xmlns:a16="http://schemas.microsoft.com/office/drawing/2014/main" val="20001"/>
                    </a:ext>
                  </a:extLst>
                </a:gridCol>
                <a:gridCol w="5688632">
                  <a:extLst>
                    <a:ext uri="{9D8B030D-6E8A-4147-A177-3AD203B41FA5}">
                      <a16:colId xmlns:a16="http://schemas.microsoft.com/office/drawing/2014/main" val="20002"/>
                    </a:ext>
                  </a:extLst>
                </a:gridCol>
              </a:tblGrid>
              <a:tr h="281384">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Size</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Description</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lang="en-IN" sz="1800" dirty="0">
                          <a:latin typeface="Arial" panose="020B0604020202020204" pitchFamily="34" charset="0"/>
                          <a:cs typeface="Arial" panose="020B0604020202020204" pitchFamily="34" charset="0"/>
                        </a:rPr>
                        <a:t> [ (</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 ]</a:t>
                      </a:r>
                    </a:p>
                  </a:txBody>
                  <a:tcPr marL="91428" marR="91428" anchor="ctr"/>
                </a:tc>
                <a:tc>
                  <a:txBody>
                    <a:bodyPr/>
                    <a:lstStyle/>
                    <a:p>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kumimoji="0" lang="en-US" sz="1800" b="0" kern="1200" dirty="0">
                          <a:solidFill>
                            <a:schemeClr val="tx1"/>
                          </a:solidFill>
                          <a:effectLst/>
                          <a:latin typeface="Arial" panose="020B0604020202020204" pitchFamily="34" charset="0"/>
                          <a:cs typeface="Arial" panose="020B0604020202020204" pitchFamily="34" charset="0"/>
                        </a:rPr>
                        <a:t>A Unicode String of fixed length. </a:t>
                      </a:r>
                      <a:r>
                        <a:rPr kumimoji="0" lang="en-US" sz="1800" b="0" i="0" kern="1200" dirty="0">
                          <a:solidFill>
                            <a:schemeClr val="tx1"/>
                          </a:solidFill>
                          <a:effectLst/>
                          <a:latin typeface="Arial" panose="020B0604020202020204" pitchFamily="34" charset="0"/>
                          <a:ea typeface="+mn-ea"/>
                          <a:cs typeface="Arial" panose="020B0604020202020204" pitchFamily="34" charset="0"/>
                        </a:rPr>
                        <a:t>If length is not specified, 1 character is used by default.</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1"/>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kumimoji="0" lang="en-IN" sz="1800" b="0" i="0" kern="1200" dirty="0">
                          <a:solidFill>
                            <a:schemeClr val="tx1"/>
                          </a:solidFill>
                          <a:effectLst/>
                          <a:latin typeface="Arial" panose="020B0604020202020204" pitchFamily="34" charset="0"/>
                          <a:ea typeface="+mn-ea"/>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 </a:t>
                      </a:r>
                      <a:r>
                        <a:rPr kumimoji="0" lang="en-IN" sz="1800" kern="1200" dirty="0">
                          <a:solidFill>
                            <a:schemeClr val="tx1"/>
                          </a:solidFill>
                          <a:latin typeface="Arial" panose="020B0604020202020204" pitchFamily="34" charset="0"/>
                          <a:ea typeface="+mn-ea"/>
                          <a:cs typeface="Arial" panose="020B0604020202020204" pitchFamily="34" charset="0"/>
                        </a:rPr>
                        <a:t>[</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 ]</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VARCHAR_IGNORECASE </a:t>
                      </a:r>
                      <a:r>
                        <a:rPr kumimoji="0" lang="en-IN" sz="1800" kern="1200" dirty="0">
                          <a:solidFill>
                            <a:schemeClr val="tx1"/>
                          </a:solidFill>
                          <a:latin typeface="Arial" panose="020B0604020202020204" pitchFamily="34" charset="0"/>
                          <a:ea typeface="+mn-ea"/>
                          <a:cs typeface="Arial" panose="020B0604020202020204" pitchFamily="34" charset="0"/>
                        </a:rPr>
                        <a:t>[</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 ]</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3"/>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BINARY</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latin typeface="Arial" panose="020B0604020202020204" pitchFamily="34" charset="0"/>
                          <a:cs typeface="Arial" panose="020B0604020202020204" pitchFamily="34" charset="0"/>
                        </a:rPr>
                        <a:t>Represents a binary string (byte array) of fixed predefined length. If length is not specified, 1 byte is used by default.</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4"/>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BINARY</a:t>
                      </a:r>
                      <a:r>
                        <a:rPr lang="en-IN" sz="1800"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Represents a byte array. 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5"/>
                  </a:ext>
                </a:extLst>
              </a:tr>
            </a:tbl>
          </a:graphicData>
        </a:graphic>
      </p:graphicFrame>
      <p:sp>
        <p:nvSpPr>
          <p:cNvPr id="3" name="TextBox 2">
            <a:extLst>
              <a:ext uri="{FF2B5EF4-FFF2-40B4-BE49-F238E27FC236}">
                <a16:creationId xmlns:a16="http://schemas.microsoft.com/office/drawing/2014/main" id="{B8F09FB5-FFDF-D423-351B-67232CEF88ED}"/>
              </a:ext>
            </a:extLst>
          </p:cNvPr>
          <p:cNvSpPr txBox="1"/>
          <p:nvPr/>
        </p:nvSpPr>
        <p:spPr>
          <a:xfrm>
            <a:off x="119336" y="4725144"/>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214742447"/>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interval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4" name="Table 3">
            <a:extLst>
              <a:ext uri="{FF2B5EF4-FFF2-40B4-BE49-F238E27FC236}">
                <a16:creationId xmlns:a16="http://schemas.microsoft.com/office/drawing/2014/main" id="{E2C5ADE7-DFDD-3B72-6032-8D6A7EF66F07}"/>
              </a:ext>
            </a:extLst>
          </p:cNvPr>
          <p:cNvGraphicFramePr>
            <a:graphicFrameLocks noGrp="1"/>
          </p:cNvGraphicFramePr>
          <p:nvPr>
            <p:extLst>
              <p:ext uri="{D42A27DB-BD31-4B8C-83A1-F6EECF244321}">
                <p14:modId xmlns:p14="http://schemas.microsoft.com/office/powerpoint/2010/main" val="604898679"/>
              </p:ext>
            </p:extLst>
          </p:nvPr>
        </p:nvGraphicFramePr>
        <p:xfrm>
          <a:off x="191344" y="706204"/>
          <a:ext cx="11809312" cy="3096681"/>
        </p:xfrm>
        <a:graphic>
          <a:graphicData uri="http://schemas.openxmlformats.org/drawingml/2006/table">
            <a:tbl>
              <a:tblPr firstRow="1" bandRow="1">
                <a:tableStyleId>{7E9639D4-E3E2-4D34-9284-5A2195B3D0D7}</a:tableStyleId>
              </a:tblPr>
              <a:tblGrid>
                <a:gridCol w="5400600">
                  <a:extLst>
                    <a:ext uri="{9D8B030D-6E8A-4147-A177-3AD203B41FA5}">
                      <a16:colId xmlns:a16="http://schemas.microsoft.com/office/drawing/2014/main" val="20000"/>
                    </a:ext>
                  </a:extLst>
                </a:gridCol>
                <a:gridCol w="640871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INTERVAL</a:t>
                      </a:r>
                      <a:r>
                        <a:rPr kumimoji="0" lang="en-IN" sz="1800" kern="1200" dirty="0">
                          <a:solidFill>
                            <a:schemeClr val="tx2"/>
                          </a:solidFill>
                          <a:latin typeface="Liberation Mono"/>
                          <a:ea typeface="+mn-ea"/>
                          <a:cs typeface="+mn-cs"/>
                        </a:rPr>
                        <a:t> YEAR</a:t>
                      </a:r>
                    </a:p>
                  </a:txBody>
                  <a:tcPr marL="68580" marR="68580" marT="0" marB="0" anchor="ctr"/>
                </a:tc>
                <a:tc>
                  <a:txBody>
                    <a:bodyPr/>
                    <a:lstStyle/>
                    <a:p>
                      <a:pPr algn="l">
                        <a:spcAft>
                          <a:spcPts val="0"/>
                        </a:spcAft>
                      </a:pPr>
                      <a:r>
                        <a:rPr lang="en-US" sz="1800" kern="1200" dirty="0">
                          <a:solidFill>
                            <a:srgbClr val="0077AA"/>
                          </a:solidFill>
                          <a:latin typeface="Liberation Mono"/>
                          <a:ea typeface="+mn-ea"/>
                          <a:cs typeface="+mn-cs"/>
                        </a:rPr>
                        <a:t>SELECT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NOW</a:t>
                      </a:r>
                      <a:r>
                        <a:rPr kumimoji="0" lang="en-US" sz="1800" kern="1200" dirty="0">
                          <a:solidFill>
                            <a:schemeClr val="tx2"/>
                          </a:solidFill>
                          <a:latin typeface="Liberation Mono"/>
                          <a:ea typeface="+mn-ea"/>
                          <a:cs typeface="+mn-cs"/>
                        </a:rPr>
                        <a: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NOW</a:t>
                      </a:r>
                      <a:r>
                        <a:rPr kumimoji="0" lang="en-US" sz="1800" kern="1200" dirty="0">
                          <a:solidFill>
                            <a:schemeClr val="tx2"/>
                          </a:solidFill>
                          <a:latin typeface="Liberation Mono"/>
                          <a:ea typeface="+mn-ea"/>
                          <a:cs typeface="+mn-cs"/>
                        </a:rPr>
                        <a: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b="0" kern="1200" dirty="0">
                          <a:solidFill>
                            <a:schemeClr val="accent4">
                              <a:lumMod val="50000"/>
                            </a:schemeClr>
                          </a:solidFill>
                          <a:effectLst/>
                          <a:latin typeface="Liberation Mono"/>
                          <a:ea typeface="Times New Roman" panose="02020603050405020304" pitchFamily="18" charset="0"/>
                          <a:cs typeface="+mn-cs"/>
                        </a:rPr>
                        <a:t>+ </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INTERVAL</a:t>
                      </a:r>
                      <a:r>
                        <a:rPr kumimoji="0" lang="en-US" sz="1800" b="0" kern="1200" dirty="0">
                          <a:solidFill>
                            <a:schemeClr val="tx1"/>
                          </a:solidFill>
                          <a:effectLst/>
                          <a:latin typeface="Liberation Mono"/>
                          <a:ea typeface="Times New Roman" panose="02020603050405020304" pitchFamily="18" charset="0"/>
                          <a:cs typeface="+mn-cs"/>
                        </a:rPr>
                        <a:t>  '1' </a:t>
                      </a:r>
                      <a:r>
                        <a:rPr kumimoji="0" lang="en-IN" sz="1800" kern="1200">
                          <a:solidFill>
                            <a:schemeClr val="tx2"/>
                          </a:solidFill>
                          <a:latin typeface="Liberation Mono"/>
                          <a:ea typeface="+mn-ea"/>
                          <a:cs typeface="+mn-cs"/>
                        </a:rPr>
                        <a:t>YEAR</a:t>
                      </a:r>
                      <a:r>
                        <a:rPr kumimoji="0" lang="en-US" sz="1800" b="0" kern="1200">
                          <a:solidFill>
                            <a:schemeClr val="tx1"/>
                          </a:solidFill>
                          <a:effectLst/>
                          <a:latin typeface="Liberation Mono"/>
                          <a:ea typeface="Times New Roman" panose="02020603050405020304" pitchFamily="18" charset="0"/>
                          <a:cs typeface="+mn-cs"/>
                        </a:rPr>
                        <a:t>;</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INTERVAL</a:t>
                      </a:r>
                      <a:r>
                        <a:rPr kumimoji="0" lang="en-US" sz="1800" kern="1200" dirty="0">
                          <a:solidFill>
                            <a:schemeClr val="tx2"/>
                          </a:solidFill>
                          <a:latin typeface="Liberation Mono"/>
                          <a:ea typeface="+mn-ea"/>
                          <a:cs typeface="+mn-cs"/>
                        </a:rPr>
                        <a:t> MONTH</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rgbClr val="0077AA"/>
                          </a:solidFill>
                          <a:latin typeface="Liberation Mono"/>
                          <a:ea typeface="+mn-ea"/>
                          <a:cs typeface="+mn-cs"/>
                        </a:rPr>
                        <a:t>SELECT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NOW</a:t>
                      </a:r>
                      <a:r>
                        <a:rPr kumimoji="0" lang="en-US" sz="1800" kern="1200" dirty="0">
                          <a:solidFill>
                            <a:schemeClr val="tx2"/>
                          </a:solidFill>
                          <a:latin typeface="Liberation Mono"/>
                          <a:ea typeface="+mn-ea"/>
                          <a:cs typeface="+mn-cs"/>
                        </a:rPr>
                        <a: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NOW</a:t>
                      </a:r>
                      <a:r>
                        <a:rPr kumimoji="0" lang="en-US" sz="1800" kern="1200" dirty="0">
                          <a:solidFill>
                            <a:schemeClr val="tx2"/>
                          </a:solidFill>
                          <a:latin typeface="Liberation Mono"/>
                          <a:ea typeface="+mn-ea"/>
                          <a:cs typeface="+mn-cs"/>
                        </a:rPr>
                        <a: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b="0" kern="1200" dirty="0">
                          <a:solidFill>
                            <a:schemeClr val="accent4">
                              <a:lumMod val="50000"/>
                            </a:schemeClr>
                          </a:solidFill>
                          <a:effectLst/>
                          <a:latin typeface="Liberation Mono"/>
                          <a:ea typeface="Times New Roman" panose="02020603050405020304" pitchFamily="18" charset="0"/>
                          <a:cs typeface="+mn-cs"/>
                        </a:rPr>
                        <a:t>+ </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INTERVAL</a:t>
                      </a:r>
                      <a:r>
                        <a:rPr kumimoji="0" lang="en-US" sz="1800" b="0" kern="1200" dirty="0">
                          <a:solidFill>
                            <a:schemeClr val="tx1"/>
                          </a:solidFill>
                          <a:effectLst/>
                          <a:latin typeface="Liberation Mono"/>
                          <a:ea typeface="Times New Roman" panose="02020603050405020304" pitchFamily="18" charset="0"/>
                          <a:cs typeface="+mn-cs"/>
                        </a:rPr>
                        <a:t>  '1' </a:t>
                      </a:r>
                      <a:r>
                        <a:rPr kumimoji="0" lang="en-US" sz="1800" kern="1200" dirty="0">
                          <a:solidFill>
                            <a:schemeClr val="tx2"/>
                          </a:solidFill>
                          <a:latin typeface="Liberation Mono"/>
                          <a:ea typeface="+mn-ea"/>
                          <a:cs typeface="+mn-cs"/>
                        </a:rPr>
                        <a:t>MONTH</a:t>
                      </a:r>
                      <a:r>
                        <a:rPr kumimoji="0" lang="en-US" sz="1800" b="0" kern="1200" dirty="0">
                          <a:solidFill>
                            <a:schemeClr val="tx1"/>
                          </a:solidFill>
                          <a:effectLst/>
                          <a:latin typeface="Liberation Mono"/>
                          <a:ea typeface="Times New Roman" panose="02020603050405020304" pitchFamily="18" charset="0"/>
                          <a:cs typeface="+mn-cs"/>
                        </a:rPr>
                        <a:t>;</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INTERVAL</a:t>
                      </a:r>
                      <a:r>
                        <a:rPr kumimoji="0" lang="en-IN" sz="1800" kern="1200" dirty="0">
                          <a:solidFill>
                            <a:schemeClr val="tx2"/>
                          </a:solidFill>
                          <a:latin typeface="Liberation Mono"/>
                          <a:ea typeface="+mn-ea"/>
                          <a:cs typeface="+mn-cs"/>
                        </a:rPr>
                        <a:t> DAY</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rgbClr val="0077AA"/>
                          </a:solidFill>
                          <a:latin typeface="Liberation Mono"/>
                          <a:ea typeface="+mn-ea"/>
                          <a:cs typeface="+mn-cs"/>
                        </a:rPr>
                        <a:t>SELECT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NOW</a:t>
                      </a:r>
                      <a:r>
                        <a:rPr kumimoji="0" lang="en-US" sz="1800" kern="1200" dirty="0">
                          <a:solidFill>
                            <a:schemeClr val="tx2"/>
                          </a:solidFill>
                          <a:latin typeface="Liberation Mono"/>
                          <a:ea typeface="+mn-ea"/>
                          <a:cs typeface="+mn-cs"/>
                        </a:rPr>
                        <a: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NOW</a:t>
                      </a:r>
                      <a:r>
                        <a:rPr kumimoji="0" lang="en-US" sz="1800" kern="1200" dirty="0">
                          <a:solidFill>
                            <a:schemeClr val="tx2"/>
                          </a:solidFill>
                          <a:latin typeface="Liberation Mono"/>
                          <a:ea typeface="+mn-ea"/>
                          <a:cs typeface="+mn-cs"/>
                        </a:rPr>
                        <a: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b="0" kern="1200" dirty="0">
                          <a:solidFill>
                            <a:schemeClr val="accent4">
                              <a:lumMod val="50000"/>
                            </a:schemeClr>
                          </a:solidFill>
                          <a:effectLst/>
                          <a:latin typeface="Liberation Mono"/>
                          <a:ea typeface="Times New Roman" panose="02020603050405020304" pitchFamily="18" charset="0"/>
                          <a:cs typeface="+mn-cs"/>
                        </a:rPr>
                        <a:t>+ </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INTERVAL</a:t>
                      </a:r>
                      <a:r>
                        <a:rPr kumimoji="0" lang="en-US" sz="1800" b="0" kern="1200" dirty="0">
                          <a:solidFill>
                            <a:schemeClr val="tx1"/>
                          </a:solidFill>
                          <a:effectLst/>
                          <a:latin typeface="Liberation Mono"/>
                          <a:ea typeface="Times New Roman" panose="02020603050405020304" pitchFamily="18" charset="0"/>
                          <a:cs typeface="+mn-cs"/>
                        </a:rPr>
                        <a:t>  '1' </a:t>
                      </a:r>
                      <a:r>
                        <a:rPr kumimoji="0" lang="en-IN" sz="1800" kern="1200" dirty="0">
                          <a:solidFill>
                            <a:schemeClr val="tx2"/>
                          </a:solidFill>
                          <a:latin typeface="Liberation Mono"/>
                          <a:ea typeface="+mn-ea"/>
                          <a:cs typeface="+mn-cs"/>
                        </a:rPr>
                        <a:t>DAY</a:t>
                      </a:r>
                      <a:r>
                        <a:rPr kumimoji="0" lang="en-US" sz="1800" b="0" kern="1200" dirty="0">
                          <a:solidFill>
                            <a:schemeClr val="tx1"/>
                          </a:solidFill>
                          <a:effectLst/>
                          <a:latin typeface="Liberation Mono"/>
                          <a:ea typeface="Times New Roman" panose="02020603050405020304" pitchFamily="18" charset="0"/>
                          <a:cs typeface="+mn-cs"/>
                        </a:rPr>
                        <a:t>;</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INTERVAL</a:t>
                      </a:r>
                      <a:r>
                        <a:rPr kumimoji="0" lang="en-IN" sz="1800" kern="1200" dirty="0">
                          <a:solidFill>
                            <a:schemeClr val="tx2"/>
                          </a:solidFill>
                          <a:latin typeface="Liberation Mono"/>
                          <a:ea typeface="+mn-ea"/>
                          <a:cs typeface="+mn-cs"/>
                        </a:rPr>
                        <a:t> HOUR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rgbClr val="0077AA"/>
                          </a:solidFill>
                          <a:latin typeface="Liberation Mono"/>
                          <a:ea typeface="+mn-ea"/>
                          <a:cs typeface="+mn-cs"/>
                        </a:rPr>
                        <a:t>SELECT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NOW</a:t>
                      </a:r>
                      <a:r>
                        <a:rPr kumimoji="0" lang="en-US" sz="1800" kern="1200" dirty="0">
                          <a:solidFill>
                            <a:schemeClr val="tx2"/>
                          </a:solidFill>
                          <a:latin typeface="Liberation Mono"/>
                          <a:ea typeface="+mn-ea"/>
                          <a:cs typeface="+mn-cs"/>
                        </a:rPr>
                        <a: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NOW</a:t>
                      </a:r>
                      <a:r>
                        <a:rPr kumimoji="0" lang="en-US" sz="1800" kern="1200" dirty="0">
                          <a:solidFill>
                            <a:schemeClr val="tx2"/>
                          </a:solidFill>
                          <a:latin typeface="Liberation Mono"/>
                          <a:ea typeface="+mn-ea"/>
                          <a:cs typeface="+mn-cs"/>
                        </a:rPr>
                        <a: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b="0" kern="1200" dirty="0">
                          <a:solidFill>
                            <a:schemeClr val="accent4">
                              <a:lumMod val="50000"/>
                            </a:schemeClr>
                          </a:solidFill>
                          <a:effectLst/>
                          <a:latin typeface="Liberation Mono"/>
                          <a:ea typeface="Times New Roman" panose="02020603050405020304" pitchFamily="18" charset="0"/>
                          <a:cs typeface="+mn-cs"/>
                        </a:rPr>
                        <a:t>+ </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INTERVAL</a:t>
                      </a:r>
                      <a:r>
                        <a:rPr kumimoji="0" lang="en-US" sz="1800" b="0" kern="1200" dirty="0">
                          <a:solidFill>
                            <a:schemeClr val="tx1"/>
                          </a:solidFill>
                          <a:effectLst/>
                          <a:latin typeface="Liberation Mono"/>
                          <a:ea typeface="Times New Roman" panose="02020603050405020304" pitchFamily="18" charset="0"/>
                          <a:cs typeface="+mn-cs"/>
                        </a:rPr>
                        <a:t>  '1' </a:t>
                      </a:r>
                      <a:r>
                        <a:rPr kumimoji="0" lang="en-IN" sz="1800" kern="1200" dirty="0">
                          <a:solidFill>
                            <a:schemeClr val="tx2"/>
                          </a:solidFill>
                          <a:latin typeface="Liberation Mono"/>
                          <a:ea typeface="+mn-ea"/>
                          <a:cs typeface="+mn-cs"/>
                        </a:rPr>
                        <a:t>HOUR</a:t>
                      </a:r>
                      <a:r>
                        <a:rPr kumimoji="0" lang="en-US" sz="1800" b="0" kern="1200" dirty="0">
                          <a:solidFill>
                            <a:schemeClr val="tx1"/>
                          </a:solidFill>
                          <a:effectLst/>
                          <a:latin typeface="Liberation Mono"/>
                          <a:ea typeface="Times New Roman" panose="02020603050405020304" pitchFamily="18" charset="0"/>
                          <a:cs typeface="+mn-cs"/>
                        </a:rPr>
                        <a:t>;</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INTERVAL</a:t>
                      </a:r>
                      <a:r>
                        <a:rPr kumimoji="0" lang="en-IN" sz="1800" kern="1200" dirty="0">
                          <a:solidFill>
                            <a:schemeClr val="tx2"/>
                          </a:solidFill>
                          <a:latin typeface="Liberation Mono"/>
                          <a:ea typeface="+mn-ea"/>
                          <a:cs typeface="+mn-cs"/>
                        </a:rPr>
                        <a:t> MINUTE</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rgbClr val="0077AA"/>
                          </a:solidFill>
                          <a:latin typeface="Liberation Mono"/>
                          <a:ea typeface="+mn-ea"/>
                          <a:cs typeface="+mn-cs"/>
                        </a:rPr>
                        <a:t>SELECT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NOW</a:t>
                      </a:r>
                      <a:r>
                        <a:rPr kumimoji="0" lang="en-US" sz="1800" kern="1200" dirty="0">
                          <a:solidFill>
                            <a:schemeClr val="tx2"/>
                          </a:solidFill>
                          <a:latin typeface="Liberation Mono"/>
                          <a:ea typeface="+mn-ea"/>
                          <a:cs typeface="+mn-cs"/>
                        </a:rPr>
                        <a: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NOW</a:t>
                      </a:r>
                      <a:r>
                        <a:rPr kumimoji="0" lang="en-US" sz="1800" kern="1200" dirty="0">
                          <a:solidFill>
                            <a:schemeClr val="tx2"/>
                          </a:solidFill>
                          <a:latin typeface="Liberation Mono"/>
                          <a:ea typeface="+mn-ea"/>
                          <a:cs typeface="+mn-cs"/>
                        </a:rPr>
                        <a: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b="0" kern="1200" dirty="0">
                          <a:solidFill>
                            <a:schemeClr val="accent4">
                              <a:lumMod val="50000"/>
                            </a:schemeClr>
                          </a:solidFill>
                          <a:effectLst/>
                          <a:latin typeface="Liberation Mono"/>
                          <a:ea typeface="Times New Roman" panose="02020603050405020304" pitchFamily="18" charset="0"/>
                          <a:cs typeface="+mn-cs"/>
                        </a:rPr>
                        <a:t>+ </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INTERVAL</a:t>
                      </a:r>
                      <a:r>
                        <a:rPr kumimoji="0" lang="en-US" sz="1800" b="0" kern="1200" dirty="0">
                          <a:solidFill>
                            <a:schemeClr val="tx1"/>
                          </a:solidFill>
                          <a:effectLst/>
                          <a:latin typeface="Liberation Mono"/>
                          <a:ea typeface="Times New Roman" panose="02020603050405020304" pitchFamily="18" charset="0"/>
                          <a:cs typeface="+mn-cs"/>
                        </a:rPr>
                        <a:t>  '1' </a:t>
                      </a:r>
                      <a:r>
                        <a:rPr kumimoji="0" lang="en-IN" sz="1800" kern="1200" dirty="0">
                          <a:solidFill>
                            <a:schemeClr val="tx2"/>
                          </a:solidFill>
                          <a:latin typeface="Liberation Mono"/>
                          <a:ea typeface="+mn-ea"/>
                          <a:cs typeface="+mn-cs"/>
                        </a:rPr>
                        <a:t>MINUTE</a:t>
                      </a:r>
                      <a:r>
                        <a:rPr kumimoji="0" lang="en-US" sz="1800" b="0" kern="1200" dirty="0">
                          <a:solidFill>
                            <a:schemeClr val="tx1"/>
                          </a:solidFill>
                          <a:effectLst/>
                          <a:latin typeface="Liberation Mono"/>
                          <a:ea typeface="Times New Roman" panose="02020603050405020304" pitchFamily="18" charset="0"/>
                          <a:cs typeface="+mn-cs"/>
                        </a:rPr>
                        <a:t>;</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2510913974"/>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INTERVAL</a:t>
                      </a:r>
                      <a:r>
                        <a:rPr kumimoji="0" lang="en-IN" sz="1800" kern="1200" dirty="0">
                          <a:solidFill>
                            <a:schemeClr val="tx2"/>
                          </a:solidFill>
                          <a:latin typeface="Liberation Mono"/>
                          <a:ea typeface="+mn-ea"/>
                          <a:cs typeface="+mn-cs"/>
                        </a:rPr>
                        <a:t> SECOND</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rgbClr val="0077AA"/>
                          </a:solidFill>
                          <a:latin typeface="Liberation Mono"/>
                          <a:ea typeface="+mn-ea"/>
                          <a:cs typeface="+mn-cs"/>
                        </a:rPr>
                        <a:t>SELECT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NOW</a:t>
                      </a:r>
                      <a:r>
                        <a:rPr kumimoji="0" lang="en-US" sz="1800" kern="1200" dirty="0">
                          <a:solidFill>
                            <a:schemeClr val="tx2"/>
                          </a:solidFill>
                          <a:latin typeface="Liberation Mono"/>
                          <a:ea typeface="+mn-ea"/>
                          <a:cs typeface="+mn-cs"/>
                        </a:rPr>
                        <a: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NOW</a:t>
                      </a:r>
                      <a:r>
                        <a:rPr kumimoji="0" lang="en-US" sz="1800" kern="1200" dirty="0">
                          <a:solidFill>
                            <a:schemeClr val="tx2"/>
                          </a:solidFill>
                          <a:latin typeface="Liberation Mono"/>
                          <a:ea typeface="+mn-ea"/>
                          <a:cs typeface="+mn-cs"/>
                        </a:rPr>
                        <a: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b="0" kern="1200" dirty="0">
                          <a:solidFill>
                            <a:schemeClr val="accent4">
                              <a:lumMod val="50000"/>
                            </a:schemeClr>
                          </a:solidFill>
                          <a:effectLst/>
                          <a:latin typeface="Liberation Mono"/>
                          <a:ea typeface="Times New Roman" panose="02020603050405020304" pitchFamily="18" charset="0"/>
                          <a:cs typeface="+mn-cs"/>
                        </a:rPr>
                        <a:t>+ </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INTERVAL</a:t>
                      </a:r>
                      <a:r>
                        <a:rPr kumimoji="0" lang="en-US" sz="1800" b="0" kern="1200" dirty="0">
                          <a:solidFill>
                            <a:schemeClr val="tx1"/>
                          </a:solidFill>
                          <a:effectLst/>
                          <a:latin typeface="Liberation Mono"/>
                          <a:ea typeface="Times New Roman" panose="02020603050405020304" pitchFamily="18" charset="0"/>
                          <a:cs typeface="+mn-cs"/>
                        </a:rPr>
                        <a:t>  '1' </a:t>
                      </a:r>
                      <a:r>
                        <a:rPr kumimoji="0" lang="en-IN" sz="1800" kern="1200" dirty="0">
                          <a:solidFill>
                            <a:schemeClr val="tx2"/>
                          </a:solidFill>
                          <a:latin typeface="Liberation Mono"/>
                          <a:ea typeface="+mn-ea"/>
                          <a:cs typeface="+mn-cs"/>
                        </a:rPr>
                        <a:t>SECOND</a:t>
                      </a:r>
                      <a:r>
                        <a:rPr kumimoji="0" lang="en-US" sz="1800" b="0" kern="1200" dirty="0">
                          <a:solidFill>
                            <a:schemeClr val="tx1"/>
                          </a:solidFill>
                          <a:effectLst/>
                          <a:latin typeface="Liberation Mono"/>
                          <a:ea typeface="Times New Roman" panose="02020603050405020304" pitchFamily="18" charset="0"/>
                          <a:cs typeface="+mn-cs"/>
                        </a:rPr>
                        <a:t>;</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783831253"/>
                  </a:ext>
                </a:extLst>
              </a:tr>
            </a:tbl>
          </a:graphicData>
        </a:graphic>
      </p:graphicFrame>
    </p:spTree>
    <p:extLst>
      <p:ext uri="{BB962C8B-B14F-4D97-AF65-F5344CB8AC3E}">
        <p14:creationId xmlns:p14="http://schemas.microsoft.com/office/powerpoint/2010/main" val="373581291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system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1835897845"/>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841579983"/>
              </p:ext>
            </p:extLst>
          </p:nvPr>
        </p:nvGraphicFramePr>
        <p:xfrm>
          <a:off x="191344" y="706204"/>
          <a:ext cx="11809312" cy="5593503"/>
        </p:xfrm>
        <a:graphic>
          <a:graphicData uri="http://schemas.openxmlformats.org/drawingml/2006/table">
            <a:tbl>
              <a:tblPr firstRow="1" bandRow="1">
                <a:tableStyleId>{7E9639D4-E3E2-4D34-9284-5A2195B3D0D7}</a:tableStyleId>
              </a:tblPr>
              <a:tblGrid>
                <a:gridCol w="5040560">
                  <a:extLst>
                    <a:ext uri="{9D8B030D-6E8A-4147-A177-3AD203B41FA5}">
                      <a16:colId xmlns:a16="http://schemas.microsoft.com/office/drawing/2014/main" val="20000"/>
                    </a:ext>
                  </a:extLst>
                </a:gridCol>
                <a:gridCol w="676875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US" sz="1800" kern="1200" dirty="0">
                          <a:solidFill>
                            <a:srgbClr val="803A69"/>
                          </a:solidFill>
                          <a:latin typeface="Liberation Mono"/>
                          <a:ea typeface="+mn-ea"/>
                          <a:cs typeface="+mn-cs"/>
                        </a:rPr>
                        <a:t>  CASE</a:t>
                      </a:r>
                      <a:r>
                        <a:rPr kumimoji="0" lang="en-US" sz="1800" kern="1200" dirty="0">
                          <a:solidFill>
                            <a:schemeClr val="tx2"/>
                          </a:solidFill>
                          <a:latin typeface="Liberation Mono"/>
                          <a:ea typeface="+mn-ea"/>
                          <a:cs typeface="+mn-cs"/>
                        </a:rPr>
                        <a:t> expression </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value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value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value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ELSE</a:t>
                      </a:r>
                      <a:r>
                        <a:rPr kumimoji="0" lang="en-US" sz="1800" kern="1200" dirty="0">
                          <a:solidFill>
                            <a:schemeClr val="tx2"/>
                          </a:solidFill>
                          <a:latin typeface="Liberation Mono"/>
                          <a:ea typeface="+mn-ea"/>
                          <a:cs typeface="+mn-cs"/>
                        </a:rPr>
                        <a:t> </a:t>
                      </a:r>
                    </a:p>
                    <a:p>
                      <a:pPr>
                        <a:spcAft>
                          <a:spcPts val="0"/>
                        </a:spcAft>
                      </a:pP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END</a:t>
                      </a:r>
                      <a:endParaRPr kumimoji="0" lang="en-IN" sz="1800" kern="1200" dirty="0">
                        <a:solidFill>
                          <a:srgbClr val="803A69"/>
                        </a:solidFill>
                        <a:latin typeface="Liberation Mono"/>
                        <a:ea typeface="+mn-ea"/>
                        <a:cs typeface="+mn-cs"/>
                      </a:endParaRPr>
                    </a:p>
                  </a:txBody>
                  <a:tcPr marL="68580" marR="68580" marT="0" marB="0" anchor="ctr"/>
                </a:tc>
                <a:tc>
                  <a:txBody>
                    <a:bodyPr/>
                    <a:lstStyle/>
                    <a:p>
                      <a:pPr algn="l">
                        <a:spcAft>
                          <a:spcPts val="0"/>
                        </a:spcAft>
                      </a:pPr>
                      <a:r>
                        <a:rPr lang="en-US" sz="1800" kern="1200" dirty="0">
                          <a:solidFill>
                            <a:srgbClr val="0077AA"/>
                          </a:solidFill>
                          <a:latin typeface="Liberation Mono"/>
                          <a:ea typeface="Times New Roman" panose="02020603050405020304" pitchFamily="18" charset="0"/>
                          <a:cs typeface="Times New Roman" panose="02020603050405020304" pitchFamily="18" charset="0"/>
                        </a:rPr>
                        <a:t>SELECT</a:t>
                      </a:r>
                      <a:r>
                        <a:rPr kumimoji="0" lang="en-US" sz="1800" b="0" kern="1200" dirty="0">
                          <a:solidFill>
                            <a:schemeClr val="tx1"/>
                          </a:solidFill>
                          <a:effectLst/>
                          <a:latin typeface="Liberation Mono"/>
                          <a:ea typeface="Times New Roman" panose="02020603050405020304" pitchFamily="18" charset="0"/>
                          <a:cs typeface="+mn-cs"/>
                        </a:rPr>
                        <a:t> deptno, </a:t>
                      </a:r>
                    </a:p>
                    <a:p>
                      <a:pPr algn="l">
                        <a:spcAft>
                          <a:spcPts val="0"/>
                        </a:spcAft>
                      </a:pPr>
                      <a:r>
                        <a:rPr kumimoji="0" lang="en-US" sz="1800" kern="1200" dirty="0">
                          <a:solidFill>
                            <a:srgbClr val="803A69"/>
                          </a:solidFill>
                          <a:latin typeface="Liberation Mono"/>
                          <a:ea typeface="+mn-ea"/>
                          <a:cs typeface="+mn-cs"/>
                        </a:rPr>
                        <a:t>CASE</a:t>
                      </a:r>
                      <a:r>
                        <a:rPr kumimoji="0" lang="en-US" sz="1800" b="0" kern="1200" dirty="0">
                          <a:solidFill>
                            <a:schemeClr val="tx1"/>
                          </a:solidFill>
                          <a:effectLst/>
                          <a:latin typeface="Liberation Mono"/>
                          <a:ea typeface="Times New Roman" panose="02020603050405020304" pitchFamily="18" charset="0"/>
                          <a:cs typeface="+mn-cs"/>
                        </a:rPr>
                        <a:t> deptno</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10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'SALES'</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20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'PURCHASE'</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30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'ACCOUNTING'</a:t>
                      </a:r>
                      <a:r>
                        <a:rPr kumimoji="0" lang="en-US" sz="1800" b="0" kern="1200" dirty="0">
                          <a:solidFill>
                            <a:schemeClr val="tx1"/>
                          </a:solidFill>
                          <a:effectLst/>
                          <a:latin typeface="Liberation Mono"/>
                          <a:ea typeface="Times New Roman" panose="02020603050405020304" pitchFamily="18" charset="0"/>
                          <a:cs typeface="+mn-cs"/>
                        </a:rPr>
                        <a:t> </a:t>
                      </a:r>
                    </a:p>
                    <a:p>
                      <a:pPr algn="l">
                        <a:spcAft>
                          <a:spcPts val="0"/>
                        </a:spcAft>
                      </a:pPr>
                      <a:r>
                        <a:rPr kumimoji="0" lang="en-US" sz="1800" kern="1200" dirty="0">
                          <a:solidFill>
                            <a:srgbClr val="803A69"/>
                          </a:solidFill>
                          <a:latin typeface="Liberation Mono"/>
                          <a:ea typeface="+mn-ea"/>
                          <a:cs typeface="+mn-cs"/>
                        </a:rPr>
                        <a:t>ELSE</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'N/A'</a:t>
                      </a:r>
                    </a:p>
                    <a:p>
                      <a:pPr algn="l">
                        <a:spcAft>
                          <a:spcPts val="0"/>
                        </a:spcAft>
                      </a:pPr>
                      <a:r>
                        <a:rPr kumimoji="0" lang="en-US" sz="1800" kern="1200" dirty="0">
                          <a:solidFill>
                            <a:srgbClr val="803A69"/>
                          </a:solidFill>
                          <a:latin typeface="Liberation Mono"/>
                          <a:ea typeface="+mn-ea"/>
                          <a:cs typeface="+mn-cs"/>
                        </a:rPr>
                        <a:t>END</a:t>
                      </a:r>
                      <a:r>
                        <a:rPr kumimoji="0" lang="en-US" sz="1800" b="0" kern="1200" dirty="0">
                          <a:solidFill>
                            <a:schemeClr val="tx1"/>
                          </a:solidFill>
                          <a:effectLst/>
                          <a:latin typeface="Liberation Mono"/>
                          <a:ea typeface="Times New Roman" panose="02020603050405020304" pitchFamily="18" charset="0"/>
                          <a:cs typeface="+mn-cs"/>
                        </a:rPr>
                        <a:t> R1 </a:t>
                      </a:r>
                      <a:r>
                        <a:rPr lang="en-US" sz="1800" kern="1200" dirty="0">
                          <a:solidFill>
                            <a:srgbClr val="0077AA"/>
                          </a:solidFill>
                          <a:latin typeface="Liberation Mono"/>
                          <a:ea typeface="Times New Roman" panose="02020603050405020304" pitchFamily="18" charset="0"/>
                          <a:cs typeface="Times New Roman" panose="02020603050405020304" pitchFamily="18" charset="0"/>
                        </a:rPr>
                        <a:t>FROM</a:t>
                      </a:r>
                      <a:r>
                        <a:rPr kumimoji="0" lang="en-US" sz="1800" b="0" kern="1200" dirty="0">
                          <a:solidFill>
                            <a:schemeClr val="tx1"/>
                          </a:solidFill>
                          <a:effectLst/>
                          <a:latin typeface="Liberation Mono"/>
                          <a:ea typeface="Times New Roman" panose="02020603050405020304" pitchFamily="18" charset="0"/>
                          <a:cs typeface="+mn-cs"/>
                        </a:rPr>
                        <a:t> emp; </a:t>
                      </a:r>
                    </a:p>
                    <a:p>
                      <a:pPr algn="l">
                        <a:spcAft>
                          <a:spcPts val="0"/>
                        </a:spcAft>
                      </a:pPr>
                      <a:endParaRPr kumimoji="0" lang="en-IN" sz="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803A69"/>
                          </a:solidFill>
                          <a:latin typeface="Liberation Mono"/>
                          <a:ea typeface="+mn-ea"/>
                          <a:cs typeface="+mn-cs"/>
                        </a:rPr>
                        <a:t>  CASE</a:t>
                      </a: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conndition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conndition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conndition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ELSE</a:t>
                      </a:r>
                      <a:r>
                        <a:rPr kumimoji="0" lang="en-US" sz="1800" kern="1200" dirty="0">
                          <a:solidFill>
                            <a:schemeClr val="tx2"/>
                          </a:solidFill>
                          <a:latin typeface="Liberation Mono"/>
                          <a:ea typeface="+mn-ea"/>
                          <a:cs typeface="+mn-cs"/>
                        </a:rPr>
                        <a:t> </a:t>
                      </a:r>
                    </a:p>
                    <a:p>
                      <a:pPr>
                        <a:spcAft>
                          <a:spcPts val="0"/>
                        </a:spcAft>
                      </a:pP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END</a:t>
                      </a:r>
                      <a:endParaRPr kumimoji="0" lang="en-US"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rgbClr val="0077AA"/>
                          </a:solidFill>
                          <a:latin typeface="Liberation Mono"/>
                          <a:ea typeface="Times New Roman" panose="02020603050405020304" pitchFamily="18" charset="0"/>
                          <a:cs typeface="Times New Roman" panose="02020603050405020304" pitchFamily="18" charset="0"/>
                        </a:rPr>
                        <a:t>SELECT</a:t>
                      </a:r>
                      <a:r>
                        <a:rPr kumimoji="0" lang="en-US" sz="1800" kern="1200" dirty="0">
                          <a:solidFill>
                            <a:schemeClr val="tx1"/>
                          </a:solidFill>
                          <a:effectLst/>
                          <a:latin typeface="Liberation Mono"/>
                          <a:ea typeface="Times New Roman" panose="02020603050405020304" pitchFamily="18" charset="0"/>
                          <a:cs typeface="+mn-cs"/>
                        </a:rPr>
                        <a:t> deptno, </a:t>
                      </a:r>
                    </a:p>
                    <a:p>
                      <a:pPr>
                        <a:spcAft>
                          <a:spcPts val="0"/>
                        </a:spcAft>
                      </a:pPr>
                      <a:r>
                        <a:rPr kumimoji="0" lang="en-US" sz="1800" kern="1200" dirty="0">
                          <a:solidFill>
                            <a:srgbClr val="803A69"/>
                          </a:solidFill>
                          <a:latin typeface="Liberation Mono"/>
                          <a:ea typeface="+mn-ea"/>
                          <a:cs typeface="+mn-cs"/>
                        </a:rPr>
                        <a:t>CASE</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 </a:t>
                      </a:r>
                      <a:r>
                        <a:rPr kumimoji="0" lang="en-US" sz="1800" kern="1200" dirty="0">
                          <a:solidFill>
                            <a:srgbClr val="990055"/>
                          </a:solidFill>
                          <a:latin typeface="Liberation Mono"/>
                          <a:ea typeface="+mn-ea"/>
                          <a:cs typeface="+mn-cs"/>
                        </a:rPr>
                        <a:t>10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'SALES'</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 </a:t>
                      </a:r>
                      <a:r>
                        <a:rPr kumimoji="0" lang="en-US" sz="1800" kern="1200" dirty="0">
                          <a:solidFill>
                            <a:srgbClr val="990055"/>
                          </a:solidFill>
                          <a:latin typeface="Liberation Mono"/>
                          <a:ea typeface="+mn-ea"/>
                          <a:cs typeface="+mn-cs"/>
                        </a:rPr>
                        <a:t>20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'PURCHASE'</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 </a:t>
                      </a:r>
                      <a:r>
                        <a:rPr kumimoji="0" lang="en-US" sz="1800" kern="1200" dirty="0">
                          <a:solidFill>
                            <a:srgbClr val="990055"/>
                          </a:solidFill>
                          <a:latin typeface="Liberation Mono"/>
                          <a:ea typeface="+mn-ea"/>
                          <a:cs typeface="+mn-cs"/>
                        </a:rPr>
                        <a:t>30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'ACCOUNTING'</a:t>
                      </a:r>
                      <a:endParaRPr kumimoji="0" lang="en-US" sz="1800" kern="1200" dirty="0">
                        <a:solidFill>
                          <a:schemeClr val="tx1"/>
                        </a:solidFill>
                        <a:effectLst/>
                        <a:latin typeface="Liberation Mono"/>
                        <a:ea typeface="Times New Roman" panose="02020603050405020304" pitchFamily="18" charset="0"/>
                        <a:cs typeface="+mn-cs"/>
                      </a:endParaRPr>
                    </a:p>
                    <a:p>
                      <a:pPr>
                        <a:spcAft>
                          <a:spcPts val="0"/>
                        </a:spcAft>
                      </a:pPr>
                      <a:r>
                        <a:rPr kumimoji="0" lang="en-US" sz="1800" kern="1200" dirty="0">
                          <a:solidFill>
                            <a:srgbClr val="803A69"/>
                          </a:solidFill>
                          <a:latin typeface="Liberation Mono"/>
                          <a:ea typeface="+mn-ea"/>
                          <a:cs typeface="+mn-cs"/>
                        </a:rPr>
                        <a:t>ELSE</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'N/A'</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rgbClr val="803A69"/>
                          </a:solidFill>
                          <a:latin typeface="Liberation Mono"/>
                          <a:ea typeface="+mn-ea"/>
                          <a:cs typeface="+mn-cs"/>
                        </a:rPr>
                        <a:t>END</a:t>
                      </a:r>
                      <a:r>
                        <a:rPr kumimoji="0" lang="en-US" sz="1800" kern="1200" dirty="0">
                          <a:solidFill>
                            <a:schemeClr val="tx1"/>
                          </a:solidFill>
                          <a:effectLst/>
                          <a:latin typeface="Liberation Mono"/>
                          <a:ea typeface="Times New Roman" panose="02020603050405020304" pitchFamily="18" charset="0"/>
                          <a:cs typeface="+mn-cs"/>
                        </a:rPr>
                        <a:t> R2 </a:t>
                      </a:r>
                      <a:r>
                        <a:rPr kumimoji="0" lang="en-US" sz="1800" kern="1200" dirty="0">
                          <a:solidFill>
                            <a:srgbClr val="0077AA"/>
                          </a:solidFill>
                          <a:latin typeface="Liberation Mono"/>
                          <a:ea typeface="Times New Roman" panose="02020603050405020304" pitchFamily="18" charset="0"/>
                          <a:cs typeface="Times New Roman" panose="02020603050405020304" pitchFamily="18" charset="0"/>
                        </a:rPr>
                        <a:t>FROM</a:t>
                      </a:r>
                      <a:r>
                        <a:rPr kumimoji="0" lang="en-US" sz="1800" kern="1200" dirty="0">
                          <a:solidFill>
                            <a:schemeClr val="tx1"/>
                          </a:solidFill>
                          <a:effectLst/>
                          <a:latin typeface="Liberation Mono"/>
                          <a:ea typeface="Times New Roman" panose="02020603050405020304" pitchFamily="18" charset="0"/>
                          <a:cs typeface="+mn-cs"/>
                        </a:rPr>
                        <a:t> EMP</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CAST</a:t>
                      </a:r>
                      <a:r>
                        <a:rPr kumimoji="0" lang="en-IN" sz="1800" kern="1200" dirty="0">
                          <a:solidFill>
                            <a:schemeClr val="tx2"/>
                          </a:solidFill>
                          <a:latin typeface="Liberation Mono"/>
                          <a:ea typeface="+mn-ea"/>
                          <a:cs typeface="+mn-cs"/>
                        </a:rPr>
                        <a:t>( value AS dataType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When converting a number to a boolean, 0 is false and every other value is true. When converting a boolean to a number, false is 0 and true is 1.</a:t>
                      </a:r>
                    </a:p>
                    <a:p>
                      <a:pPr>
                        <a:spcAft>
                          <a:spcPts val="0"/>
                        </a:spcAft>
                      </a:pPr>
                      <a:endParaRPr kumimoji="0" lang="en-US" sz="800" kern="1200" dirty="0">
                        <a:solidFill>
                          <a:schemeClr val="tx1"/>
                        </a:solidFill>
                        <a:effectLst/>
                        <a:latin typeface="Liberation Mono"/>
                        <a:ea typeface="+mn-ea"/>
                        <a:cs typeface="+mn-cs"/>
                      </a:endParaRPr>
                    </a:p>
                    <a:p>
                      <a:pPr>
                        <a:spcAft>
                          <a:spcPts val="0"/>
                        </a:spcAft>
                      </a:pPr>
                      <a:r>
                        <a:rPr kumimoji="0" lang="en-US" sz="1800" kern="1200" dirty="0">
                          <a:solidFill>
                            <a:schemeClr val="tx1"/>
                          </a:solidFill>
                          <a:effectLst/>
                          <a:latin typeface="Liberation Mono"/>
                          <a:ea typeface="+mn-ea"/>
                          <a:cs typeface="+mn-cs"/>
                        </a:rPr>
                        <a:t>CALL </a:t>
                      </a:r>
                      <a:r>
                        <a:rPr kumimoji="0" lang="en-US" sz="1800" kern="1200" dirty="0">
                          <a:solidFill>
                            <a:srgbClr val="803A69"/>
                          </a:solidFill>
                          <a:latin typeface="Liberation Mono"/>
                          <a:ea typeface="+mn-ea"/>
                          <a:cs typeface="+mn-cs"/>
                        </a:rPr>
                        <a:t>CAST</a:t>
                      </a:r>
                      <a:r>
                        <a:rPr kumimoji="0" lang="en-US" sz="1800" kern="1200" dirty="0">
                          <a:solidFill>
                            <a:schemeClr val="tx1"/>
                          </a:solidFill>
                          <a:effectLst/>
                          <a:latin typeface="Liberation Mono"/>
                          <a:ea typeface="+mn-ea"/>
                          <a:cs typeface="+mn-cs"/>
                        </a:rPr>
                        <a:t> (123.456 AS </a:t>
                      </a:r>
                      <a:r>
                        <a:rPr lang="en-US" sz="1800" kern="1200" dirty="0">
                          <a:solidFill>
                            <a:srgbClr val="834689"/>
                          </a:solidFill>
                          <a:latin typeface="Liberation Mono"/>
                          <a:ea typeface="+mn-ea"/>
                          <a:cs typeface="Arial" panose="020B0604020202020204" pitchFamily="34" charset="0"/>
                        </a:rPr>
                        <a:t>INT</a:t>
                      </a:r>
                      <a:r>
                        <a:rPr kumimoji="0" lang="en-US" sz="1800" kern="1200" dirty="0">
                          <a:solidFill>
                            <a:schemeClr val="tx1"/>
                          </a:solidFill>
                          <a:effectLst/>
                          <a:latin typeface="Liberation Mono"/>
                          <a:ea typeface="+mn-ea"/>
                          <a:cs typeface="+mn-cs"/>
                        </a:rPr>
                        <a:t>);</a:t>
                      </a:r>
                    </a:p>
                    <a:p>
                      <a:pPr>
                        <a:spcAft>
                          <a:spcPts val="0"/>
                        </a:spcAft>
                      </a:pPr>
                      <a:endParaRPr kumimoji="0" lang="en-IN" sz="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77043825"/>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3748983739"/>
              </p:ext>
            </p:extLst>
          </p:nvPr>
        </p:nvGraphicFramePr>
        <p:xfrm>
          <a:off x="191344" y="706204"/>
          <a:ext cx="11809312" cy="6050703"/>
        </p:xfrm>
        <a:graphic>
          <a:graphicData uri="http://schemas.openxmlformats.org/drawingml/2006/table">
            <a:tbl>
              <a:tblPr firstRow="1" bandRow="1">
                <a:tableStyleId>{7E9639D4-E3E2-4D34-9284-5A2195B3D0D7}</a:tableStyleId>
              </a:tblPr>
              <a:tblGrid>
                <a:gridCol w="5040560">
                  <a:extLst>
                    <a:ext uri="{9D8B030D-6E8A-4147-A177-3AD203B41FA5}">
                      <a16:colId xmlns:a16="http://schemas.microsoft.com/office/drawing/2014/main" val="20000"/>
                    </a:ext>
                  </a:extLst>
                </a:gridCol>
                <a:gridCol w="676875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803A69"/>
                          </a:solidFill>
                          <a:latin typeface="Liberation Mono"/>
                          <a:ea typeface="+mn-ea"/>
                          <a:cs typeface="+mn-cs"/>
                        </a:rPr>
                        <a:t>  CURRVAL</a:t>
                      </a:r>
                      <a:r>
                        <a:rPr kumimoji="0" lang="en-IN" sz="1800" kern="1200" dirty="0">
                          <a:solidFill>
                            <a:schemeClr val="tx2"/>
                          </a:solidFill>
                          <a:latin typeface="Liberation Mono"/>
                          <a:ea typeface="+mn-ea"/>
                          <a:cs typeface="+mn-cs"/>
                        </a:rPr>
                        <a:t>(</a:t>
                      </a:r>
                      <a:r>
                        <a:rPr kumimoji="0" lang="en-IN" sz="1800" kern="1200" dirty="0">
                          <a:solidFill>
                            <a:srgbClr val="803A69"/>
                          </a:solidFill>
                          <a:latin typeface="Liberation Mono"/>
                          <a:ea typeface="+mn-ea"/>
                          <a:cs typeface="+mn-cs"/>
                        </a:rPr>
                        <a:t> </a:t>
                      </a:r>
                      <a:r>
                        <a:rPr kumimoji="0" lang="en-IN" sz="1800" kern="1200" dirty="0">
                          <a:solidFill>
                            <a:schemeClr val="tx2"/>
                          </a:solidFill>
                          <a:latin typeface="Liberation Mono"/>
                          <a:ea typeface="+mn-ea"/>
                          <a:cs typeface="+mn-cs"/>
                        </a:rPr>
                        <a:t>sequenceString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Returns the latest generated value of the sequence for the current session. Current value may only be requested after generation of the sequence value in the current session.</a:t>
                      </a:r>
                    </a:p>
                    <a:p>
                      <a:pPr algn="l">
                        <a:spcAft>
                          <a:spcPts val="0"/>
                        </a:spcAft>
                      </a:pPr>
                      <a:endParaRPr kumimoji="0" lang="en-US" sz="800" b="0" kern="1200" dirty="0">
                        <a:solidFill>
                          <a:schemeClr val="tx1"/>
                        </a:solidFill>
                        <a:effectLst/>
                        <a:latin typeface="Liberation Mono"/>
                        <a:ea typeface="Times New Roman" panose="02020603050405020304" pitchFamily="18" charset="0"/>
                        <a:cs typeface="+mn-cs"/>
                      </a:endParaRPr>
                    </a:p>
                    <a:p>
                      <a:pPr algn="l">
                        <a:spcAft>
                          <a:spcPts val="0"/>
                        </a:spcAft>
                      </a:pPr>
                      <a:r>
                        <a:rPr kumimoji="0" lang="en-IN" sz="1800" kern="1200" dirty="0">
                          <a:solidFill>
                            <a:srgbClr val="803A69"/>
                          </a:solidFill>
                          <a:latin typeface="Liberation Mono"/>
                          <a:ea typeface="+mn-ea"/>
                          <a:cs typeface="+mn-cs"/>
                        </a:rPr>
                        <a:t>CURRVAL</a:t>
                      </a:r>
                      <a:r>
                        <a:rPr kumimoji="0" lang="en-IN" sz="1800" b="0" kern="1200" dirty="0">
                          <a:solidFill>
                            <a:schemeClr val="tx1"/>
                          </a:solidFill>
                          <a:effectLst/>
                          <a:latin typeface="Liberation Mono"/>
                          <a:ea typeface="Times New Roman" panose="02020603050405020304" pitchFamily="18" charset="0"/>
                          <a:cs typeface="+mn-cs"/>
                        </a:rPr>
                        <a:t>('TEST_SEQ’)</a:t>
                      </a:r>
                    </a:p>
                    <a:p>
                      <a:pPr algn="l">
                        <a:spcAft>
                          <a:spcPts val="0"/>
                        </a:spcAft>
                      </a:pPr>
                      <a:endParaRPr kumimoji="0" lang="en-IN" sz="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NEXTVAL</a:t>
                      </a:r>
                      <a:r>
                        <a:rPr kumimoji="0" lang="en-IN" sz="1800" kern="1200" dirty="0">
                          <a:solidFill>
                            <a:schemeClr val="tx2"/>
                          </a:solidFill>
                          <a:latin typeface="Liberation Mono"/>
                          <a:ea typeface="+mn-ea"/>
                          <a:cs typeface="+mn-cs"/>
                        </a:rPr>
                        <a:t>(</a:t>
                      </a:r>
                      <a:r>
                        <a:rPr kumimoji="0" lang="en-IN" sz="1800" kern="1200" dirty="0">
                          <a:solidFill>
                            <a:srgbClr val="803A69"/>
                          </a:solidFill>
                          <a:latin typeface="Liberation Mono"/>
                          <a:ea typeface="+mn-ea"/>
                          <a:cs typeface="+mn-cs"/>
                        </a:rPr>
                        <a:t> </a:t>
                      </a:r>
                      <a:r>
                        <a:rPr kumimoji="0" lang="en-IN" sz="1800" kern="1200" dirty="0">
                          <a:solidFill>
                            <a:schemeClr val="tx2"/>
                          </a:solidFill>
                          <a:latin typeface="Liberation Mono"/>
                          <a:ea typeface="+mn-ea"/>
                          <a:cs typeface="+mn-cs"/>
                        </a:rPr>
                        <a:t>sequenceString )</a:t>
                      </a:r>
                      <a:endParaRPr kumimoji="0" lang="en-US"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Increments the sequence and returns its value. The current value of the sequence and the last identity in the current session are updated with the generated value. Used values are never re-used, even when the transaction is rolled back.</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p>
                      <a:pPr>
                        <a:spcAft>
                          <a:spcPts val="0"/>
                        </a:spcAft>
                      </a:pPr>
                      <a:r>
                        <a:rPr kumimoji="0" lang="en-IN" sz="1800" kern="1200" dirty="0">
                          <a:solidFill>
                            <a:srgbClr val="803A69"/>
                          </a:solidFill>
                          <a:latin typeface="Liberation Mono"/>
                          <a:ea typeface="+mn-ea"/>
                          <a:cs typeface="+mn-cs"/>
                        </a:rPr>
                        <a:t>NEXTVAL</a:t>
                      </a:r>
                      <a:r>
                        <a:rPr kumimoji="0" lang="en-IN" sz="1800" b="0" kern="1200" dirty="0">
                          <a:solidFill>
                            <a:schemeClr val="tx1"/>
                          </a:solidFill>
                          <a:effectLst/>
                          <a:latin typeface="Liberation Mono"/>
                          <a:ea typeface="Times New Roman" panose="02020603050405020304" pitchFamily="18" charset="0"/>
                          <a:cs typeface="+mn-cs"/>
                        </a:rPr>
                        <a:t>('TEST_SEQ’)</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ROWNUM</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number of the current row. This method returns a long value. It is supported for SELECT statements, as well as for DELETE and UPDATE. </a:t>
                      </a:r>
                      <a:r>
                        <a:rPr kumimoji="0" lang="en-US" sz="1800" b="0" kern="1200" dirty="0">
                          <a:solidFill>
                            <a:srgbClr val="C00000"/>
                          </a:solidFill>
                          <a:effectLst/>
                          <a:latin typeface="Liberation Mono"/>
                          <a:ea typeface="+mn-ea"/>
                          <a:cs typeface="+mn-cs"/>
                        </a:rPr>
                        <a:t>The first row has the row number 1, and is calculated before ordering and grouping the result set, use the ROW_NUMBER() OVER () function to get row numbers after grouping or in specified order.</a:t>
                      </a:r>
                    </a:p>
                    <a:p>
                      <a:pPr>
                        <a:spcAft>
                          <a:spcPts val="0"/>
                        </a:spcAft>
                      </a:pPr>
                      <a:endParaRPr kumimoji="0" lang="en-US" sz="800" kern="1200" dirty="0">
                        <a:solidFill>
                          <a:schemeClr val="tx1"/>
                        </a:solidFill>
                        <a:effectLst/>
                        <a:latin typeface="Liberation Mono"/>
                        <a:ea typeface="+mn-ea"/>
                        <a:cs typeface="+mn-cs"/>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sz="1800" kern="1200" dirty="0">
                          <a:solidFill>
                            <a:schemeClr val="tx1"/>
                          </a:solidFill>
                          <a:effectLst/>
                          <a:latin typeface="Liberation Mono"/>
                          <a:ea typeface="+mn-ea"/>
                          <a:cs typeface="+mn-cs"/>
                        </a:rPr>
                        <a:t> </a:t>
                      </a:r>
                      <a:r>
                        <a:rPr kumimoji="0" lang="en-US" sz="1800" kern="1200" dirty="0">
                          <a:solidFill>
                            <a:srgbClr val="803A69"/>
                          </a:solidFill>
                          <a:latin typeface="Liberation Mono"/>
                          <a:ea typeface="+mn-ea"/>
                          <a:cs typeface="+mn-cs"/>
                        </a:rPr>
                        <a:t>ROWNUM(),</a:t>
                      </a:r>
                      <a:r>
                        <a:rPr kumimoji="0" lang="en-US" sz="1800" kern="1200" dirty="0">
                          <a:solidFill>
                            <a:schemeClr val="tx1"/>
                          </a:solidFill>
                          <a:effectLst/>
                          <a:latin typeface="Liberation Mono"/>
                          <a:ea typeface="+mn-ea"/>
                          <a:cs typeface="+mn-cs"/>
                        </a:rPr>
                        <a:t> </a:t>
                      </a:r>
                      <a:r>
                        <a:rPr lang="en-US" sz="1800" kern="1200" dirty="0">
                          <a:solidFill>
                            <a:srgbClr val="A67F59"/>
                          </a:solidFill>
                          <a:latin typeface="Liberation Mono"/>
                          <a:ea typeface="+mn-ea"/>
                          <a:cs typeface="+mn-cs"/>
                        </a:rPr>
                        <a:t>*</a:t>
                      </a:r>
                      <a:r>
                        <a:rPr kumimoji="0" lang="en-US" sz="180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FROM</a:t>
                      </a:r>
                      <a:r>
                        <a:rPr kumimoji="0" lang="en-US" sz="1800" kern="1200" dirty="0">
                          <a:solidFill>
                            <a:schemeClr val="tx1"/>
                          </a:solidFill>
                          <a:effectLst/>
                          <a:latin typeface="Liberation Mono"/>
                          <a:ea typeface="+mn-ea"/>
                          <a:cs typeface="+mn-cs"/>
                        </a:rPr>
                        <a:t> emp;</a:t>
                      </a:r>
                    </a:p>
                    <a:p>
                      <a:pPr>
                        <a:spcAft>
                          <a:spcPts val="0"/>
                        </a:spcAft>
                      </a:pPr>
                      <a:endParaRPr kumimoji="0" lang="en-IN" sz="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lvl="0" indent="0">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_ROWID_ </a:t>
                      </a:r>
                      <a:endParaRPr kumimoji="0" lang="en-IN" sz="1800" kern="1200" dirty="0">
                        <a:solidFill>
                          <a:srgbClr val="803A69"/>
                        </a:solidFill>
                        <a:latin typeface="Liberation Mono"/>
                        <a:ea typeface="+mn-ea"/>
                        <a:cs typeface="+mn-cs"/>
                      </a:endParaRPr>
                    </a:p>
                  </a:txBody>
                  <a:tcPr marL="68580" marR="68580" marT="0" marB="0" anchor="ctr"/>
                </a:tc>
                <a:tc>
                  <a:txBody>
                    <a:bodyPr/>
                    <a:lstStyle/>
                    <a:p>
                      <a:pPr>
                        <a:spcAft>
                          <a:spcPts val="0"/>
                        </a:spcAft>
                      </a:pPr>
                      <a:r>
                        <a:rPr kumimoji="0" lang="en-IN" sz="1800" b="0" i="0" kern="1200" dirty="0">
                          <a:solidFill>
                            <a:schemeClr val="tx1"/>
                          </a:solidFill>
                          <a:effectLst/>
                          <a:latin typeface="Liberation Mono"/>
                          <a:ea typeface="+mn-ea"/>
                          <a:cs typeface="+mn-cs"/>
                        </a:rPr>
                        <a:t>pseudo-column</a:t>
                      </a:r>
                    </a:p>
                    <a:p>
                      <a:pPr>
                        <a:spcAft>
                          <a:spcPts val="0"/>
                        </a:spcAft>
                      </a:pPr>
                      <a:endParaRPr kumimoji="0" lang="en-IN" sz="800" kern="1200" dirty="0">
                        <a:solidFill>
                          <a:schemeClr val="tx1"/>
                        </a:solidFill>
                        <a:effectLst/>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Times New Roman" panose="02020603050405020304" pitchFamily="18" charset="0"/>
                        </a:rPr>
                        <a:t>SELECT</a:t>
                      </a:r>
                      <a:r>
                        <a:rPr kumimoji="0" lang="en-US" sz="1800" kern="1200" dirty="0">
                          <a:solidFill>
                            <a:schemeClr val="tx1"/>
                          </a:solidFill>
                          <a:effectLst/>
                          <a:latin typeface="Liberation Mono"/>
                          <a:ea typeface="+mn-ea"/>
                          <a:cs typeface="+mn-cs"/>
                        </a:rPr>
                        <a:t> _</a:t>
                      </a:r>
                      <a:r>
                        <a:rPr kumimoji="0" lang="en-US" sz="1800" kern="1200" dirty="0">
                          <a:solidFill>
                            <a:srgbClr val="803A69"/>
                          </a:solidFill>
                          <a:latin typeface="Liberation Mono"/>
                          <a:ea typeface="+mn-ea"/>
                          <a:cs typeface="+mn-cs"/>
                        </a:rPr>
                        <a:t>ROWID_</a:t>
                      </a:r>
                      <a:r>
                        <a:rPr kumimoji="0" lang="en-US" sz="1800" kern="1200" dirty="0">
                          <a:solidFill>
                            <a:schemeClr val="tx1"/>
                          </a:solidFill>
                          <a:latin typeface="Liberation Mono"/>
                          <a:ea typeface="+mn-ea"/>
                          <a:cs typeface="+mn-cs"/>
                        </a:rPr>
                        <a:t>,</a:t>
                      </a:r>
                      <a:r>
                        <a:rPr kumimoji="0" lang="en-US" sz="1800" kern="1200" dirty="0">
                          <a:solidFill>
                            <a:schemeClr val="tx1"/>
                          </a:solidFill>
                          <a:effectLst/>
                          <a:latin typeface="Liberation Mono"/>
                          <a:ea typeface="+mn-ea"/>
                          <a:cs typeface="+mn-cs"/>
                        </a:rPr>
                        <a:t> emp.</a:t>
                      </a:r>
                      <a:r>
                        <a:rPr lang="en-US" sz="1800" kern="1200" dirty="0">
                          <a:solidFill>
                            <a:srgbClr val="A67F59"/>
                          </a:solidFill>
                          <a:latin typeface="Liberation Mono"/>
                          <a:ea typeface="+mn-ea"/>
                          <a:cs typeface="+mn-cs"/>
                        </a:rPr>
                        <a:t>*</a:t>
                      </a:r>
                      <a:r>
                        <a:rPr kumimoji="0" lang="en-US" sz="180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FROM</a:t>
                      </a:r>
                      <a:r>
                        <a:rPr kumimoji="0" lang="en-US" sz="1800" kern="1200" dirty="0">
                          <a:solidFill>
                            <a:schemeClr val="tx1"/>
                          </a:solidFill>
                          <a:effectLst/>
                          <a:latin typeface="Liberation Mono"/>
                          <a:ea typeface="+mn-ea"/>
                          <a:cs typeface="+mn-cs"/>
                        </a:rPr>
                        <a:t> emp WHERE _</a:t>
                      </a:r>
                      <a:r>
                        <a:rPr kumimoji="0" lang="en-US" sz="1800" kern="1200" dirty="0">
                          <a:solidFill>
                            <a:srgbClr val="803A69"/>
                          </a:solidFill>
                          <a:latin typeface="Liberation Mono"/>
                          <a:ea typeface="+mn-ea"/>
                          <a:cs typeface="+mn-cs"/>
                        </a:rPr>
                        <a:t>ROWID_ </a:t>
                      </a:r>
                      <a:r>
                        <a:rPr kumimoji="0" lang="en-US" sz="1800" kern="1200" dirty="0">
                          <a:solidFill>
                            <a:schemeClr val="tx1"/>
                          </a:solidFill>
                          <a:effectLst/>
                          <a:latin typeface="Liberation Mono"/>
                          <a:ea typeface="Times New Roman" panose="02020603050405020304" pitchFamily="18" charset="0"/>
                          <a:cs typeface="+mn-cs"/>
                        </a:rPr>
                        <a:t>=</a:t>
                      </a:r>
                      <a:r>
                        <a:rPr kumimoji="0" lang="en-US" sz="1800" kern="1200" dirty="0">
                          <a:solidFill>
                            <a:srgbClr val="803A69"/>
                          </a:solidFill>
                          <a:latin typeface="Liberation Mono"/>
                          <a:ea typeface="+mn-ea"/>
                          <a:cs typeface="+mn-cs"/>
                        </a:rPr>
                        <a:t> </a:t>
                      </a:r>
                      <a:r>
                        <a:rPr kumimoji="0" lang="en-US" sz="1800" kern="1200" dirty="0">
                          <a:solidFill>
                            <a:srgbClr val="990055"/>
                          </a:solidFill>
                          <a:latin typeface="Liberation Mono"/>
                          <a:ea typeface="+mn-ea"/>
                          <a:cs typeface="+mn-cs"/>
                        </a:rPr>
                        <a:t>7</a:t>
                      </a:r>
                      <a:r>
                        <a:rPr kumimoji="0" lang="en-US" sz="1800" kern="1200" dirty="0">
                          <a:solidFill>
                            <a:schemeClr val="tx1"/>
                          </a:solidFill>
                          <a:effectLst/>
                          <a:latin typeface="Liberation Mono"/>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6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316226046"/>
                  </a:ext>
                </a:extLst>
              </a:tr>
            </a:tbl>
          </a:graphicData>
        </a:graphic>
      </p:graphicFrame>
    </p:spTree>
    <p:extLst>
      <p:ext uri="{BB962C8B-B14F-4D97-AF65-F5344CB8AC3E}">
        <p14:creationId xmlns:p14="http://schemas.microsoft.com/office/powerpoint/2010/main" val="635992299"/>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5952B26-3FC7-3B0C-9917-406D8938B9A7}"/>
              </a:ext>
            </a:extLst>
          </p:cNvPr>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ROWNUM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3189756080"/>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3784588542"/>
              </p:ext>
            </p:extLst>
          </p:nvPr>
        </p:nvGraphicFramePr>
        <p:xfrm>
          <a:off x="191344" y="706204"/>
          <a:ext cx="11809312" cy="4983903"/>
        </p:xfrm>
        <a:graphic>
          <a:graphicData uri="http://schemas.openxmlformats.org/drawingml/2006/table">
            <a:tbl>
              <a:tblPr firstRow="1" bandRow="1">
                <a:tableStyleId>{7E9639D4-E3E2-4D34-9284-5A2195B3D0D7}</a:tableStyleId>
              </a:tblPr>
              <a:tblGrid>
                <a:gridCol w="3960440">
                  <a:extLst>
                    <a:ext uri="{9D8B030D-6E8A-4147-A177-3AD203B41FA5}">
                      <a16:colId xmlns:a16="http://schemas.microsoft.com/office/drawing/2014/main" val="20000"/>
                    </a:ext>
                  </a:extLst>
                </a:gridCol>
                <a:gridCol w="784887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marL="0" lvl="0" indent="0">
                        <a:spcAft>
                          <a:spcPts val="0"/>
                        </a:spcAft>
                      </a:pPr>
                      <a:r>
                        <a:rPr kumimoji="0" lang="en-US" sz="1800" kern="1200" dirty="0">
                          <a:solidFill>
                            <a:srgbClr val="803A69"/>
                          </a:solidFill>
                          <a:latin typeface="Liberation Mono"/>
                          <a:ea typeface="+mn-ea"/>
                          <a:cs typeface="+mn-cs"/>
                        </a:rPr>
                        <a:t>  NVL</a:t>
                      </a:r>
                      <a:r>
                        <a:rPr kumimoji="0" lang="en-US" sz="1800" kern="1200" dirty="0">
                          <a:solidFill>
                            <a:schemeClr val="tx2"/>
                          </a:solidFill>
                          <a:latin typeface="Liberation Mono"/>
                          <a:ea typeface="+mn-ea"/>
                          <a:cs typeface="+mn-cs"/>
                        </a:rPr>
                        <a:t>(testValue, returnValue)</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If expr1 is null, then NVL returns expr2. If expr1 is not null, then NVL returns expr1. The arguments expr1 and expr2 can have any data type. </a:t>
                      </a:r>
                      <a:r>
                        <a:rPr kumimoji="0" lang="en-US" b="1" i="0" kern="1200" dirty="0">
                          <a:solidFill>
                            <a:schemeClr val="tx1"/>
                          </a:solidFill>
                          <a:effectLst/>
                          <a:latin typeface="Liberation Mono"/>
                          <a:ea typeface="+mn-ea"/>
                          <a:cs typeface="+mn-cs"/>
                        </a:rPr>
                        <a:t>If their data types are different, then H2 Database implicitly converts one to the other. If they cannot be converted implicitly, then the database returns an error.</a:t>
                      </a:r>
                    </a:p>
                    <a:p>
                      <a:pPr>
                        <a:spcAft>
                          <a:spcPts val="0"/>
                        </a:spcAft>
                      </a:pPr>
                      <a:endParaRPr kumimoji="0" lang="en-US" sz="600" b="0" i="0" kern="1200" dirty="0">
                        <a:solidFill>
                          <a:schemeClr val="tx1"/>
                        </a:solidFill>
                        <a:effectLst/>
                        <a:latin typeface="Liberation Mono"/>
                        <a:ea typeface="+mn-ea"/>
                        <a:cs typeface="+mn-cs"/>
                      </a:endParaRPr>
                    </a:p>
                    <a:p>
                      <a:pPr>
                        <a:spcAft>
                          <a:spcPts val="0"/>
                        </a:spcAft>
                      </a:pPr>
                      <a:r>
                        <a:rPr kumimoji="0" lang="en-IN" b="0" i="0" kern="1200" dirty="0">
                          <a:solidFill>
                            <a:schemeClr val="tx1"/>
                          </a:solidFill>
                          <a:effectLst/>
                          <a:latin typeface="Liberation Mono"/>
                          <a:ea typeface="+mn-ea"/>
                          <a:cs typeface="+mn-cs"/>
                        </a:rPr>
                        <a:t>CALL </a:t>
                      </a:r>
                      <a:r>
                        <a:rPr kumimoji="0" lang="en-IN" sz="1800" kern="1200" dirty="0">
                          <a:solidFill>
                            <a:srgbClr val="803A69"/>
                          </a:solidFill>
                          <a:latin typeface="Liberation Mono"/>
                          <a:ea typeface="+mn-ea"/>
                          <a:cs typeface="+mn-cs"/>
                        </a:rPr>
                        <a:t>NVL</a:t>
                      </a:r>
                      <a:r>
                        <a:rPr kumimoji="0" lang="en-IN" b="0" i="0" kern="1200" dirty="0">
                          <a:solidFill>
                            <a:schemeClr val="tx1"/>
                          </a:solidFill>
                          <a:effectLst/>
                          <a:latin typeface="Liberation Mono"/>
                          <a:ea typeface="+mn-ea"/>
                          <a:cs typeface="+mn-cs"/>
                        </a:rPr>
                        <a:t>(</a:t>
                      </a:r>
                      <a:r>
                        <a:rPr lang="en-IN" sz="1800" kern="1200" dirty="0">
                          <a:solidFill>
                            <a:srgbClr val="990055"/>
                          </a:solidFill>
                          <a:latin typeface="Liberation Mono"/>
                          <a:ea typeface="+mn-ea"/>
                          <a:cs typeface="+mn-cs"/>
                        </a:rPr>
                        <a:t>10</a:t>
                      </a:r>
                      <a:r>
                        <a:rPr kumimoji="0" lang="en-IN" b="0" i="0" kern="1200" dirty="0">
                          <a:solidFill>
                            <a:schemeClr val="tx1"/>
                          </a:solidFill>
                          <a:effectLst/>
                          <a:latin typeface="Liberation Mono"/>
                          <a:ea typeface="+mn-ea"/>
                          <a:cs typeface="+mn-cs"/>
                        </a:rPr>
                        <a:t>, </a:t>
                      </a:r>
                      <a:r>
                        <a:rPr kumimoji="0" lang="en-IN" sz="1800" kern="1200" dirty="0">
                          <a:solidFill>
                            <a:srgbClr val="669900"/>
                          </a:solidFill>
                          <a:latin typeface="Liberation Mono"/>
                          <a:ea typeface="+mn-ea"/>
                          <a:cs typeface="+mn-cs"/>
                        </a:rPr>
                        <a:t>'SALEEL’</a:t>
                      </a:r>
                      <a:r>
                        <a:rPr kumimoji="0" lang="en-IN" b="0" i="0" kern="1200" dirty="0">
                          <a:solidFill>
                            <a:schemeClr val="tx1"/>
                          </a:solidFill>
                          <a:effectLst/>
                          <a:latin typeface="Liberation Mono"/>
                          <a:ea typeface="+mn-ea"/>
                          <a:cs typeface="+mn-cs"/>
                        </a:rPr>
                        <a:t>);</a:t>
                      </a:r>
                    </a:p>
                    <a:p>
                      <a:pPr>
                        <a:spcAft>
                          <a:spcPts val="0"/>
                        </a:spcAft>
                      </a:pPr>
                      <a:r>
                        <a:rPr kumimoji="0" lang="en-IN" b="0" i="0" kern="1200" dirty="0">
                          <a:solidFill>
                            <a:schemeClr val="tx1"/>
                          </a:solidFill>
                          <a:effectLst/>
                          <a:latin typeface="Liberation Mono"/>
                          <a:ea typeface="+mn-ea"/>
                          <a:cs typeface="+mn-cs"/>
                        </a:rPr>
                        <a:t>CALL </a:t>
                      </a:r>
                      <a:r>
                        <a:rPr kumimoji="0" lang="en-IN" sz="1800" kern="1200" dirty="0">
                          <a:solidFill>
                            <a:srgbClr val="803A69"/>
                          </a:solidFill>
                          <a:latin typeface="Liberation Mono"/>
                          <a:ea typeface="+mn-ea"/>
                          <a:cs typeface="+mn-cs"/>
                        </a:rPr>
                        <a:t>NVL</a:t>
                      </a:r>
                      <a:r>
                        <a:rPr kumimoji="0" lang="en-IN" b="0" i="0" kern="1200" dirty="0">
                          <a:solidFill>
                            <a:schemeClr val="tx1"/>
                          </a:solidFill>
                          <a:effectLst/>
                          <a:latin typeface="Liberation Mono"/>
                          <a:ea typeface="+mn-ea"/>
                          <a:cs typeface="+mn-cs"/>
                        </a:rPr>
                        <a:t>(</a:t>
                      </a:r>
                      <a:r>
                        <a:rPr kumimoji="0" lang="en-IN" sz="1800" kern="1200" dirty="0">
                          <a:solidFill>
                            <a:srgbClr val="669900"/>
                          </a:solidFill>
                          <a:latin typeface="Liberation Mono"/>
                          <a:ea typeface="+mn-ea"/>
                          <a:cs typeface="+mn-cs"/>
                        </a:rPr>
                        <a:t>'SALEEL'</a:t>
                      </a:r>
                      <a:r>
                        <a:rPr kumimoji="0" lang="en-IN" b="0" i="0" kern="1200" dirty="0">
                          <a:solidFill>
                            <a:schemeClr val="tx1"/>
                          </a:solidFill>
                          <a:effectLst/>
                          <a:latin typeface="Liberation Mono"/>
                          <a:ea typeface="+mn-ea"/>
                          <a:cs typeface="+mn-cs"/>
                        </a:rPr>
                        <a:t>, </a:t>
                      </a:r>
                      <a:r>
                        <a:rPr lang="en-IN" sz="1800" kern="1200" dirty="0">
                          <a:solidFill>
                            <a:srgbClr val="990055"/>
                          </a:solidFill>
                          <a:latin typeface="Liberation Mono"/>
                          <a:ea typeface="+mn-ea"/>
                          <a:cs typeface="+mn-cs"/>
                        </a:rPr>
                        <a:t>100</a:t>
                      </a:r>
                      <a:r>
                        <a:rPr kumimoji="0" lang="en-IN" b="0" i="0" kern="1200" dirty="0">
                          <a:solidFill>
                            <a:schemeClr val="tx1"/>
                          </a:solidFill>
                          <a:effectLst/>
                          <a:latin typeface="Liberation Mono"/>
                          <a:ea typeface="+mn-ea"/>
                          <a:cs typeface="+mn-cs"/>
                        </a:rPr>
                        <a:t>); </a:t>
                      </a:r>
                      <a:r>
                        <a:rPr lang="en-IN" dirty="0">
                          <a:solidFill>
                            <a:srgbClr val="FF0000"/>
                          </a:solidFill>
                          <a:latin typeface="Liberation Mono"/>
                        </a:rPr>
                        <a:t>//error</a:t>
                      </a:r>
                      <a:endParaRPr kumimoji="0" lang="en-IN" b="0" i="0" kern="1200" dirty="0">
                        <a:solidFill>
                          <a:schemeClr val="tx1"/>
                        </a:solidFill>
                        <a:effectLst/>
                        <a:latin typeface="Liberation Mono"/>
                        <a:ea typeface="+mn-ea"/>
                        <a:cs typeface="+mn-cs"/>
                      </a:endParaRPr>
                    </a:p>
                    <a:p>
                      <a:pPr>
                        <a:spcAft>
                          <a:spcPts val="0"/>
                        </a:spcAft>
                      </a:pPr>
                      <a:r>
                        <a:rPr kumimoji="0" lang="en-IN" b="0" i="0" kern="1200" dirty="0">
                          <a:solidFill>
                            <a:schemeClr val="tx1"/>
                          </a:solidFill>
                          <a:effectLst/>
                          <a:latin typeface="Liberation Mono"/>
                          <a:ea typeface="+mn-ea"/>
                          <a:cs typeface="+mn-cs"/>
                        </a:rPr>
                        <a:t>CALL </a:t>
                      </a:r>
                      <a:r>
                        <a:rPr kumimoji="0" lang="en-IN" sz="1800" kern="1200" dirty="0">
                          <a:solidFill>
                            <a:srgbClr val="803A69"/>
                          </a:solidFill>
                          <a:latin typeface="Liberation Mono"/>
                          <a:ea typeface="+mn-ea"/>
                          <a:cs typeface="+mn-cs"/>
                        </a:rPr>
                        <a:t>NVL</a:t>
                      </a:r>
                      <a:r>
                        <a:rPr kumimoji="0" lang="en-IN" b="0" i="0" kern="1200" dirty="0">
                          <a:solidFill>
                            <a:schemeClr val="tx1"/>
                          </a:solidFill>
                          <a:effectLst/>
                          <a:latin typeface="Liberation Mono"/>
                          <a:ea typeface="+mn-ea"/>
                          <a:cs typeface="+mn-cs"/>
                        </a:rPr>
                        <a:t>(</a:t>
                      </a:r>
                      <a:r>
                        <a:rPr kumimoji="0" lang="en-IN" sz="1800" kern="1200" dirty="0">
                          <a:solidFill>
                            <a:srgbClr val="669900"/>
                          </a:solidFill>
                          <a:latin typeface="Liberation Mono"/>
                          <a:ea typeface="+mn-ea"/>
                          <a:cs typeface="+mn-cs"/>
                        </a:rPr>
                        <a:t>'SALEEL'</a:t>
                      </a:r>
                      <a:r>
                        <a:rPr kumimoji="0" lang="en-IN" b="0" i="0" kern="1200" dirty="0">
                          <a:solidFill>
                            <a:schemeClr val="tx1"/>
                          </a:solidFill>
                          <a:effectLst/>
                          <a:latin typeface="Liberation Mono"/>
                          <a:ea typeface="+mn-ea"/>
                          <a:cs typeface="+mn-cs"/>
                        </a:rPr>
                        <a:t>, CURDATE()); </a:t>
                      </a:r>
                      <a:r>
                        <a:rPr lang="en-IN" dirty="0">
                          <a:solidFill>
                            <a:srgbClr val="FF0000"/>
                          </a:solidFill>
                          <a:latin typeface="Liberation Mono"/>
                        </a:rPr>
                        <a:t>//error</a:t>
                      </a:r>
                      <a:endParaRPr kumimoji="0" lang="en-IN" b="0" i="0" kern="1200" dirty="0">
                        <a:solidFill>
                          <a:schemeClr val="tx1"/>
                        </a:solidFill>
                        <a:effectLst/>
                        <a:latin typeface="Liberation Mono"/>
                        <a:ea typeface="+mn-ea"/>
                        <a:cs typeface="+mn-cs"/>
                      </a:endParaRPr>
                    </a:p>
                    <a:p>
                      <a:pPr>
                        <a:spcAft>
                          <a:spcPts val="0"/>
                        </a:spcAft>
                      </a:pPr>
                      <a:endParaRPr kumimoji="0" lang="en-IN" sz="800" b="0" i="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325858978"/>
                  </a:ext>
                </a:extLst>
              </a:tr>
              <a:tr h="442383">
                <a:tc>
                  <a:txBody>
                    <a:bodyPr/>
                    <a:lstStyle/>
                    <a:p>
                      <a:pPr marL="0" lvl="0" indent="0">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NVL2</a:t>
                      </a:r>
                      <a:r>
                        <a:rPr kumimoji="0" lang="en-US" sz="1800" kern="1200" dirty="0">
                          <a:solidFill>
                            <a:schemeClr val="tx2"/>
                          </a:solidFill>
                          <a:latin typeface="Liberation Mono"/>
                          <a:ea typeface="+mn-ea"/>
                          <a:cs typeface="+mn-cs"/>
                        </a:rPr>
                        <a:t>(testValue, aValue, bValue)</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If the test value is null, then 'b' is returned. Otherwise, 'a' is returned. The data type of the returned value is the data type of 'a' if this is a text type.</a:t>
                      </a:r>
                    </a:p>
                    <a:p>
                      <a:pPr>
                        <a:spcAft>
                          <a:spcPts val="0"/>
                        </a:spcAft>
                      </a:pPr>
                      <a:endParaRPr kumimoji="0" lang="en-US" sz="800" b="0" i="0" kern="1200" dirty="0">
                        <a:solidFill>
                          <a:schemeClr val="tx1"/>
                        </a:solidFill>
                        <a:effectLst/>
                        <a:latin typeface="Liberation Mono"/>
                        <a:ea typeface="+mn-ea"/>
                        <a:cs typeface="+mn-cs"/>
                      </a:endParaRPr>
                    </a:p>
                    <a:p>
                      <a:pPr>
                        <a:spcAft>
                          <a:spcPts val="0"/>
                        </a:spcAft>
                      </a:pPr>
                      <a:r>
                        <a:rPr kumimoji="0" lang="en-US" sz="1800" kern="1200" dirty="0">
                          <a:solidFill>
                            <a:schemeClr val="tx1"/>
                          </a:solidFill>
                          <a:effectLst/>
                          <a:latin typeface="Liberation Mono"/>
                          <a:ea typeface="+mn-ea"/>
                          <a:cs typeface="+mn-cs"/>
                        </a:rPr>
                        <a:t>CALL </a:t>
                      </a:r>
                      <a:r>
                        <a:rPr kumimoji="0" lang="en-US" sz="1800" kern="1200" dirty="0">
                          <a:solidFill>
                            <a:srgbClr val="803A69"/>
                          </a:solidFill>
                          <a:latin typeface="Liberation Mono"/>
                          <a:ea typeface="+mn-ea"/>
                          <a:cs typeface="+mn-cs"/>
                        </a:rPr>
                        <a:t>NVL2</a:t>
                      </a:r>
                      <a:r>
                        <a:rPr kumimoji="0" lang="en-US" sz="1800" kern="1200" dirty="0">
                          <a:solidFill>
                            <a:schemeClr val="tx1"/>
                          </a:solidFill>
                          <a:effectLst/>
                          <a:latin typeface="Liberation Mono"/>
                          <a:ea typeface="+mn-ea"/>
                          <a:cs typeface="+mn-cs"/>
                        </a:rPr>
                        <a:t>(NULL, </a:t>
                      </a:r>
                      <a:r>
                        <a:rPr kumimoji="0" lang="en-US" sz="1800" kern="1200" dirty="0">
                          <a:solidFill>
                            <a:srgbClr val="669900"/>
                          </a:solidFill>
                          <a:latin typeface="Liberation Mono"/>
                          <a:ea typeface="+mn-ea"/>
                          <a:cs typeface="+mn-cs"/>
                        </a:rPr>
                        <a:t>'BAD'</a:t>
                      </a:r>
                      <a:r>
                        <a:rPr kumimoji="0" lang="en-US" sz="1800" kern="1200" dirty="0">
                          <a:solidFill>
                            <a:schemeClr val="tx1"/>
                          </a:solidFill>
                          <a:effectLst/>
                          <a:latin typeface="Liberation Mono"/>
                          <a:ea typeface="+mn-ea"/>
                          <a:cs typeface="+mn-cs"/>
                        </a:rPr>
                        <a:t>, </a:t>
                      </a:r>
                      <a:r>
                        <a:rPr kumimoji="0" lang="en-US" sz="1800" kern="1200" dirty="0">
                          <a:solidFill>
                            <a:srgbClr val="669900"/>
                          </a:solidFill>
                          <a:latin typeface="Liberation Mono"/>
                          <a:ea typeface="+mn-ea"/>
                          <a:cs typeface="+mn-cs"/>
                        </a:rPr>
                        <a:t>'GOOD'</a:t>
                      </a:r>
                      <a:r>
                        <a:rPr kumimoji="0" lang="en-US" sz="1800" kern="1200" dirty="0">
                          <a:solidFill>
                            <a:schemeClr val="tx1"/>
                          </a:solidFill>
                          <a:effectLst/>
                          <a:latin typeface="Liberation Mono"/>
                          <a:ea typeface="+mn-ea"/>
                          <a:cs typeface="+mn-cs"/>
                        </a:rPr>
                        <a:t>); </a:t>
                      </a:r>
                      <a:r>
                        <a:rPr kumimoji="0" lang="en-US" sz="1800" kern="1200" dirty="0">
                          <a:solidFill>
                            <a:srgbClr val="39AE0A"/>
                          </a:solidFill>
                          <a:effectLst/>
                          <a:latin typeface="Liberation Mono"/>
                          <a:ea typeface="+mn-ea"/>
                          <a:cs typeface="+mn-cs"/>
                        </a:rPr>
                        <a:t>//returns 'GOOD'</a:t>
                      </a:r>
                    </a:p>
                    <a:p>
                      <a:pPr>
                        <a:spcAft>
                          <a:spcPts val="0"/>
                        </a:spcAft>
                      </a:pPr>
                      <a:endParaRPr kumimoji="0" lang="en-IN" sz="800" kern="1200" dirty="0">
                        <a:solidFill>
                          <a:srgbClr val="39AE0A"/>
                        </a:solidFill>
                        <a:effectLst/>
                        <a:latin typeface="Liberation Mono"/>
                        <a:ea typeface="+mn-ea"/>
                        <a:cs typeface="+mn-cs"/>
                      </a:endParaRPr>
                    </a:p>
                  </a:txBody>
                  <a:tcPr marL="68580" marR="68580" marT="0" marB="0" anchor="ctr"/>
                </a:tc>
                <a:extLst>
                  <a:ext uri="{0D108BD9-81ED-4DB2-BD59-A6C34878D82A}">
                    <a16:rowId xmlns:a16="http://schemas.microsoft.com/office/drawing/2014/main" val="3375835335"/>
                  </a:ext>
                </a:extLst>
              </a:tr>
              <a:tr h="442383">
                <a:tc>
                  <a:txBody>
                    <a:bodyPr/>
                    <a:lstStyle/>
                    <a:p>
                      <a:pPr marL="0" lvl="0" indent="0">
                        <a:spcAft>
                          <a:spcPts val="0"/>
                        </a:spcAft>
                      </a:pPr>
                      <a:r>
                        <a:rPr kumimoji="0" lang="en-US" sz="1800" kern="1200" dirty="0">
                          <a:solidFill>
                            <a:srgbClr val="803A69"/>
                          </a:solidFill>
                          <a:latin typeface="Liberation Mono"/>
                          <a:ea typeface="+mn-ea"/>
                          <a:cs typeface="+mn-cs"/>
                        </a:rPr>
                        <a:t>  LISTAGG</a:t>
                      </a:r>
                      <a:r>
                        <a:rPr kumimoji="0" lang="en-US" sz="1800" kern="1200" dirty="0">
                          <a:solidFill>
                            <a:schemeClr val="tx2"/>
                          </a:solidFill>
                          <a:latin typeface="Liberation Mono"/>
                          <a:ea typeface="+mn-ea"/>
                          <a:cs typeface="+mn-cs"/>
                        </a:rPr>
                        <a:t>( { DISTINCT </a:t>
                      </a:r>
                      <a:r>
                        <a:rPr lang="en-US" sz="1800" kern="1200" dirty="0">
                          <a:solidFill>
                            <a:schemeClr val="bg1">
                              <a:lumMod val="65000"/>
                            </a:schemeClr>
                          </a:solidFill>
                          <a:latin typeface="Liberation Mono"/>
                          <a:ea typeface="+mn-ea"/>
                          <a:cs typeface="Arial" panose="020B0604020202020204" pitchFamily="34" charset="0"/>
                        </a:rPr>
                        <a:t>|</a:t>
                      </a:r>
                      <a:r>
                        <a:rPr kumimoji="0" lang="en-US" sz="1800" kern="1200" dirty="0">
                          <a:solidFill>
                            <a:schemeClr val="tx2"/>
                          </a:solidFill>
                          <a:latin typeface="Liberation Mono"/>
                          <a:ea typeface="+mn-ea"/>
                          <a:cs typeface="+mn-cs"/>
                        </a:rPr>
                        <a:t> ALL } fieldName, 'separatorString' [ </a:t>
                      </a:r>
                      <a:r>
                        <a:rPr kumimoji="0" lang="en-US" sz="1800" kern="1200" dirty="0">
                          <a:solidFill>
                            <a:srgbClr val="0077AA"/>
                          </a:solidFill>
                          <a:latin typeface="Liberation Mono"/>
                          <a:ea typeface="+mn-ea"/>
                          <a:cs typeface="Times New Roman" panose="02020603050405020304" pitchFamily="18" charset="0"/>
                        </a:rPr>
                        <a:t>WITHIN</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GROUP</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ORDER</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sz="1800" kern="1200" dirty="0">
                          <a:solidFill>
                            <a:schemeClr val="tx2"/>
                          </a:solidFill>
                          <a:latin typeface="Liberation Mono"/>
                          <a:ea typeface="+mn-ea"/>
                          <a:cs typeface="+mn-cs"/>
                        </a:rPr>
                        <a:t> fieldName { </a:t>
                      </a:r>
                      <a:r>
                        <a:rPr kumimoji="0" lang="en-US" sz="1800" kern="1200" dirty="0">
                          <a:solidFill>
                            <a:srgbClr val="0077AA"/>
                          </a:solidFill>
                          <a:latin typeface="Liberation Mono"/>
                          <a:ea typeface="+mn-ea"/>
                          <a:cs typeface="Times New Roman" panose="02020603050405020304" pitchFamily="18" charset="0"/>
                        </a:rPr>
                        <a:t>ASC</a:t>
                      </a:r>
                      <a:r>
                        <a:rPr kumimoji="0" lang="en-US" sz="1800" kern="1200" dirty="0">
                          <a:solidFill>
                            <a:schemeClr val="tx2"/>
                          </a:solidFill>
                          <a:latin typeface="Liberation Mono"/>
                          <a:ea typeface="+mn-ea"/>
                          <a:cs typeface="+mn-cs"/>
                        </a:rPr>
                        <a:t> </a:t>
                      </a:r>
                      <a:r>
                        <a:rPr kumimoji="0" lang="en-US" sz="1800" kern="1200" dirty="0">
                          <a:solidFill>
                            <a:schemeClr val="bg1">
                              <a:lumMod val="65000"/>
                            </a:schemeClr>
                          </a:solidFill>
                          <a:latin typeface="Liberation Mono"/>
                          <a:ea typeface="+mn-ea"/>
                          <a:cs typeface="Arial" panose="020B0604020202020204" pitchFamily="34" charset="0"/>
                        </a:rPr>
                        <a:t>|</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DESC</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NULLS</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FIRST</a:t>
                      </a:r>
                      <a:r>
                        <a:rPr kumimoji="0" lang="en-US" sz="1800" kern="1200" dirty="0">
                          <a:solidFill>
                            <a:schemeClr val="tx2"/>
                          </a:solidFill>
                          <a:latin typeface="Liberation Mono"/>
                          <a:ea typeface="+mn-ea"/>
                          <a:cs typeface="+mn-cs"/>
                        </a:rPr>
                        <a:t> </a:t>
                      </a:r>
                      <a:r>
                        <a:rPr kumimoji="0" lang="en-US" sz="1800" kern="1200" dirty="0">
                          <a:solidFill>
                            <a:schemeClr val="bg1">
                              <a:lumMod val="65000"/>
                            </a:schemeClr>
                          </a:solidFill>
                          <a:latin typeface="Liberation Mono"/>
                          <a:ea typeface="+mn-ea"/>
                          <a:cs typeface="Arial" panose="020B0604020202020204" pitchFamily="34" charset="0"/>
                        </a:rPr>
                        <a:t>|</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LAST</a:t>
                      </a:r>
                      <a:r>
                        <a:rPr kumimoji="0" lang="en-US" sz="1800" kern="1200" dirty="0">
                          <a:solidFill>
                            <a:schemeClr val="tx2"/>
                          </a:solidFill>
                          <a:latin typeface="Liberation Mono"/>
                          <a:ea typeface="+mn-ea"/>
                          <a:cs typeface="+mn-cs"/>
                        </a:rPr>
                        <a:t> } ) ]</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endParaRPr kumimoji="0" lang="en-US" sz="1800" kern="1200" dirty="0">
                        <a:solidFill>
                          <a:srgbClr val="0077AA"/>
                        </a:solidFill>
                        <a:latin typeface="Liberation Mono"/>
                        <a:ea typeface="+mn-ea"/>
                        <a:cs typeface="Times New Roman" panose="02020603050405020304" pitchFamily="18" charset="0"/>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b="0" i="0" kern="1200" dirty="0">
                          <a:solidFill>
                            <a:schemeClr val="tx1"/>
                          </a:solidFill>
                          <a:effectLst/>
                          <a:latin typeface="Liberation Mono"/>
                          <a:ea typeface="+mn-ea"/>
                          <a:cs typeface="+mn-cs"/>
                        </a:rPr>
                        <a:t> job, </a:t>
                      </a:r>
                      <a:r>
                        <a:rPr kumimoji="0" lang="en-US" sz="1800" kern="1200" dirty="0">
                          <a:solidFill>
                            <a:srgbClr val="803A69"/>
                          </a:solidFill>
                          <a:latin typeface="Liberation Mono"/>
                          <a:ea typeface="+mn-ea"/>
                          <a:cs typeface="+mn-cs"/>
                        </a:rPr>
                        <a:t>LISTAGG</a:t>
                      </a:r>
                      <a:r>
                        <a:rPr kumimoji="0" lang="en-US" b="0" i="0" kern="1200" dirty="0">
                          <a:solidFill>
                            <a:schemeClr val="tx1"/>
                          </a:solidFill>
                          <a:effectLst/>
                          <a:latin typeface="Liberation Mono"/>
                          <a:ea typeface="+mn-ea"/>
                          <a:cs typeface="+mn-cs"/>
                        </a:rPr>
                        <a:t>( ename, ',')  </a:t>
                      </a:r>
                      <a:r>
                        <a:rPr kumimoji="0" lang="en-US" sz="1800" kern="1200" dirty="0">
                          <a:solidFill>
                            <a:srgbClr val="0077AA"/>
                          </a:solidFill>
                          <a:latin typeface="Liberation Mono"/>
                          <a:ea typeface="+mn-ea"/>
                          <a:cs typeface="Times New Roman" panose="02020603050405020304" pitchFamily="18" charset="0"/>
                        </a:rPr>
                        <a:t>FROM</a:t>
                      </a:r>
                      <a:r>
                        <a:rPr kumimoji="0" lang="en-US" b="0" i="0" kern="1200" dirty="0">
                          <a:solidFill>
                            <a:schemeClr val="tx1"/>
                          </a:solidFill>
                          <a:effectLst/>
                          <a:latin typeface="Liberation Mono"/>
                          <a:ea typeface="+mn-ea"/>
                          <a:cs typeface="+mn-cs"/>
                        </a:rPr>
                        <a:t> emp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job;</a:t>
                      </a:r>
                    </a:p>
                    <a:p>
                      <a:pPr>
                        <a:spcAft>
                          <a:spcPts val="0"/>
                        </a:spcAft>
                      </a:pPr>
                      <a:endParaRPr kumimoji="0" lang="en-US" sz="800" b="0" i="0" kern="1200" dirty="0">
                        <a:solidFill>
                          <a:schemeClr val="tx1"/>
                        </a:solidFill>
                        <a:effectLst/>
                        <a:latin typeface="Liberation Mono"/>
                        <a:ea typeface="+mn-ea"/>
                        <a:cs typeface="+mn-cs"/>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b="0" i="0" kern="1200" dirty="0">
                          <a:solidFill>
                            <a:schemeClr val="tx1"/>
                          </a:solidFill>
                          <a:effectLst/>
                          <a:latin typeface="Liberation Mono"/>
                          <a:ea typeface="+mn-ea"/>
                          <a:cs typeface="+mn-cs"/>
                        </a:rPr>
                        <a:t> job, </a:t>
                      </a:r>
                      <a:r>
                        <a:rPr kumimoji="0" lang="en-US" sz="1800" kern="1200" dirty="0">
                          <a:solidFill>
                            <a:srgbClr val="803A69"/>
                          </a:solidFill>
                          <a:latin typeface="Liberation Mono"/>
                          <a:ea typeface="+mn-ea"/>
                          <a:cs typeface="+mn-cs"/>
                        </a:rPr>
                        <a:t>LISTAGG</a:t>
                      </a:r>
                      <a:r>
                        <a:rPr kumimoji="0" lang="en-US" b="0" i="0" kern="1200" dirty="0">
                          <a:solidFill>
                            <a:schemeClr val="tx1"/>
                          </a:solidFill>
                          <a:effectLst/>
                          <a:latin typeface="Liberation Mono"/>
                          <a:ea typeface="+mn-ea"/>
                          <a:cs typeface="+mn-cs"/>
                        </a:rPr>
                        <a:t>( ename, ',') </a:t>
                      </a:r>
                      <a:r>
                        <a:rPr kumimoji="0" lang="en-US" sz="1800" kern="1200" dirty="0">
                          <a:solidFill>
                            <a:srgbClr val="0077AA"/>
                          </a:solidFill>
                          <a:latin typeface="Liberation Mono"/>
                          <a:ea typeface="+mn-ea"/>
                          <a:cs typeface="Times New Roman" panose="02020603050405020304" pitchFamily="18" charset="0"/>
                        </a:rPr>
                        <a:t>WITHIN</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ORDER</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ename) </a:t>
                      </a:r>
                      <a:r>
                        <a:rPr kumimoji="0" lang="en-US" sz="1800" kern="1200" dirty="0">
                          <a:solidFill>
                            <a:srgbClr val="0077AA"/>
                          </a:solidFill>
                          <a:latin typeface="Liberation Mono"/>
                          <a:ea typeface="+mn-ea"/>
                          <a:cs typeface="Times New Roman" panose="02020603050405020304" pitchFamily="18" charset="0"/>
                        </a:rPr>
                        <a:t>FROM</a:t>
                      </a:r>
                      <a:r>
                        <a:rPr kumimoji="0" lang="en-US" b="0" i="0" kern="1200" dirty="0">
                          <a:solidFill>
                            <a:schemeClr val="tx1"/>
                          </a:solidFill>
                          <a:effectLst/>
                          <a:latin typeface="Liberation Mono"/>
                          <a:ea typeface="+mn-ea"/>
                          <a:cs typeface="+mn-cs"/>
                        </a:rPr>
                        <a:t> emp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job;</a:t>
                      </a:r>
                    </a:p>
                    <a:p>
                      <a:pPr>
                        <a:spcAft>
                          <a:spcPts val="0"/>
                        </a:spcAft>
                      </a:pPr>
                      <a:endParaRPr kumimoji="0" lang="en-IN" sz="800" b="0" i="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282821396"/>
                  </a:ext>
                </a:extLst>
              </a:tr>
            </a:tbl>
          </a:graphicData>
        </a:graphic>
      </p:graphicFrame>
    </p:spTree>
    <p:extLst>
      <p:ext uri="{BB962C8B-B14F-4D97-AF65-F5344CB8AC3E}">
        <p14:creationId xmlns:p14="http://schemas.microsoft.com/office/powerpoint/2010/main" val="3524603046"/>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window function</a:t>
            </a:r>
          </a:p>
        </p:txBody>
      </p:sp>
    </p:spTree>
    <p:extLst>
      <p:ext uri="{BB962C8B-B14F-4D97-AF65-F5344CB8AC3E}">
        <p14:creationId xmlns:p14="http://schemas.microsoft.com/office/powerpoint/2010/main" val="3133013069"/>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window function</a:t>
            </a:r>
            <a:endParaRPr lang="en-IN" sz="3200" i="1" dirty="0">
              <a:solidFill>
                <a:srgbClr val="FF9900"/>
              </a:solidFill>
              <a:latin typeface="Arial" pitchFamily="34" charset="0"/>
              <a:cs typeface="Arial" pitchFamily="34" charset="0"/>
            </a:endParaRPr>
          </a:p>
        </p:txBody>
      </p:sp>
      <p:sp>
        <p:nvSpPr>
          <p:cNvPr id="9" name="Rectangle 8"/>
          <p:cNvSpPr/>
          <p:nvPr/>
        </p:nvSpPr>
        <p:spPr>
          <a:xfrm>
            <a:off x="238403" y="1611377"/>
            <a:ext cx="11521280" cy="1169551"/>
          </a:xfrm>
          <a:prstGeom prst="rect">
            <a:avLst/>
          </a:prstGeom>
        </p:spPr>
        <p:txBody>
          <a:bodyPr wrap="square">
            <a:spAutoFit/>
          </a:bodyPr>
          <a:lstStyle/>
          <a:p>
            <a:pPr marL="342900" indent="-342900">
              <a:buFont typeface="Wingdings" panose="05000000000000000000" pitchFamily="2" charset="2"/>
              <a:buChar char="Ø"/>
            </a:pPr>
            <a:r>
              <a:rPr lang="en-US" dirty="0">
                <a:solidFill>
                  <a:srgbClr val="803A69"/>
                </a:solidFill>
                <a:latin typeface="Liberation Mono"/>
              </a:rPr>
              <a:t>RANK() OVER(</a:t>
            </a:r>
            <a:r>
              <a:rPr lang="en-US" dirty="0">
                <a:latin typeface="Liberation Mono"/>
              </a:rPr>
              <a:t>[ </a:t>
            </a:r>
            <a:r>
              <a:rPr lang="en-US" dirty="0">
                <a:solidFill>
                  <a:srgbClr val="803A69"/>
                </a:solidFill>
                <a:latin typeface="Liberation Mono"/>
              </a:rPr>
              <a:t>PARTITION BY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 </a:t>
            </a:r>
            <a:r>
              <a:rPr lang="en-US" sz="1800" dirty="0">
                <a:solidFill>
                  <a:schemeClr val="bg1">
                    <a:lumMod val="50000"/>
                  </a:schemeClr>
                </a:solidFill>
                <a:latin typeface="Liberation Mono"/>
              </a:rPr>
              <a:t>. . .</a:t>
            </a:r>
            <a:r>
              <a:rPr lang="en-US" dirty="0">
                <a:latin typeface="Liberation Mono"/>
              </a:rPr>
              <a:t> </a:t>
            </a:r>
            <a:r>
              <a:rPr lang="en-US" dirty="0">
                <a:solidFill>
                  <a:srgbClr val="803A69"/>
                </a:solidFill>
                <a:latin typeface="Liberation Mono"/>
              </a:rPr>
              <a:t>ORDER</a:t>
            </a:r>
            <a:r>
              <a:rPr lang="en-US" dirty="0">
                <a:latin typeface="Liberation Mono"/>
              </a:rPr>
              <a:t> </a:t>
            </a:r>
            <a:r>
              <a:rPr lang="en-US" dirty="0">
                <a:solidFill>
                  <a:srgbClr val="803A69"/>
                </a:solidFill>
                <a:latin typeface="Liberation Mono"/>
              </a:rPr>
              <a:t>BY</a:t>
            </a:r>
            <a:r>
              <a:rPr lang="en-US" dirty="0">
                <a:latin typeface="Liberation Mono"/>
              </a:rPr>
              <a:t> </a:t>
            </a:r>
            <a:r>
              <a:rPr lang="en-US" i="1" dirty="0">
                <a:latin typeface="Liberation Mono"/>
              </a:rPr>
              <a:t>expr</a:t>
            </a:r>
            <a:r>
              <a:rPr lang="en-US" dirty="0">
                <a:latin typeface="Liberation Mono"/>
              </a:rPr>
              <a:t> [ASC | 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latin typeface="Liberation Mono"/>
              </a:rPr>
              <a:t>)</a:t>
            </a:r>
          </a:p>
          <a:p>
            <a:pPr marL="342900" indent="-342900">
              <a:buFont typeface="Wingdings" panose="05000000000000000000" pitchFamily="2" charset="2"/>
              <a:buChar char="Ø"/>
            </a:pPr>
            <a:endParaRPr lang="en-US" sz="800" dirty="0">
              <a:solidFill>
                <a:srgbClr val="0077AA"/>
              </a:solidFill>
              <a:latin typeface="Liberation Mono"/>
            </a:endParaRPr>
          </a:p>
          <a:p>
            <a:pPr marL="342900" indent="-342900">
              <a:buFont typeface="Wingdings" panose="05000000000000000000" pitchFamily="2" charset="2"/>
              <a:buChar char="Ø"/>
            </a:pPr>
            <a:r>
              <a:rPr lang="en-US" dirty="0">
                <a:solidFill>
                  <a:srgbClr val="803A69"/>
                </a:solidFill>
                <a:latin typeface="Liberation Mono"/>
              </a:rPr>
              <a:t>DENSE_RANK() OVER(</a:t>
            </a:r>
            <a:r>
              <a:rPr lang="en-US" dirty="0">
                <a:latin typeface="Liberation Mono"/>
              </a:rPr>
              <a:t>[ </a:t>
            </a:r>
            <a:r>
              <a:rPr lang="en-US" dirty="0">
                <a:solidFill>
                  <a:srgbClr val="803A69"/>
                </a:solidFill>
                <a:latin typeface="Liberation Mono"/>
              </a:rPr>
              <a:t>PARTITION BY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 </a:t>
            </a:r>
            <a:r>
              <a:rPr lang="en-US" sz="1800" dirty="0">
                <a:solidFill>
                  <a:schemeClr val="bg1">
                    <a:lumMod val="50000"/>
                  </a:schemeClr>
                </a:solidFill>
                <a:latin typeface="Liberation Mono"/>
              </a:rPr>
              <a:t>. . .</a:t>
            </a:r>
            <a:r>
              <a:rPr lang="en-US" dirty="0">
                <a:latin typeface="Liberation Mono"/>
              </a:rPr>
              <a:t> </a:t>
            </a:r>
            <a:r>
              <a:rPr lang="en-US" dirty="0">
                <a:solidFill>
                  <a:srgbClr val="803A69"/>
                </a:solidFill>
                <a:latin typeface="Liberation Mono"/>
              </a:rPr>
              <a:t>ORDER</a:t>
            </a:r>
            <a:r>
              <a:rPr lang="en-US" dirty="0">
                <a:latin typeface="Liberation Mono"/>
              </a:rPr>
              <a:t> </a:t>
            </a:r>
            <a:r>
              <a:rPr lang="en-US" dirty="0">
                <a:solidFill>
                  <a:srgbClr val="803A69"/>
                </a:solidFill>
                <a:latin typeface="Liberation Mono"/>
              </a:rPr>
              <a:t>BY</a:t>
            </a:r>
            <a:r>
              <a:rPr lang="en-US" dirty="0">
                <a:latin typeface="Liberation Mono"/>
              </a:rPr>
              <a:t> </a:t>
            </a:r>
            <a:r>
              <a:rPr lang="en-US" i="1" dirty="0">
                <a:latin typeface="Liberation Mono"/>
              </a:rPr>
              <a:t>expr</a:t>
            </a:r>
            <a:r>
              <a:rPr lang="en-US" dirty="0">
                <a:latin typeface="Liberation Mono"/>
              </a:rPr>
              <a:t> [ASC|DESC]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latin typeface="Liberation Mono"/>
              </a:rPr>
              <a:t>)</a:t>
            </a:r>
          </a:p>
          <a:p>
            <a:pPr marL="342900" indent="-342900">
              <a:buFont typeface="Wingdings" panose="05000000000000000000" pitchFamily="2" charset="2"/>
              <a:buChar char="Ø"/>
            </a:pPr>
            <a:endParaRPr lang="en-US" sz="800" dirty="0">
              <a:solidFill>
                <a:srgbClr val="0077AA"/>
              </a:solidFill>
              <a:latin typeface="Liberation Mono"/>
            </a:endParaRPr>
          </a:p>
          <a:p>
            <a:pPr marL="342900" indent="-342900">
              <a:buFont typeface="Wingdings" panose="05000000000000000000" pitchFamily="2" charset="2"/>
              <a:buChar char="Ø"/>
            </a:pPr>
            <a:r>
              <a:rPr lang="en-US" dirty="0">
                <a:solidFill>
                  <a:srgbClr val="803A69"/>
                </a:solidFill>
                <a:latin typeface="Liberation Mono"/>
              </a:rPr>
              <a:t>ROW_NUMBER() OVER(</a:t>
            </a:r>
            <a:r>
              <a:rPr lang="en-US" dirty="0">
                <a:latin typeface="Liberation Mono"/>
              </a:rPr>
              <a:t>[</a:t>
            </a:r>
            <a:r>
              <a:rPr lang="en-US" dirty="0">
                <a:solidFill>
                  <a:srgbClr val="803A69"/>
                </a:solidFill>
                <a:latin typeface="Liberation Mono"/>
              </a:rPr>
              <a:t> PARTITION BY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 </a:t>
            </a:r>
            <a:r>
              <a:rPr lang="en-US" sz="1800" dirty="0">
                <a:solidFill>
                  <a:schemeClr val="bg1">
                    <a:lumMod val="50000"/>
                  </a:schemeClr>
                </a:solidFill>
                <a:latin typeface="Liberation Mono"/>
              </a:rPr>
              <a:t>. . .</a:t>
            </a:r>
            <a:r>
              <a:rPr lang="en-US" dirty="0">
                <a:latin typeface="Liberation Mono"/>
              </a:rPr>
              <a:t> </a:t>
            </a:r>
            <a:r>
              <a:rPr lang="en-US" dirty="0">
                <a:solidFill>
                  <a:srgbClr val="803A69"/>
                </a:solidFill>
                <a:latin typeface="Liberation Mono"/>
              </a:rPr>
              <a:t>ORDER</a:t>
            </a:r>
            <a:r>
              <a:rPr lang="en-US" dirty="0">
                <a:latin typeface="Liberation Mono"/>
              </a:rPr>
              <a:t> </a:t>
            </a:r>
            <a:r>
              <a:rPr lang="en-US" dirty="0">
                <a:solidFill>
                  <a:srgbClr val="803A69"/>
                </a:solidFill>
                <a:latin typeface="Liberation Mono"/>
              </a:rPr>
              <a:t>BY</a:t>
            </a:r>
            <a:r>
              <a:rPr lang="en-US" dirty="0">
                <a:latin typeface="Liberation Mono"/>
              </a:rPr>
              <a:t> </a:t>
            </a:r>
            <a:r>
              <a:rPr lang="en-US" i="1" dirty="0">
                <a:latin typeface="Liberation Mono"/>
              </a:rPr>
              <a:t>expr</a:t>
            </a:r>
            <a:r>
              <a:rPr lang="en-US" dirty="0">
                <a:latin typeface="Liberation Mono"/>
              </a:rPr>
              <a:t> [ASC|DESC]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latin typeface="Liberation Mono"/>
              </a:rPr>
              <a:t>]</a:t>
            </a:r>
            <a:r>
              <a:rPr lang="en-US" sz="1800" dirty="0">
                <a:solidFill>
                  <a:srgbClr val="0077AA"/>
                </a:solidFill>
                <a:latin typeface="Liberation Mono"/>
              </a:rPr>
              <a:t> </a:t>
            </a:r>
            <a:r>
              <a:rPr lang="en-US" dirty="0">
                <a:latin typeface="Liberation Mono"/>
              </a:rPr>
              <a:t>)</a:t>
            </a:r>
          </a:p>
        </p:txBody>
      </p:sp>
      <p:sp>
        <p:nvSpPr>
          <p:cNvPr id="6" name="Rectangle 5">
            <a:extLst>
              <a:ext uri="{FF2B5EF4-FFF2-40B4-BE49-F238E27FC236}">
                <a16:creationId xmlns:a16="http://schemas.microsoft.com/office/drawing/2014/main" id="{0075F367-747F-437F-9E98-4410C42574F9}"/>
              </a:ext>
            </a:extLst>
          </p:cNvPr>
          <p:cNvSpPr/>
          <p:nvPr/>
        </p:nvSpPr>
        <p:spPr>
          <a:xfrm>
            <a:off x="238401" y="4699590"/>
            <a:ext cx="11521279" cy="83099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C74C49"/>
              </a:solidFill>
              <a:latin typeface="Arial" panose="020B0604020202020204"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anose="020B0604020202020204" pitchFamily="34" charset="0"/>
                <a:cs typeface="Arial" pitchFamily="34" charset="0"/>
              </a:rPr>
              <a:t>Window function can be the part of </a:t>
            </a:r>
            <a:r>
              <a:rPr lang="en-US" sz="1800" dirty="0">
                <a:solidFill>
                  <a:srgbClr val="0077AA"/>
                </a:solidFill>
                <a:latin typeface="Arial" panose="020B0604020202020204" pitchFamily="34" charset="0"/>
                <a:cs typeface="Arial" panose="020B0604020202020204" pitchFamily="34" charset="0"/>
              </a:rPr>
              <a:t>QUALIFY</a:t>
            </a:r>
            <a:r>
              <a:rPr lang="en-US" dirty="0">
                <a:solidFill>
                  <a:schemeClr val="tx1">
                    <a:lumMod val="85000"/>
                    <a:lumOff val="15000"/>
                  </a:schemeClr>
                </a:solidFill>
                <a:latin typeface="Arial" panose="020B0604020202020204" pitchFamily="34" charset="0"/>
                <a:cs typeface="Arial" pitchFamily="34" charset="0"/>
              </a:rPr>
              <a:t> condition</a:t>
            </a:r>
          </a:p>
        </p:txBody>
      </p:sp>
      <p:sp>
        <p:nvSpPr>
          <p:cNvPr id="7" name="TextBox 6">
            <a:extLst>
              <a:ext uri="{FF2B5EF4-FFF2-40B4-BE49-F238E27FC236}">
                <a16:creationId xmlns:a16="http://schemas.microsoft.com/office/drawing/2014/main" id="{456F6CF4-AFE2-423C-B66F-E237CE2F718A}"/>
              </a:ext>
            </a:extLst>
          </p:cNvPr>
          <p:cNvSpPr txBox="1"/>
          <p:nvPr/>
        </p:nvSpPr>
        <p:spPr>
          <a:xfrm>
            <a:off x="238402" y="974430"/>
            <a:ext cx="11521279" cy="369332"/>
          </a:xfrm>
          <a:prstGeom prst="rect">
            <a:avLst/>
          </a:prstGeom>
          <a:noFill/>
        </p:spPr>
        <p:txBody>
          <a:bodyPr wrap="square">
            <a:spAutoFit/>
          </a:bodyPr>
          <a:lstStyle/>
          <a:p>
            <a:r>
              <a:rPr lang="en-US" dirty="0">
                <a:solidFill>
                  <a:schemeClr val="tx1">
                    <a:lumMod val="85000"/>
                    <a:lumOff val="15000"/>
                  </a:schemeClr>
                </a:solidFill>
                <a:latin typeface="Arial" panose="020B0604020202020204" pitchFamily="34" charset="0"/>
                <a:cs typeface="Arial" pitchFamily="34" charset="0"/>
              </a:rPr>
              <a:t>Use </a:t>
            </a:r>
            <a:r>
              <a:rPr lang="en-US" dirty="0">
                <a:solidFill>
                  <a:srgbClr val="0077AA"/>
                </a:solidFill>
                <a:latin typeface="Arial" panose="020B0604020202020204" pitchFamily="34" charset="0"/>
                <a:cs typeface="Arial" panose="020B0604020202020204" pitchFamily="34" charset="0"/>
              </a:rPr>
              <a:t>ORDER</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solidFill>
                  <a:schemeClr val="tx1">
                    <a:lumMod val="85000"/>
                    <a:lumOff val="15000"/>
                  </a:schemeClr>
                </a:solidFill>
                <a:latin typeface="Arial" panose="020B0604020202020204" pitchFamily="34" charset="0"/>
                <a:cs typeface="Arial" pitchFamily="34" charset="0"/>
              </a:rPr>
              <a:t> with </a:t>
            </a:r>
            <a:r>
              <a:rPr lang="en-US" dirty="0">
                <a:solidFill>
                  <a:srgbClr val="0077AA"/>
                </a:solidFill>
                <a:latin typeface="Arial" panose="020B0604020202020204" pitchFamily="34" charset="0"/>
                <a:cs typeface="Arial" panose="020B0604020202020204" pitchFamily="34" charset="0"/>
              </a:rPr>
              <a:t>PARTITION</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latin typeface="Arial" panose="020B0604020202020204" pitchFamily="34" charset="0"/>
                <a:cs typeface="Arial" panose="020B0604020202020204" pitchFamily="34" charset="0"/>
              </a:rPr>
              <a:t> </a:t>
            </a:r>
            <a:r>
              <a:rPr lang="en-US" dirty="0">
                <a:solidFill>
                  <a:schemeClr val="tx1">
                    <a:lumMod val="85000"/>
                    <a:lumOff val="15000"/>
                  </a:schemeClr>
                </a:solidFill>
                <a:latin typeface="Arial" panose="020B0604020202020204" pitchFamily="34" charset="0"/>
                <a:cs typeface="Arial" pitchFamily="34" charset="0"/>
              </a:rPr>
              <a:t>to see the effect of </a:t>
            </a:r>
            <a:r>
              <a:rPr lang="en-US" dirty="0">
                <a:solidFill>
                  <a:srgbClr val="0077AA"/>
                </a:solidFill>
                <a:latin typeface="Arial" panose="020B0604020202020204" pitchFamily="34" charset="0"/>
                <a:cs typeface="Arial" panose="020B0604020202020204" pitchFamily="34" charset="0"/>
              </a:rPr>
              <a:t>PARTITION</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solidFill>
                  <a:schemeClr val="tx1">
                    <a:lumMod val="85000"/>
                    <a:lumOff val="15000"/>
                  </a:schemeClr>
                </a:solidFill>
                <a:latin typeface="Arial" panose="020B0604020202020204" pitchFamily="34" charset="0"/>
                <a:cs typeface="Arial" pitchFamily="34" charset="0"/>
              </a:rPr>
              <a: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32569930"/>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window function- examples</a:t>
            </a:r>
            <a:endParaRPr lang="en-IN" sz="3200" i="1" dirty="0">
              <a:solidFill>
                <a:srgbClr val="FF9900"/>
              </a:solidFill>
              <a:latin typeface="Arial" pitchFamily="34" charset="0"/>
              <a:cs typeface="Arial" pitchFamily="34" charset="0"/>
            </a:endParaRPr>
          </a:p>
        </p:txBody>
      </p:sp>
      <p:sp>
        <p:nvSpPr>
          <p:cNvPr id="10" name="Rectangle 9"/>
          <p:cNvSpPr/>
          <p:nvPr/>
        </p:nvSpPr>
        <p:spPr>
          <a:xfrm>
            <a:off x="263352" y="215444"/>
            <a:ext cx="5328592" cy="369332"/>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FIFA / Forbes</a:t>
            </a:r>
          </a:p>
        </p:txBody>
      </p:sp>
      <p:sp>
        <p:nvSpPr>
          <p:cNvPr id="11" name="TextBox 10">
            <a:extLst>
              <a:ext uri="{FF2B5EF4-FFF2-40B4-BE49-F238E27FC236}">
                <a16:creationId xmlns:a16="http://schemas.microsoft.com/office/drawing/2014/main" id="{014A08B8-C05B-4762-B441-3D1257C72582}"/>
              </a:ext>
            </a:extLst>
          </p:cNvPr>
          <p:cNvSpPr txBox="1"/>
          <p:nvPr/>
        </p:nvSpPr>
        <p:spPr>
          <a:xfrm>
            <a:off x="241261" y="764704"/>
            <a:ext cx="11712338" cy="224676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803A69"/>
                </a:solidFill>
                <a:latin typeface="Liberation Mono"/>
              </a:rPr>
              <a:t>ROW_NUMBER() OVER() </a:t>
            </a:r>
            <a:r>
              <a:rPr lang="en-IN" dirty="0">
                <a:solidFill>
                  <a:schemeClr val="bg1">
                    <a:lumMod val="50000"/>
                  </a:schemeClr>
                </a:solidFill>
                <a:latin typeface="Liberation Mono"/>
              </a:rPr>
              <a:t>R1</a:t>
            </a:r>
            <a:r>
              <a:rPr lang="en-IN" dirty="0">
                <a:latin typeface="Liberation Mono"/>
              </a:rPr>
              <a:t>, emp.</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emp;</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a:solidFill>
                  <a:srgbClr val="803A69"/>
                </a:solidFill>
                <a:latin typeface="Liberation Mono"/>
              </a:rPr>
              <a:t>RANK() OVER</a:t>
            </a:r>
            <a:r>
              <a:rPr lang="en-US" dirty="0">
                <a:solidFill>
                  <a:schemeClr val="tx1">
                    <a:lumMod val="65000"/>
                    <a:lumOff val="35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job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sal</a:t>
            </a:r>
            <a:r>
              <a:rPr lang="en-US" dirty="0">
                <a:solidFill>
                  <a:schemeClr val="tx1">
                    <a:lumMod val="65000"/>
                    <a:lumOff val="35000"/>
                  </a:schemeClr>
                </a:solidFill>
                <a:latin typeface="Liberation Mono"/>
              </a:rPr>
              <a:t>)</a:t>
            </a:r>
            <a:r>
              <a:rPr lang="en-US" dirty="0">
                <a:latin typeface="Liberation Mono"/>
              </a:rPr>
              <a:t> </a:t>
            </a:r>
            <a:r>
              <a:rPr lang="en-US" dirty="0">
                <a:solidFill>
                  <a:schemeClr val="bg1">
                    <a:lumMod val="50000"/>
                  </a:schemeClr>
                </a:solidFill>
                <a:latin typeface="Liberation Mono"/>
              </a:rPr>
              <a:t>R1</a:t>
            </a:r>
            <a:r>
              <a:rPr lang="en-US" dirty="0">
                <a:latin typeface="Liberation Mono"/>
              </a:rPr>
              <a:t>, ename, sal, job </a:t>
            </a:r>
            <a:r>
              <a:rPr lang="en-US" dirty="0">
                <a:solidFill>
                  <a:srgbClr val="0077AA"/>
                </a:solidFill>
                <a:latin typeface="Liberation Mono"/>
              </a:rPr>
              <a:t>FROM</a:t>
            </a:r>
            <a:r>
              <a:rPr lang="en-US" dirty="0">
                <a:latin typeface="Liberation Mono"/>
              </a:rPr>
              <a:t> emp;</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a:solidFill>
                  <a:srgbClr val="803A69"/>
                </a:solidFill>
                <a:latin typeface="Liberation Mono"/>
              </a:rPr>
              <a:t>DENSE_RANK() OVER</a:t>
            </a:r>
            <a:r>
              <a:rPr lang="en-US" dirty="0">
                <a:solidFill>
                  <a:schemeClr val="tx1">
                    <a:lumMod val="65000"/>
                    <a:lumOff val="35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job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sal</a:t>
            </a:r>
            <a:r>
              <a:rPr lang="en-US" dirty="0">
                <a:solidFill>
                  <a:schemeClr val="tx1">
                    <a:lumMod val="65000"/>
                    <a:lumOff val="35000"/>
                  </a:schemeClr>
                </a:solidFill>
                <a:latin typeface="Liberation Mono"/>
              </a:rPr>
              <a:t>)</a:t>
            </a:r>
            <a:r>
              <a:rPr lang="en-US" dirty="0">
                <a:latin typeface="Liberation Mono"/>
              </a:rPr>
              <a:t> </a:t>
            </a:r>
            <a:r>
              <a:rPr lang="en-US" dirty="0">
                <a:solidFill>
                  <a:schemeClr val="bg1">
                    <a:lumMod val="50000"/>
                  </a:schemeClr>
                </a:solidFill>
                <a:latin typeface="Liberation Mono"/>
              </a:rPr>
              <a:t>R1</a:t>
            </a:r>
            <a:r>
              <a:rPr lang="en-US" dirty="0">
                <a:latin typeface="Liberation Mono"/>
              </a:rPr>
              <a:t>, ename, sal, job </a:t>
            </a:r>
            <a:r>
              <a:rPr lang="en-US" dirty="0">
                <a:solidFill>
                  <a:srgbClr val="0077AA"/>
                </a:solidFill>
                <a:latin typeface="Liberation Mono"/>
              </a:rPr>
              <a:t>FROM</a:t>
            </a:r>
            <a:r>
              <a:rPr lang="en-US" dirty="0">
                <a:latin typeface="Liberation Mono"/>
              </a:rPr>
              <a:t> emp;</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ordid, total,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latin typeface="Liberation Mono"/>
              </a:rPr>
              <a:t>total</a:t>
            </a:r>
            <a:r>
              <a:rPr lang="en-US" dirty="0">
                <a:solidFill>
                  <a:schemeClr val="tx1">
                    <a:lumMod val="65000"/>
                    <a:lumOff val="35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tx1">
                    <a:lumMod val="65000"/>
                    <a:lumOff val="35000"/>
                  </a:schemeClr>
                </a:solidFill>
                <a:latin typeface="Liberation Mono"/>
              </a:rPr>
              <a:t>(</a:t>
            </a:r>
            <a:r>
              <a:rPr lang="en-US" dirty="0">
                <a:solidFill>
                  <a:srgbClr val="0077AA"/>
                </a:solidFill>
                <a:latin typeface="Liberation Mono"/>
              </a:rPr>
              <a:t>ORDER BY </a:t>
            </a:r>
            <a:r>
              <a:rPr lang="en-US" dirty="0">
                <a:latin typeface="Liberation Mono"/>
              </a:rPr>
              <a:t>ordid</a:t>
            </a:r>
            <a:r>
              <a:rPr lang="en-US" dirty="0">
                <a:solidFill>
                  <a:schemeClr val="tx1">
                    <a:lumMod val="65000"/>
                    <a:lumOff val="35000"/>
                  </a:schemeClr>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ord;</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a:t>
            </a:r>
            <a:r>
              <a:rPr lang="en-US" dirty="0">
                <a:solidFill>
                  <a:schemeClr val="bg1">
                    <a:lumMod val="50000"/>
                  </a:schemeClr>
                </a:solidFill>
                <a:latin typeface="Liberation Mono"/>
              </a:rPr>
              <a:t>(</a:t>
            </a:r>
            <a:r>
              <a:rPr lang="en-US" dirty="0">
                <a:solidFill>
                  <a:srgbClr val="0077AA"/>
                </a:solidFill>
                <a:latin typeface="Liberation Mono"/>
              </a:rPr>
              <a:t>SELECT</a:t>
            </a:r>
            <a:r>
              <a:rPr lang="en-US" dirty="0">
                <a:latin typeface="Liberation Mono"/>
              </a:rPr>
              <a:t> </a:t>
            </a:r>
            <a:r>
              <a:rPr lang="en-IN" dirty="0">
                <a:solidFill>
                  <a:srgbClr val="803A69"/>
                </a:solidFill>
                <a:latin typeface="Liberation Mono"/>
              </a:rPr>
              <a:t>ROW_NUMBER() OVER()</a:t>
            </a:r>
            <a:r>
              <a:rPr lang="en-US" dirty="0">
                <a:latin typeface="Liberation Mono"/>
              </a:rPr>
              <a:t> </a:t>
            </a:r>
            <a:r>
              <a:rPr lang="en-US" dirty="0">
                <a:solidFill>
                  <a:schemeClr val="bg1">
                    <a:lumMod val="50000"/>
                  </a:schemeClr>
                </a:solidFill>
                <a:latin typeface="Liberation Mono"/>
              </a:rPr>
              <a:t>R1</a:t>
            </a:r>
            <a:r>
              <a:rPr lang="en-US" dirty="0">
                <a:latin typeface="Liberation Mono"/>
              </a:rPr>
              <a:t>, emp.</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emp</a:t>
            </a:r>
            <a:r>
              <a:rPr lang="en-US" dirty="0">
                <a:solidFill>
                  <a:schemeClr val="bg1">
                    <a:lumMod val="50000"/>
                  </a:schemeClr>
                </a:solidFill>
                <a:latin typeface="Liberation Mono"/>
              </a:rPr>
              <a:t>)</a:t>
            </a:r>
            <a:r>
              <a:rPr lang="en-US" dirty="0">
                <a:latin typeface="Liberation Mono"/>
              </a:rPr>
              <a:t> </a:t>
            </a:r>
            <a:r>
              <a:rPr lang="en-US" dirty="0">
                <a:solidFill>
                  <a:schemeClr val="bg1">
                    <a:lumMod val="50000"/>
                  </a:schemeClr>
                </a:solidFill>
                <a:latin typeface="Liberation Mono"/>
              </a:rPr>
              <a:t>d</a:t>
            </a:r>
            <a:r>
              <a:rPr lang="en-US" dirty="0">
                <a:latin typeface="Liberation Mono"/>
              </a:rPr>
              <a:t> </a:t>
            </a:r>
            <a:r>
              <a:rPr lang="en-US" dirty="0">
                <a:solidFill>
                  <a:srgbClr val="0077AA"/>
                </a:solidFill>
                <a:latin typeface="Liberation Mono"/>
              </a:rPr>
              <a:t>WHERE</a:t>
            </a:r>
            <a:r>
              <a:rPr lang="en-US" dirty="0">
                <a:latin typeface="Liberation Mono"/>
              </a:rPr>
              <a:t> </a:t>
            </a:r>
            <a:r>
              <a:rPr lang="en-US" dirty="0">
                <a:solidFill>
                  <a:schemeClr val="bg1">
                    <a:lumMod val="50000"/>
                  </a:schemeClr>
                </a:solidFill>
                <a:latin typeface="Liberation Mono"/>
              </a:rPr>
              <a:t>R1</a:t>
            </a:r>
            <a:r>
              <a:rPr lang="en-US" dirty="0">
                <a:latin typeface="Liberation Mono"/>
              </a:rPr>
              <a:t>&gt; </a:t>
            </a:r>
            <a:r>
              <a:rPr lang="en-US" dirty="0">
                <a:solidFill>
                  <a:schemeClr val="bg1">
                    <a:lumMod val="50000"/>
                  </a:schemeClr>
                </a:solidFill>
                <a:latin typeface="Liberation Mono"/>
              </a:rPr>
              <a:t>(</a:t>
            </a:r>
            <a:r>
              <a:rPr lang="en-US" dirty="0">
                <a:solidFill>
                  <a:srgbClr val="0077AA"/>
                </a:solidFill>
                <a:latin typeface="Liberation Mono"/>
              </a:rPr>
              <a:t>SELECT</a:t>
            </a:r>
            <a:r>
              <a:rPr lang="en-US" dirty="0">
                <a:latin typeface="Liberation Mono"/>
              </a:rPr>
              <a:t> </a:t>
            </a:r>
            <a:r>
              <a:rPr lang="en-US" dirty="0">
                <a:solidFill>
                  <a:srgbClr val="803A69"/>
                </a:solidFill>
                <a:latin typeface="Liberation Mono"/>
              </a:rPr>
              <a:t>COUNT</a:t>
            </a:r>
            <a:r>
              <a:rPr lang="en-US" dirty="0">
                <a:solidFill>
                  <a:schemeClr val="bg1">
                    <a:lumMod val="50000"/>
                  </a:schemeClr>
                </a:solidFill>
                <a:latin typeface="Liberation Mono"/>
              </a:rPr>
              <a:t>(</a:t>
            </a:r>
            <a:r>
              <a:rPr lang="en-IN" dirty="0">
                <a:solidFill>
                  <a:srgbClr val="A67F59"/>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0077AA"/>
                </a:solidFill>
                <a:latin typeface="Liberation Mono"/>
              </a:rPr>
              <a:t>FROM</a:t>
            </a:r>
            <a:r>
              <a:rPr lang="en-US" dirty="0">
                <a:latin typeface="Liberation Mono"/>
              </a:rPr>
              <a:t> emp</a:t>
            </a:r>
            <a:r>
              <a:rPr lang="en-US" dirty="0">
                <a:solidFill>
                  <a:schemeClr val="bg1">
                    <a:lumMod val="50000"/>
                  </a:schemeClr>
                </a:solidFill>
                <a:latin typeface="Liberation Mono"/>
              </a:rPr>
              <a:t>)</a:t>
            </a:r>
            <a:r>
              <a:rPr lang="en-US" dirty="0">
                <a:latin typeface="Liberation Mono"/>
              </a:rPr>
              <a:t>;</a:t>
            </a:r>
          </a:p>
        </p:txBody>
      </p:sp>
      <p:sp>
        <p:nvSpPr>
          <p:cNvPr id="6" name="TextBox 5">
            <a:extLst>
              <a:ext uri="{FF2B5EF4-FFF2-40B4-BE49-F238E27FC236}">
                <a16:creationId xmlns:a16="http://schemas.microsoft.com/office/drawing/2014/main" id="{3C43183B-F463-4494-9D23-AA20A8BA15F6}"/>
              </a:ext>
            </a:extLst>
          </p:cNvPr>
          <p:cNvSpPr txBox="1"/>
          <p:nvPr/>
        </p:nvSpPr>
        <p:spPr>
          <a:xfrm>
            <a:off x="185676" y="4221088"/>
            <a:ext cx="11820647" cy="172354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custId, type, amount, </a:t>
            </a:r>
            <a:r>
              <a:rPr lang="en-IN" dirty="0">
                <a:solidFill>
                  <a:srgbClr val="0077AA"/>
                </a:solidFill>
                <a:latin typeface="Liberation Mono"/>
              </a:rPr>
              <a:t>CASE</a:t>
            </a:r>
            <a:r>
              <a:rPr lang="en-IN" dirty="0">
                <a:latin typeface="Liberation Mono"/>
              </a:rPr>
              <a:t> type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'd'</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'c'</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END</a:t>
            </a:r>
            <a:r>
              <a:rPr lang="en-IN" dirty="0">
                <a:latin typeface="Liberation Mono"/>
              </a:rPr>
              <a:t> </a:t>
            </a:r>
            <a:r>
              <a:rPr lang="en-IN" dirty="0">
                <a:solidFill>
                  <a:schemeClr val="bg1">
                    <a:lumMod val="50000"/>
                  </a:schemeClr>
                </a:solidFill>
                <a:latin typeface="Liberation Mono"/>
              </a:rPr>
              <a:t>amount</a:t>
            </a:r>
            <a:r>
              <a:rPr lang="en-IN" dirty="0">
                <a:latin typeface="Liberation Mono"/>
              </a:rPr>
              <a:t> </a:t>
            </a:r>
            <a:r>
              <a:rPr lang="en-IN" dirty="0">
                <a:solidFill>
                  <a:srgbClr val="0077AA"/>
                </a:solidFill>
                <a:latin typeface="Liberation Mono"/>
              </a:rPr>
              <a:t>FROM</a:t>
            </a:r>
            <a:r>
              <a:rPr lang="en-IN" dirty="0">
                <a:latin typeface="Liberation Mono"/>
              </a:rPr>
              <a:t> transactions;</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year, quarter, amount,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latin typeface="Liberation Mono"/>
              </a:rPr>
              <a:t>amount</a:t>
            </a:r>
            <a:r>
              <a:rPr lang="en-US" dirty="0">
                <a:solidFill>
                  <a:schemeClr val="bg1">
                    <a:lumMod val="50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bg1">
                    <a:lumMod val="50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year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quarter</a:t>
            </a:r>
            <a:r>
              <a:rPr lang="en-US" dirty="0">
                <a:solidFill>
                  <a:schemeClr val="bg1">
                    <a:lumMod val="50000"/>
                  </a:schemeClr>
                </a:solidFill>
                <a:latin typeface="Liberation Mono"/>
              </a:rPr>
              <a:t>)</a:t>
            </a:r>
            <a:r>
              <a:rPr lang="en-US" dirty="0">
                <a:latin typeface="Liberation Mono"/>
              </a:rPr>
              <a:t> </a:t>
            </a:r>
            <a:r>
              <a:rPr lang="en-US" dirty="0">
                <a:solidFill>
                  <a:schemeClr val="bg1">
                    <a:lumMod val="50000"/>
                  </a:schemeClr>
                </a:solidFill>
                <a:latin typeface="Liberation Mono"/>
              </a:rPr>
              <a:t>R1</a:t>
            </a:r>
            <a:r>
              <a:rPr lang="en-US" dirty="0">
                <a:latin typeface="Liberation Mono"/>
              </a:rPr>
              <a:t> </a:t>
            </a:r>
            <a:r>
              <a:rPr lang="en-US" dirty="0">
                <a:solidFill>
                  <a:srgbClr val="0077AA"/>
                </a:solidFill>
                <a:latin typeface="Liberation Mono"/>
              </a:rPr>
              <a:t>FROM</a:t>
            </a:r>
            <a:r>
              <a:rPr lang="en-US" dirty="0">
                <a:latin typeface="Liberation Mono"/>
              </a:rPr>
              <a:t> quarter_revenue;</a:t>
            </a:r>
            <a:endParaRPr lang="en-IN" dirty="0">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err="1">
                <a:latin typeface="Liberation Mono"/>
              </a:rPr>
              <a:t>custId</a:t>
            </a:r>
            <a:r>
              <a:rPr lang="en-US" dirty="0">
                <a:latin typeface="Liberation Mono"/>
              </a:rPr>
              <a:t>, type, amount,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solidFill>
                  <a:srgbClr val="0077AA"/>
                </a:solidFill>
                <a:latin typeface="Liberation Mono"/>
              </a:rPr>
              <a:t>CASE</a:t>
            </a:r>
            <a:r>
              <a:rPr lang="en-US" dirty="0">
                <a:latin typeface="Liberation Mono"/>
              </a:rPr>
              <a:t> type </a:t>
            </a:r>
            <a:r>
              <a:rPr lang="en-US" dirty="0">
                <a:solidFill>
                  <a:srgbClr val="0077AA"/>
                </a:solidFill>
                <a:latin typeface="Liberation Mono"/>
              </a:rPr>
              <a:t>WHEN</a:t>
            </a:r>
            <a:r>
              <a:rPr lang="en-US" dirty="0">
                <a:latin typeface="Liberation Mono"/>
              </a:rPr>
              <a:t> </a:t>
            </a:r>
            <a:r>
              <a:rPr lang="en-US" dirty="0">
                <a:solidFill>
                  <a:srgbClr val="669900"/>
                </a:solidFill>
                <a:latin typeface="Liberation Mono"/>
              </a:rPr>
              <a:t>'d'</a:t>
            </a:r>
            <a:r>
              <a:rPr lang="en-US" dirty="0">
                <a:latin typeface="Liberation Mono"/>
              </a:rPr>
              <a:t> </a:t>
            </a:r>
            <a:r>
              <a:rPr lang="en-US" dirty="0">
                <a:solidFill>
                  <a:srgbClr val="0077AA"/>
                </a:solidFill>
                <a:latin typeface="Liberation Mono"/>
              </a:rPr>
              <a:t>THEN</a:t>
            </a:r>
            <a:r>
              <a:rPr lang="en-US" dirty="0">
                <a:latin typeface="Liberation Mono"/>
              </a:rPr>
              <a:t> amount </a:t>
            </a:r>
            <a:r>
              <a:rPr lang="en-US" dirty="0">
                <a:solidFill>
                  <a:srgbClr val="0077AA"/>
                </a:solidFill>
                <a:latin typeface="Liberation Mono"/>
              </a:rPr>
              <a:t>WHEN</a:t>
            </a:r>
            <a:r>
              <a:rPr lang="en-US" dirty="0">
                <a:latin typeface="Liberation Mono"/>
              </a:rPr>
              <a:t> </a:t>
            </a:r>
            <a:r>
              <a:rPr lang="en-US" dirty="0">
                <a:solidFill>
                  <a:srgbClr val="669900"/>
                </a:solidFill>
                <a:latin typeface="Liberation Mono"/>
              </a:rPr>
              <a:t>'c'</a:t>
            </a:r>
            <a:r>
              <a:rPr lang="en-US" dirty="0">
                <a:latin typeface="Liberation Mono"/>
              </a:rPr>
              <a:t> </a:t>
            </a:r>
            <a:r>
              <a:rPr lang="en-US" dirty="0">
                <a:solidFill>
                  <a:srgbClr val="0077AA"/>
                </a:solidFill>
                <a:latin typeface="Liberation Mono"/>
              </a:rPr>
              <a:t>THEN</a:t>
            </a:r>
            <a:r>
              <a:rPr lang="en-US" dirty="0">
                <a:latin typeface="Liberation Mono"/>
              </a:rPr>
              <a:t> amount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END</a:t>
            </a:r>
            <a:r>
              <a:rPr lang="en-US" dirty="0">
                <a:solidFill>
                  <a:schemeClr val="bg1">
                    <a:lumMod val="65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bg1">
                    <a:lumMod val="50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custID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_id</a:t>
            </a:r>
            <a:r>
              <a:rPr lang="en-US" dirty="0">
                <a:solidFill>
                  <a:schemeClr val="bg1">
                    <a:lumMod val="50000"/>
                  </a:schemeClr>
                </a:solidFill>
                <a:latin typeface="Liberation Mono"/>
              </a:rPr>
              <a:t>)</a:t>
            </a:r>
            <a:r>
              <a:rPr lang="en-US" dirty="0">
                <a:latin typeface="Liberation Mono"/>
              </a:rPr>
              <a:t> amount </a:t>
            </a:r>
            <a:r>
              <a:rPr lang="en-US" dirty="0">
                <a:solidFill>
                  <a:srgbClr val="0077AA"/>
                </a:solidFill>
                <a:latin typeface="Liberation Mono"/>
              </a:rPr>
              <a:t>FROM</a:t>
            </a:r>
            <a:r>
              <a:rPr lang="en-US" dirty="0">
                <a:latin typeface="Liberation Mono"/>
              </a:rPr>
              <a:t> transactions;</a:t>
            </a:r>
          </a:p>
        </p:txBody>
      </p:sp>
    </p:spTree>
    <p:extLst>
      <p:ext uri="{BB962C8B-B14F-4D97-AF65-F5344CB8AC3E}">
        <p14:creationId xmlns:p14="http://schemas.microsoft.com/office/powerpoint/2010/main" val="4120364641"/>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user-defined variables</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736805"/>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Variables are not persisted and session scoped, that means only visible from within the session in which they are defined. This command does not commit a transaction, and rollback does not affect it.</a:t>
            </a:r>
            <a:endParaRPr lang="en-IN" sz="2800" dirty="0">
              <a:latin typeface="Liberation Mono"/>
            </a:endParaRPr>
          </a:p>
        </p:txBody>
      </p:sp>
    </p:spTree>
    <p:extLst>
      <p:ext uri="{BB962C8B-B14F-4D97-AF65-F5344CB8AC3E}">
        <p14:creationId xmlns:p14="http://schemas.microsoft.com/office/powerpoint/2010/main" val="37918598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numeric</a:t>
            </a:r>
          </a:p>
        </p:txBody>
      </p:sp>
      <p:graphicFrame>
        <p:nvGraphicFramePr>
          <p:cNvPr id="2" name="Table 1"/>
          <p:cNvGraphicFramePr>
            <a:graphicFrameLocks noGrp="1"/>
          </p:cNvGraphicFramePr>
          <p:nvPr>
            <p:extLst>
              <p:ext uri="{D42A27DB-BD31-4B8C-83A1-F6EECF244321}">
                <p14:modId xmlns:p14="http://schemas.microsoft.com/office/powerpoint/2010/main" val="81843201"/>
              </p:ext>
            </p:extLst>
          </p:nvPr>
        </p:nvGraphicFramePr>
        <p:xfrm>
          <a:off x="407368" y="620688"/>
          <a:ext cx="11377264" cy="2595880"/>
        </p:xfrm>
        <a:graphic>
          <a:graphicData uri="http://schemas.openxmlformats.org/drawingml/2006/table">
            <a:tbl>
              <a:tblPr firstRow="1" bandRow="1">
                <a:tableStyleId>{7E9639D4-E3E2-4D34-9284-5A2195B3D0D7}</a:tableStyleId>
              </a:tblPr>
              <a:tblGrid>
                <a:gridCol w="4674628">
                  <a:extLst>
                    <a:ext uri="{9D8B030D-6E8A-4147-A177-3AD203B41FA5}">
                      <a16:colId xmlns:a16="http://schemas.microsoft.com/office/drawing/2014/main" val="20000"/>
                    </a:ext>
                  </a:extLst>
                </a:gridCol>
                <a:gridCol w="6702636">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TINYINT</a:t>
                      </a:r>
                    </a:p>
                  </a:txBody>
                  <a:tcPr marL="91428" marR="91428" anchor="ctr">
                    <a:solidFill>
                      <a:schemeClr val="bg1"/>
                    </a:solidFill>
                  </a:tcPr>
                </a:tc>
                <a:tc>
                  <a:txBody>
                    <a:bodyPr/>
                    <a:lstStyle/>
                    <a:p>
                      <a:r>
                        <a:rPr kumimoji="0" lang="en-IN" sz="1800" b="0" i="0" kern="1200" dirty="0">
                          <a:solidFill>
                            <a:schemeClr val="tx1"/>
                          </a:solidFill>
                          <a:effectLst/>
                          <a:latin typeface="Arial" panose="020B0604020202020204" pitchFamily="34" charset="0"/>
                          <a:ea typeface="+mn-ea"/>
                          <a:cs typeface="Arial" panose="020B0604020202020204" pitchFamily="34" charset="0"/>
                        </a:rPr>
                        <a:t> -128 to +127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1"/>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SMALLINT</a:t>
                      </a:r>
                    </a:p>
                  </a:txBody>
                  <a:tcPr marL="91428" marR="91428" anchor="ctr">
                    <a:solidFill>
                      <a:schemeClr val="bg1"/>
                    </a:solidFill>
                  </a:tcPr>
                </a:tc>
                <a:tc>
                  <a:txBody>
                    <a:bodyPr/>
                    <a:lstStyle/>
                    <a:p>
                      <a:r>
                        <a:rPr lang="en-US" sz="1800" dirty="0">
                          <a:latin typeface="Arial" panose="020B0604020202020204" pitchFamily="34" charset="0"/>
                          <a:cs typeface="Arial" panose="020B0604020202020204" pitchFamily="34" charset="0"/>
                        </a:rPr>
                        <a:t>-32768</a:t>
                      </a:r>
                      <a:r>
                        <a:rPr lang="en-US" sz="1800" b="0" i="0" kern="1200" dirty="0">
                          <a:solidFill>
                            <a:schemeClr val="tx1"/>
                          </a:solidFill>
                          <a:effectLst/>
                          <a:latin typeface="Arial" panose="020B0604020202020204" pitchFamily="34" charset="0"/>
                          <a:ea typeface="+mn-ea"/>
                          <a:cs typeface="Arial" panose="020B0604020202020204" pitchFamily="34" charset="0"/>
                        </a:rPr>
                        <a:t> to </a:t>
                      </a:r>
                      <a:r>
                        <a:rPr lang="en-US" sz="1800" dirty="0">
                          <a:latin typeface="Arial" panose="020B0604020202020204" pitchFamily="34" charset="0"/>
                          <a:cs typeface="Arial" panose="020B0604020202020204" pitchFamily="34" charset="0"/>
                        </a:rPr>
                        <a:t>32767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INT</a:t>
                      </a:r>
                      <a:r>
                        <a:rPr lang="en-IN" sz="1800" dirty="0">
                          <a:solidFill>
                            <a:schemeClr val="tx1"/>
                          </a:solidFill>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INTEGER</a:t>
                      </a:r>
                    </a:p>
                  </a:txBody>
                  <a:tcPr marL="91428" marR="91428" anchor="ctr">
                    <a:solidFill>
                      <a:schemeClr val="bg1"/>
                    </a:solidFill>
                  </a:tcPr>
                </a:tc>
                <a:tc>
                  <a:txBody>
                    <a:bodyPr/>
                    <a:lstStyle/>
                    <a:p>
                      <a:r>
                        <a:rPr lang="en-US" sz="1800" dirty="0">
                          <a:latin typeface="Arial" panose="020B0604020202020204" pitchFamily="34" charset="0"/>
                          <a:cs typeface="Arial" panose="020B0604020202020204" pitchFamily="34" charset="0"/>
                        </a:rPr>
                        <a:t>-2147483648 to 2147483647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4"/>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BIGINT</a:t>
                      </a:r>
                    </a:p>
                  </a:txBody>
                  <a:tcPr marL="91428" marR="91428" anchor="ctr">
                    <a:solidFill>
                      <a:schemeClr val="bg1"/>
                    </a:solidFill>
                  </a:tcPr>
                </a:tc>
                <a:tc>
                  <a:txBody>
                    <a:bodyPr/>
                    <a:lstStyle/>
                    <a:p>
                      <a:r>
                        <a:rPr kumimoji="0" lang="en-IN" sz="1800" b="0" i="0" kern="1200" dirty="0">
                          <a:solidFill>
                            <a:schemeClr val="tx1"/>
                          </a:solidFill>
                          <a:effectLst/>
                          <a:latin typeface="Arial" panose="020B0604020202020204" pitchFamily="34" charset="0"/>
                          <a:ea typeface="+mn-ea"/>
                          <a:cs typeface="Arial" panose="020B0604020202020204" pitchFamily="34" charset="0"/>
                        </a:rPr>
                        <a:t>-9,223,372,036,854,775,808 to 9,223,372,036,854,775,807</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5"/>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NUMERIC</a:t>
                      </a:r>
                      <a:r>
                        <a:rPr lang="en-IN" sz="1800" dirty="0">
                          <a:solidFill>
                            <a:schemeClr val="tx1"/>
                          </a:solidFill>
                          <a:latin typeface="Arial" panose="020B0604020202020204" pitchFamily="34" charset="0"/>
                          <a:cs typeface="Arial" panose="020B0604020202020204" pitchFamily="34" charset="0"/>
                        </a:rPr>
                        <a:t>[ ( </a:t>
                      </a:r>
                      <a:r>
                        <a:rPr lang="en-IN" sz="1800" i="1" dirty="0">
                          <a:solidFill>
                            <a:schemeClr val="tx1"/>
                          </a:solidFill>
                          <a:latin typeface="Arial" panose="020B0604020202020204" pitchFamily="34" charset="0"/>
                          <a:cs typeface="Arial" panose="020B0604020202020204" pitchFamily="34" charset="0"/>
                        </a:rPr>
                        <a:t>precisionInt</a:t>
                      </a:r>
                      <a:r>
                        <a:rPr lang="en-IN" sz="1800" dirty="0">
                          <a:solidFill>
                            <a:schemeClr val="tx1"/>
                          </a:solidFill>
                          <a:latin typeface="Arial" panose="020B0604020202020204" pitchFamily="34" charset="0"/>
                          <a:cs typeface="Arial" panose="020B0604020202020204" pitchFamily="34" charset="0"/>
                        </a:rPr>
                        <a:t> [ , </a:t>
                      </a:r>
                      <a:r>
                        <a:rPr lang="en-IN" sz="1800" i="1" dirty="0">
                          <a:solidFill>
                            <a:schemeClr val="tx1"/>
                          </a:solidFill>
                          <a:latin typeface="Arial" panose="020B0604020202020204" pitchFamily="34" charset="0"/>
                          <a:cs typeface="Arial" panose="020B0604020202020204" pitchFamily="34" charset="0"/>
                        </a:rPr>
                        <a:t>scaleInt</a:t>
                      </a:r>
                      <a:r>
                        <a:rPr lang="en-IN" sz="1800" dirty="0">
                          <a:solidFill>
                            <a:schemeClr val="tx1"/>
                          </a:solidFill>
                          <a:latin typeface="Arial" panose="020B0604020202020204" pitchFamily="34" charset="0"/>
                          <a:cs typeface="Arial" panose="020B0604020202020204" pitchFamily="34" charset="0"/>
                        </a:rPr>
                        <a:t> ] ) ]</a:t>
                      </a: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6"/>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DECIMAL</a:t>
                      </a:r>
                      <a:r>
                        <a:rPr lang="en-IN" sz="1800" dirty="0">
                          <a:solidFill>
                            <a:schemeClr val="tx1"/>
                          </a:solidFill>
                          <a:latin typeface="Arial" panose="020B0604020202020204" pitchFamily="34" charset="0"/>
                          <a:cs typeface="Arial" panose="020B0604020202020204" pitchFamily="34" charset="0"/>
                        </a:rPr>
                        <a:t>[ ( </a:t>
                      </a:r>
                      <a:r>
                        <a:rPr lang="en-IN" sz="1800" i="1" dirty="0">
                          <a:solidFill>
                            <a:schemeClr val="tx1"/>
                          </a:solidFill>
                          <a:latin typeface="Arial" panose="020B0604020202020204" pitchFamily="34" charset="0"/>
                          <a:cs typeface="Arial" panose="020B0604020202020204" pitchFamily="34" charset="0"/>
                        </a:rPr>
                        <a:t>precisionInt</a:t>
                      </a:r>
                      <a:r>
                        <a:rPr lang="en-IN" sz="1800" dirty="0">
                          <a:solidFill>
                            <a:schemeClr val="tx1"/>
                          </a:solidFill>
                          <a:latin typeface="Arial" panose="020B0604020202020204" pitchFamily="34" charset="0"/>
                          <a:cs typeface="Arial" panose="020B0604020202020204" pitchFamily="34" charset="0"/>
                        </a:rPr>
                        <a:t> [ , </a:t>
                      </a:r>
                      <a:r>
                        <a:rPr lang="en-IN" sz="1800" i="1" dirty="0">
                          <a:solidFill>
                            <a:schemeClr val="tx1"/>
                          </a:solidFill>
                          <a:latin typeface="Arial" panose="020B0604020202020204" pitchFamily="34" charset="0"/>
                          <a:cs typeface="Arial" panose="020B0604020202020204" pitchFamily="34" charset="0"/>
                        </a:rPr>
                        <a:t>scaleInt</a:t>
                      </a:r>
                      <a:r>
                        <a:rPr lang="en-IN" sz="1800" dirty="0">
                          <a:solidFill>
                            <a:schemeClr val="tx1"/>
                          </a:solidFill>
                          <a:latin typeface="Arial" panose="020B0604020202020204" pitchFamily="34" charset="0"/>
                          <a:cs typeface="Arial" panose="020B0604020202020204" pitchFamily="34" charset="0"/>
                        </a:rPr>
                        <a:t> ] ) ]</a:t>
                      </a: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2391693001"/>
                  </a:ext>
                </a:extLst>
              </a:tr>
            </a:tbl>
          </a:graphicData>
        </a:graphic>
      </p:graphicFrame>
      <p:graphicFrame>
        <p:nvGraphicFramePr>
          <p:cNvPr id="3" name="Table 2">
            <a:extLst>
              <a:ext uri="{FF2B5EF4-FFF2-40B4-BE49-F238E27FC236}">
                <a16:creationId xmlns:a16="http://schemas.microsoft.com/office/drawing/2014/main" id="{99048249-F0B9-9707-2407-7C01037AECA6}"/>
              </a:ext>
            </a:extLst>
          </p:cNvPr>
          <p:cNvGraphicFramePr>
            <a:graphicFrameLocks noGrp="1"/>
          </p:cNvGraphicFramePr>
          <p:nvPr>
            <p:extLst>
              <p:ext uri="{D42A27DB-BD31-4B8C-83A1-F6EECF244321}">
                <p14:modId xmlns:p14="http://schemas.microsoft.com/office/powerpoint/2010/main" val="3351119695"/>
              </p:ext>
            </p:extLst>
          </p:nvPr>
        </p:nvGraphicFramePr>
        <p:xfrm>
          <a:off x="407368" y="4013775"/>
          <a:ext cx="11377264" cy="1112520"/>
        </p:xfrm>
        <a:graphic>
          <a:graphicData uri="http://schemas.openxmlformats.org/drawingml/2006/table">
            <a:tbl>
              <a:tblPr firstRow="1" bandRow="1">
                <a:tableStyleId>{7E9639D4-E3E2-4D34-9284-5A2195B3D0D7}</a:tableStyleId>
              </a:tblPr>
              <a:tblGrid>
                <a:gridCol w="5027163">
                  <a:extLst>
                    <a:ext uri="{9D8B030D-6E8A-4147-A177-3AD203B41FA5}">
                      <a16:colId xmlns:a16="http://schemas.microsoft.com/office/drawing/2014/main" val="20000"/>
                    </a:ext>
                  </a:extLst>
                </a:gridCol>
                <a:gridCol w="6350101">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DATE</a:t>
                      </a:r>
                    </a:p>
                  </a:txBody>
                  <a:tcPr marL="91428" marR="91428" anchor="ctr">
                    <a:solidFill>
                      <a:schemeClr val="bg1"/>
                    </a:solidFill>
                  </a:tcPr>
                </a:tc>
                <a:tc>
                  <a:txBody>
                    <a:bodyPr/>
                    <a:lstStyle/>
                    <a:p>
                      <a:r>
                        <a:rPr lang="en-IN" sz="1800" b="0" i="0" kern="1200" dirty="0">
                          <a:solidFill>
                            <a:schemeClr val="tx1"/>
                          </a:solidFill>
                          <a:effectLst/>
                          <a:latin typeface="Arial" panose="020B0604020202020204" pitchFamily="34" charset="0"/>
                          <a:ea typeface="+mn-ea"/>
                          <a:cs typeface="Arial" panose="020B0604020202020204" pitchFamily="34" charset="0"/>
                        </a:rPr>
                        <a:t>YYYY-MM-DD</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TIME</a:t>
                      </a:r>
                    </a:p>
                  </a:txBody>
                  <a:tcPr marL="91428" marR="91428" anchor="ctr">
                    <a:solidFill>
                      <a:schemeClr val="bg1"/>
                    </a:solidFill>
                  </a:tcPr>
                </a:tc>
                <a:tc>
                  <a:txBody>
                    <a:bodyPr/>
                    <a:lstStyle/>
                    <a:p>
                      <a:r>
                        <a:rPr lang="en-IN" sz="1800" b="0" i="0" kern="1200" dirty="0">
                          <a:solidFill>
                            <a:schemeClr val="tx1"/>
                          </a:solidFill>
                          <a:effectLst/>
                          <a:latin typeface="Arial" panose="020B0604020202020204" pitchFamily="34" charset="0"/>
                          <a:ea typeface="+mn-ea"/>
                          <a:cs typeface="Arial" panose="020B0604020202020204" pitchFamily="34" charset="0"/>
                        </a:rPr>
                        <a:t>HH:MM:SS</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3"/>
                  </a:ext>
                </a:extLst>
              </a:tr>
            </a:tbl>
          </a:graphicData>
        </a:graphic>
      </p:graphicFrame>
      <p:sp>
        <p:nvSpPr>
          <p:cNvPr id="5" name="Rectangle 4">
            <a:extLst>
              <a:ext uri="{FF2B5EF4-FFF2-40B4-BE49-F238E27FC236}">
                <a16:creationId xmlns:a16="http://schemas.microsoft.com/office/drawing/2014/main" id="{3437E910-A934-56F6-7528-08D5E2DD12BF}"/>
              </a:ext>
            </a:extLst>
          </p:cNvPr>
          <p:cNvSpPr/>
          <p:nvPr/>
        </p:nvSpPr>
        <p:spPr>
          <a:xfrm>
            <a:off x="1484662" y="328498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date and time</a:t>
            </a:r>
          </a:p>
        </p:txBody>
      </p:sp>
      <p:sp>
        <p:nvSpPr>
          <p:cNvPr id="6" name="Rectangle 5">
            <a:extLst>
              <a:ext uri="{FF2B5EF4-FFF2-40B4-BE49-F238E27FC236}">
                <a16:creationId xmlns:a16="http://schemas.microsoft.com/office/drawing/2014/main" id="{D0ADCCC4-DDE4-D9AC-3C57-47C99C6643A6}"/>
              </a:ext>
            </a:extLst>
          </p:cNvPr>
          <p:cNvSpPr/>
          <p:nvPr/>
        </p:nvSpPr>
        <p:spPr>
          <a:xfrm>
            <a:off x="1484662" y="5157192"/>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boolean</a:t>
            </a:r>
          </a:p>
        </p:txBody>
      </p:sp>
      <p:graphicFrame>
        <p:nvGraphicFramePr>
          <p:cNvPr id="7" name="Table 6">
            <a:extLst>
              <a:ext uri="{FF2B5EF4-FFF2-40B4-BE49-F238E27FC236}">
                <a16:creationId xmlns:a16="http://schemas.microsoft.com/office/drawing/2014/main" id="{43A88CDB-9957-E74C-4BD2-DE2DD8857C01}"/>
              </a:ext>
            </a:extLst>
          </p:cNvPr>
          <p:cNvGraphicFramePr>
            <a:graphicFrameLocks noGrp="1"/>
          </p:cNvGraphicFramePr>
          <p:nvPr>
            <p:extLst>
              <p:ext uri="{D42A27DB-BD31-4B8C-83A1-F6EECF244321}">
                <p14:modId xmlns:p14="http://schemas.microsoft.com/office/powerpoint/2010/main" val="1521885202"/>
              </p:ext>
            </p:extLst>
          </p:nvPr>
        </p:nvGraphicFramePr>
        <p:xfrm>
          <a:off x="407368" y="5877272"/>
          <a:ext cx="11377264" cy="741680"/>
        </p:xfrm>
        <a:graphic>
          <a:graphicData uri="http://schemas.openxmlformats.org/drawingml/2006/table">
            <a:tbl>
              <a:tblPr firstRow="1" bandRow="1">
                <a:tableStyleId>{7E9639D4-E3E2-4D34-9284-5A2195B3D0D7}</a:tableStyleId>
              </a:tblPr>
              <a:tblGrid>
                <a:gridCol w="3096344">
                  <a:extLst>
                    <a:ext uri="{9D8B030D-6E8A-4147-A177-3AD203B41FA5}">
                      <a16:colId xmlns:a16="http://schemas.microsoft.com/office/drawing/2014/main" val="20000"/>
                    </a:ext>
                  </a:extLst>
                </a:gridCol>
                <a:gridCol w="8280920">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BOOL</a:t>
                      </a:r>
                      <a:r>
                        <a:rPr kumimoji="0" lang="en-IN" sz="1800" b="0" i="0" kern="1200" dirty="0">
                          <a:solidFill>
                            <a:schemeClr val="tx1"/>
                          </a:solidFill>
                          <a:effectLst/>
                          <a:latin typeface="Arial" panose="020B0604020202020204" pitchFamily="34" charset="0"/>
                          <a:ea typeface="+mn-ea"/>
                          <a:cs typeface="Arial" panose="020B0604020202020204" pitchFamily="34" charset="0"/>
                        </a:rPr>
                        <a:t>,</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BOOLEAN  </a:t>
                      </a:r>
                    </a:p>
                  </a:txBody>
                  <a:tcPr marL="91428" marR="91428" anchor="ctr">
                    <a:solidFill>
                      <a:schemeClr val="bg1"/>
                    </a:solidFill>
                  </a:tcPr>
                </a:tc>
                <a:tc>
                  <a:txBody>
                    <a:bodyPr/>
                    <a:lstStyle/>
                    <a:p>
                      <a:r>
                        <a:rPr kumimoji="0" lang="en-US" sz="1800" b="0" i="0" kern="1200" dirty="0">
                          <a:solidFill>
                            <a:schemeClr val="tx1"/>
                          </a:solidFill>
                          <a:effectLst/>
                          <a:latin typeface="Arial" panose="020B0604020202020204" pitchFamily="34" charset="0"/>
                          <a:ea typeface="+mn-ea"/>
                          <a:cs typeface="Arial" panose="020B0604020202020204" pitchFamily="34" charset="0"/>
                        </a:rPr>
                        <a:t>A boolean value. UNKNOWN is a NULL value with the boolean data type</a:t>
                      </a:r>
                      <a:endParaRPr kumimoji="0" lang="en-IN" sz="1800" b="0" i="0" kern="1200" dirty="0">
                        <a:solidFill>
                          <a:schemeClr val="tx1"/>
                        </a:solidFill>
                        <a:effectLst/>
                        <a:latin typeface="Arial" panose="020B0604020202020204" pitchFamily="34" charset="0"/>
                        <a:ea typeface="+mn-ea"/>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115937609"/>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user-defined variables</a:t>
            </a:r>
            <a:endParaRPr lang="en-IN" sz="3200" i="1" dirty="0">
              <a:solidFill>
                <a:srgbClr val="FF9900"/>
              </a:solidFill>
              <a:latin typeface="Arial" pitchFamily="34" charset="0"/>
              <a:cs typeface="Arial" pitchFamily="34" charset="0"/>
            </a:endParaRPr>
          </a:p>
        </p:txBody>
      </p:sp>
      <p:sp>
        <p:nvSpPr>
          <p:cNvPr id="12" name="Rectangle 11">
            <a:extLst>
              <a:ext uri="{FF2B5EF4-FFF2-40B4-BE49-F238E27FC236}">
                <a16:creationId xmlns:a16="http://schemas.microsoft.com/office/drawing/2014/main" id="{26F9AFF1-73A9-43D9-8195-8477F3EA2C2E}"/>
              </a:ext>
            </a:extLst>
          </p:cNvPr>
          <p:cNvSpPr/>
          <p:nvPr/>
        </p:nvSpPr>
        <p:spPr>
          <a:xfrm>
            <a:off x="406574" y="838202"/>
            <a:ext cx="11449272" cy="646331"/>
          </a:xfrm>
          <a:prstGeom prst="rect">
            <a:avLst/>
          </a:prstGeom>
        </p:spPr>
        <p:txBody>
          <a:bodyPr wrap="square">
            <a:spAutoFit/>
          </a:bodyPr>
          <a:lstStyle/>
          <a:p>
            <a:r>
              <a:rPr lang="en-IN" dirty="0">
                <a:latin typeface="Palatino Linotype" panose="02040502050505030304" pitchFamily="18" charset="0"/>
                <a:cs typeface="Arial" panose="020B0604020202020204" pitchFamily="34" charset="0"/>
              </a:rPr>
              <a:t>You can store a value in a user-defined variable in one statement and refer to it later in another statement. This enables you to pass values from one statement to another.</a:t>
            </a:r>
          </a:p>
        </p:txBody>
      </p:sp>
      <p:sp>
        <p:nvSpPr>
          <p:cNvPr id="14" name="Rectangle 13">
            <a:extLst>
              <a:ext uri="{FF2B5EF4-FFF2-40B4-BE49-F238E27FC236}">
                <a16:creationId xmlns:a16="http://schemas.microsoft.com/office/drawing/2014/main" id="{E1E43AF7-41E2-4540-9C58-41BF03EA72F6}"/>
              </a:ext>
            </a:extLst>
          </p:cNvPr>
          <p:cNvSpPr/>
          <p:nvPr/>
        </p:nvSpPr>
        <p:spPr>
          <a:xfrm>
            <a:off x="404358" y="1629961"/>
            <a:ext cx="8872681" cy="923330"/>
          </a:xfrm>
          <a:prstGeom prst="rect">
            <a:avLst/>
          </a:prstGeom>
        </p:spPr>
        <p:txBody>
          <a:bodyPr wrap="square">
            <a:spAutoFit/>
          </a:bodyPr>
          <a:lstStyle/>
          <a:p>
            <a:r>
              <a:rPr lang="en-IN" sz="2200" dirty="0">
                <a:solidFill>
                  <a:srgbClr val="0077AA"/>
                </a:solidFill>
                <a:latin typeface="Liberation Mono"/>
              </a:rPr>
              <a:t>SET</a:t>
            </a:r>
            <a:r>
              <a:rPr lang="en-IN" sz="2200" dirty="0">
                <a:solidFill>
                  <a:srgbClr val="000000"/>
                </a:solidFill>
                <a:latin typeface="Liberation Mono"/>
              </a:rPr>
              <a:t> </a:t>
            </a:r>
            <a:r>
              <a:rPr lang="en-IN" sz="2200" dirty="0">
                <a:latin typeface="Liberation Mono"/>
              </a:rPr>
              <a:t>@</a:t>
            </a:r>
            <a:r>
              <a:rPr lang="en-IN" sz="2200" i="1" dirty="0">
                <a:latin typeface="Liberation Mono"/>
              </a:rPr>
              <a:t>variable_name</a:t>
            </a:r>
            <a:r>
              <a:rPr lang="en-IN" sz="2200" dirty="0">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expression;</a:t>
            </a:r>
          </a:p>
          <a:p>
            <a:endParaRPr lang="en-IN" sz="1000" i="1" dirty="0">
              <a:solidFill>
                <a:srgbClr val="000000"/>
              </a:solidFill>
              <a:latin typeface="Liberation Mono"/>
            </a:endParaRPr>
          </a:p>
          <a:p>
            <a:r>
              <a:rPr lang="en-IN" sz="2200" dirty="0">
                <a:solidFill>
                  <a:srgbClr val="0077AA"/>
                </a:solidFill>
                <a:latin typeface="Liberation Mono"/>
              </a:rPr>
              <a:t>SELECT</a:t>
            </a:r>
            <a:r>
              <a:rPr lang="en-IN" sz="2200" dirty="0">
                <a:solidFill>
                  <a:srgbClr val="000000"/>
                </a:solidFill>
                <a:latin typeface="Liberation Mono"/>
              </a:rPr>
              <a:t> </a:t>
            </a:r>
            <a:r>
              <a:rPr lang="en-IN" sz="2200" dirty="0">
                <a:latin typeface="Liberation Mono"/>
              </a:rPr>
              <a:t>@</a:t>
            </a:r>
            <a:r>
              <a:rPr lang="en-IN" sz="2200" i="1" dirty="0">
                <a:latin typeface="Liberation Mono"/>
              </a:rPr>
              <a:t>variable_name</a:t>
            </a:r>
            <a:r>
              <a:rPr lang="en-IN" sz="2200" dirty="0">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expression;</a:t>
            </a:r>
            <a:endParaRPr lang="en-IN" sz="2200" dirty="0">
              <a:solidFill>
                <a:schemeClr val="bg1">
                  <a:lumMod val="50000"/>
                </a:schemeClr>
              </a:solidFill>
              <a:latin typeface="Liberation Mono"/>
            </a:endParaRPr>
          </a:p>
        </p:txBody>
      </p:sp>
      <p:sp>
        <p:nvSpPr>
          <p:cNvPr id="15" name="Rectangle 14">
            <a:extLst>
              <a:ext uri="{FF2B5EF4-FFF2-40B4-BE49-F238E27FC236}">
                <a16:creationId xmlns:a16="http://schemas.microsoft.com/office/drawing/2014/main" id="{FE251096-0918-46D1-B670-7A549E1807EC}"/>
              </a:ext>
            </a:extLst>
          </p:cNvPr>
          <p:cNvSpPr/>
          <p:nvPr/>
        </p:nvSpPr>
        <p:spPr>
          <a:xfrm>
            <a:off x="427610" y="2904144"/>
            <a:ext cx="11285014" cy="2541080"/>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solidFill>
                  <a:srgbClr val="000000"/>
                </a:solidFill>
                <a:latin typeface="Liberation Mono"/>
              </a:rPr>
              <a:t> </a:t>
            </a:r>
            <a:r>
              <a:rPr lang="en-IN" dirty="0">
                <a:latin typeface="Liberation Mono"/>
              </a:rPr>
              <a:t>@v1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10</a:t>
            </a: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solidFill>
                  <a:srgbClr val="000000"/>
                </a:solidFill>
                <a:latin typeface="Liberation Mono"/>
              </a:rPr>
              <a:t> </a:t>
            </a:r>
            <a:r>
              <a:rPr lang="en-IN" dirty="0">
                <a:latin typeface="Liberation Mono"/>
              </a:rPr>
              <a:t>@v2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20</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latin typeface="Liberation Mono"/>
              </a:rPr>
              <a:t> @v3 =</a:t>
            </a:r>
            <a:r>
              <a:rPr lang="en-IN" dirty="0">
                <a:solidFill>
                  <a:srgbClr val="669900"/>
                </a:solidFill>
                <a:latin typeface="Liberation Mono"/>
              </a:rPr>
              <a:t> 'Saleel'</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latin typeface="Liberation Mono"/>
              </a:rPr>
              <a:t> @v4 </a:t>
            </a:r>
            <a:r>
              <a:rPr lang="en-IN" dirty="0">
                <a:solidFill>
                  <a:srgbClr val="A67F59"/>
                </a:solidFill>
                <a:latin typeface="Liberation Mono"/>
              </a:rPr>
              <a:t>:=</a:t>
            </a:r>
            <a:r>
              <a:rPr lang="en-IN" dirty="0">
                <a:solidFill>
                  <a:srgbClr val="669900"/>
                </a:solidFill>
                <a:latin typeface="Liberation Mono"/>
              </a:rPr>
              <a:t> </a:t>
            </a:r>
            <a:r>
              <a:rPr lang="en-IN" dirty="0">
                <a:latin typeface="Liberation Mono"/>
              </a:rPr>
              <a:t>@v1 </a:t>
            </a:r>
            <a:r>
              <a:rPr lang="en-IN" dirty="0">
                <a:solidFill>
                  <a:srgbClr val="A67F59"/>
                </a:solidFill>
                <a:latin typeface="Liberation Mono"/>
              </a:rPr>
              <a:t>+</a:t>
            </a:r>
            <a:r>
              <a:rPr lang="en-IN" dirty="0">
                <a:solidFill>
                  <a:srgbClr val="EE9900"/>
                </a:solidFill>
                <a:latin typeface="Liberation Mono"/>
              </a:rPr>
              <a:t> </a:t>
            </a:r>
            <a:r>
              <a:rPr lang="en-IN" dirty="0">
                <a:latin typeface="Liberation Mono"/>
              </a:rPr>
              <a:t>@v2;</a:t>
            </a:r>
          </a:p>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a:t>
            </a:r>
            <a:r>
              <a:rPr lang="en-IN" dirty="0">
                <a:latin typeface="Liberation Mono"/>
              </a:rPr>
              <a:t>@v1</a:t>
            </a:r>
            <a:r>
              <a:rPr lang="en-IN" dirty="0">
                <a:solidFill>
                  <a:srgbClr val="A67F59"/>
                </a:solidFill>
                <a:latin typeface="Liberation Mono"/>
              </a:rPr>
              <a:t> :=</a:t>
            </a:r>
            <a:r>
              <a:rPr lang="en-IN" dirty="0">
                <a:solidFill>
                  <a:srgbClr val="000000"/>
                </a:solidFill>
                <a:latin typeface="Liberation Mono"/>
              </a:rPr>
              <a:t> </a:t>
            </a:r>
            <a:r>
              <a:rPr lang="en-IN" dirty="0">
                <a:solidFill>
                  <a:srgbClr val="803A69"/>
                </a:solidFill>
                <a:latin typeface="Liberation Mono"/>
              </a:rPr>
              <a:t>MIN</a:t>
            </a:r>
            <a:r>
              <a:rPr lang="en-IN" dirty="0">
                <a:solidFill>
                  <a:srgbClr val="999999"/>
                </a:solidFill>
                <a:latin typeface="Liberation Mono"/>
              </a:rPr>
              <a:t>(</a:t>
            </a:r>
            <a:r>
              <a:rPr lang="en-IN" dirty="0">
                <a:solidFill>
                  <a:srgbClr val="000000"/>
                </a:solidFill>
                <a:latin typeface="Liberation Mono"/>
              </a:rPr>
              <a:t>sal</a:t>
            </a:r>
            <a:r>
              <a:rPr lang="en-IN" dirty="0">
                <a:solidFill>
                  <a:srgbClr val="999999"/>
                </a:solidFill>
                <a:latin typeface="Liberation Mono"/>
              </a:rPr>
              <a:t>)</a:t>
            </a:r>
            <a:r>
              <a:rPr lang="en-IN" dirty="0">
                <a:latin typeface="Liberation Mono"/>
              </a:rPr>
              <a:t>,</a:t>
            </a:r>
            <a:r>
              <a:rPr lang="en-IN" dirty="0">
                <a:solidFill>
                  <a:srgbClr val="999999"/>
                </a:solidFill>
                <a:latin typeface="Liberation Mono"/>
              </a:rPr>
              <a:t> </a:t>
            </a:r>
            <a:r>
              <a:rPr lang="en-IN" dirty="0">
                <a:latin typeface="Liberation Mono"/>
              </a:rPr>
              <a:t>@v2 </a:t>
            </a:r>
            <a:r>
              <a:rPr lang="en-IN" dirty="0">
                <a:solidFill>
                  <a:srgbClr val="A67F59"/>
                </a:solidFill>
                <a:latin typeface="Liberation Mono"/>
              </a:rPr>
              <a:t>:= </a:t>
            </a:r>
            <a:r>
              <a:rPr lang="en-IN" dirty="0">
                <a:solidFill>
                  <a:srgbClr val="803A69"/>
                </a:solidFill>
                <a:latin typeface="Liberation Mono"/>
              </a:rPr>
              <a:t>MAX</a:t>
            </a:r>
            <a:r>
              <a:rPr lang="en-IN" dirty="0">
                <a:solidFill>
                  <a:srgbClr val="999999"/>
                </a:solidFill>
                <a:latin typeface="Liberation Mono"/>
              </a:rPr>
              <a:t>(</a:t>
            </a:r>
            <a:r>
              <a:rPr lang="en-IN" dirty="0">
                <a:solidFill>
                  <a:srgbClr val="000000"/>
                </a:solidFill>
                <a:latin typeface="Liberation Mono"/>
              </a:rPr>
              <a:t>SAL</a:t>
            </a:r>
            <a:r>
              <a:rPr lang="en-IN" dirty="0">
                <a:solidFill>
                  <a:srgbClr val="999999"/>
                </a:solidFill>
                <a:latin typeface="Liberation Mono"/>
              </a:rPr>
              <a:t>) </a:t>
            </a:r>
            <a:r>
              <a:rPr lang="en-IN" dirty="0">
                <a:solidFill>
                  <a:srgbClr val="0077AA"/>
                </a:solidFill>
                <a:latin typeface="Liberation Mono"/>
              </a:rPr>
              <a:t>FROM </a:t>
            </a:r>
            <a:r>
              <a:rPr lang="en-IN" dirty="0">
                <a:latin typeface="Liberation Mono"/>
              </a:rPr>
              <a:t>emp;</a:t>
            </a:r>
            <a:r>
              <a:rPr lang="en-IN" dirty="0">
                <a:solidFill>
                  <a:srgbClr val="0077AA"/>
                </a:solidFill>
                <a:latin typeface="Liberation Mono"/>
              </a:rPr>
              <a:t> </a:t>
            </a:r>
          </a:p>
          <a:p>
            <a:pPr marL="285750" indent="-285750">
              <a:lnSpc>
                <a:spcPct val="150000"/>
              </a:lnSpc>
              <a:buFont typeface="Arial" panose="020B0604020202020204" pitchFamily="34" charset="0"/>
              <a:buChar char="•"/>
            </a:pPr>
            <a:r>
              <a:rPr lang="en-IN" dirty="0">
                <a:solidFill>
                  <a:srgbClr val="0077AA"/>
                </a:solidFill>
                <a:latin typeface="Liberation Mono"/>
              </a:rPr>
              <a:t>CALL</a:t>
            </a:r>
            <a:r>
              <a:rPr lang="en-IN" dirty="0">
                <a:solidFill>
                  <a:srgbClr val="000000"/>
                </a:solidFill>
                <a:latin typeface="Liberation Mono"/>
              </a:rPr>
              <a:t> </a:t>
            </a:r>
            <a:r>
              <a:rPr lang="en-IN" dirty="0">
                <a:latin typeface="Liberation Mono"/>
              </a:rPr>
              <a:t>@v1, @v2, @v3;</a:t>
            </a:r>
            <a:endParaRPr lang="en-IN" dirty="0"/>
          </a:p>
        </p:txBody>
      </p:sp>
    </p:spTree>
    <p:extLst>
      <p:ext uri="{BB962C8B-B14F-4D97-AF65-F5344CB8AC3E}">
        <p14:creationId xmlns:p14="http://schemas.microsoft.com/office/powerpoint/2010/main" val="2120274538"/>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create domain</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736805"/>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Variables are not persisted and session scoped, that means only visible from within the session in which they are defined. This command does not commit a transaction, and rollback does not affect it.</a:t>
            </a:r>
            <a:endParaRPr lang="en-IN" sz="2800" dirty="0">
              <a:latin typeface="Liberation Mono"/>
            </a:endParaRPr>
          </a:p>
        </p:txBody>
      </p:sp>
    </p:spTree>
    <p:extLst>
      <p:ext uri="{BB962C8B-B14F-4D97-AF65-F5344CB8AC3E}">
        <p14:creationId xmlns:p14="http://schemas.microsoft.com/office/powerpoint/2010/main" val="2626979374"/>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domain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1631216"/>
          </a:xfrm>
          <a:prstGeom prst="rect">
            <a:avLst/>
          </a:prstGeom>
        </p:spPr>
        <p:txBody>
          <a:bodyPr wrap="square">
            <a:spAutoFit/>
          </a:bodyPr>
          <a:lstStyle/>
          <a:p>
            <a:r>
              <a:rPr lang="en-IN" sz="2000" dirty="0">
                <a:solidFill>
                  <a:srgbClr val="0077AA"/>
                </a:solidFill>
                <a:latin typeface="Liberation Mono"/>
              </a:rPr>
              <a:t>CREATE</a:t>
            </a:r>
            <a:r>
              <a:rPr lang="en-IN" sz="2000" dirty="0">
                <a:latin typeface="Liberation Mono"/>
              </a:rPr>
              <a:t> </a:t>
            </a:r>
            <a:r>
              <a:rPr lang="en-IN" sz="2000" dirty="0">
                <a:solidFill>
                  <a:srgbClr val="0077AA"/>
                </a:solidFill>
                <a:latin typeface="Liberation Mono"/>
              </a:rPr>
              <a:t>DOMAIN</a:t>
            </a:r>
            <a:r>
              <a:rPr lang="en-IN" sz="2000" dirty="0">
                <a:latin typeface="Liberation Mono"/>
              </a:rPr>
              <a:t> [ </a:t>
            </a:r>
            <a:r>
              <a:rPr lang="en-IN" sz="2000" dirty="0">
                <a:solidFill>
                  <a:schemeClr val="tx1">
                    <a:lumMod val="65000"/>
                    <a:lumOff val="35000"/>
                  </a:schemeClr>
                </a:solidFill>
                <a:latin typeface="Liberation Mono"/>
              </a:rPr>
              <a:t>IF NOT EXISTS </a:t>
            </a:r>
            <a:r>
              <a:rPr lang="en-IN" sz="2000" dirty="0">
                <a:latin typeface="Liberation Mono"/>
              </a:rPr>
              <a:t>] domainName </a:t>
            </a:r>
            <a:r>
              <a:rPr lang="en-IN" sz="2000" dirty="0">
                <a:solidFill>
                  <a:srgbClr val="0077AA"/>
                </a:solidFill>
                <a:latin typeface="Liberation Mono"/>
              </a:rPr>
              <a:t>AS</a:t>
            </a:r>
            <a:r>
              <a:rPr lang="en-IN" sz="2000" dirty="0">
                <a:latin typeface="Liberation Mono"/>
              </a:rPr>
              <a:t> </a:t>
            </a:r>
            <a:r>
              <a:rPr lang="en-IN" sz="2000" i="1" dirty="0">
                <a:latin typeface="Liberation Mono"/>
              </a:rPr>
              <a:t>dataTypeOrDomain</a:t>
            </a:r>
          </a:p>
          <a:p>
            <a:pPr marL="622300" indent="-457200">
              <a:buFont typeface="+mj-lt"/>
              <a:buAutoNum type="arabicPeriod"/>
            </a:pPr>
            <a:r>
              <a:rPr lang="en-IN" sz="2000" dirty="0">
                <a:latin typeface="Liberation Mono"/>
              </a:rPr>
              <a:t>DEFAULT expression</a:t>
            </a:r>
          </a:p>
          <a:p>
            <a:pPr marL="622300" indent="-457200">
              <a:buFont typeface="+mj-lt"/>
              <a:buAutoNum type="arabicPeriod"/>
            </a:pPr>
            <a:r>
              <a:rPr lang="en-IN" sz="2000" dirty="0">
                <a:latin typeface="Liberation Mono"/>
              </a:rPr>
              <a:t>ON UPDATE expression</a:t>
            </a:r>
          </a:p>
          <a:p>
            <a:pPr marL="622300" indent="-457200">
              <a:buFont typeface="+mj-lt"/>
              <a:buAutoNum type="arabicPeriod"/>
            </a:pPr>
            <a:r>
              <a:rPr lang="en-IN" sz="2000" dirty="0">
                <a:latin typeface="Liberation Mono"/>
              </a:rPr>
              <a:t>COMMENT expression</a:t>
            </a:r>
          </a:p>
          <a:p>
            <a:pPr marL="622300" indent="-457200">
              <a:buFont typeface="+mj-lt"/>
              <a:buAutoNum type="arabicPeriod"/>
            </a:pPr>
            <a:r>
              <a:rPr lang="en-IN" sz="2000" dirty="0">
                <a:latin typeface="Liberation Mono"/>
              </a:rPr>
              <a:t>CHECK ( condition )    </a:t>
            </a: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
        <p:nvSpPr>
          <p:cNvPr id="2" name="TextBox 1">
            <a:extLst>
              <a:ext uri="{FF2B5EF4-FFF2-40B4-BE49-F238E27FC236}">
                <a16:creationId xmlns:a16="http://schemas.microsoft.com/office/drawing/2014/main" id="{F99C4AC8-E0AD-2F61-984B-C0B783E3A835}"/>
              </a:ext>
            </a:extLst>
          </p:cNvPr>
          <p:cNvSpPr txBox="1"/>
          <p:nvPr/>
        </p:nvSpPr>
        <p:spPr>
          <a:xfrm>
            <a:off x="262558" y="2564904"/>
            <a:ext cx="11526016" cy="2923877"/>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 DOMAIN </a:t>
            </a:r>
            <a:r>
              <a:rPr lang="en-US" dirty="0">
                <a:latin typeface="Liberation Mono"/>
              </a:rPr>
              <a:t>city</a:t>
            </a:r>
            <a:r>
              <a:rPr lang="en-US" dirty="0">
                <a:solidFill>
                  <a:srgbClr val="0077AA"/>
                </a:solidFill>
                <a:latin typeface="Liberation Mono"/>
                <a:cs typeface="Arial" panose="020B0604020202020204" pitchFamily="34" charset="0"/>
              </a:rPr>
              <a:t> AS </a:t>
            </a:r>
            <a:r>
              <a:rPr lang="en-US" dirty="0">
                <a:solidFill>
                  <a:srgbClr val="834689"/>
                </a:solidFill>
                <a:latin typeface="Liberation Mono"/>
                <a:cs typeface="Arial" panose="020B0604020202020204" pitchFamily="34" charset="0"/>
              </a:rPr>
              <a:t>CHARACTER VARYING</a:t>
            </a:r>
            <a:r>
              <a:rPr lang="en-US" dirty="0">
                <a:latin typeface="Liberation Mono"/>
              </a:rPr>
              <a:t>(10) ;</a:t>
            </a:r>
          </a:p>
          <a:p>
            <a:pPr marL="285750" indent="-285750">
              <a:buFont typeface="Arial" panose="020B0604020202020204" pitchFamily="34" charset="0"/>
              <a:buChar char="•"/>
            </a:pPr>
            <a:endParaRPr lang="en-US" sz="8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DOMAIN</a:t>
            </a:r>
            <a:r>
              <a:rPr lang="en-US" dirty="0">
                <a:latin typeface="Liberation Mono"/>
              </a:rPr>
              <a:t> ename </a:t>
            </a:r>
            <a:r>
              <a:rPr lang="en-US" dirty="0">
                <a:solidFill>
                  <a:srgbClr val="0077AA"/>
                </a:solidFill>
                <a:latin typeface="Liberation Mono"/>
                <a:cs typeface="Arial" panose="020B0604020202020204" pitchFamily="34" charset="0"/>
              </a:rPr>
              <a:t>AS</a:t>
            </a:r>
            <a:r>
              <a:rPr lang="en-US" dirty="0">
                <a:latin typeface="Liberation Mono"/>
              </a:rPr>
              <a:t>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0077AA"/>
                </a:solidFill>
                <a:latin typeface="Liberation Mono"/>
                <a:cs typeface="Arial" panose="020B0604020202020204" pitchFamily="34" charset="0"/>
              </a:rPr>
              <a:t>CHECK</a:t>
            </a:r>
            <a:r>
              <a:rPr lang="en-US" dirty="0">
                <a:latin typeface="Liberation Mono"/>
              </a:rPr>
              <a:t> (</a:t>
            </a:r>
            <a:r>
              <a:rPr lang="en-US" dirty="0">
                <a:solidFill>
                  <a:srgbClr val="803A69"/>
                </a:solidFill>
                <a:latin typeface="Liberation Mono"/>
              </a:rPr>
              <a:t>LENGTH</a:t>
            </a:r>
            <a:r>
              <a:rPr lang="en-US" dirty="0">
                <a:latin typeface="Liberation Mono"/>
              </a:rPr>
              <a:t>(VALUE) </a:t>
            </a:r>
            <a:r>
              <a:rPr lang="en-US" dirty="0">
                <a:solidFill>
                  <a:srgbClr val="A67F59"/>
                </a:solidFill>
                <a:latin typeface="Liberation Mono"/>
              </a:rPr>
              <a:t>&lt;</a:t>
            </a:r>
            <a:r>
              <a:rPr lang="en-US" dirty="0">
                <a:latin typeface="Liberation Mono"/>
              </a:rPr>
              <a:t> </a:t>
            </a:r>
            <a:r>
              <a:rPr lang="en-US" dirty="0">
                <a:solidFill>
                  <a:srgbClr val="990055"/>
                </a:solidFill>
                <a:latin typeface="Liberation Mono"/>
              </a:rPr>
              <a:t>7</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DOMAIN</a:t>
            </a:r>
            <a:r>
              <a:rPr lang="en-US" dirty="0">
                <a:latin typeface="Liberation Mono"/>
              </a:rPr>
              <a:t> city </a:t>
            </a:r>
            <a:r>
              <a:rPr lang="en-US" dirty="0">
                <a:solidFill>
                  <a:srgbClr val="0077AA"/>
                </a:solidFill>
                <a:latin typeface="Liberation Mono"/>
                <a:cs typeface="Arial" panose="020B0604020202020204" pitchFamily="34" charset="0"/>
              </a:rPr>
              <a:t>AS</a:t>
            </a:r>
            <a:r>
              <a:rPr lang="en-US" dirty="0">
                <a:latin typeface="Liberation Mono"/>
              </a:rPr>
              <a:t>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0077AA"/>
                </a:solidFill>
                <a:latin typeface="Liberation Mono"/>
                <a:cs typeface="Arial" panose="020B0604020202020204" pitchFamily="34" charset="0"/>
              </a:rPr>
              <a:t>DEFAULT</a:t>
            </a:r>
            <a:r>
              <a:rPr lang="en-US" dirty="0">
                <a:latin typeface="Liberation Mono"/>
              </a:rPr>
              <a:t> </a:t>
            </a:r>
            <a:r>
              <a:rPr lang="en-US" dirty="0">
                <a:solidFill>
                  <a:srgbClr val="669900"/>
                </a:solidFill>
                <a:latin typeface="Liberation Mono"/>
              </a:rPr>
              <a:t>'PUNE'</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b="0" i="0" dirty="0">
                <a:solidFill>
                  <a:srgbClr val="000000"/>
                </a:solidFill>
                <a:effectLst/>
                <a:latin typeface="Liberation Mono"/>
              </a:rPr>
              <a:t> </a:t>
            </a:r>
            <a:r>
              <a:rPr lang="en-US" dirty="0">
                <a:solidFill>
                  <a:srgbClr val="0077AA"/>
                </a:solidFill>
                <a:latin typeface="Liberation Mono"/>
                <a:cs typeface="Arial" panose="020B0604020202020204" pitchFamily="34" charset="0"/>
              </a:rPr>
              <a:t>DOMAIN</a:t>
            </a:r>
            <a:r>
              <a:rPr lang="en-US" b="0" i="0" dirty="0">
                <a:solidFill>
                  <a:srgbClr val="000000"/>
                </a:solidFill>
                <a:effectLst/>
                <a:latin typeface="Liberation Mono"/>
              </a:rPr>
              <a:t> email </a:t>
            </a:r>
            <a:r>
              <a:rPr lang="en-US" dirty="0">
                <a:solidFill>
                  <a:srgbClr val="0077AA"/>
                </a:solidFill>
                <a:latin typeface="Liberation Mono"/>
                <a:cs typeface="Arial" panose="020B0604020202020204" pitchFamily="34" charset="0"/>
              </a:rPr>
              <a:t>AS</a:t>
            </a:r>
            <a:r>
              <a:rPr lang="en-US" b="0" i="0" dirty="0">
                <a:solidFill>
                  <a:srgbClr val="000000"/>
                </a:solidFill>
                <a:effectLst/>
                <a:latin typeface="Liberation Mono"/>
              </a:rPr>
              <a:t> </a:t>
            </a:r>
            <a:r>
              <a:rPr lang="en-US" dirty="0">
                <a:solidFill>
                  <a:srgbClr val="834689"/>
                </a:solidFill>
                <a:latin typeface="Liberation Mono"/>
                <a:cs typeface="Arial" panose="020B0604020202020204" pitchFamily="34" charset="0"/>
              </a:rPr>
              <a:t>VARCHAR</a:t>
            </a:r>
            <a:r>
              <a:rPr lang="en-US" b="0" i="0" dirty="0">
                <a:solidFill>
                  <a:srgbClr val="000000"/>
                </a:solidFill>
                <a:effectLst/>
                <a:latin typeface="Liberation Mono"/>
              </a:rPr>
              <a:t>(255</a:t>
            </a:r>
            <a:r>
              <a:rPr lang="en-US" b="0" i="0">
                <a:solidFill>
                  <a:srgbClr val="000000"/>
                </a:solidFill>
                <a:effectLst/>
                <a:latin typeface="Liberation Mono"/>
              </a:rPr>
              <a:t>) </a:t>
            </a:r>
            <a:r>
              <a:rPr lang="en-US" dirty="0">
                <a:solidFill>
                  <a:srgbClr val="0077AA"/>
                </a:solidFill>
                <a:latin typeface="Liberation Mono"/>
                <a:cs typeface="Arial" panose="020B0604020202020204" pitchFamily="34" charset="0"/>
              </a:rPr>
              <a:t>CHECK</a:t>
            </a:r>
            <a:r>
              <a:rPr lang="en-US" b="0" i="0">
                <a:solidFill>
                  <a:srgbClr val="000000"/>
                </a:solidFill>
                <a:effectLst/>
                <a:latin typeface="Liberation Mono"/>
              </a:rPr>
              <a:t> </a:t>
            </a:r>
            <a:r>
              <a:rPr lang="en-US" b="0" i="0" dirty="0">
                <a:solidFill>
                  <a:srgbClr val="000000"/>
                </a:solidFill>
                <a:effectLst/>
                <a:latin typeface="Liberation Mono"/>
              </a:rPr>
              <a:t>(</a:t>
            </a:r>
            <a:r>
              <a:rPr lang="en-US" dirty="0">
                <a:solidFill>
                  <a:srgbClr val="803A69"/>
                </a:solidFill>
                <a:latin typeface="Liberation Mono"/>
              </a:rPr>
              <a:t>POSITION</a:t>
            </a:r>
            <a:r>
              <a:rPr lang="en-US" b="0" i="0" dirty="0">
                <a:solidFill>
                  <a:srgbClr val="000000"/>
                </a:solidFill>
                <a:effectLst/>
                <a:latin typeface="Liberation Mono"/>
              </a:rPr>
              <a:t>(</a:t>
            </a:r>
            <a:r>
              <a:rPr lang="en-US" dirty="0">
                <a:solidFill>
                  <a:srgbClr val="669900"/>
                </a:solidFill>
                <a:latin typeface="Liberation Mono"/>
              </a:rPr>
              <a:t>'@'</a:t>
            </a:r>
            <a:r>
              <a:rPr lang="en-US" b="0" i="0" dirty="0">
                <a:solidFill>
                  <a:srgbClr val="000000"/>
                </a:solidFill>
                <a:effectLst/>
                <a:latin typeface="Liberation Mono"/>
              </a:rPr>
              <a:t>, VALUE) </a:t>
            </a:r>
            <a:r>
              <a:rPr lang="en-US" dirty="0">
                <a:solidFill>
                  <a:srgbClr val="A67F59"/>
                </a:solidFill>
                <a:latin typeface="Liberation Mono"/>
              </a:rPr>
              <a:t>&gt;</a:t>
            </a:r>
            <a:r>
              <a:rPr lang="en-US" b="0" i="0" dirty="0">
                <a:solidFill>
                  <a:srgbClr val="000000"/>
                </a:solidFill>
                <a:effectLst/>
                <a:latin typeface="Liberation Mono"/>
              </a:rPr>
              <a:t> </a:t>
            </a:r>
            <a:r>
              <a:rPr lang="en-US" dirty="0">
                <a:solidFill>
                  <a:srgbClr val="990055"/>
                </a:solidFill>
                <a:latin typeface="Liberation Mono"/>
              </a:rPr>
              <a:t>1</a:t>
            </a:r>
            <a:r>
              <a:rPr lang="en-US" b="0" i="0" dirty="0">
                <a:solidFill>
                  <a:srgbClr val="000000"/>
                </a:solidFill>
                <a:effectLst/>
                <a:latin typeface="Liberation Mono"/>
              </a:rPr>
              <a:t>)</a:t>
            </a:r>
            <a:endParaRPr lang="en-US" dirty="0">
              <a:latin typeface="Liberation Mono"/>
            </a:endParaRPr>
          </a:p>
          <a:p>
            <a:pPr marL="285750" indent="-285750">
              <a:buFont typeface="Arial" panose="020B0604020202020204" pitchFamily="34" charset="0"/>
              <a:buChar char="•"/>
            </a:pPr>
            <a:endParaRPr lang="en-US"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temp (id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ENAME</a:t>
            </a:r>
            <a:r>
              <a:rPr lang="en-US" dirty="0">
                <a:latin typeface="Liberation Mono"/>
              </a:rPr>
              <a:t>, city </a:t>
            </a:r>
            <a:r>
              <a:rPr lang="en-US" dirty="0">
                <a:solidFill>
                  <a:srgbClr val="834689"/>
                </a:solidFill>
                <a:latin typeface="Liberation Mono"/>
                <a:cs typeface="Arial" panose="020B0604020202020204" pitchFamily="34" charset="0"/>
              </a:rPr>
              <a:t>CITY</a:t>
            </a:r>
            <a:r>
              <a:rPr lang="en-US" dirty="0">
                <a:latin typeface="Liberation Mono"/>
              </a:rPr>
              <a:t>, email </a:t>
            </a:r>
            <a:r>
              <a:rPr lang="en-US" dirty="0">
                <a:solidFill>
                  <a:srgbClr val="834689"/>
                </a:solidFill>
                <a:latin typeface="Liberation Mono"/>
                <a:cs typeface="Arial" panose="020B0604020202020204" pitchFamily="34" charset="0"/>
              </a:rPr>
              <a:t>EMAIL</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INSERT</a:t>
            </a:r>
            <a:r>
              <a:rPr lang="en-US" dirty="0">
                <a:latin typeface="Liberation Mono"/>
              </a:rPr>
              <a:t> </a:t>
            </a:r>
            <a:r>
              <a:rPr lang="en-US" dirty="0">
                <a:solidFill>
                  <a:srgbClr val="0077AA"/>
                </a:solidFill>
                <a:latin typeface="Liberation Mono"/>
                <a:cs typeface="Arial" panose="020B0604020202020204" pitchFamily="34" charset="0"/>
              </a:rPr>
              <a:t>INTO</a:t>
            </a:r>
            <a:r>
              <a:rPr lang="en-US" dirty="0">
                <a:latin typeface="Liberation Mono"/>
              </a:rPr>
              <a:t> temp (id, ename, email) </a:t>
            </a:r>
            <a:r>
              <a:rPr lang="en-US" dirty="0">
                <a:solidFill>
                  <a:srgbClr val="0077AA"/>
                </a:solidFill>
                <a:latin typeface="Liberation Mono"/>
                <a:cs typeface="Arial" panose="020B0604020202020204" pitchFamily="34" charset="0"/>
              </a:rPr>
              <a:t>VALUES</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'ASDFGHJK'</a:t>
            </a:r>
            <a:r>
              <a:rPr lang="en-US" dirty="0">
                <a:latin typeface="Liberation Mono"/>
              </a:rPr>
              <a:t> , </a:t>
            </a:r>
            <a:r>
              <a:rPr lang="en-US" dirty="0">
                <a:solidFill>
                  <a:srgbClr val="669900"/>
                </a:solidFill>
                <a:latin typeface="Liberation Mono"/>
              </a:rPr>
              <a:t>'ASD@gmail.com'</a:t>
            </a:r>
            <a:r>
              <a:rPr lang="en-US" dirty="0">
                <a:latin typeface="Liberation Mono"/>
              </a:rPr>
              <a:t> ); </a:t>
            </a:r>
            <a:r>
              <a:rPr lang="en-US" dirty="0">
                <a:solidFill>
                  <a:srgbClr val="FF0000"/>
                </a:solidFill>
                <a:latin typeface="Liberation Mono"/>
              </a:rPr>
              <a:t>// error</a:t>
            </a:r>
          </a:p>
          <a:p>
            <a:pPr marL="285750" indent="-285750">
              <a:buFont typeface="Arial" panose="020B0604020202020204" pitchFamily="34" charset="0"/>
              <a:buChar char="•"/>
            </a:pPr>
            <a:endParaRPr lang="en-US" sz="800" dirty="0">
              <a:solidFill>
                <a:srgbClr val="FF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INSERT</a:t>
            </a:r>
            <a:r>
              <a:rPr lang="en-US" dirty="0">
                <a:latin typeface="Liberation Mono"/>
              </a:rPr>
              <a:t> </a:t>
            </a:r>
            <a:r>
              <a:rPr lang="en-US" dirty="0">
                <a:solidFill>
                  <a:srgbClr val="0077AA"/>
                </a:solidFill>
                <a:latin typeface="Liberation Mono"/>
                <a:cs typeface="Arial" panose="020B0604020202020204" pitchFamily="34" charset="0"/>
              </a:rPr>
              <a:t>INTO</a:t>
            </a:r>
            <a:r>
              <a:rPr lang="en-US" dirty="0">
                <a:latin typeface="Liberation Mono"/>
              </a:rPr>
              <a:t> temp (id, ename, email) </a:t>
            </a:r>
            <a:r>
              <a:rPr lang="en-US" dirty="0">
                <a:solidFill>
                  <a:srgbClr val="0077AA"/>
                </a:solidFill>
                <a:latin typeface="Liberation Mono"/>
                <a:cs typeface="Arial" panose="020B0604020202020204" pitchFamily="34" charset="0"/>
              </a:rPr>
              <a:t>VALUES</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669900"/>
                </a:solidFill>
                <a:latin typeface="Liberation Mono"/>
              </a:rPr>
              <a:t>'ASD'</a:t>
            </a:r>
            <a:r>
              <a:rPr lang="en-US" dirty="0">
                <a:latin typeface="Liberation Mono"/>
              </a:rPr>
              <a:t> , </a:t>
            </a:r>
            <a:r>
              <a:rPr lang="en-US" dirty="0">
                <a:solidFill>
                  <a:srgbClr val="669900"/>
                </a:solidFill>
                <a:latin typeface="Liberation Mono"/>
              </a:rPr>
              <a:t>'ASD.gmail.com'</a:t>
            </a:r>
            <a:r>
              <a:rPr lang="en-US" dirty="0">
                <a:latin typeface="Liberation Mono"/>
              </a:rPr>
              <a:t> ); </a:t>
            </a:r>
            <a:r>
              <a:rPr lang="en-US" dirty="0">
                <a:solidFill>
                  <a:srgbClr val="FF0000"/>
                </a:solidFill>
                <a:latin typeface="Liberation Mono"/>
              </a:rPr>
              <a:t>// error</a:t>
            </a:r>
          </a:p>
        </p:txBody>
      </p:sp>
    </p:spTree>
    <p:extLst>
      <p:ext uri="{BB962C8B-B14F-4D97-AF65-F5344CB8AC3E}">
        <p14:creationId xmlns:p14="http://schemas.microsoft.com/office/powerpoint/2010/main" val="620889168"/>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drop domain</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407484"/>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to-do.</a:t>
            </a:r>
            <a:endParaRPr lang="en-IN" sz="2800" dirty="0">
              <a:latin typeface="Liberation Mono"/>
            </a:endParaRPr>
          </a:p>
        </p:txBody>
      </p:sp>
    </p:spTree>
    <p:extLst>
      <p:ext uri="{BB962C8B-B14F-4D97-AF65-F5344CB8AC3E}">
        <p14:creationId xmlns:p14="http://schemas.microsoft.com/office/powerpoint/2010/main" val="2673046185"/>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drop domain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400110"/>
          </a:xfrm>
          <a:prstGeom prst="rect">
            <a:avLst/>
          </a:prstGeom>
        </p:spPr>
        <p:txBody>
          <a:bodyPr wrap="square">
            <a:spAutoFit/>
          </a:bodyPr>
          <a:lstStyle/>
          <a:p>
            <a:r>
              <a:rPr lang="fr-FR" sz="2000" dirty="0">
                <a:solidFill>
                  <a:srgbClr val="0077AA"/>
                </a:solidFill>
                <a:latin typeface="Liberation Mono"/>
              </a:rPr>
              <a:t>DROP</a:t>
            </a:r>
            <a:r>
              <a:rPr lang="fr-FR" sz="2000" dirty="0">
                <a:latin typeface="Liberation Mono"/>
              </a:rPr>
              <a:t> </a:t>
            </a:r>
            <a:r>
              <a:rPr lang="fr-FR" sz="2000" dirty="0">
                <a:solidFill>
                  <a:srgbClr val="0077AA"/>
                </a:solidFill>
                <a:latin typeface="Liberation Mono"/>
              </a:rPr>
              <a:t>DOMAIN</a:t>
            </a:r>
            <a:r>
              <a:rPr lang="fr-FR" sz="2000" dirty="0">
                <a:latin typeface="Liberation Mono"/>
              </a:rPr>
              <a:t> </a:t>
            </a:r>
            <a:r>
              <a:rPr lang="en-IN" sz="2000" dirty="0">
                <a:latin typeface="Liberation Mono"/>
              </a:rPr>
              <a:t>domainName</a:t>
            </a:r>
            <a:r>
              <a:rPr lang="fr-FR" sz="2000" dirty="0">
                <a:latin typeface="Liberation Mono"/>
              </a:rPr>
              <a:t> { RESTRICT </a:t>
            </a:r>
            <a:r>
              <a:rPr lang="fr-FR" sz="2000" dirty="0">
                <a:solidFill>
                  <a:schemeClr val="bg1">
                    <a:lumMod val="65000"/>
                  </a:schemeClr>
                </a:solidFill>
                <a:latin typeface="Liberation Mono"/>
                <a:cs typeface="Arial" panose="020B0604020202020204" pitchFamily="34" charset="0"/>
              </a:rPr>
              <a:t>|</a:t>
            </a:r>
            <a:r>
              <a:rPr lang="fr-FR" sz="2000" dirty="0">
                <a:latin typeface="Liberation Mono"/>
              </a:rPr>
              <a:t> CASCADE }</a:t>
            </a: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DOMAIN cannot be removed if it is referred in any table as a dataType.</a:t>
            </a:r>
          </a:p>
        </p:txBody>
      </p:sp>
      <p:sp>
        <p:nvSpPr>
          <p:cNvPr id="3" name="Rectangle 2">
            <a:extLst>
              <a:ext uri="{FF2B5EF4-FFF2-40B4-BE49-F238E27FC236}">
                <a16:creationId xmlns:a16="http://schemas.microsoft.com/office/drawing/2014/main" id="{78C1C8D9-26A1-7747-53E2-22B14E4E8B9F}"/>
              </a:ext>
            </a:extLst>
          </p:cNvPr>
          <p:cNvSpPr/>
          <p:nvPr/>
        </p:nvSpPr>
        <p:spPr>
          <a:xfrm>
            <a:off x="191344" y="1332303"/>
            <a:ext cx="11665295" cy="116955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DROP</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DOMAIN</a:t>
            </a:r>
            <a:r>
              <a:rPr lang="en-US" dirty="0">
                <a:latin typeface="Liberation Mono"/>
                <a:cs typeface="Arial" panose="020B0604020202020204" pitchFamily="34" charset="0"/>
              </a:rPr>
              <a:t> city;</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DROP</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DOMAIN</a:t>
            </a:r>
            <a:r>
              <a:rPr lang="en-US" dirty="0">
                <a:latin typeface="Liberation Mono"/>
                <a:cs typeface="Arial" panose="020B0604020202020204" pitchFamily="34" charset="0"/>
              </a:rPr>
              <a:t> </a:t>
            </a:r>
            <a:r>
              <a:rPr lang="en-US" dirty="0">
                <a:latin typeface="Liberation Mono"/>
              </a:rPr>
              <a:t>ename</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DROP</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DOMAIN</a:t>
            </a:r>
            <a:r>
              <a:rPr lang="en-US" dirty="0">
                <a:latin typeface="Liberation Mono"/>
                <a:cs typeface="Arial" panose="020B0604020202020204" pitchFamily="34" charset="0"/>
              </a:rPr>
              <a:t> city CASCADE;</a:t>
            </a:r>
            <a:endParaRPr lang="en-IN" dirty="0">
              <a:latin typeface="Liberation Mono"/>
              <a:cs typeface="Arial" panose="020B0604020202020204" pitchFamily="34" charset="0"/>
            </a:endParaRPr>
          </a:p>
        </p:txBody>
      </p:sp>
      <p:sp>
        <p:nvSpPr>
          <p:cNvPr id="6" name="TextBox 5">
            <a:extLst>
              <a:ext uri="{FF2B5EF4-FFF2-40B4-BE49-F238E27FC236}">
                <a16:creationId xmlns:a16="http://schemas.microsoft.com/office/drawing/2014/main" id="{B82DC55F-E526-6C17-4A8B-E9161DB84212}"/>
              </a:ext>
            </a:extLst>
          </p:cNvPr>
          <p:cNvSpPr txBox="1"/>
          <p:nvPr/>
        </p:nvSpPr>
        <p:spPr>
          <a:xfrm>
            <a:off x="290744" y="4001937"/>
            <a:ext cx="11349872" cy="861774"/>
          </a:xfrm>
          <a:prstGeom prst="rect">
            <a:avLst/>
          </a:prstGeom>
          <a:noFill/>
        </p:spPr>
        <p:txBody>
          <a:bodyPr wrap="square">
            <a:spAutoFit/>
          </a:bodyPr>
          <a:lstStyle/>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 </a:t>
            </a:r>
            <a:r>
              <a:rPr lang="en-IN" sz="2200" dirty="0">
                <a:solidFill>
                  <a:srgbClr val="0077AA"/>
                </a:solidFill>
                <a:latin typeface="Liberation Mono"/>
              </a:rPr>
              <a:t>DOMAINS</a:t>
            </a:r>
            <a:r>
              <a:rPr lang="en-IN" sz="2200" dirty="0">
                <a:latin typeface="Liberation Mono"/>
              </a:rPr>
              <a:t>;</a:t>
            </a:r>
          </a:p>
          <a:p>
            <a:pPr marL="342900" indent="-342900">
              <a:buFont typeface="Arial" panose="020B0604020202020204" pitchFamily="34" charset="0"/>
              <a:buChar char="•"/>
            </a:pPr>
            <a:endParaRPr lang="en-IN" sz="600" dirty="0">
              <a:latin typeface="Liberation Mono"/>
            </a:endParaRPr>
          </a:p>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 </a:t>
            </a:r>
            <a:r>
              <a:rPr lang="en-IN" sz="2200" dirty="0">
                <a:solidFill>
                  <a:srgbClr val="0077AA"/>
                </a:solidFill>
                <a:latin typeface="Liberation Mono"/>
              </a:rPr>
              <a:t>DOMAIN_CONSTRAINTS</a:t>
            </a:r>
            <a:r>
              <a:rPr lang="en-IN" sz="2200" dirty="0">
                <a:latin typeface="Liberation Mono"/>
              </a:rPr>
              <a:t>;</a:t>
            </a:r>
          </a:p>
        </p:txBody>
      </p:sp>
    </p:spTree>
    <p:extLst>
      <p:ext uri="{BB962C8B-B14F-4D97-AF65-F5344CB8AC3E}">
        <p14:creationId xmlns:p14="http://schemas.microsoft.com/office/powerpoint/2010/main" val="428466491"/>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alter domain add constraint</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407484"/>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to-do.</a:t>
            </a:r>
            <a:endParaRPr lang="en-IN" sz="2800" dirty="0">
              <a:latin typeface="Liberation Mono"/>
            </a:endParaRPr>
          </a:p>
        </p:txBody>
      </p:sp>
      <p:sp>
        <p:nvSpPr>
          <p:cNvPr id="4" name="Rectangle 3">
            <a:extLst>
              <a:ext uri="{FF2B5EF4-FFF2-40B4-BE49-F238E27FC236}">
                <a16:creationId xmlns:a16="http://schemas.microsoft.com/office/drawing/2014/main" id="{BDB515CC-FEAB-B37F-996F-CED5526CBD18}"/>
              </a:ext>
            </a:extLst>
          </p:cNvPr>
          <p:cNvSpPr/>
          <p:nvPr/>
        </p:nvSpPr>
        <p:spPr>
          <a:xfrm>
            <a:off x="190550" y="653787"/>
            <a:ext cx="11810106" cy="400110"/>
          </a:xfrm>
          <a:prstGeom prst="rect">
            <a:avLst/>
          </a:prstGeom>
        </p:spPr>
        <p:txBody>
          <a:bodyPr wrap="square">
            <a:spAutoFit/>
          </a:bodyPr>
          <a:lstStyle/>
          <a:p>
            <a:r>
              <a:rPr lang="fr-FR" sz="2000" dirty="0">
                <a:solidFill>
                  <a:srgbClr val="0077AA"/>
                </a:solidFill>
                <a:latin typeface="Liberation Mono"/>
              </a:rPr>
              <a:t>ALTER</a:t>
            </a:r>
            <a:r>
              <a:rPr lang="fr-FR" sz="2000" dirty="0">
                <a:latin typeface="Liberation Mono"/>
              </a:rPr>
              <a:t> </a:t>
            </a:r>
            <a:r>
              <a:rPr lang="fr-FR" sz="2000" dirty="0">
                <a:solidFill>
                  <a:srgbClr val="0077AA"/>
                </a:solidFill>
                <a:latin typeface="Liberation Mono"/>
              </a:rPr>
              <a:t>DOMAIN</a:t>
            </a:r>
            <a:r>
              <a:rPr lang="fr-FR" sz="2000" dirty="0">
                <a:latin typeface="Liberation Mono"/>
              </a:rPr>
              <a:t> domainName </a:t>
            </a:r>
            <a:r>
              <a:rPr lang="fr-FR" sz="2000" dirty="0">
                <a:solidFill>
                  <a:srgbClr val="0077AA"/>
                </a:solidFill>
                <a:latin typeface="Liberation Mono"/>
              </a:rPr>
              <a:t>ADD</a:t>
            </a:r>
            <a:r>
              <a:rPr lang="fr-FR" sz="2000" dirty="0">
                <a:latin typeface="Liberation Mono"/>
              </a:rPr>
              <a:t>	CONSTRAINT newConstraintName CHECK ( condition )</a:t>
            </a:r>
            <a:endParaRPr lang="en-IN" sz="2000" dirty="0">
              <a:latin typeface="Liberation Mono"/>
            </a:endParaRPr>
          </a:p>
        </p:txBody>
      </p:sp>
    </p:spTree>
    <p:extLst>
      <p:ext uri="{BB962C8B-B14F-4D97-AF65-F5344CB8AC3E}">
        <p14:creationId xmlns:p14="http://schemas.microsoft.com/office/powerpoint/2010/main" val="2851785080"/>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domain add constraint</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400110"/>
          </a:xfrm>
          <a:prstGeom prst="rect">
            <a:avLst/>
          </a:prstGeom>
        </p:spPr>
        <p:txBody>
          <a:bodyPr wrap="square">
            <a:spAutoFit/>
          </a:bodyPr>
          <a:lstStyle/>
          <a:p>
            <a:r>
              <a:rPr lang="fr-FR" sz="2000" dirty="0">
                <a:solidFill>
                  <a:srgbClr val="0077AA"/>
                </a:solidFill>
                <a:latin typeface="Liberation Mono"/>
              </a:rPr>
              <a:t>ALTER</a:t>
            </a:r>
            <a:r>
              <a:rPr lang="fr-FR" sz="2000" dirty="0">
                <a:latin typeface="Liberation Mono"/>
              </a:rPr>
              <a:t> </a:t>
            </a:r>
            <a:r>
              <a:rPr lang="fr-FR" sz="2000" dirty="0">
                <a:solidFill>
                  <a:srgbClr val="0077AA"/>
                </a:solidFill>
                <a:latin typeface="Liberation Mono"/>
              </a:rPr>
              <a:t>DOMAIN</a:t>
            </a:r>
            <a:r>
              <a:rPr lang="fr-FR" sz="2000" dirty="0">
                <a:latin typeface="Liberation Mono"/>
              </a:rPr>
              <a:t> domainName </a:t>
            </a:r>
            <a:r>
              <a:rPr lang="fr-FR" sz="2000" dirty="0">
                <a:solidFill>
                  <a:srgbClr val="0077AA"/>
                </a:solidFill>
                <a:latin typeface="Liberation Mono"/>
              </a:rPr>
              <a:t>ADD</a:t>
            </a:r>
            <a:r>
              <a:rPr lang="fr-FR" sz="2000" dirty="0">
                <a:latin typeface="Liberation Mono"/>
              </a:rPr>
              <a:t>	CONSTRAINT newConstraintName CHECK ( condition )</a:t>
            </a:r>
            <a:endParaRPr lang="en-IN" sz="2000" dirty="0">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
        <p:nvSpPr>
          <p:cNvPr id="2" name="TextBox 1">
            <a:extLst>
              <a:ext uri="{FF2B5EF4-FFF2-40B4-BE49-F238E27FC236}">
                <a16:creationId xmlns:a16="http://schemas.microsoft.com/office/drawing/2014/main" id="{3064A955-CC3F-BF71-4385-7F004D1BE262}"/>
              </a:ext>
            </a:extLst>
          </p:cNvPr>
          <p:cNvSpPr txBox="1"/>
          <p:nvPr/>
        </p:nvSpPr>
        <p:spPr>
          <a:xfrm>
            <a:off x="290744" y="4001937"/>
            <a:ext cx="11349872" cy="861774"/>
          </a:xfrm>
          <a:prstGeom prst="rect">
            <a:avLst/>
          </a:prstGeom>
          <a:noFill/>
        </p:spPr>
        <p:txBody>
          <a:bodyPr wrap="square">
            <a:spAutoFit/>
          </a:bodyPr>
          <a:lstStyle/>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 </a:t>
            </a:r>
            <a:r>
              <a:rPr lang="en-IN" sz="2200" dirty="0">
                <a:solidFill>
                  <a:srgbClr val="0077AA"/>
                </a:solidFill>
                <a:latin typeface="Liberation Mono"/>
              </a:rPr>
              <a:t>DOMAINS</a:t>
            </a:r>
            <a:r>
              <a:rPr lang="en-IN" sz="2200" dirty="0">
                <a:latin typeface="Liberation Mono"/>
              </a:rPr>
              <a:t>;</a:t>
            </a:r>
          </a:p>
          <a:p>
            <a:pPr marL="342900" indent="-342900">
              <a:buFont typeface="Arial" panose="020B0604020202020204" pitchFamily="34" charset="0"/>
              <a:buChar char="•"/>
            </a:pPr>
            <a:endParaRPr lang="en-IN" sz="600" dirty="0">
              <a:latin typeface="Liberation Mono"/>
            </a:endParaRPr>
          </a:p>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 </a:t>
            </a:r>
            <a:r>
              <a:rPr lang="en-IN" sz="2200" dirty="0">
                <a:solidFill>
                  <a:srgbClr val="0077AA"/>
                </a:solidFill>
                <a:latin typeface="Liberation Mono"/>
              </a:rPr>
              <a:t>DOMAIN_CONSTRAINTS</a:t>
            </a:r>
            <a:r>
              <a:rPr lang="en-IN" sz="2200" dirty="0">
                <a:latin typeface="Liberation Mono"/>
              </a:rPr>
              <a:t>;</a:t>
            </a:r>
          </a:p>
        </p:txBody>
      </p:sp>
      <p:sp>
        <p:nvSpPr>
          <p:cNvPr id="3" name="Rectangle 2">
            <a:extLst>
              <a:ext uri="{FF2B5EF4-FFF2-40B4-BE49-F238E27FC236}">
                <a16:creationId xmlns:a16="http://schemas.microsoft.com/office/drawing/2014/main" id="{78C1C8D9-26A1-7747-53E2-22B14E4E8B9F}"/>
              </a:ext>
            </a:extLst>
          </p:cNvPr>
          <p:cNvSpPr/>
          <p:nvPr/>
        </p:nvSpPr>
        <p:spPr>
          <a:xfrm>
            <a:off x="191344" y="1332303"/>
            <a:ext cx="11665295" cy="76944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DOMAIN</a:t>
            </a:r>
            <a:r>
              <a:rPr lang="en-US" dirty="0">
                <a:latin typeface="Liberation Mono"/>
                <a:cs typeface="Arial" panose="020B0604020202020204" pitchFamily="34" charset="0"/>
              </a:rPr>
              <a:t> city </a:t>
            </a:r>
            <a:r>
              <a:rPr lang="en-US" dirty="0">
                <a:solidFill>
                  <a:srgbClr val="0077AA"/>
                </a:solidFill>
                <a:latin typeface="Liberation Mono"/>
                <a:cs typeface="Arial" panose="020B0604020202020204" pitchFamily="34" charset="0"/>
              </a:rPr>
              <a:t>AS</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DOMAIN</a:t>
            </a:r>
            <a:r>
              <a:rPr lang="en-US" dirty="0">
                <a:latin typeface="Liberation Mono"/>
                <a:cs typeface="Arial" panose="020B0604020202020204" pitchFamily="34" charset="0"/>
              </a:rPr>
              <a:t> city </a:t>
            </a:r>
            <a:r>
              <a:rPr lang="en-US" dirty="0">
                <a:solidFill>
                  <a:srgbClr val="0077AA"/>
                </a:solidFill>
                <a:latin typeface="Liberation Mono"/>
                <a:cs typeface="Arial" panose="020B0604020202020204" pitchFamily="34" charset="0"/>
              </a:rPr>
              <a:t>ADD</a:t>
            </a:r>
            <a:r>
              <a:rPr lang="en-US" dirty="0">
                <a:latin typeface="Liberation Mono"/>
                <a:cs typeface="Arial" panose="020B0604020202020204" pitchFamily="34" charset="0"/>
              </a:rPr>
              <a:t> </a:t>
            </a:r>
            <a:r>
              <a:rPr lang="en-US" i="1" dirty="0">
                <a:latin typeface="Liberation Mono"/>
              </a:rPr>
              <a:t>CONSTRAINT</a:t>
            </a:r>
            <a:r>
              <a:rPr lang="en-US" dirty="0">
                <a:latin typeface="Liberation Mono"/>
                <a:cs typeface="Arial" panose="020B0604020202020204" pitchFamily="34" charset="0"/>
              </a:rPr>
              <a:t> chk_city CHECK (VALUE = </a:t>
            </a:r>
            <a:r>
              <a:rPr lang="en-US" dirty="0">
                <a:solidFill>
                  <a:srgbClr val="669900"/>
                </a:solidFill>
                <a:latin typeface="Liberation Mono"/>
              </a:rPr>
              <a:t>'PUNE'</a:t>
            </a:r>
            <a:r>
              <a:rPr lang="en-US" dirty="0">
                <a:latin typeface="Liberation Mono"/>
                <a:cs typeface="Arial" panose="020B0604020202020204" pitchFamily="34" charset="0"/>
              </a:rPr>
              <a:t>);</a:t>
            </a:r>
            <a:endParaRPr lang="en-IN" dirty="0">
              <a:latin typeface="Liberation Mono"/>
              <a:cs typeface="Arial" panose="020B0604020202020204" pitchFamily="34" charset="0"/>
            </a:endParaRPr>
          </a:p>
        </p:txBody>
      </p:sp>
    </p:spTree>
    <p:extLst>
      <p:ext uri="{BB962C8B-B14F-4D97-AF65-F5344CB8AC3E}">
        <p14:creationId xmlns:p14="http://schemas.microsoft.com/office/powerpoint/2010/main" val="3525284412"/>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alter domain drop constraint</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407484"/>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to-do.</a:t>
            </a:r>
            <a:endParaRPr lang="en-IN" sz="2800" dirty="0">
              <a:latin typeface="Liberation Mono"/>
            </a:endParaRPr>
          </a:p>
        </p:txBody>
      </p:sp>
      <p:sp>
        <p:nvSpPr>
          <p:cNvPr id="5" name="Rectangle 4">
            <a:extLst>
              <a:ext uri="{FF2B5EF4-FFF2-40B4-BE49-F238E27FC236}">
                <a16:creationId xmlns:a16="http://schemas.microsoft.com/office/drawing/2014/main" id="{76750A1A-7FA9-D1D2-4296-346BCF4AA332}"/>
              </a:ext>
            </a:extLst>
          </p:cNvPr>
          <p:cNvSpPr/>
          <p:nvPr/>
        </p:nvSpPr>
        <p:spPr>
          <a:xfrm>
            <a:off x="190550" y="653787"/>
            <a:ext cx="11810106" cy="400110"/>
          </a:xfrm>
          <a:prstGeom prst="rect">
            <a:avLst/>
          </a:prstGeom>
        </p:spPr>
        <p:txBody>
          <a:bodyPr wrap="square">
            <a:spAutoFit/>
          </a:bodyPr>
          <a:lstStyle/>
          <a:p>
            <a:r>
              <a:rPr lang="fr-FR" sz="2000" dirty="0">
                <a:solidFill>
                  <a:srgbClr val="0077AA"/>
                </a:solidFill>
                <a:latin typeface="Liberation Mono"/>
              </a:rPr>
              <a:t>ALTER DOMAIN </a:t>
            </a:r>
            <a:r>
              <a:rPr lang="fr-FR" sz="2000" dirty="0">
                <a:latin typeface="Liberation Mono"/>
              </a:rPr>
              <a:t>domainName</a:t>
            </a:r>
            <a:r>
              <a:rPr lang="fr-FR" sz="2000" dirty="0">
                <a:solidFill>
                  <a:srgbClr val="0077AA"/>
                </a:solidFill>
                <a:latin typeface="Liberation Mono"/>
              </a:rPr>
              <a:t> DROP </a:t>
            </a:r>
            <a:r>
              <a:rPr lang="fr-FR" sz="2000" dirty="0">
                <a:latin typeface="Liberation Mono"/>
              </a:rPr>
              <a:t>CONSTRAINT</a:t>
            </a:r>
            <a:r>
              <a:rPr lang="fr-FR" sz="2000" dirty="0">
                <a:solidFill>
                  <a:srgbClr val="0077AA"/>
                </a:solidFill>
                <a:latin typeface="Liberation Mono"/>
              </a:rPr>
              <a:t> </a:t>
            </a:r>
            <a:r>
              <a:rPr lang="fr-FR" sz="2000" dirty="0">
                <a:latin typeface="Liberation Mono"/>
              </a:rPr>
              <a:t>constraintName</a:t>
            </a:r>
            <a:endParaRPr lang="en-IN" sz="2000" dirty="0">
              <a:latin typeface="Liberation Mono"/>
            </a:endParaRPr>
          </a:p>
        </p:txBody>
      </p:sp>
    </p:spTree>
    <p:extLst>
      <p:ext uri="{BB962C8B-B14F-4D97-AF65-F5344CB8AC3E}">
        <p14:creationId xmlns:p14="http://schemas.microsoft.com/office/powerpoint/2010/main" val="3211362132"/>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domain drop constraint</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400110"/>
          </a:xfrm>
          <a:prstGeom prst="rect">
            <a:avLst/>
          </a:prstGeom>
        </p:spPr>
        <p:txBody>
          <a:bodyPr wrap="square">
            <a:spAutoFit/>
          </a:bodyPr>
          <a:lstStyle/>
          <a:p>
            <a:r>
              <a:rPr lang="fr-FR" sz="2000" dirty="0">
                <a:solidFill>
                  <a:srgbClr val="0077AA"/>
                </a:solidFill>
                <a:latin typeface="Liberation Mono"/>
              </a:rPr>
              <a:t>ALTER DOMAIN </a:t>
            </a:r>
            <a:r>
              <a:rPr lang="fr-FR" sz="2000" dirty="0">
                <a:latin typeface="Liberation Mono"/>
              </a:rPr>
              <a:t>domainName</a:t>
            </a:r>
            <a:r>
              <a:rPr lang="fr-FR" sz="2000" dirty="0">
                <a:solidFill>
                  <a:srgbClr val="0077AA"/>
                </a:solidFill>
                <a:latin typeface="Liberation Mono"/>
              </a:rPr>
              <a:t> DROP </a:t>
            </a:r>
            <a:r>
              <a:rPr lang="fr-FR" sz="2000" dirty="0">
                <a:latin typeface="Liberation Mono"/>
              </a:rPr>
              <a:t>CONSTRAINT</a:t>
            </a:r>
            <a:r>
              <a:rPr lang="fr-FR" sz="2000" dirty="0">
                <a:solidFill>
                  <a:srgbClr val="0077AA"/>
                </a:solidFill>
                <a:latin typeface="Liberation Mono"/>
              </a:rPr>
              <a:t> </a:t>
            </a:r>
            <a:r>
              <a:rPr lang="fr-FR" sz="2000" dirty="0">
                <a:latin typeface="Liberation Mono"/>
              </a:rPr>
              <a:t>constraintName</a:t>
            </a:r>
            <a:endParaRPr lang="en-IN" sz="2000" dirty="0">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
        <p:nvSpPr>
          <p:cNvPr id="2" name="TextBox 1">
            <a:extLst>
              <a:ext uri="{FF2B5EF4-FFF2-40B4-BE49-F238E27FC236}">
                <a16:creationId xmlns:a16="http://schemas.microsoft.com/office/drawing/2014/main" id="{3064A955-CC3F-BF71-4385-7F004D1BE262}"/>
              </a:ext>
            </a:extLst>
          </p:cNvPr>
          <p:cNvSpPr txBox="1"/>
          <p:nvPr/>
        </p:nvSpPr>
        <p:spPr>
          <a:xfrm>
            <a:off x="290744" y="4001937"/>
            <a:ext cx="11349872" cy="861774"/>
          </a:xfrm>
          <a:prstGeom prst="rect">
            <a:avLst/>
          </a:prstGeom>
          <a:noFill/>
        </p:spPr>
        <p:txBody>
          <a:bodyPr wrap="square">
            <a:spAutoFit/>
          </a:bodyPr>
          <a:lstStyle/>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 </a:t>
            </a:r>
            <a:r>
              <a:rPr lang="en-IN" sz="2200" dirty="0">
                <a:solidFill>
                  <a:srgbClr val="0077AA"/>
                </a:solidFill>
                <a:latin typeface="Liberation Mono"/>
              </a:rPr>
              <a:t>DOMAINS</a:t>
            </a:r>
            <a:r>
              <a:rPr lang="en-IN" sz="2200" dirty="0">
                <a:latin typeface="Liberation Mono"/>
              </a:rPr>
              <a:t>;</a:t>
            </a:r>
          </a:p>
          <a:p>
            <a:pPr marL="342900" indent="-342900">
              <a:buFont typeface="Arial" panose="020B0604020202020204" pitchFamily="34" charset="0"/>
              <a:buChar char="•"/>
            </a:pPr>
            <a:endParaRPr lang="en-IN" sz="600" dirty="0">
              <a:latin typeface="Liberation Mono"/>
            </a:endParaRPr>
          </a:p>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 </a:t>
            </a:r>
            <a:r>
              <a:rPr lang="en-IN" sz="2200" dirty="0">
                <a:solidFill>
                  <a:srgbClr val="0077AA"/>
                </a:solidFill>
                <a:latin typeface="Liberation Mono"/>
              </a:rPr>
              <a:t>DOMAIN_CONSTRAINTS</a:t>
            </a:r>
            <a:r>
              <a:rPr lang="en-IN" sz="2200" dirty="0">
                <a:latin typeface="Liberation Mono"/>
              </a:rPr>
              <a:t>;</a:t>
            </a:r>
          </a:p>
        </p:txBody>
      </p:sp>
      <p:sp>
        <p:nvSpPr>
          <p:cNvPr id="3" name="Rectangle 2">
            <a:extLst>
              <a:ext uri="{FF2B5EF4-FFF2-40B4-BE49-F238E27FC236}">
                <a16:creationId xmlns:a16="http://schemas.microsoft.com/office/drawing/2014/main" id="{78C1C8D9-26A1-7747-53E2-22B14E4E8B9F}"/>
              </a:ext>
            </a:extLst>
          </p:cNvPr>
          <p:cNvSpPr/>
          <p:nvPr/>
        </p:nvSpPr>
        <p:spPr>
          <a:xfrm>
            <a:off x="191344" y="1332303"/>
            <a:ext cx="11665295"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DOMAIN</a:t>
            </a:r>
            <a:r>
              <a:rPr lang="en-US" dirty="0">
                <a:latin typeface="Liberation Mono"/>
                <a:cs typeface="Arial" panose="020B0604020202020204" pitchFamily="34" charset="0"/>
              </a:rPr>
              <a:t> city </a:t>
            </a:r>
            <a:r>
              <a:rPr lang="en-US" dirty="0">
                <a:solidFill>
                  <a:srgbClr val="0077AA"/>
                </a:solidFill>
                <a:latin typeface="Liberation Mono"/>
                <a:cs typeface="Arial" panose="020B0604020202020204" pitchFamily="34" charset="0"/>
              </a:rPr>
              <a:t>DROP</a:t>
            </a:r>
            <a:r>
              <a:rPr lang="en-US" dirty="0">
                <a:latin typeface="Liberation Mono"/>
                <a:cs typeface="Arial" panose="020B0604020202020204" pitchFamily="34" charset="0"/>
              </a:rPr>
              <a:t> </a:t>
            </a:r>
            <a:r>
              <a:rPr lang="en-US" i="1" dirty="0">
                <a:latin typeface="Liberation Mono"/>
              </a:rPr>
              <a:t>CONSTRAINT</a:t>
            </a:r>
            <a:r>
              <a:rPr lang="en-US" dirty="0">
                <a:latin typeface="Liberation Mono"/>
                <a:cs typeface="Arial" panose="020B0604020202020204" pitchFamily="34" charset="0"/>
              </a:rPr>
              <a:t> chk_city;</a:t>
            </a:r>
            <a:endParaRPr lang="en-IN" dirty="0">
              <a:latin typeface="Liberation Mono"/>
              <a:cs typeface="Arial" panose="020B0604020202020204" pitchFamily="34" charset="0"/>
            </a:endParaRPr>
          </a:p>
        </p:txBody>
      </p:sp>
    </p:spTree>
    <p:extLst>
      <p:ext uri="{BB962C8B-B14F-4D97-AF65-F5344CB8AC3E}">
        <p14:creationId xmlns:p14="http://schemas.microsoft.com/office/powerpoint/2010/main" val="6196985"/>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statement…</a:t>
            </a:r>
          </a:p>
        </p:txBody>
      </p:sp>
      <p:sp>
        <p:nvSpPr>
          <p:cNvPr id="3" name="Rectangle 2">
            <a:extLst>
              <a:ext uri="{FF2B5EF4-FFF2-40B4-BE49-F238E27FC236}">
                <a16:creationId xmlns:a16="http://schemas.microsoft.com/office/drawing/2014/main" id="{182BD460-8174-48F8-A62D-CBA117B614A0}"/>
              </a:ext>
            </a:extLst>
          </p:cNvPr>
          <p:cNvSpPr/>
          <p:nvPr/>
        </p:nvSpPr>
        <p:spPr>
          <a:xfrm>
            <a:off x="3611724" y="3429001"/>
            <a:ext cx="4968552" cy="1384995"/>
          </a:xfrm>
          <a:prstGeom prst="rect">
            <a:avLst/>
          </a:prstGeom>
        </p:spPr>
        <p:txBody>
          <a:bodyPr wrap="square">
            <a:spAutoFit/>
          </a:bodyPr>
          <a:lstStyle/>
          <a:p>
            <a:r>
              <a:rPr lang="en-IN" sz="2800" dirty="0">
                <a:solidFill>
                  <a:srgbClr val="006C86"/>
                </a:solidFill>
              </a:rPr>
              <a:t>SELECT</a:t>
            </a:r>
            <a:r>
              <a:rPr lang="en-IN" sz="2800" dirty="0"/>
              <a:t> what_to_select</a:t>
            </a:r>
          </a:p>
          <a:p>
            <a:r>
              <a:rPr lang="en-IN" sz="2800" dirty="0">
                <a:solidFill>
                  <a:srgbClr val="006C86"/>
                </a:solidFill>
              </a:rPr>
              <a:t>FROM</a:t>
            </a:r>
            <a:r>
              <a:rPr lang="en-IN" sz="2800" dirty="0"/>
              <a:t> which_table</a:t>
            </a:r>
          </a:p>
          <a:p>
            <a:r>
              <a:rPr lang="en-IN" sz="2800" dirty="0">
                <a:solidFill>
                  <a:srgbClr val="006C86"/>
                </a:solidFill>
              </a:rPr>
              <a:t>WHERE</a:t>
            </a:r>
            <a:r>
              <a:rPr lang="en-IN" sz="2800" dirty="0"/>
              <a:t> conditions_to_satisfy;</a:t>
            </a:r>
          </a:p>
        </p:txBody>
      </p:sp>
      <p:sp>
        <p:nvSpPr>
          <p:cNvPr id="4" name="TextBox 3">
            <a:extLst>
              <a:ext uri="{FF2B5EF4-FFF2-40B4-BE49-F238E27FC236}">
                <a16:creationId xmlns:a16="http://schemas.microsoft.com/office/drawing/2014/main" id="{FFBDA488-7135-4F08-8A1C-9B262D68AA94}"/>
              </a:ext>
            </a:extLst>
          </p:cNvPr>
          <p:cNvSpPr txBox="1"/>
          <p:nvPr/>
        </p:nvSpPr>
        <p:spPr>
          <a:xfrm>
            <a:off x="263352" y="332656"/>
            <a:ext cx="11593288" cy="1107996"/>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Do not use the</a:t>
            </a:r>
            <a:r>
              <a:rPr lang="en-IN" dirty="0">
                <a:solidFill>
                  <a:srgbClr val="FF0000"/>
                </a:solidFill>
                <a:latin typeface="Arial" panose="020B0604020202020204" pitchFamily="34" charset="0"/>
                <a:cs typeface="Arial" panose="020B0604020202020204" pitchFamily="34" charset="0"/>
              </a:rPr>
              <a:t> </a:t>
            </a:r>
            <a:r>
              <a:rPr lang="en-IN" sz="2400" b="1" dirty="0">
                <a:solidFill>
                  <a:srgbClr val="FF0000"/>
                </a:solidFill>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operator in your SELECT statements. Instead, use column names. Reason is that in MySQL Server scans for all column names and replaces the </a:t>
            </a:r>
            <a:r>
              <a:rPr lang="en-IN" dirty="0">
                <a:solidFill>
                  <a:srgbClr val="FF0000"/>
                </a:solidFill>
                <a:latin typeface="Arial" panose="020B0604020202020204" pitchFamily="34" charset="0"/>
                <a:cs typeface="Arial" panose="020B0604020202020204" pitchFamily="34" charset="0"/>
              </a:rPr>
              <a:t> </a:t>
            </a:r>
            <a:r>
              <a:rPr lang="en-IN" sz="2400" b="1" dirty="0">
                <a:solidFill>
                  <a:srgbClr val="FF0000"/>
                </a:solidFill>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 with all the column names of the table(s) in the SELECT statement. Providing column names avoids this search-and-replace, and enhances performance.</a:t>
            </a:r>
          </a:p>
        </p:txBody>
      </p:sp>
    </p:spTree>
    <p:extLst>
      <p:ext uri="{BB962C8B-B14F-4D97-AF65-F5344CB8AC3E}">
        <p14:creationId xmlns:p14="http://schemas.microsoft.com/office/powerpoint/2010/main" val="9065678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91C9B24-6C27-4EB3-B71B-D18E5E3FE075}"/>
              </a:ext>
            </a:extLst>
          </p:cNvPr>
          <p:cNvSpPr/>
          <p:nvPr/>
        </p:nvSpPr>
        <p:spPr>
          <a:xfrm>
            <a:off x="407368" y="1556792"/>
            <a:ext cx="10441160" cy="4801314"/>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a:t>
            </a:r>
            <a:r>
              <a:rPr lang="en-IN" dirty="0">
                <a:latin typeface="Liberation Mono"/>
                <a:cs typeface="Arial" panose="020B0604020202020204" pitchFamily="34" charset="0"/>
              </a:rPr>
              <a:t>, </a:t>
            </a:r>
            <a:r>
              <a:rPr lang="en-IN" dirty="0">
                <a:solidFill>
                  <a:srgbClr val="990055"/>
                </a:solidFill>
                <a:latin typeface="Liberation Mono"/>
              </a:rPr>
              <a:t>0</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'Task2'</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'Task3'</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False</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'Task4'</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True</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'Task5'</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FALSE</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'Task6'</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TRUE</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'Task7'</a:t>
            </a:r>
            <a:r>
              <a:rPr lang="en-IN" dirty="0">
                <a:latin typeface="Liberation Mono"/>
                <a:cs typeface="Arial" panose="020B0604020202020204" pitchFamily="34" charset="0"/>
              </a:rPr>
              <a:t>, null); </a:t>
            </a:r>
            <a:r>
              <a:rPr lang="en-IN" dirty="0">
                <a:solidFill>
                  <a:srgbClr val="FF0000"/>
                </a:solidFill>
                <a:latin typeface="Liberation Mono"/>
              </a:rPr>
              <a:t> // NULL</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'Task8'</a:t>
            </a:r>
            <a:r>
              <a:rPr lang="en-IN" dirty="0">
                <a:latin typeface="Liberation Mono"/>
                <a:cs typeface="Arial" panose="020B0604020202020204" pitchFamily="34" charset="0"/>
              </a:rPr>
              <a:t>, default); </a:t>
            </a:r>
            <a:r>
              <a:rPr lang="en-IN" dirty="0">
                <a:solidFill>
                  <a:srgbClr val="FF0000"/>
                </a:solidFill>
                <a:latin typeface="Liberation Mono"/>
              </a:rPr>
              <a:t>// NULL</a:t>
            </a:r>
            <a:endParaRPr lang="en-IN"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'Task9'</a:t>
            </a:r>
            <a:r>
              <a:rPr lang="en-IN" dirty="0">
                <a:latin typeface="Liberation Mono"/>
                <a:cs typeface="Arial" panose="020B0604020202020204" pitchFamily="34" charset="0"/>
              </a:rPr>
              <a:t>, </a:t>
            </a:r>
            <a:r>
              <a:rPr lang="en-IN" dirty="0">
                <a:solidFill>
                  <a:srgbClr val="990055"/>
                </a:solidFill>
                <a:latin typeface="Liberation Mono"/>
              </a:rPr>
              <a:t>12</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'Task10'</a:t>
            </a:r>
            <a:r>
              <a:rPr lang="en-IN" dirty="0">
                <a:latin typeface="Liberation Mono"/>
                <a:cs typeface="Arial" panose="020B0604020202020204" pitchFamily="34" charset="0"/>
              </a:rPr>
              <a:t>, </a:t>
            </a:r>
            <a:r>
              <a:rPr lang="en-IN" dirty="0">
                <a:solidFill>
                  <a:srgbClr val="990055"/>
                </a:solidFill>
                <a:latin typeface="Liberation Mono"/>
              </a:rPr>
              <a:t>58</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'Task11'</a:t>
            </a:r>
            <a:r>
              <a:rPr lang="en-IN" dirty="0">
                <a:latin typeface="Liberation Mono"/>
                <a:cs typeface="Arial" panose="020B0604020202020204" pitchFamily="34" charset="0"/>
              </a:rPr>
              <a:t>, </a:t>
            </a:r>
            <a:r>
              <a:rPr lang="en-IN" dirty="0">
                <a:solidFill>
                  <a:srgbClr val="990055"/>
                </a:solidFill>
                <a:latin typeface="Liberation Mono"/>
              </a:rPr>
              <a:t>.75</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'Task12'</a:t>
            </a:r>
            <a:r>
              <a:rPr lang="en-IN" dirty="0">
                <a:latin typeface="Liberation Mono"/>
                <a:cs typeface="Arial" panose="020B0604020202020204" pitchFamily="34" charset="0"/>
              </a:rPr>
              <a:t>, </a:t>
            </a:r>
            <a:r>
              <a:rPr lang="en-IN" dirty="0">
                <a:solidFill>
                  <a:srgbClr val="990055"/>
                </a:solidFill>
                <a:latin typeface="Liberation Mono"/>
              </a:rPr>
              <a:t>.15</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'Task13'</a:t>
            </a:r>
            <a:r>
              <a:rPr lang="en-IN" dirty="0">
                <a:latin typeface="Liberation Mono"/>
                <a:cs typeface="Arial" panose="020B0604020202020204" pitchFamily="34" charset="0"/>
              </a:rPr>
              <a:t>, </a:t>
            </a:r>
            <a:r>
              <a:rPr lang="en-IN" dirty="0">
                <a:solidFill>
                  <a:srgbClr val="669900"/>
                </a:solidFill>
                <a:latin typeface="Liberation Mono"/>
              </a:rPr>
              <a:t>'a' = 'a'</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'Task14'</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'Task15'</a:t>
            </a:r>
            <a:r>
              <a:rPr lang="en-IN" dirty="0">
                <a:latin typeface="Liberation Mono"/>
                <a:cs typeface="Arial" panose="020B0604020202020204" pitchFamily="34" charset="0"/>
              </a:rPr>
              <a:t>, </a:t>
            </a:r>
            <a:r>
              <a:rPr lang="en-IN" dirty="0">
                <a:solidFill>
                  <a:srgbClr val="669900"/>
                </a:solidFill>
                <a:latin typeface="Liberation Mono"/>
              </a:rPr>
              <a:t>'-7'</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'Task16'</a:t>
            </a:r>
            <a:r>
              <a:rPr lang="en-IN" dirty="0">
                <a:latin typeface="Liberation Mono"/>
                <a:cs typeface="Arial" panose="020B0604020202020204" pitchFamily="34" charset="0"/>
              </a:rPr>
              <a:t>, </a:t>
            </a:r>
            <a:r>
              <a:rPr lang="en-IN" dirty="0">
                <a:solidFill>
                  <a:srgbClr val="669900"/>
                </a:solidFill>
                <a:latin typeface="Liberation Mono"/>
              </a:rPr>
              <a:t>'0'</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'Task17'</a:t>
            </a:r>
            <a:r>
              <a:rPr lang="en-IN" dirty="0">
                <a:latin typeface="Liberation Mono"/>
                <a:cs typeface="Arial" panose="020B0604020202020204" pitchFamily="34" charset="0"/>
              </a:rPr>
              <a:t>, </a:t>
            </a:r>
            <a:r>
              <a:rPr lang="en-IN" dirty="0">
                <a:solidFill>
                  <a:srgbClr val="669900"/>
                </a:solidFill>
                <a:latin typeface="Liberation Mono"/>
              </a:rPr>
              <a:t>'S’</a:t>
            </a:r>
            <a:r>
              <a:rPr lang="en-IN" dirty="0">
                <a:latin typeface="Liberation Mono"/>
                <a:cs typeface="Arial" panose="020B0604020202020204" pitchFamily="34" charset="0"/>
              </a:rPr>
              <a:t>); </a:t>
            </a:r>
            <a:r>
              <a:rPr lang="es-ES" dirty="0">
                <a:solidFill>
                  <a:srgbClr val="FF0000"/>
                </a:solidFill>
                <a:latin typeface="Liberation Mono"/>
              </a:rPr>
              <a:t>// ERROR Data conversión error </a:t>
            </a:r>
            <a:r>
              <a:rPr lang="es-ES" dirty="0" err="1">
                <a:solidFill>
                  <a:srgbClr val="FF0000"/>
                </a:solidFill>
                <a:latin typeface="Liberation Mono"/>
              </a:rPr>
              <a:t>converting</a:t>
            </a:r>
            <a:r>
              <a:rPr lang="es-ES" dirty="0">
                <a:solidFill>
                  <a:srgbClr val="FF0000"/>
                </a:solidFill>
                <a:latin typeface="Liberation Mono"/>
              </a:rPr>
              <a:t> 'S'</a:t>
            </a:r>
            <a:endParaRPr lang="en-IN" dirty="0">
              <a:solidFill>
                <a:srgbClr val="FF0000"/>
              </a:solidFill>
              <a:latin typeface="Liberation Mono"/>
            </a:endParaRPr>
          </a:p>
        </p:txBody>
      </p:sp>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boolean</a:t>
            </a:r>
          </a:p>
        </p:txBody>
      </p:sp>
      <p:sp>
        <p:nvSpPr>
          <p:cNvPr id="3" name="TextBox 2">
            <a:extLst>
              <a:ext uri="{FF2B5EF4-FFF2-40B4-BE49-F238E27FC236}">
                <a16:creationId xmlns:a16="http://schemas.microsoft.com/office/drawing/2014/main" id="{D4E529DE-DB5A-A715-7058-A966BAB5BC32}"/>
              </a:ext>
            </a:extLst>
          </p:cNvPr>
          <p:cNvSpPr txBox="1"/>
          <p:nvPr/>
        </p:nvSpPr>
        <p:spPr>
          <a:xfrm>
            <a:off x="335360" y="499894"/>
            <a:ext cx="6840760" cy="707886"/>
          </a:xfrm>
          <a:prstGeom prst="rect">
            <a:avLst/>
          </a:prstGeom>
          <a:noFill/>
        </p:spPr>
        <p:txBody>
          <a:bodyPr wrap="square">
            <a:spAutoFit/>
          </a:bodyPr>
          <a:lstStyle/>
          <a:p>
            <a:r>
              <a:rPr lang="en-IN" sz="2000" dirty="0">
                <a:solidFill>
                  <a:srgbClr val="006699"/>
                </a:solidFill>
                <a:latin typeface="Liberation Mono"/>
              </a:rPr>
              <a:t>CREATE</a:t>
            </a:r>
            <a:r>
              <a:rPr lang="en-IN" sz="2000" dirty="0">
                <a:latin typeface="Liberation Mono"/>
                <a:cs typeface="Arial" panose="020B0604020202020204" pitchFamily="34" charset="0"/>
              </a:rPr>
              <a:t> </a:t>
            </a:r>
            <a:r>
              <a:rPr lang="en-IN" sz="2000" dirty="0">
                <a:solidFill>
                  <a:srgbClr val="006699"/>
                </a:solidFill>
                <a:latin typeface="Liberation Mono"/>
              </a:rPr>
              <a:t>TABLE</a:t>
            </a:r>
            <a:r>
              <a:rPr lang="en-IN" sz="2000" dirty="0">
                <a:latin typeface="Liberation Mono"/>
                <a:cs typeface="Arial" panose="020B0604020202020204" pitchFamily="34" charset="0"/>
              </a:rPr>
              <a:t> tasks ( id </a:t>
            </a:r>
            <a:r>
              <a:rPr lang="en-IN" sz="2000" dirty="0">
                <a:solidFill>
                  <a:srgbClr val="834689"/>
                </a:solidFill>
                <a:latin typeface="Liberation Mono"/>
                <a:cs typeface="Arial" panose="020B0604020202020204" pitchFamily="34" charset="0"/>
              </a:rPr>
              <a:t>INT</a:t>
            </a:r>
            <a:r>
              <a:rPr lang="en-IN" sz="2000" dirty="0">
                <a:latin typeface="Liberation Mono"/>
                <a:cs typeface="Arial" panose="020B0604020202020204" pitchFamily="34" charset="0"/>
              </a:rPr>
              <a:t> </a:t>
            </a:r>
            <a:r>
              <a:rPr lang="en-IN" sz="2000" dirty="0">
                <a:solidFill>
                  <a:srgbClr val="0077AA"/>
                </a:solidFill>
                <a:latin typeface="Liberation Mono"/>
                <a:cs typeface="Arial" panose="020B0604020202020204" pitchFamily="34" charset="0"/>
              </a:rPr>
              <a:t>AUTO_INCREMENT </a:t>
            </a:r>
            <a:r>
              <a:rPr lang="en-IN" sz="2000" dirty="0">
                <a:solidFill>
                  <a:srgbClr val="C00000"/>
                </a:solidFill>
                <a:latin typeface="Liberation Mono"/>
                <a:cs typeface="Arial" panose="020B0604020202020204" pitchFamily="34" charset="0"/>
              </a:rPr>
              <a:t>PRIMARY</a:t>
            </a:r>
            <a:r>
              <a:rPr lang="en-IN" sz="2000" dirty="0">
                <a:solidFill>
                  <a:srgbClr val="2658E6"/>
                </a:solidFill>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title </a:t>
            </a:r>
            <a:r>
              <a:rPr lang="en-IN" sz="2000" dirty="0">
                <a:solidFill>
                  <a:srgbClr val="834689"/>
                </a:solidFill>
                <a:latin typeface="Liberation Mono"/>
                <a:cs typeface="Arial" panose="020B0604020202020204" pitchFamily="34" charset="0"/>
              </a:rPr>
              <a:t>VARCHAR</a:t>
            </a:r>
            <a:r>
              <a:rPr lang="en-IN" sz="2000" dirty="0">
                <a:latin typeface="Liberation Mono"/>
                <a:cs typeface="Arial" panose="020B0604020202020204" pitchFamily="34" charset="0"/>
              </a:rPr>
              <a:t>(</a:t>
            </a:r>
            <a:r>
              <a:rPr lang="en-IN" sz="2000" dirty="0">
                <a:solidFill>
                  <a:srgbClr val="834689"/>
                </a:solidFill>
                <a:latin typeface="Liberation Mono"/>
                <a:cs typeface="Arial" panose="020B0604020202020204" pitchFamily="34" charset="0"/>
              </a:rPr>
              <a:t>255) </a:t>
            </a:r>
            <a:r>
              <a:rPr lang="en-IN" sz="2000" dirty="0">
                <a:solidFill>
                  <a:srgbClr val="006699"/>
                </a:solidFill>
                <a:latin typeface="Liberation Mono"/>
              </a:rPr>
              <a:t>NOT</a:t>
            </a:r>
            <a:r>
              <a:rPr lang="en-IN" sz="2000" dirty="0">
                <a:solidFill>
                  <a:srgbClr val="2658E6"/>
                </a:solidFill>
                <a:latin typeface="Liberation Mono"/>
                <a:cs typeface="Arial" panose="020B0604020202020204" pitchFamily="34" charset="0"/>
              </a:rPr>
              <a:t> </a:t>
            </a:r>
            <a:r>
              <a:rPr lang="en-IN" sz="2000" dirty="0">
                <a:solidFill>
                  <a:srgbClr val="006699"/>
                </a:solidFill>
                <a:latin typeface="Liberation Mono"/>
              </a:rPr>
              <a:t>NULL</a:t>
            </a:r>
            <a:r>
              <a:rPr lang="en-IN" sz="2000" dirty="0">
                <a:latin typeface="Liberation Mono"/>
                <a:cs typeface="Arial" panose="020B0604020202020204" pitchFamily="34" charset="0"/>
              </a:rPr>
              <a:t>, completed </a:t>
            </a:r>
            <a:r>
              <a:rPr lang="en-IN" sz="2000" dirty="0">
                <a:solidFill>
                  <a:srgbClr val="834689"/>
                </a:solidFill>
                <a:latin typeface="Liberation Mono"/>
                <a:cs typeface="Arial" panose="020B0604020202020204" pitchFamily="34" charset="0"/>
              </a:rPr>
              <a:t>BOOLEAN</a:t>
            </a:r>
            <a:r>
              <a:rPr lang="en-IN" sz="2000" dirty="0">
                <a:latin typeface="Liberation Mono"/>
                <a:cs typeface="Arial" panose="020B0604020202020204" pitchFamily="34" charset="0"/>
              </a:rPr>
              <a:t>);</a:t>
            </a:r>
          </a:p>
        </p:txBody>
      </p:sp>
      <p:sp>
        <p:nvSpPr>
          <p:cNvPr id="9" name="Rectangle 8">
            <a:extLst>
              <a:ext uri="{FF2B5EF4-FFF2-40B4-BE49-F238E27FC236}">
                <a16:creationId xmlns:a16="http://schemas.microsoft.com/office/drawing/2014/main" id="{01D5587D-B319-02F6-3225-22BF159379FD}"/>
              </a:ext>
            </a:extLst>
          </p:cNvPr>
          <p:cNvSpPr/>
          <p:nvPr/>
        </p:nvSpPr>
        <p:spPr>
          <a:xfrm>
            <a:off x="7320136" y="2204864"/>
            <a:ext cx="4671120" cy="861774"/>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are </a:t>
            </a:r>
            <a:r>
              <a:rPr lang="en-IN" b="1" dirty="0">
                <a:latin typeface="Arial" panose="020B0604020202020204" pitchFamily="34" charset="0"/>
                <a:cs typeface="Arial" panose="020B0604020202020204" pitchFamily="34" charset="0"/>
              </a:rPr>
              <a:t>synonym of BOOLEAN</a:t>
            </a:r>
          </a:p>
        </p:txBody>
      </p:sp>
    </p:spTree>
    <p:extLst>
      <p:ext uri="{BB962C8B-B14F-4D97-AF65-F5344CB8AC3E}">
        <p14:creationId xmlns:p14="http://schemas.microsoft.com/office/powerpoint/2010/main" val="2651628592"/>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a:latin typeface="Arial" pitchFamily="34" charset="0"/>
                <a:cs typeface="Arial" pitchFamily="34" charset="0"/>
              </a:rPr>
              <a:t>SELECT CLAUSE</a:t>
            </a:r>
          </a:p>
        </p:txBody>
      </p:sp>
      <p:sp>
        <p:nvSpPr>
          <p:cNvPr id="3" name="Rectangle 2"/>
          <p:cNvSpPr/>
          <p:nvPr/>
        </p:nvSpPr>
        <p:spPr>
          <a:xfrm>
            <a:off x="263352" y="1440821"/>
            <a:ext cx="9144000" cy="400110"/>
          </a:xfrm>
          <a:prstGeom prst="rect">
            <a:avLst/>
          </a:prstGeom>
        </p:spPr>
        <p:txBody>
          <a:bodyPr wrap="square">
            <a:spAutoFit/>
          </a:bodyPr>
          <a:lstStyle/>
          <a:p>
            <a:r>
              <a:rPr lang="en-US" sz="2000" dirty="0">
                <a:latin typeface="Arial" pitchFamily="34" charset="0"/>
                <a:cs typeface="Arial" pitchFamily="34" charset="0"/>
              </a:rPr>
              <a:t>The </a:t>
            </a:r>
            <a:r>
              <a:rPr lang="en-US" b="1" dirty="0">
                <a:solidFill>
                  <a:srgbClr val="006C86"/>
                </a:solidFill>
                <a:latin typeface="Arial" panose="020B0604020202020204" pitchFamily="34" charset="0"/>
                <a:cs typeface="Arial" panose="020B0604020202020204" pitchFamily="34" charset="0"/>
              </a:rPr>
              <a:t>SELECT</a:t>
            </a:r>
            <a:r>
              <a:rPr lang="en-US" sz="2000" dirty="0">
                <a:latin typeface="Arial" pitchFamily="34" charset="0"/>
                <a:cs typeface="Arial" pitchFamily="34" charset="0"/>
              </a:rPr>
              <a:t> statement retrieves or extracts data from tables in the database.</a:t>
            </a:r>
          </a:p>
        </p:txBody>
      </p:sp>
      <p:sp>
        <p:nvSpPr>
          <p:cNvPr id="4" name="Rectangle 3"/>
          <p:cNvSpPr/>
          <p:nvPr/>
        </p:nvSpPr>
        <p:spPr>
          <a:xfrm>
            <a:off x="263352" y="2132856"/>
            <a:ext cx="11593288" cy="2062103"/>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use one or more tables separated by comma to extract </a:t>
            </a:r>
            <a:r>
              <a:rPr lang="en-US" sz="1800" dirty="0">
                <a:latin typeface="Arial" pitchFamily="34" charset="0"/>
                <a:cs typeface="Arial" pitchFamily="34" charset="0"/>
              </a:rPr>
              <a:t>data</a:t>
            </a:r>
            <a:r>
              <a:rPr lang="en-IN" dirty="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fetch one or more fields/columns in a single </a:t>
            </a:r>
            <a:r>
              <a:rPr lang="en-IN" dirty="0">
                <a:solidFill>
                  <a:srgbClr val="006C86"/>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command.</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specify star (</a:t>
            </a:r>
            <a:r>
              <a:rPr lang="en-IN" sz="2000"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in place of fields. In this case, </a:t>
            </a:r>
            <a:r>
              <a:rPr lang="en-IN" dirty="0">
                <a:solidFill>
                  <a:srgbClr val="006C86"/>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will return all the fields.</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SELECT can also be used to retrieve rows computed without reference to any table </a:t>
            </a:r>
            <a:r>
              <a:rPr lang="en-US" dirty="0">
                <a:solidFill>
                  <a:srgbClr val="FF0000"/>
                </a:solidFill>
                <a:latin typeface="Arial" panose="020B0604020202020204" pitchFamily="34" charset="0"/>
                <a:cs typeface="Arial" panose="020B0604020202020204" pitchFamily="34" charset="0"/>
              </a:rPr>
              <a:t>e.g. </a:t>
            </a:r>
            <a:r>
              <a:rPr lang="en-IN" dirty="0">
                <a:solidFill>
                  <a:srgbClr val="006C86"/>
                </a:solidFill>
                <a:latin typeface="Arial" panose="020B0604020202020204" pitchFamily="34" charset="0"/>
                <a:cs typeface="Arial" panose="020B0604020202020204" pitchFamily="34" charset="0"/>
              </a:rPr>
              <a:t>SELECT </a:t>
            </a:r>
            <a:r>
              <a:rPr lang="en-IN" dirty="0">
                <a:solidFill>
                  <a:srgbClr val="990055"/>
                </a:solidFill>
                <a:latin typeface="Liberation Mono"/>
              </a:rPr>
              <a:t>1 </a:t>
            </a:r>
            <a:r>
              <a:rPr lang="en-IN" dirty="0">
                <a:solidFill>
                  <a:srgbClr val="A67F59"/>
                </a:solidFill>
                <a:latin typeface="Liberation Mono"/>
              </a:rPr>
              <a:t>+ </a:t>
            </a:r>
            <a:r>
              <a:rPr lang="en-IN" dirty="0">
                <a:solidFill>
                  <a:srgbClr val="990055"/>
                </a:solidFill>
                <a:latin typeface="Liberation Mono"/>
              </a:rPr>
              <a:t>2</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142909147"/>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2201"/>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sp>
        <p:nvSpPr>
          <p:cNvPr id="3" name="Rectangle 2"/>
          <p:cNvSpPr/>
          <p:nvPr/>
        </p:nvSpPr>
        <p:spPr>
          <a:xfrm>
            <a:off x="609600" y="1893146"/>
            <a:ext cx="8762574" cy="1685846"/>
          </a:xfrm>
          <a:prstGeom prst="rect">
            <a:avLst/>
          </a:prstGeom>
        </p:spPr>
        <p:txBody>
          <a:bodyPr wrap="square">
            <a:spAutoFit/>
          </a:bodyPr>
          <a:lstStyle/>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SELECTION </a:t>
            </a:r>
          </a:p>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PROJECTION</a:t>
            </a:r>
          </a:p>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JOINING</a:t>
            </a:r>
          </a:p>
        </p:txBody>
      </p:sp>
      <p:sp>
        <p:nvSpPr>
          <p:cNvPr id="4" name="TextBox 3">
            <a:extLst>
              <a:ext uri="{FF2B5EF4-FFF2-40B4-BE49-F238E27FC236}">
                <a16:creationId xmlns:a16="http://schemas.microsoft.com/office/drawing/2014/main" id="{435B3043-90E2-0C58-E875-D7AE7391AD2E}"/>
              </a:ext>
            </a:extLst>
          </p:cNvPr>
          <p:cNvSpPr txBox="1"/>
          <p:nvPr/>
        </p:nvSpPr>
        <p:spPr>
          <a:xfrm>
            <a:off x="6384032" y="2417254"/>
            <a:ext cx="6094378" cy="464871"/>
          </a:xfrm>
          <a:prstGeom prst="rect">
            <a:avLst/>
          </a:prstGeom>
          <a:noFill/>
        </p:spPr>
        <p:txBody>
          <a:bodyPr wrap="square">
            <a:spAutoFit/>
          </a:bodyPr>
          <a:lstStyle/>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US"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solidFill>
                  <a:srgbClr val="669900"/>
                </a:solidFill>
                <a:latin typeface="Liberation Mono"/>
              </a:rPr>
              <a:t>"</a:t>
            </a:r>
            <a:r>
              <a:rPr lang="en-US" dirty="0">
                <a:latin typeface="Liberation Mono"/>
              </a:rPr>
              <a:t>;</a:t>
            </a:r>
            <a:endParaRPr lang="en-IN" dirty="0">
              <a:solidFill>
                <a:srgbClr val="0077AA"/>
              </a:solidFill>
              <a:latin typeface="Liberation Mono"/>
              <a:cs typeface="Arial" panose="020B0604020202020204" pitchFamily="34" charset="0"/>
            </a:endParaRPr>
          </a:p>
        </p:txBody>
      </p:sp>
    </p:spTree>
    <p:extLst>
      <p:ext uri="{BB962C8B-B14F-4D97-AF65-F5344CB8AC3E}">
        <p14:creationId xmlns:p14="http://schemas.microsoft.com/office/powerpoint/2010/main" val="4251320611"/>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7368" y="1143003"/>
            <a:ext cx="11377264"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SELECTION</a:t>
            </a:r>
          </a:p>
          <a:p>
            <a:r>
              <a:rPr lang="en-US" sz="2400" dirty="0">
                <a:latin typeface="Arial" pitchFamily="34" charset="0"/>
                <a:cs typeface="Arial" pitchFamily="34" charset="0"/>
              </a:rPr>
              <a:t>Selection capability in SQL is to choose the record’s/row’s/</a:t>
            </a:r>
            <a:r>
              <a:rPr lang="en-IN" sz="2400" dirty="0"/>
              <a:t>tuple’s</a:t>
            </a:r>
            <a:r>
              <a:rPr lang="en-US" sz="2400" dirty="0">
                <a:latin typeface="Arial" pitchFamily="34" charset="0"/>
                <a:cs typeface="Arial" pitchFamily="34" charset="0"/>
              </a:rPr>
              <a:t> in a table that you want to return by a query.</a:t>
            </a:r>
            <a:endParaRPr lang="en-US" sz="2400" b="1" dirty="0">
              <a:latin typeface="Arial" pitchFamily="34" charset="0"/>
              <a:cs typeface="Arial" pitchFamily="34" charset="0"/>
            </a:endParaRPr>
          </a:p>
        </p:txBody>
      </p:sp>
      <p:sp>
        <p:nvSpPr>
          <p:cNvPr id="7" name="Title 1">
            <a:extLst>
              <a:ext uri="{FF2B5EF4-FFF2-40B4-BE49-F238E27FC236}">
                <a16:creationId xmlns:a16="http://schemas.microsoft.com/office/drawing/2014/main" id="{DB2190A7-1F22-4C03-93E5-9CD83518946C}"/>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graphicFrame>
        <p:nvGraphicFramePr>
          <p:cNvPr id="5" name="Table 4">
            <a:extLst>
              <a:ext uri="{FF2B5EF4-FFF2-40B4-BE49-F238E27FC236}">
                <a16:creationId xmlns:a16="http://schemas.microsoft.com/office/drawing/2014/main" id="{04224A06-725F-410E-9CD5-E99934D3ACBA}"/>
              </a:ext>
            </a:extLst>
          </p:cNvPr>
          <p:cNvGraphicFramePr>
            <a:graphicFrameLocks noGrp="1"/>
          </p:cNvGraphicFramePr>
          <p:nvPr/>
        </p:nvGraphicFramePr>
        <p:xfrm>
          <a:off x="407368" y="3429000"/>
          <a:ext cx="8228530" cy="2518914"/>
        </p:xfrm>
        <a:graphic>
          <a:graphicData uri="http://schemas.openxmlformats.org/drawingml/2006/table">
            <a:tbl>
              <a:tblPr>
                <a:tableStyleId>{BC89EF96-8CEA-46FF-86C4-4CE0E7609802}</a:tableStyleId>
              </a:tblPr>
              <a:tblGrid>
                <a:gridCol w="1432429">
                  <a:extLst>
                    <a:ext uri="{9D8B030D-6E8A-4147-A177-3AD203B41FA5}">
                      <a16:colId xmlns:a16="http://schemas.microsoft.com/office/drawing/2014/main" val="20000"/>
                    </a:ext>
                  </a:extLst>
                </a:gridCol>
                <a:gridCol w="1398813">
                  <a:extLst>
                    <a:ext uri="{9D8B030D-6E8A-4147-A177-3AD203B41FA5}">
                      <a16:colId xmlns:a16="http://schemas.microsoft.com/office/drawing/2014/main" val="20001"/>
                    </a:ext>
                  </a:extLst>
                </a:gridCol>
                <a:gridCol w="1675214">
                  <a:extLst>
                    <a:ext uri="{9D8B030D-6E8A-4147-A177-3AD203B41FA5}">
                      <a16:colId xmlns:a16="http://schemas.microsoft.com/office/drawing/2014/main" val="20002"/>
                    </a:ext>
                  </a:extLst>
                </a:gridCol>
                <a:gridCol w="1861037">
                  <a:extLst>
                    <a:ext uri="{9D8B030D-6E8A-4147-A177-3AD203B41FA5}">
                      <a16:colId xmlns:a16="http://schemas.microsoft.com/office/drawing/2014/main" val="20003"/>
                    </a:ext>
                  </a:extLst>
                </a:gridCol>
                <a:gridCol w="1861037">
                  <a:extLst>
                    <a:ext uri="{9D8B030D-6E8A-4147-A177-3AD203B41FA5}">
                      <a16:colId xmlns:a16="http://schemas.microsoft.com/office/drawing/2014/main" val="1674640534"/>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EMPNO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ENAME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JOB</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HIREDATE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ea typeface="+mn-ea"/>
                          <a:cs typeface="+mn-cs"/>
                        </a:rPr>
                        <a:t>DEPTNO</a:t>
                      </a: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20</a:t>
                      </a:r>
                    </a:p>
                  </a:txBody>
                  <a:tcPr marL="68571" marR="68571" marT="0" marB="0" anchor="ct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30</a:t>
                      </a:r>
                    </a:p>
                  </a:txBody>
                  <a:tcPr marL="68571" marR="68571" marT="0" marB="0" anchor="ctr"/>
                </a:tc>
                <a:extLst>
                  <a:ext uri="{0D108BD9-81ED-4DB2-BD59-A6C34878D82A}">
                    <a16:rowId xmlns:a16="http://schemas.microsoft.com/office/drawing/2014/main" val="10005"/>
                  </a:ext>
                </a:extLst>
              </a:tr>
            </a:tbl>
          </a:graphicData>
        </a:graphic>
      </p:graphicFrame>
      <p:sp>
        <p:nvSpPr>
          <p:cNvPr id="4" name="Rectangle 3">
            <a:extLst>
              <a:ext uri="{FF2B5EF4-FFF2-40B4-BE49-F238E27FC236}">
                <a16:creationId xmlns:a16="http://schemas.microsoft.com/office/drawing/2014/main" id="{54E85825-BB35-4DEC-A6C2-3F552A4A0006}"/>
              </a:ext>
            </a:extLst>
          </p:cNvPr>
          <p:cNvSpPr/>
          <p:nvPr/>
        </p:nvSpPr>
        <p:spPr>
          <a:xfrm>
            <a:off x="407368" y="3059668"/>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Tree>
    <p:extLst>
      <p:ext uri="{BB962C8B-B14F-4D97-AF65-F5344CB8AC3E}">
        <p14:creationId xmlns:p14="http://schemas.microsoft.com/office/powerpoint/2010/main" val="983667818"/>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06800" y="1143003"/>
            <a:ext cx="11449839"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PROJECTION</a:t>
            </a:r>
          </a:p>
          <a:p>
            <a:r>
              <a:rPr lang="en-US" sz="2400" dirty="0">
                <a:latin typeface="Arial" pitchFamily="34" charset="0"/>
                <a:cs typeface="Arial" pitchFamily="34" charset="0"/>
              </a:rPr>
              <a:t>Projection capability in SQL to choose the column’s/attribute’s/field’s in a table that you want to return by your query.</a:t>
            </a:r>
          </a:p>
        </p:txBody>
      </p:sp>
      <p:sp>
        <p:nvSpPr>
          <p:cNvPr id="8" name="Title 1">
            <a:extLst>
              <a:ext uri="{FF2B5EF4-FFF2-40B4-BE49-F238E27FC236}">
                <a16:creationId xmlns:a16="http://schemas.microsoft.com/office/drawing/2014/main" id="{8F2DBA7A-20E7-4C32-B52B-7C27871D2663}"/>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graphicFrame>
        <p:nvGraphicFramePr>
          <p:cNvPr id="6" name="Table 5">
            <a:extLst>
              <a:ext uri="{FF2B5EF4-FFF2-40B4-BE49-F238E27FC236}">
                <a16:creationId xmlns:a16="http://schemas.microsoft.com/office/drawing/2014/main" id="{BF28B49E-536F-478A-8B21-D9411DDA3118}"/>
              </a:ext>
            </a:extLst>
          </p:cNvPr>
          <p:cNvGraphicFramePr>
            <a:graphicFrameLocks noGrp="1"/>
          </p:cNvGraphicFramePr>
          <p:nvPr/>
        </p:nvGraphicFramePr>
        <p:xfrm>
          <a:off x="407368" y="3429000"/>
          <a:ext cx="8228530" cy="2518914"/>
        </p:xfrm>
        <a:graphic>
          <a:graphicData uri="http://schemas.openxmlformats.org/drawingml/2006/table">
            <a:tbl>
              <a:tblPr>
                <a:tableStyleId>{BC89EF96-8CEA-46FF-86C4-4CE0E7609802}</a:tableStyleId>
              </a:tblPr>
              <a:tblGrid>
                <a:gridCol w="1432429">
                  <a:extLst>
                    <a:ext uri="{9D8B030D-6E8A-4147-A177-3AD203B41FA5}">
                      <a16:colId xmlns:a16="http://schemas.microsoft.com/office/drawing/2014/main" val="20000"/>
                    </a:ext>
                  </a:extLst>
                </a:gridCol>
                <a:gridCol w="1398813">
                  <a:extLst>
                    <a:ext uri="{9D8B030D-6E8A-4147-A177-3AD203B41FA5}">
                      <a16:colId xmlns:a16="http://schemas.microsoft.com/office/drawing/2014/main" val="20001"/>
                    </a:ext>
                  </a:extLst>
                </a:gridCol>
                <a:gridCol w="1675214">
                  <a:extLst>
                    <a:ext uri="{9D8B030D-6E8A-4147-A177-3AD203B41FA5}">
                      <a16:colId xmlns:a16="http://schemas.microsoft.com/office/drawing/2014/main" val="20002"/>
                    </a:ext>
                  </a:extLst>
                </a:gridCol>
                <a:gridCol w="1861037">
                  <a:extLst>
                    <a:ext uri="{9D8B030D-6E8A-4147-A177-3AD203B41FA5}">
                      <a16:colId xmlns:a16="http://schemas.microsoft.com/office/drawing/2014/main" val="20003"/>
                    </a:ext>
                  </a:extLst>
                </a:gridCol>
                <a:gridCol w="1861037">
                  <a:extLst>
                    <a:ext uri="{9D8B030D-6E8A-4147-A177-3AD203B41FA5}">
                      <a16:colId xmlns:a16="http://schemas.microsoft.com/office/drawing/2014/main" val="1674640534"/>
                    </a:ext>
                  </a:extLst>
                </a:gridCol>
              </a:tblGrid>
              <a:tr h="402566">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EMPNO</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ENAME</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JOB</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HIREDATE</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DEPTNO</a:t>
                      </a: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20</a:t>
                      </a:r>
                    </a:p>
                  </a:txBody>
                  <a:tcPr marL="68571" marR="68571" marT="0" marB="0" anchor="ctr">
                    <a:solidFill>
                      <a:srgbClr val="E3CEC7"/>
                    </a:solid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30</a:t>
                      </a:r>
                    </a:p>
                  </a:txBody>
                  <a:tcPr marL="68571" marR="68571" marT="0" marB="0" anchor="ctr">
                    <a:solidFill>
                      <a:srgbClr val="E3CEC7"/>
                    </a:solidFill>
                  </a:tcPr>
                </a:tc>
                <a:extLst>
                  <a:ext uri="{0D108BD9-81ED-4DB2-BD59-A6C34878D82A}">
                    <a16:rowId xmlns:a16="http://schemas.microsoft.com/office/drawing/2014/main" val="10005"/>
                  </a:ext>
                </a:extLst>
              </a:tr>
            </a:tbl>
          </a:graphicData>
        </a:graphic>
      </p:graphicFrame>
      <p:sp>
        <p:nvSpPr>
          <p:cNvPr id="7" name="Rectangle 6">
            <a:extLst>
              <a:ext uri="{FF2B5EF4-FFF2-40B4-BE49-F238E27FC236}">
                <a16:creationId xmlns:a16="http://schemas.microsoft.com/office/drawing/2014/main" id="{F130025D-6143-47B2-8956-1D996542E2D7}"/>
              </a:ext>
            </a:extLst>
          </p:cNvPr>
          <p:cNvSpPr/>
          <p:nvPr/>
        </p:nvSpPr>
        <p:spPr>
          <a:xfrm>
            <a:off x="407368" y="3059668"/>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Tree>
    <p:extLst>
      <p:ext uri="{BB962C8B-B14F-4D97-AF65-F5344CB8AC3E}">
        <p14:creationId xmlns:p14="http://schemas.microsoft.com/office/powerpoint/2010/main" val="1868899040"/>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6800" y="1143003"/>
            <a:ext cx="11521847"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JOINING</a:t>
            </a:r>
          </a:p>
          <a:p>
            <a:r>
              <a:rPr lang="en-US" sz="2400" dirty="0">
                <a:latin typeface="Arial" pitchFamily="34" charset="0"/>
                <a:cs typeface="Arial" pitchFamily="34" charset="0"/>
              </a:rPr>
              <a:t>Join capability in SQL to bring together data that is stored in different tables by creating a link between them.</a:t>
            </a:r>
          </a:p>
        </p:txBody>
      </p:sp>
      <p:graphicFrame>
        <p:nvGraphicFramePr>
          <p:cNvPr id="4" name="Table 3"/>
          <p:cNvGraphicFramePr>
            <a:graphicFrameLocks noGrp="1"/>
          </p:cNvGraphicFramePr>
          <p:nvPr/>
        </p:nvGraphicFramePr>
        <p:xfrm>
          <a:off x="406801" y="3430800"/>
          <a:ext cx="6409278" cy="2518914"/>
        </p:xfrm>
        <a:graphic>
          <a:graphicData uri="http://schemas.openxmlformats.org/drawingml/2006/table">
            <a:tbl>
              <a:tblPr>
                <a:tableStyleId>{BC89EF96-8CEA-46FF-86C4-4CE0E7609802}</a:tableStyleId>
              </a:tblPr>
              <a:tblGrid>
                <a:gridCol w="1039341">
                  <a:extLst>
                    <a:ext uri="{9D8B030D-6E8A-4147-A177-3AD203B41FA5}">
                      <a16:colId xmlns:a16="http://schemas.microsoft.com/office/drawing/2014/main" val="20000"/>
                    </a:ext>
                  </a:extLst>
                </a:gridCol>
                <a:gridCol w="1014914">
                  <a:extLst>
                    <a:ext uri="{9D8B030D-6E8A-4147-A177-3AD203B41FA5}">
                      <a16:colId xmlns:a16="http://schemas.microsoft.com/office/drawing/2014/main" val="20001"/>
                    </a:ext>
                  </a:extLst>
                </a:gridCol>
                <a:gridCol w="1150383">
                  <a:extLst>
                    <a:ext uri="{9D8B030D-6E8A-4147-A177-3AD203B41FA5}">
                      <a16:colId xmlns:a16="http://schemas.microsoft.com/office/drawing/2014/main" val="20002"/>
                    </a:ext>
                  </a:extLst>
                </a:gridCol>
                <a:gridCol w="1561235">
                  <a:extLst>
                    <a:ext uri="{9D8B030D-6E8A-4147-A177-3AD203B41FA5}">
                      <a16:colId xmlns:a16="http://schemas.microsoft.com/office/drawing/2014/main" val="20003"/>
                    </a:ext>
                  </a:extLst>
                </a:gridCol>
                <a:gridCol w="1643405">
                  <a:extLst>
                    <a:ext uri="{9D8B030D-6E8A-4147-A177-3AD203B41FA5}">
                      <a16:colId xmlns:a16="http://schemas.microsoft.com/office/drawing/2014/main" val="20004"/>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EMPNO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ENAME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JOB</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HIREDATE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DEPTNO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20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10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10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20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lgn="ctr">
                        <a:spcBef>
                          <a:spcPts val="0"/>
                        </a:spcBef>
                        <a:spcAft>
                          <a:spcPts val="0"/>
                        </a:spcAft>
                      </a:pPr>
                      <a:r>
                        <a:rPr kumimoji="0" lang="en-US" sz="2000" kern="1200" dirty="0">
                          <a:latin typeface="Cambria" pitchFamily="18" charset="0"/>
                        </a:rPr>
                        <a:t>30</a:t>
                      </a:r>
                      <a:endParaRPr kumimoji="0" lang="en-US" sz="2000" kern="1200" dirty="0">
                        <a:solidFill>
                          <a:schemeClr val="dk1"/>
                        </a:solidFill>
                        <a:latin typeface="Cambria" pitchFamily="18" charset="0"/>
                        <a:ea typeface="+mn-ea"/>
                        <a:cs typeface="+mn-cs"/>
                      </a:endParaRPr>
                    </a:p>
                  </a:txBody>
                  <a:tcPr marL="68571" marR="68571" marT="0" marB="0" anchor="ctr"/>
                </a:tc>
                <a:extLst>
                  <a:ext uri="{0D108BD9-81ED-4DB2-BD59-A6C34878D82A}">
                    <a16:rowId xmlns:a16="http://schemas.microsoft.com/office/drawing/2014/main" val="10005"/>
                  </a:ext>
                </a:extLst>
              </a:tr>
            </a:tbl>
          </a:graphicData>
        </a:graphic>
      </p:graphicFrame>
      <p:graphicFrame>
        <p:nvGraphicFramePr>
          <p:cNvPr id="6" name="Table 5"/>
          <p:cNvGraphicFramePr>
            <a:graphicFrameLocks noGrp="1"/>
          </p:cNvGraphicFramePr>
          <p:nvPr/>
        </p:nvGraphicFramePr>
        <p:xfrm>
          <a:off x="7896199" y="3430833"/>
          <a:ext cx="4032447" cy="1761227"/>
        </p:xfrm>
        <a:graphic>
          <a:graphicData uri="http://schemas.openxmlformats.org/drawingml/2006/table">
            <a:tbl>
              <a:tblPr>
                <a:tableStyleId>{BC89EF96-8CEA-46FF-86C4-4CE0E7609802}</a:tableStyleId>
              </a:tblPr>
              <a:tblGrid>
                <a:gridCol w="1379521">
                  <a:extLst>
                    <a:ext uri="{9D8B030D-6E8A-4147-A177-3AD203B41FA5}">
                      <a16:colId xmlns:a16="http://schemas.microsoft.com/office/drawing/2014/main" val="20000"/>
                    </a:ext>
                  </a:extLst>
                </a:gridCol>
                <a:gridCol w="1408411">
                  <a:extLst>
                    <a:ext uri="{9D8B030D-6E8A-4147-A177-3AD203B41FA5}">
                      <a16:colId xmlns:a16="http://schemas.microsoft.com/office/drawing/2014/main" val="20001"/>
                    </a:ext>
                  </a:extLst>
                </a:gridCol>
                <a:gridCol w="1244515">
                  <a:extLst>
                    <a:ext uri="{9D8B030D-6E8A-4147-A177-3AD203B41FA5}">
                      <a16:colId xmlns:a16="http://schemas.microsoft.com/office/drawing/2014/main" val="20002"/>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DEPTNO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DNAME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LOC</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b="0" kern="1200" dirty="0">
                          <a:latin typeface="Cambria" pitchFamily="18" charset="0"/>
                        </a:rPr>
                        <a:t>10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HRD</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PUNE</a:t>
                      </a:r>
                      <a:endParaRPr kumimoji="0" lang="en-US" sz="2000" kern="1200" dirty="0">
                        <a:solidFill>
                          <a:schemeClr val="dk1"/>
                        </a:solidFill>
                        <a:latin typeface="Cambria" pitchFamily="18" charset="0"/>
                        <a:ea typeface="+mn-ea"/>
                        <a:cs typeface="+mn-cs"/>
                      </a:endParaRPr>
                    </a:p>
                  </a:txBody>
                  <a:tcPr marL="68571" marR="68571" marT="0" marB="0" anchor="ctr">
                    <a:no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b="0" kern="1200" dirty="0">
                          <a:latin typeface="Cambria" pitchFamily="18" charset="0"/>
                        </a:rPr>
                        <a:t>20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solidFill>
                            <a:schemeClr val="tx1"/>
                          </a:solidFill>
                          <a:latin typeface="Cambria" pitchFamily="18" charset="0"/>
                          <a:ea typeface="+mn-ea"/>
                          <a:cs typeface="+mn-cs"/>
                        </a:rPr>
                        <a:t>SALES</a:t>
                      </a:r>
                    </a:p>
                  </a:txBody>
                  <a:tcPr marL="68571" marR="68571" marT="0" marB="0" anchor="ctr">
                    <a:noFill/>
                  </a:tcPr>
                </a:tc>
                <a:tc>
                  <a:txBody>
                    <a:bodyPr/>
                    <a:lstStyle/>
                    <a:p>
                      <a:pPr marL="0" marR="0">
                        <a:spcBef>
                          <a:spcPts val="0"/>
                        </a:spcBef>
                        <a:spcAft>
                          <a:spcPts val="0"/>
                        </a:spcAft>
                      </a:pPr>
                      <a:r>
                        <a:rPr kumimoji="0" lang="en-US" sz="2000" kern="1200" dirty="0">
                          <a:solidFill>
                            <a:schemeClr val="tx1"/>
                          </a:solidFill>
                          <a:latin typeface="Cambria" pitchFamily="18" charset="0"/>
                          <a:ea typeface="+mn-ea"/>
                          <a:cs typeface="+mn-cs"/>
                        </a:rPr>
                        <a:t>BARODA</a:t>
                      </a:r>
                    </a:p>
                  </a:txBody>
                  <a:tcPr marL="68571" marR="68571" marT="0" marB="0" anchor="ctr">
                    <a:no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b="0" i="0" kern="1200" dirty="0">
                          <a:solidFill>
                            <a:schemeClr val="dk1"/>
                          </a:solidFill>
                          <a:latin typeface="Cambria" pitchFamily="18" charset="0"/>
                          <a:ea typeface="+mn-ea"/>
                          <a:cs typeface="+mn-cs"/>
                        </a:rPr>
                        <a:t>40</a:t>
                      </a:r>
                    </a:p>
                  </a:txBody>
                  <a:tcPr marL="68571" marR="68571" marT="0" marB="0" anchor="ctr">
                    <a:noFill/>
                  </a:tcPr>
                </a:tc>
                <a:tc>
                  <a:txBody>
                    <a:bodyPr/>
                    <a:lstStyle/>
                    <a:p>
                      <a:pPr marL="0" marR="0">
                        <a:spcBef>
                          <a:spcPts val="0"/>
                        </a:spcBef>
                        <a:spcAft>
                          <a:spcPts val="0"/>
                        </a:spcAft>
                      </a:pPr>
                      <a:r>
                        <a:rPr kumimoji="0" lang="en-US" sz="2000" i="0" kern="1200" dirty="0">
                          <a:solidFill>
                            <a:schemeClr val="tx1"/>
                          </a:solidFill>
                          <a:latin typeface="Cambria" pitchFamily="18" charset="0"/>
                          <a:ea typeface="+mn-ea"/>
                          <a:cs typeface="+mn-cs"/>
                        </a:rPr>
                        <a:t>PURCHASE</a:t>
                      </a:r>
                    </a:p>
                  </a:txBody>
                  <a:tcPr marL="68571" marR="68571" marT="0" marB="0" anchor="ctr">
                    <a:noFill/>
                  </a:tcPr>
                </a:tc>
                <a:tc>
                  <a:txBody>
                    <a:bodyPr/>
                    <a:lstStyle/>
                    <a:p>
                      <a:pPr marL="0" marR="0">
                        <a:spcBef>
                          <a:spcPts val="0"/>
                        </a:spcBef>
                        <a:spcAft>
                          <a:spcPts val="0"/>
                        </a:spcAft>
                      </a:pPr>
                      <a:r>
                        <a:rPr kumimoji="0" lang="en-US" sz="2000" b="0" i="0" kern="1200" dirty="0">
                          <a:solidFill>
                            <a:schemeClr val="tx1"/>
                          </a:solidFill>
                          <a:latin typeface="Cambria" pitchFamily="18" charset="0"/>
                          <a:ea typeface="+mn-ea"/>
                          <a:cs typeface="+mn-cs"/>
                        </a:rPr>
                        <a:t>SURAT</a:t>
                      </a:r>
                    </a:p>
                  </a:txBody>
                  <a:tcPr marL="68571" marR="68571" marT="0" marB="0" anchor="ctr">
                    <a:noFill/>
                  </a:tcPr>
                </a:tc>
                <a:extLst>
                  <a:ext uri="{0D108BD9-81ED-4DB2-BD59-A6C34878D82A}">
                    <a16:rowId xmlns:a16="http://schemas.microsoft.com/office/drawing/2014/main" val="2619754944"/>
                  </a:ext>
                </a:extLst>
              </a:tr>
            </a:tbl>
          </a:graphicData>
        </a:graphic>
      </p:graphicFrame>
      <p:sp>
        <p:nvSpPr>
          <p:cNvPr id="8" name="Title 1">
            <a:extLst>
              <a:ext uri="{FF2B5EF4-FFF2-40B4-BE49-F238E27FC236}">
                <a16:creationId xmlns:a16="http://schemas.microsoft.com/office/drawing/2014/main" id="{AF4B155B-83CD-4197-9754-41F92BAF6229}"/>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E2D90994-7E58-4070-B21E-C350A2BCC326}"/>
              </a:ext>
            </a:extLst>
          </p:cNvPr>
          <p:cNvSpPr/>
          <p:nvPr/>
        </p:nvSpPr>
        <p:spPr>
          <a:xfrm>
            <a:off x="407368" y="3044273"/>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
        <p:nvSpPr>
          <p:cNvPr id="9" name="Rectangle 8">
            <a:extLst>
              <a:ext uri="{FF2B5EF4-FFF2-40B4-BE49-F238E27FC236}">
                <a16:creationId xmlns:a16="http://schemas.microsoft.com/office/drawing/2014/main" id="{4F402C73-FE0D-4354-9879-4E0264819D86}"/>
              </a:ext>
            </a:extLst>
          </p:cNvPr>
          <p:cNvSpPr/>
          <p:nvPr/>
        </p:nvSpPr>
        <p:spPr>
          <a:xfrm>
            <a:off x="7728917" y="3059668"/>
            <a:ext cx="391713" cy="369332"/>
          </a:xfrm>
          <a:prstGeom prst="rect">
            <a:avLst/>
          </a:prstGeom>
        </p:spPr>
        <p:txBody>
          <a:bodyPr wrap="square">
            <a:spAutoFit/>
          </a:bodyPr>
          <a:lstStyle/>
          <a:p>
            <a:r>
              <a:rPr lang="en-US" b="1" i="1" dirty="0">
                <a:latin typeface="Arial" pitchFamily="34" charset="0"/>
                <a:cs typeface="Arial" pitchFamily="34" charset="0"/>
              </a:rPr>
              <a:t>S</a:t>
            </a:r>
            <a:endParaRPr lang="en-IN" dirty="0"/>
          </a:p>
        </p:txBody>
      </p:sp>
      <p:pic>
        <p:nvPicPr>
          <p:cNvPr id="1026" name="Picture 2" descr="10+ Free Hyperlink &amp; Link Images - Pixabay">
            <a:extLst>
              <a:ext uri="{FF2B5EF4-FFF2-40B4-BE49-F238E27FC236}">
                <a16:creationId xmlns:a16="http://schemas.microsoft.com/office/drawing/2014/main" id="{ECA55A3D-AAA2-3DBF-1C88-29AD04B432D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99075" y="4049123"/>
            <a:ext cx="904005" cy="9040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9998513"/>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F3B5E68-C491-4A50-A831-AB185D6FFC6C}"/>
              </a:ext>
            </a:extLst>
          </p:cNvPr>
          <p:cNvGrpSpPr/>
          <p:nvPr/>
        </p:nvGrpSpPr>
        <p:grpSpPr>
          <a:xfrm>
            <a:off x="1271464" y="548680"/>
            <a:ext cx="6552728" cy="1574045"/>
            <a:chOff x="2209801" y="1265224"/>
            <a:chExt cx="6478487" cy="1574045"/>
          </a:xfrm>
        </p:grpSpPr>
        <p:sp>
          <p:nvSpPr>
            <p:cNvPr id="3" name="Rectangle 2"/>
            <p:cNvSpPr/>
            <p:nvPr/>
          </p:nvSpPr>
          <p:spPr>
            <a:xfrm>
              <a:off x="2231571" y="1828199"/>
              <a:ext cx="6456717" cy="830997"/>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a:latin typeface="Arial" panose="020B0604020202020204" pitchFamily="34" charset="0"/>
                  <a:cs typeface="Arial" pitchFamily="34" charset="0"/>
                </a:rPr>
                <a:t>   </a:t>
              </a:r>
              <a:r>
                <a:rPr lang="en-US" sz="2000" dirty="0">
                  <a:solidFill>
                    <a:srgbClr val="A67F59"/>
                  </a:solidFill>
                  <a:latin typeface="Arial" panose="020B0604020202020204" pitchFamily="34" charset="0"/>
                  <a:cs typeface="Arial" panose="020B0604020202020204" pitchFamily="34" charset="0"/>
                </a:rPr>
                <a:t>*</a:t>
              </a:r>
              <a:r>
                <a:rPr lang="en-US" sz="2400" dirty="0">
                  <a:latin typeface="Arial" panose="020B0604020202020204" pitchFamily="34" charset="0"/>
                  <a:cs typeface="Arial" pitchFamily="34" charset="0"/>
                </a:rPr>
                <a:t>   </a:t>
              </a:r>
              <a:r>
                <a:rPr lang="en-US" sz="2400" dirty="0">
                  <a:solidFill>
                    <a:srgbClr val="298AE5"/>
                  </a:solidFill>
                  <a:latin typeface="Arial" panose="020B0604020202020204" pitchFamily="34" charset="0"/>
                  <a:cs typeface="Arial" panose="020B0604020202020204" pitchFamily="34" charset="0"/>
                </a:rPr>
                <a:t>FROM</a:t>
              </a:r>
              <a:r>
                <a:rPr lang="en-US" sz="2400" dirty="0">
                  <a:latin typeface="Arial" pitchFamily="34" charset="0"/>
                  <a:cs typeface="Arial" pitchFamily="34" charset="0"/>
                </a:rPr>
                <a:t> &lt;table_references&gt;</a:t>
              </a:r>
            </a:p>
            <a:p>
              <a:endParaRPr lang="en-US" sz="2400" dirty="0">
                <a:latin typeface="Arial" pitchFamily="34" charset="0"/>
                <a:cs typeface="Arial" pitchFamily="34" charset="0"/>
              </a:endParaRPr>
            </a:p>
          </p:txBody>
        </p:sp>
        <p:sp>
          <p:nvSpPr>
            <p:cNvPr id="15" name="Rectangle 14"/>
            <p:cNvSpPr/>
            <p:nvPr/>
          </p:nvSpPr>
          <p:spPr>
            <a:xfrm>
              <a:off x="2209801" y="1265224"/>
              <a:ext cx="4241867" cy="461665"/>
            </a:xfrm>
            <a:prstGeom prst="rect">
              <a:avLst/>
            </a:prstGeom>
            <a:solidFill>
              <a:schemeClr val="accent4">
                <a:lumMod val="50000"/>
              </a:schemeClr>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SELECTION Process</a:t>
              </a:r>
            </a:p>
          </p:txBody>
        </p:sp>
        <p:sp>
          <p:nvSpPr>
            <p:cNvPr id="20" name="Left Brace 19"/>
            <p:cNvSpPr/>
            <p:nvPr/>
          </p:nvSpPr>
          <p:spPr>
            <a:xfrm rot="16200000">
              <a:off x="3638412" y="2082450"/>
              <a:ext cx="318757" cy="481624"/>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Rectangle 20"/>
            <p:cNvSpPr/>
            <p:nvPr/>
          </p:nvSpPr>
          <p:spPr>
            <a:xfrm>
              <a:off x="2497833" y="2469937"/>
              <a:ext cx="3744415" cy="369332"/>
            </a:xfrm>
            <a:prstGeom prst="rect">
              <a:avLst/>
            </a:prstGeom>
          </p:spPr>
          <p:txBody>
            <a:bodyPr wrap="square">
              <a:spAutoFit/>
            </a:bodyPr>
            <a:lstStyle/>
            <a:p>
              <a:r>
                <a:rPr lang="en-US" dirty="0">
                  <a:solidFill>
                    <a:schemeClr val="bg2">
                      <a:lumMod val="50000"/>
                    </a:schemeClr>
                  </a:solidFill>
                  <a:latin typeface="Arial" pitchFamily="34" charset="0"/>
                  <a:cs typeface="Arial" pitchFamily="34" charset="0"/>
                </a:rPr>
                <a:t>selection-list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field-list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column-list</a:t>
              </a:r>
            </a:p>
          </p:txBody>
        </p:sp>
      </p:grpSp>
      <p:sp>
        <p:nvSpPr>
          <p:cNvPr id="18" name="Rectangle 17"/>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statement </a:t>
            </a:r>
          </a:p>
        </p:txBody>
      </p:sp>
      <p:grpSp>
        <p:nvGrpSpPr>
          <p:cNvPr id="5" name="Group 4">
            <a:extLst>
              <a:ext uri="{FF2B5EF4-FFF2-40B4-BE49-F238E27FC236}">
                <a16:creationId xmlns:a16="http://schemas.microsoft.com/office/drawing/2014/main" id="{442A5A04-CCFE-4DF5-9E19-D7FD365AB7BA}"/>
              </a:ext>
            </a:extLst>
          </p:cNvPr>
          <p:cNvGrpSpPr/>
          <p:nvPr/>
        </p:nvGrpSpPr>
        <p:grpSpPr>
          <a:xfrm>
            <a:off x="1271463" y="3631935"/>
            <a:ext cx="8136905" cy="1822581"/>
            <a:chOff x="1271464" y="3789040"/>
            <a:chExt cx="8305800" cy="1822581"/>
          </a:xfrm>
        </p:grpSpPr>
        <p:grpSp>
          <p:nvGrpSpPr>
            <p:cNvPr id="2" name="Group 1">
              <a:extLst>
                <a:ext uri="{FF2B5EF4-FFF2-40B4-BE49-F238E27FC236}">
                  <a16:creationId xmlns:a16="http://schemas.microsoft.com/office/drawing/2014/main" id="{E2661989-4667-4D44-930B-32E1AAD471C9}"/>
                </a:ext>
              </a:extLst>
            </p:cNvPr>
            <p:cNvGrpSpPr/>
            <p:nvPr/>
          </p:nvGrpSpPr>
          <p:grpSpPr>
            <a:xfrm>
              <a:off x="1271464" y="3789040"/>
              <a:ext cx="8305800" cy="1490463"/>
              <a:chOff x="2209800" y="3660939"/>
              <a:chExt cx="8305800" cy="1490463"/>
            </a:xfrm>
          </p:grpSpPr>
          <p:sp>
            <p:nvSpPr>
              <p:cNvPr id="6" name="Rectangle 5"/>
              <p:cNvSpPr/>
              <p:nvPr/>
            </p:nvSpPr>
            <p:spPr>
              <a:xfrm>
                <a:off x="2209800" y="4237003"/>
                <a:ext cx="8305800" cy="461665"/>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a:latin typeface="Arial" pitchFamily="34" charset="0"/>
                    <a:cs typeface="Arial" pitchFamily="34" charset="0"/>
                  </a:rPr>
                  <a:t> column-list</a:t>
                </a:r>
                <a:r>
                  <a:rPr lang="en-US" sz="2400" dirty="0">
                    <a:solidFill>
                      <a:srgbClr val="298AE5"/>
                    </a:solidFill>
                    <a:latin typeface="Arial" panose="020B0604020202020204" pitchFamily="34" charset="0"/>
                    <a:cs typeface="Arial" panose="020B0604020202020204" pitchFamily="34" charset="0"/>
                  </a:rPr>
                  <a:t> FROM</a:t>
                </a:r>
                <a:r>
                  <a:rPr lang="en-US" sz="2400" dirty="0">
                    <a:latin typeface="Arial" pitchFamily="34" charset="0"/>
                    <a:cs typeface="Arial" pitchFamily="34" charset="0"/>
                  </a:rPr>
                  <a:t> &lt;table_references&gt;</a:t>
                </a:r>
              </a:p>
            </p:txBody>
          </p:sp>
          <p:sp>
            <p:nvSpPr>
              <p:cNvPr id="16" name="Rectangle 15"/>
              <p:cNvSpPr/>
              <p:nvPr/>
            </p:nvSpPr>
            <p:spPr>
              <a:xfrm>
                <a:off x="2209801" y="3660939"/>
                <a:ext cx="4241867" cy="461665"/>
              </a:xfrm>
              <a:prstGeom prst="rect">
                <a:avLst/>
              </a:prstGeom>
              <a:solidFill>
                <a:schemeClr val="accent4">
                  <a:lumMod val="50000"/>
                </a:schemeClr>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PROJECTION Process</a:t>
                </a:r>
              </a:p>
            </p:txBody>
          </p:sp>
          <p:sp>
            <p:nvSpPr>
              <p:cNvPr id="17" name="Left Brace 16"/>
              <p:cNvSpPr/>
              <p:nvPr/>
            </p:nvSpPr>
            <p:spPr>
              <a:xfrm rot="16200000">
                <a:off x="4093810" y="4139751"/>
                <a:ext cx="495300" cy="1528001"/>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sp>
          <p:nvSpPr>
            <p:cNvPr id="13" name="Rectangle 12">
              <a:extLst>
                <a:ext uri="{FF2B5EF4-FFF2-40B4-BE49-F238E27FC236}">
                  <a16:creationId xmlns:a16="http://schemas.microsoft.com/office/drawing/2014/main" id="{137FF2F7-9558-46A5-B57A-6BBD2D6CD60C}"/>
                </a:ext>
              </a:extLst>
            </p:cNvPr>
            <p:cNvSpPr/>
            <p:nvPr/>
          </p:nvSpPr>
          <p:spPr>
            <a:xfrm>
              <a:off x="1775520" y="5242289"/>
              <a:ext cx="3865457" cy="369332"/>
            </a:xfrm>
            <a:prstGeom prst="rect">
              <a:avLst/>
            </a:prstGeom>
          </p:spPr>
          <p:txBody>
            <a:bodyPr wrap="square">
              <a:spAutoFit/>
            </a:bodyPr>
            <a:lstStyle/>
            <a:p>
              <a:r>
                <a:rPr lang="en-US" dirty="0">
                  <a:solidFill>
                    <a:schemeClr val="bg2">
                      <a:lumMod val="50000"/>
                    </a:schemeClr>
                  </a:solidFill>
                  <a:latin typeface="Arial" pitchFamily="34" charset="0"/>
                  <a:cs typeface="Arial" pitchFamily="34" charset="0"/>
                </a:rPr>
                <a:t>selection-list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field-list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column-list</a:t>
              </a:r>
            </a:p>
          </p:txBody>
        </p:sp>
      </p:grpSp>
      <p:sp>
        <p:nvSpPr>
          <p:cNvPr id="14" name="TextBox 13">
            <a:extLst>
              <a:ext uri="{FF2B5EF4-FFF2-40B4-BE49-F238E27FC236}">
                <a16:creationId xmlns:a16="http://schemas.microsoft.com/office/drawing/2014/main" id="{F66FC77B-9494-D228-CAF0-26C2D4166780}"/>
              </a:ext>
            </a:extLst>
          </p:cNvPr>
          <p:cNvSpPr txBox="1"/>
          <p:nvPr/>
        </p:nvSpPr>
        <p:spPr>
          <a:xfrm>
            <a:off x="335360" y="2340749"/>
            <a:ext cx="6096000" cy="892552"/>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Here, </a:t>
            </a:r>
            <a:r>
              <a:rPr lang="en-US" sz="2400" dirty="0">
                <a:solidFill>
                  <a:srgbClr val="A67F59"/>
                </a:solidFill>
                <a:latin typeface="Arial" panose="020B0604020202020204" pitchFamily="34" charset="0"/>
                <a:cs typeface="Arial" panose="020B0604020202020204" pitchFamily="34" charset="0"/>
              </a:rPr>
              <a:t>" * "</a:t>
            </a:r>
            <a:r>
              <a:rPr lang="en-US" dirty="0">
                <a:latin typeface="Arial" panose="020B0604020202020204" pitchFamily="34" charset="0"/>
                <a:cs typeface="Arial" panose="020B0604020202020204" pitchFamily="34" charset="0"/>
              </a:rPr>
              <a:t> is known as metacharacter (all columns)</a:t>
            </a:r>
            <a:r>
              <a:rPr lang="en-IN" dirty="0">
                <a:latin typeface="Arial" panose="020B0604020202020204" pitchFamily="34" charset="0"/>
                <a:cs typeface="Arial" panose="020B0604020202020204" pitchFamily="34" charset="0"/>
              </a:rPr>
              <a:t> </a:t>
            </a:r>
          </a:p>
        </p:txBody>
      </p:sp>
      <p:sp>
        <p:nvSpPr>
          <p:cNvPr id="22" name="TextBox 21">
            <a:extLst>
              <a:ext uri="{FF2B5EF4-FFF2-40B4-BE49-F238E27FC236}">
                <a16:creationId xmlns:a16="http://schemas.microsoft.com/office/drawing/2014/main" id="{544D3E47-92CD-4841-D137-BA9B1D59BDB7}"/>
              </a:ext>
            </a:extLst>
          </p:cNvPr>
          <p:cNvSpPr txBox="1"/>
          <p:nvPr/>
        </p:nvSpPr>
        <p:spPr>
          <a:xfrm>
            <a:off x="335360" y="5517232"/>
            <a:ext cx="11665296" cy="107721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Position of columns in SELECT statement will determine the position of columns in the output (as per </a:t>
            </a:r>
            <a:r>
              <a:rPr lang="en-IN" dirty="0">
                <a:latin typeface="Arial" panose="020B0604020202020204" pitchFamily="34" charset="0"/>
                <a:cs typeface="Arial" panose="020B0604020202020204" pitchFamily="34" charset="0"/>
              </a:rPr>
              <a:t>user requirements) </a:t>
            </a:r>
          </a:p>
        </p:txBody>
      </p:sp>
    </p:spTree>
    <p:extLst>
      <p:ext uri="{BB962C8B-B14F-4D97-AF65-F5344CB8AC3E}">
        <p14:creationId xmlns:p14="http://schemas.microsoft.com/office/powerpoint/2010/main" val="659418979"/>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57664" y="3950177"/>
            <a:ext cx="5715000" cy="2667019"/>
          </a:xfrm>
          <a:prstGeom prst="rect">
            <a:avLst/>
          </a:prstGeom>
        </p:spPr>
      </p:pic>
      <p:sp>
        <p:nvSpPr>
          <p:cNvPr id="2" name="Title 1"/>
          <p:cNvSpPr txBox="1">
            <a:spLocks/>
          </p:cNvSpPr>
          <p:nvPr/>
        </p:nvSpPr>
        <p:spPr>
          <a:xfrm>
            <a:off x="1676400" y="2442592"/>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statement… syntax</a:t>
            </a:r>
          </a:p>
          <a:p>
            <a:pPr lvl="0" algn="ctr">
              <a:spcBef>
                <a:spcPct val="0"/>
              </a:spcBef>
              <a:defRPr/>
            </a:pP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7" name="Rectangle 6">
            <a:extLst>
              <a:ext uri="{FF2B5EF4-FFF2-40B4-BE49-F238E27FC236}">
                <a16:creationId xmlns:a16="http://schemas.microsoft.com/office/drawing/2014/main" id="{BC9A57F6-0585-44DD-9553-7045F037800F}"/>
              </a:ext>
            </a:extLst>
          </p:cNvPr>
          <p:cNvSpPr/>
          <p:nvPr/>
        </p:nvSpPr>
        <p:spPr>
          <a:xfrm>
            <a:off x="335360" y="3223440"/>
            <a:ext cx="11449271" cy="736933"/>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ea typeface="Calibri" panose="020F0502020204030204" pitchFamily="34" charset="0"/>
                <a:cs typeface="Segoe UI Light" panose="020B0502040204020203" pitchFamily="34" charset="0"/>
              </a:rPr>
              <a:t>SELECT is used to retrieve rows selected from one or more tables (</a:t>
            </a:r>
            <a:r>
              <a:rPr lang="en-IN" sz="2000" dirty="0">
                <a:solidFill>
                  <a:schemeClr val="bg2">
                    <a:lumMod val="50000"/>
                  </a:schemeClr>
                </a:solidFill>
                <a:latin typeface="Palatino Linotype" panose="02040502050505030304" pitchFamily="18" charset="0"/>
                <a:ea typeface="Calibri" panose="020F0502020204030204" pitchFamily="34" charset="0"/>
                <a:cs typeface="Segoe UI Light" panose="020B0502040204020203" pitchFamily="34" charset="0"/>
              </a:rPr>
              <a:t>using JOINS</a:t>
            </a:r>
            <a:r>
              <a:rPr lang="en-IN" sz="2000" dirty="0">
                <a:latin typeface="Palatino Linotype" panose="02040502050505030304" pitchFamily="18" charset="0"/>
                <a:ea typeface="Calibri" panose="020F0502020204030204" pitchFamily="34" charset="0"/>
                <a:cs typeface="Segoe UI Light" panose="020B0502040204020203" pitchFamily="34" charset="0"/>
              </a:rPr>
              <a:t>), and can include UNION statements and SUBQUERIES.</a:t>
            </a:r>
          </a:p>
        </p:txBody>
      </p:sp>
      <p:sp>
        <p:nvSpPr>
          <p:cNvPr id="8" name="TextBox 7">
            <a:extLst>
              <a:ext uri="{FF2B5EF4-FFF2-40B4-BE49-F238E27FC236}">
                <a16:creationId xmlns:a16="http://schemas.microsoft.com/office/drawing/2014/main" id="{406EE6C5-57FB-FA54-C0B1-B0A99A18A24C}"/>
              </a:ext>
            </a:extLst>
          </p:cNvPr>
          <p:cNvSpPr txBox="1"/>
          <p:nvPr/>
        </p:nvSpPr>
        <p:spPr>
          <a:xfrm>
            <a:off x="335360" y="332656"/>
            <a:ext cx="6096000"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Here, "*" is known as metacharacter (all columns)</a:t>
            </a:r>
            <a:r>
              <a:rPr lang="en-IN"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82129001"/>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statement</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119336" y="404664"/>
            <a:ext cx="11953328" cy="6506525"/>
          </a:xfrm>
          <a:prstGeom prst="rect">
            <a:avLst/>
          </a:prstGeom>
        </p:spPr>
        <p:txBody>
          <a:bodyPr wrap="square">
            <a:spAutoFit/>
          </a:bodyPr>
          <a:lstStyle/>
          <a:p>
            <a:r>
              <a:rPr lang="en-IN" sz="2000" dirty="0">
                <a:solidFill>
                  <a:schemeClr val="accent6">
                    <a:lumMod val="50000"/>
                  </a:schemeClr>
                </a:solidFill>
                <a:latin typeface="Liberation Mono"/>
                <a:cs typeface="Arial" panose="020B0604020202020204" pitchFamily="34" charset="0"/>
              </a:rPr>
              <a:t>                   </a:t>
            </a:r>
            <a:r>
              <a:rPr lang="en-IN" sz="2000" b="1" dirty="0">
                <a:solidFill>
                  <a:schemeClr val="accent4">
                    <a:lumMod val="50000"/>
                  </a:schemeClr>
                </a:solidFill>
                <a:latin typeface="Liberation Mono"/>
                <a:cs typeface="Arial" panose="020B0604020202020204" pitchFamily="34" charset="0"/>
              </a:rPr>
              <a:t>modifiers</a:t>
            </a:r>
            <a:endParaRPr lang="en-US" sz="2000" b="1" dirty="0">
              <a:solidFill>
                <a:schemeClr val="accent4">
                  <a:lumMod val="50000"/>
                </a:schemeClr>
              </a:solidFill>
              <a:latin typeface="Liberation Mono"/>
              <a:cs typeface="Arial" panose="020B0604020202020204" pitchFamily="34" charset="0"/>
            </a:endParaRPr>
          </a:p>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TOP</a:t>
            </a:r>
            <a:r>
              <a:rPr lang="en-US" sz="2000" dirty="0">
                <a:solidFill>
                  <a:schemeClr val="tx1">
                    <a:lumMod val="95000"/>
                    <a:lumOff val="5000"/>
                  </a:schemeClr>
                </a:solidFill>
                <a:latin typeface="Liberation Mono"/>
                <a:cs typeface="Arial" panose="020B0604020202020204" pitchFamily="34" charset="0"/>
              </a:rPr>
              <a:t> &lt;n&gt; ] [</a:t>
            </a:r>
            <a:r>
              <a:rPr lang="en-US" sz="2000" u="heavy" dirty="0">
                <a:solidFill>
                  <a:schemeClr val="tx1">
                    <a:lumMod val="95000"/>
                    <a:lumOff val="5000"/>
                  </a:schemeClr>
                </a:solidFill>
                <a:uFill>
                  <a:solidFill>
                    <a:srgbClr val="570528"/>
                  </a:solidFill>
                </a:uFill>
                <a:latin typeface="Liberation Mono"/>
                <a:cs typeface="Arial" panose="020B0604020202020204" pitchFamily="34" charset="0"/>
              </a:rPr>
              <a:t>ALL / DISTINCT ON ( expression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 [as] </a:t>
            </a:r>
            <a:r>
              <a:rPr lang="en-US" sz="2000" dirty="0">
                <a:solidFill>
                  <a:schemeClr val="bg1">
                    <a:lumMod val="50000"/>
                  </a:schemeClr>
                </a:solidFill>
                <a:latin typeface="Liberation Mono"/>
              </a:rPr>
              <a:t>alias_name</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 [as] </a:t>
            </a:r>
            <a:r>
              <a:rPr lang="en-US" sz="2000" dirty="0">
                <a:solidFill>
                  <a:schemeClr val="bg1">
                    <a:lumMod val="50000"/>
                  </a:schemeClr>
                </a:solidFill>
                <a:latin typeface="Liberation Mono"/>
              </a:rPr>
              <a:t>alias_name</a:t>
            </a:r>
            <a:r>
              <a:rPr lang="en-US" sz="2000" dirty="0">
                <a:solidFill>
                  <a:schemeClr val="tx1">
                    <a:lumMod val="95000"/>
                    <a:lumOff val="5000"/>
                  </a:schemeClr>
                </a:solidFill>
                <a:latin typeface="Liberation Mono"/>
                <a:cs typeface="Arial" panose="020B0604020202020204" pitchFamily="34" charset="0"/>
              </a:rPr>
              <a:t>], expression1 [ [as] </a:t>
            </a:r>
            <a:r>
              <a:rPr lang="en-US" sz="2000" dirty="0">
                <a:solidFill>
                  <a:schemeClr val="bg1">
                    <a:lumMod val="50000"/>
                  </a:schemeClr>
                </a:solidFill>
                <a:latin typeface="Liberation Mono"/>
              </a:rPr>
              <a:t>alias_name</a:t>
            </a:r>
            <a:r>
              <a:rPr lang="en-US" sz="2000" dirty="0">
                <a:solidFill>
                  <a:schemeClr val="tx1">
                    <a:lumMod val="95000"/>
                    <a:lumOff val="5000"/>
                  </a:schemeClr>
                </a:solidFill>
                <a:latin typeface="Liberation Mono"/>
                <a:cs typeface="Arial" panose="020B0604020202020204" pitchFamily="34" charset="0"/>
              </a:rPr>
              <a:t>], expression2 [ [as] </a:t>
            </a:r>
            <a:r>
              <a:rPr lang="en-US" sz="2000" dirty="0">
                <a:solidFill>
                  <a:schemeClr val="bg1">
                    <a:lumMod val="50000"/>
                  </a:schemeClr>
                </a:solidFill>
                <a:latin typeface="Liberation Mono"/>
              </a:rPr>
              <a:t>alias_name</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endParaRPr lang="en-US" sz="6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 &lt;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&gt; [as] </a:t>
            </a:r>
            <a:r>
              <a:rPr lang="en-US" sz="2000" dirty="0">
                <a:solidFill>
                  <a:schemeClr val="bg1">
                    <a:lumMod val="50000"/>
                  </a:schemeClr>
                </a:solidFill>
                <a:latin typeface="Liberation Mono"/>
              </a:rPr>
              <a:t>alias_name</a:t>
            </a:r>
            <a:r>
              <a:rPr lang="en-US" sz="2000" dirty="0">
                <a:solidFill>
                  <a:schemeClr val="tx1">
                    <a:lumMod val="95000"/>
                    <a:lumOff val="5000"/>
                  </a:schemeClr>
                </a:solidFill>
                <a:latin typeface="Liberation Mono"/>
                <a:cs typeface="Arial" panose="020B0604020202020204" pitchFamily="34" charset="0"/>
              </a:rPr>
              <a:t>], &lt;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&gt; [as] </a:t>
            </a:r>
            <a:r>
              <a:rPr lang="en-US" sz="2000" dirty="0">
                <a:solidFill>
                  <a:schemeClr val="bg1">
                    <a:lumMod val="50000"/>
                  </a:schemeClr>
                </a:solidFill>
                <a:latin typeface="Liberation Mono"/>
              </a:rPr>
              <a:t>alias_name</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VALUES</a:t>
            </a:r>
            <a:r>
              <a:rPr lang="en-US" sz="2000" dirty="0">
                <a:solidFill>
                  <a:schemeClr val="tx1">
                    <a:lumMod val="95000"/>
                    <a:lumOff val="5000"/>
                  </a:schemeClr>
                </a:solidFill>
                <a:latin typeface="Liberation Mono"/>
                <a:cs typeface="Arial" panose="020B0604020202020204" pitchFamily="34" charset="0"/>
              </a:rPr>
              <a:t>(v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 (v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 (v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CSVREAD</a:t>
            </a:r>
            <a:r>
              <a:rPr lang="en-US" sz="2000" dirty="0">
                <a:solidFill>
                  <a:schemeClr val="tx1">
                    <a:lumMod val="95000"/>
                    <a:lumOff val="5000"/>
                  </a:schemeClr>
                </a:solidFill>
                <a:latin typeface="Liberation Mono"/>
                <a:cs typeface="Arial" panose="020B0604020202020204" pitchFamily="34" charset="0"/>
              </a:rPr>
              <a:t>( '</a:t>
            </a:r>
            <a:r>
              <a:rPr lang="en-US" sz="2000" dirty="0" err="1">
                <a:solidFill>
                  <a:schemeClr val="tx1">
                    <a:lumMod val="95000"/>
                    <a:lumOff val="5000"/>
                  </a:schemeClr>
                </a:solidFill>
                <a:latin typeface="Liberation Mono"/>
                <a:cs typeface="Arial" panose="020B0604020202020204" pitchFamily="34" charset="0"/>
              </a:rPr>
              <a:t>filePath</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TABLE</a:t>
            </a:r>
            <a:r>
              <a:rPr lang="en-US" sz="2000" dirty="0">
                <a:solidFill>
                  <a:schemeClr val="tx1">
                    <a:lumMod val="95000"/>
                    <a:lumOff val="5000"/>
                  </a:schemeClr>
                </a:solidFill>
                <a:latin typeface="Liberation Mono"/>
                <a:cs typeface="Arial" panose="020B0604020202020204" pitchFamily="34" charset="0"/>
              </a:rPr>
              <a:t>( fieldName dataType </a:t>
            </a:r>
            <a:r>
              <a:rPr lang="en-US" sz="2000" dirty="0">
                <a:solidFill>
                  <a:schemeClr val="accent5">
                    <a:lumMod val="7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a:t>
            </a:r>
            <a:r>
              <a:rPr lang="en-US" sz="2000" dirty="0">
                <a:solidFill>
                  <a:schemeClr val="tx1">
                    <a:lumMod val="95000"/>
                    <a:lumOff val="5000"/>
                  </a:schemeClr>
                </a:solidFill>
                <a:latin typeface="Liberation Mono"/>
                <a:cs typeface="Arial" panose="020B0604020202020204" pitchFamily="34" charset="0"/>
              </a:rPr>
              <a:t>),</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fieldName dataType </a:t>
            </a:r>
            <a:r>
              <a:rPr lang="en-US" sz="2000" dirty="0">
                <a:solidFill>
                  <a:schemeClr val="accent5">
                    <a:lumMod val="7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HAVING</a:t>
            </a:r>
            <a:r>
              <a:rPr lang="en-US" sz="2000" dirty="0">
                <a:solidFill>
                  <a:schemeClr val="tx1">
                    <a:lumMod val="95000"/>
                    <a:lumOff val="5000"/>
                  </a:schemeClr>
                </a:solidFill>
                <a:latin typeface="Liberation Mono"/>
                <a:cs typeface="Arial" panose="020B0604020202020204" pitchFamily="34" charset="0"/>
              </a:rPr>
              <a:t> &lt; having_condition1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having_condition2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WINDOW</a:t>
            </a:r>
            <a:r>
              <a:rPr lang="en-US" sz="2000" dirty="0">
                <a:solidFill>
                  <a:schemeClr val="tx1">
                    <a:lumMod val="95000"/>
                    <a:lumOff val="5000"/>
                  </a:schemeClr>
                </a:solidFill>
                <a:latin typeface="Liberation Mono"/>
                <a:cs typeface="Arial" panose="020B0604020202020204" pitchFamily="34" charset="0"/>
              </a:rPr>
              <a:t> windowName AS windowSpecification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QUALIFY</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window function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expression = ( sub-query )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query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EXCEPT</a:t>
            </a:r>
            <a:r>
              <a:rPr lang="en-US" sz="2000" dirty="0">
                <a:solidFill>
                  <a:schemeClr val="tx1">
                    <a:lumMod val="95000"/>
                    <a:lumOff val="5000"/>
                  </a:schemeClr>
                </a:solidFill>
                <a:latin typeface="Liberation Mono"/>
                <a:cs typeface="Arial" panose="020B0604020202020204" pitchFamily="34" charset="0"/>
              </a:rPr>
              <a:t> query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INTERSECT</a:t>
            </a:r>
            <a:r>
              <a:rPr lang="en-US" sz="2000" dirty="0">
                <a:solidFill>
                  <a:schemeClr val="tx1">
                    <a:lumMod val="95000"/>
                    <a:lumOff val="5000"/>
                  </a:schemeClr>
                </a:solidFill>
                <a:latin typeface="Liberation Mono"/>
                <a:cs typeface="Arial" panose="020B0604020202020204" pitchFamily="34" charset="0"/>
              </a:rPr>
              <a:t> query ]</a:t>
            </a:r>
          </a:p>
          <a:p>
            <a:pPr marL="285750" indent="-285750">
              <a:lnSpc>
                <a:spcPct val="150000"/>
              </a:lnSpc>
              <a:buFont typeface="Arial" panose="020B0604020202020204" pitchFamily="34" charset="0"/>
              <a:buChar char="•"/>
            </a:pPr>
            <a:r>
              <a:rPr lang="en-IN" sz="2000" b="0" i="0" dirty="0">
                <a:solidFill>
                  <a:srgbClr val="000000"/>
                </a:solidFill>
                <a:effectLst/>
                <a:latin typeface="Liberation Mono"/>
              </a:rPr>
              <a:t>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FD8603"/>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FD8603"/>
                </a:solidFill>
                <a:latin typeface="Liberation Mono"/>
                <a:cs typeface="Arial" panose="020B0604020202020204" pitchFamily="34" charset="0"/>
              </a:rPr>
              <a:t>LAST</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query </a:t>
            </a:r>
            <a:r>
              <a:rPr lang="en-US" sz="2000" dirty="0">
                <a:solidFill>
                  <a:schemeClr val="bg1">
                    <a:lumMod val="65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 query </a:t>
            </a:r>
            <a:r>
              <a:rPr lang="en-US" sz="2000" dirty="0">
                <a:solidFill>
                  <a:schemeClr val="bg1">
                    <a:lumMod val="65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a:t>
            </a:r>
            <a:r>
              <a:rPr lang="en-US" sz="2000" dirty="0">
                <a:solidFill>
                  <a:srgbClr val="FD8603"/>
                </a:solidFill>
                <a:latin typeface="Liberation Mono"/>
                <a:cs typeface="Arial" panose="020B0604020202020204" pitchFamily="34" charset="0"/>
              </a:rPr>
              <a:t>ROW</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FD8603"/>
                </a:solidFill>
                <a:latin typeface="Liberation Mono"/>
                <a:cs typeface="Arial" panose="020B0604020202020204" pitchFamily="34" charset="0"/>
              </a:rPr>
              <a:t>ROWS</a:t>
            </a:r>
            <a:r>
              <a:rPr lang="en-US" sz="2000" dirty="0">
                <a:solidFill>
                  <a:schemeClr val="tx1">
                    <a:lumMod val="95000"/>
                    <a:lumOff val="5000"/>
                  </a:schemeClr>
                </a:solidFill>
                <a:latin typeface="Liberation Mono"/>
                <a:cs typeface="Arial" panose="020B0604020202020204" pitchFamily="34" charset="0"/>
              </a:rPr>
              <a:t> } { </a:t>
            </a:r>
            <a:r>
              <a:rPr lang="en-US" sz="2000" dirty="0">
                <a:solidFill>
                  <a:srgbClr val="FD8603"/>
                </a:solidFill>
                <a:latin typeface="Liberation Mono"/>
                <a:cs typeface="Arial" panose="020B0604020202020204" pitchFamily="34" charset="0"/>
              </a:rPr>
              <a:t>ONLY</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FD8603"/>
                </a:solidFill>
                <a:latin typeface="Liberation Mono"/>
                <a:cs typeface="Arial" panose="020B0604020202020204" pitchFamily="34" charset="0"/>
              </a:rPr>
              <a:t>WITH TIES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FOR</a:t>
            </a:r>
            <a:r>
              <a:rPr lang="en-US" sz="2000" dirty="0">
                <a:solidFill>
                  <a:schemeClr val="tx1">
                    <a:lumMod val="95000"/>
                    <a:lumOff val="5000"/>
                  </a:schemeClr>
                </a:solidFill>
                <a:latin typeface="Liberation Mono"/>
                <a:cs typeface="Arial" panose="020B0604020202020204" pitchFamily="34" charset="0"/>
              </a:rPr>
              <a:t> { UPDATE } ]</a:t>
            </a:r>
            <a:endParaRPr lang="en-IN" sz="2000" dirty="0">
              <a:latin typeface="Liberation Mono"/>
            </a:endParaRPr>
          </a:p>
        </p:txBody>
      </p:sp>
    </p:spTree>
    <p:extLst>
      <p:ext uri="{BB962C8B-B14F-4D97-AF65-F5344CB8AC3E}">
        <p14:creationId xmlns:p14="http://schemas.microsoft.com/office/powerpoint/2010/main" val="3668840931"/>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column - alias</a:t>
            </a:r>
          </a:p>
        </p:txBody>
      </p:sp>
      <p:sp>
        <p:nvSpPr>
          <p:cNvPr id="3" name="Rectangle 2"/>
          <p:cNvSpPr/>
          <p:nvPr/>
        </p:nvSpPr>
        <p:spPr>
          <a:xfrm>
            <a:off x="253749" y="116632"/>
            <a:ext cx="8685669" cy="129586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a:t>
            </a:r>
            <a:r>
              <a:rPr lang="en-IN" dirty="0">
                <a:solidFill>
                  <a:srgbClr val="669900"/>
                </a:solidFill>
                <a:latin typeface="Liberation Mono"/>
              </a:rPr>
              <a:t>'HELLO' ' WORLD'</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a:t>
            </a:r>
            <a:r>
              <a:rPr lang="en-IN" dirty="0">
                <a:solidFill>
                  <a:srgbClr val="669900"/>
                </a:solidFill>
                <a:latin typeface="Liberation Mono"/>
              </a:rPr>
              <a:t>'HELLO'</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AS</a:t>
            </a:r>
            <a:r>
              <a:rPr lang="en-IN" dirty="0">
                <a:latin typeface="Liberation Mono"/>
                <a:cs typeface="Arial" panose="020B0604020202020204" pitchFamily="34" charset="0"/>
              </a:rPr>
              <a:t> </a:t>
            </a:r>
            <a:r>
              <a:rPr lang="en-US" dirty="0">
                <a:latin typeface="Liberation Mono"/>
              </a:rPr>
              <a:t>"</a:t>
            </a:r>
            <a:r>
              <a:rPr lang="en-IN" dirty="0">
                <a:latin typeface="Liberation Mono"/>
                <a:ea typeface="Times New Roman" panose="02020603050405020304" pitchFamily="18" charset="0"/>
              </a:rPr>
              <a:t>WORLD</a:t>
            </a:r>
            <a:r>
              <a:rPr lang="en-US" dirty="0">
                <a:latin typeface="Liberation Mono"/>
              </a:rPr>
              <a:t>"</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ename `Employee Name` </a:t>
            </a:r>
            <a:r>
              <a:rPr lang="en-IN" dirty="0">
                <a:solidFill>
                  <a:srgbClr val="0077AA"/>
                </a:solidFill>
                <a:latin typeface="Liberation Mono"/>
                <a:ea typeface="Times New Roman" panose="02020603050405020304" pitchFamily="18" charset="0"/>
                <a:cs typeface="Arial" panose="020B0604020202020204" pitchFamily="34" charset="0"/>
              </a:rPr>
              <a:t>FROM</a:t>
            </a:r>
            <a:r>
              <a:rPr lang="en-IN" dirty="0">
                <a:latin typeface="Liberation Mono"/>
                <a:cs typeface="Arial" panose="020B0604020202020204" pitchFamily="34" charset="0"/>
              </a:rPr>
              <a:t> emp;</a:t>
            </a:r>
          </a:p>
        </p:txBody>
      </p:sp>
      <p:sp>
        <p:nvSpPr>
          <p:cNvPr id="4" name="Rectangle 3"/>
          <p:cNvSpPr/>
          <p:nvPr/>
        </p:nvSpPr>
        <p:spPr>
          <a:xfrm>
            <a:off x="251226" y="3276600"/>
            <a:ext cx="11305255" cy="738664"/>
          </a:xfrm>
          <a:prstGeom prst="rect">
            <a:avLst/>
          </a:prstGeom>
          <a:solidFill>
            <a:schemeClr val="bg1"/>
          </a:solidFill>
        </p:spPr>
        <p:txBody>
          <a:bodyPr wrap="square">
            <a:spAutoFit/>
          </a:bodyPr>
          <a:lstStyle/>
          <a:p>
            <a:r>
              <a:rPr lang="en-IN" sz="2000" dirty="0">
                <a:latin typeface="Palatino Linotype" panose="02040502050505030304" pitchFamily="18" charset="0"/>
                <a:cs typeface="Arial" panose="020B0604020202020204" pitchFamily="34" charset="0"/>
              </a:rPr>
              <a:t>A programmer can use an alias to temporarily assign another name to a </a:t>
            </a:r>
            <a:r>
              <a:rPr lang="en-IN" sz="2000" b="1" dirty="0">
                <a:latin typeface="Palatino Linotype" panose="02040502050505030304" pitchFamily="18" charset="0"/>
                <a:cs typeface="Arial" panose="020B0604020202020204" pitchFamily="34" charset="0"/>
              </a:rPr>
              <a:t>column</a:t>
            </a:r>
            <a:r>
              <a:rPr lang="en-IN" sz="2000" dirty="0">
                <a:latin typeface="Palatino Linotype" panose="02040502050505030304" pitchFamily="18" charset="0"/>
                <a:cs typeface="Arial" panose="020B0604020202020204" pitchFamily="34" charset="0"/>
              </a:rPr>
              <a:t> or </a:t>
            </a:r>
            <a:r>
              <a:rPr lang="en-IN" sz="2000" b="1" dirty="0">
                <a:latin typeface="Palatino Linotype" panose="02040502050505030304" pitchFamily="18" charset="0"/>
                <a:cs typeface="Arial" panose="020B0604020202020204" pitchFamily="34" charset="0"/>
              </a:rPr>
              <a:t>table</a:t>
            </a:r>
            <a:r>
              <a:rPr lang="en-IN" sz="2000" dirty="0">
                <a:latin typeface="Palatino Linotype" panose="02040502050505030304" pitchFamily="18" charset="0"/>
                <a:cs typeface="Arial" panose="020B0604020202020204" pitchFamily="34" charset="0"/>
              </a:rPr>
              <a:t> for the duration of a </a:t>
            </a:r>
            <a:r>
              <a:rPr lang="en-IN" sz="2200" b="1" i="1" dirty="0">
                <a:latin typeface="Palatino Linotype" panose="02040502050505030304" pitchFamily="18" charset="0"/>
                <a:cs typeface="Arial" panose="020B0604020202020204" pitchFamily="34" charset="0"/>
              </a:rPr>
              <a:t>SELECT</a:t>
            </a:r>
            <a:r>
              <a:rPr lang="en-IN" sz="2000" dirty="0">
                <a:latin typeface="Palatino Linotype" panose="02040502050505030304" pitchFamily="18" charset="0"/>
                <a:cs typeface="Arial" panose="020B0604020202020204" pitchFamily="34" charset="0"/>
              </a:rPr>
              <a:t> query</a:t>
            </a:r>
            <a:r>
              <a:rPr lang="en-IN" sz="2000" b="1" dirty="0">
                <a:latin typeface="Palatino Linotype" panose="02040502050505030304" pitchFamily="18" charset="0"/>
                <a:cs typeface="Arial" panose="020B0604020202020204" pitchFamily="34" charset="0"/>
              </a:rPr>
              <a:t>.</a:t>
            </a:r>
            <a:r>
              <a:rPr lang="en-IN" sz="2000" b="1" dirty="0">
                <a:solidFill>
                  <a:srgbClr val="FF0000"/>
                </a:solidFill>
                <a:latin typeface="Palatino Linotype" panose="02040502050505030304" pitchFamily="18" charset="0"/>
                <a:cs typeface="Arial" panose="020B0604020202020204" pitchFamily="34" charset="0"/>
              </a:rPr>
              <a:t> </a:t>
            </a:r>
          </a:p>
        </p:txBody>
      </p:sp>
      <p:sp>
        <p:nvSpPr>
          <p:cNvPr id="5" name="Rectangle 4">
            <a:extLst>
              <a:ext uri="{FF2B5EF4-FFF2-40B4-BE49-F238E27FC236}">
                <a16:creationId xmlns:a16="http://schemas.microsoft.com/office/drawing/2014/main" id="{000DFE5E-7E26-4CF6-9CFD-29B830664D09}"/>
              </a:ext>
            </a:extLst>
          </p:cNvPr>
          <p:cNvSpPr/>
          <p:nvPr/>
        </p:nvSpPr>
        <p:spPr>
          <a:xfrm>
            <a:off x="263352" y="4400525"/>
            <a:ext cx="11665296" cy="1692771"/>
          </a:xfrm>
          <a:prstGeom prst="rect">
            <a:avLst/>
          </a:prstGeom>
        </p:spPr>
        <p:txBody>
          <a:bodyPr wrap="square">
            <a:spAutoFit/>
          </a:bodyPr>
          <a:lstStyle/>
          <a:p>
            <a:r>
              <a:rPr lang="en-IN" dirty="0">
                <a:latin typeface="Palatino Linotype" panose="02040502050505030304" pitchFamily="18" charset="0"/>
                <a:cs typeface="Segoe UI Light" panose="020B0502040204020203" pitchFamily="34" charset="0"/>
              </a:rPr>
              <a:t>In the selection-list, a quoted column alias can be specified using identifier</a:t>
            </a:r>
            <a:r>
              <a:rPr lang="en-IN" b="1" i="1" dirty="0">
                <a:latin typeface="Palatino Linotype" panose="02040502050505030304" pitchFamily="18" charset="0"/>
                <a:cs typeface="Segoe UI Light" panose="020B0502040204020203" pitchFamily="34" charset="0"/>
              </a:rPr>
              <a:t> </a:t>
            </a:r>
            <a:r>
              <a:rPr lang="en-IN" b="1" dirty="0">
                <a:latin typeface="Palatino Linotype" panose="02040502050505030304" pitchFamily="18" charset="0"/>
                <a:cs typeface="Segoe UI Light" panose="020B0502040204020203" pitchFamily="34" charset="0"/>
              </a:rPr>
              <a:t>( ` )</a:t>
            </a:r>
            <a:r>
              <a:rPr lang="en-IN" dirty="0">
                <a:latin typeface="Palatino Linotype" panose="02040502050505030304" pitchFamily="18" charset="0"/>
                <a:cs typeface="Segoe UI Light" panose="020B0502040204020203" pitchFamily="34" charset="0"/>
              </a:rPr>
              <a:t> or string quote </a:t>
            </a:r>
            <a:r>
              <a:rPr lang="en-IN" b="1" dirty="0">
                <a:latin typeface="Palatino Linotype" panose="02040502050505030304" pitchFamily="18" charset="0"/>
                <a:cs typeface="Segoe UI Light" panose="020B0502040204020203" pitchFamily="34" charset="0"/>
              </a:rPr>
              <a:t>( " )</a:t>
            </a:r>
            <a:r>
              <a:rPr lang="en-IN" dirty="0">
                <a:latin typeface="Palatino Linotype" panose="02040502050505030304" pitchFamily="18" charset="0"/>
                <a:cs typeface="Segoe UI Light" panose="020B0502040204020203" pitchFamily="34" charset="0"/>
              </a:rPr>
              <a:t> characters.</a:t>
            </a:r>
          </a:p>
          <a:p>
            <a:endParaRPr lang="en-IN" dirty="0">
              <a:solidFill>
                <a:srgbClr val="FF0000"/>
              </a:solidFill>
              <a:latin typeface="Arial" panose="020B0604020202020204" pitchFamily="34" charset="0"/>
              <a:cs typeface="Arial" panose="020B0604020202020204" pitchFamily="34" charset="0"/>
            </a:endParaRPr>
          </a:p>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 </a:t>
            </a:r>
          </a:p>
          <a:p>
            <a:endParaRPr lang="en-IN"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Assigning an alias_name does not actually rename the column or table.</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You cannot use alias in an expression.</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67677198"/>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alias</a:t>
            </a:r>
            <a:endParaRPr lang="en-IN" sz="3200" i="1" dirty="0">
              <a:solidFill>
                <a:srgbClr val="FF9900"/>
              </a:solidFill>
              <a:latin typeface="Arial" pitchFamily="34" charset="0"/>
              <a:cs typeface="Arial" pitchFamily="34" charset="0"/>
            </a:endParaRPr>
          </a:p>
        </p:txBody>
      </p:sp>
      <p:sp>
        <p:nvSpPr>
          <p:cNvPr id="2" name="Rectangle 1"/>
          <p:cNvSpPr/>
          <p:nvPr/>
        </p:nvSpPr>
        <p:spPr>
          <a:xfrm>
            <a:off x="335361" y="809510"/>
            <a:ext cx="11449272" cy="400110"/>
          </a:xfrm>
          <a:prstGeom prst="rect">
            <a:avLst/>
          </a:prstGeom>
        </p:spPr>
        <p:txBody>
          <a:bodyPr wrap="square">
            <a:spAutoFit/>
          </a:bodyPr>
          <a:lstStyle/>
          <a:p>
            <a:r>
              <a:rPr lang="en-US" sz="2000" dirty="0">
                <a:solidFill>
                  <a:srgbClr val="0077AA"/>
                </a:solidFill>
                <a:latin typeface="Liberation Mono"/>
              </a:rPr>
              <a:t>SELECT </a:t>
            </a:r>
            <a:r>
              <a:rPr lang="en-US" sz="2000" b="1" i="1" dirty="0">
                <a:latin typeface="Liberation Mono"/>
              </a:rPr>
              <a:t>A</a:t>
            </a:r>
            <a:r>
              <a:rPr lang="en-US" sz="2000" baseline="-25000" dirty="0">
                <a:latin typeface="Liberation Mono"/>
              </a:rPr>
              <a:t>1</a:t>
            </a:r>
            <a:r>
              <a:rPr lang="en-US" sz="2000" dirty="0">
                <a:solidFill>
                  <a:srgbClr val="0077AA"/>
                </a:solidFill>
                <a:latin typeface="Liberation Mono"/>
              </a:rPr>
              <a:t> </a:t>
            </a:r>
            <a:r>
              <a:rPr lang="en-US" sz="2000" dirty="0">
                <a:latin typeface="Liberation Mono"/>
              </a:rPr>
              <a:t>[ [AS] </a:t>
            </a:r>
            <a:r>
              <a:rPr lang="en-US" sz="2000" dirty="0">
                <a:solidFill>
                  <a:schemeClr val="bg1">
                    <a:lumMod val="50000"/>
                  </a:schemeClr>
                </a:solidFill>
                <a:latin typeface="Liberation Mono"/>
              </a:rPr>
              <a:t>alias_name</a:t>
            </a:r>
            <a:r>
              <a:rPr lang="en-US" sz="2000" dirty="0">
                <a:latin typeface="Liberation Mono"/>
              </a:rPr>
              <a:t>],</a:t>
            </a:r>
            <a:r>
              <a:rPr lang="en-US" sz="2000" dirty="0">
                <a:solidFill>
                  <a:srgbClr val="0077AA"/>
                </a:solidFill>
                <a:latin typeface="Liberation Mono"/>
              </a:rPr>
              <a:t> </a:t>
            </a:r>
            <a:r>
              <a:rPr lang="en-US" sz="2000" b="1" i="1" dirty="0">
                <a:latin typeface="Liberation Mono"/>
              </a:rPr>
              <a:t>A</a:t>
            </a:r>
            <a:r>
              <a:rPr lang="en-US" sz="2000" baseline="-25000" dirty="0">
                <a:latin typeface="Liberation Mono"/>
              </a:rPr>
              <a:t>2</a:t>
            </a:r>
            <a:r>
              <a:rPr lang="en-US" sz="2000" dirty="0">
                <a:solidFill>
                  <a:srgbClr val="0077AA"/>
                </a:solidFill>
                <a:latin typeface="Liberation Mono"/>
              </a:rPr>
              <a:t> </a:t>
            </a:r>
            <a:r>
              <a:rPr lang="en-US" sz="2000" dirty="0">
                <a:latin typeface="Liberation Mono"/>
              </a:rPr>
              <a:t>[ [AS] </a:t>
            </a:r>
            <a:r>
              <a:rPr lang="en-US" sz="2000" dirty="0" err="1">
                <a:solidFill>
                  <a:schemeClr val="bg1">
                    <a:lumMod val="50000"/>
                  </a:schemeClr>
                </a:solidFill>
                <a:latin typeface="Liberation Mono"/>
              </a:rPr>
              <a:t>alias_name</a:t>
            </a:r>
            <a:r>
              <a:rPr lang="en-US" sz="2000" dirty="0">
                <a:latin typeface="Liberation Mono"/>
              </a:rPr>
              <a:t>]</a:t>
            </a:r>
            <a:r>
              <a:rPr lang="en-IN" sz="2000" dirty="0">
                <a:latin typeface="Liberation Mono"/>
              </a:rPr>
              <a:t>,</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IN" sz="2000" dirty="0">
                <a:solidFill>
                  <a:srgbClr val="000000"/>
                </a:solidFill>
                <a:latin typeface="Liberation Mono"/>
              </a:rPr>
              <a:t>,</a:t>
            </a:r>
            <a:r>
              <a:rPr lang="en-US" sz="2000" dirty="0">
                <a:solidFill>
                  <a:srgbClr val="0077AA"/>
                </a:solidFill>
                <a:latin typeface="Liberation Mono"/>
              </a:rPr>
              <a:t> </a:t>
            </a:r>
            <a:r>
              <a:rPr lang="en-US" sz="2000" b="1" i="1" dirty="0">
                <a:latin typeface="Liberation Mono"/>
              </a:rPr>
              <a:t>A</a:t>
            </a:r>
            <a:r>
              <a:rPr lang="en-US" sz="2000" baseline="-25000" dirty="0">
                <a:latin typeface="Liberation Mono"/>
              </a:rPr>
              <a:t>N</a:t>
            </a:r>
            <a:r>
              <a:rPr lang="en-US" sz="2000" dirty="0">
                <a:solidFill>
                  <a:srgbClr val="0077AA"/>
                </a:solidFill>
                <a:latin typeface="Liberation Mono"/>
              </a:rPr>
              <a:t> FROM </a:t>
            </a:r>
            <a:r>
              <a:rPr lang="en-US" sz="2000" b="1" i="1" dirty="0">
                <a:solidFill>
                  <a:srgbClr val="0077AA"/>
                </a:solidFill>
                <a:latin typeface="Liberation Mono"/>
              </a:rPr>
              <a:t>r</a:t>
            </a:r>
            <a:r>
              <a:rPr lang="en-US" sz="2000" dirty="0">
                <a:solidFill>
                  <a:srgbClr val="0077AA"/>
                </a:solidFill>
                <a:latin typeface="Liberation Mono"/>
              </a:rPr>
              <a:t> </a:t>
            </a:r>
            <a:r>
              <a:rPr lang="en-US" sz="2000" dirty="0">
                <a:latin typeface="Liberation Mono"/>
              </a:rPr>
              <a:t>[ [AS] </a:t>
            </a:r>
            <a:r>
              <a:rPr lang="en-US" sz="2000" dirty="0">
                <a:solidFill>
                  <a:schemeClr val="bg1">
                    <a:lumMod val="50000"/>
                  </a:schemeClr>
                </a:solidFill>
                <a:latin typeface="Liberation Mono"/>
              </a:rPr>
              <a:t>alias_name</a:t>
            </a:r>
            <a:r>
              <a:rPr lang="en-US" sz="2000" dirty="0">
                <a:latin typeface="Liberation Mono"/>
              </a:rPr>
              <a:t>]</a:t>
            </a:r>
          </a:p>
        </p:txBody>
      </p:sp>
      <p:sp>
        <p:nvSpPr>
          <p:cNvPr id="4" name="Rectangle 3"/>
          <p:cNvSpPr/>
          <p:nvPr/>
        </p:nvSpPr>
        <p:spPr>
          <a:xfrm>
            <a:off x="263353" y="5445500"/>
            <a:ext cx="11665295" cy="1295868"/>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IN" dirty="0">
                <a:latin typeface="Liberation Mono"/>
                <a:cs typeface="Arial" panose="020B0604020202020204" pitchFamily="34" charset="0"/>
              </a:rPr>
              <a:t>empno  </a:t>
            </a:r>
            <a:r>
              <a:rPr lang="en-US" dirty="0">
                <a:solidFill>
                  <a:srgbClr val="0077AA"/>
                </a:solidFill>
                <a:latin typeface="Liberation Mono"/>
                <a:cs typeface="Arial" panose="020B0604020202020204" pitchFamily="34" charset="0"/>
              </a:rPr>
              <a:t>AS</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latin typeface="Liberation Mono"/>
                <a:ea typeface="Times New Roman" panose="02020603050405020304" pitchFamily="18" charset="0"/>
                <a:cs typeface="Arial" panose="020B0604020202020204" pitchFamily="34" charset="0"/>
              </a:rPr>
              <a:t>EmployeeID,</a:t>
            </a:r>
            <a:r>
              <a:rPr lang="en-US" dirty="0">
                <a:solidFill>
                  <a:srgbClr val="DD4A68"/>
                </a:solidFill>
                <a:latin typeface="Liberation Mono"/>
                <a:ea typeface="Times New Roman" panose="02020603050405020304" pitchFamily="18" charset="0"/>
                <a:cs typeface="Arial" panose="020B0604020202020204" pitchFamily="34" charset="0"/>
              </a:rPr>
              <a:t>  </a:t>
            </a:r>
            <a:r>
              <a:rPr lang="en-IN" dirty="0">
                <a:latin typeface="Liberation Mono"/>
                <a:cs typeface="Arial" panose="020B0604020202020204" pitchFamily="34" charset="0"/>
              </a:rPr>
              <a:t>ename</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latin typeface="Liberation Mono"/>
                <a:cs typeface="Arial" panose="020B0604020202020204" pitchFamily="34" charset="0"/>
              </a:rPr>
              <a:t>EmployeeName</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IN" dirty="0">
                <a:latin typeface="Liberation Mono"/>
                <a:cs typeface="Arial" panose="020B0604020202020204" pitchFamily="34" charset="0"/>
              </a:rPr>
              <a:t>ID  </a:t>
            </a:r>
            <a:r>
              <a:rPr lang="en-US" dirty="0">
                <a:solidFill>
                  <a:srgbClr val="0077AA"/>
                </a:solidFill>
                <a:latin typeface="Liberation Mono"/>
                <a:cs typeface="Arial" panose="020B0604020202020204" pitchFamily="34" charset="0"/>
              </a:rPr>
              <a:t>AS</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669900"/>
                </a:solidFill>
                <a:latin typeface="Liberation Mono"/>
              </a:rPr>
              <a:t>`Employee ID`</a:t>
            </a:r>
            <a:r>
              <a:rPr lang="en-US" dirty="0">
                <a:latin typeface="Liberation Mono"/>
                <a:cs typeface="Arial" panose="020B0604020202020204" pitchFamily="34" charset="0"/>
              </a:rPr>
              <a:t>, </a:t>
            </a:r>
            <a:r>
              <a:rPr lang="en-IN" dirty="0">
                <a:latin typeface="Liberation Mono"/>
                <a:cs typeface="Arial" panose="020B0604020202020204" pitchFamily="34" charset="0"/>
              </a:rPr>
              <a:t>ename</a:t>
            </a:r>
            <a:r>
              <a:rPr lang="en-US" dirty="0">
                <a:latin typeface="Liberation Mono"/>
                <a:cs typeface="Arial" panose="020B0604020202020204" pitchFamily="34" charset="0"/>
              </a:rPr>
              <a:t> </a:t>
            </a:r>
            <a:r>
              <a:rPr lang="en-US" dirty="0">
                <a:solidFill>
                  <a:srgbClr val="669900"/>
                </a:solidFill>
                <a:latin typeface="Liberation Mono"/>
              </a:rPr>
              <a:t>"Employee Name"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US" dirty="0">
                <a:solidFill>
                  <a:srgbClr val="A67F59"/>
                </a:solidFill>
                <a:latin typeface="Liberation Mono"/>
              </a:rPr>
              <a:t>*</a:t>
            </a:r>
            <a:r>
              <a:rPr lang="en-US" dirty="0">
                <a:latin typeface="Liberation Mono"/>
                <a:cs typeface="Arial"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 employee;</a:t>
            </a:r>
            <a:endParaRPr lang="en-IN" dirty="0">
              <a:latin typeface="Liberation Mono"/>
              <a:cs typeface="Arial" panose="020B0604020202020204" pitchFamily="34" charset="0"/>
            </a:endParaRPr>
          </a:p>
        </p:txBody>
      </p:sp>
      <p:sp>
        <p:nvSpPr>
          <p:cNvPr id="5" name="Rectangle 4">
            <a:extLst>
              <a:ext uri="{FF2B5EF4-FFF2-40B4-BE49-F238E27FC236}">
                <a16:creationId xmlns:a16="http://schemas.microsoft.com/office/drawing/2014/main" id="{0482E5A6-2665-45F7-AAD5-1BEA8FE5A19F}"/>
              </a:ext>
            </a:extLst>
          </p:cNvPr>
          <p:cNvSpPr/>
          <p:nvPr/>
        </p:nvSpPr>
        <p:spPr>
          <a:xfrm>
            <a:off x="263352" y="2089879"/>
            <a:ext cx="11665296" cy="3139321"/>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select_expr can be given an alias using </a:t>
            </a:r>
            <a:r>
              <a:rPr lang="en-IN" b="1" dirty="0">
                <a:solidFill>
                  <a:srgbClr val="0077AA"/>
                </a:solidFill>
                <a:latin typeface="Arial" panose="020B0604020202020204" pitchFamily="34" charset="0"/>
                <a:cs typeface="Arial" panose="020B0604020202020204" pitchFamily="34" charset="0"/>
              </a:rPr>
              <a:t>AS</a:t>
            </a:r>
            <a:r>
              <a:rPr lang="en-IN" b="1" dirty="0">
                <a:latin typeface="Arial" panose="020B0604020202020204" pitchFamily="34" charset="0"/>
                <a:cs typeface="Arial" panose="020B0604020202020204" pitchFamily="34" charset="0"/>
              </a:rPr>
              <a:t> alias_name</a:t>
            </a:r>
            <a:r>
              <a:rPr lang="en-IN" dirty="0">
                <a:latin typeface="Arial" panose="020B0604020202020204" pitchFamily="34" charset="0"/>
                <a:cs typeface="Arial" panose="020B0604020202020204" pitchFamily="34" charset="0"/>
              </a:rPr>
              <a:t>. The alias is used as the expression's column name and can be used in </a:t>
            </a:r>
            <a:r>
              <a:rPr lang="en-IN" b="1" dirty="0">
                <a:latin typeface="Arial" panose="020B0604020202020204" pitchFamily="34" charset="0"/>
                <a:cs typeface="Arial" panose="020B0604020202020204" pitchFamily="34" charset="0"/>
              </a:rPr>
              <a:t>GROUP BY, HAVING, </a:t>
            </a:r>
            <a:r>
              <a:rPr lang="en-IN" dirty="0">
                <a:latin typeface="Arial" panose="020B0604020202020204" pitchFamily="34" charset="0"/>
                <a:cs typeface="Arial" panose="020B0604020202020204" pitchFamily="34" charset="0"/>
              </a:rPr>
              <a:t>or </a:t>
            </a:r>
            <a:r>
              <a:rPr lang="en-IN" b="1" dirty="0">
                <a:latin typeface="Arial" panose="020B0604020202020204" pitchFamily="34" charset="0"/>
                <a:cs typeface="Arial" panose="020B0604020202020204" pitchFamily="34" charset="0"/>
              </a:rPr>
              <a:t>ORDER BY </a:t>
            </a:r>
            <a:r>
              <a:rPr lang="en-IN" dirty="0">
                <a:latin typeface="Arial" panose="020B0604020202020204" pitchFamily="34" charset="0"/>
                <a:cs typeface="Arial" panose="020B0604020202020204" pitchFamily="34" charset="0"/>
              </a:rPr>
              <a:t>clauses.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a:t>
            </a:r>
            <a:r>
              <a:rPr lang="en-IN" b="1" dirty="0">
                <a:solidFill>
                  <a:srgbClr val="0077AA"/>
                </a:solidFill>
                <a:latin typeface="Arial" panose="020B0604020202020204" pitchFamily="34" charset="0"/>
                <a:cs typeface="Arial" panose="020B0604020202020204" pitchFamily="34" charset="0"/>
              </a:rPr>
              <a:t>AS</a:t>
            </a:r>
            <a:r>
              <a:rPr lang="en-IN" dirty="0">
                <a:latin typeface="Arial" panose="020B0604020202020204" pitchFamily="34" charset="0"/>
                <a:cs typeface="Arial" panose="020B0604020202020204" pitchFamily="34" charset="0"/>
              </a:rPr>
              <a:t> keyword is optional when aliasing a select_expr with an identifier.</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Standard SQL </a:t>
            </a:r>
            <a:r>
              <a:rPr lang="en-IN" b="1" dirty="0">
                <a:latin typeface="Arial" pitchFamily="34" charset="0"/>
                <a:cs typeface="Arial" pitchFamily="34" charset="0"/>
              </a:rPr>
              <a:t>disallows</a:t>
            </a:r>
            <a:r>
              <a:rPr lang="en-IN" dirty="0">
                <a:latin typeface="Arial" pitchFamily="34" charset="0"/>
                <a:cs typeface="Arial" pitchFamily="34" charset="0"/>
              </a:rPr>
              <a:t> references to column aliases in a </a:t>
            </a:r>
            <a:r>
              <a:rPr lang="en-IN" b="1" i="1" dirty="0">
                <a:latin typeface="Arial" pitchFamily="34" charset="0"/>
                <a:cs typeface="Arial" pitchFamily="34" charset="0"/>
              </a:rPr>
              <a:t>WHERE</a:t>
            </a:r>
            <a:r>
              <a:rPr lang="en-IN" b="1" dirty="0">
                <a:latin typeface="Arial" pitchFamily="34" charset="0"/>
                <a:cs typeface="Arial" pitchFamily="34" charset="0"/>
              </a:rPr>
              <a:t> </a:t>
            </a:r>
            <a:r>
              <a:rPr lang="en-IN" dirty="0">
                <a:latin typeface="Arial" pitchFamily="34" charset="0"/>
                <a:cs typeface="Arial" pitchFamily="34" charset="0"/>
              </a:rPr>
              <a:t>clause.</a:t>
            </a:r>
          </a:p>
          <a:p>
            <a:pPr marL="285750" indent="-285750">
              <a:buFont typeface="Arial" panose="020B0604020202020204" pitchFamily="34" charset="0"/>
              <a:buChar char="•"/>
            </a:pPr>
            <a:endParaRPr lang="en-IN" sz="800" dirty="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A table reference can be aliased using </a:t>
            </a:r>
            <a:r>
              <a:rPr lang="en-IN" b="1" dirty="0">
                <a:latin typeface="Arial" pitchFamily="34" charset="0"/>
                <a:cs typeface="Arial" pitchFamily="34" charset="0"/>
              </a:rPr>
              <a:t>tbl_name alias_name </a:t>
            </a:r>
            <a:r>
              <a:rPr lang="en-IN" dirty="0">
                <a:latin typeface="Arial" pitchFamily="34" charset="0"/>
                <a:cs typeface="Arial" pitchFamily="34" charset="0"/>
              </a:rPr>
              <a:t>or</a:t>
            </a:r>
            <a:r>
              <a:rPr lang="en-IN" b="1" dirty="0">
                <a:latin typeface="Arial" pitchFamily="34" charset="0"/>
                <a:cs typeface="Arial" pitchFamily="34" charset="0"/>
              </a:rPr>
              <a:t> tbl_name </a:t>
            </a:r>
            <a:r>
              <a:rPr lang="en-IN" b="1" dirty="0">
                <a:solidFill>
                  <a:srgbClr val="0077AA"/>
                </a:solidFill>
                <a:latin typeface="Arial" panose="020B0604020202020204" pitchFamily="34" charset="0"/>
                <a:cs typeface="Arial" panose="020B0604020202020204" pitchFamily="34" charset="0"/>
              </a:rPr>
              <a:t>AS</a:t>
            </a:r>
            <a:r>
              <a:rPr lang="en-IN" b="1" dirty="0">
                <a:latin typeface="Arial" pitchFamily="34" charset="0"/>
                <a:cs typeface="Arial" pitchFamily="34" charset="0"/>
              </a:rPr>
              <a:t> alias_name</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column alias contains spaces, </a:t>
            </a:r>
            <a:r>
              <a:rPr lang="en-IN" b="1" dirty="0">
                <a:latin typeface="Arial" panose="020B0604020202020204" pitchFamily="34" charset="0"/>
                <a:cs typeface="Arial" panose="020B0604020202020204" pitchFamily="34" charset="0"/>
              </a:rPr>
              <a:t>put it in quotes </a:t>
            </a:r>
            <a:r>
              <a:rPr lang="en-IN" dirty="0">
                <a:latin typeface="Arial" panose="020B0604020202020204" pitchFamily="34" charset="0"/>
                <a:cs typeface="Arial" panose="020B0604020202020204" pitchFamily="34" charset="0"/>
              </a:rPr>
              <a:t>either in backtick (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 or double quotes (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marL="285750" indent="-285750">
              <a:buFont typeface="Arial" panose="020B0604020202020204" pitchFamily="34" charset="0"/>
              <a:buChar char="•"/>
            </a:pPr>
            <a:endParaRPr lang="en-IN" sz="800" b="1" dirty="0">
              <a:latin typeface="Arial" pitchFamily="34" charset="0"/>
              <a:cs typeface="Arial"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Alias name is </a:t>
            </a:r>
            <a:r>
              <a:rPr lang="en-IN" b="1" dirty="0">
                <a:latin typeface="Arial" panose="020B0604020202020204" pitchFamily="34" charset="0"/>
                <a:cs typeface="Arial" panose="020B0604020202020204" pitchFamily="34" charset="0"/>
              </a:rPr>
              <a:t>max 256 characters</a:t>
            </a:r>
            <a:r>
              <a:rPr lang="en-IN" dirty="0">
                <a:latin typeface="Arial" panose="020B0604020202020204" pitchFamily="34" charset="0"/>
                <a:cs typeface="Arial" panose="020B0604020202020204" pitchFamily="34" charset="0"/>
              </a:rPr>
              <a:t>.</a:t>
            </a:r>
          </a:p>
        </p:txBody>
      </p:sp>
      <p:grpSp>
        <p:nvGrpSpPr>
          <p:cNvPr id="11" name="Group 10">
            <a:extLst>
              <a:ext uri="{FF2B5EF4-FFF2-40B4-BE49-F238E27FC236}">
                <a16:creationId xmlns:a16="http://schemas.microsoft.com/office/drawing/2014/main" id="{D8C160C6-62DD-113C-B684-E2CA10655ED6}"/>
              </a:ext>
            </a:extLst>
          </p:cNvPr>
          <p:cNvGrpSpPr/>
          <p:nvPr/>
        </p:nvGrpSpPr>
        <p:grpSpPr>
          <a:xfrm>
            <a:off x="370694" y="1178292"/>
            <a:ext cx="3709082" cy="635359"/>
            <a:chOff x="370694" y="1137457"/>
            <a:chExt cx="3709082" cy="635359"/>
          </a:xfrm>
        </p:grpSpPr>
        <p:sp>
          <p:nvSpPr>
            <p:cNvPr id="6" name="TextBox 5">
              <a:extLst>
                <a:ext uri="{FF2B5EF4-FFF2-40B4-BE49-F238E27FC236}">
                  <a16:creationId xmlns:a16="http://schemas.microsoft.com/office/drawing/2014/main" id="{B5A3A703-CABC-B1DC-B142-47E97C6F12E5}"/>
                </a:ext>
              </a:extLst>
            </p:cNvPr>
            <p:cNvSpPr txBox="1"/>
            <p:nvPr/>
          </p:nvSpPr>
          <p:spPr>
            <a:xfrm>
              <a:off x="370694" y="1311151"/>
              <a:ext cx="3709082" cy="461665"/>
            </a:xfrm>
            <a:prstGeom prst="rect">
              <a:avLst/>
            </a:prstGeom>
            <a:noFill/>
          </p:spPr>
          <p:txBody>
            <a:bodyPr wrap="square">
              <a:spAutoFit/>
            </a:bodyPr>
            <a:lstStyle/>
            <a:p>
              <a:r>
                <a:rPr lang="en-IN" sz="2400" dirty="0"/>
                <a:t>column-name as new-name</a:t>
              </a:r>
            </a:p>
          </p:txBody>
        </p:sp>
        <p:cxnSp>
          <p:nvCxnSpPr>
            <p:cNvPr id="8" name="Straight Arrow Connector 7">
              <a:extLst>
                <a:ext uri="{FF2B5EF4-FFF2-40B4-BE49-F238E27FC236}">
                  <a16:creationId xmlns:a16="http://schemas.microsoft.com/office/drawing/2014/main" id="{5B91EFA8-641C-4728-A199-CE2389A45C61}"/>
                </a:ext>
              </a:extLst>
            </p:cNvPr>
            <p:cNvCxnSpPr>
              <a:cxnSpLocks/>
            </p:cNvCxnSpPr>
            <p:nvPr/>
          </p:nvCxnSpPr>
          <p:spPr>
            <a:xfrm flipH="1">
              <a:off x="1127448" y="1137457"/>
              <a:ext cx="144016" cy="2815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CF502E96-20F3-9FCD-FC13-99BB908F982C}"/>
                </a:ext>
              </a:extLst>
            </p:cNvPr>
            <p:cNvCxnSpPr>
              <a:cxnSpLocks/>
            </p:cNvCxnSpPr>
            <p:nvPr/>
          </p:nvCxnSpPr>
          <p:spPr>
            <a:xfrm>
              <a:off x="2783632" y="1137457"/>
              <a:ext cx="0" cy="3537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C244A650-CAC7-831D-C9F4-15D4DBBB3E33}"/>
              </a:ext>
            </a:extLst>
          </p:cNvPr>
          <p:cNvGrpSpPr/>
          <p:nvPr/>
        </p:nvGrpSpPr>
        <p:grpSpPr>
          <a:xfrm>
            <a:off x="6312024" y="1178292"/>
            <a:ext cx="3456383" cy="635359"/>
            <a:chOff x="370694" y="1137457"/>
            <a:chExt cx="3456383" cy="635359"/>
          </a:xfrm>
        </p:grpSpPr>
        <p:sp>
          <p:nvSpPr>
            <p:cNvPr id="14" name="TextBox 13">
              <a:extLst>
                <a:ext uri="{FF2B5EF4-FFF2-40B4-BE49-F238E27FC236}">
                  <a16:creationId xmlns:a16="http://schemas.microsoft.com/office/drawing/2014/main" id="{D3D5057F-E8DE-0C0A-AF53-87B8881C5C0C}"/>
                </a:ext>
              </a:extLst>
            </p:cNvPr>
            <p:cNvSpPr txBox="1"/>
            <p:nvPr/>
          </p:nvSpPr>
          <p:spPr>
            <a:xfrm>
              <a:off x="370694" y="1311151"/>
              <a:ext cx="3456383" cy="461665"/>
            </a:xfrm>
            <a:prstGeom prst="rect">
              <a:avLst/>
            </a:prstGeom>
            <a:noFill/>
          </p:spPr>
          <p:txBody>
            <a:bodyPr wrap="square">
              <a:spAutoFit/>
            </a:bodyPr>
            <a:lstStyle/>
            <a:p>
              <a:r>
                <a:rPr lang="en-IN" sz="2400" dirty="0"/>
                <a:t>table-name as new-name</a:t>
              </a:r>
            </a:p>
          </p:txBody>
        </p:sp>
        <p:cxnSp>
          <p:nvCxnSpPr>
            <p:cNvPr id="15" name="Straight Arrow Connector 14">
              <a:extLst>
                <a:ext uri="{FF2B5EF4-FFF2-40B4-BE49-F238E27FC236}">
                  <a16:creationId xmlns:a16="http://schemas.microsoft.com/office/drawing/2014/main" id="{AE78FC0C-8F4D-9FE3-723E-95E8AA57011C}"/>
                </a:ext>
              </a:extLst>
            </p:cNvPr>
            <p:cNvCxnSpPr>
              <a:cxnSpLocks/>
            </p:cNvCxnSpPr>
            <p:nvPr/>
          </p:nvCxnSpPr>
          <p:spPr>
            <a:xfrm flipH="1">
              <a:off x="1127448" y="1137457"/>
              <a:ext cx="144016" cy="2815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D82CFE1-F808-D950-5148-DE672CB42CCE}"/>
                </a:ext>
              </a:extLst>
            </p:cNvPr>
            <p:cNvCxnSpPr>
              <a:cxnSpLocks/>
            </p:cNvCxnSpPr>
            <p:nvPr/>
          </p:nvCxnSpPr>
          <p:spPr>
            <a:xfrm>
              <a:off x="2549270" y="1137457"/>
              <a:ext cx="0" cy="3537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99945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array, row</a:t>
            </a:r>
          </a:p>
        </p:txBody>
      </p:sp>
      <p:graphicFrame>
        <p:nvGraphicFramePr>
          <p:cNvPr id="2" name="Table 1"/>
          <p:cNvGraphicFramePr>
            <a:graphicFrameLocks noGrp="1"/>
          </p:cNvGraphicFramePr>
          <p:nvPr>
            <p:extLst>
              <p:ext uri="{D42A27DB-BD31-4B8C-83A1-F6EECF244321}">
                <p14:modId xmlns:p14="http://schemas.microsoft.com/office/powerpoint/2010/main" val="879978844"/>
              </p:ext>
            </p:extLst>
          </p:nvPr>
        </p:nvGraphicFramePr>
        <p:xfrm>
          <a:off x="335360" y="764704"/>
          <a:ext cx="11449272" cy="2595880"/>
        </p:xfrm>
        <a:graphic>
          <a:graphicData uri="http://schemas.openxmlformats.org/drawingml/2006/table">
            <a:tbl>
              <a:tblPr firstRow="1" bandRow="1">
                <a:tableStyleId>{7E9639D4-E3E2-4D34-9284-5A2195B3D0D7}</a:tableStyleId>
              </a:tblPr>
              <a:tblGrid>
                <a:gridCol w="5714674">
                  <a:extLst>
                    <a:ext uri="{9D8B030D-6E8A-4147-A177-3AD203B41FA5}">
                      <a16:colId xmlns:a16="http://schemas.microsoft.com/office/drawing/2014/main" val="20000"/>
                    </a:ext>
                  </a:extLst>
                </a:gridCol>
                <a:gridCol w="5734598">
                  <a:extLst>
                    <a:ext uri="{9D8B030D-6E8A-4147-A177-3AD203B41FA5}">
                      <a16:colId xmlns:a16="http://schemas.microsoft.com/office/drawing/2014/main" val="20002"/>
                    </a:ext>
                  </a:extLst>
                </a:gridCol>
              </a:tblGrid>
              <a:tr h="370840">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Datatypes</a:t>
                      </a:r>
                    </a:p>
                  </a:txBody>
                  <a:tcPr marL="91428" marR="91428">
                    <a:solidFill>
                      <a:schemeClr val="bg1"/>
                    </a:solidFill>
                  </a:tcPr>
                </a:tc>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US" sz="1800" b="0" i="0" kern="1200" dirty="0">
                          <a:solidFill>
                            <a:schemeClr val="accent2">
                              <a:lumMod val="50000"/>
                            </a:schemeClr>
                          </a:solidFill>
                          <a:effectLst/>
                          <a:latin typeface="Arial" panose="020B0604020202020204" pitchFamily="34" charset="0"/>
                          <a:ea typeface="+mn-ea"/>
                          <a:cs typeface="Arial" panose="020B0604020202020204" pitchFamily="34" charset="0"/>
                        </a:rPr>
                        <a:t>ENUM </a:t>
                      </a:r>
                      <a:r>
                        <a:rPr kumimoji="0" lang="en-US" sz="1800" b="0" i="0" kern="1200" dirty="0">
                          <a:solidFill>
                            <a:schemeClr val="tx1"/>
                          </a:solidFill>
                          <a:effectLst/>
                          <a:latin typeface="Arial" panose="020B0604020202020204" pitchFamily="34" charset="0"/>
                          <a:ea typeface="+mn-ea"/>
                          <a:cs typeface="Arial" panose="020B0604020202020204" pitchFamily="34" charset="0"/>
                        </a:rPr>
                        <a:t>( </a:t>
                      </a:r>
                      <a:r>
                        <a:rPr kumimoji="0" lang="en-US" sz="1800" b="0" i="1" kern="1200" dirty="0">
                          <a:solidFill>
                            <a:schemeClr val="tx1"/>
                          </a:solidFill>
                          <a:effectLst/>
                          <a:latin typeface="Arial" panose="020B0604020202020204" pitchFamily="34" charset="0"/>
                          <a:ea typeface="+mn-ea"/>
                          <a:cs typeface="Arial" panose="020B0604020202020204" pitchFamily="34" charset="0"/>
                        </a:rPr>
                        <a:t>string1, string2, . . .</a:t>
                      </a:r>
                      <a:r>
                        <a:rPr kumimoji="0" lang="en-US" sz="1800" b="0" i="0" kern="1200" dirty="0">
                          <a:solidFill>
                            <a:schemeClr val="tx1"/>
                          </a:solidFill>
                          <a:effectLst/>
                          <a:latin typeface="Arial" panose="020B0604020202020204" pitchFamily="34" charset="0"/>
                          <a:ea typeface="+mn-ea"/>
                          <a:cs typeface="Arial" panose="020B0604020202020204" pitchFamily="34" charset="0"/>
                        </a:rPr>
                        <a:t> )</a:t>
                      </a:r>
                      <a:endPar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endParaRP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tx1"/>
                          </a:solidFill>
                          <a:latin typeface="Arial" panose="020B0604020202020204" pitchFamily="34" charset="0"/>
                          <a:cs typeface="Arial" panose="020B0604020202020204" pitchFamily="34" charset="0"/>
                        </a:rPr>
                        <a:t>to-do</a:t>
                      </a:r>
                      <a:endParaRPr lang="en-IN" sz="1800" b="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UUID</a:t>
                      </a: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tx1"/>
                          </a:solidFill>
                          <a:latin typeface="Arial" panose="020B0604020202020204" pitchFamily="34" charset="0"/>
                          <a:cs typeface="Arial" panose="020B0604020202020204" pitchFamily="34" charset="0"/>
                        </a:rPr>
                        <a:t>to-do</a:t>
                      </a:r>
                      <a:endParaRPr lang="en-IN" sz="1800" b="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i="0" dirty="0">
                          <a:solidFill>
                            <a:schemeClr val="tx1"/>
                          </a:solidFill>
                          <a:latin typeface="Arial" panose="020B0604020202020204" pitchFamily="34" charset="0"/>
                          <a:cs typeface="Arial" panose="020B0604020202020204" pitchFamily="34" charset="0"/>
                        </a:rPr>
                        <a:t>baseDataType</a:t>
                      </a:r>
                      <a:r>
                        <a:rPr lang="en-IN" sz="1800" dirty="0">
                          <a:solidFill>
                            <a:schemeClr val="tx1"/>
                          </a:solidFill>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ARRAY</a:t>
                      </a:r>
                      <a:r>
                        <a:rPr lang="en-IN" sz="1800" dirty="0">
                          <a:solidFill>
                            <a:schemeClr val="tx1"/>
                          </a:solidFill>
                          <a:latin typeface="Arial" panose="020B0604020202020204" pitchFamily="34" charset="0"/>
                          <a:cs typeface="Arial" panose="020B0604020202020204" pitchFamily="34" charset="0"/>
                        </a:rPr>
                        <a:t>[ </a:t>
                      </a:r>
                      <a:r>
                        <a:rPr lang="en-IN" sz="1800" i="1" dirty="0">
                          <a:solidFill>
                            <a:schemeClr val="tx1"/>
                          </a:solidFill>
                          <a:latin typeface="Arial" panose="020B0604020202020204" pitchFamily="34" charset="0"/>
                          <a:cs typeface="Arial" panose="020B0604020202020204" pitchFamily="34" charset="0"/>
                        </a:rPr>
                        <a:t>maximumCardinalityInt</a:t>
                      </a:r>
                      <a:r>
                        <a:rPr lang="en-IN" sz="1800" dirty="0">
                          <a:solidFill>
                            <a:schemeClr val="tx1"/>
                          </a:solidFill>
                          <a:latin typeface="Arial" panose="020B0604020202020204" pitchFamily="34" charset="0"/>
                          <a:cs typeface="Arial" panose="020B0604020202020204" pitchFamily="34" charset="0"/>
                        </a:rPr>
                        <a:t> ]</a:t>
                      </a:r>
                    </a:p>
                  </a:txBody>
                  <a:tcPr marL="91428" marR="91428" anchor="ctr">
                    <a:solidFill>
                      <a:schemeClr val="bg1"/>
                    </a:solidFill>
                  </a:tcPr>
                </a:tc>
                <a:tc>
                  <a:txBody>
                    <a:bodyPr/>
                    <a:lstStyle/>
                    <a:p>
                      <a:r>
                        <a:rPr lang="en-US" sz="1800" b="0" dirty="0">
                          <a:solidFill>
                            <a:schemeClr val="tx1"/>
                          </a:solidFill>
                          <a:latin typeface="Arial" panose="020B0604020202020204" pitchFamily="34" charset="0"/>
                          <a:cs typeface="Arial" panose="020B0604020202020204" pitchFamily="34" charset="0"/>
                        </a:rPr>
                        <a:t>to-do</a:t>
                      </a:r>
                      <a:endParaRPr lang="en-IN" sz="1800" b="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4"/>
                  </a:ext>
                </a:extLst>
              </a:tr>
              <a:tr h="370840">
                <a:tc>
                  <a:txBody>
                    <a:bodyPr/>
                    <a:lstStyle/>
                    <a:p>
                      <a:r>
                        <a:rPr kumimoji="0" lang="en-US" sz="1800" b="0" i="0" kern="1200" dirty="0">
                          <a:solidFill>
                            <a:schemeClr val="accent2">
                              <a:lumMod val="50000"/>
                            </a:schemeClr>
                          </a:solidFill>
                          <a:effectLst/>
                          <a:latin typeface="Arial" panose="020B0604020202020204" pitchFamily="34" charset="0"/>
                          <a:ea typeface="+mn-ea"/>
                          <a:cs typeface="Arial" panose="020B0604020202020204" pitchFamily="34" charset="0"/>
                        </a:rPr>
                        <a:t>ROW</a:t>
                      </a:r>
                      <a:r>
                        <a:rPr kumimoji="0" lang="en-US" sz="1800" b="0" i="0" kern="1200" dirty="0">
                          <a:solidFill>
                            <a:schemeClr val="tx1"/>
                          </a:solidFill>
                          <a:effectLst/>
                          <a:latin typeface="Arial" panose="020B0604020202020204" pitchFamily="34" charset="0"/>
                          <a:ea typeface="+mn-ea"/>
                          <a:cs typeface="Arial" panose="020B0604020202020204" pitchFamily="34" charset="0"/>
                        </a:rPr>
                        <a:t>( </a:t>
                      </a:r>
                      <a:r>
                        <a:rPr kumimoji="0" lang="en-US" sz="1800" b="0" i="1" kern="1200" dirty="0">
                          <a:solidFill>
                            <a:schemeClr val="tx1"/>
                          </a:solidFill>
                          <a:effectLst/>
                          <a:latin typeface="Arial" panose="020B0604020202020204" pitchFamily="34" charset="0"/>
                          <a:ea typeface="+mn-ea"/>
                          <a:cs typeface="Arial" panose="020B0604020202020204" pitchFamily="34" charset="0"/>
                        </a:rPr>
                        <a:t>value1, value2, . . .</a:t>
                      </a:r>
                      <a:r>
                        <a:rPr kumimoji="0" lang="en-US" sz="1800" b="0" i="0" kern="1200" dirty="0">
                          <a:solidFill>
                            <a:schemeClr val="tx1"/>
                          </a:solidFill>
                          <a:effectLst/>
                          <a:latin typeface="Arial" panose="020B0604020202020204" pitchFamily="34" charset="0"/>
                          <a:ea typeface="+mn-ea"/>
                          <a:cs typeface="Arial" panose="020B0604020202020204" pitchFamily="34" charset="0"/>
                        </a:rPr>
                        <a:t> )</a:t>
                      </a:r>
                      <a:endPar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endParaRP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tx1"/>
                          </a:solidFill>
                          <a:latin typeface="Arial" panose="020B0604020202020204" pitchFamily="34" charset="0"/>
                          <a:cs typeface="Arial" panose="020B0604020202020204" pitchFamily="34" charset="0"/>
                        </a:rPr>
                        <a:t>to-do</a:t>
                      </a:r>
                      <a:endParaRPr lang="en-IN" sz="1800" b="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5"/>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endParaRPr lang="en-IN" sz="1800" b="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6"/>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b="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2391693001"/>
                  </a:ext>
                </a:extLst>
              </a:tr>
            </a:tbl>
          </a:graphicData>
        </a:graphic>
      </p:graphicFrame>
      <p:sp>
        <p:nvSpPr>
          <p:cNvPr id="3" name="Rectangle 2">
            <a:extLst>
              <a:ext uri="{FF2B5EF4-FFF2-40B4-BE49-F238E27FC236}">
                <a16:creationId xmlns:a16="http://schemas.microsoft.com/office/drawing/2014/main" id="{D06546C4-4515-0150-9CF1-3D13002529E8}"/>
              </a:ext>
            </a:extLst>
          </p:cNvPr>
          <p:cNvSpPr/>
          <p:nvPr/>
        </p:nvSpPr>
        <p:spPr>
          <a:xfrm>
            <a:off x="335360" y="4131657"/>
            <a:ext cx="11449272" cy="116955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temp (id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ADDRESS </a:t>
            </a:r>
            <a:r>
              <a:rPr lang="en-IN" dirty="0">
                <a:solidFill>
                  <a:srgbClr val="834689"/>
                </a:solidFill>
                <a:latin typeface="Liberation Mono"/>
                <a:cs typeface="Arial" panose="020B0604020202020204" pitchFamily="34" charset="0"/>
              </a:rPr>
              <a:t>ROW</a:t>
            </a:r>
            <a:r>
              <a:rPr lang="en-IN" dirty="0">
                <a:latin typeface="Liberation Mono"/>
                <a:cs typeface="Arial" panose="020B0604020202020204" pitchFamily="34" charset="0"/>
              </a:rPr>
              <a:t>(city </a:t>
            </a:r>
            <a:r>
              <a:rPr lang="en-IN" dirty="0">
                <a:solidFill>
                  <a:srgbClr val="834689"/>
                </a:solidFill>
                <a:latin typeface="Liberation Mono"/>
                <a:cs typeface="Arial" panose="020B0604020202020204" pitchFamily="34" charset="0"/>
              </a:rPr>
              <a:t>VARCHAR</a:t>
            </a:r>
            <a:r>
              <a:rPr lang="en-IN" dirty="0">
                <a:latin typeface="Liberation Mono"/>
                <a:cs typeface="Arial" panose="020B0604020202020204" pitchFamily="34" charset="0"/>
              </a:rPr>
              <a:t>(10), state </a:t>
            </a:r>
            <a:r>
              <a:rPr lang="en-IN" dirty="0">
                <a:solidFill>
                  <a:srgbClr val="834689"/>
                </a:solidFill>
                <a:latin typeface="Liberation Mono"/>
                <a:cs typeface="Arial" panose="020B0604020202020204" pitchFamily="34" charset="0"/>
              </a:rPr>
              <a:t>VARCHAR</a:t>
            </a:r>
            <a:r>
              <a:rPr lang="en-IN" dirty="0">
                <a:latin typeface="Liberation Mono"/>
                <a:cs typeface="Arial" panose="020B0604020202020204" pitchFamily="34" charset="0"/>
              </a:rPr>
              <a:t>(10)));</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rPr>
              <a:t>SHOW</a:t>
            </a:r>
            <a:r>
              <a:rPr lang="en-IN" dirty="0">
                <a:latin typeface="Liberation Mono"/>
                <a:cs typeface="Arial" panose="020B0604020202020204" pitchFamily="34" charset="0"/>
              </a:rPr>
              <a:t> COLUMNS FROM temp;</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cs typeface="Arial" panose="020B0604020202020204" pitchFamily="34" charset="0"/>
              </a:rPr>
              <a:t> </a:t>
            </a:r>
            <a:r>
              <a:rPr lang="en-IN" dirty="0">
                <a:solidFill>
                  <a:srgbClr val="0077AA"/>
                </a:solidFill>
                <a:latin typeface="Liberation Mono"/>
              </a:rPr>
              <a:t>INTO</a:t>
            </a:r>
            <a:r>
              <a:rPr lang="en-IN" dirty="0">
                <a:latin typeface="Liberation Mono"/>
                <a:cs typeface="Arial" panose="020B0604020202020204" pitchFamily="34" charset="0"/>
              </a:rPr>
              <a:t> temp </a:t>
            </a:r>
            <a:r>
              <a:rPr lang="en-IN" dirty="0">
                <a:solidFill>
                  <a:srgbClr val="0077AA"/>
                </a:solidFill>
                <a:latin typeface="Liberation Mono"/>
              </a:rPr>
              <a:t>VALUES</a:t>
            </a:r>
            <a:r>
              <a:rPr lang="en-IN" dirty="0">
                <a:latin typeface="Liberation Mono"/>
                <a:cs typeface="Arial" panose="020B0604020202020204" pitchFamily="34" charset="0"/>
              </a:rPr>
              <a:t>(</a:t>
            </a:r>
            <a:r>
              <a:rPr lang="en-IN" dirty="0">
                <a:solidFill>
                  <a:srgbClr val="990055"/>
                </a:solidFill>
                <a:latin typeface="Liberation Mono"/>
              </a:rPr>
              <a:t>1</a:t>
            </a:r>
            <a:r>
              <a:rPr lang="en-IN" dirty="0">
                <a:latin typeface="Liberation Mono"/>
                <a:cs typeface="Arial" panose="020B0604020202020204" pitchFamily="34" charset="0"/>
              </a:rPr>
              <a:t>, </a:t>
            </a:r>
            <a:r>
              <a:rPr lang="en-IN" dirty="0">
                <a:solidFill>
                  <a:srgbClr val="834689"/>
                </a:solidFill>
                <a:latin typeface="Liberation Mono"/>
                <a:cs typeface="Arial" panose="020B0604020202020204" pitchFamily="34" charset="0"/>
              </a:rPr>
              <a:t>ROW</a:t>
            </a:r>
            <a:r>
              <a:rPr lang="en-IN" dirty="0">
                <a:latin typeface="Liberation Mono"/>
                <a:cs typeface="Arial" panose="020B0604020202020204" pitchFamily="34" charset="0"/>
              </a:rPr>
              <a:t>(</a:t>
            </a:r>
            <a:r>
              <a:rPr lang="en-IN" dirty="0">
                <a:solidFill>
                  <a:srgbClr val="669900"/>
                </a:solidFill>
                <a:latin typeface="Liberation Mono"/>
              </a:rPr>
              <a:t>'PUNE'</a:t>
            </a:r>
            <a:r>
              <a:rPr lang="en-IN" dirty="0">
                <a:latin typeface="Liberation Mono"/>
                <a:cs typeface="Arial" panose="020B0604020202020204" pitchFamily="34" charset="0"/>
              </a:rPr>
              <a:t>, </a:t>
            </a:r>
            <a:r>
              <a:rPr lang="en-IN" dirty="0">
                <a:solidFill>
                  <a:srgbClr val="669900"/>
                </a:solidFill>
                <a:latin typeface="Liberation Mono"/>
              </a:rPr>
              <a:t>'MH'</a:t>
            </a:r>
            <a:r>
              <a:rPr lang="en-IN" dirty="0">
                <a:latin typeface="Liberation Mono"/>
                <a:cs typeface="Arial" panose="020B0604020202020204" pitchFamily="34" charset="0"/>
              </a:rPr>
              <a:t>)), (</a:t>
            </a:r>
            <a:r>
              <a:rPr lang="en-IN" dirty="0">
                <a:solidFill>
                  <a:srgbClr val="990055"/>
                </a:solidFill>
                <a:latin typeface="Liberation Mono"/>
              </a:rPr>
              <a:t>2</a:t>
            </a:r>
            <a:r>
              <a:rPr lang="en-IN" dirty="0">
                <a:latin typeface="Liberation Mono"/>
                <a:cs typeface="Arial" panose="020B0604020202020204" pitchFamily="34" charset="0"/>
              </a:rPr>
              <a:t>, </a:t>
            </a:r>
            <a:r>
              <a:rPr lang="en-IN" dirty="0">
                <a:solidFill>
                  <a:srgbClr val="834689"/>
                </a:solidFill>
                <a:latin typeface="Liberation Mono"/>
                <a:cs typeface="Arial" panose="020B0604020202020204" pitchFamily="34" charset="0"/>
              </a:rPr>
              <a:t>ROW</a:t>
            </a:r>
            <a:r>
              <a:rPr lang="en-IN" dirty="0">
                <a:latin typeface="Liberation Mono"/>
                <a:cs typeface="Arial" panose="020B0604020202020204" pitchFamily="34" charset="0"/>
              </a:rPr>
              <a:t>(</a:t>
            </a:r>
            <a:r>
              <a:rPr lang="en-IN" dirty="0">
                <a:solidFill>
                  <a:srgbClr val="669900"/>
                </a:solidFill>
                <a:latin typeface="Liberation Mono"/>
              </a:rPr>
              <a:t>'BARODA'</a:t>
            </a:r>
            <a:r>
              <a:rPr lang="en-IN" dirty="0">
                <a:latin typeface="Liberation Mono"/>
                <a:cs typeface="Arial" panose="020B0604020202020204" pitchFamily="34" charset="0"/>
              </a:rPr>
              <a:t>, </a:t>
            </a:r>
            <a:r>
              <a:rPr lang="en-IN" dirty="0">
                <a:solidFill>
                  <a:srgbClr val="669900"/>
                </a:solidFill>
                <a:latin typeface="Liberation Mono"/>
              </a:rPr>
              <a:t>'GJ'</a:t>
            </a:r>
            <a:r>
              <a:rPr lang="en-IN" dirty="0">
                <a:latin typeface="Liberation Mono"/>
                <a:cs typeface="Arial" panose="020B0604020202020204" pitchFamily="34" charset="0"/>
              </a:rPr>
              <a:t>));</a:t>
            </a:r>
          </a:p>
        </p:txBody>
      </p:sp>
    </p:spTree>
    <p:extLst>
      <p:ext uri="{BB962C8B-B14F-4D97-AF65-F5344CB8AC3E}">
        <p14:creationId xmlns:p14="http://schemas.microsoft.com/office/powerpoint/2010/main" val="2510838126"/>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select elements from array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6" name="TextBox 5">
            <a:extLst>
              <a:ext uri="{FF2B5EF4-FFF2-40B4-BE49-F238E27FC236}">
                <a16:creationId xmlns:a16="http://schemas.microsoft.com/office/drawing/2014/main" id="{90DAB208-9A15-DAB2-AEB0-5E1A5490C860}"/>
              </a:ext>
            </a:extLst>
          </p:cNvPr>
          <p:cNvSpPr txBox="1"/>
          <p:nvPr/>
        </p:nvSpPr>
        <p:spPr>
          <a:xfrm>
            <a:off x="335360" y="153214"/>
            <a:ext cx="11521280"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candidate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phone </a:t>
            </a:r>
            <a:r>
              <a:rPr lang="en-IN" dirty="0">
                <a:solidFill>
                  <a:srgbClr val="834689"/>
                </a:solidFill>
                <a:latin typeface="Liberation Mono"/>
                <a:cs typeface="Arial" panose="020B0604020202020204" pitchFamily="34" charset="0"/>
              </a:rPr>
              <a:t>BIGINT</a:t>
            </a:r>
            <a:r>
              <a:rPr lang="en-IN" dirty="0">
                <a:latin typeface="Liberation Mono"/>
              </a:rPr>
              <a:t> </a:t>
            </a:r>
            <a:r>
              <a:rPr lang="en-IN" dirty="0">
                <a:solidFill>
                  <a:srgbClr val="FD8603"/>
                </a:solidFill>
                <a:latin typeface="Liberation Mono"/>
              </a:rPr>
              <a:t>ARRAY</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9850884228</a:t>
            </a:r>
            <a:r>
              <a:rPr lang="en-IN">
                <a:latin typeface="Liberation Mono"/>
              </a:rPr>
              <a:t>,</a:t>
            </a:r>
            <a:r>
              <a:rPr lang="en-IN">
                <a:solidFill>
                  <a:srgbClr val="990055"/>
                </a:solidFill>
                <a:latin typeface="Liberation Mono"/>
              </a:rPr>
              <a:t> 9898989898</a:t>
            </a:r>
            <a:r>
              <a:rPr lang="en-IN">
                <a:latin typeface="Liberation Mono"/>
              </a:rPr>
              <a:t>]);</a:t>
            </a:r>
            <a:endParaRPr lang="en-IN" sz="800" dirty="0">
              <a:latin typeface="Liberation Mono"/>
            </a:endParaRPr>
          </a:p>
        </p:txBody>
      </p:sp>
      <p:sp>
        <p:nvSpPr>
          <p:cNvPr id="3" name="TextBox 2">
            <a:extLst>
              <a:ext uri="{FF2B5EF4-FFF2-40B4-BE49-F238E27FC236}">
                <a16:creationId xmlns:a16="http://schemas.microsoft.com/office/drawing/2014/main" id="{BA703A7E-71C3-3DBE-C162-053B3D15EC5B}"/>
              </a:ext>
            </a:extLst>
          </p:cNvPr>
          <p:cNvSpPr txBox="1"/>
          <p:nvPr/>
        </p:nvSpPr>
        <p:spPr>
          <a:xfrm>
            <a:off x="623392" y="5220930"/>
            <a:ext cx="11305256" cy="830997"/>
          </a:xfrm>
          <a:prstGeom prst="rect">
            <a:avLst/>
          </a:prstGeom>
          <a:noFill/>
        </p:spPr>
        <p:txBody>
          <a:bodyPr wrap="square">
            <a:spAutoFit/>
          </a:bodyPr>
          <a:lstStyle/>
          <a:p>
            <a:pPr lvl="0">
              <a:spcBef>
                <a:spcPct val="0"/>
              </a:spcBef>
              <a:defRPr/>
            </a:pPr>
            <a:r>
              <a:rPr lang="en-IN" sz="2200" dirty="0">
                <a:solidFill>
                  <a:srgbClr val="FF0000"/>
                </a:solidFill>
                <a:latin typeface="Arial" panose="020B0604020202020204" pitchFamily="34" charset="0"/>
                <a:cs typeface="Arial" panose="020B0604020202020204" pitchFamily="34" charset="0"/>
              </a:rPr>
              <a:t>Note:</a:t>
            </a:r>
            <a:endParaRPr lang="en-US" sz="2200" dirty="0">
              <a:solidFill>
                <a:schemeClr val="accent2">
                  <a:lumMod val="50000"/>
                </a:schemeClr>
              </a:solidFill>
              <a:latin typeface="Arial" panose="020B0604020202020204" pitchFamily="34" charset="0"/>
              <a:cs typeface="Arial" panose="020B0604020202020204" pitchFamily="34" charset="0"/>
            </a:endParaRPr>
          </a:p>
          <a:p>
            <a:pPr marL="285750" lvl="0" indent="-285750">
              <a:spcBef>
                <a:spcPct val="0"/>
              </a:spcBef>
              <a:buFont typeface="Arial" panose="020B0604020202020204" pitchFamily="34" charset="0"/>
              <a:buChar char="•"/>
              <a:defRPr/>
            </a:pPr>
            <a:endParaRPr lang="en-US" sz="800" dirty="0">
              <a:solidFill>
                <a:schemeClr val="accent2">
                  <a:lumMod val="50000"/>
                </a:schemeClr>
              </a:solidFill>
              <a:latin typeface="Arial" panose="020B0604020202020204" pitchFamily="34" charset="0"/>
              <a:cs typeface="Arial" panose="020B0604020202020204" pitchFamily="34" charset="0"/>
            </a:endParaRPr>
          </a:p>
          <a:p>
            <a:pPr marL="285750" lvl="0" indent="-285750">
              <a:spcBef>
                <a:spcPct val="0"/>
              </a:spcBef>
              <a:buFont typeface="Arial" panose="020B0604020202020204" pitchFamily="34" charset="0"/>
              <a:buChar char="•"/>
              <a:defRPr/>
            </a:pPr>
            <a:r>
              <a:rPr lang="en-US" dirty="0">
                <a:latin typeface="Arial" panose="020B0604020202020204" pitchFamily="34" charset="0"/>
                <a:cs typeface="Arial" panose="020B0604020202020204" pitchFamily="34" charset="0"/>
              </a:rPr>
              <a:t>Index number starts with </a:t>
            </a:r>
            <a:r>
              <a:rPr lang="en-US" dirty="0">
                <a:solidFill>
                  <a:srgbClr val="990055"/>
                </a:solidFill>
                <a:latin typeface="Arial" panose="020B0604020202020204" pitchFamily="34" charset="0"/>
                <a:cs typeface="Arial" panose="020B0604020202020204" pitchFamily="34" charset="0"/>
              </a:rPr>
              <a:t>1</a:t>
            </a:r>
            <a:r>
              <a:rPr lang="en-US" dirty="0">
                <a:latin typeface="Arial" panose="020B0604020202020204" pitchFamily="34" charset="0"/>
                <a:cs typeface="Arial" panose="020B0604020202020204" pitchFamily="34" charset="0"/>
              </a:rPr>
              <a:t>.</a:t>
            </a:r>
          </a:p>
        </p:txBody>
      </p:sp>
      <p:sp>
        <p:nvSpPr>
          <p:cNvPr id="8" name="TextBox 7">
            <a:extLst>
              <a:ext uri="{FF2B5EF4-FFF2-40B4-BE49-F238E27FC236}">
                <a16:creationId xmlns:a16="http://schemas.microsoft.com/office/drawing/2014/main" id="{142A4B36-076E-5852-9CAF-5067AEE33084}"/>
              </a:ext>
            </a:extLst>
          </p:cNvPr>
          <p:cNvSpPr txBox="1"/>
          <p:nvPr/>
        </p:nvSpPr>
        <p:spPr>
          <a:xfrm>
            <a:off x="335360" y="3826271"/>
            <a:ext cx="6094378" cy="369332"/>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phone[</a:t>
            </a:r>
            <a:r>
              <a:rPr lang="en-US" dirty="0">
                <a:solidFill>
                  <a:srgbClr val="990055"/>
                </a:solidFill>
                <a:latin typeface="Arial" panose="020B0604020202020204" pitchFamily="34" charset="0"/>
                <a:cs typeface="Arial" panose="020B0604020202020204" pitchFamily="34" charset="0"/>
              </a:rPr>
              <a:t>Index</a:t>
            </a:r>
            <a:r>
              <a:rPr lang="en-US" dirty="0">
                <a:latin typeface="Arial" panose="020B0604020202020204" pitchFamily="34" charset="0"/>
                <a:cs typeface="Arial" panose="020B0604020202020204" pitchFamily="34" charset="0"/>
              </a:rPr>
              <a:t>] -&gt; </a:t>
            </a:r>
            <a:r>
              <a:rPr lang="en-US" dirty="0">
                <a:solidFill>
                  <a:srgbClr val="990055"/>
                </a:solidFill>
                <a:latin typeface="Arial" panose="020B0604020202020204" pitchFamily="34" charset="0"/>
                <a:cs typeface="Arial" panose="020B0604020202020204" pitchFamily="34" charset="0"/>
              </a:rPr>
              <a:t>1 </a:t>
            </a:r>
            <a:r>
              <a:rPr lang="en-US" dirty="0">
                <a:latin typeface="Arial" panose="020B0604020202020204" pitchFamily="34" charset="0"/>
                <a:cs typeface="Arial" panose="020B0604020202020204" pitchFamily="34" charset="0"/>
              </a:rPr>
              <a:t>. . .</a:t>
            </a:r>
            <a:r>
              <a:rPr lang="en-US" dirty="0">
                <a:solidFill>
                  <a:srgbClr val="990055"/>
                </a:solidFill>
                <a:latin typeface="Arial" panose="020B0604020202020204" pitchFamily="34" charset="0"/>
                <a:cs typeface="Arial" panose="020B0604020202020204" pitchFamily="34" charset="0"/>
              </a:rPr>
              <a:t> n</a:t>
            </a:r>
            <a:endParaRPr lang="en-IN" dirty="0">
              <a:solidFill>
                <a:srgbClr val="990055"/>
              </a:solidFill>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3CE73C37-E43E-16B5-34F9-12E800C758E2}"/>
              </a:ext>
            </a:extLst>
          </p:cNvPr>
          <p:cNvSpPr txBox="1"/>
          <p:nvPr/>
        </p:nvSpPr>
        <p:spPr>
          <a:xfrm>
            <a:off x="335360" y="4427820"/>
            <a:ext cx="6094378"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candidate, phone[</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FROM</a:t>
            </a:r>
            <a:r>
              <a:rPr lang="en-US" dirty="0">
                <a:latin typeface="Liberation Mono"/>
              </a:rPr>
              <a:t> temp;</a:t>
            </a:r>
            <a:endParaRPr lang="en-IN" dirty="0">
              <a:latin typeface="Liberation Mono"/>
            </a:endParaRPr>
          </a:p>
        </p:txBody>
      </p:sp>
    </p:spTree>
    <p:extLst>
      <p:ext uri="{BB962C8B-B14F-4D97-AF65-F5344CB8AC3E}">
        <p14:creationId xmlns:p14="http://schemas.microsoft.com/office/powerpoint/2010/main" val="3280460517"/>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is null / is not null</a:t>
            </a:r>
          </a:p>
        </p:txBody>
      </p:sp>
      <p:sp>
        <p:nvSpPr>
          <p:cNvPr id="3" name="Rectangle 2"/>
          <p:cNvSpPr/>
          <p:nvPr/>
        </p:nvSpPr>
        <p:spPr>
          <a:xfrm>
            <a:off x="191344" y="3319824"/>
            <a:ext cx="11737304" cy="1461939"/>
          </a:xfrm>
          <a:prstGeom prst="rect">
            <a:avLst/>
          </a:prstGeom>
          <a:noFill/>
        </p:spPr>
        <p:txBody>
          <a:bodyPr wrap="square">
            <a:spAutoFit/>
          </a:bodyPr>
          <a:lstStyle/>
          <a:p>
            <a:pPr marL="285750" indent="-285750" algn="just">
              <a:buFont typeface="Arial" panose="020B0604020202020204" pitchFamily="34" charset="0"/>
              <a:buChar char="•"/>
            </a:pPr>
            <a:r>
              <a:rPr lang="en-IN" sz="2000" dirty="0">
                <a:latin typeface="Palatino Linotype" panose="02040502050505030304" pitchFamily="18" charset="0"/>
                <a:cs typeface="Courier New" panose="02070309020205020404" pitchFamily="49" charset="0"/>
              </a:rPr>
              <a:t>"</a:t>
            </a:r>
            <a:r>
              <a:rPr lang="en-IN" sz="2000" i="1" dirty="0">
                <a:latin typeface="Palatino Linotype" panose="02040502050505030304" pitchFamily="18" charset="0"/>
                <a:cs typeface="Courier New" panose="02070309020205020404" pitchFamily="49" charset="0"/>
              </a:rPr>
              <a:t>IS NULL</a:t>
            </a:r>
            <a:r>
              <a:rPr lang="en-IN" sz="2000" dirty="0">
                <a:latin typeface="Palatino Linotype" panose="02040502050505030304" pitchFamily="18" charset="0"/>
                <a:cs typeface="Courier New" panose="02070309020205020404" pitchFamily="49" charset="0"/>
              </a:rPr>
              <a:t>" is the keyword that performs the Boolean comparison. It returns true if the supplied value is NULL and false if the supplied value is not NULL.</a:t>
            </a:r>
          </a:p>
          <a:p>
            <a:pPr marL="285750" indent="-285750" algn="just">
              <a:buFont typeface="Arial" panose="020B0604020202020204" pitchFamily="34" charset="0"/>
              <a:buChar char="•"/>
            </a:pPr>
            <a:endParaRPr lang="en-IN" sz="800" dirty="0">
              <a:latin typeface="Palatino Linotype" panose="02040502050505030304" pitchFamily="18" charset="0"/>
              <a:cs typeface="Courier New" panose="02070309020205020404" pitchFamily="49" charset="0"/>
            </a:endParaRPr>
          </a:p>
          <a:p>
            <a:pPr marL="285750" indent="-285750" algn="just">
              <a:buFont typeface="Arial" panose="020B0604020202020204" pitchFamily="34" charset="0"/>
              <a:buChar char="•"/>
            </a:pPr>
            <a:r>
              <a:rPr lang="en-IN" sz="2000" dirty="0">
                <a:latin typeface="Palatino Linotype" panose="02040502050505030304" pitchFamily="18" charset="0"/>
                <a:cs typeface="Courier New" panose="02070309020205020404" pitchFamily="49" charset="0"/>
              </a:rPr>
              <a:t>“</a:t>
            </a:r>
            <a:r>
              <a:rPr lang="en-IN" sz="2000" i="1" dirty="0">
                <a:latin typeface="Palatino Linotype" panose="02040502050505030304" pitchFamily="18" charset="0"/>
                <a:cs typeface="Courier New" panose="02070309020205020404" pitchFamily="49" charset="0"/>
              </a:rPr>
              <a:t>IS NOT NULL</a:t>
            </a:r>
            <a:r>
              <a:rPr lang="en-IN" sz="2000" dirty="0">
                <a:latin typeface="Palatino Linotype" panose="02040502050505030304" pitchFamily="18" charset="0"/>
                <a:cs typeface="Courier New" panose="02070309020205020404" pitchFamily="49" charset="0"/>
              </a:rPr>
              <a:t>" is the keyword that performs the Boolean comparison. It returns true if the supplied value is not NULL and false if the supplied value is null.</a:t>
            </a:r>
          </a:p>
        </p:txBody>
      </p:sp>
      <p:sp>
        <p:nvSpPr>
          <p:cNvPr id="5" name="Rectangle 4">
            <a:extLst>
              <a:ext uri="{FF2B5EF4-FFF2-40B4-BE49-F238E27FC236}">
                <a16:creationId xmlns:a16="http://schemas.microsoft.com/office/drawing/2014/main" id="{B74EDF08-A80E-4F4F-9B22-BBE5EAC60C5C}"/>
              </a:ext>
            </a:extLst>
          </p:cNvPr>
          <p:cNvSpPr/>
          <p:nvPr/>
        </p:nvSpPr>
        <p:spPr>
          <a:xfrm>
            <a:off x="191344" y="165707"/>
            <a:ext cx="8352928"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UNKNOWN</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UNKNOWN</a:t>
            </a:r>
            <a:r>
              <a:rPr lang="en-IN" dirty="0">
                <a:latin typeface="Liberation Mono"/>
                <a:cs typeface="Arial" panose="020B0604020202020204" pitchFamily="34" charset="0"/>
              </a:rPr>
              <a:t>;</a:t>
            </a:r>
          </a:p>
        </p:txBody>
      </p:sp>
      <p:sp>
        <p:nvSpPr>
          <p:cNvPr id="7" name="TextBox 6">
            <a:extLst>
              <a:ext uri="{FF2B5EF4-FFF2-40B4-BE49-F238E27FC236}">
                <a16:creationId xmlns:a16="http://schemas.microsoft.com/office/drawing/2014/main" id="{350BDF37-A858-4227-BF91-9E4F158B8399}"/>
              </a:ext>
            </a:extLst>
          </p:cNvPr>
          <p:cNvSpPr txBox="1"/>
          <p:nvPr/>
        </p:nvSpPr>
        <p:spPr>
          <a:xfrm>
            <a:off x="623392" y="5220930"/>
            <a:ext cx="11305256" cy="1231106"/>
          </a:xfrm>
          <a:prstGeom prst="rect">
            <a:avLst/>
          </a:prstGeom>
          <a:noFill/>
        </p:spPr>
        <p:txBody>
          <a:bodyPr wrap="square">
            <a:spAutoFit/>
          </a:bodyPr>
          <a:lstStyle/>
          <a:p>
            <a:pPr lvl="0">
              <a:spcBef>
                <a:spcPct val="0"/>
              </a:spcBef>
              <a:defRPr/>
            </a:pPr>
            <a:r>
              <a:rPr lang="en-IN" sz="2200" dirty="0">
                <a:solidFill>
                  <a:srgbClr val="FF0000"/>
                </a:solidFill>
                <a:latin typeface="Arial" panose="020B0604020202020204" pitchFamily="34" charset="0"/>
                <a:cs typeface="Arial" panose="020B0604020202020204" pitchFamily="34" charset="0"/>
              </a:rPr>
              <a:t>Note:</a:t>
            </a:r>
            <a:endParaRPr lang="en-US" sz="2200" dirty="0">
              <a:solidFill>
                <a:schemeClr val="accent2">
                  <a:lumMod val="50000"/>
                </a:schemeClr>
              </a:solidFill>
              <a:latin typeface="Palatino Linotype" panose="02040502050505030304" pitchFamily="18" charset="0"/>
              <a:cs typeface="Arial" panose="020B0604020202020204" pitchFamily="34" charset="0"/>
            </a:endParaRPr>
          </a:p>
          <a:p>
            <a:pPr marL="285750" lvl="0" indent="-285750">
              <a:spcBef>
                <a:spcPct val="0"/>
              </a:spcBef>
              <a:buFont typeface="Arial" panose="020B0604020202020204" pitchFamily="34" charset="0"/>
              <a:buChar char="•"/>
              <a:defRPr/>
            </a:pPr>
            <a:endParaRPr lang="en-US" sz="800" dirty="0">
              <a:solidFill>
                <a:schemeClr val="accent2">
                  <a:lumMod val="50000"/>
                </a:schemeClr>
              </a:solidFill>
              <a:latin typeface="Arial" panose="020B0604020202020204" pitchFamily="34" charset="0"/>
              <a:cs typeface="Arial" panose="020B0604020202020204" pitchFamily="34" charset="0"/>
            </a:endParaRPr>
          </a:p>
          <a:p>
            <a:pPr marL="285750" lvl="0" indent="-285750">
              <a:spcBef>
                <a:spcPct val="0"/>
              </a:spcBef>
              <a:buFont typeface="Arial" panose="020B0604020202020204" pitchFamily="34" charset="0"/>
              <a:buChar char="•"/>
              <a:defRPr/>
            </a:pPr>
            <a:r>
              <a:rPr lang="en-US" dirty="0">
                <a:solidFill>
                  <a:schemeClr val="accent4">
                    <a:lumMod val="50000"/>
                  </a:schemeClr>
                </a:solidFill>
                <a:latin typeface="Arial" panose="020B0604020202020204" pitchFamily="34" charset="0"/>
                <a:cs typeface="Arial" panose="020B0604020202020204" pitchFamily="34" charset="0"/>
              </a:rPr>
              <a:t>IS</a:t>
            </a:r>
            <a:r>
              <a:rPr lang="en-US"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UNKNOWN</a:t>
            </a:r>
            <a:r>
              <a:rPr lang="en-US" dirty="0">
                <a:latin typeface="Arial" panose="020B0604020202020204" pitchFamily="34" charset="0"/>
                <a:cs typeface="Arial" panose="020B0604020202020204" pitchFamily="34" charset="0"/>
              </a:rPr>
              <a:t> is synonym of </a:t>
            </a:r>
            <a:r>
              <a:rPr lang="en-US" i="1" dirty="0">
                <a:solidFill>
                  <a:schemeClr val="accent4">
                    <a:lumMod val="50000"/>
                  </a:schemeClr>
                </a:solidFill>
                <a:latin typeface="Arial" panose="020B0604020202020204" pitchFamily="34" charset="0"/>
                <a:cs typeface="Arial" panose="020B0604020202020204" pitchFamily="34" charset="0"/>
              </a:rPr>
              <a:t>IS NULL</a:t>
            </a:r>
            <a:r>
              <a:rPr lang="en-US" dirty="0">
                <a:latin typeface="Arial" panose="020B0604020202020204" pitchFamily="34" charset="0"/>
                <a:cs typeface="Arial" panose="020B0604020202020204" pitchFamily="34" charset="0"/>
              </a:rPr>
              <a:t>.</a:t>
            </a:r>
          </a:p>
          <a:p>
            <a:pPr marL="285750" lvl="0" indent="-285750">
              <a:spcBef>
                <a:spcPct val="0"/>
              </a:spcBef>
              <a:buFont typeface="Arial" panose="020B0604020202020204" pitchFamily="34" charset="0"/>
              <a:buChar char="•"/>
              <a:defRPr/>
            </a:pPr>
            <a:endParaRPr lang="en-US" sz="800" dirty="0">
              <a:latin typeface="Arial" panose="020B0604020202020204" pitchFamily="34" charset="0"/>
              <a:cs typeface="Arial" panose="020B0604020202020204" pitchFamily="34" charset="0"/>
            </a:endParaRPr>
          </a:p>
          <a:p>
            <a:pPr marL="285750" lvl="0" indent="-285750">
              <a:spcBef>
                <a:spcPct val="0"/>
              </a:spcBef>
              <a:buFont typeface="Arial" panose="020B0604020202020204" pitchFamily="34" charset="0"/>
              <a:buChar char="•"/>
              <a:defRPr/>
            </a:pPr>
            <a:r>
              <a:rPr lang="en-US" dirty="0">
                <a:solidFill>
                  <a:schemeClr val="accent4">
                    <a:lumMod val="50000"/>
                  </a:schemeClr>
                </a:solidFill>
                <a:latin typeface="Arial" panose="020B0604020202020204" pitchFamily="34" charset="0"/>
                <a:cs typeface="Arial" panose="020B0604020202020204" pitchFamily="34" charset="0"/>
              </a:rPr>
              <a:t>IS</a:t>
            </a:r>
            <a:r>
              <a:rPr lang="en-US"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NOT</a:t>
            </a:r>
            <a:r>
              <a:rPr lang="en-US" b="1"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UNKNOWN</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is synonym of </a:t>
            </a:r>
            <a:r>
              <a:rPr lang="en-US" i="1" dirty="0">
                <a:solidFill>
                  <a:schemeClr val="accent4">
                    <a:lumMod val="50000"/>
                  </a:schemeClr>
                </a:solidFill>
                <a:latin typeface="Arial" panose="020B0604020202020204" pitchFamily="34" charset="0"/>
                <a:cs typeface="Arial" panose="020B0604020202020204" pitchFamily="34" charset="0"/>
              </a:rPr>
              <a:t>IS NOT NULL</a:t>
            </a:r>
            <a:r>
              <a:rPr lang="en-US" dirty="0">
                <a:latin typeface="Arial" panose="020B0604020202020204" pitchFamily="34" charset="0"/>
                <a:cs typeface="Arial" panose="020B0604020202020204" pitchFamily="34" charset="0"/>
              </a:rPr>
              <a:t>.</a:t>
            </a:r>
          </a:p>
        </p:txBody>
      </p:sp>
      <p:sp>
        <p:nvSpPr>
          <p:cNvPr id="4" name="Rectangle 3">
            <a:extLst>
              <a:ext uri="{FF2B5EF4-FFF2-40B4-BE49-F238E27FC236}">
                <a16:creationId xmlns:a16="http://schemas.microsoft.com/office/drawing/2014/main" id="{BC5342C3-2FE3-467B-9E0D-C37990E78BDD}"/>
              </a:ext>
            </a:extLst>
          </p:cNvPr>
          <p:cNvSpPr/>
          <p:nvPr/>
        </p:nvSpPr>
        <p:spPr>
          <a:xfrm>
            <a:off x="8510729" y="165707"/>
            <a:ext cx="3334311" cy="461665"/>
          </a:xfrm>
          <a:prstGeom prst="rect">
            <a:avLst/>
          </a:prstGeom>
        </p:spPr>
        <p:txBody>
          <a:bodyPr wrap="none">
            <a:spAutoFit/>
          </a:bodyPr>
          <a:lstStyle/>
          <a:p>
            <a:pPr marL="285750" indent="-285750">
              <a:buFont typeface="Arial" panose="020B0604020202020204" pitchFamily="34" charset="0"/>
              <a:buChar char="•"/>
            </a:pPr>
            <a:r>
              <a:rPr lang="en-IN" sz="2400" i="1" dirty="0">
                <a:solidFill>
                  <a:srgbClr val="000000"/>
                </a:solidFill>
                <a:latin typeface="Liberation Mono"/>
              </a:rPr>
              <a:t>operand </a:t>
            </a:r>
            <a:r>
              <a:rPr lang="en-IN" sz="2400" dirty="0">
                <a:solidFill>
                  <a:srgbClr val="A67F59"/>
                </a:solidFill>
                <a:latin typeface="Liberation Mono"/>
              </a:rPr>
              <a:t>IS</a:t>
            </a:r>
            <a:r>
              <a:rPr lang="en-US" sz="2400" dirty="0">
                <a:solidFill>
                  <a:srgbClr val="999999"/>
                </a:solidFill>
                <a:latin typeface="Liberation Mono"/>
              </a:rPr>
              <a:t> [</a:t>
            </a:r>
            <a:r>
              <a:rPr lang="en-US" sz="2400" dirty="0">
                <a:solidFill>
                  <a:srgbClr val="A67F59"/>
                </a:solidFill>
                <a:latin typeface="Liberation Mono"/>
              </a:rPr>
              <a:t>NOT</a:t>
            </a:r>
            <a:r>
              <a:rPr lang="en-US" sz="2400" dirty="0">
                <a:solidFill>
                  <a:srgbClr val="999999"/>
                </a:solidFill>
                <a:latin typeface="Liberation Mono"/>
              </a:rPr>
              <a:t>]</a:t>
            </a:r>
            <a:r>
              <a:rPr lang="en-IN" sz="2400" i="1" dirty="0">
                <a:solidFill>
                  <a:srgbClr val="000000"/>
                </a:solidFill>
                <a:latin typeface="Liberation Mono"/>
              </a:rPr>
              <a:t> </a:t>
            </a:r>
            <a:r>
              <a:rPr lang="en-IN" sz="2400" i="1" dirty="0">
                <a:solidFill>
                  <a:srgbClr val="990055"/>
                </a:solidFill>
                <a:latin typeface="Liberation Mono"/>
              </a:rPr>
              <a:t>NULL</a:t>
            </a:r>
          </a:p>
        </p:txBody>
      </p:sp>
    </p:spTree>
    <p:extLst>
      <p:ext uri="{BB962C8B-B14F-4D97-AF65-F5344CB8AC3E}">
        <p14:creationId xmlns:p14="http://schemas.microsoft.com/office/powerpoint/2010/main" val="49775833"/>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the null value</a:t>
            </a:r>
          </a:p>
        </p:txBody>
      </p:sp>
      <p:sp>
        <p:nvSpPr>
          <p:cNvPr id="7" name="Rectangle 6"/>
          <p:cNvSpPr/>
          <p:nvPr/>
        </p:nvSpPr>
        <p:spPr>
          <a:xfrm>
            <a:off x="263352" y="622301"/>
            <a:ext cx="11593288" cy="400110"/>
          </a:xfrm>
          <a:prstGeom prst="rect">
            <a:avLst/>
          </a:prstGeom>
          <a:noFill/>
        </p:spPr>
        <p:txBody>
          <a:bodyPr wrap="square">
            <a:spAutoFit/>
          </a:bodyPr>
          <a:lstStyle/>
          <a:p>
            <a:r>
              <a:rPr lang="en-IN" dirty="0">
                <a:solidFill>
                  <a:srgbClr val="222222"/>
                </a:solidFill>
                <a:latin typeface="arial" panose="020B0604020202020204" pitchFamily="34" charset="0"/>
              </a:rPr>
              <a:t>The</a:t>
            </a:r>
            <a:r>
              <a:rPr lang="en-IN" b="1" dirty="0">
                <a:solidFill>
                  <a:srgbClr val="222222"/>
                </a:solidFill>
                <a:latin typeface="arial" panose="020B0604020202020204" pitchFamily="34" charset="0"/>
              </a:rPr>
              <a:t> NULL value </a:t>
            </a:r>
            <a:r>
              <a:rPr lang="en-IN" dirty="0">
                <a:solidFill>
                  <a:srgbClr val="222222"/>
                </a:solidFill>
                <a:latin typeface="arial" panose="020B0604020202020204" pitchFamily="34" charset="0"/>
              </a:rPr>
              <a:t>is special. It means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NO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or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UNKNOWN VALUE</a:t>
            </a:r>
            <a:r>
              <a:rPr lang="en-IN" sz="2000" b="1" dirty="0">
                <a:solidFill>
                  <a:srgbClr val="222222"/>
                </a:solidFill>
                <a:latin typeface="arial" panose="020B0604020202020204" pitchFamily="34" charset="0"/>
              </a:rPr>
              <a:t>".</a:t>
            </a:r>
            <a:endParaRPr lang="en-IN" sz="2000" dirty="0">
              <a:solidFill>
                <a:srgbClr val="222222"/>
              </a:solidFill>
              <a:latin typeface="arial" panose="020B0604020202020204" pitchFamily="34" charset="0"/>
            </a:endParaRPr>
          </a:p>
        </p:txBody>
      </p:sp>
      <p:sp>
        <p:nvSpPr>
          <p:cNvPr id="10" name="Rectangle 9">
            <a:extLst>
              <a:ext uri="{FF2B5EF4-FFF2-40B4-BE49-F238E27FC236}">
                <a16:creationId xmlns:a16="http://schemas.microsoft.com/office/drawing/2014/main" id="{3E5C472D-9567-43E9-B509-3A1EC250690F}"/>
              </a:ext>
            </a:extLst>
          </p:cNvPr>
          <p:cNvSpPr/>
          <p:nvPr/>
        </p:nvSpPr>
        <p:spPr>
          <a:xfrm>
            <a:off x="119337" y="1189327"/>
            <a:ext cx="11953327" cy="3108543"/>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You cannot be compared two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UNKNOWN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the way you compere two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KNOWN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to each other. </a:t>
            </a:r>
          </a:p>
          <a:p>
            <a:pPr marL="285750" indent="-285750">
              <a:buFont typeface="Arial" panose="020B0604020202020204" pitchFamily="34" charset="0"/>
              <a:buChar char="•"/>
            </a:pPr>
            <a:endParaRPr lang="en-IN" sz="800" dirty="0">
              <a:solidFill>
                <a:srgbClr val="222222"/>
              </a:solidFill>
              <a:latin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If you attempt to use </a:t>
            </a:r>
            <a:r>
              <a:rPr lang="en-IN" b="1" dirty="0">
                <a:solidFill>
                  <a:srgbClr val="222222"/>
                </a:solidFill>
                <a:latin typeface="arial" panose="020B0604020202020204" pitchFamily="34" charset="0"/>
              </a:rPr>
              <a:t>NULL</a:t>
            </a:r>
            <a:r>
              <a:rPr lang="en-IN" dirty="0">
                <a:solidFill>
                  <a:srgbClr val="222222"/>
                </a:solidFill>
                <a:latin typeface="arial" panose="020B0604020202020204" pitchFamily="34" charset="0"/>
              </a:rPr>
              <a:t> with the usual arithmetic comparison operators, the result is </a:t>
            </a:r>
            <a:r>
              <a:rPr lang="en-IN" b="1" dirty="0">
                <a:solidFill>
                  <a:srgbClr val="222222"/>
                </a:solidFill>
                <a:latin typeface="arial" panose="020B0604020202020204" pitchFamily="34" charset="0"/>
              </a:rPr>
              <a:t>NULL </a:t>
            </a:r>
            <a:r>
              <a:rPr lang="en-IN" dirty="0">
                <a:solidFill>
                  <a:srgbClr val="222222"/>
                </a:solidFill>
                <a:latin typeface="arial" panose="020B0604020202020204" pitchFamily="34" charset="0"/>
              </a:rPr>
              <a:t>(</a:t>
            </a:r>
            <a:r>
              <a:rPr lang="en-IN" i="1" dirty="0">
                <a:solidFill>
                  <a:srgbClr val="222222"/>
                </a:solidFill>
                <a:latin typeface="arial" panose="020B0604020202020204" pitchFamily="34" charset="0"/>
              </a:rPr>
              <a:t>undefined</a:t>
            </a:r>
            <a:r>
              <a:rPr lang="en-IN" dirty="0">
                <a:solidFill>
                  <a:srgbClr val="222222"/>
                </a:solidFill>
                <a:latin typeface="arial" panose="020B0604020202020204" pitchFamily="34" charset="0"/>
              </a:rPr>
              <a:t>).</a:t>
            </a:r>
          </a:p>
          <a:p>
            <a:pPr marL="285750" indent="-285750">
              <a:buFont typeface="Arial" panose="020B0604020202020204" pitchFamily="34" charset="0"/>
              <a:buChar char="•"/>
            </a:pPr>
            <a:endParaRPr lang="en-IN" sz="800" dirty="0">
              <a:solidFill>
                <a:srgbClr val="222222"/>
              </a:solidFill>
              <a:latin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Instead of using =, &lt;, &gt;, &lt;&gt;, or != to test for equality or inequality with </a:t>
            </a:r>
            <a:r>
              <a:rPr lang="en-IN" b="1" dirty="0">
                <a:solidFill>
                  <a:srgbClr val="222222"/>
                </a:solidFill>
                <a:latin typeface="arial" panose="020B0604020202020204" pitchFamily="34" charset="0"/>
              </a:rPr>
              <a:t>NULL</a:t>
            </a:r>
            <a:r>
              <a:rPr lang="en-IN" i="1" dirty="0">
                <a:solidFill>
                  <a:srgbClr val="222222"/>
                </a:solidFill>
                <a:latin typeface="arial" panose="020B0604020202020204" pitchFamily="34" charset="0"/>
              </a:rPr>
              <a:t> values, use </a:t>
            </a:r>
            <a:r>
              <a:rPr lang="en-IN" b="1" i="1" dirty="0">
                <a:solidFill>
                  <a:srgbClr val="222222"/>
                </a:solidFill>
                <a:latin typeface="arial" panose="020B0604020202020204" pitchFamily="34" charset="0"/>
              </a:rPr>
              <a:t>IS NULL</a:t>
            </a:r>
            <a:r>
              <a:rPr lang="en-IN" i="1" dirty="0">
                <a:solidFill>
                  <a:srgbClr val="222222"/>
                </a:solidFill>
                <a:latin typeface="arial" panose="020B0604020202020204" pitchFamily="34" charset="0"/>
              </a:rPr>
              <a:t> or </a:t>
            </a:r>
            <a:r>
              <a:rPr lang="en-IN" b="1" i="1" dirty="0">
                <a:solidFill>
                  <a:srgbClr val="222222"/>
                </a:solidFill>
                <a:latin typeface="arial" panose="020B0604020202020204" pitchFamily="34" charset="0"/>
              </a:rPr>
              <a:t>IS NOT NULL</a:t>
            </a:r>
          </a:p>
          <a:p>
            <a:pPr marL="285750" indent="-285750">
              <a:buFont typeface="Arial" panose="020B0604020202020204" pitchFamily="34" charset="0"/>
              <a:buChar char="•"/>
            </a:pPr>
            <a:endParaRPr lang="en-IN" sz="800" b="1" i="1" dirty="0">
              <a:solidFill>
                <a:srgbClr val="222222"/>
              </a:solidFill>
              <a:latin typeface="arial" panose="020B0604020202020204" pitchFamily="34" charset="0"/>
            </a:endParaRPr>
          </a:p>
          <a:p>
            <a:pPr marL="342900" indent="-342900">
              <a:buFont typeface="Arial" pitchFamily="34" charset="0"/>
              <a:buChar char="•"/>
            </a:pPr>
            <a:r>
              <a:rPr lang="en-US" dirty="0">
                <a:solidFill>
                  <a:srgbClr val="222222"/>
                </a:solidFill>
                <a:latin typeface="arial" panose="020B0604020202020204" pitchFamily="34" charset="0"/>
              </a:rPr>
              <a:t>NULL value does not occupy space in memory.</a:t>
            </a:r>
          </a:p>
          <a:p>
            <a:pPr marL="342900" indent="-342900">
              <a:buFont typeface="Arial" pitchFamily="34" charset="0"/>
              <a:buChar char="•"/>
            </a:pPr>
            <a:endParaRPr lang="en-US" sz="800" dirty="0">
              <a:solidFill>
                <a:srgbClr val="222222"/>
              </a:solidFill>
              <a:latin typeface="arial" panose="020B0604020202020204" pitchFamily="34" charset="0"/>
            </a:endParaRPr>
          </a:p>
          <a:p>
            <a:pPr marL="342900" indent="-342900">
              <a:buFont typeface="Arial" pitchFamily="34" charset="0"/>
              <a:buChar char="•"/>
            </a:pPr>
            <a:r>
              <a:rPr lang="en-US" dirty="0">
                <a:solidFill>
                  <a:srgbClr val="222222"/>
                </a:solidFill>
                <a:latin typeface="arial" panose="020B0604020202020204" pitchFamily="34" charset="0"/>
              </a:rPr>
              <a:t>NULL value is independent of data type.</a:t>
            </a:r>
          </a:p>
          <a:p>
            <a:pPr marL="342900" indent="-342900">
              <a:buFont typeface="Arial" pitchFamily="34" charset="0"/>
              <a:buChar char="•"/>
            </a:pPr>
            <a:endParaRPr lang="en-US" sz="800" dirty="0">
              <a:solidFill>
                <a:srgbClr val="222222"/>
              </a:solidFill>
              <a:latin typeface="arial" panose="020B0604020202020204" pitchFamily="34" charset="0"/>
            </a:endParaRPr>
          </a:p>
          <a:p>
            <a:pPr marL="342900" indent="-342900">
              <a:buFont typeface="Arial" pitchFamily="34" charset="0"/>
              <a:buChar char="•"/>
            </a:pPr>
            <a:r>
              <a:rPr lang="en-US" dirty="0">
                <a:solidFill>
                  <a:srgbClr val="222222"/>
                </a:solidFill>
                <a:latin typeface="arial" panose="020B0604020202020204" pitchFamily="34" charset="0"/>
              </a:rPr>
              <a:t>NULL can be written in any lettercase.</a:t>
            </a:r>
          </a:p>
        </p:txBody>
      </p:sp>
      <p:sp>
        <p:nvSpPr>
          <p:cNvPr id="5" name="TextBox 4">
            <a:extLst>
              <a:ext uri="{FF2B5EF4-FFF2-40B4-BE49-F238E27FC236}">
                <a16:creationId xmlns:a16="http://schemas.microsoft.com/office/drawing/2014/main" id="{A9B91911-2077-A304-DD1C-EE2937A8CD2F}"/>
              </a:ext>
            </a:extLst>
          </p:cNvPr>
          <p:cNvSpPr txBox="1"/>
          <p:nvPr/>
        </p:nvSpPr>
        <p:spPr>
          <a:xfrm>
            <a:off x="263352" y="4398203"/>
            <a:ext cx="11809312" cy="830997"/>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US" sz="800" dirty="0">
              <a:solidFill>
                <a:schemeClr val="accent4">
                  <a:lumMod val="50000"/>
                </a:schemeClr>
              </a:solidFill>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result of (FALSE AND UNKNOWN) is FALSE, whereas the result of (FALSE OR UNKNOWN) is UNKNOWN.</a:t>
            </a:r>
            <a:endParaRPr lang="en-IN" dirty="0">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1C7EFAC2-00E9-B753-CAF3-79970A73A5AF}"/>
              </a:ext>
            </a:extLst>
          </p:cNvPr>
          <p:cNvSpPr txBox="1"/>
          <p:nvPr/>
        </p:nvSpPr>
        <p:spPr>
          <a:xfrm>
            <a:off x="479376" y="5611887"/>
            <a:ext cx="11377264"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US" dirty="0">
                <a:solidFill>
                  <a:schemeClr val="accent5">
                    <a:lumMod val="75000"/>
                  </a:schemeClr>
                </a:solidFill>
                <a:latin typeface="Liberation Mono"/>
              </a:rPr>
              <a:t>IS NULL</a:t>
            </a:r>
            <a:r>
              <a:rPr lang="en-IN" dirty="0">
                <a:latin typeface="Liberation Mono"/>
              </a:rPr>
              <a:t>;  </a:t>
            </a:r>
            <a:r>
              <a:rPr lang="en-IN" dirty="0">
                <a:solidFill>
                  <a:srgbClr val="39AE0A"/>
                </a:solidFill>
                <a:latin typeface="Liberation Mono"/>
              </a:rPr>
              <a:t>// Output will be NULL and TRUE</a:t>
            </a:r>
          </a:p>
          <a:p>
            <a:pPr marL="285750" indent="-285750">
              <a:buFont typeface="Arial" panose="020B0604020202020204" pitchFamily="34" charset="0"/>
              <a:buChar char="•"/>
            </a:pPr>
            <a:endParaRPr lang="en-IN" sz="800" dirty="0">
              <a:solidFill>
                <a:srgbClr val="39AE0A"/>
              </a:solidFill>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US" dirty="0">
                <a:solidFill>
                  <a:schemeClr val="accent5">
                    <a:lumMod val="75000"/>
                  </a:schemeClr>
                </a:solidFill>
                <a:latin typeface="Liberation Mono"/>
              </a:rPr>
              <a:t>IS NOT NULL</a:t>
            </a:r>
            <a:r>
              <a:rPr lang="en-IN" dirty="0">
                <a:latin typeface="Liberation Mono"/>
              </a:rPr>
              <a:t>;  </a:t>
            </a:r>
            <a:r>
              <a:rPr lang="en-IN" dirty="0">
                <a:solidFill>
                  <a:srgbClr val="39AE0A"/>
                </a:solidFill>
                <a:latin typeface="Liberation Mono"/>
              </a:rPr>
              <a:t>// Output will be NULL and FALSE</a:t>
            </a:r>
          </a:p>
        </p:txBody>
      </p:sp>
    </p:spTree>
    <p:extLst>
      <p:ext uri="{BB962C8B-B14F-4D97-AF65-F5344CB8AC3E}">
        <p14:creationId xmlns:p14="http://schemas.microsoft.com/office/powerpoint/2010/main" val="2289929051"/>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is null / is not null</a:t>
            </a:r>
            <a:endParaRPr lang="en-IN" sz="3200" i="1" dirty="0">
              <a:solidFill>
                <a:srgbClr val="FF9900"/>
              </a:solidFill>
              <a:latin typeface="Arial" pitchFamily="34" charset="0"/>
              <a:cs typeface="Arial" pitchFamily="34" charset="0"/>
            </a:endParaRPr>
          </a:p>
        </p:txBody>
      </p:sp>
      <p:sp>
        <p:nvSpPr>
          <p:cNvPr id="13" name="Rectangle 12">
            <a:extLst>
              <a:ext uri="{FF2B5EF4-FFF2-40B4-BE49-F238E27FC236}">
                <a16:creationId xmlns:a16="http://schemas.microsoft.com/office/drawing/2014/main" id="{A2A7F766-44E7-4F4E-941E-240A69D9AB5B}"/>
              </a:ext>
            </a:extLst>
          </p:cNvPr>
          <p:cNvSpPr/>
          <p:nvPr/>
        </p:nvSpPr>
        <p:spPr>
          <a:xfrm>
            <a:off x="90308" y="73652"/>
            <a:ext cx="6869788" cy="76944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US" sz="2200" dirty="0">
              <a:solidFill>
                <a:srgbClr val="0077AA"/>
              </a:solidFill>
              <a:latin typeface="Liberation Mono"/>
              <a:ea typeface="Times New Roman" panose="02020603050405020304" pitchFamily="18" charset="0"/>
              <a:cs typeface="Arial" panose="020B0604020202020204" pitchFamily="34" charset="0"/>
            </a:endParaRPr>
          </a:p>
          <a:p>
            <a:endParaRPr lang="en-US" sz="200" dirty="0">
              <a:solidFill>
                <a:srgbClr val="0077AA"/>
              </a:solidFill>
              <a:latin typeface="Liberation Mono"/>
              <a:ea typeface="Times New Roman" panose="02020603050405020304" pitchFamily="18" charset="0"/>
              <a:cs typeface="Arial" panose="020B0604020202020204" pitchFamily="34" charset="0"/>
            </a:endParaRPr>
          </a:p>
          <a:p>
            <a:r>
              <a:rPr lang="en-US" dirty="0">
                <a:solidFill>
                  <a:srgbClr val="0077AA"/>
                </a:solidFill>
                <a:latin typeface="Liberation Mono"/>
                <a:ea typeface="Times New Roman" panose="02020603050405020304" pitchFamily="18" charset="0"/>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Arial" panose="020B0604020202020204" pitchFamily="34" charset="0"/>
              </a:rPr>
              <a:t> FROM </a:t>
            </a:r>
            <a:r>
              <a:rPr lang="en-IN" dirty="0">
                <a:latin typeface="Liberation Mono"/>
                <a:cs typeface="Arial" panose="020B0604020202020204" pitchFamily="34" charset="0"/>
              </a:rPr>
              <a:t>emp </a:t>
            </a:r>
            <a:r>
              <a:rPr lang="en-IN" dirty="0">
                <a:solidFill>
                  <a:srgbClr val="0077AA"/>
                </a:solidFill>
                <a:latin typeface="Liberation Mono"/>
                <a:ea typeface="Times New Roman" panose="02020603050405020304" pitchFamily="18" charset="0"/>
                <a:cs typeface="Arial" panose="020B0604020202020204" pitchFamily="34" charset="0"/>
              </a:rPr>
              <a:t>WHERE</a:t>
            </a:r>
            <a:r>
              <a:rPr lang="en-IN" dirty="0">
                <a:latin typeface="Liberation Mono"/>
                <a:cs typeface="Arial" panose="020B0604020202020204" pitchFamily="34" charset="0"/>
              </a:rPr>
              <a:t> </a:t>
            </a:r>
            <a:r>
              <a:rPr lang="en-IN" dirty="0">
                <a:latin typeface="Liberation Mono"/>
                <a:ea typeface="Times New Roman" panose="02020603050405020304" pitchFamily="18" charset="0"/>
                <a:cs typeface="Arial" panose="020B0604020202020204" pitchFamily="34" charset="0"/>
              </a:rPr>
              <a:t>comm </a:t>
            </a:r>
            <a:r>
              <a:rPr lang="en-IN" dirty="0">
                <a:solidFill>
                  <a:schemeClr val="accent5">
                    <a:lumMod val="75000"/>
                  </a:schemeClr>
                </a:solidFill>
                <a:latin typeface="Liberation Mono"/>
                <a:ea typeface="Times New Roman" panose="02020603050405020304" pitchFamily="18" charset="0"/>
                <a:cs typeface="Arial" panose="020B0604020202020204" pitchFamily="34" charset="0"/>
              </a:rPr>
              <a:t>=</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ea typeface="Times New Roman" panose="02020603050405020304" pitchFamily="18" charset="0"/>
                <a:cs typeface="Arial" panose="020B0604020202020204" pitchFamily="34" charset="0"/>
              </a:rPr>
              <a:t>;  </a:t>
            </a:r>
            <a:r>
              <a:rPr lang="en-IN" sz="2000" dirty="0">
                <a:solidFill>
                  <a:srgbClr val="669900"/>
                </a:solidFill>
                <a:latin typeface="Liberation Mono"/>
              </a:rPr>
              <a:t># will return Empty set</a:t>
            </a:r>
            <a:endParaRPr lang="en-IN" dirty="0">
              <a:solidFill>
                <a:srgbClr val="669900"/>
              </a:solidFill>
              <a:latin typeface="Liberation Mono"/>
            </a:endParaRPr>
          </a:p>
        </p:txBody>
      </p:sp>
      <p:sp>
        <p:nvSpPr>
          <p:cNvPr id="19" name="Rectangle 18">
            <a:extLst>
              <a:ext uri="{FF2B5EF4-FFF2-40B4-BE49-F238E27FC236}">
                <a16:creationId xmlns:a16="http://schemas.microsoft.com/office/drawing/2014/main" id="{689B237C-2146-4817-8BC7-4869ECE92CD8}"/>
              </a:ext>
            </a:extLst>
          </p:cNvPr>
          <p:cNvSpPr/>
          <p:nvPr/>
        </p:nvSpPr>
        <p:spPr>
          <a:xfrm>
            <a:off x="191345" y="1332303"/>
            <a:ext cx="5544616"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NULL</a:t>
            </a:r>
            <a:r>
              <a:rPr lang="en-IN" dirty="0">
                <a:latin typeface="Liberation Mono"/>
                <a:cs typeface="Arial" panose="020B0604020202020204" pitchFamily="34" charset="0"/>
              </a:rPr>
              <a:t>;</a:t>
            </a:r>
          </a:p>
        </p:txBody>
      </p:sp>
      <p:sp>
        <p:nvSpPr>
          <p:cNvPr id="21" name="Rectangle 20">
            <a:extLst>
              <a:ext uri="{FF2B5EF4-FFF2-40B4-BE49-F238E27FC236}">
                <a16:creationId xmlns:a16="http://schemas.microsoft.com/office/drawing/2014/main" id="{B3C49BD7-9DCB-4C92-97F8-F3432CF44439}"/>
              </a:ext>
            </a:extLst>
          </p:cNvPr>
          <p:cNvSpPr/>
          <p:nvPr/>
        </p:nvSpPr>
        <p:spPr>
          <a:xfrm>
            <a:off x="153816" y="4624104"/>
            <a:ext cx="5582145"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is </a:t>
            </a:r>
            <a:r>
              <a:rPr lang="en-IN" dirty="0">
                <a:solidFill>
                  <a:schemeClr val="accent4">
                    <a:lumMod val="50000"/>
                  </a:schemeClr>
                </a:solidFill>
                <a:latin typeface="Liberation Mono"/>
                <a:cs typeface="Arial" panose="020B0604020202020204" pitchFamily="34" charset="0"/>
              </a:rPr>
              <a:t>TRUE</a:t>
            </a:r>
            <a:r>
              <a:rPr lang="en-IN" dirty="0">
                <a:latin typeface="Liberation Mono"/>
                <a:cs typeface="Arial" panose="020B0604020202020204" pitchFamily="34" charset="0"/>
              </a:rPr>
              <a:t>;</a:t>
            </a:r>
          </a:p>
        </p:txBody>
      </p:sp>
      <p:pic>
        <p:nvPicPr>
          <p:cNvPr id="24" name="Picture 23">
            <a:extLst>
              <a:ext uri="{FF2B5EF4-FFF2-40B4-BE49-F238E27FC236}">
                <a16:creationId xmlns:a16="http://schemas.microsoft.com/office/drawing/2014/main" id="{C8B15EA0-E2F3-4AFB-B1FF-FFA0DFE6892B}"/>
              </a:ext>
            </a:extLst>
          </p:cNvPr>
          <p:cNvPicPr>
            <a:picLocks noChangeAspect="1"/>
          </p:cNvPicPr>
          <p:nvPr/>
        </p:nvPicPr>
        <p:blipFill>
          <a:blip r:embed="rId2" cstate="print"/>
          <a:stretch>
            <a:fillRect/>
          </a:stretch>
        </p:blipFill>
        <p:spPr>
          <a:xfrm>
            <a:off x="6088468" y="4041162"/>
            <a:ext cx="5734256" cy="2268694"/>
          </a:xfrm>
          <a:prstGeom prst="rect">
            <a:avLst/>
          </a:prstGeom>
        </p:spPr>
      </p:pic>
      <p:grpSp>
        <p:nvGrpSpPr>
          <p:cNvPr id="25" name="Group 24">
            <a:extLst>
              <a:ext uri="{FF2B5EF4-FFF2-40B4-BE49-F238E27FC236}">
                <a16:creationId xmlns:a16="http://schemas.microsoft.com/office/drawing/2014/main" id="{03F6ABE4-F730-4681-B374-41A2ADADFFEB}"/>
              </a:ext>
            </a:extLst>
          </p:cNvPr>
          <p:cNvGrpSpPr/>
          <p:nvPr/>
        </p:nvGrpSpPr>
        <p:grpSpPr>
          <a:xfrm>
            <a:off x="6096000" y="919944"/>
            <a:ext cx="5760639" cy="2725080"/>
            <a:chOff x="6689109" y="2892650"/>
            <a:chExt cx="4230634" cy="1864123"/>
          </a:xfrm>
        </p:grpSpPr>
        <p:pic>
          <p:nvPicPr>
            <p:cNvPr id="26" name="Picture 25">
              <a:extLst>
                <a:ext uri="{FF2B5EF4-FFF2-40B4-BE49-F238E27FC236}">
                  <a16:creationId xmlns:a16="http://schemas.microsoft.com/office/drawing/2014/main" id="{F38DAEB1-8711-4B16-88FC-71B2669A22C1}"/>
                </a:ext>
              </a:extLst>
            </p:cNvPr>
            <p:cNvPicPr>
              <a:picLocks noChangeAspect="1"/>
            </p:cNvPicPr>
            <p:nvPr/>
          </p:nvPicPr>
          <p:blipFill>
            <a:blip r:embed="rId3" cstate="print"/>
            <a:stretch>
              <a:fillRect/>
            </a:stretch>
          </p:blipFill>
          <p:spPr>
            <a:xfrm>
              <a:off x="6689109" y="2892650"/>
              <a:ext cx="4230634" cy="1864123"/>
            </a:xfrm>
            <a:prstGeom prst="rect">
              <a:avLst/>
            </a:prstGeom>
          </p:spPr>
        </p:pic>
        <p:sp>
          <p:nvSpPr>
            <p:cNvPr id="27" name="Rectangle 26">
              <a:extLst>
                <a:ext uri="{FF2B5EF4-FFF2-40B4-BE49-F238E27FC236}">
                  <a16:creationId xmlns:a16="http://schemas.microsoft.com/office/drawing/2014/main" id="{7C327D50-412A-46A1-A497-B5AC35EC055D}"/>
                </a:ext>
              </a:extLst>
            </p:cNvPr>
            <p:cNvSpPr/>
            <p:nvPr/>
          </p:nvSpPr>
          <p:spPr>
            <a:xfrm>
              <a:off x="7080740" y="3824205"/>
              <a:ext cx="3814096" cy="2880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0" name="Rectangle 9">
            <a:extLst>
              <a:ext uri="{FF2B5EF4-FFF2-40B4-BE49-F238E27FC236}">
                <a16:creationId xmlns:a16="http://schemas.microsoft.com/office/drawing/2014/main" id="{F90C23EE-B5DB-42DB-B04F-B3B89B2E2294}"/>
              </a:ext>
            </a:extLst>
          </p:cNvPr>
          <p:cNvSpPr/>
          <p:nvPr/>
        </p:nvSpPr>
        <p:spPr>
          <a:xfrm>
            <a:off x="191345" y="2233896"/>
            <a:ext cx="5544616"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UNKNOWN</a:t>
            </a:r>
            <a:r>
              <a:rPr lang="en-IN" dirty="0">
                <a:latin typeface="Liberation Mono"/>
                <a:cs typeface="Arial" panose="020B0604020202020204" pitchFamily="34" charset="0"/>
              </a:rPr>
              <a:t>;</a:t>
            </a:r>
          </a:p>
        </p:txBody>
      </p:sp>
    </p:spTree>
    <p:extLst>
      <p:ext uri="{BB962C8B-B14F-4D97-AF65-F5344CB8AC3E}">
        <p14:creationId xmlns:p14="http://schemas.microsoft.com/office/powerpoint/2010/main" val="2790686506"/>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boolean</a:t>
            </a:r>
          </a:p>
        </p:txBody>
      </p:sp>
      <p:sp>
        <p:nvSpPr>
          <p:cNvPr id="5" name="Rectangle 4"/>
          <p:cNvSpPr/>
          <p:nvPr/>
        </p:nvSpPr>
        <p:spPr>
          <a:xfrm>
            <a:off x="407368" y="637627"/>
            <a:ext cx="10184432" cy="369332"/>
          </a:xfrm>
          <a:prstGeom prst="rect">
            <a:avLst/>
          </a:prstGeom>
          <a:solidFill>
            <a:schemeClr val="accent5">
              <a:lumMod val="20000"/>
              <a:lumOff val="80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and BOOLEAN are synonym of TINYINT(1)</a:t>
            </a:r>
          </a:p>
        </p:txBody>
      </p:sp>
      <p:sp>
        <p:nvSpPr>
          <p:cNvPr id="11" name="Rectangle 10">
            <a:extLst>
              <a:ext uri="{FF2B5EF4-FFF2-40B4-BE49-F238E27FC236}">
                <a16:creationId xmlns:a16="http://schemas.microsoft.com/office/drawing/2014/main" id="{65AAF8D8-A9AA-4D65-A924-E3D8A424C7EC}"/>
              </a:ext>
            </a:extLst>
          </p:cNvPr>
          <p:cNvSpPr/>
          <p:nvPr/>
        </p:nvSpPr>
        <p:spPr>
          <a:xfrm>
            <a:off x="407368" y="1762962"/>
            <a:ext cx="8957190" cy="369332"/>
          </a:xfrm>
          <a:prstGeom prst="rect">
            <a:avLst/>
          </a:prstGeom>
        </p:spPr>
        <p:txBody>
          <a:bodyPr wrap="square">
            <a:spAutoFit/>
          </a:bodyPr>
          <a:lstStyle/>
          <a:p>
            <a:r>
              <a:rPr lang="en-IN" dirty="0">
                <a:solidFill>
                  <a:srgbClr val="0077AA"/>
                </a:solidFill>
                <a:latin typeface="Source Code Pro"/>
              </a:rPr>
              <a:t>SELECT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endParaRPr lang="en-IN" dirty="0"/>
          </a:p>
        </p:txBody>
      </p:sp>
      <p:sp>
        <p:nvSpPr>
          <p:cNvPr id="13" name="Rectangle 12">
            <a:extLst>
              <a:ext uri="{FF2B5EF4-FFF2-40B4-BE49-F238E27FC236}">
                <a16:creationId xmlns:a16="http://schemas.microsoft.com/office/drawing/2014/main" id="{A2CEB430-CE81-4A97-B468-DB2412D09680}"/>
              </a:ext>
            </a:extLst>
          </p:cNvPr>
          <p:cNvSpPr/>
          <p:nvPr/>
        </p:nvSpPr>
        <p:spPr>
          <a:xfrm>
            <a:off x="407368" y="1191577"/>
            <a:ext cx="10184432" cy="523220"/>
          </a:xfrm>
          <a:prstGeom prst="rect">
            <a:avLst/>
          </a:prstGeom>
        </p:spPr>
        <p:txBody>
          <a:bodyPr wrap="square">
            <a:spAutoFit/>
          </a:bodyPr>
          <a:lstStyle/>
          <a:p>
            <a:r>
              <a:rPr lang="en-IN" sz="2400" dirty="0">
                <a:latin typeface="Liberation Mono"/>
              </a:rPr>
              <a:t>A value of </a:t>
            </a:r>
            <a:r>
              <a:rPr lang="en-IN" sz="2800" dirty="0">
                <a:solidFill>
                  <a:srgbClr val="2658E6"/>
                </a:solidFill>
                <a:latin typeface="Liberation Mono"/>
              </a:rPr>
              <a:t>zero</a:t>
            </a:r>
            <a:r>
              <a:rPr lang="en-IN" sz="2400" dirty="0">
                <a:latin typeface="Liberation Mono"/>
              </a:rPr>
              <a:t> is considered </a:t>
            </a:r>
            <a:r>
              <a:rPr lang="en-IN" sz="2800" dirty="0">
                <a:solidFill>
                  <a:srgbClr val="2658E6"/>
                </a:solidFill>
                <a:latin typeface="Liberation Mono"/>
              </a:rPr>
              <a:t>false</a:t>
            </a:r>
            <a:r>
              <a:rPr lang="en-IN" sz="2400" dirty="0">
                <a:latin typeface="Liberation Mono"/>
              </a:rPr>
              <a:t>. </a:t>
            </a:r>
            <a:r>
              <a:rPr lang="en-IN" sz="2800" dirty="0">
                <a:solidFill>
                  <a:srgbClr val="2658E6"/>
                </a:solidFill>
                <a:latin typeface="Liberation Mono"/>
              </a:rPr>
              <a:t>Nonzero</a:t>
            </a:r>
            <a:r>
              <a:rPr lang="en-IN" sz="2400" dirty="0">
                <a:latin typeface="Liberation Mono"/>
              </a:rPr>
              <a:t> values are considered </a:t>
            </a:r>
            <a:r>
              <a:rPr lang="en-IN" sz="2800" dirty="0">
                <a:solidFill>
                  <a:srgbClr val="2658E6"/>
                </a:solidFill>
                <a:latin typeface="Liberation Mono"/>
              </a:rPr>
              <a:t>true</a:t>
            </a:r>
            <a:r>
              <a:rPr lang="en-IN" sz="2400" dirty="0">
                <a:latin typeface="Liberation Mono"/>
              </a:rPr>
              <a:t>.</a:t>
            </a:r>
          </a:p>
        </p:txBody>
      </p:sp>
      <p:sp>
        <p:nvSpPr>
          <p:cNvPr id="10" name="Rectangle 9">
            <a:extLst>
              <a:ext uri="{FF2B5EF4-FFF2-40B4-BE49-F238E27FC236}">
                <a16:creationId xmlns:a16="http://schemas.microsoft.com/office/drawing/2014/main" id="{C6993B56-9E5E-492B-8011-B6BCE93D8C26}"/>
              </a:ext>
            </a:extLst>
          </p:cNvPr>
          <p:cNvSpPr/>
          <p:nvPr/>
        </p:nvSpPr>
        <p:spPr>
          <a:xfrm>
            <a:off x="263353" y="4077072"/>
            <a:ext cx="11665296" cy="1711366"/>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IN" dirty="0">
                <a:solidFill>
                  <a:srgbClr val="A67F59"/>
                </a:solidFill>
                <a:latin typeface="Liberation Mono"/>
              </a:rPr>
              <a:t>NOT</a:t>
            </a:r>
            <a:r>
              <a:rPr lang="en-IN" dirty="0">
                <a:latin typeface="Liberation Mono"/>
                <a:cs typeface="Arial" panose="020B0604020202020204" pitchFamily="34" charset="0"/>
              </a:rPr>
              <a:t> completed;</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is </a:t>
            </a:r>
            <a:r>
              <a:rPr lang="en-IN" dirty="0">
                <a:solidFill>
                  <a:schemeClr val="accent4">
                    <a:lumMod val="50000"/>
                  </a:schemeClr>
                </a:solidFill>
                <a:latin typeface="Liberation Mono"/>
              </a:rPr>
              <a:t>False</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990055"/>
                </a:solidFill>
                <a:latin typeface="Liberation Mono"/>
              </a:rPr>
              <a:t>0</a:t>
            </a:r>
            <a:r>
              <a:rPr lang="en-IN" dirty="0">
                <a:latin typeface="Liberation Mono"/>
                <a:cs typeface="Arial" panose="020B0604020202020204" pitchFamily="34" charset="0"/>
              </a:rPr>
              <a:t>; </a:t>
            </a:r>
            <a:r>
              <a:rPr lang="en-IN" dirty="0">
                <a:solidFill>
                  <a:srgbClr val="FF0000"/>
                </a:solidFill>
                <a:latin typeface="Liberation Mono"/>
              </a:rPr>
              <a:t>// ERROR </a:t>
            </a:r>
            <a:r>
              <a:rPr lang="en-US" dirty="0">
                <a:solidFill>
                  <a:srgbClr val="FF0000"/>
                </a:solidFill>
                <a:latin typeface="Liberation Mono"/>
              </a:rPr>
              <a:t>Values of types "BOOLEAN" and "INTEGER" are not comparable</a:t>
            </a:r>
            <a:r>
              <a:rPr lang="en-IN" dirty="0">
                <a:solidFill>
                  <a:srgbClr val="FF0000"/>
                </a:solidFill>
                <a:latin typeface="Liberation Mono"/>
              </a:rPr>
              <a:t> </a:t>
            </a:r>
            <a:endParaRPr lang="en-IN" dirty="0">
              <a:latin typeface="Liberation Mono"/>
              <a:cs typeface="Arial" panose="020B0604020202020204" pitchFamily="34" charset="0"/>
            </a:endParaRP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chemeClr val="accent4">
                    <a:lumMod val="50000"/>
                  </a:schemeClr>
                </a:solidFill>
                <a:latin typeface="Liberation Mono"/>
              </a:rPr>
              <a:t>False</a:t>
            </a:r>
            <a:r>
              <a:rPr lang="en-IN" dirty="0">
                <a:latin typeface="Liberation Mono"/>
                <a:cs typeface="Arial" panose="020B0604020202020204" pitchFamily="34" charset="0"/>
              </a:rPr>
              <a:t>;</a:t>
            </a:r>
          </a:p>
        </p:txBody>
      </p:sp>
      <p:sp>
        <p:nvSpPr>
          <p:cNvPr id="7" name="Rectangle 6">
            <a:extLst>
              <a:ext uri="{FF2B5EF4-FFF2-40B4-BE49-F238E27FC236}">
                <a16:creationId xmlns:a16="http://schemas.microsoft.com/office/drawing/2014/main" id="{4C4B636B-E915-49A1-B3D1-60837803BA45}"/>
              </a:ext>
            </a:extLst>
          </p:cNvPr>
          <p:cNvSpPr/>
          <p:nvPr/>
        </p:nvSpPr>
        <p:spPr>
          <a:xfrm>
            <a:off x="263353" y="2353500"/>
            <a:ext cx="11665296" cy="1200329"/>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is </a:t>
            </a:r>
            <a:r>
              <a:rPr lang="en-IN" dirty="0">
                <a:solidFill>
                  <a:schemeClr val="accent4">
                    <a:lumMod val="50000"/>
                  </a:schemeClr>
                </a:solidFill>
                <a:latin typeface="Liberation Mono"/>
              </a:rPr>
              <a:t>True</a:t>
            </a:r>
            <a:r>
              <a:rPr lang="en-IN" dirty="0">
                <a:latin typeface="Liberation Mono"/>
                <a:cs typeface="Arial" panose="020B0604020202020204" pitchFamily="34" charset="0"/>
              </a:rPr>
              <a:t>;</a:t>
            </a:r>
            <a:endParaRPr lang="en-IN"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  </a:t>
            </a:r>
            <a:r>
              <a:rPr lang="en-IN" dirty="0">
                <a:solidFill>
                  <a:srgbClr val="FF0000"/>
                </a:solidFill>
                <a:latin typeface="Liberation Mono"/>
              </a:rPr>
              <a:t>// ERROR </a:t>
            </a:r>
            <a:r>
              <a:rPr lang="en-US" dirty="0">
                <a:solidFill>
                  <a:srgbClr val="FF0000"/>
                </a:solidFill>
                <a:latin typeface="Liberation Mono"/>
              </a:rPr>
              <a:t>Values of types "BOOLEAN" and "INTEGER" are not comparable</a:t>
            </a:r>
            <a:r>
              <a:rPr lang="en-IN" dirty="0">
                <a:solidFill>
                  <a:srgbClr val="FF0000"/>
                </a:solidFill>
                <a:latin typeface="Liberation Mono"/>
              </a:rPr>
              <a:t> </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chemeClr val="accent4">
                    <a:lumMod val="50000"/>
                  </a:schemeClr>
                </a:solidFill>
                <a:latin typeface="Liberation Mono"/>
              </a:rPr>
              <a:t>True</a:t>
            </a:r>
            <a:r>
              <a:rPr lang="en-IN" dirty="0">
                <a:latin typeface="Liberation Mono"/>
                <a:cs typeface="Arial" panose="020B0604020202020204" pitchFamily="34" charset="0"/>
              </a:rPr>
              <a:t>;</a:t>
            </a:r>
          </a:p>
        </p:txBody>
      </p:sp>
    </p:spTree>
    <p:extLst>
      <p:ext uri="{BB962C8B-B14F-4D97-AF65-F5344CB8AC3E}">
        <p14:creationId xmlns:p14="http://schemas.microsoft.com/office/powerpoint/2010/main" val="2004620343"/>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07369" y="2944296"/>
            <a:ext cx="5400599" cy="2957861"/>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chemeClr val="accent4">
                    <a:lumMod val="50000"/>
                  </a:schemeClr>
                </a:solidFill>
                <a:latin typeface="Liberation Mono"/>
              </a:rPr>
              <a:t>True</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rgbClr val="990055"/>
                </a:solidFill>
                <a:latin typeface="Liberation Mono"/>
              </a:rPr>
              <a:t>0</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chemeClr val="accent4">
                    <a:lumMod val="50000"/>
                  </a:schemeClr>
                </a:solidFill>
                <a:latin typeface="Liberation Mono"/>
              </a:rPr>
              <a:t>False</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ename</a:t>
            </a:r>
            <a:r>
              <a:rPr lang="en-US" dirty="0">
                <a:solidFill>
                  <a:srgbClr val="006C86"/>
                </a:solidFill>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a:t>
            </a:r>
            <a:r>
              <a:rPr lang="en-US" dirty="0">
                <a:solidFill>
                  <a:srgbClr val="006C86"/>
                </a:solidFill>
                <a:latin typeface="Liberation Mono"/>
                <a:cs typeface="Arial" panose="020B0604020202020204" pitchFamily="34" charset="0"/>
              </a:rPr>
              <a:t> </a:t>
            </a:r>
            <a:r>
              <a:rPr lang="en-US" dirty="0">
                <a:solidFill>
                  <a:srgbClr val="669900"/>
                </a:solidFill>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a:t>
            </a:r>
            <a:r>
              <a:rPr lang="en-US" dirty="0">
                <a:solidFill>
                  <a:srgbClr val="990055"/>
                </a:solidFill>
                <a:latin typeface="Liberation Mono"/>
              </a:rPr>
              <a:t>0</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ename</a:t>
            </a:r>
            <a:r>
              <a:rPr lang="en-US" dirty="0">
                <a:solidFill>
                  <a:srgbClr val="006C86"/>
                </a:solidFill>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a:t>
            </a:r>
            <a:r>
              <a:rPr lang="en-US" dirty="0">
                <a:solidFill>
                  <a:srgbClr val="006C86"/>
                </a:solidFill>
                <a:latin typeface="Liberation Mono"/>
                <a:cs typeface="Arial" panose="020B0604020202020204" pitchFamily="34" charset="0"/>
              </a:rPr>
              <a:t> </a:t>
            </a:r>
            <a:r>
              <a:rPr lang="en-US" dirty="0">
                <a:solidFill>
                  <a:srgbClr val="669900"/>
                </a:solidFill>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ename</a:t>
            </a:r>
            <a:r>
              <a:rPr lang="en-US" dirty="0">
                <a:solidFill>
                  <a:srgbClr val="006C86"/>
                </a:solidFill>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a:t>
            </a:r>
            <a:r>
              <a:rPr lang="en-US" dirty="0">
                <a:solidFill>
                  <a:srgbClr val="006C86"/>
                </a:solidFill>
                <a:latin typeface="Liberation Mono"/>
                <a:cs typeface="Arial" panose="020B0604020202020204" pitchFamily="34" charset="0"/>
              </a:rPr>
              <a:t> </a:t>
            </a:r>
            <a:r>
              <a:rPr lang="en-US" dirty="0">
                <a:solidFill>
                  <a:srgbClr val="669900"/>
                </a:solidFill>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a:t>
            </a:r>
          </a:p>
        </p:txBody>
      </p:sp>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boolean</a:t>
            </a:r>
          </a:p>
        </p:txBody>
      </p:sp>
      <p:sp>
        <p:nvSpPr>
          <p:cNvPr id="7" name="Rectangle 6">
            <a:extLst>
              <a:ext uri="{FF2B5EF4-FFF2-40B4-BE49-F238E27FC236}">
                <a16:creationId xmlns:a16="http://schemas.microsoft.com/office/drawing/2014/main" id="{F78BF946-F616-4549-A08B-2C67D0B44C75}"/>
              </a:ext>
            </a:extLst>
          </p:cNvPr>
          <p:cNvSpPr/>
          <p:nvPr/>
        </p:nvSpPr>
        <p:spPr>
          <a:xfrm>
            <a:off x="407368" y="637627"/>
            <a:ext cx="10184432" cy="369332"/>
          </a:xfrm>
          <a:prstGeom prst="rect">
            <a:avLst/>
          </a:prstGeom>
          <a:solidFill>
            <a:schemeClr val="accent5">
              <a:lumMod val="20000"/>
              <a:lumOff val="80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and BOOLEAN are synonym of TINYINT(1)</a:t>
            </a:r>
          </a:p>
        </p:txBody>
      </p:sp>
      <p:sp>
        <p:nvSpPr>
          <p:cNvPr id="2" name="Rectangle 1">
            <a:extLst>
              <a:ext uri="{FF2B5EF4-FFF2-40B4-BE49-F238E27FC236}">
                <a16:creationId xmlns:a16="http://schemas.microsoft.com/office/drawing/2014/main" id="{B76ACC2D-8426-4B9D-8469-E36B7173816A}"/>
              </a:ext>
            </a:extLst>
          </p:cNvPr>
          <p:cNvSpPr/>
          <p:nvPr/>
        </p:nvSpPr>
        <p:spPr>
          <a:xfrm>
            <a:off x="407368" y="2389935"/>
            <a:ext cx="11377264"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10" name="TextBox 9">
            <a:extLst>
              <a:ext uri="{FF2B5EF4-FFF2-40B4-BE49-F238E27FC236}">
                <a16:creationId xmlns:a16="http://schemas.microsoft.com/office/drawing/2014/main" id="{2B285540-07D6-4D96-86D9-52EB6AE2A3D3}"/>
              </a:ext>
            </a:extLst>
          </p:cNvPr>
          <p:cNvSpPr txBox="1"/>
          <p:nvPr/>
        </p:nvSpPr>
        <p:spPr>
          <a:xfrm>
            <a:off x="6168008" y="2944296"/>
            <a:ext cx="5723203" cy="2542363"/>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OR</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AND</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IN</a:t>
            </a:r>
            <a:r>
              <a:rPr lang="en-IN" dirty="0">
                <a:solidFill>
                  <a:schemeClr val="bg1">
                    <a:lumMod val="65000"/>
                  </a:schemeClr>
                </a:solidFill>
                <a:latin typeface="Liberation Mono"/>
              </a:rPr>
              <a:t>(</a:t>
            </a:r>
            <a:r>
              <a:rPr lang="en-IN" dirty="0">
                <a:solidFill>
                  <a:srgbClr val="669900"/>
                </a:solidFill>
                <a:latin typeface="Liberation Mono"/>
              </a:rPr>
              <a:t>'smith'</a:t>
            </a:r>
            <a:r>
              <a:rPr lang="en-IN" dirty="0">
                <a:latin typeface="Liberation Mono"/>
              </a:rPr>
              <a:t>, </a:t>
            </a:r>
            <a:r>
              <a:rPr lang="en-IN" dirty="0">
                <a:solidFill>
                  <a:schemeClr val="accent4">
                    <a:lumMod val="50000"/>
                  </a:schemeClr>
                </a:solidFill>
                <a:latin typeface="Liberation Mono"/>
              </a:rPr>
              <a:t>True</a:t>
            </a:r>
            <a:r>
              <a:rPr lang="en-IN" dirty="0">
                <a:solidFill>
                  <a:schemeClr val="bg1">
                    <a:lumMod val="65000"/>
                  </a:schemeClr>
                </a:solidFill>
                <a:latin typeface="Liberation Mono"/>
              </a:rPr>
              <a:t>)</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OR</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AND</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IN</a:t>
            </a:r>
            <a:r>
              <a:rPr lang="en-IN" dirty="0">
                <a:solidFill>
                  <a:schemeClr val="bg1">
                    <a:lumMod val="65000"/>
                  </a:schemeClr>
                </a:solidFill>
                <a:latin typeface="Liberation Mono"/>
              </a:rPr>
              <a:t>(</a:t>
            </a:r>
            <a:r>
              <a:rPr lang="en-IN" dirty="0">
                <a:solidFill>
                  <a:srgbClr val="669900"/>
                </a:solidFill>
                <a:latin typeface="Liberation Mono"/>
              </a:rPr>
              <a:t>'smith'</a:t>
            </a:r>
            <a:r>
              <a:rPr lang="en-IN" dirty="0">
                <a:latin typeface="Liberation Mono"/>
              </a:rPr>
              <a:t>, </a:t>
            </a:r>
            <a:r>
              <a:rPr lang="en-IN" dirty="0">
                <a:solidFill>
                  <a:schemeClr val="accent4">
                    <a:lumMod val="50000"/>
                  </a:schemeClr>
                </a:solidFill>
                <a:latin typeface="Liberation Mono"/>
              </a:rPr>
              <a:t>False</a:t>
            </a:r>
            <a:r>
              <a:rPr lang="en-IN" dirty="0">
                <a:solidFill>
                  <a:schemeClr val="bg1">
                    <a:lumMod val="65000"/>
                  </a:schemeClr>
                </a:solidFill>
                <a:latin typeface="Liberation Mono"/>
              </a:rPr>
              <a:t>)</a:t>
            </a:r>
            <a:r>
              <a:rPr lang="en-IN" dirty="0">
                <a:latin typeface="Liberation Mono"/>
              </a:rPr>
              <a:t>;</a:t>
            </a:r>
          </a:p>
        </p:txBody>
      </p:sp>
      <p:sp>
        <p:nvSpPr>
          <p:cNvPr id="11" name="Rectangle 10">
            <a:extLst>
              <a:ext uri="{FF2B5EF4-FFF2-40B4-BE49-F238E27FC236}">
                <a16:creationId xmlns:a16="http://schemas.microsoft.com/office/drawing/2014/main" id="{511801E8-18AB-43BB-8D6A-651EBD65C067}"/>
              </a:ext>
            </a:extLst>
          </p:cNvPr>
          <p:cNvSpPr/>
          <p:nvPr/>
        </p:nvSpPr>
        <p:spPr>
          <a:xfrm>
            <a:off x="407368" y="1762962"/>
            <a:ext cx="8957190" cy="369332"/>
          </a:xfrm>
          <a:prstGeom prst="rect">
            <a:avLst/>
          </a:prstGeom>
        </p:spPr>
        <p:txBody>
          <a:bodyPr wrap="square">
            <a:spAutoFit/>
          </a:bodyPr>
          <a:lstStyle/>
          <a:p>
            <a:r>
              <a:rPr lang="en-IN" dirty="0">
                <a:solidFill>
                  <a:srgbClr val="0077AA"/>
                </a:solidFill>
                <a:latin typeface="Source Code Pro"/>
              </a:rPr>
              <a:t>SELECT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endParaRPr lang="en-IN" dirty="0"/>
          </a:p>
        </p:txBody>
      </p:sp>
      <p:sp>
        <p:nvSpPr>
          <p:cNvPr id="12" name="Rectangle 11">
            <a:extLst>
              <a:ext uri="{FF2B5EF4-FFF2-40B4-BE49-F238E27FC236}">
                <a16:creationId xmlns:a16="http://schemas.microsoft.com/office/drawing/2014/main" id="{33EBFFEB-C322-45FD-8F4F-730B832917D8}"/>
              </a:ext>
            </a:extLst>
          </p:cNvPr>
          <p:cNvSpPr/>
          <p:nvPr/>
        </p:nvSpPr>
        <p:spPr>
          <a:xfrm>
            <a:off x="407368" y="1191577"/>
            <a:ext cx="10184432" cy="523220"/>
          </a:xfrm>
          <a:prstGeom prst="rect">
            <a:avLst/>
          </a:prstGeom>
        </p:spPr>
        <p:txBody>
          <a:bodyPr wrap="square">
            <a:spAutoFit/>
          </a:bodyPr>
          <a:lstStyle/>
          <a:p>
            <a:r>
              <a:rPr lang="en-IN" sz="2400" dirty="0">
                <a:latin typeface="Liberation Mono"/>
              </a:rPr>
              <a:t>A value of </a:t>
            </a:r>
            <a:r>
              <a:rPr lang="en-IN" sz="2800" dirty="0">
                <a:solidFill>
                  <a:srgbClr val="2658E6"/>
                </a:solidFill>
                <a:latin typeface="Liberation Mono"/>
              </a:rPr>
              <a:t>zero</a:t>
            </a:r>
            <a:r>
              <a:rPr lang="en-IN" sz="2400" dirty="0">
                <a:latin typeface="Liberation Mono"/>
              </a:rPr>
              <a:t> is considered </a:t>
            </a:r>
            <a:r>
              <a:rPr lang="en-IN" sz="2800" dirty="0">
                <a:solidFill>
                  <a:srgbClr val="2658E6"/>
                </a:solidFill>
                <a:latin typeface="Liberation Mono"/>
              </a:rPr>
              <a:t>false</a:t>
            </a:r>
            <a:r>
              <a:rPr lang="en-IN" sz="2400" dirty="0">
                <a:latin typeface="Liberation Mono"/>
              </a:rPr>
              <a:t>. </a:t>
            </a:r>
            <a:r>
              <a:rPr lang="en-IN" sz="2800" dirty="0">
                <a:solidFill>
                  <a:srgbClr val="2658E6"/>
                </a:solidFill>
                <a:latin typeface="Liberation Mono"/>
              </a:rPr>
              <a:t>Nonzero</a:t>
            </a:r>
            <a:r>
              <a:rPr lang="en-IN" sz="2400" dirty="0">
                <a:latin typeface="Liberation Mono"/>
              </a:rPr>
              <a:t> values are considered </a:t>
            </a:r>
            <a:r>
              <a:rPr lang="en-IN" sz="2800" dirty="0">
                <a:solidFill>
                  <a:srgbClr val="2658E6"/>
                </a:solidFill>
                <a:latin typeface="Liberation Mono"/>
              </a:rPr>
              <a:t>true</a:t>
            </a:r>
            <a:r>
              <a:rPr lang="en-IN" sz="2400" dirty="0">
                <a:latin typeface="Liberation Mono"/>
              </a:rPr>
              <a:t>.</a:t>
            </a:r>
          </a:p>
        </p:txBody>
      </p:sp>
    </p:spTree>
    <p:extLst>
      <p:ext uri="{BB962C8B-B14F-4D97-AF65-F5344CB8AC3E}">
        <p14:creationId xmlns:p14="http://schemas.microsoft.com/office/powerpoint/2010/main" val="3232024903"/>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except</a:t>
            </a:r>
            <a:r>
              <a:rPr lang="en-US" sz="4800" dirty="0">
                <a:solidFill>
                  <a:srgbClr val="DC525C"/>
                </a:solidFill>
                <a:latin typeface="Segoe UI Light" panose="020B0502040204020203" pitchFamily="34" charset="0"/>
                <a:cs typeface="Segoe UI Light" panose="020B0502040204020203" pitchFamily="34" charset="0"/>
              </a:rPr>
              <a:t> attribute</a:t>
            </a: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431185917"/>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except</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830997"/>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 . .)</a:t>
            </a:r>
            <a:endParaRPr lang="en-US" sz="2000" dirty="0">
              <a:solidFill>
                <a:schemeClr val="tx1">
                  <a:lumMod val="95000"/>
                  <a:lumOff val="5000"/>
                </a:schemeClr>
              </a:solidFill>
              <a:latin typeface="Liberation Mono"/>
              <a:cs typeface="Arial" panose="020B0604020202020204" pitchFamily="34" charset="0"/>
            </a:endParaRP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p:txBody>
      </p:sp>
      <p:sp>
        <p:nvSpPr>
          <p:cNvPr id="2" name="TextBox 1">
            <a:extLst>
              <a:ext uri="{FF2B5EF4-FFF2-40B4-BE49-F238E27FC236}">
                <a16:creationId xmlns:a16="http://schemas.microsoft.com/office/drawing/2014/main" id="{857CA75D-8277-4F0A-60C0-E78103DD0F4C}"/>
              </a:ext>
            </a:extLst>
          </p:cNvPr>
          <p:cNvSpPr txBox="1"/>
          <p:nvPr/>
        </p:nvSpPr>
        <p:spPr>
          <a:xfrm>
            <a:off x="262558" y="2160000"/>
            <a:ext cx="11522074"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 </a:t>
            </a:r>
            <a:r>
              <a:rPr lang="en-IN" dirty="0">
                <a:solidFill>
                  <a:srgbClr val="0077AA"/>
                </a:solidFill>
                <a:latin typeface="Liberation Mono"/>
                <a:cs typeface="Arial" panose="020B0604020202020204" pitchFamily="34" charset="0"/>
              </a:rPr>
              <a:t>EXCEPT</a:t>
            </a:r>
            <a:r>
              <a:rPr lang="en-IN" dirty="0">
                <a:latin typeface="Liberation Mono"/>
              </a:rPr>
              <a:t> (job, gender, mgr) </a:t>
            </a:r>
            <a:r>
              <a:rPr lang="en-IN" dirty="0">
                <a:solidFill>
                  <a:srgbClr val="0077AA"/>
                </a:solidFill>
                <a:latin typeface="Liberation Mono"/>
                <a:cs typeface="Arial" panose="020B0604020202020204" pitchFamily="34" charset="0"/>
              </a:rPr>
              <a:t>FROM</a:t>
            </a:r>
            <a:r>
              <a:rPr lang="en-IN" dirty="0">
                <a:latin typeface="Liberation Mono"/>
              </a:rPr>
              <a:t> emp ; </a:t>
            </a:r>
          </a:p>
        </p:txBody>
      </p:sp>
    </p:spTree>
    <p:extLst>
      <p:ext uri="{BB962C8B-B14F-4D97-AF65-F5344CB8AC3E}">
        <p14:creationId xmlns:p14="http://schemas.microsoft.com/office/powerpoint/2010/main" val="3024134314"/>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order by clause</a:t>
            </a: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736933"/>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SQL allows the user to order the tuples in the result of a query by the values of one or more of the attributes that appear in the query result, by using the ORDER BY clause.</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61F28855-6CCC-916F-61FE-2198FD4D32E0}"/>
              </a:ext>
            </a:extLst>
          </p:cNvPr>
          <p:cNvSpPr/>
          <p:nvPr/>
        </p:nvSpPr>
        <p:spPr>
          <a:xfrm>
            <a:off x="303539" y="4340130"/>
            <a:ext cx="11737304" cy="2185214"/>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pPr marL="342900" indent="-342900">
              <a:buFont typeface="Arial" panose="020B0604020202020204" pitchFamily="34" charset="0"/>
              <a:buChar char="•"/>
            </a:pPr>
            <a:endParaRPr lang="en-IN" sz="800" dirty="0">
              <a:latin typeface="Arial" panose="020B060402020202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ea typeface="Calibri" panose="020F0502020204030204" pitchFamily="34" charset="0"/>
                <a:cs typeface="Arial" panose="020B0604020202020204" pitchFamily="34" charset="0"/>
              </a:rPr>
              <a:t>The default sort order is ascending </a:t>
            </a:r>
            <a:r>
              <a:rPr lang="en-IN" b="1" dirty="0">
                <a:latin typeface="Arial" panose="020B0604020202020204" pitchFamily="34" charset="0"/>
                <a:cs typeface="Arial" panose="020B0604020202020204" pitchFamily="34" charset="0"/>
              </a:rPr>
              <a:t>ASC</a:t>
            </a:r>
            <a:r>
              <a:rPr lang="en-IN" dirty="0">
                <a:latin typeface="Arial" panose="020B0604020202020204" pitchFamily="34" charset="0"/>
                <a:ea typeface="Calibri" panose="020F0502020204030204" pitchFamily="34" charset="0"/>
                <a:cs typeface="Arial" panose="020B0604020202020204" pitchFamily="34" charset="0"/>
              </a:rPr>
              <a:t>, with smallest values first. To sort in descending (reverse) order, add the </a:t>
            </a:r>
            <a:r>
              <a:rPr lang="en-IN" b="1" dirty="0">
                <a:latin typeface="Arial" panose="020B0604020202020204" pitchFamily="34" charset="0"/>
                <a:ea typeface="Calibri" panose="020F0502020204030204" pitchFamily="34" charset="0"/>
                <a:cs typeface="Arial" panose="020B0604020202020204" pitchFamily="34" charset="0"/>
              </a:rPr>
              <a:t>DESC</a:t>
            </a:r>
            <a:r>
              <a:rPr lang="en-IN" dirty="0">
                <a:latin typeface="Arial" panose="020B0604020202020204" pitchFamily="34" charset="0"/>
                <a:ea typeface="Calibri" panose="020F0502020204030204" pitchFamily="34" charset="0"/>
                <a:cs typeface="Arial" panose="020B0604020202020204" pitchFamily="34" charset="0"/>
              </a:rPr>
              <a:t> keyword to the name of the column you are sorting by.</a:t>
            </a:r>
          </a:p>
          <a:p>
            <a:pPr marL="171450" indent="-171450">
              <a:buFont typeface="Arial" panose="020B0604020202020204" pitchFamily="34" charset="0"/>
              <a:buChar char="•"/>
            </a:pPr>
            <a:endParaRPr lang="en-IN" sz="800" dirty="0">
              <a:latin typeface="Arial" panose="020B060402020202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You can sort on multiple columns, and you can sort different columns in different directions.</a:t>
            </a:r>
          </a:p>
          <a:p>
            <a:pPr marL="342900" indent="-34290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If the </a:t>
            </a:r>
            <a:r>
              <a:rPr lang="en-IN" b="1" dirty="0">
                <a:latin typeface="Arial" panose="020B0604020202020204" pitchFamily="34" charset="0"/>
                <a:cs typeface="Arial" panose="020B0604020202020204" pitchFamily="34" charset="0"/>
              </a:rPr>
              <a:t>ASC</a:t>
            </a:r>
            <a:r>
              <a:rPr lang="en-IN" dirty="0">
                <a:latin typeface="Arial" panose="020B0604020202020204" pitchFamily="34" charset="0"/>
                <a:cs typeface="Arial" panose="020B0604020202020204" pitchFamily="34" charset="0"/>
              </a:rPr>
              <a:t> or </a:t>
            </a:r>
            <a:r>
              <a:rPr lang="en-IN" b="1" dirty="0">
                <a:latin typeface="Arial" panose="020B0604020202020204" pitchFamily="34" charset="0"/>
                <a:cs typeface="Arial" panose="020B0604020202020204" pitchFamily="34" charset="0"/>
              </a:rPr>
              <a:t>DESC</a:t>
            </a:r>
            <a:r>
              <a:rPr lang="en-IN" dirty="0">
                <a:latin typeface="Arial" panose="020B0604020202020204" pitchFamily="34" charset="0"/>
                <a:cs typeface="Arial" panose="020B0604020202020204" pitchFamily="34" charset="0"/>
              </a:rPr>
              <a:t> modifier is not provided in the ORDER BY clause, the results will be sorted by expression in </a:t>
            </a:r>
            <a:r>
              <a:rPr lang="en-IN" b="1" dirty="0">
                <a:latin typeface="Arial" panose="020B0604020202020204" pitchFamily="34" charset="0"/>
                <a:cs typeface="Arial" panose="020B0604020202020204" pitchFamily="34" charset="0"/>
              </a:rPr>
              <a:t>ASC </a:t>
            </a:r>
            <a:r>
              <a:rPr lang="en-IN" dirty="0">
                <a:latin typeface="Arial" panose="020B0604020202020204" pitchFamily="34" charset="0"/>
                <a:cs typeface="Arial" panose="020B0604020202020204" pitchFamily="34" charset="0"/>
              </a:rPr>
              <a:t>(ascending) order. This is equivalent to ORDER BY expression ASC.</a:t>
            </a:r>
          </a:p>
        </p:txBody>
      </p:sp>
    </p:spTree>
    <p:extLst>
      <p:ext uri="{BB962C8B-B14F-4D97-AF65-F5344CB8AC3E}">
        <p14:creationId xmlns:p14="http://schemas.microsoft.com/office/powerpoint/2010/main" val="1165595603"/>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order by</a:t>
            </a:r>
            <a:endParaRPr lang="en-IN" sz="3200" i="1" dirty="0">
              <a:solidFill>
                <a:srgbClr val="FF9900"/>
              </a:solidFill>
              <a:latin typeface="Arial" pitchFamily="34" charset="0"/>
              <a:cs typeface="Arial" pitchFamily="34" charset="0"/>
            </a:endParaRPr>
          </a:p>
        </p:txBody>
      </p:sp>
      <p:sp>
        <p:nvSpPr>
          <p:cNvPr id="3" name="Rectangle 2">
            <a:extLst>
              <a:ext uri="{FF2B5EF4-FFF2-40B4-BE49-F238E27FC236}">
                <a16:creationId xmlns:a16="http://schemas.microsoft.com/office/drawing/2014/main" id="{9A24C73D-2B4C-3543-A0EB-A352C062C085}"/>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FIRST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LAST } ]</a:t>
            </a:r>
          </a:p>
        </p:txBody>
      </p:sp>
      <p:sp>
        <p:nvSpPr>
          <p:cNvPr id="6" name="Rectangle 5">
            <a:extLst>
              <a:ext uri="{FF2B5EF4-FFF2-40B4-BE49-F238E27FC236}">
                <a16:creationId xmlns:a16="http://schemas.microsoft.com/office/drawing/2014/main" id="{069C47A4-633C-E4AB-1890-7E13CA072EA0}"/>
              </a:ext>
            </a:extLst>
          </p:cNvPr>
          <p:cNvSpPr/>
          <p:nvPr/>
        </p:nvSpPr>
        <p:spPr>
          <a:xfrm>
            <a:off x="303539" y="5489356"/>
            <a:ext cx="11737304" cy="1107996"/>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Sorts the result by the given column number, or by an expression. If the expression is a single parameter, then the value is interpreted as a column number. Negative column numbers reverse the sort order.</a:t>
            </a:r>
          </a:p>
        </p:txBody>
      </p:sp>
      <p:sp>
        <p:nvSpPr>
          <p:cNvPr id="8" name="TextBox 7">
            <a:extLst>
              <a:ext uri="{FF2B5EF4-FFF2-40B4-BE49-F238E27FC236}">
                <a16:creationId xmlns:a16="http://schemas.microsoft.com/office/drawing/2014/main" id="{93B14935-1EBB-6659-A89D-6AD4591EDC11}"/>
              </a:ext>
            </a:extLst>
          </p:cNvPr>
          <p:cNvSpPr txBox="1"/>
          <p:nvPr/>
        </p:nvSpPr>
        <p:spPr>
          <a:xfrm>
            <a:off x="262558" y="2160000"/>
            <a:ext cx="11526016"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job;</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job, ename DESC;</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hiredate;</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sal;</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a:t>
            </a:r>
          </a:p>
        </p:txBody>
      </p:sp>
    </p:spTree>
    <p:extLst>
      <p:ext uri="{BB962C8B-B14F-4D97-AF65-F5344CB8AC3E}">
        <p14:creationId xmlns:p14="http://schemas.microsoft.com/office/powerpoint/2010/main" val="35862379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enum</a:t>
            </a:r>
          </a:p>
        </p:txBody>
      </p:sp>
      <p:sp>
        <p:nvSpPr>
          <p:cNvPr id="2" name="Rectangle 1"/>
          <p:cNvSpPr/>
          <p:nvPr/>
        </p:nvSpPr>
        <p:spPr>
          <a:xfrm>
            <a:off x="407368" y="643915"/>
            <a:ext cx="11377264" cy="984885"/>
          </a:xfrm>
          <a:prstGeom prst="rect">
            <a:avLst/>
          </a:prstGeom>
          <a:solidFill>
            <a:schemeClr val="bg1"/>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ENUM values are sorted based on their index numbers, which depend on the order in which the enumeration members were listed in the column specification.</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Empty enums are not allowed</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407368" y="2015549"/>
            <a:ext cx="11377264" cy="116955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temp(col1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COL2 </a:t>
            </a:r>
            <a:r>
              <a:rPr lang="en-IN" dirty="0">
                <a:solidFill>
                  <a:srgbClr val="834689"/>
                </a:solidFill>
                <a:latin typeface="Liberation Mono"/>
                <a:cs typeface="Arial" panose="020B0604020202020204" pitchFamily="34" charset="0"/>
              </a:rPr>
              <a:t>ENUM</a:t>
            </a:r>
            <a:r>
              <a:rPr lang="en-IN" dirty="0">
                <a:latin typeface="Liberation Mono"/>
                <a:cs typeface="Arial" panose="020B0604020202020204" pitchFamily="34" charset="0"/>
              </a:rPr>
              <a:t>(</a:t>
            </a:r>
            <a:r>
              <a:rPr lang="en-IN" dirty="0">
                <a:solidFill>
                  <a:srgbClr val="669900"/>
                </a:solidFill>
                <a:latin typeface="Liberation Mono"/>
              </a:rPr>
              <a:t>'A'</a:t>
            </a:r>
            <a:r>
              <a:rPr lang="en-IN" dirty="0">
                <a:latin typeface="Liberation Mono"/>
                <a:cs typeface="Arial" panose="020B0604020202020204" pitchFamily="34" charset="0"/>
              </a:rPr>
              <a:t>,</a:t>
            </a:r>
            <a:r>
              <a:rPr lang="en-IN" dirty="0">
                <a:solidFill>
                  <a:srgbClr val="669900"/>
                </a:solidFill>
                <a:latin typeface="Liberation Mono"/>
              </a:rPr>
              <a:t>'B'</a:t>
            </a:r>
            <a:r>
              <a:rPr lang="en-IN" dirty="0">
                <a:latin typeface="Liberation Mono"/>
                <a:cs typeface="Arial" panose="020B0604020202020204" pitchFamily="34" charset="0"/>
              </a:rPr>
              <a:t>,</a:t>
            </a:r>
            <a:r>
              <a:rPr lang="en-IN" dirty="0">
                <a:solidFill>
                  <a:srgbClr val="669900"/>
                </a:solidFill>
                <a:latin typeface="Liberation Mono"/>
              </a:rPr>
              <a:t>'C’</a:t>
            </a:r>
            <a:r>
              <a:rPr lang="en-IN" dirty="0">
                <a:latin typeface="Liberation Mono"/>
                <a:cs typeface="Arial" panose="020B0604020202020204" pitchFamily="34" charset="0"/>
              </a:rPr>
              <a:t>));</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a:t>
            </a:r>
            <a:r>
              <a:rPr lang="en-IN" dirty="0">
                <a:latin typeface="Liberation Mono"/>
                <a:cs typeface="Arial" panose="020B0604020202020204" pitchFamily="34" charset="0"/>
              </a:rPr>
              <a:t>(col1, col2)</a:t>
            </a:r>
            <a:r>
              <a:rPr lang="en-IN" dirty="0">
                <a:latin typeface="Liberation Mono"/>
              </a:rPr>
              <a:t>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INSERT</a:t>
            </a:r>
            <a:r>
              <a:rPr lang="en-IN" dirty="0">
                <a:latin typeface="Liberation Mono"/>
                <a:cs typeface="Arial" panose="020B0604020202020204" pitchFamily="34" charset="0"/>
              </a:rPr>
              <a:t> </a:t>
            </a:r>
            <a:r>
              <a:rPr lang="en-IN" dirty="0">
                <a:solidFill>
                  <a:srgbClr val="0077AA"/>
                </a:solidFill>
                <a:latin typeface="Liberation Mono"/>
              </a:rPr>
              <a:t>INTO</a:t>
            </a:r>
            <a:r>
              <a:rPr lang="en-IN" dirty="0">
                <a:latin typeface="Liberation Mono"/>
                <a:cs typeface="Arial" panose="020B0604020202020204" pitchFamily="34" charset="0"/>
              </a:rPr>
              <a:t> temp(col1) </a:t>
            </a:r>
            <a:r>
              <a:rPr lang="en-IN" dirty="0">
                <a:solidFill>
                  <a:srgbClr val="0077AA"/>
                </a:solidFill>
                <a:latin typeface="Liberation Mono"/>
              </a:rPr>
              <a:t>VALUES</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  </a:t>
            </a:r>
            <a:r>
              <a:rPr lang="en-IN" dirty="0">
                <a:solidFill>
                  <a:srgbClr val="00B050"/>
                </a:solidFill>
                <a:latin typeface="Liberation Mono"/>
                <a:cs typeface="Arial" panose="020B0604020202020204" pitchFamily="34" charset="0"/>
              </a:rPr>
              <a:t>// NULL</a:t>
            </a:r>
          </a:p>
        </p:txBody>
      </p:sp>
      <p:sp>
        <p:nvSpPr>
          <p:cNvPr id="6" name="TextBox 5">
            <a:extLst>
              <a:ext uri="{FF2B5EF4-FFF2-40B4-BE49-F238E27FC236}">
                <a16:creationId xmlns:a16="http://schemas.microsoft.com/office/drawing/2014/main" id="{2874F690-9CCA-72CE-56A3-3DE2F3E4A664}"/>
              </a:ext>
            </a:extLst>
          </p:cNvPr>
          <p:cNvSpPr txBox="1"/>
          <p:nvPr/>
        </p:nvSpPr>
        <p:spPr>
          <a:xfrm>
            <a:off x="191344" y="3539331"/>
            <a:ext cx="11809312" cy="2769989"/>
          </a:xfrm>
          <a:prstGeom prst="rect">
            <a:avLst/>
          </a:prstGeom>
          <a:noFill/>
        </p:spPr>
        <p:txBody>
          <a:bodyPr wrap="square">
            <a:spAutoFit/>
          </a:bodyPr>
          <a:lstStyle/>
          <a:p>
            <a:r>
              <a:rPr lang="en-US" dirty="0">
                <a:latin typeface="Liberation Mono"/>
              </a:rPr>
              <a:t>size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'small'</a:t>
            </a:r>
            <a:r>
              <a:rPr lang="en-US" dirty="0">
                <a:latin typeface="Liberation Mono"/>
              </a:rPr>
              <a:t>, </a:t>
            </a:r>
            <a:r>
              <a:rPr lang="en-US" dirty="0">
                <a:solidFill>
                  <a:srgbClr val="669900"/>
                </a:solidFill>
                <a:latin typeface="Liberation Mono"/>
              </a:rPr>
              <a:t>'medium'</a:t>
            </a:r>
            <a:r>
              <a:rPr lang="en-US" dirty="0">
                <a:latin typeface="Liberation Mono"/>
              </a:rPr>
              <a:t>, </a:t>
            </a:r>
            <a:r>
              <a:rPr lang="en-US" dirty="0">
                <a:solidFill>
                  <a:srgbClr val="669900"/>
                </a:solidFill>
                <a:latin typeface="Liberation Mono"/>
              </a:rPr>
              <a:t>'large'</a:t>
            </a:r>
            <a:r>
              <a:rPr lang="en-US" dirty="0">
                <a:latin typeface="Liberation Mono"/>
              </a:rPr>
              <a:t>, </a:t>
            </a:r>
            <a:r>
              <a:rPr lang="en-US" dirty="0">
                <a:solidFill>
                  <a:srgbClr val="669900"/>
                </a:solidFill>
                <a:latin typeface="Liberation Mono"/>
              </a:rPr>
              <a:t>'x-large'</a:t>
            </a:r>
            <a:r>
              <a:rPr lang="en-US" dirty="0">
                <a:solidFill>
                  <a:schemeClr val="bg1">
                    <a:lumMod val="50000"/>
                  </a:schemeClr>
                </a:solidFill>
                <a:latin typeface="Liberation Mono"/>
              </a:rPr>
              <a:t>)</a:t>
            </a:r>
            <a:endParaRPr lang="en-IN" dirty="0">
              <a:solidFill>
                <a:schemeClr val="bg1">
                  <a:lumMod val="50000"/>
                </a:schemeClr>
              </a:solidFill>
              <a:latin typeface="Liberation Mono"/>
            </a:endParaRPr>
          </a:p>
          <a:p>
            <a:endParaRPr lang="en-US" sz="800" dirty="0">
              <a:latin typeface="Liberation Mono"/>
            </a:endParaRPr>
          </a:p>
          <a:p>
            <a:r>
              <a:rPr lang="en-US" dirty="0">
                <a:latin typeface="Liberation Mono"/>
              </a:rPr>
              <a:t>membership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'Silver'</a:t>
            </a:r>
            <a:r>
              <a:rPr lang="en-US" dirty="0">
                <a:latin typeface="Liberation Mono"/>
              </a:rPr>
              <a:t>, </a:t>
            </a:r>
            <a:r>
              <a:rPr lang="en-US" dirty="0">
                <a:solidFill>
                  <a:srgbClr val="669900"/>
                </a:solidFill>
                <a:latin typeface="Liberation Mono"/>
              </a:rPr>
              <a:t>'Gold'</a:t>
            </a:r>
            <a:r>
              <a:rPr lang="en-US" dirty="0">
                <a:latin typeface="Liberation Mono"/>
              </a:rPr>
              <a:t>, </a:t>
            </a:r>
            <a:r>
              <a:rPr lang="en-US" dirty="0">
                <a:solidFill>
                  <a:srgbClr val="669900"/>
                </a:solidFill>
                <a:latin typeface="Liberation Mono"/>
              </a:rPr>
              <a:t>'Diamond'</a:t>
            </a:r>
            <a:r>
              <a:rPr lang="en-US" dirty="0">
                <a:latin typeface="Liberation Mono"/>
              </a:rPr>
              <a:t>, </a:t>
            </a:r>
            <a:r>
              <a:rPr lang="en-US" dirty="0">
                <a:solidFill>
                  <a:srgbClr val="669900"/>
                </a:solidFill>
                <a:latin typeface="Liberation Mono"/>
              </a:rPr>
              <a:t>'Platinum'</a:t>
            </a:r>
            <a:r>
              <a:rPr lang="en-US" dirty="0">
                <a:solidFill>
                  <a:schemeClr val="bg1">
                    <a:lumMod val="50000"/>
                  </a:schemeClr>
                </a:solidFill>
                <a:latin typeface="Liberation Mono"/>
              </a:rPr>
              <a:t>)</a:t>
            </a:r>
          </a:p>
          <a:p>
            <a:endParaRPr lang="en-US" sz="800" dirty="0">
              <a:latin typeface="Liberation Mono"/>
            </a:endParaRPr>
          </a:p>
          <a:p>
            <a:r>
              <a:rPr lang="en-IN" dirty="0">
                <a:latin typeface="Liberation Mono"/>
              </a:rPr>
              <a:t>interest </a:t>
            </a:r>
            <a:r>
              <a:rPr lang="en-IN" dirty="0">
                <a:solidFill>
                  <a:srgbClr val="834689"/>
                </a:solidFill>
                <a:latin typeface="Liberation Mono"/>
                <a:cs typeface="Arial" panose="020B0604020202020204" pitchFamily="34" charset="0"/>
              </a:rPr>
              <a:t>ENUM</a:t>
            </a:r>
            <a:r>
              <a:rPr lang="en-IN" dirty="0">
                <a:solidFill>
                  <a:schemeClr val="bg1">
                    <a:lumMod val="50000"/>
                  </a:schemeClr>
                </a:solidFill>
                <a:latin typeface="Liberation Mono"/>
              </a:rPr>
              <a:t>(</a:t>
            </a:r>
            <a:r>
              <a:rPr lang="en-IN" dirty="0">
                <a:solidFill>
                  <a:srgbClr val="669900"/>
                </a:solidFill>
                <a:latin typeface="Liberation Mono"/>
              </a:rPr>
              <a:t>'Movie'</a:t>
            </a:r>
            <a:r>
              <a:rPr lang="en-IN" dirty="0">
                <a:latin typeface="Liberation Mono"/>
              </a:rPr>
              <a:t>, </a:t>
            </a:r>
            <a:r>
              <a:rPr lang="en-IN" dirty="0">
                <a:solidFill>
                  <a:srgbClr val="669900"/>
                </a:solidFill>
                <a:latin typeface="Liberation Mono"/>
              </a:rPr>
              <a:t>'Music'</a:t>
            </a:r>
            <a:r>
              <a:rPr lang="en-IN" dirty="0">
                <a:latin typeface="Liberation Mono"/>
              </a:rPr>
              <a:t>, </a:t>
            </a:r>
            <a:r>
              <a:rPr lang="en-IN" dirty="0">
                <a:solidFill>
                  <a:srgbClr val="669900"/>
                </a:solidFill>
                <a:latin typeface="Liberation Mono"/>
              </a:rPr>
              <a:t>'Concert</a:t>
            </a:r>
            <a:r>
              <a:rPr lang="en-US" dirty="0">
                <a:solidFill>
                  <a:srgbClr val="669900"/>
                </a:solidFill>
                <a:latin typeface="Liberation Mono"/>
              </a:rPr>
              <a:t>'</a:t>
            </a:r>
            <a:r>
              <a:rPr lang="en-IN" dirty="0">
                <a:solidFill>
                  <a:schemeClr val="bg1">
                    <a:lumMod val="50000"/>
                  </a:schemeClr>
                </a:solidFill>
                <a:latin typeface="Liberation Mono"/>
              </a:rPr>
              <a:t>)</a:t>
            </a:r>
          </a:p>
          <a:p>
            <a:endParaRPr lang="en-IN" sz="800" dirty="0">
              <a:latin typeface="Liberation Mono"/>
            </a:endParaRPr>
          </a:p>
          <a:p>
            <a:r>
              <a:rPr lang="en-IN" dirty="0">
                <a:latin typeface="Liberation Mono"/>
              </a:rPr>
              <a:t>zone </a:t>
            </a:r>
            <a:r>
              <a:rPr lang="en-IN" dirty="0">
                <a:solidFill>
                  <a:srgbClr val="834689"/>
                </a:solidFill>
                <a:latin typeface="Liberation Mono"/>
                <a:cs typeface="Arial" panose="020B0604020202020204" pitchFamily="34" charset="0"/>
              </a:rPr>
              <a:t>ENUM</a:t>
            </a:r>
            <a:r>
              <a:rPr lang="en-IN" dirty="0">
                <a:solidFill>
                  <a:schemeClr val="bg1">
                    <a:lumMod val="50000"/>
                  </a:schemeClr>
                </a:solidFill>
                <a:latin typeface="Liberation Mono"/>
              </a:rPr>
              <a:t>(</a:t>
            </a:r>
            <a:r>
              <a:rPr lang="en-IN" dirty="0">
                <a:solidFill>
                  <a:srgbClr val="8BCD43"/>
                </a:solidFill>
                <a:latin typeface="Liberation Mono"/>
              </a:rPr>
              <a:t>'</a:t>
            </a:r>
            <a:r>
              <a:rPr lang="en-US" dirty="0">
                <a:solidFill>
                  <a:srgbClr val="669900"/>
                </a:solidFill>
                <a:latin typeface="Liberation Mono"/>
              </a:rPr>
              <a:t>North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South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East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West'</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season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'Winter'</a:t>
            </a:r>
            <a:r>
              <a:rPr lang="en-US" dirty="0">
                <a:latin typeface="Liberation Mono"/>
              </a:rPr>
              <a:t>, </a:t>
            </a:r>
            <a:r>
              <a:rPr lang="en-US" dirty="0">
                <a:solidFill>
                  <a:srgbClr val="669900"/>
                </a:solidFill>
                <a:latin typeface="Liberation Mono"/>
              </a:rPr>
              <a:t>'Summer'</a:t>
            </a:r>
            <a:r>
              <a:rPr lang="en-US" dirty="0">
                <a:latin typeface="Liberation Mono"/>
              </a:rPr>
              <a:t>, </a:t>
            </a:r>
            <a:r>
              <a:rPr lang="en-US" dirty="0">
                <a:solidFill>
                  <a:srgbClr val="669900"/>
                </a:solidFill>
                <a:latin typeface="Liberation Mono"/>
              </a:rPr>
              <a:t>'Monsoon'</a:t>
            </a:r>
            <a:r>
              <a:rPr lang="en-US" dirty="0">
                <a:latin typeface="Liberation Mono"/>
              </a:rPr>
              <a:t>, </a:t>
            </a:r>
            <a:r>
              <a:rPr lang="en-US" dirty="0">
                <a:solidFill>
                  <a:srgbClr val="669900"/>
                </a:solidFill>
                <a:latin typeface="Liberation Mono"/>
              </a:rPr>
              <a:t>'Autumn'</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sortby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'Popularity'</a:t>
            </a:r>
            <a:r>
              <a:rPr lang="en-US" dirty="0">
                <a:latin typeface="Liberation Mono"/>
              </a:rPr>
              <a:t>, </a:t>
            </a:r>
            <a:r>
              <a:rPr lang="en-US" dirty="0">
                <a:solidFill>
                  <a:srgbClr val="669900"/>
                </a:solidFill>
                <a:latin typeface="Liberation Mono"/>
              </a:rPr>
              <a:t>'Price -- Low to High'</a:t>
            </a:r>
            <a:r>
              <a:rPr lang="en-US" dirty="0">
                <a:latin typeface="Liberation Mono"/>
              </a:rPr>
              <a:t>, </a:t>
            </a:r>
            <a:r>
              <a:rPr lang="en-US" dirty="0">
                <a:solidFill>
                  <a:srgbClr val="669900"/>
                </a:solidFill>
                <a:latin typeface="Liberation Mono"/>
              </a:rPr>
              <a:t>'Price -- High to Low'</a:t>
            </a:r>
            <a:r>
              <a:rPr lang="en-US" dirty="0">
                <a:latin typeface="Liberation Mono"/>
              </a:rPr>
              <a:t>, </a:t>
            </a:r>
            <a:r>
              <a:rPr lang="en-US" dirty="0">
                <a:solidFill>
                  <a:srgbClr val="669900"/>
                </a:solidFill>
                <a:latin typeface="Liberation Mono"/>
              </a:rPr>
              <a:t>'Newest First'</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status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'active'</a:t>
            </a:r>
            <a:r>
              <a:rPr lang="en-US" dirty="0">
                <a:latin typeface="Liberation Mono"/>
              </a:rPr>
              <a:t>, </a:t>
            </a:r>
            <a:r>
              <a:rPr lang="en-US" dirty="0">
                <a:solidFill>
                  <a:srgbClr val="669900"/>
                </a:solidFill>
                <a:latin typeface="Liberation Mono"/>
              </a:rPr>
              <a:t>'inactive'</a:t>
            </a:r>
            <a:r>
              <a:rPr lang="en-US" dirty="0">
                <a:latin typeface="Liberation Mono"/>
              </a:rPr>
              <a:t>, </a:t>
            </a:r>
            <a:r>
              <a:rPr lang="en-US" dirty="0">
                <a:solidFill>
                  <a:srgbClr val="669900"/>
                </a:solidFill>
                <a:latin typeface="Liberation Mono"/>
              </a:rPr>
              <a:t>'pending'</a:t>
            </a:r>
            <a:r>
              <a:rPr lang="en-US" dirty="0">
                <a:latin typeface="Liberation Mono"/>
              </a:rPr>
              <a:t>, </a:t>
            </a:r>
            <a:r>
              <a:rPr lang="en-US" dirty="0">
                <a:solidFill>
                  <a:srgbClr val="669900"/>
                </a:solidFill>
                <a:latin typeface="Liberation Mono"/>
              </a:rPr>
              <a:t>'expired'</a:t>
            </a:r>
            <a:r>
              <a:rPr lang="en-US" dirty="0">
                <a:latin typeface="Liberation Mono"/>
              </a:rPr>
              <a:t>, </a:t>
            </a:r>
            <a:r>
              <a:rPr lang="en-US" dirty="0">
                <a:solidFill>
                  <a:srgbClr val="669900"/>
                </a:solidFill>
                <a:latin typeface="Liberation Mono"/>
              </a:rPr>
              <a:t>'shipped'</a:t>
            </a:r>
            <a:r>
              <a:rPr lang="en-US" dirty="0">
                <a:latin typeface="Liberation Mono"/>
              </a:rPr>
              <a:t>, </a:t>
            </a:r>
            <a:r>
              <a:rPr lang="en-US" dirty="0">
                <a:solidFill>
                  <a:srgbClr val="669900"/>
                </a:solidFill>
                <a:latin typeface="Liberation Mono"/>
              </a:rPr>
              <a:t>'in-process'</a:t>
            </a:r>
            <a:r>
              <a:rPr lang="en-US" dirty="0">
                <a:latin typeface="Liberation Mono"/>
              </a:rPr>
              <a:t>, </a:t>
            </a:r>
            <a:r>
              <a:rPr lang="en-US" dirty="0">
                <a:solidFill>
                  <a:srgbClr val="669900"/>
                </a:solidFill>
                <a:latin typeface="Liberation Mono"/>
              </a:rPr>
              <a:t>'resolved'</a:t>
            </a:r>
            <a:r>
              <a:rPr lang="en-US" dirty="0">
                <a:latin typeface="Liberation Mono"/>
              </a:rPr>
              <a:t>, </a:t>
            </a:r>
            <a:r>
              <a:rPr lang="en-US" dirty="0">
                <a:solidFill>
                  <a:srgbClr val="669900"/>
                </a:solidFill>
                <a:latin typeface="Liberation Mono"/>
              </a:rPr>
              <a:t>'on-hold'</a:t>
            </a:r>
            <a:r>
              <a:rPr lang="en-US" dirty="0">
                <a:latin typeface="Liberation Mono"/>
              </a:rPr>
              <a:t>, </a:t>
            </a:r>
            <a:r>
              <a:rPr lang="en-US" dirty="0">
                <a:solidFill>
                  <a:srgbClr val="669900"/>
                </a:solidFill>
                <a:latin typeface="Liberation Mono"/>
              </a:rPr>
              <a:t>'cancelled'</a:t>
            </a:r>
            <a:r>
              <a:rPr lang="en-US" dirty="0">
                <a:latin typeface="Liberation Mono"/>
              </a:rPr>
              <a:t>, </a:t>
            </a:r>
            <a:r>
              <a:rPr lang="en-US" dirty="0">
                <a:solidFill>
                  <a:srgbClr val="669900"/>
                </a:solidFill>
                <a:latin typeface="Liberation Mono"/>
              </a:rPr>
              <a:t>'disputed'</a:t>
            </a:r>
            <a:r>
              <a:rPr lang="en-US" dirty="0">
                <a:solidFill>
                  <a:schemeClr val="bg1">
                    <a:lumMod val="50000"/>
                  </a:schemeClr>
                </a:solidFill>
                <a:latin typeface="Liberation Mono"/>
              </a:rPr>
              <a:t>)</a:t>
            </a:r>
          </a:p>
        </p:txBody>
      </p:sp>
    </p:spTree>
    <p:extLst>
      <p:ext uri="{BB962C8B-B14F-4D97-AF65-F5344CB8AC3E}">
        <p14:creationId xmlns:p14="http://schemas.microsoft.com/office/powerpoint/2010/main" val="358973701"/>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order by { nulls first | nulls last }</a:t>
            </a:r>
            <a:endParaRPr lang="en-IN" sz="3200" i="1" dirty="0">
              <a:solidFill>
                <a:srgbClr val="FF9900"/>
              </a:solidFill>
              <a:latin typeface="Arial" pitchFamily="34" charset="0"/>
              <a:cs typeface="Arial" pitchFamily="34" charset="0"/>
            </a:endParaRPr>
          </a:p>
        </p:txBody>
      </p:sp>
      <p:sp>
        <p:nvSpPr>
          <p:cNvPr id="3" name="Rectangle 2">
            <a:extLst>
              <a:ext uri="{FF2B5EF4-FFF2-40B4-BE49-F238E27FC236}">
                <a16:creationId xmlns:a16="http://schemas.microsoft.com/office/drawing/2014/main" id="{9A24C73D-2B4C-3543-A0EB-A352C062C085}"/>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FIRST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LAST } ]</a:t>
            </a:r>
          </a:p>
        </p:txBody>
      </p:sp>
      <p:sp>
        <p:nvSpPr>
          <p:cNvPr id="2" name="Rectangle 1">
            <a:extLst>
              <a:ext uri="{FF2B5EF4-FFF2-40B4-BE49-F238E27FC236}">
                <a16:creationId xmlns:a16="http://schemas.microsoft.com/office/drawing/2014/main" id="{01ABB6E6-CFA1-B7FC-160A-C0B9CB55BE9B}"/>
              </a:ext>
            </a:extLst>
          </p:cNvPr>
          <p:cNvSpPr/>
          <p:nvPr/>
        </p:nvSpPr>
        <p:spPr>
          <a:xfrm>
            <a:off x="303539" y="5489356"/>
            <a:ext cx="11737304" cy="1200329"/>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When doing an ORDER BY, </a:t>
            </a:r>
            <a:r>
              <a:rPr lang="en-US" b="1" dirty="0">
                <a:latin typeface="Arial" panose="020B0604020202020204" pitchFamily="34" charset="0"/>
                <a:cs typeface="Arial" panose="020B0604020202020204" pitchFamily="34" charset="0"/>
              </a:rPr>
              <a:t>NULL values are presented first if you do ORDER BY ... ASC</a:t>
            </a:r>
          </a:p>
          <a:p>
            <a:pPr marL="285750" indent="-285750">
              <a:buFont typeface="Arial" panose="020B0604020202020204" pitchFamily="34" charset="0"/>
              <a:buChar char="•"/>
            </a:pPr>
            <a:endParaRPr lang="en-US" sz="6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When doing an ORDER BY, </a:t>
            </a:r>
            <a:r>
              <a:rPr lang="en-US" b="1" dirty="0">
                <a:latin typeface="Arial" panose="020B0604020202020204" pitchFamily="34" charset="0"/>
                <a:cs typeface="Arial" panose="020B0604020202020204" pitchFamily="34" charset="0"/>
              </a:rPr>
              <a:t>NULL values are presented last if you do ORDER BY ... DESC</a:t>
            </a:r>
            <a:endParaRPr lang="en-IN"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D9136A93-88C6-F45E-7E58-5E54F01DB6A6}"/>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 </a:t>
            </a:r>
            <a:r>
              <a:rPr lang="en-IN" dirty="0">
                <a:solidFill>
                  <a:srgbClr val="0077AA"/>
                </a:solidFill>
                <a:latin typeface="Liberation Mono"/>
                <a:cs typeface="Arial" panose="020B0604020202020204" pitchFamily="34" charset="0"/>
              </a:rPr>
              <a:t>NULLS</a:t>
            </a:r>
            <a:r>
              <a:rPr lang="en-IN" dirty="0">
                <a:latin typeface="Liberation Mono"/>
              </a:rPr>
              <a:t> </a:t>
            </a:r>
            <a:r>
              <a:rPr lang="en-IN" dirty="0">
                <a:solidFill>
                  <a:srgbClr val="0077AA"/>
                </a:solidFill>
                <a:latin typeface="Liberation Mono"/>
                <a:cs typeface="Arial" panose="020B0604020202020204" pitchFamily="34" charset="0"/>
              </a:rPr>
              <a:t>FIRST</a:t>
            </a:r>
            <a:r>
              <a:rPr lang="en-IN" dirty="0">
                <a:latin typeface="Liberation Mono"/>
              </a:rPr>
              <a:t>;</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 </a:t>
            </a:r>
            <a:r>
              <a:rPr lang="en-IN" dirty="0">
                <a:solidFill>
                  <a:srgbClr val="0077AA"/>
                </a:solidFill>
                <a:latin typeface="Liberation Mono"/>
                <a:cs typeface="Arial" panose="020B0604020202020204" pitchFamily="34" charset="0"/>
              </a:rPr>
              <a:t>NULLS</a:t>
            </a:r>
            <a:r>
              <a:rPr lang="en-IN" dirty="0">
                <a:latin typeface="Liberation Mono"/>
              </a:rPr>
              <a:t> </a:t>
            </a:r>
            <a:r>
              <a:rPr lang="en-IN" dirty="0">
                <a:solidFill>
                  <a:srgbClr val="0077AA"/>
                </a:solidFill>
                <a:latin typeface="Liberation Mono"/>
                <a:cs typeface="Arial" panose="020B0604020202020204" pitchFamily="34" charset="0"/>
              </a:rPr>
              <a:t>LAST</a:t>
            </a:r>
            <a:r>
              <a:rPr lang="en-IN" dirty="0">
                <a:latin typeface="Liberation Mono"/>
              </a:rPr>
              <a:t>;</a:t>
            </a:r>
          </a:p>
        </p:txBody>
      </p:sp>
    </p:spTree>
    <p:extLst>
      <p:ext uri="{BB962C8B-B14F-4D97-AF65-F5344CB8AC3E}">
        <p14:creationId xmlns:p14="http://schemas.microsoft.com/office/powerpoint/2010/main" val="2494279022"/>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offset </a:t>
            </a:r>
            <a:r>
              <a:rPr lang="en-US" sz="4800" i="1" dirty="0">
                <a:solidFill>
                  <a:srgbClr val="DC525C"/>
                </a:solidFill>
                <a:latin typeface="Segoe UI Light" panose="020B0502040204020203" pitchFamily="34" charset="0"/>
                <a:cs typeface="Segoe UI Light" panose="020B0502040204020203" pitchFamily="34" charset="0"/>
              </a:rPr>
              <a:t>n</a:t>
            </a:r>
            <a:r>
              <a:rPr lang="en-US" sz="4800" dirty="0">
                <a:solidFill>
                  <a:srgbClr val="DC525C"/>
                </a:solidFill>
                <a:latin typeface="Segoe UI Light" panose="020B0502040204020203" pitchFamily="34" charset="0"/>
                <a:cs typeface="Segoe UI Light" panose="020B0502040204020203" pitchFamily="34" charset="0"/>
              </a:rPr>
              <a:t> rows</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526641"/>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offset n rows</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4DE07311-5C6E-C3DA-4313-D0047B76F977}"/>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query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a:t>
            </a:r>
          </a:p>
        </p:txBody>
      </p:sp>
      <p:sp>
        <p:nvSpPr>
          <p:cNvPr id="6" name="TextBox 5">
            <a:extLst>
              <a:ext uri="{FF2B5EF4-FFF2-40B4-BE49-F238E27FC236}">
                <a16:creationId xmlns:a16="http://schemas.microsoft.com/office/drawing/2014/main" id="{38B75C6F-235D-0E22-742A-C67039CDEA80}"/>
              </a:ext>
            </a:extLst>
          </p:cNvPr>
          <p:cNvSpPr txBox="1"/>
          <p:nvPr/>
        </p:nvSpPr>
        <p:spPr>
          <a:xfrm>
            <a:off x="262558" y="2160000"/>
            <a:ext cx="11526016" cy="233910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N record</a:t>
            </a:r>
          </a:p>
          <a:p>
            <a:endParaRPr lang="en-US" sz="8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a:t>
            </a:r>
            <a:r>
              <a:rPr lang="en-IN" dirty="0">
                <a:solidFill>
                  <a:srgbClr val="A67F59"/>
                </a:solidFill>
                <a:latin typeface="Liberation Mono"/>
              </a:rPr>
              <a:t>*</a:t>
            </a:r>
            <a:r>
              <a:rPr lang="en-US" dirty="0">
                <a:latin typeface="Liberation Mono"/>
              </a:rPr>
              <a:t>) - </a:t>
            </a:r>
            <a:r>
              <a:rPr lang="en-US" dirty="0">
                <a:solidFill>
                  <a:srgbClr val="990055"/>
                </a:solidFill>
                <a:latin typeface="Liberation Mono"/>
              </a:rPr>
              <a:t>7</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ROWNUM</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a:t>
            </a:r>
          </a:p>
          <a:p>
            <a:pPr marL="285750" indent="-285750">
              <a:buFont typeface="Arial" panose="020B0604020202020204" pitchFamily="34" charset="0"/>
              <a:buChar char="•"/>
            </a:pPr>
            <a:endParaRPr lang="en-US" sz="1000" dirty="0">
              <a:latin typeface="Liberation Mono"/>
            </a:endParaRPr>
          </a:p>
          <a:p>
            <a:pPr marL="285750" indent="-285750">
              <a:buFont typeface="Arial" panose="020B0604020202020204" pitchFamily="34" charset="0"/>
              <a:buChar char="•"/>
            </a:pPr>
            <a:endParaRPr lang="en-US" sz="10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ROWNUM</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a:t>
            </a:r>
            <a:r>
              <a:rPr lang="en-IN" dirty="0">
                <a:solidFill>
                  <a:srgbClr val="A67F59"/>
                </a:solidFill>
                <a:latin typeface="Liberation Mono"/>
              </a:rPr>
              <a:t>*</a:t>
            </a:r>
            <a:r>
              <a:rPr lang="en-US" dirty="0">
                <a:latin typeface="Liberation Mono"/>
              </a:rPr>
              <a:t>) - </a:t>
            </a:r>
            <a:r>
              <a:rPr lang="en-US" dirty="0">
                <a:solidFill>
                  <a:srgbClr val="990055"/>
                </a:solidFill>
                <a:latin typeface="Liberation Mono"/>
              </a:rPr>
              <a:t>7</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ROW</a:t>
            </a:r>
            <a:r>
              <a:rPr lang="en-US" dirty="0">
                <a:latin typeface="Liberation Mono"/>
              </a:rPr>
              <a:t>;</a:t>
            </a:r>
          </a:p>
        </p:txBody>
      </p:sp>
    </p:spTree>
    <p:extLst>
      <p:ext uri="{BB962C8B-B14F-4D97-AF65-F5344CB8AC3E}">
        <p14:creationId xmlns:p14="http://schemas.microsoft.com/office/powerpoint/2010/main" val="3157778210"/>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fetch first </a:t>
            </a:r>
            <a:r>
              <a:rPr lang="en-US" sz="4800" i="1" dirty="0">
                <a:solidFill>
                  <a:srgbClr val="DC525C"/>
                </a:solidFill>
                <a:latin typeface="Segoe UI Light" panose="020B0502040204020203" pitchFamily="34" charset="0"/>
                <a:cs typeface="Segoe UI Light" panose="020B0502040204020203" pitchFamily="34" charset="0"/>
              </a:rPr>
              <a:t>n</a:t>
            </a:r>
            <a:r>
              <a:rPr lang="en-US" sz="4800" dirty="0">
                <a:solidFill>
                  <a:srgbClr val="DC525C"/>
                </a:solidFill>
                <a:latin typeface="Segoe UI Light" panose="020B0502040204020203" pitchFamily="34" charset="0"/>
                <a:cs typeface="Segoe UI Light" panose="020B0502040204020203" pitchFamily="34" charset="0"/>
              </a:rPr>
              <a:t> rows</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9784417"/>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fetch first n rows only</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29828BD2-C0D2-F037-7CC7-FC6D0CAB438B}"/>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 </a:t>
            </a:r>
            <a:r>
              <a:rPr lang="en-US" sz="2000" dirty="0">
                <a:solidFill>
                  <a:schemeClr val="tx1">
                    <a:lumMod val="95000"/>
                    <a:lumOff val="5000"/>
                  </a:schemeClr>
                </a:solidFill>
                <a:latin typeface="Liberation Mono"/>
                <a:cs typeface="Arial" panose="020B0604020202020204" pitchFamily="34" charset="0"/>
              </a:rPr>
              <a:t>{ query </a:t>
            </a:r>
            <a:r>
              <a:rPr lang="en-US" sz="2000" dirty="0">
                <a:solidFill>
                  <a:schemeClr val="bg1">
                    <a:lumMod val="65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 ONLY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WITH TIES } ]</a:t>
            </a:r>
          </a:p>
        </p:txBody>
      </p:sp>
      <p:sp>
        <p:nvSpPr>
          <p:cNvPr id="3" name="TextBox 2">
            <a:extLst>
              <a:ext uri="{FF2B5EF4-FFF2-40B4-BE49-F238E27FC236}">
                <a16:creationId xmlns:a16="http://schemas.microsoft.com/office/drawing/2014/main" id="{48DC216C-B5BE-3B13-C889-14A1D18AE322}"/>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cs typeface="Arial" panose="020B0604020202020204" pitchFamily="34" charset="0"/>
              </a:rPr>
              <a:t> FROM </a:t>
            </a:r>
            <a:r>
              <a:rPr lang="en-US" dirty="0">
                <a:latin typeface="Liberation Mono"/>
                <a:cs typeface="Arial" panose="020B0604020202020204" pitchFamily="34" charset="0"/>
              </a:rPr>
              <a:t>emp</a:t>
            </a:r>
            <a:r>
              <a:rPr lang="en-US" dirty="0">
                <a:solidFill>
                  <a:srgbClr val="0077AA"/>
                </a:solidFill>
                <a:latin typeface="Liberation Mono"/>
                <a:cs typeface="Arial" panose="020B0604020202020204" pitchFamily="34" charset="0"/>
              </a:rPr>
              <a:t> FETCH FIRST </a:t>
            </a:r>
            <a:r>
              <a:rPr lang="en-US" dirty="0">
                <a:solidFill>
                  <a:srgbClr val="990055"/>
                </a:solidFill>
                <a:latin typeface="Liberation Mono"/>
              </a:rPr>
              <a:t>4</a:t>
            </a:r>
            <a:r>
              <a:rPr lang="en-US" dirty="0">
                <a:solidFill>
                  <a:srgbClr val="0077AA"/>
                </a:solidFill>
                <a:latin typeface="Liberation Mono"/>
                <a:cs typeface="Arial" panose="020B0604020202020204" pitchFamily="34" charset="0"/>
              </a:rPr>
              <a:t> ROWS ONLY</a:t>
            </a:r>
            <a:r>
              <a:rPr lang="en-US" dirty="0">
                <a:latin typeface="Liberation Mono"/>
                <a:cs typeface="Arial" panose="020B0604020202020204" pitchFamily="34" charset="0"/>
              </a:rPr>
              <a:t>;</a:t>
            </a:r>
            <a:endParaRPr lang="en-IN" dirty="0">
              <a:latin typeface="Liberation Mono"/>
            </a:endParaRP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 </a:t>
            </a:r>
            <a:r>
              <a:rPr lang="en-US" dirty="0">
                <a:latin typeface="Liberation Mono"/>
                <a:cs typeface="Arial" panose="020B0604020202020204" pitchFamily="34" charset="0"/>
              </a:rPr>
              <a:t>@X</a:t>
            </a:r>
            <a:r>
              <a:rPr lang="en-US" dirty="0">
                <a:solidFill>
                  <a:srgbClr val="0077AA"/>
                </a:solidFill>
                <a:latin typeface="Liberation Mono"/>
                <a:cs typeface="Arial" panose="020B0604020202020204" pitchFamily="34" charset="0"/>
              </a:rPr>
              <a:t> </a:t>
            </a:r>
            <a:r>
              <a:rPr lang="en-US" dirty="0">
                <a:latin typeface="Liberation Mono"/>
                <a:cs typeface="Arial" panose="020B0604020202020204" pitchFamily="34" charset="0"/>
              </a:rPr>
              <a:t>=</a:t>
            </a:r>
            <a:r>
              <a:rPr lang="en-US" dirty="0">
                <a:solidFill>
                  <a:srgbClr val="0077AA"/>
                </a:solidFill>
                <a:latin typeface="Liberation Mono"/>
                <a:cs typeface="Arial" panose="020B0604020202020204" pitchFamily="34" charset="0"/>
              </a:rPr>
              <a:t> </a:t>
            </a:r>
            <a:r>
              <a:rPr lang="en-US" dirty="0">
                <a:solidFill>
                  <a:srgbClr val="990055"/>
                </a:solidFill>
                <a:latin typeface="Liberation Mono"/>
              </a:rPr>
              <a:t>5</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6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cs typeface="Arial" panose="020B0604020202020204" pitchFamily="34" charset="0"/>
              </a:rPr>
              <a:t> EXCEPT</a:t>
            </a:r>
            <a:r>
              <a:rPr lang="en-US" dirty="0">
                <a:latin typeface="Liberation Mono"/>
                <a:cs typeface="Arial" panose="020B0604020202020204" pitchFamily="34" charset="0"/>
              </a:rPr>
              <a:t>(`user name`, pwd)</a:t>
            </a:r>
            <a:r>
              <a:rPr lang="en-US" dirty="0">
                <a:solidFill>
                  <a:srgbClr val="0077AA"/>
                </a:solidFill>
                <a:latin typeface="Liberation Mono"/>
                <a:cs typeface="Arial" panose="020B0604020202020204" pitchFamily="34" charset="0"/>
              </a:rPr>
              <a:t> FROM </a:t>
            </a:r>
            <a:r>
              <a:rPr lang="en-US" dirty="0">
                <a:latin typeface="Liberation Mono"/>
                <a:cs typeface="Arial" panose="020B0604020202020204" pitchFamily="34" charset="0"/>
              </a:rPr>
              <a:t>emp</a:t>
            </a:r>
            <a:r>
              <a:rPr lang="en-US" dirty="0">
                <a:solidFill>
                  <a:srgbClr val="0077AA"/>
                </a:solidFill>
                <a:latin typeface="Liberation Mono"/>
                <a:cs typeface="Arial" panose="020B0604020202020204" pitchFamily="34" charset="0"/>
              </a:rPr>
              <a:t> FETCH FIRST </a:t>
            </a:r>
            <a:r>
              <a:rPr lang="en-US" dirty="0">
                <a:latin typeface="Liberation Mono"/>
                <a:cs typeface="Arial" panose="020B0604020202020204" pitchFamily="34" charset="0"/>
              </a:rPr>
              <a:t>@X</a:t>
            </a:r>
            <a:r>
              <a:rPr lang="en-US" dirty="0">
                <a:solidFill>
                  <a:srgbClr val="0077AA"/>
                </a:solidFill>
                <a:latin typeface="Liberation Mono"/>
                <a:cs typeface="Arial" panose="020B0604020202020204" pitchFamily="34" charset="0"/>
              </a:rPr>
              <a:t> ROWS ONLY</a:t>
            </a:r>
            <a:r>
              <a:rPr lang="en-US" dirty="0">
                <a:latin typeface="Liberation Mono"/>
                <a:cs typeface="Arial" panose="020B0604020202020204" pitchFamily="34" charset="0"/>
              </a:rPr>
              <a:t>;</a:t>
            </a:r>
            <a:endParaRPr lang="en-IN" dirty="0">
              <a:latin typeface="Liberation Mono"/>
            </a:endParaRPr>
          </a:p>
        </p:txBody>
      </p:sp>
      <p:sp>
        <p:nvSpPr>
          <p:cNvPr id="4" name="TextBox 3">
            <a:extLst>
              <a:ext uri="{FF2B5EF4-FFF2-40B4-BE49-F238E27FC236}">
                <a16:creationId xmlns:a16="http://schemas.microsoft.com/office/drawing/2014/main" id="{A611E655-E087-D4B5-7B82-1C5AB21500DB}"/>
              </a:ext>
            </a:extLst>
          </p:cNvPr>
          <p:cNvSpPr txBox="1"/>
          <p:nvPr/>
        </p:nvSpPr>
        <p:spPr>
          <a:xfrm>
            <a:off x="262558" y="3573016"/>
            <a:ext cx="11526016" cy="2769989"/>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FETCH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FIRST</a:t>
            </a:r>
            <a:r>
              <a:rPr lang="en-US" dirty="0">
                <a:latin typeface="Liberation Mono"/>
                <a:cs typeface="Arial" panose="020B0604020202020204" pitchFamily="34" charset="0"/>
              </a:rPr>
              <a:t> </a:t>
            </a:r>
            <a:r>
              <a:rPr lang="en-US" dirty="0">
                <a:solidFill>
                  <a:srgbClr val="990055"/>
                </a:solidFill>
                <a:latin typeface="Liberation Mono"/>
              </a:rPr>
              <a:t>4</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ONLY</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first </a:t>
            </a:r>
            <a:r>
              <a:rPr lang="en-US" sz="2000" b="1" i="1" dirty="0">
                <a:solidFill>
                  <a:srgbClr val="C00000"/>
                </a:solidFill>
                <a:latin typeface="Liberation Mono"/>
              </a:rPr>
              <a:t>n-1</a:t>
            </a:r>
            <a:r>
              <a:rPr lang="en-US" sz="2000" b="1" i="1" dirty="0">
                <a:latin typeface="Liberation Mono"/>
              </a:rPr>
              <a:t> rows</a:t>
            </a:r>
          </a:p>
          <a:p>
            <a:endParaRPr lang="en-US" sz="8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a:t>
            </a:r>
            <a:r>
              <a:rPr lang="en-IN" dirty="0">
                <a:solidFill>
                  <a:srgbClr val="A67F59"/>
                </a:solidFill>
                <a:latin typeface="Liberation Mono"/>
              </a:rPr>
              <a:t>*</a:t>
            </a:r>
            <a:r>
              <a:rPr lang="en-US" dirty="0">
                <a:latin typeface="Liberation Mono"/>
              </a:rPr>
              <a:t>) -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ONLY</a:t>
            </a:r>
            <a:r>
              <a:rPr lang="en-US" dirty="0">
                <a:latin typeface="Liberation Mono"/>
              </a:rPr>
              <a:t>;</a:t>
            </a:r>
          </a:p>
          <a:p>
            <a:pPr marL="285750" indent="-285750">
              <a:buFont typeface="Arial" panose="020B0604020202020204" pitchFamily="34" charset="0"/>
              <a:buChar char="•"/>
            </a:pPr>
            <a:endParaRPr lang="en-US" dirty="0">
              <a:latin typeface="Liberation Mono"/>
            </a:endParaRPr>
          </a:p>
          <a:p>
            <a:r>
              <a:rPr lang="en-US" sz="1800" b="1" i="1" dirty="0">
                <a:latin typeface="Liberation Mono"/>
              </a:rPr>
              <a:t>To print  first 8 rows after leaving first 4 rows</a:t>
            </a:r>
          </a:p>
          <a:p>
            <a:endParaRPr lang="en-US" sz="800" b="1" i="1"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990055"/>
                </a:solidFill>
                <a:latin typeface="Liberation Mono"/>
              </a:rPr>
              <a:t>4</a:t>
            </a:r>
            <a:r>
              <a:rPr lang="en-US" dirty="0">
                <a:latin typeface="Liberation Mono"/>
              </a:rPr>
              <a:t>; </a:t>
            </a:r>
            <a:r>
              <a:rPr lang="en-US" dirty="0">
                <a:solidFill>
                  <a:srgbClr val="0077AA"/>
                </a:solidFill>
                <a:latin typeface="Liberation Mono"/>
                <a:cs typeface="Arial" panose="020B0604020202020204" pitchFamily="34" charset="0"/>
              </a:rPr>
              <a:t>SET</a:t>
            </a:r>
            <a:r>
              <a:rPr lang="en-US" dirty="0">
                <a:latin typeface="Liberation Mono"/>
              </a:rPr>
              <a:t> @Y = </a:t>
            </a:r>
            <a:r>
              <a:rPr lang="en-US" dirty="0">
                <a:solidFill>
                  <a:srgbClr val="990055"/>
                </a:solidFill>
                <a:latin typeface="Liberation Mono"/>
              </a:rPr>
              <a:t>8</a:t>
            </a:r>
            <a:r>
              <a:rPr lang="en-US" dirty="0">
                <a:latin typeface="Liberation Mono"/>
              </a:rPr>
              <a:t>;</a:t>
            </a:r>
            <a:endParaRPr lang="en-US" dirty="0">
              <a:solidFill>
                <a:srgbClr val="990055"/>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803A69"/>
                </a:solidFill>
                <a:latin typeface="Liberation Mono"/>
              </a:rPr>
              <a:t>ROWNUM</a:t>
            </a:r>
            <a:r>
              <a:rPr lang="en-US" dirty="0">
                <a:latin typeface="Liberation Mono"/>
                <a:cs typeface="Arial" panose="020B0604020202020204" pitchFamily="34" charset="0"/>
              </a:rPr>
              <a: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@Y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ONLY</a:t>
            </a:r>
            <a:r>
              <a:rPr lang="en-US" dirty="0">
                <a:latin typeface="Liberation Mono"/>
              </a:rPr>
              <a:t>;</a:t>
            </a:r>
            <a:endParaRPr lang="en-IN" dirty="0">
              <a:latin typeface="Liberation Mono"/>
            </a:endParaRPr>
          </a:p>
        </p:txBody>
      </p:sp>
    </p:spTree>
    <p:extLst>
      <p:ext uri="{BB962C8B-B14F-4D97-AF65-F5344CB8AC3E}">
        <p14:creationId xmlns:p14="http://schemas.microsoft.com/office/powerpoint/2010/main" val="2525515652"/>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fetch first n rows with ties</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29828BD2-C0D2-F037-7CC7-FC6D0CAB438B}"/>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 </a:t>
            </a:r>
            <a:r>
              <a:rPr lang="en-US" sz="2000" dirty="0">
                <a:solidFill>
                  <a:schemeClr val="tx1">
                    <a:lumMod val="95000"/>
                    <a:lumOff val="5000"/>
                  </a:schemeClr>
                </a:solidFill>
                <a:latin typeface="Liberation Mono"/>
                <a:cs typeface="Arial" panose="020B0604020202020204" pitchFamily="34" charset="0"/>
              </a:rPr>
              <a:t>{ query </a:t>
            </a:r>
            <a:r>
              <a:rPr lang="en-US" sz="2000" dirty="0">
                <a:solidFill>
                  <a:schemeClr val="bg1">
                    <a:lumMod val="65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 ONLY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WITH TIES } ]</a:t>
            </a:r>
          </a:p>
        </p:txBody>
      </p:sp>
      <p:sp>
        <p:nvSpPr>
          <p:cNvPr id="4" name="Rectangle 3">
            <a:extLst>
              <a:ext uri="{FF2B5EF4-FFF2-40B4-BE49-F238E27FC236}">
                <a16:creationId xmlns:a16="http://schemas.microsoft.com/office/drawing/2014/main" id="{DC23CB35-DBF1-DA04-FB4C-91369FEAAB5F}"/>
              </a:ext>
            </a:extLst>
          </p:cNvPr>
          <p:cNvSpPr/>
          <p:nvPr/>
        </p:nvSpPr>
        <p:spPr>
          <a:xfrm>
            <a:off x="303539" y="5356373"/>
            <a:ext cx="11737304"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WITH TIES returns additional rows with the same sort key as the last row fetched. Note that if you use WITH TIES, you must specify an ORDER BY clause in the query. If you don’t, the query will not return the additional rows.</a:t>
            </a:r>
            <a:endParaRPr lang="en-IN"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48DC216C-B5BE-3B13-C889-14A1D18AE322}"/>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ORDER</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BY</a:t>
            </a:r>
            <a:r>
              <a:rPr lang="en-US" dirty="0">
                <a:latin typeface="Liberation Mono"/>
                <a:cs typeface="Arial" panose="020B0604020202020204" pitchFamily="34" charset="0"/>
              </a:rPr>
              <a:t> job </a:t>
            </a:r>
            <a:r>
              <a:rPr lang="en-US" dirty="0">
                <a:solidFill>
                  <a:srgbClr val="0077AA"/>
                </a:solidFill>
                <a:latin typeface="Liberation Mono"/>
                <a:cs typeface="Arial" panose="020B0604020202020204" pitchFamily="34" charset="0"/>
              </a:rPr>
              <a:t>FETCH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FIRST</a:t>
            </a:r>
            <a:r>
              <a:rPr lang="en-US" dirty="0">
                <a:latin typeface="Liberation Mono"/>
                <a:cs typeface="Arial" panose="020B0604020202020204" pitchFamily="34" charset="0"/>
              </a:rPr>
              <a:t> </a:t>
            </a:r>
            <a:r>
              <a:rPr lang="en-US" dirty="0">
                <a:solidFill>
                  <a:srgbClr val="990055"/>
                </a:solidFill>
                <a:latin typeface="Liberation Mono"/>
              </a:rPr>
              <a:t>4</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WITH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TIES</a:t>
            </a:r>
            <a:r>
              <a:rPr lang="en-US" dirty="0">
                <a:latin typeface="Liberation Mono"/>
                <a:cs typeface="Arial" panose="020B0604020202020204" pitchFamily="34" charset="0"/>
              </a:rPr>
              <a:t>; </a:t>
            </a:r>
            <a:r>
              <a:rPr lang="en-US" dirty="0">
                <a:solidFill>
                  <a:srgbClr val="39AE0A"/>
                </a:solidFill>
                <a:latin typeface="Liberation Mono"/>
                <a:cs typeface="Arial" panose="020B0604020202020204" pitchFamily="34" charset="0"/>
              </a:rPr>
              <a:t>// with duplicates</a:t>
            </a:r>
          </a:p>
          <a:p>
            <a:pPr marL="285750" indent="-285750">
              <a:buFont typeface="Arial" panose="020B0604020202020204" pitchFamily="34" charset="0"/>
              <a:buChar char="•"/>
            </a:pPr>
            <a:endParaRPr lang="en-US" sz="600" dirty="0">
              <a:solidFill>
                <a:srgbClr val="39AE0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990055"/>
                </a:solidFill>
                <a:latin typeface="Liberation Mono"/>
              </a:rPr>
              <a:t>4</a:t>
            </a:r>
            <a:r>
              <a:rPr lang="en-US" dirty="0">
                <a:latin typeface="Liberation Mono"/>
              </a:rPr>
              <a:t>;</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EXCEPT</a:t>
            </a:r>
            <a:r>
              <a:rPr lang="en-US" dirty="0">
                <a:latin typeface="Liberation Mono"/>
              </a:rPr>
              <a:t>(`user name`, pwd)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ORDER</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@X </a:t>
            </a:r>
            <a:r>
              <a:rPr lang="en-US" dirty="0">
                <a:solidFill>
                  <a:srgbClr val="0077AA"/>
                </a:solidFill>
                <a:latin typeface="Liberation Mono"/>
                <a:cs typeface="Arial" panose="020B0604020202020204" pitchFamily="34" charset="0"/>
              </a:rPr>
              <a:t>ROWS</a:t>
            </a:r>
            <a:r>
              <a:rPr lang="en-US" dirty="0">
                <a:latin typeface="Liberation Mono"/>
              </a:rPr>
              <a:t> </a:t>
            </a:r>
            <a:r>
              <a:rPr lang="en-US" dirty="0">
                <a:solidFill>
                  <a:srgbClr val="0077AA"/>
                </a:solidFill>
                <a:latin typeface="Liberation Mono"/>
                <a:cs typeface="Arial" panose="020B0604020202020204" pitchFamily="34" charset="0"/>
              </a:rPr>
              <a:t>WITH</a:t>
            </a:r>
            <a:r>
              <a:rPr lang="en-US" dirty="0">
                <a:latin typeface="Liberation Mono"/>
              </a:rPr>
              <a:t> </a:t>
            </a:r>
            <a:r>
              <a:rPr lang="en-US" dirty="0">
                <a:solidFill>
                  <a:srgbClr val="0077AA"/>
                </a:solidFill>
                <a:latin typeface="Liberation Mono"/>
                <a:cs typeface="Arial" panose="020B0604020202020204" pitchFamily="34" charset="0"/>
              </a:rPr>
              <a:t>TIES</a:t>
            </a:r>
            <a:r>
              <a:rPr lang="en-US" dirty="0">
                <a:latin typeface="Liberation Mono"/>
              </a:rPr>
              <a:t>; </a:t>
            </a:r>
            <a:r>
              <a:rPr lang="en-US" dirty="0">
                <a:solidFill>
                  <a:srgbClr val="39AE0A"/>
                </a:solidFill>
                <a:latin typeface="Liberation Mono"/>
                <a:cs typeface="Arial" panose="020B0604020202020204" pitchFamily="34" charset="0"/>
              </a:rPr>
              <a:t>// with duplicates</a:t>
            </a:r>
            <a:endParaRPr lang="en-IN" dirty="0">
              <a:latin typeface="Liberation Mono"/>
            </a:endParaRPr>
          </a:p>
        </p:txBody>
      </p:sp>
    </p:spTree>
    <p:extLst>
      <p:ext uri="{BB962C8B-B14F-4D97-AF65-F5344CB8AC3E}">
        <p14:creationId xmlns:p14="http://schemas.microsoft.com/office/powerpoint/2010/main" val="3131046414"/>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where clause</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2240716"/>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4DE07311-5C6E-C3DA-4313-D0047B76F977}"/>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
        <p:nvSpPr>
          <p:cNvPr id="6" name="TextBox 5">
            <a:extLst>
              <a:ext uri="{FF2B5EF4-FFF2-40B4-BE49-F238E27FC236}">
                <a16:creationId xmlns:a16="http://schemas.microsoft.com/office/drawing/2014/main" id="{38B75C6F-235D-0E22-742A-C67039CDEA80}"/>
              </a:ext>
            </a:extLst>
          </p:cNvPr>
          <p:cNvSpPr txBox="1"/>
          <p:nvPr/>
        </p:nvSpPr>
        <p:spPr>
          <a:xfrm>
            <a:off x="262558" y="2160000"/>
            <a:ext cx="11526016" cy="369332"/>
          </a:xfrm>
          <a:prstGeom prst="rect">
            <a:avLst/>
          </a:prstGeom>
          <a:noFill/>
        </p:spPr>
        <p:txBody>
          <a:bodyPr wrap="square">
            <a:spAutoFit/>
          </a:bodyPr>
          <a:lstStyle/>
          <a:p>
            <a:pPr marL="285750" indent="-285750">
              <a:buFont typeface="Arial" panose="020B0604020202020204" pitchFamily="34" charset="0"/>
              <a:buChar char="•"/>
            </a:pPr>
            <a:r>
              <a:rPr lang="en-US" dirty="0">
                <a:latin typeface="Liberation Mono"/>
                <a:cs typeface="Arial" panose="020B0604020202020204" pitchFamily="34" charset="0"/>
              </a:rPr>
              <a:t>TODO</a:t>
            </a:r>
            <a:endParaRPr lang="en-US" dirty="0">
              <a:latin typeface="Liberation Mono"/>
            </a:endParaRPr>
          </a:p>
        </p:txBody>
      </p:sp>
      <p:sp>
        <p:nvSpPr>
          <p:cNvPr id="2" name="TextBox 1">
            <a:extLst>
              <a:ext uri="{FF2B5EF4-FFF2-40B4-BE49-F238E27FC236}">
                <a16:creationId xmlns:a16="http://schemas.microsoft.com/office/drawing/2014/main" id="{36034DBD-E81C-2FDC-D021-2FF84DC5281B}"/>
              </a:ext>
            </a:extLst>
          </p:cNvPr>
          <p:cNvSpPr txBox="1"/>
          <p:nvPr/>
        </p:nvSpPr>
        <p:spPr>
          <a:xfrm>
            <a:off x="262558" y="4869160"/>
            <a:ext cx="11526016" cy="160043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N record</a:t>
            </a:r>
            <a:endParaRPr lang="en-US" sz="20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a:t>
            </a:r>
            <a:r>
              <a:rPr lang="en-IN" dirty="0">
                <a:solidFill>
                  <a:srgbClr val="A67F59"/>
                </a:solidFill>
                <a:latin typeface="Liberation Mono"/>
              </a:rPr>
              <a:t>*</a:t>
            </a:r>
            <a:r>
              <a:rPr lang="en-US" dirty="0">
                <a:latin typeface="Liberation Mono"/>
              </a:rPr>
              <a:t>) - </a:t>
            </a:r>
            <a:r>
              <a:rPr lang="en-US" dirty="0">
                <a:solidFill>
                  <a:srgbClr val="990055"/>
                </a:solidFill>
                <a:latin typeface="Liberation Mono"/>
              </a:rPr>
              <a:t>7</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ROWNUM</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a:t>
            </a:r>
          </a:p>
        </p:txBody>
      </p:sp>
    </p:spTree>
    <p:extLst>
      <p:ext uri="{BB962C8B-B14F-4D97-AF65-F5344CB8AC3E}">
        <p14:creationId xmlns:p14="http://schemas.microsoft.com/office/powerpoint/2010/main" val="127690010"/>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a:t>
            </a:r>
            <a:endParaRPr lang="en-IN" sz="3200" i="1" dirty="0">
              <a:solidFill>
                <a:srgbClr val="FF9900"/>
              </a:solidFill>
              <a:latin typeface="Arial" pitchFamily="34" charset="0"/>
              <a:cs typeface="Arial" pitchFamily="34" charset="0"/>
            </a:endParaRPr>
          </a:p>
        </p:txBody>
      </p:sp>
      <p:sp>
        <p:nvSpPr>
          <p:cNvPr id="2" name="Rectangle 1"/>
          <p:cNvSpPr/>
          <p:nvPr/>
        </p:nvSpPr>
        <p:spPr>
          <a:xfrm>
            <a:off x="387116" y="703183"/>
            <a:ext cx="11397516"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sp>
        <p:nvSpPr>
          <p:cNvPr id="9" name="Rectangle 8"/>
          <p:cNvSpPr/>
          <p:nvPr/>
        </p:nvSpPr>
        <p:spPr>
          <a:xfrm>
            <a:off x="325234" y="4005064"/>
            <a:ext cx="11430936" cy="1477328"/>
          </a:xfrm>
          <a:prstGeom prst="rect">
            <a:avLst/>
          </a:prstGeom>
        </p:spPr>
        <p:txBody>
          <a:bodyPr wrap="square">
            <a:spAutoFit/>
          </a:bodyPr>
          <a:lstStyle/>
          <a:p>
            <a:r>
              <a:rPr lang="en-IN" sz="2000" dirty="0">
                <a:solidFill>
                  <a:srgbClr val="FF0000"/>
                </a:solidFill>
                <a:latin typeface="Arial" panose="020B0604020202020204" pitchFamily="34" charset="0"/>
                <a:cs typeface="Arial" panose="020B0604020202020204" pitchFamily="34" charset="0"/>
              </a:rPr>
              <a:t>Remember:</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latin typeface="Arial" panose="020B0604020202020204" pitchFamily="34" charset="0"/>
                <a:cs typeface="Arial" panose="020B0604020202020204" pitchFamily="34" charset="0"/>
              </a:rPr>
              <a:t>A </a:t>
            </a:r>
            <a:r>
              <a:rPr lang="en-US" dirty="0">
                <a:solidFill>
                  <a:schemeClr val="accent2">
                    <a:lumMod val="50000"/>
                  </a:schemeClr>
                </a:solidFill>
                <a:latin typeface="Arial" panose="020B0604020202020204" pitchFamily="34" charset="0"/>
                <a:cs typeface="Arial" panose="020B0604020202020204" pitchFamily="34" charset="0"/>
              </a:rPr>
              <a:t>predicate</a:t>
            </a:r>
            <a:r>
              <a:rPr lang="en-US" dirty="0">
                <a:latin typeface="Arial" panose="020B0604020202020204" pitchFamily="34" charset="0"/>
                <a:cs typeface="Arial" panose="020B0604020202020204" pitchFamily="34" charset="0"/>
              </a:rPr>
              <a:t> is a condition expression that evaluates to a boolean value, either </a:t>
            </a:r>
            <a:r>
              <a:rPr lang="en-US" b="1" dirty="0">
                <a:latin typeface="Arial" panose="020B0604020202020204" pitchFamily="34" charset="0"/>
                <a:cs typeface="Arial" panose="020B0604020202020204" pitchFamily="34" charset="0"/>
              </a:rPr>
              <a:t>true</a:t>
            </a:r>
            <a:r>
              <a:rPr lang="en-US" dirty="0">
                <a:latin typeface="Arial" panose="020B0604020202020204" pitchFamily="34" charset="0"/>
                <a:cs typeface="Arial" panose="020B0604020202020204" pitchFamily="34" charset="0"/>
              </a:rPr>
              <a:t> or </a:t>
            </a:r>
            <a:r>
              <a:rPr lang="en-US" b="1" dirty="0">
                <a:latin typeface="Arial" panose="020B0604020202020204" pitchFamily="34" charset="0"/>
                <a:cs typeface="Arial" panose="020B0604020202020204" pitchFamily="34" charset="0"/>
              </a:rPr>
              <a:t>false</a:t>
            </a:r>
            <a:r>
              <a:rPr lang="en-US" dirty="0">
                <a:latin typeface="Arial" panose="020B0604020202020204" pitchFamily="34" charset="0"/>
                <a:cs typeface="Arial" panose="020B0604020202020204" pitchFamily="34" charset="0"/>
              </a:rPr>
              <a:t>.</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solidFill>
                  <a:schemeClr val="accent2">
                    <a:lumMod val="50000"/>
                  </a:schemeClr>
                </a:solidFill>
                <a:latin typeface="Arial" panose="020B0604020202020204" pitchFamily="34" charset="0"/>
                <a:cs typeface="Arial" panose="020B0604020202020204" pitchFamily="34" charset="0"/>
              </a:rPr>
              <a:t>Predicates</a:t>
            </a:r>
            <a:r>
              <a:rPr lang="en-US" dirty="0">
                <a:latin typeface="Arial" panose="020B0604020202020204" pitchFamily="34" charset="0"/>
                <a:cs typeface="Arial" panose="020B0604020202020204" pitchFamily="34" charset="0"/>
              </a:rPr>
              <a:t> can be used as follows: In a SELECT statement's </a:t>
            </a:r>
            <a:r>
              <a:rPr lang="en-US" b="1" i="1" dirty="0">
                <a:latin typeface="Arial" panose="020B0604020202020204" pitchFamily="34" charset="0"/>
                <a:cs typeface="Arial" panose="020B0604020202020204" pitchFamily="34" charset="0"/>
              </a:rPr>
              <a:t>WHERE</a:t>
            </a:r>
            <a:r>
              <a:rPr lang="en-US" dirty="0">
                <a:latin typeface="Arial" panose="020B0604020202020204" pitchFamily="34" charset="0"/>
                <a:cs typeface="Arial" panose="020B0604020202020204" pitchFamily="34" charset="0"/>
              </a:rPr>
              <a:t> clause or </a:t>
            </a:r>
            <a:r>
              <a:rPr lang="en-US" b="1" i="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clause to determine which rows are relevant to a particular query.</a:t>
            </a:r>
          </a:p>
        </p:txBody>
      </p:sp>
      <p:sp>
        <p:nvSpPr>
          <p:cNvPr id="10" name="Rectangle 9"/>
          <p:cNvSpPr/>
          <p:nvPr/>
        </p:nvSpPr>
        <p:spPr>
          <a:xfrm>
            <a:off x="325234" y="2204864"/>
            <a:ext cx="11430936" cy="1553054"/>
          </a:xfrm>
          <a:prstGeom prst="rect">
            <a:avLst/>
          </a:prstGeom>
        </p:spPr>
        <p:txBody>
          <a:bodyPr wrap="square">
            <a:spAutoFit/>
          </a:bodyPr>
          <a:lstStyle/>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r</a:t>
            </a:r>
            <a:r>
              <a:rPr lang="en-US" sz="2200" baseline="-25000" dirty="0">
                <a:solidFill>
                  <a:schemeClr val="accent2">
                    <a:lumMod val="50000"/>
                  </a:schemeClr>
                </a:solidFill>
                <a:latin typeface="Arial" panose="020B0604020202020204" pitchFamily="34" charset="0"/>
                <a:cs typeface="Arial" panose="020B0604020202020204" pitchFamily="34" charset="0"/>
              </a:rPr>
              <a:t>i</a:t>
            </a:r>
            <a:r>
              <a:rPr lang="en-US" sz="2200" dirty="0">
                <a:solidFill>
                  <a:schemeClr val="accent2">
                    <a:lumMod val="50000"/>
                  </a:schemeClr>
                </a:solidFill>
                <a:latin typeface="Arial" panose="020B0604020202020204" pitchFamily="34" charset="0"/>
                <a:cs typeface="Arial" panose="020B0604020202020204" pitchFamily="34" charset="0"/>
              </a:rPr>
              <a:t> are the relations (tables) </a:t>
            </a:r>
          </a:p>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A</a:t>
            </a:r>
            <a:r>
              <a:rPr lang="en-US" sz="2200" baseline="-25000" dirty="0">
                <a:solidFill>
                  <a:schemeClr val="accent2">
                    <a:lumMod val="50000"/>
                  </a:schemeClr>
                </a:solidFill>
                <a:latin typeface="Arial" panose="020B0604020202020204" pitchFamily="34" charset="0"/>
                <a:cs typeface="Arial" panose="020B0604020202020204" pitchFamily="34" charset="0"/>
              </a:rPr>
              <a:t>i</a:t>
            </a:r>
            <a:r>
              <a:rPr lang="en-US" sz="2200" dirty="0">
                <a:solidFill>
                  <a:schemeClr val="accent2">
                    <a:lumMod val="50000"/>
                  </a:schemeClr>
                </a:solidFill>
                <a:latin typeface="Arial" panose="020B0604020202020204" pitchFamily="34" charset="0"/>
                <a:cs typeface="Arial" panose="020B0604020202020204" pitchFamily="34" charset="0"/>
              </a:rPr>
              <a:t> are attributes (columns) </a:t>
            </a:r>
          </a:p>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P is the selection predicate</a:t>
            </a:r>
          </a:p>
        </p:txBody>
      </p:sp>
      <p:sp>
        <p:nvSpPr>
          <p:cNvPr id="7" name="Rectangle 6">
            <a:extLst>
              <a:ext uri="{FF2B5EF4-FFF2-40B4-BE49-F238E27FC236}">
                <a16:creationId xmlns:a16="http://schemas.microsoft.com/office/drawing/2014/main" id="{F10BEF0D-5199-41A1-9C81-22A94E52BF01}"/>
              </a:ext>
            </a:extLst>
          </p:cNvPr>
          <p:cNvSpPr/>
          <p:nvPr/>
        </p:nvSpPr>
        <p:spPr>
          <a:xfrm>
            <a:off x="387116" y="1626564"/>
            <a:ext cx="8715436" cy="506292"/>
          </a:xfrm>
          <a:prstGeom prst="rect">
            <a:avLst/>
          </a:prstGeom>
        </p:spPr>
        <p:txBody>
          <a:bodyPr wrap="square">
            <a:spAutoFit/>
          </a:bodyPr>
          <a:lstStyle/>
          <a:p>
            <a:pPr>
              <a:lnSpc>
                <a:spcPct val="150000"/>
              </a:lnSpc>
            </a:pPr>
            <a:r>
              <a:rPr lang="en-US" sz="2000" dirty="0">
                <a:solidFill>
                  <a:srgbClr val="0077AA"/>
                </a:solidFill>
                <a:latin typeface="Liberation Mono"/>
                <a:cs typeface="Arial" panose="020B0604020202020204" pitchFamily="34" charset="0"/>
              </a:rPr>
              <a:t>SELECT </a:t>
            </a:r>
            <a:r>
              <a:rPr lang="en-US" sz="2000" b="1" i="1" dirty="0">
                <a:latin typeface="Liberation Mono"/>
                <a:cs typeface="Arial" panose="020B0604020202020204" pitchFamily="34" charset="0"/>
              </a:rPr>
              <a:t>A</a:t>
            </a:r>
            <a:r>
              <a:rPr lang="en-US" sz="2000" baseline="-25000" dirty="0">
                <a:latin typeface="Liberation Mono"/>
                <a:cs typeface="Arial" panose="020B0604020202020204" pitchFamily="34" charset="0"/>
              </a:rPr>
              <a:t>1</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A</a:t>
            </a:r>
            <a:r>
              <a:rPr lang="en-US" sz="2000" baseline="-25000" dirty="0">
                <a:latin typeface="Liberation Mono"/>
                <a:cs typeface="Arial" panose="020B0604020202020204" pitchFamily="34" charset="0"/>
              </a:rPr>
              <a:t>2</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A</a:t>
            </a:r>
            <a:r>
              <a:rPr lang="en-US" sz="2000" baseline="-25000" dirty="0">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dirty="0">
                <a:solidFill>
                  <a:srgbClr val="0077AA"/>
                </a:solidFill>
                <a:latin typeface="Liberation Mono"/>
                <a:cs typeface="Arial" panose="020B0604020202020204" pitchFamily="34" charset="0"/>
              </a:rPr>
              <a:t> FROM </a:t>
            </a:r>
            <a:r>
              <a:rPr lang="en-US" sz="2000" b="1" i="1" dirty="0">
                <a:latin typeface="Liberation Mono"/>
                <a:cs typeface="Arial" panose="020B0604020202020204" pitchFamily="34" charset="0"/>
              </a:rPr>
              <a:t>r</a:t>
            </a:r>
            <a:r>
              <a:rPr lang="en-US" sz="2000" baseline="-25000" dirty="0">
                <a:latin typeface="Liberation Mono"/>
                <a:cs typeface="Arial" panose="020B0604020202020204" pitchFamily="34" charset="0"/>
              </a:rPr>
              <a:t>1</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r</a:t>
            </a:r>
            <a:r>
              <a:rPr lang="en-US" sz="2000" baseline="-25000" dirty="0">
                <a:latin typeface="Liberation Mono"/>
                <a:cs typeface="Arial" panose="020B0604020202020204" pitchFamily="34" charset="0"/>
              </a:rPr>
              <a:t>2</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r</a:t>
            </a:r>
            <a:r>
              <a:rPr lang="en-US" sz="2000" baseline="-25000" dirty="0">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b="1" i="1" dirty="0">
                <a:solidFill>
                  <a:srgbClr val="0077AA"/>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WHERE </a:t>
            </a:r>
            <a:r>
              <a:rPr lang="en-US" sz="2000" b="1" i="1" dirty="0">
                <a:latin typeface="Liberation Mono"/>
                <a:cs typeface="Arial" panose="020B0604020202020204" pitchFamily="34" charset="0"/>
              </a:rPr>
              <a:t>P</a:t>
            </a:r>
            <a:r>
              <a:rPr lang="en-US" sz="2000" b="1" i="1" dirty="0">
                <a:solidFill>
                  <a:srgbClr val="0077AA"/>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a:t>
            </a:r>
          </a:p>
        </p:txBody>
      </p:sp>
      <p:sp>
        <p:nvSpPr>
          <p:cNvPr id="11" name="Rectangle 10">
            <a:extLst>
              <a:ext uri="{FF2B5EF4-FFF2-40B4-BE49-F238E27FC236}">
                <a16:creationId xmlns:a16="http://schemas.microsoft.com/office/drawing/2014/main" id="{12C3D81E-3D2B-48DA-B46C-AA37BBC787B5}"/>
              </a:ext>
            </a:extLst>
          </p:cNvPr>
          <p:cNvSpPr/>
          <p:nvPr/>
        </p:nvSpPr>
        <p:spPr>
          <a:xfrm>
            <a:off x="325234" y="6156012"/>
            <a:ext cx="8219038" cy="369332"/>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Source Code Pro" panose="020B0509030403020204" pitchFamily="49" charset="0"/>
                <a:ea typeface="Source Code Pro" panose="020B0509030403020204" pitchFamily="49" charset="0"/>
              </a:rPr>
              <a:t>SELECT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p:txBody>
      </p:sp>
      <p:sp>
        <p:nvSpPr>
          <p:cNvPr id="12" name="Rectangle 11">
            <a:extLst>
              <a:ext uri="{FF2B5EF4-FFF2-40B4-BE49-F238E27FC236}">
                <a16:creationId xmlns:a16="http://schemas.microsoft.com/office/drawing/2014/main" id="{BF41C5D9-8E8A-4B01-904F-3436C6021AA5}"/>
              </a:ext>
            </a:extLst>
          </p:cNvPr>
          <p:cNvSpPr/>
          <p:nvPr/>
        </p:nvSpPr>
        <p:spPr>
          <a:xfrm>
            <a:off x="407368" y="5589240"/>
            <a:ext cx="11089232" cy="523220"/>
          </a:xfrm>
          <a:prstGeom prst="rect">
            <a:avLst/>
          </a:prstGeom>
        </p:spPr>
        <p:txBody>
          <a:bodyPr wrap="square">
            <a:spAutoFit/>
          </a:bodyPr>
          <a:lstStyle/>
          <a:p>
            <a:r>
              <a:rPr lang="en-IN" sz="2400" dirty="0">
                <a:latin typeface="Liberation Mono"/>
              </a:rPr>
              <a:t>A value of </a:t>
            </a:r>
            <a:r>
              <a:rPr lang="en-IN" sz="2800" dirty="0">
                <a:solidFill>
                  <a:srgbClr val="2658E6"/>
                </a:solidFill>
                <a:latin typeface="Liberation Mono"/>
              </a:rPr>
              <a:t>zero</a:t>
            </a:r>
            <a:r>
              <a:rPr lang="en-IN" sz="2400" dirty="0">
                <a:latin typeface="Liberation Mono"/>
              </a:rPr>
              <a:t> is considered </a:t>
            </a:r>
            <a:r>
              <a:rPr lang="en-IN" sz="2800" dirty="0">
                <a:solidFill>
                  <a:srgbClr val="2658E6"/>
                </a:solidFill>
                <a:latin typeface="Liberation Mono"/>
              </a:rPr>
              <a:t>false</a:t>
            </a:r>
            <a:r>
              <a:rPr lang="en-IN" sz="2400" dirty="0">
                <a:latin typeface="Liberation Mono"/>
              </a:rPr>
              <a:t>. </a:t>
            </a:r>
            <a:r>
              <a:rPr lang="en-IN" sz="2800" dirty="0">
                <a:solidFill>
                  <a:srgbClr val="2658E6"/>
                </a:solidFill>
                <a:latin typeface="Liberation Mono"/>
              </a:rPr>
              <a:t>Nonzero</a:t>
            </a:r>
            <a:r>
              <a:rPr lang="en-IN" sz="2400" dirty="0">
                <a:latin typeface="Liberation Mono"/>
              </a:rPr>
              <a:t> values are considered </a:t>
            </a:r>
            <a:r>
              <a:rPr lang="en-IN" sz="2800" dirty="0">
                <a:solidFill>
                  <a:srgbClr val="2658E6"/>
                </a:solidFill>
                <a:latin typeface="Liberation Mono"/>
              </a:rPr>
              <a:t>true</a:t>
            </a:r>
            <a:r>
              <a:rPr lang="en-IN" sz="2400" dirty="0">
                <a:latin typeface="Liberation Mono"/>
              </a:rPr>
              <a:t>.</a:t>
            </a:r>
          </a:p>
        </p:txBody>
      </p:sp>
      <p:sp>
        <p:nvSpPr>
          <p:cNvPr id="3" name="TextBox 2">
            <a:extLst>
              <a:ext uri="{FF2B5EF4-FFF2-40B4-BE49-F238E27FC236}">
                <a16:creationId xmlns:a16="http://schemas.microsoft.com/office/drawing/2014/main" id="{78E204C2-8354-E3D1-5822-6CD25B91F8B8}"/>
              </a:ext>
            </a:extLst>
          </p:cNvPr>
          <p:cNvSpPr txBox="1"/>
          <p:nvPr/>
        </p:nvSpPr>
        <p:spPr>
          <a:xfrm>
            <a:off x="5255397" y="2380002"/>
            <a:ext cx="6643108" cy="707886"/>
          </a:xfrm>
          <a:prstGeom prst="rect">
            <a:avLst/>
          </a:prstGeom>
          <a:noFill/>
        </p:spPr>
        <p:txBody>
          <a:bodyPr wrap="square">
            <a:spAutoFit/>
          </a:bodyPr>
          <a:lstStyle/>
          <a:p>
            <a:r>
              <a:rPr lang="en-IN" sz="2000" dirty="0">
                <a:latin typeface="Arial" panose="020B0604020202020204" pitchFamily="34" charset="0"/>
                <a:cs typeface="Arial" panose="020B0604020202020204" pitchFamily="34" charset="0"/>
              </a:rPr>
              <a:t>SQL permits us to use the notation (v</a:t>
            </a:r>
            <a:r>
              <a:rPr lang="en-IN" sz="2000" baseline="-25000" dirty="0">
                <a:latin typeface="Arial" panose="020B0604020202020204" pitchFamily="34" charset="0"/>
                <a:cs typeface="Arial" panose="020B0604020202020204" pitchFamily="34" charset="0"/>
              </a:rPr>
              <a:t>1</a:t>
            </a:r>
            <a:r>
              <a:rPr lang="en-IN" sz="2000" dirty="0">
                <a:latin typeface="Arial" panose="020B0604020202020204" pitchFamily="34" charset="0"/>
                <a:cs typeface="Arial" panose="020B0604020202020204" pitchFamily="34" charset="0"/>
              </a:rPr>
              <a:t>, v</a:t>
            </a:r>
            <a:r>
              <a:rPr lang="en-IN" sz="2000" baseline="-25000" dirty="0">
                <a:latin typeface="Arial" panose="020B0604020202020204" pitchFamily="34" charset="0"/>
                <a:cs typeface="Arial" panose="020B0604020202020204" pitchFamily="34" charset="0"/>
              </a:rPr>
              <a:t>2</a:t>
            </a:r>
            <a:r>
              <a:rPr lang="en-IN" sz="2000" dirty="0">
                <a:latin typeface="Arial" panose="020B0604020202020204" pitchFamily="34" charset="0"/>
                <a:cs typeface="Arial" panose="020B0604020202020204" pitchFamily="34" charset="0"/>
              </a:rPr>
              <a:t>,...,</a:t>
            </a:r>
            <a:r>
              <a:rPr lang="en-IN" sz="2000" dirty="0" err="1">
                <a:latin typeface="Arial" panose="020B0604020202020204" pitchFamily="34" charset="0"/>
                <a:cs typeface="Arial" panose="020B0604020202020204" pitchFamily="34" charset="0"/>
              </a:rPr>
              <a:t>v</a:t>
            </a:r>
            <a:r>
              <a:rPr lang="en-IN" sz="2000" baseline="-25000" dirty="0" err="1">
                <a:latin typeface="Arial" panose="020B0604020202020204" pitchFamily="34" charset="0"/>
                <a:cs typeface="Arial" panose="020B0604020202020204" pitchFamily="34" charset="0"/>
              </a:rPr>
              <a:t>n</a:t>
            </a:r>
            <a:r>
              <a:rPr lang="en-IN" sz="2000" dirty="0">
                <a:latin typeface="Arial" panose="020B0604020202020204" pitchFamily="34" charset="0"/>
                <a:cs typeface="Arial" panose="020B0604020202020204" pitchFamily="34" charset="0"/>
              </a:rPr>
              <a:t>) to denote a tuple of arity (attribute) n containing values v</a:t>
            </a:r>
            <a:r>
              <a:rPr lang="en-IN" sz="2000" baseline="-25000" dirty="0">
                <a:latin typeface="Arial" panose="020B0604020202020204" pitchFamily="34" charset="0"/>
                <a:cs typeface="Arial" panose="020B0604020202020204" pitchFamily="34" charset="0"/>
              </a:rPr>
              <a:t>1</a:t>
            </a:r>
            <a:r>
              <a:rPr lang="en-IN" sz="2000" dirty="0">
                <a:latin typeface="Arial" panose="020B0604020202020204" pitchFamily="34" charset="0"/>
                <a:cs typeface="Arial" panose="020B0604020202020204" pitchFamily="34" charset="0"/>
              </a:rPr>
              <a:t>, v</a:t>
            </a:r>
            <a:r>
              <a:rPr lang="en-IN" sz="2000" baseline="-25000" dirty="0">
                <a:latin typeface="Arial" panose="020B0604020202020204" pitchFamily="34" charset="0"/>
                <a:cs typeface="Arial" panose="020B0604020202020204" pitchFamily="34" charset="0"/>
              </a:rPr>
              <a:t>2</a:t>
            </a:r>
            <a:r>
              <a:rPr lang="en-IN" sz="2000" dirty="0">
                <a:latin typeface="Arial" panose="020B0604020202020204" pitchFamily="34" charset="0"/>
                <a:cs typeface="Arial" panose="020B0604020202020204" pitchFamily="34" charset="0"/>
              </a:rPr>
              <a:t>,...,</a:t>
            </a:r>
            <a:r>
              <a:rPr lang="en-IN" sz="2000" dirty="0" err="1">
                <a:latin typeface="Arial" panose="020B0604020202020204" pitchFamily="34" charset="0"/>
                <a:cs typeface="Arial" panose="020B0604020202020204" pitchFamily="34" charset="0"/>
              </a:rPr>
              <a:t>v</a:t>
            </a:r>
            <a:r>
              <a:rPr lang="en-IN" sz="2000" baseline="-25000" dirty="0" err="1">
                <a:latin typeface="Arial" panose="020B0604020202020204" pitchFamily="34" charset="0"/>
                <a:cs typeface="Arial" panose="020B0604020202020204" pitchFamily="34" charset="0"/>
              </a:rPr>
              <a:t>n</a:t>
            </a:r>
            <a:r>
              <a:rPr lang="en-IN" sz="2000" dirty="0" err="1">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a:t>
            </a:r>
          </a:p>
        </p:txBody>
      </p:sp>
      <p:sp>
        <p:nvSpPr>
          <p:cNvPr id="4" name="TextBox 3">
            <a:extLst>
              <a:ext uri="{FF2B5EF4-FFF2-40B4-BE49-F238E27FC236}">
                <a16:creationId xmlns:a16="http://schemas.microsoft.com/office/drawing/2014/main" id="{35A23B68-C0C9-D0C6-5CBB-E6A03F2C3267}"/>
              </a:ext>
            </a:extLst>
          </p:cNvPr>
          <p:cNvSpPr txBox="1"/>
          <p:nvPr/>
        </p:nvSpPr>
        <p:spPr>
          <a:xfrm>
            <a:off x="5284028" y="3163341"/>
            <a:ext cx="6480720" cy="769441"/>
          </a:xfrm>
          <a:prstGeom prst="rect">
            <a:avLst/>
          </a:prstGeom>
          <a:noFill/>
        </p:spPr>
        <p:txBody>
          <a:bodyPr wrap="square">
            <a:spAutoFit/>
          </a:bodyPr>
          <a:lstStyle/>
          <a:p>
            <a:r>
              <a:rPr lang="en-US" dirty="0">
                <a:solidFill>
                  <a:srgbClr val="0077AA"/>
                </a:solidFill>
                <a:latin typeface="Liberation Mono"/>
                <a:cs typeface="Times New Roman" panose="02020603050405020304" pitchFamily="18" charset="0"/>
              </a:rPr>
              <a:t>WHERE</a:t>
            </a:r>
            <a:r>
              <a:rPr lang="en-IN" dirty="0">
                <a:latin typeface="Liberation Mono"/>
                <a:cs typeface="Arial" panose="020B0604020202020204" pitchFamily="34" charset="0"/>
              </a:rPr>
              <a:t> (a</a:t>
            </a:r>
            <a:r>
              <a:rPr lang="en-IN" baseline="-25000" dirty="0">
                <a:latin typeface="Liberation Mono"/>
                <a:cs typeface="Arial" panose="020B0604020202020204" pitchFamily="34" charset="0"/>
              </a:rPr>
              <a:t>1</a:t>
            </a:r>
            <a:r>
              <a:rPr lang="en-IN" dirty="0">
                <a:latin typeface="Liberation Mono"/>
                <a:cs typeface="Arial" panose="020B0604020202020204" pitchFamily="34" charset="0"/>
              </a:rPr>
              <a:t>, a</a:t>
            </a:r>
            <a:r>
              <a:rPr lang="en-IN" baseline="-25000" dirty="0">
                <a:latin typeface="Liberation Mono"/>
                <a:cs typeface="Arial" panose="020B0604020202020204" pitchFamily="34" charset="0"/>
              </a:rPr>
              <a:t>2</a:t>
            </a:r>
            <a:r>
              <a:rPr lang="en-IN" dirty="0">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&lt;=</a:t>
            </a:r>
            <a:r>
              <a:rPr lang="en-IN" dirty="0">
                <a:latin typeface="Liberation Mono"/>
                <a:cs typeface="Arial" panose="020B0604020202020204" pitchFamily="34" charset="0"/>
              </a:rPr>
              <a:t> (v</a:t>
            </a:r>
            <a:r>
              <a:rPr lang="en-IN" baseline="-25000" dirty="0">
                <a:latin typeface="Liberation Mono"/>
                <a:cs typeface="Arial" panose="020B0604020202020204" pitchFamily="34" charset="0"/>
              </a:rPr>
              <a:t>1</a:t>
            </a:r>
            <a:r>
              <a:rPr lang="en-IN" dirty="0">
                <a:latin typeface="Liberation Mono"/>
                <a:cs typeface="Arial" panose="020B0604020202020204" pitchFamily="34" charset="0"/>
              </a:rPr>
              <a:t>, v</a:t>
            </a:r>
            <a:r>
              <a:rPr lang="en-IN" baseline="-25000" dirty="0">
                <a:latin typeface="Liberation Mono"/>
                <a:cs typeface="Arial" panose="020B0604020202020204" pitchFamily="34" charset="0"/>
              </a:rPr>
              <a:t>2</a:t>
            </a:r>
            <a:r>
              <a:rPr lang="en-IN" dirty="0">
                <a:latin typeface="Liberation Mono"/>
                <a:cs typeface="Arial" panose="020B0604020202020204" pitchFamily="34" charset="0"/>
              </a:rPr>
              <a:t>)</a:t>
            </a:r>
          </a:p>
          <a:p>
            <a:endParaRPr lang="en-IN" sz="800" dirty="0">
              <a:latin typeface="Liberation Mono"/>
              <a:cs typeface="Arial" panose="020B0604020202020204" pitchFamily="34" charset="0"/>
            </a:endParaRPr>
          </a:p>
          <a:p>
            <a:r>
              <a:rPr lang="en-US" dirty="0">
                <a:solidFill>
                  <a:srgbClr val="0077AA"/>
                </a:solidFill>
                <a:latin typeface="Liberation Mono"/>
                <a:cs typeface="Times New Roman" panose="02020603050405020304" pitchFamily="18" charset="0"/>
              </a:rPr>
              <a:t>WHERE</a:t>
            </a:r>
            <a:r>
              <a:rPr lang="en-IN" dirty="0">
                <a:latin typeface="Liberation Mono"/>
                <a:cs typeface="Arial" panose="020B0604020202020204" pitchFamily="34" charset="0"/>
              </a:rPr>
              <a:t> (emp.deptno, dname)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(dept.deptno, 'SALES');</a:t>
            </a:r>
          </a:p>
        </p:txBody>
      </p:sp>
    </p:spTree>
    <p:extLst>
      <p:ext uri="{BB962C8B-B14F-4D97-AF65-F5344CB8AC3E}">
        <p14:creationId xmlns:p14="http://schemas.microsoft.com/office/powerpoint/2010/main" val="139947438"/>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640E5DD-8DF1-42AD-82EE-0CFA98C12CFA}"/>
              </a:ext>
            </a:extLst>
          </p:cNvPr>
          <p:cNvSpPr/>
          <p:nvPr/>
        </p:nvSpPr>
        <p:spPr>
          <a:xfrm>
            <a:off x="7896200" y="5941149"/>
            <a:ext cx="4176464" cy="800219"/>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endParaRPr lang="en-IN" sz="400" dirty="0">
              <a:latin typeface="Arial" panose="020B0604020202020204" pitchFamily="34" charset="0"/>
              <a:cs typeface="Arial" panose="020B0604020202020204" pitchFamily="34" charset="0"/>
            </a:endParaRPr>
          </a:p>
          <a:p>
            <a:r>
              <a:rPr lang="en-US" sz="1800" b="1" dirty="0">
                <a:solidFill>
                  <a:schemeClr val="tx1">
                    <a:lumMod val="85000"/>
                    <a:lumOff val="15000"/>
                  </a:schemeClr>
                </a:solidFill>
                <a:latin typeface="Arial" panose="020B0604020202020204" pitchFamily="34" charset="0"/>
                <a:cs typeface="Arial" panose="020B0604020202020204" pitchFamily="34" charset="0"/>
              </a:rPr>
              <a:t>AND</a:t>
            </a:r>
            <a:r>
              <a:rPr lang="en-US" sz="1800" dirty="0">
                <a:solidFill>
                  <a:schemeClr val="tx1">
                    <a:lumMod val="85000"/>
                    <a:lumOff val="15000"/>
                  </a:schemeClr>
                </a:solidFill>
                <a:latin typeface="Arial" panose="020B0604020202020204" pitchFamily="34" charset="0"/>
                <a:cs typeface="Arial" panose="020B0604020202020204" pitchFamily="34" charset="0"/>
              </a:rPr>
              <a:t> has higher precedence than </a:t>
            </a:r>
            <a:r>
              <a:rPr lang="en-US" sz="1800" b="1" dirty="0">
                <a:solidFill>
                  <a:schemeClr val="tx1">
                    <a:lumMod val="85000"/>
                    <a:lumOff val="15000"/>
                  </a:schemeClr>
                </a:solidFill>
                <a:latin typeface="Arial" panose="020B0604020202020204" pitchFamily="34" charset="0"/>
                <a:cs typeface="Arial" panose="020B0604020202020204" pitchFamily="34" charset="0"/>
              </a:rPr>
              <a:t>OR.</a:t>
            </a:r>
          </a:p>
        </p:txBody>
      </p:sp>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a:t>
            </a:r>
            <a:endParaRPr lang="en-IN" sz="3200" i="1" dirty="0">
              <a:solidFill>
                <a:srgbClr val="FF9900"/>
              </a:solidFill>
              <a:latin typeface="Arial" pitchFamily="34" charset="0"/>
              <a:cs typeface="Arial" pitchFamily="34" charset="0"/>
            </a:endParaRPr>
          </a:p>
        </p:txBody>
      </p:sp>
      <p:sp>
        <p:nvSpPr>
          <p:cNvPr id="6" name="TextBox 5">
            <a:extLst>
              <a:ext uri="{FF2B5EF4-FFF2-40B4-BE49-F238E27FC236}">
                <a16:creationId xmlns:a16="http://schemas.microsoft.com/office/drawing/2014/main" id="{CBC954AA-5E7D-4EF9-AAA2-33D79F12E8CA}"/>
              </a:ext>
            </a:extLst>
          </p:cNvPr>
          <p:cNvSpPr txBox="1"/>
          <p:nvPr/>
        </p:nvSpPr>
        <p:spPr>
          <a:xfrm>
            <a:off x="263352" y="1667416"/>
            <a:ext cx="5976664" cy="969496"/>
          </a:xfrm>
          <a:prstGeom prst="rect">
            <a:avLst/>
          </a:prstGeom>
          <a:noFill/>
        </p:spPr>
        <p:txBody>
          <a:bodyPr wrap="square">
            <a:spAutoFit/>
          </a:bodyPr>
          <a:lstStyle/>
          <a:p>
            <a:r>
              <a:rPr lang="en-IN" sz="2400" b="1" i="1" dirty="0">
                <a:solidFill>
                  <a:schemeClr val="accent6">
                    <a:lumMod val="75000"/>
                  </a:schemeClr>
                </a:solidFill>
                <a:latin typeface="Liberation Mono"/>
              </a:rPr>
              <a:t>comparison_operator: </a:t>
            </a:r>
          </a:p>
          <a:p>
            <a:pPr marL="531813"/>
            <a:r>
              <a:rPr lang="en-IN" sz="2200" dirty="0">
                <a:solidFill>
                  <a:srgbClr val="A67F59"/>
                </a:solidFill>
                <a:latin typeface="Liberation Mono"/>
              </a:rPr>
              <a:t>= </a:t>
            </a:r>
            <a:r>
              <a:rPr lang="en-IN" sz="2200" b="0" i="0" dirty="0">
                <a:solidFill>
                  <a:schemeClr val="bg1">
                    <a:lumMod val="65000"/>
                  </a:schemeClr>
                </a:solidFill>
                <a:effectLst/>
                <a:latin typeface="Liberation Mono"/>
              </a:rPr>
              <a:t>| </a:t>
            </a:r>
            <a:r>
              <a:rPr lang="en-IN" sz="2200" dirty="0">
                <a:solidFill>
                  <a:srgbClr val="A67F59"/>
                </a:solidFill>
                <a:latin typeface="Liberation Mono"/>
              </a:rPr>
              <a:t>&gt;= </a:t>
            </a:r>
            <a:r>
              <a:rPr lang="en-IN" sz="2200" dirty="0">
                <a:solidFill>
                  <a:schemeClr val="bg1">
                    <a:lumMod val="65000"/>
                  </a:schemeClr>
                </a:solidFill>
                <a:latin typeface="Liberation Mono"/>
              </a:rPr>
              <a:t>| </a:t>
            </a:r>
            <a:r>
              <a:rPr lang="en-IN" sz="2200" dirty="0">
                <a:solidFill>
                  <a:srgbClr val="A67F59"/>
                </a:solidFill>
                <a:latin typeface="Liberation Mono"/>
              </a:rPr>
              <a:t>&gt; </a:t>
            </a:r>
            <a:r>
              <a:rPr lang="en-IN" sz="2200" dirty="0">
                <a:solidFill>
                  <a:schemeClr val="bg1">
                    <a:lumMod val="65000"/>
                  </a:schemeClr>
                </a:solidFill>
                <a:latin typeface="Liberation Mono"/>
              </a:rPr>
              <a:t>|</a:t>
            </a:r>
            <a:r>
              <a:rPr lang="en-IN" sz="2200" dirty="0">
                <a:solidFill>
                  <a:srgbClr val="A67F59"/>
                </a:solidFill>
                <a:latin typeface="Liberation Mono"/>
              </a:rPr>
              <a:t> &lt;=</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&lt; </a:t>
            </a:r>
            <a:r>
              <a:rPr lang="en-IN" sz="2200" dirty="0">
                <a:solidFill>
                  <a:schemeClr val="bg1">
                    <a:lumMod val="65000"/>
                  </a:schemeClr>
                </a:solidFill>
                <a:latin typeface="Liberation Mono"/>
              </a:rPr>
              <a:t>| </a:t>
            </a:r>
            <a:r>
              <a:rPr lang="en-IN" sz="2200" dirty="0">
                <a:solidFill>
                  <a:srgbClr val="A67F59"/>
                </a:solidFill>
                <a:latin typeface="Liberation Mono"/>
              </a:rPr>
              <a:t>&lt;&gt;</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a:t>
            </a:r>
          </a:p>
          <a:p>
            <a:endParaRPr lang="en-US" sz="900" dirty="0">
              <a:solidFill>
                <a:schemeClr val="accent6">
                  <a:lumMod val="75000"/>
                </a:schemeClr>
              </a:solidFill>
              <a:effectLst/>
              <a:latin typeface="Liberation Mono"/>
            </a:endParaRPr>
          </a:p>
        </p:txBody>
      </p:sp>
      <p:grpSp>
        <p:nvGrpSpPr>
          <p:cNvPr id="3" name="Group 2">
            <a:extLst>
              <a:ext uri="{FF2B5EF4-FFF2-40B4-BE49-F238E27FC236}">
                <a16:creationId xmlns:a16="http://schemas.microsoft.com/office/drawing/2014/main" id="{6FF6FE2F-5C2C-D435-A4F1-6D29ABA8F42E}"/>
              </a:ext>
            </a:extLst>
          </p:cNvPr>
          <p:cNvGrpSpPr/>
          <p:nvPr/>
        </p:nvGrpSpPr>
        <p:grpSpPr>
          <a:xfrm>
            <a:off x="191344" y="2566065"/>
            <a:ext cx="11737304" cy="4175303"/>
            <a:chOff x="47328" y="2178459"/>
            <a:chExt cx="11737304" cy="4175303"/>
          </a:xfrm>
        </p:grpSpPr>
        <p:sp>
          <p:nvSpPr>
            <p:cNvPr id="13" name="TextBox 12">
              <a:extLst>
                <a:ext uri="{FF2B5EF4-FFF2-40B4-BE49-F238E27FC236}">
                  <a16:creationId xmlns:a16="http://schemas.microsoft.com/office/drawing/2014/main" id="{5CA720AB-F4E8-4F13-8E16-92F6B8D40E26}"/>
                </a:ext>
              </a:extLst>
            </p:cNvPr>
            <p:cNvSpPr txBox="1"/>
            <p:nvPr/>
          </p:nvSpPr>
          <p:spPr>
            <a:xfrm>
              <a:off x="47328" y="2564904"/>
              <a:ext cx="2890710" cy="378885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F0000"/>
                  </a:solidFill>
                  <a:latin typeface="Liberation Mono"/>
                </a:rPr>
                <a:t>//error</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FF0000"/>
                  </a:solidFill>
                  <a:latin typeface="Liberation Mono"/>
                </a:rPr>
                <a:t>//error</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0</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F0000"/>
                  </a:solidFill>
                  <a:latin typeface="Liberation Mono"/>
                </a:rPr>
                <a:t>//error</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669900"/>
                  </a:solidFill>
                  <a:latin typeface="Liberation Mono"/>
                </a:rPr>
                <a:t>'a'</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F0000"/>
                  </a:solidFill>
                  <a:latin typeface="Liberation Mono"/>
                </a:rPr>
                <a:t>//error</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669900"/>
                  </a:solidFill>
                  <a:latin typeface="Liberation Mono"/>
                </a:rPr>
                <a:t>'a'</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FF0000"/>
                  </a:solidFill>
                  <a:latin typeface="Liberation Mono"/>
                </a:rPr>
                <a:t>//error</a:t>
              </a:r>
              <a:endParaRPr lang="en-IN" dirty="0">
                <a:latin typeface="Liberation Mono"/>
              </a:endParaRPr>
            </a:p>
          </p:txBody>
        </p:sp>
        <p:sp>
          <p:nvSpPr>
            <p:cNvPr id="11" name="Rectangle 10">
              <a:extLst>
                <a:ext uri="{FF2B5EF4-FFF2-40B4-BE49-F238E27FC236}">
                  <a16:creationId xmlns:a16="http://schemas.microsoft.com/office/drawing/2014/main" id="{6C3089C9-2EAC-4779-AA10-6771B698E70D}"/>
                </a:ext>
              </a:extLst>
            </p:cNvPr>
            <p:cNvSpPr/>
            <p:nvPr/>
          </p:nvSpPr>
          <p:spPr>
            <a:xfrm>
              <a:off x="407368" y="2178459"/>
              <a:ext cx="11377264"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7" name="TextBox 6">
              <a:extLst>
                <a:ext uri="{FF2B5EF4-FFF2-40B4-BE49-F238E27FC236}">
                  <a16:creationId xmlns:a16="http://schemas.microsoft.com/office/drawing/2014/main" id="{4E7DB296-E8A5-4380-9DCC-E7C7FB2903F6}"/>
                </a:ext>
              </a:extLst>
            </p:cNvPr>
            <p:cNvSpPr txBox="1"/>
            <p:nvPr/>
          </p:nvSpPr>
          <p:spPr>
            <a:xfrm>
              <a:off x="2955369" y="2560471"/>
              <a:ext cx="8795366" cy="337335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0</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AND</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 </a:t>
              </a:r>
              <a:r>
                <a:rPr lang="en-IN" dirty="0">
                  <a:solidFill>
                    <a:srgbClr val="FF0000"/>
                  </a:solidFill>
                  <a:latin typeface="Liberation Mono"/>
                </a:rPr>
                <a:t>//empty result set</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OR</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AND</a:t>
              </a:r>
              <a:r>
                <a:rPr lang="en-US" dirty="0">
                  <a:latin typeface="Liberation Mono"/>
                </a:rPr>
                <a:t> </a:t>
              </a:r>
              <a:r>
                <a:rPr lang="en-IN" dirty="0">
                  <a:solidFill>
                    <a:srgbClr val="990055"/>
                  </a:solidFill>
                  <a:latin typeface="Liberation Mono"/>
                </a:rPr>
                <a:t>1</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OR</a:t>
              </a:r>
              <a:r>
                <a:rPr lang="en-US" dirty="0">
                  <a:latin typeface="Liberation Mono"/>
                </a:rPr>
                <a:t> </a:t>
              </a:r>
              <a:r>
                <a:rPr lang="en-IN" dirty="0">
                  <a:solidFill>
                    <a:srgbClr val="990055"/>
                  </a:solidFill>
                  <a:latin typeface="Liberation Mono"/>
                </a:rPr>
                <a:t>0</a:t>
              </a:r>
              <a:r>
                <a:rPr lang="en-US" dirty="0">
                  <a:latin typeface="Liberation Mono"/>
                </a:rPr>
                <a:t>;</a:t>
              </a:r>
              <a:endParaRPr lang="en-IN" dirty="0">
                <a:latin typeface="Liberation Mono"/>
              </a:endParaRPr>
            </a:p>
          </p:txBody>
        </p:sp>
      </p:grpSp>
      <p:sp>
        <p:nvSpPr>
          <p:cNvPr id="8" name="TextBox 7">
            <a:extLst>
              <a:ext uri="{FF2B5EF4-FFF2-40B4-BE49-F238E27FC236}">
                <a16:creationId xmlns:a16="http://schemas.microsoft.com/office/drawing/2014/main" id="{D1B4EBBE-E266-4A83-B7FA-9B173F3C100F}"/>
              </a:ext>
            </a:extLst>
          </p:cNvPr>
          <p:cNvSpPr txBox="1"/>
          <p:nvPr/>
        </p:nvSpPr>
        <p:spPr>
          <a:xfrm>
            <a:off x="6816080" y="1661753"/>
            <a:ext cx="3984478" cy="830997"/>
          </a:xfrm>
          <a:prstGeom prst="rect">
            <a:avLst/>
          </a:prstGeom>
          <a:noFill/>
        </p:spPr>
        <p:txBody>
          <a:bodyPr wrap="square">
            <a:spAutoFit/>
          </a:bodyPr>
          <a:lstStyle/>
          <a:p>
            <a:r>
              <a:rPr lang="en-IN" sz="2400" b="1" i="1" dirty="0">
                <a:solidFill>
                  <a:schemeClr val="accent6">
                    <a:lumMod val="75000"/>
                  </a:schemeClr>
                </a:solidFill>
                <a:latin typeface="Liberation Mono"/>
              </a:rPr>
              <a:t>logical_operators</a:t>
            </a:r>
          </a:p>
          <a:p>
            <a:pPr marL="536575"/>
            <a:r>
              <a:rPr lang="en-IN" sz="2200" dirty="0">
                <a:solidFill>
                  <a:srgbClr val="A67F59"/>
                </a:solidFill>
                <a:latin typeface="Liberation Mono"/>
              </a:rPr>
              <a:t> </a:t>
            </a:r>
            <a:r>
              <a:rPr lang="en-IN" sz="2200" dirty="0">
                <a:latin typeface="Liberation Mono"/>
              </a:rPr>
              <a:t>{</a:t>
            </a:r>
            <a:r>
              <a:rPr lang="en-IN" sz="2200" dirty="0">
                <a:solidFill>
                  <a:srgbClr val="A67F59"/>
                </a:solidFill>
                <a:latin typeface="Liberation Mono"/>
              </a:rPr>
              <a:t> AND</a:t>
            </a:r>
            <a:r>
              <a:rPr lang="en-IN" sz="2200" b="0" i="0" dirty="0">
                <a:solidFill>
                  <a:srgbClr val="000000"/>
                </a:solidFill>
                <a:effectLst/>
                <a:latin typeface="Liberation Mono"/>
              </a:rPr>
              <a:t> </a:t>
            </a:r>
            <a:r>
              <a:rPr lang="en-IN" sz="2200" b="0" i="0" dirty="0">
                <a:solidFill>
                  <a:schemeClr val="bg1">
                    <a:lumMod val="65000"/>
                  </a:schemeClr>
                </a:solidFill>
                <a:effectLst/>
                <a:latin typeface="Liberation Mono"/>
              </a:rPr>
              <a:t>| </a:t>
            </a:r>
            <a:r>
              <a:rPr lang="en-IN" sz="2200" dirty="0">
                <a:solidFill>
                  <a:srgbClr val="A67F59"/>
                </a:solidFill>
                <a:latin typeface="Liberation Mono"/>
              </a:rPr>
              <a:t>OR</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NOT</a:t>
            </a:r>
            <a:r>
              <a:rPr lang="en-IN" sz="2200" b="0" i="0" dirty="0">
                <a:solidFill>
                  <a:srgbClr val="000000"/>
                </a:solidFill>
                <a:effectLst/>
                <a:latin typeface="Liberation Mono"/>
              </a:rPr>
              <a:t> </a:t>
            </a:r>
            <a:r>
              <a:rPr lang="en-IN" sz="2200" b="0" i="0" dirty="0">
                <a:effectLst/>
                <a:latin typeface="Liberation Mono"/>
              </a:rPr>
              <a:t>}</a:t>
            </a:r>
            <a:r>
              <a:rPr lang="en-IN" sz="2200" dirty="0">
                <a:solidFill>
                  <a:schemeClr val="bg1">
                    <a:lumMod val="65000"/>
                  </a:schemeClr>
                </a:solidFill>
                <a:latin typeface="Liberation Mono"/>
              </a:rPr>
              <a:t> </a:t>
            </a:r>
          </a:p>
        </p:txBody>
      </p:sp>
      <p:sp>
        <p:nvSpPr>
          <p:cNvPr id="2" name="Rectangle 1">
            <a:extLst>
              <a:ext uri="{FF2B5EF4-FFF2-40B4-BE49-F238E27FC236}">
                <a16:creationId xmlns:a16="http://schemas.microsoft.com/office/drawing/2014/main" id="{AABB492A-9C25-839D-9600-14B9EEAA83E4}"/>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2252911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a:t>
            </a:r>
          </a:p>
        </p:txBody>
      </p:sp>
      <p:sp>
        <p:nvSpPr>
          <p:cNvPr id="5" name="Rectangle 4"/>
          <p:cNvSpPr/>
          <p:nvPr/>
        </p:nvSpPr>
        <p:spPr>
          <a:xfrm>
            <a:off x="1676400" y="76201"/>
            <a:ext cx="8839200" cy="430887"/>
          </a:xfrm>
          <a:prstGeom prst="rect">
            <a:avLst/>
          </a:prstGeom>
          <a:solidFill>
            <a:srgbClr val="E5EAC8"/>
          </a:solidFill>
        </p:spPr>
        <p:txBody>
          <a:bodyPr wrap="square">
            <a:spAutoFit/>
          </a:bodyPr>
          <a:lstStyle/>
          <a:p>
            <a:r>
              <a:rPr lang="en-IN" sz="2200" dirty="0">
                <a:latin typeface="Segoe UI Light" panose="020B0502040204020203" pitchFamily="34" charset="0"/>
                <a:cs typeface="Segoe UI Light" panose="020B0502040204020203" pitchFamily="34" charset="0"/>
              </a:rPr>
              <a:t>Use a CREATE TABLE statement to specify the layout of your table.</a:t>
            </a:r>
          </a:p>
        </p:txBody>
      </p:sp>
      <p:sp>
        <p:nvSpPr>
          <p:cNvPr id="7" name="Rectangle 6">
            <a:extLst>
              <a:ext uri="{FF2B5EF4-FFF2-40B4-BE49-F238E27FC236}">
                <a16:creationId xmlns:a16="http://schemas.microsoft.com/office/drawing/2014/main" id="{6A1337E7-EA2D-4FF4-8F1A-0FD70109FB9D}"/>
              </a:ext>
            </a:extLst>
          </p:cNvPr>
          <p:cNvSpPr/>
          <p:nvPr/>
        </p:nvSpPr>
        <p:spPr>
          <a:xfrm>
            <a:off x="2166300" y="3095963"/>
            <a:ext cx="7846373" cy="400110"/>
          </a:xfrm>
          <a:prstGeom prst="rect">
            <a:avLst/>
          </a:prstGeom>
          <a:noFill/>
        </p:spPr>
        <p:txBody>
          <a:bodyPr wrap="square">
            <a:spAutoFit/>
          </a:bodyPr>
          <a:lstStyle/>
          <a:p>
            <a:r>
              <a:rPr lang="en-IN" sz="2000" dirty="0">
                <a:latin typeface="Palatino Linotype" panose="02040502050505030304" pitchFamily="18" charset="0"/>
                <a:cs typeface="Segoe UI Light" panose="020B0502040204020203" pitchFamily="34" charset="0"/>
              </a:rPr>
              <a:t>Use a </a:t>
            </a:r>
            <a:r>
              <a:rPr lang="en-IN" sz="2000" b="1" dirty="0">
                <a:latin typeface="Palatino Linotype" panose="02040502050505030304" pitchFamily="18" charset="0"/>
                <a:cs typeface="Segoe UI Light" panose="020B0502040204020203" pitchFamily="34" charset="0"/>
              </a:rPr>
              <a:t>CREATE TABLE </a:t>
            </a:r>
            <a:r>
              <a:rPr lang="en-IN" sz="2000" dirty="0">
                <a:latin typeface="Palatino Linotype" panose="02040502050505030304" pitchFamily="18" charset="0"/>
                <a:cs typeface="Segoe UI Light" panose="020B0502040204020203" pitchFamily="34" charset="0"/>
              </a:rPr>
              <a:t>statement to specify the layout of your table.</a:t>
            </a:r>
          </a:p>
        </p:txBody>
      </p:sp>
      <p:sp>
        <p:nvSpPr>
          <p:cNvPr id="4" name="TextBox 3">
            <a:extLst>
              <a:ext uri="{FF2B5EF4-FFF2-40B4-BE49-F238E27FC236}">
                <a16:creationId xmlns:a16="http://schemas.microsoft.com/office/drawing/2014/main" id="{69523868-59F5-570E-A2CA-A69C162901DC}"/>
              </a:ext>
            </a:extLst>
          </p:cNvPr>
          <p:cNvSpPr txBox="1"/>
          <p:nvPr/>
        </p:nvSpPr>
        <p:spPr>
          <a:xfrm>
            <a:off x="335360" y="4314725"/>
            <a:ext cx="11305256" cy="369332"/>
          </a:xfrm>
          <a:prstGeom prst="rect">
            <a:avLst/>
          </a:prstGeom>
          <a:noFill/>
        </p:spPr>
        <p:txBody>
          <a:bodyPr wrap="square">
            <a:spAutoFit/>
          </a:bodyPr>
          <a:lstStyle/>
          <a:p>
            <a:r>
              <a:rPr lang="en-IN" dirty="0"/>
              <a:t>Generated columns may not have DEFAULT or ON UPDATE expressions.</a:t>
            </a:r>
          </a:p>
        </p:txBody>
      </p:sp>
    </p:spTree>
    <p:extLst>
      <p:ext uri="{BB962C8B-B14F-4D97-AF65-F5344CB8AC3E}">
        <p14:creationId xmlns:p14="http://schemas.microsoft.com/office/powerpoint/2010/main" val="1118996878"/>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a:t>
            </a:r>
            <a:endParaRPr lang="en-IN" sz="3200" i="1" dirty="0">
              <a:solidFill>
                <a:srgbClr val="FF9900"/>
              </a:solidFill>
              <a:latin typeface="Arial" pitchFamily="34" charset="0"/>
              <a:cs typeface="Arial" pitchFamily="34" charset="0"/>
            </a:endParaRPr>
          </a:p>
        </p:txBody>
      </p:sp>
      <p:sp>
        <p:nvSpPr>
          <p:cNvPr id="4" name="Rectangle 3"/>
          <p:cNvSpPr/>
          <p:nvPr/>
        </p:nvSpPr>
        <p:spPr>
          <a:xfrm>
            <a:off x="335360" y="4797152"/>
            <a:ext cx="11521280" cy="1877437"/>
          </a:xfrm>
          <a:prstGeom prst="rect">
            <a:avLst/>
          </a:prstGeom>
          <a:noFill/>
        </p:spPr>
        <p:txBody>
          <a:bodyPr wrap="square">
            <a:spAutoFit/>
          </a:bodyPr>
          <a:lstStyle/>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AND.</a:t>
            </a:r>
            <a:r>
              <a:rPr lang="en-IN" dirty="0">
                <a:latin typeface="Arial" panose="020B0604020202020204" pitchFamily="34" charset="0"/>
                <a:cs typeface="Arial" panose="020B0604020202020204" pitchFamily="34" charset="0"/>
              </a:rPr>
              <a:t> Evaluates to 1 if all operands are nonzero and not NULL, to 0 if one or more operands are 0, otherwise NULL is returned.</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OR.</a:t>
            </a:r>
            <a:r>
              <a:rPr lang="en-IN" dirty="0">
                <a:latin typeface="Arial" panose="020B0604020202020204" pitchFamily="34" charset="0"/>
                <a:cs typeface="Arial" panose="020B0604020202020204" pitchFamily="34" charset="0"/>
              </a:rPr>
              <a:t> When both operands are non-NULL, the result is 1 if any operand is nonzero, and 0 otherwise. With a NULL operand, the result is 1 if the other operand is nonzero, and NULL otherwise. If both operands are NULL, the result is NULL.</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NOT.</a:t>
            </a:r>
            <a:r>
              <a:rPr lang="en-IN" dirty="0">
                <a:latin typeface="Arial" panose="020B0604020202020204" pitchFamily="34" charset="0"/>
                <a:cs typeface="Arial" panose="020B0604020202020204" pitchFamily="34" charset="0"/>
              </a:rPr>
              <a:t> Evaluates to 1 if the operand is 0, to 0 if the operand is nonzero, and NOT NULL returns NULL.</a:t>
            </a:r>
          </a:p>
        </p:txBody>
      </p:sp>
      <p:graphicFrame>
        <p:nvGraphicFramePr>
          <p:cNvPr id="2" name="Table 1">
            <a:extLst>
              <a:ext uri="{FF2B5EF4-FFF2-40B4-BE49-F238E27FC236}">
                <a16:creationId xmlns:a16="http://schemas.microsoft.com/office/drawing/2014/main" id="{91D6965C-3067-4116-99D3-9F5B4FC2D56D}"/>
              </a:ext>
            </a:extLst>
          </p:cNvPr>
          <p:cNvGraphicFramePr>
            <a:graphicFrameLocks noGrp="1"/>
          </p:cNvGraphicFramePr>
          <p:nvPr>
            <p:extLst>
              <p:ext uri="{D42A27DB-BD31-4B8C-83A1-F6EECF244321}">
                <p14:modId xmlns:p14="http://schemas.microsoft.com/office/powerpoint/2010/main" val="577093940"/>
              </p:ext>
            </p:extLst>
          </p:nvPr>
        </p:nvGraphicFramePr>
        <p:xfrm>
          <a:off x="335360" y="1727517"/>
          <a:ext cx="11377264" cy="2865120"/>
        </p:xfrm>
        <a:graphic>
          <a:graphicData uri="http://schemas.openxmlformats.org/drawingml/2006/table">
            <a:tbl>
              <a:tblPr firstRow="1" bandRow="1">
                <a:tableStyleId>{7E9639D4-E3E2-4D34-9284-5A2195B3D0D7}</a:tableStyleId>
              </a:tblPr>
              <a:tblGrid>
                <a:gridCol w="2157757">
                  <a:extLst>
                    <a:ext uri="{9D8B030D-6E8A-4147-A177-3AD203B41FA5}">
                      <a16:colId xmlns:a16="http://schemas.microsoft.com/office/drawing/2014/main" val="20000"/>
                    </a:ext>
                  </a:extLst>
                </a:gridCol>
                <a:gridCol w="9219507">
                  <a:extLst>
                    <a:ext uri="{9D8B030D-6E8A-4147-A177-3AD203B41FA5}">
                      <a16:colId xmlns:a16="http://schemas.microsoft.com/office/drawing/2014/main" val="20001"/>
                    </a:ext>
                  </a:extLst>
                </a:gridCol>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2000" b="1" kern="1200" dirty="0">
                          <a:solidFill>
                            <a:srgbClr val="B7F7E2"/>
                          </a:solidFill>
                          <a:latin typeface="Arial" panose="020B0604020202020204" pitchFamily="34" charset="0"/>
                          <a:ea typeface="+mn-ea"/>
                          <a:cs typeface="Arial" panose="020B0604020202020204" pitchFamily="34" charset="0"/>
                        </a:rPr>
                        <a:t>Logical Operators</a:t>
                      </a:r>
                    </a:p>
                  </a:txBody>
                  <a:tcPr>
                    <a:solidFill>
                      <a:srgbClr val="006C86"/>
                    </a:solidFill>
                  </a:tcPr>
                </a:tc>
                <a:tc hMerge="1">
                  <a:txBody>
                    <a:bodyPr/>
                    <a:lstStyle/>
                    <a:p>
                      <a:endParaRPr lang="en-IN" dirty="0"/>
                    </a:p>
                  </a:txBody>
                  <a:tcPr/>
                </a:tc>
                <a:extLst>
                  <a:ext uri="{0D108BD9-81ED-4DB2-BD59-A6C34878D82A}">
                    <a16:rowId xmlns:a16="http://schemas.microsoft.com/office/drawing/2014/main" val="10000"/>
                  </a:ext>
                </a:extLst>
              </a:tr>
              <a:tr h="370840">
                <a:tc>
                  <a:txBody>
                    <a:bodyPr/>
                    <a:lstStyle/>
                    <a:p>
                      <a:r>
                        <a:rPr lang="en-IN" sz="1800" dirty="0">
                          <a:solidFill>
                            <a:srgbClr val="0083A2"/>
                          </a:solidFill>
                          <a:latin typeface="Liberation Mono"/>
                          <a:cs typeface="Arial" panose="020B0604020202020204" pitchFamily="34" charset="0"/>
                        </a:rPr>
                        <a:t>  AND</a:t>
                      </a:r>
                    </a:p>
                  </a:txBody>
                  <a:tcPr anchor="ctr"/>
                </a:tc>
                <a:tc>
                  <a:txBody>
                    <a:bodyPr/>
                    <a:lstStyle/>
                    <a:p>
                      <a:r>
                        <a:rPr lang="en-IN" sz="1800" dirty="0">
                          <a:latin typeface="Liberation Mono"/>
                          <a:cs typeface="Arial" panose="020B0604020202020204" pitchFamily="34" charset="0"/>
                        </a:rPr>
                        <a:t>Logical AND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a:t>
                      </a:r>
                    </a:p>
                    <a:p>
                      <a:r>
                        <a:rPr lang="en-IN" sz="1800" kern="1200" dirty="0">
                          <a:solidFill>
                            <a:srgbClr val="0077AA"/>
                          </a:solidFill>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a:t>
                      </a:r>
                      <a:r>
                        <a:rPr lang="en-IN" sz="1800" dirty="0">
                          <a:latin typeface="Liberation Mono"/>
                          <a:cs typeface="Arial" panose="020B0604020202020204" pitchFamily="34" charset="0"/>
                        </a:rPr>
                        <a:t> </a:t>
                      </a:r>
                    </a:p>
                  </a:txBody>
                  <a:tcPr anchor="ctr"/>
                </a:tc>
                <a:extLst>
                  <a:ext uri="{0D108BD9-81ED-4DB2-BD59-A6C34878D82A}">
                    <a16:rowId xmlns:a16="http://schemas.microsoft.com/office/drawing/2014/main" val="10001"/>
                  </a:ext>
                </a:extLst>
              </a:tr>
              <a:tr h="370840">
                <a:tc>
                  <a:txBody>
                    <a:bodyPr/>
                    <a:lstStyle/>
                    <a:p>
                      <a:r>
                        <a:rPr lang="en-IN" sz="1800" dirty="0">
                          <a:solidFill>
                            <a:srgbClr val="0083A2"/>
                          </a:solidFill>
                          <a:latin typeface="Liberation Mono"/>
                          <a:cs typeface="Arial" panose="020B0604020202020204" pitchFamily="34" charset="0"/>
                        </a:rPr>
                        <a:t>  OR</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Logical OR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kumimoji="0"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2"/>
                  </a:ext>
                </a:extLst>
              </a:tr>
              <a:tr h="370840">
                <a:tc>
                  <a:txBody>
                    <a:bodyPr/>
                    <a:lstStyle/>
                    <a:p>
                      <a:r>
                        <a:rPr lang="en-IN" sz="1800" dirty="0">
                          <a:solidFill>
                            <a:srgbClr val="0083A2"/>
                          </a:solidFill>
                          <a:latin typeface="Liberation Mono"/>
                          <a:cs typeface="Arial" panose="020B0604020202020204" pitchFamily="34" charset="0"/>
                        </a:rPr>
                        <a:t>  NOT</a:t>
                      </a:r>
                      <a:r>
                        <a:rPr lang="en-IN" sz="1800" dirty="0">
                          <a:solidFill>
                            <a:schemeClr val="tx1"/>
                          </a:solidFill>
                          <a:latin typeface="Liberation Mono"/>
                          <a:cs typeface="Arial" panose="020B0604020202020204" pitchFamily="34" charset="0"/>
                        </a:rPr>
                        <a:t>,</a:t>
                      </a:r>
                      <a:r>
                        <a:rPr lang="en-IN" sz="1800" dirty="0">
                          <a:solidFill>
                            <a:srgbClr val="0083A2"/>
                          </a:solidFill>
                          <a:latin typeface="Liberation Mono"/>
                          <a:cs typeface="Arial" panose="020B0604020202020204" pitchFamily="34" charset="0"/>
                        </a:rPr>
                        <a:t> !</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Negates value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NOT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endParaRPr lang="en-IN" sz="1800" dirty="0">
                        <a:latin typeface="Liberation Mono"/>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NOT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a:latin typeface="Liberation Mono"/>
                          <a:cs typeface="Arial" panose="020B0604020202020204" pitchFamily="34" charset="0"/>
                        </a:rPr>
                        <a:t>; </a:t>
                      </a:r>
                      <a:r>
                        <a:rPr lang="en-IN" sz="1800">
                          <a:solidFill>
                            <a:srgbClr val="C00000"/>
                          </a:solidFill>
                          <a:latin typeface="Liberation Mono"/>
                          <a:cs typeface="Arial" panose="020B0604020202020204" pitchFamily="34" charset="0"/>
                        </a:rPr>
                        <a:t>//FALSE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3"/>
                  </a:ext>
                </a:extLst>
              </a:tr>
            </a:tbl>
          </a:graphicData>
        </a:graphic>
      </p:graphicFrame>
      <p:sp>
        <p:nvSpPr>
          <p:cNvPr id="8" name="TextBox 7">
            <a:extLst>
              <a:ext uri="{FF2B5EF4-FFF2-40B4-BE49-F238E27FC236}">
                <a16:creationId xmlns:a16="http://schemas.microsoft.com/office/drawing/2014/main" id="{D622DE69-2C28-45FA-B4D6-D853EA84EE65}"/>
              </a:ext>
            </a:extLst>
          </p:cNvPr>
          <p:cNvSpPr txBox="1"/>
          <p:nvPr/>
        </p:nvSpPr>
        <p:spPr>
          <a:xfrm>
            <a:off x="8112224" y="548680"/>
            <a:ext cx="4051904" cy="984885"/>
          </a:xfrm>
          <a:prstGeom prst="rect">
            <a:avLst/>
          </a:prstGeom>
          <a:noFill/>
        </p:spPr>
        <p:txBody>
          <a:bodyPr wrap="square">
            <a:spAutoFit/>
          </a:bodyPr>
          <a:lstStyle/>
          <a:p>
            <a:r>
              <a:rPr lang="en-IN" dirty="0">
                <a:solidFill>
                  <a:srgbClr val="0077AA"/>
                </a:solidFill>
                <a:latin typeface="Liberation Mono"/>
                <a:cs typeface="Arial" panose="020B0604020202020204" pitchFamily="34" charset="0"/>
              </a:rPr>
              <a:t>WHERE</a:t>
            </a:r>
            <a:r>
              <a:rPr lang="en-IN" dirty="0">
                <a:latin typeface="Liberation Mono"/>
              </a:rPr>
              <a:t> state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'NY'</a:t>
            </a:r>
            <a:r>
              <a:rPr lang="en-IN" dirty="0">
                <a:latin typeface="Liberation Mono"/>
              </a:rPr>
              <a:t> </a:t>
            </a:r>
            <a:r>
              <a:rPr lang="en-IN" dirty="0">
                <a:solidFill>
                  <a:srgbClr val="A67F59"/>
                </a:solidFill>
                <a:latin typeface="Liberation Mono"/>
              </a:rPr>
              <a:t>OR</a:t>
            </a:r>
            <a:r>
              <a:rPr lang="en-IN" dirty="0">
                <a:latin typeface="Liberation Mono"/>
              </a:rPr>
              <a:t> </a:t>
            </a:r>
            <a:r>
              <a:rPr lang="en-IN" dirty="0">
                <a:solidFill>
                  <a:srgbClr val="669900"/>
                </a:solidFill>
                <a:latin typeface="Liberation Mono"/>
              </a:rPr>
              <a:t>'CA'</a:t>
            </a:r>
            <a:r>
              <a:rPr lang="en-IN" dirty="0">
                <a:latin typeface="Liberation Mono"/>
              </a:rPr>
              <a:t> </a:t>
            </a:r>
            <a:r>
              <a:rPr lang="en-IN" dirty="0">
                <a:solidFill>
                  <a:srgbClr val="41C60C"/>
                </a:solidFill>
                <a:latin typeface="Liberation Mono"/>
              </a:rPr>
              <a:t>--Illegal</a:t>
            </a:r>
          </a:p>
          <a:p>
            <a:endParaRPr lang="en-IN" sz="100" dirty="0">
              <a:latin typeface="Liberation Mono"/>
            </a:endParaRPr>
          </a:p>
          <a:p>
            <a:r>
              <a:rPr lang="en-IN" dirty="0">
                <a:solidFill>
                  <a:srgbClr val="0077AA"/>
                </a:solidFill>
                <a:latin typeface="Liberation Mono"/>
                <a:cs typeface="Arial" panose="020B0604020202020204" pitchFamily="34" charset="0"/>
              </a:rPr>
              <a:t>WHERE</a:t>
            </a:r>
            <a:r>
              <a:rPr lang="en-IN" dirty="0">
                <a:latin typeface="Liberation Mono"/>
              </a:rPr>
              <a:t> sal </a:t>
            </a:r>
            <a:r>
              <a:rPr lang="en-IN" dirty="0">
                <a:solidFill>
                  <a:schemeClr val="accent5">
                    <a:lumMod val="75000"/>
                  </a:schemeClr>
                </a:solidFill>
                <a:latin typeface="Liberation Mono"/>
                <a:cs typeface="Arial" panose="020B0604020202020204" pitchFamily="34" charset="0"/>
              </a:rPr>
              <a:t>&gt;</a:t>
            </a:r>
            <a:r>
              <a:rPr lang="en-IN" dirty="0">
                <a:latin typeface="Liberation Mono"/>
              </a:rPr>
              <a:t> </a:t>
            </a:r>
            <a:r>
              <a:rPr lang="en-IN" dirty="0">
                <a:solidFill>
                  <a:srgbClr val="990055"/>
                </a:solidFill>
                <a:latin typeface="Liberation Mono"/>
              </a:rPr>
              <a:t>20000</a:t>
            </a:r>
            <a:r>
              <a:rPr lang="en-IN" dirty="0">
                <a:latin typeface="Liberation Mono"/>
              </a:rPr>
              <a:t> </a:t>
            </a:r>
            <a:r>
              <a:rPr lang="en-IN" dirty="0">
                <a:solidFill>
                  <a:srgbClr val="A67F59"/>
                </a:solidFill>
                <a:latin typeface="Liberation Mono"/>
              </a:rPr>
              <a:t>AND</a:t>
            </a:r>
            <a:r>
              <a:rPr lang="en-IN" dirty="0">
                <a:latin typeface="Liberation Mono"/>
              </a:rPr>
              <a:t> </a:t>
            </a:r>
            <a:r>
              <a:rPr lang="en-IN" dirty="0">
                <a:solidFill>
                  <a:schemeClr val="accent5">
                    <a:lumMod val="75000"/>
                  </a:schemeClr>
                </a:solidFill>
                <a:latin typeface="Liberation Mono"/>
                <a:cs typeface="Arial" panose="020B0604020202020204" pitchFamily="34" charset="0"/>
              </a:rPr>
              <a:t>&lt;</a:t>
            </a:r>
            <a:r>
              <a:rPr lang="en-IN" dirty="0">
                <a:latin typeface="Liberation Mono"/>
              </a:rPr>
              <a:t> </a:t>
            </a:r>
            <a:r>
              <a:rPr lang="en-IN" dirty="0">
                <a:solidFill>
                  <a:srgbClr val="990055"/>
                </a:solidFill>
                <a:latin typeface="Liberation Mono"/>
              </a:rPr>
              <a:t>30000</a:t>
            </a:r>
            <a:r>
              <a:rPr lang="en-IN" dirty="0">
                <a:latin typeface="Liberation Mono"/>
              </a:rPr>
              <a:t> </a:t>
            </a:r>
            <a:r>
              <a:rPr lang="en-IN" dirty="0">
                <a:solidFill>
                  <a:srgbClr val="41C60C"/>
                </a:solidFill>
                <a:latin typeface="Liberation Mono"/>
              </a:rPr>
              <a:t>–Illegal</a:t>
            </a:r>
          </a:p>
          <a:p>
            <a:endParaRPr lang="en-US" sz="100" dirty="0">
              <a:solidFill>
                <a:schemeClr val="tx1">
                  <a:lumMod val="75000"/>
                  <a:lumOff val="25000"/>
                </a:schemeClr>
              </a:solidFill>
              <a:latin typeface="Liberation Mono"/>
            </a:endParaRPr>
          </a:p>
          <a:p>
            <a:r>
              <a:rPr lang="en-US" dirty="0">
                <a:solidFill>
                  <a:srgbClr val="0077AA"/>
                </a:solidFill>
                <a:latin typeface="Liberation Mono"/>
                <a:cs typeface="Arial" panose="020B0604020202020204" pitchFamily="34" charset="0"/>
              </a:rPr>
              <a:t>WHERE</a:t>
            </a:r>
            <a:r>
              <a:rPr lang="en-US" dirty="0">
                <a:solidFill>
                  <a:schemeClr val="tx1">
                    <a:lumMod val="75000"/>
                    <a:lumOff val="25000"/>
                  </a:schemeClr>
                </a:solidFill>
                <a:latin typeface="Liberation Mono"/>
              </a:rPr>
              <a:t> </a:t>
            </a:r>
            <a:r>
              <a:rPr lang="en-US" dirty="0">
                <a:latin typeface="Liberation Mono"/>
              </a:rPr>
              <a:t>state</a:t>
            </a:r>
            <a:r>
              <a:rPr lang="en-US" dirty="0">
                <a:solidFill>
                  <a:schemeClr val="tx1">
                    <a:lumMod val="75000"/>
                    <a:lumOff val="25000"/>
                  </a:schemeClr>
                </a:solidFill>
                <a:latin typeface="Liberation Mono"/>
              </a:rPr>
              <a:t> </a:t>
            </a:r>
            <a:r>
              <a:rPr lang="en-US" dirty="0">
                <a:solidFill>
                  <a:srgbClr val="A67F59"/>
                </a:solidFill>
                <a:latin typeface="Liberation Mono"/>
              </a:rPr>
              <a:t>NOT</a:t>
            </a:r>
            <a:r>
              <a:rPr lang="en-US" dirty="0">
                <a:solidFill>
                  <a:schemeClr val="tx1">
                    <a:lumMod val="75000"/>
                    <a:lumOff val="25000"/>
                  </a:schemeClr>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chemeClr val="tx1">
                    <a:lumMod val="75000"/>
                    <a:lumOff val="25000"/>
                  </a:schemeClr>
                </a:solidFill>
                <a:latin typeface="Liberation Mono"/>
              </a:rPr>
              <a:t> </a:t>
            </a:r>
            <a:r>
              <a:rPr lang="en-US" dirty="0">
                <a:solidFill>
                  <a:srgbClr val="669900"/>
                </a:solidFill>
                <a:latin typeface="Liberation Mono"/>
              </a:rPr>
              <a:t>'CA'</a:t>
            </a:r>
            <a:r>
              <a:rPr lang="en-US" dirty="0">
                <a:solidFill>
                  <a:schemeClr val="tx1">
                    <a:lumMod val="75000"/>
                    <a:lumOff val="25000"/>
                  </a:schemeClr>
                </a:solidFill>
                <a:latin typeface="Liberation Mono"/>
              </a:rPr>
              <a:t>     </a:t>
            </a:r>
            <a:r>
              <a:rPr lang="en-US" dirty="0">
                <a:solidFill>
                  <a:srgbClr val="41C60C"/>
                </a:solidFill>
                <a:latin typeface="Liberation Mono"/>
              </a:rPr>
              <a:t>--Illegal</a:t>
            </a:r>
            <a:endParaRPr lang="en-IN" dirty="0">
              <a:solidFill>
                <a:srgbClr val="41C60C"/>
              </a:solidFill>
              <a:latin typeface="Liberation Mono"/>
            </a:endParaRPr>
          </a:p>
        </p:txBody>
      </p:sp>
      <p:sp>
        <p:nvSpPr>
          <p:cNvPr id="3" name="Rectangle 2">
            <a:extLst>
              <a:ext uri="{FF2B5EF4-FFF2-40B4-BE49-F238E27FC236}">
                <a16:creationId xmlns:a16="http://schemas.microsoft.com/office/drawing/2014/main" id="{72D78E74-37CC-F442-E75F-221003054399}"/>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4091968451"/>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a:t>
            </a:r>
            <a:endParaRPr lang="en-IN" sz="3200" i="1" dirty="0">
              <a:solidFill>
                <a:srgbClr val="FF9900"/>
              </a:solidFill>
              <a:latin typeface="Arial" pitchFamily="34" charset="0"/>
              <a:cs typeface="Arial" pitchFamily="34" charset="0"/>
            </a:endParaRPr>
          </a:p>
        </p:txBody>
      </p:sp>
      <p:graphicFrame>
        <p:nvGraphicFramePr>
          <p:cNvPr id="3" name="Table 2"/>
          <p:cNvGraphicFramePr>
            <a:graphicFrameLocks noGrp="1"/>
          </p:cNvGraphicFramePr>
          <p:nvPr/>
        </p:nvGraphicFramePr>
        <p:xfrm>
          <a:off x="335360" y="1605136"/>
          <a:ext cx="11593288" cy="1889748"/>
        </p:xfrm>
        <a:graphic>
          <a:graphicData uri="http://schemas.openxmlformats.org/drawingml/2006/table">
            <a:tbl>
              <a:tblPr firstRow="1" bandRow="1">
                <a:tableStyleId>{7E9639D4-E3E2-4D34-9284-5A2195B3D0D7}</a:tableStyleId>
              </a:tblPr>
              <a:tblGrid>
                <a:gridCol w="3168352">
                  <a:extLst>
                    <a:ext uri="{9D8B030D-6E8A-4147-A177-3AD203B41FA5}">
                      <a16:colId xmlns:a16="http://schemas.microsoft.com/office/drawing/2014/main" val="20000"/>
                    </a:ext>
                  </a:extLst>
                </a:gridCol>
                <a:gridCol w="8424936">
                  <a:extLst>
                    <a:ext uri="{9D8B030D-6E8A-4147-A177-3AD203B41FA5}">
                      <a16:colId xmlns:a16="http://schemas.microsoft.com/office/drawing/2014/main" val="20001"/>
                    </a:ext>
                  </a:extLst>
                </a:gridCol>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2000" b="1" kern="1200" dirty="0">
                          <a:solidFill>
                            <a:srgbClr val="B7F7E2"/>
                          </a:solidFill>
                          <a:latin typeface="Arial" panose="020B0604020202020204" pitchFamily="34" charset="0"/>
                          <a:ea typeface="+mn-ea"/>
                          <a:cs typeface="Arial" panose="020B0604020202020204" pitchFamily="34" charset="0"/>
                        </a:rPr>
                        <a:t>Comparison Functions and Operators</a:t>
                      </a:r>
                    </a:p>
                  </a:txBody>
                  <a:tcPr>
                    <a:solidFill>
                      <a:srgbClr val="006C86"/>
                    </a:solidFill>
                  </a:tcPr>
                </a:tc>
                <a:tc hMerge="1">
                  <a:txBody>
                    <a:bodyPr/>
                    <a:lstStyle/>
                    <a:p>
                      <a:endParaRPr lang="en-IN" dirty="0"/>
                    </a:p>
                  </a:txBody>
                  <a:tcPr/>
                </a:tc>
                <a:extLst>
                  <a:ext uri="{0D108BD9-81ED-4DB2-BD59-A6C34878D82A}">
                    <a16:rowId xmlns:a16="http://schemas.microsoft.com/office/drawing/2014/main" val="10000"/>
                  </a:ext>
                </a:extLst>
              </a:tr>
              <a:tr h="370840">
                <a:tc>
                  <a:txBody>
                    <a:bodyPr/>
                    <a:lstStyle/>
                    <a:p>
                      <a:r>
                        <a:rPr kumimoji="0" lang="en-IN" sz="1800" kern="1200" dirty="0">
                          <a:solidFill>
                            <a:srgbClr val="0083A2"/>
                          </a:solidFill>
                          <a:latin typeface="Liberation Mono"/>
                          <a:ea typeface="+mn-ea"/>
                          <a:cs typeface="Arial" panose="020B0604020202020204" pitchFamily="34" charset="0"/>
                        </a:rPr>
                        <a:t>  LEAST(</a:t>
                      </a:r>
                      <a:r>
                        <a:rPr kumimoji="0" lang="en-IN" sz="1800" kern="1200" dirty="0">
                          <a:solidFill>
                            <a:schemeClr val="tx1">
                              <a:lumMod val="65000"/>
                              <a:lumOff val="35000"/>
                            </a:schemeClr>
                          </a:solidFill>
                          <a:latin typeface="Liberation Mono"/>
                          <a:ea typeface="+mn-ea"/>
                          <a:cs typeface="Arial" panose="020B0604020202020204" pitchFamily="34" charset="0"/>
                        </a:rPr>
                        <a:t>value1</a:t>
                      </a:r>
                      <a:r>
                        <a:rPr kumimoji="0" lang="en-IN" sz="1800" kern="1200" dirty="0">
                          <a:solidFill>
                            <a:schemeClr val="tx1"/>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value2</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IN" sz="1800" dirty="0">
                          <a:latin typeface="Liberation Mono"/>
                          <a:cs typeface="Arial" panose="020B0604020202020204" pitchFamily="34" charset="0"/>
                        </a:rPr>
                        <a:t>With two or more arguments, returns the smallest argument.</a:t>
                      </a:r>
                    </a:p>
                  </a:txBody>
                  <a:tcPr anchor="ctr"/>
                </a:tc>
                <a:extLst>
                  <a:ext uri="{0D108BD9-81ED-4DB2-BD59-A6C34878D82A}">
                    <a16:rowId xmlns:a16="http://schemas.microsoft.com/office/drawing/2014/main" val="10001"/>
                  </a:ext>
                </a:extLst>
              </a:tr>
              <a:tr h="370840">
                <a:tc>
                  <a:txBody>
                    <a:bodyPr/>
                    <a:lstStyle/>
                    <a:p>
                      <a:r>
                        <a:rPr kumimoji="0" lang="en-IN" sz="1800" kern="1200" dirty="0">
                          <a:solidFill>
                            <a:srgbClr val="0083A2"/>
                          </a:solidFill>
                          <a:latin typeface="Liberation Mono"/>
                          <a:ea typeface="+mn-ea"/>
                          <a:cs typeface="Arial" panose="020B0604020202020204" pitchFamily="34" charset="0"/>
                        </a:rPr>
                        <a:t>  GREATEST(</a:t>
                      </a:r>
                      <a:r>
                        <a:rPr kumimoji="0" lang="en-IN" sz="1800" kern="1200" dirty="0">
                          <a:solidFill>
                            <a:schemeClr val="tx1">
                              <a:lumMod val="65000"/>
                              <a:lumOff val="35000"/>
                            </a:schemeClr>
                          </a:solidFill>
                          <a:latin typeface="Liberation Mono"/>
                          <a:ea typeface="+mn-ea"/>
                          <a:cs typeface="Arial" panose="020B0604020202020204" pitchFamily="34" charset="0"/>
                        </a:rPr>
                        <a:t>value1</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value2</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IN" sz="1800" dirty="0">
                          <a:latin typeface="Liberation Mono"/>
                          <a:cs typeface="Arial" panose="020B0604020202020204" pitchFamily="34" charset="0"/>
                        </a:rPr>
                        <a:t>With two or more arguments, returns the largest argument.</a:t>
                      </a:r>
                    </a:p>
                  </a:txBody>
                  <a:tcPr anchor="ctr"/>
                </a:tc>
                <a:extLst>
                  <a:ext uri="{0D108BD9-81ED-4DB2-BD59-A6C34878D82A}">
                    <a16:rowId xmlns:a16="http://schemas.microsoft.com/office/drawing/2014/main" val="10002"/>
                  </a:ext>
                </a:extLst>
              </a:tr>
              <a:tr h="370840">
                <a:tc>
                  <a:txBody>
                    <a:bodyPr/>
                    <a:lstStyle/>
                    <a:p>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expr</a:t>
                      </a:r>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expr</a:t>
                      </a:r>
                      <a:r>
                        <a:rPr kumimoji="0" lang="en-IN" sz="1800" kern="1200" dirty="0">
                          <a:solidFill>
                            <a:srgbClr val="0083A2"/>
                          </a:solidFill>
                          <a:latin typeface="Liberation Mono"/>
                          <a:ea typeface="+mn-ea"/>
                          <a:cs typeface="Arial" panose="020B0604020202020204" pitchFamily="34" charset="0"/>
                        </a:rPr>
                        <a:t>]</a:t>
                      </a:r>
                      <a:r>
                        <a:rPr kumimoji="0" lang="en-IN" sz="1800" kern="1200" dirty="0">
                          <a:solidFill>
                            <a:schemeClr val="tx1"/>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US" sz="1800" dirty="0">
                          <a:latin typeface="Liberation Mono"/>
                          <a:cs typeface="Arial" panose="020B0604020202020204" pitchFamily="34" charset="0"/>
                        </a:rPr>
                        <a:t>Multiple columns in expr. (sub-query returning multiple columns to compare)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3"/>
                  </a:ext>
                </a:extLst>
              </a:tr>
              <a:tr h="370840">
                <a:tc>
                  <a:txBody>
                    <a:bodyPr/>
                    <a:lstStyle/>
                    <a:p>
                      <a:r>
                        <a:rPr kumimoji="0" lang="en-IN" sz="1800" kern="1200" dirty="0">
                          <a:solidFill>
                            <a:srgbClr val="0083A2"/>
                          </a:solidFill>
                          <a:latin typeface="Liberation Mono"/>
                          <a:ea typeface="+mn-ea"/>
                          <a:cs typeface="Arial" panose="020B0604020202020204" pitchFamily="34" charset="0"/>
                        </a:rPr>
                        <a:t>  COALESCE(</a:t>
                      </a:r>
                      <a:r>
                        <a:rPr kumimoji="0" lang="en-IN" sz="1800" kern="1200" dirty="0">
                          <a:solidFill>
                            <a:schemeClr val="tx1">
                              <a:lumMod val="65000"/>
                              <a:lumOff val="35000"/>
                            </a:schemeClr>
                          </a:solidFill>
                          <a:latin typeface="Liberation Mono"/>
                          <a:ea typeface="+mn-ea"/>
                          <a:cs typeface="Arial" panose="020B0604020202020204" pitchFamily="34" charset="0"/>
                        </a:rPr>
                        <a:t>value</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marL="91428" marR="91428" marT="45714" marB="45714" anchor="ctr"/>
                </a:tc>
                <a:tc>
                  <a:txBody>
                    <a:bodyPr/>
                    <a:lstStyle/>
                    <a:p>
                      <a:r>
                        <a:rPr lang="en-IN" sz="1900" dirty="0">
                          <a:latin typeface="Liberation Mono"/>
                          <a:cs typeface="Arial" panose="020B0604020202020204" pitchFamily="34" charset="0"/>
                        </a:rPr>
                        <a:t>Returns the first non-NULL value in the list, or NULL if there are no non-NULL values.</a:t>
                      </a:r>
                    </a:p>
                  </a:txBody>
                  <a:tcPr marL="91428" marR="91428" marT="45714" marB="45714" anchor="ctr"/>
                </a:tc>
                <a:extLst>
                  <a:ext uri="{0D108BD9-81ED-4DB2-BD59-A6C34878D82A}">
                    <a16:rowId xmlns:a16="http://schemas.microsoft.com/office/drawing/2014/main" val="658137126"/>
                  </a:ext>
                </a:extLst>
              </a:tr>
            </a:tbl>
          </a:graphicData>
        </a:graphic>
      </p:graphicFrame>
      <p:sp>
        <p:nvSpPr>
          <p:cNvPr id="6" name="Rectangle 5"/>
          <p:cNvSpPr/>
          <p:nvPr/>
        </p:nvSpPr>
        <p:spPr>
          <a:xfrm>
            <a:off x="334032" y="3784391"/>
            <a:ext cx="11449272" cy="2092881"/>
          </a:xfrm>
          <a:prstGeom prst="rect">
            <a:avLst/>
          </a:prstGeom>
          <a:solidFill>
            <a:schemeClr val="bg1"/>
          </a:solidFill>
        </p:spPr>
        <p:txBody>
          <a:bodyPr wrap="square">
            <a:spAutoFit/>
          </a:bodyPr>
          <a:lstStyle/>
          <a:p>
            <a:pPr marL="285750" indent="-285750" latinLnBrk="1">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chemeClr val="tx1">
                    <a:lumMod val="75000"/>
                    <a:lumOff val="25000"/>
                  </a:schemeClr>
                </a:solidFill>
                <a:latin typeface="Liberation Mono"/>
                <a:cs typeface="Arial" panose="020B0604020202020204" pitchFamily="34" charset="0"/>
              </a:rPr>
              <a:t> </a:t>
            </a:r>
            <a:r>
              <a:rPr lang="en-US" dirty="0">
                <a:solidFill>
                  <a:srgbClr val="803A69"/>
                </a:solidFill>
                <a:latin typeface="Liberation Mono"/>
              </a:rPr>
              <a:t>GREATEST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20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669900"/>
                </a:solidFill>
                <a:latin typeface="Liberation Mono"/>
              </a:rPr>
              <a:t># 30</a:t>
            </a:r>
            <a:endParaRPr lang="en-US" sz="2000" dirty="0">
              <a:solidFill>
                <a:srgbClr val="669900"/>
              </a:solidFill>
              <a:latin typeface="Liberation Mono"/>
            </a:endParaRPr>
          </a:p>
          <a:p>
            <a:pPr latinLnBrk="1"/>
            <a:r>
              <a:rPr lang="en-US" dirty="0">
                <a:solidFill>
                  <a:srgbClr val="00B0F0"/>
                </a:solidFill>
                <a:latin typeface="Liberation Mono"/>
                <a:cs typeface="Arial" panose="020B0604020202020204" pitchFamily="34" charset="0"/>
              </a:rPr>
              <a:t>                    </a:t>
            </a:r>
            <a:r>
              <a:rPr lang="en-US" dirty="0">
                <a:solidFill>
                  <a:srgbClr val="803A69"/>
                </a:solidFill>
                <a:latin typeface="Liberation Mono"/>
              </a:rPr>
              <a:t>LEAST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20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00B0F0"/>
                </a:solidFill>
                <a:latin typeface="Liberation Mono"/>
                <a:cs typeface="Arial" panose="020B0604020202020204" pitchFamily="34" charset="0"/>
              </a:rPr>
              <a:t>               </a:t>
            </a:r>
            <a:r>
              <a:rPr lang="en-US" dirty="0">
                <a:solidFill>
                  <a:srgbClr val="669900"/>
                </a:solidFill>
                <a:latin typeface="Liberation Mono"/>
              </a:rPr>
              <a:t># 10</a:t>
            </a:r>
            <a:endParaRPr lang="en-US" sz="2000" dirty="0">
              <a:solidFill>
                <a:srgbClr val="669900"/>
              </a:solidFill>
              <a:latin typeface="Liberation Mono"/>
            </a:endParaRPr>
          </a:p>
          <a:p>
            <a:pPr latinLnBrk="1"/>
            <a:r>
              <a:rPr lang="en-US" dirty="0">
                <a:solidFill>
                  <a:srgbClr val="00B0F0"/>
                </a:solidFill>
                <a:latin typeface="Liberation Mono"/>
                <a:cs typeface="Arial" panose="020B0604020202020204" pitchFamily="34" charset="0"/>
              </a:rPr>
              <a:t>  </a:t>
            </a:r>
          </a:p>
          <a:p>
            <a:pPr marL="285750" indent="-285750" latinLnBrk="1">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chemeClr val="tx1">
                    <a:lumMod val="75000"/>
                    <a:lumOff val="25000"/>
                  </a:schemeClr>
                </a:solidFill>
                <a:latin typeface="Liberation Mono"/>
                <a:cs typeface="Arial" panose="020B0604020202020204" pitchFamily="34" charset="0"/>
              </a:rPr>
              <a:t> </a:t>
            </a:r>
            <a:r>
              <a:rPr lang="en-US" dirty="0">
                <a:solidFill>
                  <a:srgbClr val="803A69"/>
                </a:solidFill>
                <a:latin typeface="Liberation Mono"/>
              </a:rPr>
              <a:t>GREATEST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null,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00B0F0"/>
                </a:solidFill>
                <a:latin typeface="Liberation Mono"/>
                <a:cs typeface="Arial" panose="020B0604020202020204" pitchFamily="34" charset="0"/>
              </a:rPr>
              <a:t>       </a:t>
            </a:r>
            <a:r>
              <a:rPr lang="en-US" dirty="0">
                <a:solidFill>
                  <a:srgbClr val="669900"/>
                </a:solidFill>
                <a:latin typeface="Liberation Mono"/>
              </a:rPr>
              <a:t># null</a:t>
            </a:r>
            <a:endParaRPr lang="en-US" sz="2000" dirty="0">
              <a:solidFill>
                <a:srgbClr val="669900"/>
              </a:solidFill>
              <a:latin typeface="Liberation Mono"/>
            </a:endParaRPr>
          </a:p>
          <a:p>
            <a:pPr latinLnBrk="1"/>
            <a:r>
              <a:rPr lang="en-US" dirty="0">
                <a:solidFill>
                  <a:schemeClr val="tx1">
                    <a:lumMod val="75000"/>
                    <a:lumOff val="25000"/>
                  </a:schemeClr>
                </a:solidFill>
                <a:latin typeface="Liberation Mono"/>
                <a:cs typeface="Arial" panose="020B0604020202020204" pitchFamily="34" charset="0"/>
              </a:rPr>
              <a:t>                   </a:t>
            </a:r>
            <a:r>
              <a:rPr lang="en-US" dirty="0">
                <a:solidFill>
                  <a:srgbClr val="803A69"/>
                </a:solidFill>
                <a:latin typeface="Liberation Mono"/>
              </a:rPr>
              <a:t>LEAST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NULL</a:t>
            </a:r>
            <a:r>
              <a:rPr lang="en-US" dirty="0">
                <a:solidFill>
                  <a:schemeClr val="tx1">
                    <a:lumMod val="75000"/>
                    <a:lumOff val="25000"/>
                  </a:schemeClr>
                </a:solidFill>
                <a:latin typeface="Liberation Mono"/>
                <a:cs typeface="Arial" panose="020B0604020202020204" pitchFamily="34" charset="0"/>
              </a:rPr>
              <a:t> ,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669900"/>
                </a:solidFill>
                <a:latin typeface="Liberation Mono"/>
              </a:rPr>
              <a:t># null</a:t>
            </a:r>
          </a:p>
          <a:p>
            <a:pPr latinLnBrk="1"/>
            <a:endParaRPr lang="en-US" sz="2000" dirty="0">
              <a:solidFill>
                <a:srgbClr val="669900"/>
              </a:solidFill>
              <a:latin typeface="Liberation Mono"/>
            </a:endParaRPr>
          </a:p>
          <a:p>
            <a:pPr marL="342900" indent="-342900" latinLnBrk="1">
              <a:buFont typeface="Arial" panose="020B0604020202020204" pitchFamily="34" charset="0"/>
              <a:buChar char="•"/>
            </a:pPr>
            <a:r>
              <a:rPr lang="en-US" sz="2000" dirty="0">
                <a:solidFill>
                  <a:srgbClr val="0077AA"/>
                </a:solidFill>
                <a:latin typeface="Liberation Mono"/>
                <a:ea typeface="Times New Roman" panose="02020603050405020304" pitchFamily="18" charset="0"/>
                <a:cs typeface="Arial" panose="020B0604020202020204" pitchFamily="34" charset="0"/>
              </a:rPr>
              <a:t>SELECT </a:t>
            </a:r>
            <a:r>
              <a:rPr lang="en-US" sz="2000" dirty="0">
                <a:solidFill>
                  <a:srgbClr val="A67F59"/>
                </a:solidFill>
                <a:latin typeface="Liberation Mono"/>
              </a:rPr>
              <a:t>*</a:t>
            </a:r>
            <a:r>
              <a:rPr lang="en-US" sz="2000" dirty="0">
                <a:solidFill>
                  <a:srgbClr val="0077AA"/>
                </a:solidFill>
                <a:latin typeface="Liberation Mono"/>
                <a:ea typeface="Times New Roman" panose="02020603050405020304" pitchFamily="18" charset="0"/>
                <a:cs typeface="Arial" panose="020B0604020202020204" pitchFamily="34" charset="0"/>
              </a:rPr>
              <a:t> FROM </a:t>
            </a:r>
            <a:r>
              <a:rPr lang="en-IN" sz="2000" dirty="0">
                <a:latin typeface="Liberation Mono"/>
                <a:cs typeface="Arial" panose="020B0604020202020204" pitchFamily="34" charset="0"/>
              </a:rPr>
              <a:t>emp </a:t>
            </a:r>
            <a:r>
              <a:rPr lang="en-IN" sz="2000" dirty="0">
                <a:solidFill>
                  <a:srgbClr val="0077AA"/>
                </a:solidFill>
                <a:latin typeface="Liberation Mono"/>
                <a:ea typeface="Times New Roman" panose="02020603050405020304" pitchFamily="18" charset="0"/>
                <a:cs typeface="Arial" panose="020B0604020202020204" pitchFamily="34" charset="0"/>
              </a:rPr>
              <a:t>WHERE </a:t>
            </a:r>
            <a:r>
              <a:rPr lang="en-IN" sz="2000" dirty="0">
                <a:solidFill>
                  <a:schemeClr val="bg1">
                    <a:lumMod val="65000"/>
                  </a:schemeClr>
                </a:solidFill>
                <a:latin typeface="Liberation Mono"/>
                <a:ea typeface="Times New Roman" panose="02020603050405020304" pitchFamily="18" charset="0"/>
                <a:cs typeface="Arial" panose="020B0604020202020204" pitchFamily="34" charset="0"/>
              </a:rPr>
              <a:t>(</a:t>
            </a:r>
            <a:r>
              <a:rPr lang="en-IN" sz="2000" dirty="0">
                <a:latin typeface="Liberation Mono"/>
                <a:ea typeface="Times New Roman" panose="02020603050405020304" pitchFamily="18" charset="0"/>
                <a:cs typeface="Arial" panose="020B0604020202020204" pitchFamily="34" charset="0"/>
              </a:rPr>
              <a:t>deptno</a:t>
            </a:r>
            <a:r>
              <a:rPr lang="en-IN" sz="2000" dirty="0">
                <a:solidFill>
                  <a:srgbClr val="0077AA"/>
                </a:solidFill>
                <a:latin typeface="Liberation Mono"/>
                <a:ea typeface="Times New Roman" panose="02020603050405020304" pitchFamily="18" charset="0"/>
                <a:cs typeface="Arial" panose="020B0604020202020204" pitchFamily="34" charset="0"/>
              </a:rPr>
              <a:t>,</a:t>
            </a:r>
            <a:r>
              <a:rPr lang="en-IN" sz="2000" dirty="0">
                <a:solidFill>
                  <a:srgbClr val="DD4A68"/>
                </a:solidFill>
                <a:latin typeface="Liberation Mono"/>
                <a:ea typeface="Times New Roman" panose="02020603050405020304" pitchFamily="18" charset="0"/>
                <a:cs typeface="Arial" panose="020B0604020202020204" pitchFamily="34" charset="0"/>
              </a:rPr>
              <a:t> </a:t>
            </a:r>
            <a:r>
              <a:rPr lang="en-IN" sz="2000" dirty="0">
                <a:latin typeface="Liberation Mono"/>
                <a:ea typeface="Times New Roman" panose="02020603050405020304" pitchFamily="18" charset="0"/>
                <a:cs typeface="Arial" panose="020B0604020202020204" pitchFamily="34" charset="0"/>
              </a:rPr>
              <a:t>pwd</a:t>
            </a:r>
            <a:r>
              <a:rPr lang="en-IN" sz="2000" dirty="0">
                <a:solidFill>
                  <a:schemeClr val="bg1">
                    <a:lumMod val="65000"/>
                  </a:schemeClr>
                </a:solidFill>
                <a:latin typeface="Liberation Mono"/>
                <a:ea typeface="Times New Roman" panose="02020603050405020304" pitchFamily="18" charset="0"/>
                <a:cs typeface="Arial" panose="020B0604020202020204" pitchFamily="34" charset="0"/>
              </a:rPr>
              <a:t>)</a:t>
            </a:r>
            <a:r>
              <a:rPr lang="en-IN" sz="2000" dirty="0">
                <a:solidFill>
                  <a:srgbClr val="DD4A68"/>
                </a:solidFill>
                <a:latin typeface="Liberation Mono"/>
                <a:ea typeface="Times New Roman" panose="02020603050405020304" pitchFamily="18" charset="0"/>
                <a:cs typeface="Arial" panose="020B0604020202020204" pitchFamily="34" charset="0"/>
              </a:rPr>
              <a:t> </a:t>
            </a:r>
            <a:r>
              <a:rPr lang="en-IN" sz="2000" dirty="0">
                <a:solidFill>
                  <a:schemeClr val="accent5">
                    <a:lumMod val="7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ea typeface="Times New Roman" panose="02020603050405020304" pitchFamily="18" charset="0"/>
                <a:cs typeface="Arial" panose="020B0604020202020204" pitchFamily="34" charset="0"/>
              </a:rPr>
              <a:t>SELECT </a:t>
            </a:r>
            <a:r>
              <a:rPr lang="en-IN" sz="2000" dirty="0">
                <a:latin typeface="Liberation Mono"/>
                <a:cs typeface="Arial" panose="020B0604020202020204" pitchFamily="34" charset="0"/>
              </a:rPr>
              <a:t>deptno</a:t>
            </a:r>
            <a:r>
              <a:rPr lang="en-IN" sz="2000" dirty="0">
                <a:solidFill>
                  <a:srgbClr val="0077AA"/>
                </a:solidFill>
                <a:latin typeface="Liberation Mono"/>
                <a:ea typeface="Times New Roman" panose="02020603050405020304" pitchFamily="18" charset="0"/>
                <a:cs typeface="Arial" panose="020B0604020202020204" pitchFamily="34" charset="0"/>
              </a:rPr>
              <a:t>,</a:t>
            </a:r>
            <a:r>
              <a:rPr lang="en-IN" sz="2000" dirty="0">
                <a:latin typeface="Liberation Mono"/>
                <a:cs typeface="Arial" panose="020B0604020202020204" pitchFamily="34" charset="0"/>
              </a:rPr>
              <a:t> pwd </a:t>
            </a:r>
            <a:r>
              <a:rPr lang="en-US" sz="2000" dirty="0">
                <a:solidFill>
                  <a:srgbClr val="0077AA"/>
                </a:solidFill>
                <a:latin typeface="Liberation Mono"/>
                <a:ea typeface="Times New Roman" panose="02020603050405020304" pitchFamily="18" charset="0"/>
                <a:cs typeface="Arial" panose="020B0604020202020204" pitchFamily="34" charset="0"/>
              </a:rPr>
              <a:t>FROM </a:t>
            </a:r>
            <a:r>
              <a:rPr lang="en-IN" sz="2000" dirty="0">
                <a:latin typeface="Liberation Mono"/>
                <a:cs typeface="Arial" panose="020B0604020202020204" pitchFamily="34" charset="0"/>
              </a:rPr>
              <a:t>dept </a:t>
            </a:r>
            <a:r>
              <a:rPr lang="en-IN" sz="2000" dirty="0">
                <a:solidFill>
                  <a:srgbClr val="0077AA"/>
                </a:solidFill>
                <a:latin typeface="Liberation Mono"/>
                <a:ea typeface="Times New Roman" panose="02020603050405020304" pitchFamily="18" charset="0"/>
                <a:cs typeface="Arial" panose="020B0604020202020204" pitchFamily="34" charset="0"/>
              </a:rPr>
              <a:t>WHERE </a:t>
            </a:r>
            <a:r>
              <a:rPr lang="en-IN" sz="2000" dirty="0">
                <a:latin typeface="Liberation Mono"/>
                <a:ea typeface="Times New Roman" panose="02020603050405020304" pitchFamily="18" charset="0"/>
                <a:cs typeface="Arial" panose="020B0604020202020204" pitchFamily="34" charset="0"/>
              </a:rPr>
              <a:t>deptno </a:t>
            </a:r>
            <a:r>
              <a:rPr lang="en-IN" sz="2000" dirty="0">
                <a:solidFill>
                  <a:schemeClr val="accent5">
                    <a:lumMod val="75000"/>
                  </a:schemeClr>
                </a:solidFill>
                <a:latin typeface="Liberation Mono"/>
                <a:ea typeface="Times New Roman" panose="02020603050405020304" pitchFamily="18" charset="0"/>
                <a:cs typeface="Arial" panose="020B0604020202020204" pitchFamily="34" charset="0"/>
              </a:rPr>
              <a:t>=</a:t>
            </a:r>
            <a:r>
              <a:rPr lang="en-IN" sz="2000" dirty="0">
                <a:latin typeface="Liberation Mono"/>
                <a:ea typeface="Times New Roman" panose="02020603050405020304" pitchFamily="18" charset="0"/>
                <a:cs typeface="Arial" panose="020B0604020202020204" pitchFamily="34" charset="0"/>
              </a:rPr>
              <a:t> </a:t>
            </a:r>
            <a:r>
              <a:rPr lang="en-IN" sz="2000" dirty="0">
                <a:solidFill>
                  <a:srgbClr val="990055"/>
                </a:solidFill>
                <a:latin typeface="Liberation Mono"/>
              </a:rPr>
              <a:t>30</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a:t>
            </a:r>
          </a:p>
        </p:txBody>
      </p:sp>
      <p:sp>
        <p:nvSpPr>
          <p:cNvPr id="9" name="Rectangle 8">
            <a:extLst>
              <a:ext uri="{FF2B5EF4-FFF2-40B4-BE49-F238E27FC236}">
                <a16:creationId xmlns:a16="http://schemas.microsoft.com/office/drawing/2014/main" id="{BB4FCC00-187A-7FEB-A338-C791737B9ABF}"/>
              </a:ext>
            </a:extLst>
          </p:cNvPr>
          <p:cNvSpPr/>
          <p:nvPr/>
        </p:nvSpPr>
        <p:spPr>
          <a:xfrm>
            <a:off x="263352" y="5941149"/>
            <a:ext cx="11430936" cy="800219"/>
          </a:xfrm>
          <a:prstGeom prst="rect">
            <a:avLst/>
          </a:prstGeom>
        </p:spPr>
        <p:txBody>
          <a:bodyPr wrap="square">
            <a:spAutoFit/>
          </a:bodyPr>
          <a:lstStyle/>
          <a:p>
            <a:r>
              <a:rPr lang="en-IN" sz="2000" dirty="0">
                <a:solidFill>
                  <a:srgbClr val="FF0000"/>
                </a:solidFill>
                <a:latin typeface="Arial" panose="020B0604020202020204" pitchFamily="34" charset="0"/>
                <a:cs typeface="Arial" panose="020B0604020202020204" pitchFamily="34" charset="0"/>
              </a:rPr>
              <a:t>Remember:</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latin typeface="Arial" panose="020B0604020202020204" pitchFamily="34" charset="0"/>
                <a:cs typeface="Arial" panose="020B0604020202020204" pitchFamily="34" charset="0"/>
              </a:rPr>
              <a:t>If any argument is NULL, the both functions return NULLs immediately without doing any comparison..</a:t>
            </a:r>
          </a:p>
        </p:txBody>
      </p:sp>
      <p:sp>
        <p:nvSpPr>
          <p:cNvPr id="2" name="Rectangle 1">
            <a:extLst>
              <a:ext uri="{FF2B5EF4-FFF2-40B4-BE49-F238E27FC236}">
                <a16:creationId xmlns:a16="http://schemas.microsoft.com/office/drawing/2014/main" id="{753CF696-C27B-2528-9A33-8C74E8B59559}"/>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887705388"/>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11604CD-44B6-46E9-9273-AD61ABB4D2C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69F980B1-F657-4295-BD07-EA5AE25632C3}"/>
              </a:ext>
            </a:extLst>
          </p:cNvPr>
          <p:cNvSpPr/>
          <p:nvPr/>
        </p:nvSpPr>
        <p:spPr>
          <a:xfrm>
            <a:off x="551384" y="1944121"/>
            <a:ext cx="9001000" cy="129266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&lt;</a:t>
            </a:r>
            <a:r>
              <a:rPr lang="en-US" dirty="0">
                <a:latin typeface="Liberation Mono"/>
                <a:cs typeface="Arial" panose="020B0604020202020204" pitchFamily="34" charset="0"/>
              </a:rPr>
              <a:t> </a:t>
            </a:r>
            <a:r>
              <a:rPr lang="en-US" dirty="0">
                <a:solidFill>
                  <a:srgbClr val="990055"/>
                </a:solidFill>
                <a:latin typeface="Liberation Mono"/>
              </a:rPr>
              <a:t>3000</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hiredate </a:t>
            </a:r>
            <a:r>
              <a:rPr lang="en-US" dirty="0">
                <a:solidFill>
                  <a:schemeClr val="accent5">
                    <a:lumMod val="75000"/>
                  </a:schemeClr>
                </a:solidFill>
                <a:latin typeface="Liberation Mono"/>
                <a:cs typeface="Arial" panose="020B0604020202020204" pitchFamily="34" charset="0"/>
              </a:rPr>
              <a:t>&lt;</a:t>
            </a:r>
            <a:r>
              <a:rPr lang="en-US" dirty="0">
                <a:latin typeface="Liberation Mono"/>
                <a:cs typeface="Arial" panose="020B0604020202020204" pitchFamily="34" charset="0"/>
              </a:rPr>
              <a:t> '1981-07-19';</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IN" sz="800" dirty="0">
              <a:solidFill>
                <a:srgbClr val="0077AA"/>
              </a:solidFill>
              <a:latin typeface="Liberation Mono"/>
              <a:cs typeface="Arial" panose="020B0604020202020204" pitchFamily="34" charset="0"/>
            </a:endParaRPr>
          </a:p>
        </p:txBody>
      </p:sp>
      <p:sp>
        <p:nvSpPr>
          <p:cNvPr id="3" name="Rectangle 2">
            <a:extLst>
              <a:ext uri="{FF2B5EF4-FFF2-40B4-BE49-F238E27FC236}">
                <a16:creationId xmlns:a16="http://schemas.microsoft.com/office/drawing/2014/main" id="{A67E0234-B95F-586F-2F81-EA9BBC3F829C}"/>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3004818801"/>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11604CD-44B6-46E9-9273-AD61ABB4D2C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combining and &amp; or - where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69F980B1-F657-4295-BD07-EA5AE25632C3}"/>
              </a:ext>
            </a:extLst>
          </p:cNvPr>
          <p:cNvSpPr/>
          <p:nvPr/>
        </p:nvSpPr>
        <p:spPr>
          <a:xfrm>
            <a:off x="565616" y="1772816"/>
            <a:ext cx="11147008" cy="169277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andor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US" dirty="0">
                <a:latin typeface="Liberation Mono"/>
                <a:cs typeface="Arial" panose="020B0604020202020204" pitchFamily="34" charset="0"/>
              </a:rPr>
              <a:t>ename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'saleel'</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'pune' </a:t>
            </a:r>
            <a:r>
              <a:rPr lang="en-US" dirty="0">
                <a:solidFill>
                  <a:srgbClr val="A67F59"/>
                </a:solidFill>
                <a:latin typeface="Liberation Mono"/>
              </a:rPr>
              <a:t>OR</a:t>
            </a:r>
            <a:r>
              <a:rPr lang="en-US" dirty="0">
                <a:solidFill>
                  <a:srgbClr val="DD4A68"/>
                </a:solidFill>
                <a:latin typeface="Liberation Mono"/>
              </a:rPr>
              <a:t> </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'baroda'</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andor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US" dirty="0">
                <a:latin typeface="Liberation Mono"/>
                <a:cs typeface="Arial" panose="020B0604020202020204" pitchFamily="34" charset="0"/>
              </a:rPr>
              <a:t>ename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'saleel'</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'pune' </a:t>
            </a:r>
            <a:r>
              <a:rPr lang="en-US" dirty="0">
                <a:solidFill>
                  <a:srgbClr val="A67F59"/>
                </a:solidFill>
                <a:latin typeface="Liberation Mono"/>
              </a:rPr>
              <a:t>OR</a:t>
            </a:r>
            <a:r>
              <a:rPr lang="en-US" dirty="0">
                <a:solidFill>
                  <a:srgbClr val="DD4A68"/>
                </a:solidFill>
                <a:latin typeface="Liberation Mono"/>
              </a:rPr>
              <a:t> </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'baroda'</a:t>
            </a:r>
            <a:r>
              <a:rPr lang="en-IN"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endParaRPr lang="en-US" sz="8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ename, job, comm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comm </a:t>
            </a:r>
            <a:r>
              <a:rPr lang="en-US" dirty="0">
                <a:solidFill>
                  <a:schemeClr val="accent4">
                    <a:lumMod val="50000"/>
                  </a:schemeClr>
                </a:solidFill>
                <a:latin typeface="Liberation Mono"/>
              </a:rPr>
              <a:t>= </a:t>
            </a:r>
            <a:r>
              <a:rPr lang="en-US" dirty="0">
                <a:solidFill>
                  <a:srgbClr val="990055"/>
                </a:solidFill>
                <a:latin typeface="Liberation Mono"/>
              </a:rPr>
              <a:t>0</a:t>
            </a:r>
            <a:r>
              <a:rPr lang="en-US" dirty="0">
                <a:latin typeface="Liberation Mono"/>
              </a:rPr>
              <a:t> </a:t>
            </a:r>
            <a:r>
              <a:rPr lang="en-US" dirty="0">
                <a:solidFill>
                  <a:srgbClr val="A67F59"/>
                </a:solidFill>
                <a:latin typeface="Liberation Mono"/>
              </a:rPr>
              <a:t>OR</a:t>
            </a:r>
            <a:r>
              <a:rPr lang="en-US" dirty="0">
                <a:latin typeface="Liberation Mono"/>
              </a:rPr>
              <a:t> comm </a:t>
            </a:r>
            <a:r>
              <a:rPr lang="en-IN" dirty="0">
                <a:solidFill>
                  <a:schemeClr val="accent5">
                    <a:lumMod val="75000"/>
                  </a:schemeClr>
                </a:solidFill>
                <a:latin typeface="Liberation Mono"/>
              </a:rPr>
              <a:t>IS NULL</a:t>
            </a:r>
            <a:r>
              <a:rPr lang="en-US" dirty="0">
                <a:solidFill>
                  <a:schemeClr val="accent5">
                    <a:lumMod val="75000"/>
                  </a:schemeClr>
                </a:solidFill>
                <a:latin typeface="Liberation Mono"/>
              </a:rPr>
              <a:t> </a:t>
            </a:r>
            <a:r>
              <a:rPr lang="en-US" dirty="0">
                <a:solidFill>
                  <a:srgbClr val="A67F59"/>
                </a:solidFill>
                <a:latin typeface="Liberation Mono"/>
              </a:rPr>
              <a:t>AND</a:t>
            </a:r>
            <a:r>
              <a:rPr lang="en-US" dirty="0">
                <a:latin typeface="Liberation Mono"/>
              </a:rPr>
              <a:t> job </a:t>
            </a:r>
            <a:r>
              <a:rPr lang="en-US" dirty="0">
                <a:solidFill>
                  <a:schemeClr val="accent4">
                    <a:lumMod val="50000"/>
                  </a:schemeClr>
                </a:solidFill>
                <a:latin typeface="Liberation Mono"/>
              </a:rPr>
              <a:t>= </a:t>
            </a:r>
            <a:r>
              <a:rPr lang="en-US" dirty="0">
                <a:solidFill>
                  <a:srgbClr val="669900"/>
                </a:solidFill>
                <a:latin typeface="Liberation Mono"/>
              </a:rPr>
              <a:t>'CLERK'</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ename, job, comm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US" dirty="0">
                <a:solidFill>
                  <a:schemeClr val="bg1">
                    <a:lumMod val="65000"/>
                  </a:schemeClr>
                </a:solidFill>
                <a:latin typeface="Liberation Mono"/>
                <a:cs typeface="Arial" panose="020B0604020202020204" pitchFamily="34" charset="0"/>
              </a:rPr>
              <a:t>(</a:t>
            </a:r>
            <a:r>
              <a:rPr lang="en-US" dirty="0">
                <a:latin typeface="Liberation Mono"/>
              </a:rPr>
              <a:t>comm </a:t>
            </a:r>
            <a:r>
              <a:rPr lang="en-US" dirty="0">
                <a:solidFill>
                  <a:schemeClr val="accent4">
                    <a:lumMod val="50000"/>
                  </a:schemeClr>
                </a:solidFill>
                <a:latin typeface="Liberation Mono"/>
              </a:rPr>
              <a:t>= </a:t>
            </a:r>
            <a:r>
              <a:rPr lang="en-US" dirty="0">
                <a:solidFill>
                  <a:srgbClr val="990055"/>
                </a:solidFill>
                <a:latin typeface="Liberation Mono"/>
              </a:rPr>
              <a:t>0</a:t>
            </a:r>
            <a:r>
              <a:rPr lang="en-US" dirty="0">
                <a:latin typeface="Liberation Mono"/>
              </a:rPr>
              <a:t> </a:t>
            </a:r>
            <a:r>
              <a:rPr lang="en-US" dirty="0">
                <a:solidFill>
                  <a:srgbClr val="A67F59"/>
                </a:solidFill>
                <a:latin typeface="Liberation Mono"/>
              </a:rPr>
              <a:t>OR</a:t>
            </a:r>
            <a:r>
              <a:rPr lang="en-US" dirty="0">
                <a:latin typeface="Liberation Mono"/>
              </a:rPr>
              <a:t> comm </a:t>
            </a:r>
            <a:r>
              <a:rPr lang="en-IN" dirty="0">
                <a:solidFill>
                  <a:schemeClr val="accent5">
                    <a:lumMod val="75000"/>
                  </a:schemeClr>
                </a:solidFill>
                <a:latin typeface="Liberation Mono"/>
              </a:rPr>
              <a:t>IS NULL</a:t>
            </a:r>
            <a:r>
              <a:rPr lang="en-IN" dirty="0">
                <a:solidFill>
                  <a:schemeClr val="bg1">
                    <a:lumMod val="65000"/>
                  </a:schemeClr>
                </a:solidFill>
                <a:latin typeface="Liberation Mono"/>
                <a:cs typeface="Arial" panose="020B0604020202020204" pitchFamily="34" charset="0"/>
              </a:rPr>
              <a:t>)</a:t>
            </a:r>
            <a:r>
              <a:rPr lang="en-US" dirty="0">
                <a:latin typeface="Liberation Mono"/>
              </a:rPr>
              <a:t> </a:t>
            </a:r>
            <a:r>
              <a:rPr lang="en-US" dirty="0">
                <a:solidFill>
                  <a:srgbClr val="A67F59"/>
                </a:solidFill>
                <a:latin typeface="Liberation Mono"/>
              </a:rPr>
              <a:t>AND</a:t>
            </a:r>
            <a:r>
              <a:rPr lang="en-US" dirty="0">
                <a:latin typeface="Liberation Mono"/>
              </a:rPr>
              <a:t> job </a:t>
            </a:r>
            <a:r>
              <a:rPr lang="en-US" dirty="0">
                <a:solidFill>
                  <a:schemeClr val="accent4">
                    <a:lumMod val="50000"/>
                  </a:schemeClr>
                </a:solidFill>
                <a:latin typeface="Liberation Mono"/>
              </a:rPr>
              <a:t>= </a:t>
            </a:r>
            <a:r>
              <a:rPr lang="en-US" dirty="0">
                <a:solidFill>
                  <a:srgbClr val="669900"/>
                </a:solidFill>
                <a:latin typeface="Liberation Mono"/>
              </a:rPr>
              <a:t>'CLERK'</a:t>
            </a:r>
            <a:r>
              <a:rPr lang="en-US" dirty="0">
                <a:latin typeface="Liberation Mono"/>
              </a:rPr>
              <a:t>;</a:t>
            </a:r>
          </a:p>
        </p:txBody>
      </p:sp>
      <p:sp>
        <p:nvSpPr>
          <p:cNvPr id="26" name="Rectangle 25">
            <a:extLst>
              <a:ext uri="{FF2B5EF4-FFF2-40B4-BE49-F238E27FC236}">
                <a16:creationId xmlns:a16="http://schemas.microsoft.com/office/drawing/2014/main" id="{D9C09721-8B76-468C-8E3F-20B71CD7DC23}"/>
              </a:ext>
            </a:extLst>
          </p:cNvPr>
          <p:cNvSpPr/>
          <p:nvPr/>
        </p:nvSpPr>
        <p:spPr>
          <a:xfrm>
            <a:off x="565616" y="755241"/>
            <a:ext cx="11060767" cy="98488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r>
              <a:rPr lang="en-US" sz="1800" b="1" dirty="0">
                <a:solidFill>
                  <a:schemeClr val="tx1">
                    <a:lumMod val="85000"/>
                    <a:lumOff val="15000"/>
                  </a:schemeClr>
                </a:solidFill>
                <a:latin typeface="Arial" panose="020B0604020202020204" pitchFamily="34" charset="0"/>
                <a:cs typeface="Arial" panose="020B0604020202020204" pitchFamily="34" charset="0"/>
              </a:rPr>
              <a:t>AND</a:t>
            </a:r>
            <a:r>
              <a:rPr lang="en-US" sz="1800" dirty="0">
                <a:solidFill>
                  <a:schemeClr val="tx1">
                    <a:lumMod val="85000"/>
                    <a:lumOff val="15000"/>
                  </a:schemeClr>
                </a:solidFill>
                <a:latin typeface="Arial" panose="020B0604020202020204" pitchFamily="34" charset="0"/>
                <a:cs typeface="Arial" panose="020B0604020202020204" pitchFamily="34" charset="0"/>
              </a:rPr>
              <a:t> has higher precedence than </a:t>
            </a:r>
            <a:r>
              <a:rPr lang="en-US" sz="1800" b="1" dirty="0">
                <a:solidFill>
                  <a:schemeClr val="tx1">
                    <a:lumMod val="85000"/>
                    <a:lumOff val="15000"/>
                  </a:schemeClr>
                </a:solidFill>
                <a:latin typeface="Arial" panose="020B0604020202020204" pitchFamily="34" charset="0"/>
                <a:cs typeface="Arial" panose="020B0604020202020204" pitchFamily="34" charset="0"/>
              </a:rPr>
              <a:t>OR.</a:t>
            </a:r>
          </a:p>
          <a:p>
            <a:endParaRPr lang="en-US" sz="800" dirty="0">
              <a:solidFill>
                <a:srgbClr val="006C86"/>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EA261761-2C8C-D689-B45D-3D62C3898577}"/>
              </a:ext>
            </a:extLst>
          </p:cNvPr>
          <p:cNvSpPr/>
          <p:nvPr/>
        </p:nvSpPr>
        <p:spPr>
          <a:xfrm>
            <a:off x="551384" y="3884855"/>
            <a:ext cx="11161240" cy="1231106"/>
          </a:xfrm>
          <a:prstGeom prst="rect">
            <a:avLst/>
          </a:prstGeom>
        </p:spPr>
        <p:txBody>
          <a:bodyPr wrap="square">
            <a:spAutoFit/>
          </a:bodyPr>
          <a:lstStyle/>
          <a:p>
            <a:pPr marL="342900" indent="-342900">
              <a:buFont typeface="+mj-lt"/>
              <a:buAutoNum type="arabicPeriod"/>
            </a:pPr>
            <a:r>
              <a:rPr lang="en-US" dirty="0">
                <a:latin typeface="Liberation Mono"/>
                <a:cs typeface="Arial" panose="020B0604020202020204" pitchFamily="34" charset="0"/>
              </a:rPr>
              <a:t>EXPLAIN ANALYZE </a:t>
            </a: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a:t>
            </a:r>
          </a:p>
          <a:p>
            <a:endParaRPr lang="en-US" sz="800" dirty="0">
              <a:latin typeface="Liberation Mono"/>
              <a:cs typeface="Arial" panose="020B0604020202020204" pitchFamily="34" charset="0"/>
            </a:endParaRPr>
          </a:p>
          <a:p>
            <a:r>
              <a:rPr lang="en-US" sz="2200" dirty="0">
                <a:solidFill>
                  <a:srgbClr val="C00000"/>
                </a:solidFill>
                <a:latin typeface="Liberation Mono"/>
                <a:cs typeface="Arial" panose="020B0604020202020204" pitchFamily="34" charset="0"/>
              </a:rPr>
              <a:t>The above statement will be get converted like below statement.</a:t>
            </a:r>
          </a:p>
          <a:p>
            <a:endParaRPr lang="en-US" sz="800" dirty="0">
              <a:latin typeface="Liberation Mono"/>
              <a:cs typeface="Arial" panose="020B0604020202020204" pitchFamily="34" charset="0"/>
            </a:endParaRPr>
          </a:p>
          <a:p>
            <a:pPr marL="342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a:t>
            </a:r>
          </a:p>
        </p:txBody>
      </p:sp>
      <p:sp>
        <p:nvSpPr>
          <p:cNvPr id="4" name="Rectangle 3">
            <a:extLst>
              <a:ext uri="{FF2B5EF4-FFF2-40B4-BE49-F238E27FC236}">
                <a16:creationId xmlns:a16="http://schemas.microsoft.com/office/drawing/2014/main" id="{52B30916-73B7-1582-2B7E-27E63A73AD48}"/>
              </a:ext>
            </a:extLst>
          </p:cNvPr>
          <p:cNvSpPr/>
          <p:nvPr/>
        </p:nvSpPr>
        <p:spPr>
          <a:xfrm>
            <a:off x="551384" y="5438254"/>
            <a:ext cx="11161240" cy="1231106"/>
          </a:xfrm>
          <a:prstGeom prst="rect">
            <a:avLst/>
          </a:prstGeom>
        </p:spPr>
        <p:txBody>
          <a:bodyPr wrap="square">
            <a:spAutoFit/>
          </a:bodyPr>
          <a:lstStyle/>
          <a:p>
            <a:pPr marL="342900" indent="-342900">
              <a:buFont typeface="+mj-lt"/>
              <a:buAutoNum type="arabicPeriod" startAt="2"/>
            </a:pPr>
            <a:r>
              <a:rPr lang="en-US" dirty="0">
                <a:latin typeface="Liberation Mono"/>
                <a:cs typeface="Arial" panose="020B0604020202020204" pitchFamily="34" charset="0"/>
              </a:rPr>
              <a:t>EXPLAIN ANALYZE </a:t>
            </a: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a:t>
            </a:r>
          </a:p>
          <a:p>
            <a:endParaRPr lang="en-US" sz="800" dirty="0">
              <a:latin typeface="Liberation Mono"/>
              <a:cs typeface="Arial" panose="020B0604020202020204" pitchFamily="34" charset="0"/>
            </a:endParaRPr>
          </a:p>
          <a:p>
            <a:r>
              <a:rPr lang="en-US" sz="2200" dirty="0">
                <a:solidFill>
                  <a:srgbClr val="C00000"/>
                </a:solidFill>
                <a:latin typeface="Liberation Mono"/>
                <a:cs typeface="Arial" panose="020B0604020202020204" pitchFamily="34" charset="0"/>
              </a:rPr>
              <a:t>The above statement will be get converted like below statement.</a:t>
            </a:r>
          </a:p>
          <a:p>
            <a:endParaRPr lang="en-US" sz="800" dirty="0">
              <a:latin typeface="Liberation Mono"/>
              <a:cs typeface="Arial" panose="020B0604020202020204" pitchFamily="34" charset="0"/>
            </a:endParaRPr>
          </a:p>
          <a:p>
            <a:pPr marL="342900" indent="-342900">
              <a:buFont typeface="+mj-lt"/>
              <a:buAutoNum type="arabicPeriod" startAt="2"/>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cs typeface="Arial" panose="020B0604020202020204" pitchFamily="34" charset="0"/>
              </a:rPr>
              <a:t>));</a:t>
            </a:r>
          </a:p>
        </p:txBody>
      </p:sp>
      <p:cxnSp>
        <p:nvCxnSpPr>
          <p:cNvPr id="8" name="Straight Connector 7">
            <a:extLst>
              <a:ext uri="{FF2B5EF4-FFF2-40B4-BE49-F238E27FC236}">
                <a16:creationId xmlns:a16="http://schemas.microsoft.com/office/drawing/2014/main" id="{4FA66ED2-1E8E-0ABD-8873-5A9408FF8EE8}"/>
              </a:ext>
            </a:extLst>
          </p:cNvPr>
          <p:cNvCxnSpPr/>
          <p:nvPr/>
        </p:nvCxnSpPr>
        <p:spPr>
          <a:xfrm>
            <a:off x="263352" y="5301208"/>
            <a:ext cx="11593288"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4A2901F-9A04-18BB-EBB8-5FE52EDD6F7B}"/>
              </a:ext>
            </a:extLst>
          </p:cNvPr>
          <p:cNvCxnSpPr/>
          <p:nvPr/>
        </p:nvCxnSpPr>
        <p:spPr>
          <a:xfrm>
            <a:off x="263352" y="3717032"/>
            <a:ext cx="11593288"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5793550"/>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91345" y="2343347"/>
            <a:ext cx="11809310" cy="2957861"/>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a:t>
            </a:r>
            <a:r>
              <a:rPr lang="en-US" dirty="0">
                <a:solidFill>
                  <a:schemeClr val="bg1">
                    <a:lumMod val="50000"/>
                  </a:schemeClr>
                </a:solidFill>
                <a:latin typeface="Liberation Mono"/>
              </a:rPr>
              <a:t>Result</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chemeClr val="accent4">
                    <a:lumMod val="50000"/>
                  </a:schemeClr>
                </a:solidFill>
                <a:latin typeface="Liberation Mono"/>
              </a:rPr>
              <a:t>False</a:t>
            </a:r>
            <a:r>
              <a:rPr lang="en-US" dirty="0">
                <a:solidFill>
                  <a:srgbClr val="000000"/>
                </a:solidFill>
                <a:latin typeface="Liberation Mono"/>
              </a:rPr>
              <a:t>; </a:t>
            </a:r>
            <a:r>
              <a:rPr lang="en-IN" dirty="0">
                <a:solidFill>
                  <a:srgbClr val="FF0000"/>
                </a:solidFill>
                <a:latin typeface="Liberation Mono"/>
              </a:rPr>
              <a:t>//empty result set</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a:t>
            </a:r>
            <a:r>
              <a:rPr lang="en-US" dirty="0">
                <a:solidFill>
                  <a:schemeClr val="bg1">
                    <a:lumMod val="50000"/>
                  </a:schemeClr>
                </a:solidFill>
                <a:latin typeface="Liberation Mono"/>
              </a:rPr>
              <a:t>Result</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chemeClr val="accent4">
                    <a:lumMod val="50000"/>
                  </a:schemeClr>
                </a:solidFill>
                <a:latin typeface="Liberation Mono"/>
              </a:rPr>
              <a:t>True</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a:t>
            </a:r>
            <a:r>
              <a:rPr lang="en-US" dirty="0">
                <a:solidFill>
                  <a:schemeClr val="bg1">
                    <a:lumMod val="50000"/>
                  </a:schemeClr>
                </a:solidFill>
                <a:latin typeface="Liberation Mono"/>
              </a:rPr>
              <a:t>Result</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IN" dirty="0">
                <a:solidFill>
                  <a:srgbClr val="FF0000"/>
                </a:solidFill>
                <a:latin typeface="Liberation Mono"/>
              </a:rPr>
              <a:t>//empty result set</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a:t>
            </a:r>
            <a:r>
              <a:rPr lang="en-US" dirty="0">
                <a:solidFill>
                  <a:schemeClr val="bg1">
                    <a:lumMod val="50000"/>
                  </a:schemeClr>
                </a:solidFill>
                <a:latin typeface="Liberation Mono"/>
              </a:rPr>
              <a:t>Result</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0</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a:t>
            </a:r>
            <a:r>
              <a:rPr lang="en-US" dirty="0">
                <a:solidFill>
                  <a:schemeClr val="bg1">
                    <a:lumMod val="50000"/>
                  </a:schemeClr>
                </a:solidFill>
                <a:latin typeface="Liberation Mono"/>
              </a:rPr>
              <a:t>Result</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30</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669900"/>
                </a:solidFill>
                <a:latin typeface="Liberation Mono"/>
              </a:rPr>
              <a:t>'5'</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669900"/>
                </a:solidFill>
                <a:latin typeface="Liberation Mono"/>
              </a:rPr>
              <a:t>'5'</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a:t>
            </a:r>
            <a:r>
              <a:rPr lang="en-US" dirty="0">
                <a:solidFill>
                  <a:schemeClr val="bg1">
                    <a:lumMod val="50000"/>
                  </a:schemeClr>
                </a:solidFill>
                <a:latin typeface="Liberation Mono"/>
              </a:rPr>
              <a:t>Result</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IN" dirty="0">
                <a:solidFill>
                  <a:srgbClr val="FF0000"/>
                </a:solidFill>
                <a:latin typeface="Liberation Mono"/>
              </a:rPr>
              <a:t>//error</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 - </a:t>
            </a:r>
            <a:r>
              <a:rPr lang="en-US" dirty="0">
                <a:solidFill>
                  <a:srgbClr val="669900"/>
                </a:solidFill>
                <a:latin typeface="Liberation Mono"/>
              </a:rPr>
              <a:t>'-5'</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a:t>
            </a:r>
            <a:r>
              <a:rPr lang="en-US" dirty="0">
                <a:solidFill>
                  <a:schemeClr val="bg1">
                    <a:lumMod val="50000"/>
                  </a:schemeClr>
                </a:solidFill>
                <a:latin typeface="Liberation Mono"/>
              </a:rPr>
              <a:t>Result</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a:t>
            </a:r>
            <a:endParaRPr lang="en-IN" dirty="0">
              <a:solidFill>
                <a:srgbClr val="000000"/>
              </a:solidFill>
              <a:latin typeface="Liberation Mono"/>
            </a:endParaRPr>
          </a:p>
        </p:txBody>
      </p:sp>
      <p:sp>
        <p:nvSpPr>
          <p:cNvPr id="7" name="Rectangle 6">
            <a:extLst>
              <a:ext uri="{FF2B5EF4-FFF2-40B4-BE49-F238E27FC236}">
                <a16:creationId xmlns:a16="http://schemas.microsoft.com/office/drawing/2014/main" id="{32A8932D-8AA5-42D7-AFFB-4E37DCD8A25C}"/>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a:t>
            </a:r>
            <a:endParaRPr lang="en-IN" sz="3200" i="1" dirty="0">
              <a:solidFill>
                <a:srgbClr val="FF9900"/>
              </a:solidFill>
              <a:latin typeface="Arial" pitchFamily="34" charset="0"/>
              <a:cs typeface="Arial" pitchFamily="34" charset="0"/>
            </a:endParaRPr>
          </a:p>
        </p:txBody>
      </p:sp>
      <p:sp>
        <p:nvSpPr>
          <p:cNvPr id="10" name="TextBox 9">
            <a:extLst>
              <a:ext uri="{FF2B5EF4-FFF2-40B4-BE49-F238E27FC236}">
                <a16:creationId xmlns:a16="http://schemas.microsoft.com/office/drawing/2014/main" id="{2FB15718-7927-4F9F-895B-45A754CB6FBD}"/>
              </a:ext>
            </a:extLst>
          </p:cNvPr>
          <p:cNvSpPr txBox="1"/>
          <p:nvPr/>
        </p:nvSpPr>
        <p:spPr>
          <a:xfrm>
            <a:off x="191345" y="1841028"/>
            <a:ext cx="6096000" cy="369332"/>
          </a:xfrm>
          <a:prstGeom prst="rect">
            <a:avLst/>
          </a:prstGeom>
          <a:noFill/>
        </p:spPr>
        <p:txBody>
          <a:bodyPr wrap="square">
            <a:spAutoFit/>
          </a:bodyPr>
          <a:lstStyle/>
          <a:p>
            <a:r>
              <a:rPr lang="en-IN" sz="1800" dirty="0">
                <a:effectLst/>
                <a:latin typeface="Arial" panose="020B0604020202020204" pitchFamily="34" charset="0"/>
                <a:ea typeface="Calibri" panose="020F0502020204030204" pitchFamily="34" charset="0"/>
              </a:rPr>
              <a:t>What will be the output of the following statement?</a:t>
            </a:r>
            <a:endParaRPr lang="en-IN" dirty="0"/>
          </a:p>
        </p:txBody>
      </p:sp>
      <p:sp>
        <p:nvSpPr>
          <p:cNvPr id="2" name="Rectangle 1">
            <a:extLst>
              <a:ext uri="{FF2B5EF4-FFF2-40B4-BE49-F238E27FC236}">
                <a16:creationId xmlns:a16="http://schemas.microsoft.com/office/drawing/2014/main" id="{458D1220-9B68-73CD-B721-022B22B86C69}"/>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2020883761"/>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in</a:t>
            </a:r>
          </a:p>
        </p:txBody>
      </p:sp>
      <p:sp>
        <p:nvSpPr>
          <p:cNvPr id="5" name="TextBox 4">
            <a:extLst>
              <a:ext uri="{FF2B5EF4-FFF2-40B4-BE49-F238E27FC236}">
                <a16:creationId xmlns:a16="http://schemas.microsoft.com/office/drawing/2014/main" id="{142B9D1F-A5E8-4727-8C70-76D93288CF6E}"/>
              </a:ext>
            </a:extLst>
          </p:cNvPr>
          <p:cNvSpPr txBox="1"/>
          <p:nvPr/>
        </p:nvSpPr>
        <p:spPr>
          <a:xfrm>
            <a:off x="407368" y="4289028"/>
            <a:ext cx="3240360" cy="2308324"/>
          </a:xfrm>
          <a:prstGeom prst="rect">
            <a:avLst/>
          </a:prstGeom>
          <a:noFill/>
        </p:spPr>
        <p:txBody>
          <a:bodyPr wrap="square">
            <a:spAutoFit/>
          </a:bodyPr>
          <a:lstStyle/>
          <a:p>
            <a:r>
              <a:rPr lang="en-US" dirty="0">
                <a:solidFill>
                  <a:srgbClr val="0077AA"/>
                </a:solidFill>
                <a:latin typeface="Liberation Mono"/>
                <a:cs typeface="Times New Roman" panose="02020603050405020304" pitchFamily="18" charset="0"/>
              </a:rPr>
              <a:t>SELECT </a:t>
            </a:r>
            <a:r>
              <a:rPr lang="en-US" dirty="0">
                <a:solidFill>
                  <a:schemeClr val="bg1">
                    <a:lumMod val="50000"/>
                  </a:schemeClr>
                </a:solidFill>
                <a:latin typeface="Liberation Mono"/>
                <a:cs typeface="Times New Roman" panose="02020603050405020304" pitchFamily="18" charset="0"/>
              </a:rPr>
              <a:t>. . .</a:t>
            </a:r>
            <a:r>
              <a:rPr lang="en-US" dirty="0">
                <a:latin typeface="Liberation Mono"/>
                <a:cs typeface="Times New Roman" panose="02020603050405020304" pitchFamily="18" charset="0"/>
              </a:rPr>
              <a:t> </a:t>
            </a:r>
            <a:r>
              <a:rPr lang="en-US" dirty="0">
                <a:solidFill>
                  <a:srgbClr val="0077AA"/>
                </a:solidFill>
                <a:latin typeface="Liberation Mono"/>
                <a:cs typeface="Times New Roman" panose="02020603050405020304" pitchFamily="18" charset="0"/>
              </a:rPr>
              <a:t>FROM </a:t>
            </a:r>
            <a:r>
              <a:rPr lang="en-US" b="1" dirty="0">
                <a:solidFill>
                  <a:srgbClr val="0077AA"/>
                </a:solidFill>
                <a:latin typeface="Liberation Mono"/>
                <a:cs typeface="Times New Roman" panose="02020603050405020304" pitchFamily="18" charset="0"/>
              </a:rPr>
              <a:t>r</a:t>
            </a:r>
            <a:r>
              <a:rPr lang="en-US" i="1" baseline="-25000" dirty="0">
                <a:solidFill>
                  <a:srgbClr val="0077AA"/>
                </a:solidFill>
                <a:latin typeface="Liberation Mono"/>
                <a:cs typeface="Times New Roman" panose="02020603050405020304" pitchFamily="18" charset="0"/>
              </a:rPr>
              <a:t>1</a:t>
            </a:r>
            <a:r>
              <a:rPr lang="en-US" dirty="0">
                <a:solidFill>
                  <a:srgbClr val="0077AA"/>
                </a:solidFill>
                <a:latin typeface="Liberation Mono"/>
                <a:cs typeface="Times New Roman" panose="02020603050405020304" pitchFamily="18" charset="0"/>
              </a:rPr>
              <a:t> WHERE</a:t>
            </a:r>
            <a:r>
              <a:rPr lang="en-US" dirty="0">
                <a:latin typeface="Liberation Mono"/>
              </a:rPr>
              <a:t> </a:t>
            </a:r>
            <a:r>
              <a:rPr lang="en-US" dirty="0">
                <a:solidFill>
                  <a:schemeClr val="bg1">
                    <a:lumMod val="65000"/>
                  </a:schemeClr>
                </a:solidFill>
                <a:latin typeface="Liberation Mono"/>
              </a:rPr>
              <a:t>(</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VT</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NH</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ME</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MA</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CT</a:t>
            </a:r>
            <a:r>
              <a:rPr lang="en-IN" dirty="0">
                <a:solidFill>
                  <a:srgbClr val="669900"/>
                </a:solidFill>
                <a:latin typeface="Liberation Mono"/>
              </a:rPr>
              <a:t>'</a:t>
            </a:r>
            <a:r>
              <a:rPr lang="en-US" dirty="0">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RI</a:t>
            </a:r>
            <a:r>
              <a:rPr lang="en-IN" dirty="0">
                <a:solidFill>
                  <a:srgbClr val="669900"/>
                </a:solidFill>
                <a:latin typeface="Liberation Mono"/>
              </a:rPr>
              <a:t>'</a:t>
            </a:r>
            <a:endParaRPr lang="en-US" dirty="0">
              <a:solidFill>
                <a:srgbClr val="669900"/>
              </a:solidFill>
              <a:latin typeface="Liberation Mono"/>
            </a:endParaRPr>
          </a:p>
          <a:p>
            <a:r>
              <a:rPr lang="en-US" dirty="0">
                <a:solidFill>
                  <a:schemeClr val="bg1">
                    <a:lumMod val="65000"/>
                  </a:schemeClr>
                </a:solidFill>
                <a:latin typeface="Liberation Mono"/>
              </a:rPr>
              <a:t>)</a:t>
            </a:r>
            <a:r>
              <a:rPr lang="en-US" dirty="0">
                <a:latin typeface="Liberation Mono"/>
              </a:rPr>
              <a:t>;</a:t>
            </a:r>
            <a:endParaRPr lang="en-IN" dirty="0">
              <a:latin typeface="Liberation Mono"/>
            </a:endParaRPr>
          </a:p>
        </p:txBody>
      </p:sp>
      <p:sp>
        <p:nvSpPr>
          <p:cNvPr id="7" name="TextBox 6">
            <a:extLst>
              <a:ext uri="{FF2B5EF4-FFF2-40B4-BE49-F238E27FC236}">
                <a16:creationId xmlns:a16="http://schemas.microsoft.com/office/drawing/2014/main" id="{8CF94663-BBE3-4026-81B1-49A641D83E9C}"/>
              </a:ext>
            </a:extLst>
          </p:cNvPr>
          <p:cNvSpPr txBox="1"/>
          <p:nvPr/>
        </p:nvSpPr>
        <p:spPr>
          <a:xfrm>
            <a:off x="4439816" y="5085184"/>
            <a:ext cx="7330302"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 </a:t>
            </a:r>
            <a:r>
              <a:rPr lang="en-US" dirty="0">
                <a:solidFill>
                  <a:schemeClr val="bg1">
                    <a:lumMod val="50000"/>
                  </a:schemeClr>
                </a:solidFill>
                <a:latin typeface="Liberation Mono"/>
                <a:cs typeface="Times New Roman" panose="02020603050405020304" pitchFamily="18" charset="0"/>
              </a:rPr>
              <a:t>. . .</a:t>
            </a:r>
            <a:r>
              <a:rPr lang="en-US" dirty="0">
                <a:solidFill>
                  <a:srgbClr val="0077AA"/>
                </a:solidFill>
                <a:latin typeface="Liberation Mono"/>
                <a:cs typeface="Times New Roman" panose="02020603050405020304" pitchFamily="18" charset="0"/>
              </a:rPr>
              <a:t> FROM </a:t>
            </a:r>
            <a:r>
              <a:rPr lang="en-US" b="1" dirty="0">
                <a:solidFill>
                  <a:srgbClr val="0077AA"/>
                </a:solidFill>
                <a:latin typeface="Liberation Mono"/>
                <a:cs typeface="Times New Roman" panose="02020603050405020304" pitchFamily="18" charset="0"/>
              </a:rPr>
              <a:t>r</a:t>
            </a:r>
            <a:r>
              <a:rPr lang="en-US" i="1" baseline="-25000" dirty="0">
                <a:solidFill>
                  <a:srgbClr val="0077AA"/>
                </a:solidFill>
                <a:latin typeface="Liberation Mono"/>
                <a:cs typeface="Times New Roman" panose="02020603050405020304" pitchFamily="18" charset="0"/>
              </a:rPr>
              <a:t>1</a:t>
            </a:r>
            <a:r>
              <a:rPr lang="en-US" dirty="0">
                <a:solidFill>
                  <a:srgbClr val="0077AA"/>
                </a:solidFill>
                <a:latin typeface="Liberation Mono"/>
                <a:cs typeface="Times New Roman" panose="02020603050405020304" pitchFamily="18" charset="0"/>
              </a:rPr>
              <a:t> WHERE</a:t>
            </a:r>
            <a:r>
              <a:rPr lang="en-US" dirty="0">
                <a:latin typeface="Liberation Mono"/>
              </a:rPr>
              <a:t> state </a:t>
            </a:r>
            <a:r>
              <a:rPr lang="en-US" dirty="0">
                <a:solidFill>
                  <a:schemeClr val="accent5">
                    <a:lumMod val="75000"/>
                  </a:schemeClr>
                </a:solidFill>
                <a:latin typeface="Liberation Mono"/>
                <a:cs typeface="Arial" panose="020B0604020202020204" pitchFamily="34" charset="0"/>
              </a:rPr>
              <a:t>IN</a:t>
            </a:r>
            <a:r>
              <a:rPr lang="en-US" dirty="0">
                <a:latin typeface="Liberation Mono"/>
              </a:rPr>
              <a:t> </a:t>
            </a:r>
            <a:r>
              <a:rPr lang="en-US" dirty="0">
                <a:solidFill>
                  <a:schemeClr val="bg1">
                    <a:lumMod val="65000"/>
                  </a:schemeClr>
                </a:solidFill>
                <a:latin typeface="Liberation Mono"/>
              </a:rPr>
              <a:t>(</a:t>
            </a:r>
            <a:r>
              <a:rPr lang="en-IN" dirty="0">
                <a:solidFill>
                  <a:srgbClr val="669900"/>
                </a:solidFill>
                <a:latin typeface="Liberation Mono"/>
              </a:rPr>
              <a:t>'</a:t>
            </a:r>
            <a:r>
              <a:rPr lang="en-US" dirty="0">
                <a:solidFill>
                  <a:srgbClr val="669900"/>
                </a:solidFill>
                <a:latin typeface="Liberation Mono"/>
              </a:rPr>
              <a:t>VT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NH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ME</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MA</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CT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RI</a:t>
            </a:r>
            <a:r>
              <a:rPr lang="en-IN" dirty="0">
                <a:solidFill>
                  <a:srgbClr val="669900"/>
                </a:solidFill>
                <a:latin typeface="Liberation Mono"/>
              </a:rPr>
              <a:t>'</a:t>
            </a:r>
            <a:r>
              <a:rPr lang="en-US" dirty="0">
                <a:solidFill>
                  <a:schemeClr val="bg1">
                    <a:lumMod val="65000"/>
                  </a:schemeClr>
                </a:solidFill>
                <a:latin typeface="Liberation Mono"/>
              </a:rPr>
              <a:t>)</a:t>
            </a:r>
            <a:r>
              <a:rPr lang="en-IN" dirty="0">
                <a:latin typeface="Liberation Mono"/>
                <a:ea typeface="Times New Roman" panose="02020603050405020304" pitchFamily="18" charset="0"/>
              </a:rPr>
              <a:t>;</a:t>
            </a:r>
            <a:endParaRPr lang="en-US" dirty="0">
              <a:solidFill>
                <a:schemeClr val="bg1">
                  <a:lumMod val="65000"/>
                </a:schemeClr>
              </a:solidFill>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 </a:t>
            </a:r>
            <a:r>
              <a:rPr lang="en-US" dirty="0">
                <a:solidFill>
                  <a:schemeClr val="bg1">
                    <a:lumMod val="50000"/>
                  </a:schemeClr>
                </a:solidFill>
                <a:latin typeface="Liberation Mono"/>
                <a:cs typeface="Times New Roman" panose="02020603050405020304" pitchFamily="18" charset="0"/>
              </a:rPr>
              <a:t>. . .</a:t>
            </a:r>
            <a:r>
              <a:rPr lang="en-US" dirty="0">
                <a:solidFill>
                  <a:srgbClr val="0077AA"/>
                </a:solidFill>
                <a:latin typeface="Liberation Mono"/>
                <a:cs typeface="Times New Roman" panose="02020603050405020304" pitchFamily="18" charset="0"/>
              </a:rPr>
              <a:t> FROM </a:t>
            </a:r>
            <a:r>
              <a:rPr lang="en-US" b="1" dirty="0">
                <a:solidFill>
                  <a:srgbClr val="0077AA"/>
                </a:solidFill>
                <a:latin typeface="Liberation Mono"/>
                <a:cs typeface="Times New Roman" panose="02020603050405020304" pitchFamily="18" charset="0"/>
              </a:rPr>
              <a:t>r</a:t>
            </a:r>
            <a:r>
              <a:rPr lang="en-US" i="1" baseline="-25000" dirty="0">
                <a:solidFill>
                  <a:srgbClr val="0077AA"/>
                </a:solidFill>
                <a:latin typeface="Liberation Mono"/>
                <a:cs typeface="Times New Roman" panose="02020603050405020304" pitchFamily="18" charset="0"/>
              </a:rPr>
              <a:t>1</a:t>
            </a:r>
            <a:r>
              <a:rPr lang="en-US" dirty="0">
                <a:solidFill>
                  <a:srgbClr val="0077AA"/>
                </a:solidFill>
                <a:latin typeface="Liberation Mono"/>
                <a:cs typeface="Times New Roman" panose="02020603050405020304" pitchFamily="18" charset="0"/>
              </a:rPr>
              <a:t> WHERE</a:t>
            </a:r>
            <a:r>
              <a:rPr lang="en-US" dirty="0">
                <a:latin typeface="Liberation Mono"/>
              </a:rPr>
              <a:t> state </a:t>
            </a:r>
            <a:r>
              <a:rPr lang="en-US" dirty="0">
                <a:solidFill>
                  <a:schemeClr val="accent5">
                    <a:lumMod val="75000"/>
                  </a:schemeClr>
                </a:solidFill>
                <a:latin typeface="Liberation Mono"/>
                <a:cs typeface="Arial" panose="020B0604020202020204" pitchFamily="34" charset="0"/>
              </a:rPr>
              <a:t>IN</a:t>
            </a:r>
            <a:r>
              <a:rPr lang="en-US" dirty="0">
                <a:latin typeface="Liberation Mono"/>
              </a:rPr>
              <a:t> </a:t>
            </a:r>
            <a:r>
              <a:rPr lang="en-US" dirty="0">
                <a:solidFill>
                  <a:schemeClr val="bg1">
                    <a:lumMod val="65000"/>
                  </a:schemeClr>
                </a:solidFill>
                <a:latin typeface="Liberation Mono"/>
              </a:rPr>
              <a:t>(</a:t>
            </a:r>
            <a:r>
              <a:rPr lang="en-US" dirty="0">
                <a:solidFill>
                  <a:srgbClr val="0077AA"/>
                </a:solidFill>
                <a:latin typeface="Liberation Mono"/>
                <a:cs typeface="Times New Roman" panose="02020603050405020304" pitchFamily="18" charset="0"/>
              </a:rPr>
              <a:t>SELECT</a:t>
            </a:r>
            <a:r>
              <a:rPr lang="en-US" dirty="0">
                <a:latin typeface="Liberation Mono"/>
                <a:ea typeface="Times New Roman" panose="02020603050405020304" pitchFamily="18" charset="0"/>
              </a:rPr>
              <a:t> </a:t>
            </a:r>
            <a:r>
              <a:rPr lang="en-US" dirty="0">
                <a:solidFill>
                  <a:schemeClr val="bg1">
                    <a:lumMod val="50000"/>
                  </a:schemeClr>
                </a:solidFill>
                <a:latin typeface="Liberation Mono"/>
                <a:cs typeface="Times New Roman" panose="02020603050405020304" pitchFamily="18" charset="0"/>
              </a:rPr>
              <a:t>. . .</a:t>
            </a:r>
            <a:r>
              <a:rPr lang="en-US" dirty="0">
                <a:latin typeface="Liberation Mono"/>
                <a:cs typeface="Times New Roman" panose="02020603050405020304" pitchFamily="18" charset="0"/>
              </a:rPr>
              <a:t> </a:t>
            </a:r>
            <a:r>
              <a:rPr lang="en-US" dirty="0">
                <a:solidFill>
                  <a:schemeClr val="bg1">
                    <a:lumMod val="65000"/>
                  </a:schemeClr>
                </a:solidFill>
                <a:latin typeface="Liberation Mono"/>
              </a:rPr>
              <a:t>)</a:t>
            </a:r>
            <a:r>
              <a:rPr lang="en-IN" dirty="0">
                <a:latin typeface="Liberation Mono"/>
                <a:ea typeface="Times New Roman" panose="02020603050405020304" pitchFamily="18" charset="0"/>
              </a:rPr>
              <a:t>;</a:t>
            </a:r>
            <a:endParaRPr lang="en-IN" dirty="0">
              <a:solidFill>
                <a:schemeClr val="bg1">
                  <a:lumMod val="65000"/>
                </a:schemeClr>
              </a:solidFill>
              <a:latin typeface="Liberation Mono"/>
            </a:endParaRPr>
          </a:p>
        </p:txBody>
      </p:sp>
      <p:sp>
        <p:nvSpPr>
          <p:cNvPr id="9" name="TextBox 8">
            <a:extLst>
              <a:ext uri="{FF2B5EF4-FFF2-40B4-BE49-F238E27FC236}">
                <a16:creationId xmlns:a16="http://schemas.microsoft.com/office/drawing/2014/main" id="{F54D5AB8-8903-4E62-B6C5-C2E30DFBA159}"/>
              </a:ext>
            </a:extLst>
          </p:cNvPr>
          <p:cNvSpPr txBox="1"/>
          <p:nvPr/>
        </p:nvSpPr>
        <p:spPr>
          <a:xfrm>
            <a:off x="263352" y="3228945"/>
            <a:ext cx="11593288" cy="707886"/>
          </a:xfrm>
          <a:prstGeom prst="rect">
            <a:avLst/>
          </a:prstGeom>
          <a:noFill/>
        </p:spPr>
        <p:txBody>
          <a:bodyPr wrap="square">
            <a:spAutoFit/>
          </a:bodyPr>
          <a:lstStyle/>
          <a:p>
            <a:r>
              <a:rPr lang="en-US" sz="2000" dirty="0">
                <a:latin typeface="Palatino Linotype" panose="02040502050505030304" pitchFamily="18" charset="0"/>
              </a:rPr>
              <a:t>The IN statement is used in a WHERE clause to choose items from a set. The IN  operator allows you to determine if a specified value matches any value in a set of values or value returned by a subquery. </a:t>
            </a:r>
            <a:endParaRPr lang="en-IN" sz="2000" dirty="0">
              <a:latin typeface="Palatino Linotype" panose="02040502050505030304" pitchFamily="18" charset="0"/>
            </a:endParaRPr>
          </a:p>
        </p:txBody>
      </p:sp>
      <p:sp>
        <p:nvSpPr>
          <p:cNvPr id="6" name="Arrow: Right 5">
            <a:extLst>
              <a:ext uri="{FF2B5EF4-FFF2-40B4-BE49-F238E27FC236}">
                <a16:creationId xmlns:a16="http://schemas.microsoft.com/office/drawing/2014/main" id="{940FB959-5320-4C0C-AE21-59357F76CDDA}"/>
              </a:ext>
            </a:extLst>
          </p:cNvPr>
          <p:cNvSpPr/>
          <p:nvPr/>
        </p:nvSpPr>
        <p:spPr>
          <a:xfrm>
            <a:off x="2423592" y="5107612"/>
            <a:ext cx="1860508" cy="335578"/>
          </a:xfrm>
          <a:prstGeom prst="rightArrow">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28" name="Table 27">
            <a:extLst>
              <a:ext uri="{FF2B5EF4-FFF2-40B4-BE49-F238E27FC236}">
                <a16:creationId xmlns:a16="http://schemas.microsoft.com/office/drawing/2014/main" id="{59A51FE3-66CF-4F1E-8C7D-783238631C6B}"/>
              </a:ext>
            </a:extLst>
          </p:cNvPr>
          <p:cNvGraphicFramePr>
            <a:graphicFrameLocks noGrp="1"/>
          </p:cNvGraphicFramePr>
          <p:nvPr/>
        </p:nvGraphicFramePr>
        <p:xfrm>
          <a:off x="4867268" y="6237312"/>
          <a:ext cx="6053268" cy="426720"/>
        </p:xfrm>
        <a:graphic>
          <a:graphicData uri="http://schemas.openxmlformats.org/drawingml/2006/table">
            <a:tbl>
              <a:tblPr/>
              <a:tblGrid>
                <a:gridCol w="2506905">
                  <a:extLst>
                    <a:ext uri="{9D8B030D-6E8A-4147-A177-3AD203B41FA5}">
                      <a16:colId xmlns:a16="http://schemas.microsoft.com/office/drawing/2014/main" val="4286149586"/>
                    </a:ext>
                  </a:extLst>
                </a:gridCol>
                <a:gridCol w="3546363">
                  <a:extLst>
                    <a:ext uri="{9D8B030D-6E8A-4147-A177-3AD203B41FA5}">
                      <a16:colId xmlns:a16="http://schemas.microsoft.com/office/drawing/2014/main" val="438706697"/>
                    </a:ext>
                  </a:extLst>
                </a:gridCol>
              </a:tblGrid>
              <a:tr h="318624">
                <a:tc>
                  <a:txBody>
                    <a:bodyPr/>
                    <a:lstStyle/>
                    <a:p>
                      <a:pPr fontAlgn="t"/>
                      <a:r>
                        <a:rPr lang="en-IN" b="1" dirty="0">
                          <a:effectLst/>
                          <a:latin typeface="Palatino Linotype" panose="02040502050505030304" pitchFamily="18" charset="0"/>
                        </a:rPr>
                        <a:t>A</a:t>
                      </a:r>
                      <a:r>
                        <a:rPr lang="en-IN" dirty="0">
                          <a:effectLst/>
                          <a:latin typeface="Palatino Linotype" panose="02040502050505030304" pitchFamily="18" charset="0"/>
                        </a:rPr>
                        <a:t> IN (</a:t>
                      </a:r>
                      <a:r>
                        <a:rPr lang="en-IN" b="1" i="1" dirty="0">
                          <a:effectLst/>
                          <a:latin typeface="Palatino Linotype" panose="02040502050505030304" pitchFamily="18" charset="0"/>
                        </a:rPr>
                        <a:t>B1</a:t>
                      </a:r>
                      <a:r>
                        <a:rPr lang="en-IN" dirty="0">
                          <a:effectLst/>
                          <a:latin typeface="Palatino Linotype" panose="02040502050505030304" pitchFamily="18" charset="0"/>
                        </a:rPr>
                        <a:t>, </a:t>
                      </a:r>
                      <a:r>
                        <a:rPr lang="en-IN" b="1" i="1" dirty="0">
                          <a:effectLst/>
                          <a:latin typeface="Palatino Linotype" panose="02040502050505030304" pitchFamily="18" charset="0"/>
                        </a:rPr>
                        <a:t>B2</a:t>
                      </a:r>
                      <a:r>
                        <a:rPr lang="en-IN" dirty="0">
                          <a:effectLst/>
                          <a:latin typeface="Palatino Linotype" panose="02040502050505030304" pitchFamily="18" charset="0"/>
                        </a:rPr>
                        <a:t>, </a:t>
                      </a:r>
                      <a:r>
                        <a:rPr lang="en-IN" b="1" i="1" dirty="0">
                          <a:effectLst/>
                          <a:latin typeface="Palatino Linotype" panose="02040502050505030304" pitchFamily="18" charset="0"/>
                        </a:rPr>
                        <a:t>B3</a:t>
                      </a:r>
                      <a:r>
                        <a:rPr lang="en-IN" dirty="0">
                          <a:effectLst/>
                          <a:latin typeface="Palatino Linotype" panose="02040502050505030304" pitchFamily="18" charset="0"/>
                        </a:rPr>
                        <a:t>, etc.)</a:t>
                      </a:r>
                    </a:p>
                  </a:txBody>
                  <a:tcPr marL="76200" marR="76200" marT="76200" marB="76200">
                    <a:lnL>
                      <a:noFill/>
                    </a:lnL>
                    <a:lnR>
                      <a:noFill/>
                    </a:lnR>
                    <a:lnT>
                      <a:noFill/>
                    </a:lnT>
                    <a:lnB>
                      <a:noFill/>
                    </a:lnB>
                    <a:solidFill>
                      <a:schemeClr val="accent5">
                        <a:lumMod val="40000"/>
                        <a:lumOff val="60000"/>
                      </a:schemeClr>
                    </a:solidFill>
                  </a:tcPr>
                </a:tc>
                <a:tc>
                  <a:txBody>
                    <a:bodyPr/>
                    <a:lstStyle/>
                    <a:p>
                      <a:pPr fontAlgn="t"/>
                      <a:r>
                        <a:rPr lang="en-US" dirty="0">
                          <a:effectLst/>
                          <a:latin typeface="Palatino Linotype" panose="02040502050505030304" pitchFamily="18" charset="0"/>
                        </a:rPr>
                        <a:t>A is found in the list (B1, B2, etc.)</a:t>
                      </a:r>
                    </a:p>
                  </a:txBody>
                  <a:tcPr marL="76200" marR="76200" marT="76200" marB="76200">
                    <a:lnL>
                      <a:noFill/>
                    </a:lnL>
                    <a:lnR>
                      <a:noFill/>
                    </a:lnR>
                    <a:lnT>
                      <a:noFill/>
                    </a:lnT>
                    <a:lnB>
                      <a:noFill/>
                    </a:lnB>
                    <a:solidFill>
                      <a:schemeClr val="accent5">
                        <a:lumMod val="40000"/>
                        <a:lumOff val="60000"/>
                      </a:schemeClr>
                    </a:solidFill>
                  </a:tcPr>
                </a:tc>
                <a:extLst>
                  <a:ext uri="{0D108BD9-81ED-4DB2-BD59-A6C34878D82A}">
                    <a16:rowId xmlns:a16="http://schemas.microsoft.com/office/drawing/2014/main" val="3748454671"/>
                  </a:ext>
                </a:extLst>
              </a:tr>
            </a:tbl>
          </a:graphicData>
        </a:graphic>
      </p:graphicFrame>
      <p:sp>
        <p:nvSpPr>
          <p:cNvPr id="3" name="Rectangle 2">
            <a:extLst>
              <a:ext uri="{FF2B5EF4-FFF2-40B4-BE49-F238E27FC236}">
                <a16:creationId xmlns:a16="http://schemas.microsoft.com/office/drawing/2014/main" id="{1C87E94E-9DD5-4559-156E-09B31EBF8650}"/>
              </a:ext>
            </a:extLst>
          </p:cNvPr>
          <p:cNvSpPr/>
          <p:nvPr/>
        </p:nvSpPr>
        <p:spPr>
          <a:xfrm>
            <a:off x="335361" y="548680"/>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query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expression } )</a:t>
            </a:r>
          </a:p>
        </p:txBody>
      </p:sp>
    </p:spTree>
    <p:extLst>
      <p:ext uri="{BB962C8B-B14F-4D97-AF65-F5344CB8AC3E}">
        <p14:creationId xmlns:p14="http://schemas.microsoft.com/office/powerpoint/2010/main" val="2796046077"/>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48000"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
        <p:nvSpPr>
          <p:cNvPr id="4" name="Rectangle 3"/>
          <p:cNvSpPr/>
          <p:nvPr/>
        </p:nvSpPr>
        <p:spPr>
          <a:xfrm>
            <a:off x="335361" y="910361"/>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query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expression } )</a:t>
            </a:r>
          </a:p>
        </p:txBody>
      </p:sp>
      <p:sp>
        <p:nvSpPr>
          <p:cNvPr id="3" name="Rectangle 2"/>
          <p:cNvSpPr/>
          <p:nvPr/>
        </p:nvSpPr>
        <p:spPr>
          <a:xfrm>
            <a:off x="191345" y="4910097"/>
            <a:ext cx="11809312" cy="1831271"/>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Returns TRUE if row value on the left side is equal to one of values on the right side, FALSE if all comparison operations were evaluated to FALSE or right side has no values, and UNKNOWN otherwise. This operation is logically equivalent to OR between comparison operations comparing left side and each value from the right side.</a:t>
            </a:r>
            <a:endParaRPr lang="en-IN" dirty="0">
              <a:latin typeface="Arial" panose="020B0604020202020204" pitchFamily="34" charset="0"/>
              <a:cs typeface="Arial" panose="020B0604020202020204" pitchFamily="34" charset="0"/>
            </a:endParaRPr>
          </a:p>
        </p:txBody>
      </p:sp>
      <p:sp>
        <p:nvSpPr>
          <p:cNvPr id="10" name="Rectangle 9">
            <a:extLst>
              <a:ext uri="{FF2B5EF4-FFF2-40B4-BE49-F238E27FC236}">
                <a16:creationId xmlns:a16="http://schemas.microsoft.com/office/drawing/2014/main" id="{8FED9E5D-757B-1D3B-1CFF-CBC9D586649F}"/>
              </a:ext>
            </a:extLst>
          </p:cNvPr>
          <p:cNvSpPr/>
          <p:nvPr/>
        </p:nvSpPr>
        <p:spPr>
          <a:xfrm>
            <a:off x="263352" y="1628800"/>
            <a:ext cx="11593288" cy="144655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job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669900"/>
                </a:solidFill>
                <a:latin typeface="Liberation Mono"/>
              </a:rPr>
              <a:t>'MANAGER'</a:t>
            </a:r>
            <a:r>
              <a:rPr lang="en-US" dirty="0">
                <a:solidFill>
                  <a:srgbClr val="000000"/>
                </a:solidFill>
                <a:latin typeface="Liberation Mono"/>
              </a:rPr>
              <a:t>,</a:t>
            </a:r>
            <a:r>
              <a:rPr lang="en-US" dirty="0">
                <a:solidFill>
                  <a:srgbClr val="669900"/>
                </a:solidFill>
                <a:latin typeface="Liberation Mono"/>
              </a:rPr>
              <a:t>'SALESMAN'</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deptno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deptno </a:t>
            </a:r>
            <a:r>
              <a:rPr lang="en-US" dirty="0">
                <a:solidFill>
                  <a:srgbClr val="0077AA"/>
                </a:solidFill>
                <a:latin typeface="Liberation Mono"/>
              </a:rPr>
              <a:t>FROM</a:t>
            </a:r>
            <a:r>
              <a:rPr lang="en-US" dirty="0">
                <a:solidFill>
                  <a:srgbClr val="000000"/>
                </a:solidFill>
                <a:latin typeface="Liberation Mono"/>
              </a:rPr>
              <a:t> dept </a:t>
            </a:r>
            <a:r>
              <a:rPr lang="en-US" dirty="0">
                <a:solidFill>
                  <a:srgbClr val="0077AA"/>
                </a:solidFill>
                <a:latin typeface="Liberation Mono"/>
              </a:rPr>
              <a:t>WHERE</a:t>
            </a:r>
            <a:r>
              <a:rPr lang="en-US" dirty="0">
                <a:solidFill>
                  <a:srgbClr val="000000"/>
                </a:solidFill>
                <a:latin typeface="Liberation Mono"/>
              </a:rPr>
              <a:t> dname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669900"/>
                </a:solidFill>
                <a:latin typeface="Liberation Mono"/>
              </a:rPr>
              <a:t>'SALES'</a:t>
            </a:r>
            <a:r>
              <a:rPr lang="en-US" dirty="0">
                <a:solidFill>
                  <a:srgbClr val="000000"/>
                </a:solidFill>
                <a:latin typeface="Liberation Mono"/>
              </a:rPr>
              <a:t>,</a:t>
            </a:r>
            <a:r>
              <a:rPr lang="en-US" dirty="0">
                <a:solidFill>
                  <a:srgbClr val="669900"/>
                </a:solidFill>
                <a:latin typeface="Liberation Mono"/>
              </a:rPr>
              <a:t>'HR'</a:t>
            </a:r>
            <a:r>
              <a:rPr lang="en-US" dirty="0">
                <a:solidFill>
                  <a:srgbClr val="000000"/>
                </a:solidFill>
                <a:latin typeface="Liberation Mono"/>
              </a:rPr>
              <a:t>) );</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deptno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deptno </a:t>
            </a:r>
            <a:r>
              <a:rPr lang="en-US" dirty="0">
                <a:solidFill>
                  <a:srgbClr val="0077AA"/>
                </a:solidFill>
                <a:latin typeface="Liberation Mono"/>
              </a:rPr>
              <a:t>FROM</a:t>
            </a:r>
            <a:r>
              <a:rPr lang="en-US" dirty="0">
                <a:solidFill>
                  <a:srgbClr val="000000"/>
                </a:solidFill>
                <a:latin typeface="Liberation Mono"/>
              </a:rPr>
              <a:t> dept </a:t>
            </a:r>
            <a:r>
              <a:rPr lang="en-US" dirty="0">
                <a:solidFill>
                  <a:srgbClr val="0077AA"/>
                </a:solidFill>
                <a:latin typeface="Liberation Mono"/>
              </a:rPr>
              <a:t>WHERE</a:t>
            </a:r>
            <a:r>
              <a:rPr lang="en-US" dirty="0">
                <a:solidFill>
                  <a:srgbClr val="000000"/>
                </a:solidFill>
                <a:latin typeface="Liberation Mono"/>
              </a:rPr>
              <a:t> dname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669900"/>
                </a:solidFill>
                <a:latin typeface="Liberation Mono"/>
              </a:rPr>
              <a:t>'SALES'</a:t>
            </a:r>
            <a:r>
              <a:rPr lang="en-US" dirty="0">
                <a:solidFill>
                  <a:srgbClr val="000000"/>
                </a:solidFill>
                <a:latin typeface="Liberation Mono"/>
              </a:rPr>
              <a:t>,</a:t>
            </a:r>
            <a:r>
              <a:rPr lang="en-US" dirty="0">
                <a:solidFill>
                  <a:srgbClr val="669900"/>
                </a:solidFill>
                <a:latin typeface="Liberation Mono"/>
              </a:rPr>
              <a:t>'HR'</a:t>
            </a:r>
            <a:r>
              <a:rPr lang="en-US" dirty="0">
                <a:solidFill>
                  <a:srgbClr val="000000"/>
                </a:solidFill>
                <a:latin typeface="Liberation Mono"/>
              </a:rPr>
              <a:t>) ) </a:t>
            </a:r>
            <a:r>
              <a:rPr lang="en-US" dirty="0">
                <a:solidFill>
                  <a:srgbClr val="0077AA"/>
                </a:solidFill>
                <a:latin typeface="Liberation Mono"/>
              </a:rPr>
              <a:t>OFFSET</a:t>
            </a:r>
            <a:r>
              <a:rPr lang="en-US" dirty="0">
                <a:solidFill>
                  <a:srgbClr val="000000"/>
                </a:solidFill>
                <a:latin typeface="Liberation Mono"/>
              </a:rPr>
              <a:t> </a:t>
            </a:r>
            <a:r>
              <a:rPr lang="en-US" dirty="0">
                <a:solidFill>
                  <a:srgbClr val="990055"/>
                </a:solidFill>
                <a:latin typeface="Liberation Mono"/>
              </a:rPr>
              <a:t>1</a:t>
            </a:r>
            <a:r>
              <a:rPr lang="en-US" dirty="0">
                <a:solidFill>
                  <a:srgbClr val="000000"/>
                </a:solidFill>
                <a:latin typeface="Liberation Mono"/>
              </a:rPr>
              <a:t> </a:t>
            </a:r>
            <a:r>
              <a:rPr lang="en-US" dirty="0">
                <a:solidFill>
                  <a:srgbClr val="0077AA"/>
                </a:solidFill>
                <a:latin typeface="Liberation Mono"/>
              </a:rPr>
              <a:t>ROW</a:t>
            </a:r>
            <a:r>
              <a:rPr lang="en-US" dirty="0">
                <a:solidFill>
                  <a:srgbClr val="000000"/>
                </a:solidFill>
                <a:latin typeface="Liberation Mono"/>
              </a:rPr>
              <a:t> </a:t>
            </a:r>
            <a:r>
              <a:rPr lang="en-US" dirty="0">
                <a:solidFill>
                  <a:srgbClr val="0077AA"/>
                </a:solidFill>
                <a:latin typeface="Liberation Mono"/>
              </a:rPr>
              <a:t>FETCH</a:t>
            </a:r>
            <a:r>
              <a:rPr lang="en-US" dirty="0">
                <a:solidFill>
                  <a:srgbClr val="000000"/>
                </a:solidFill>
                <a:latin typeface="Liberation Mono"/>
              </a:rPr>
              <a:t> </a:t>
            </a:r>
            <a:r>
              <a:rPr lang="en-US" dirty="0">
                <a:solidFill>
                  <a:srgbClr val="0077AA"/>
                </a:solidFill>
                <a:latin typeface="Liberation Mono"/>
              </a:rPr>
              <a:t>NEXT</a:t>
            </a:r>
            <a:r>
              <a:rPr lang="en-US" dirty="0">
                <a:solidFill>
                  <a:srgbClr val="000000"/>
                </a:solidFill>
                <a:latin typeface="Liberation Mono"/>
              </a:rPr>
              <a:t> </a:t>
            </a:r>
            <a:r>
              <a:rPr lang="en-US" dirty="0">
                <a:solidFill>
                  <a:srgbClr val="990055"/>
                </a:solidFill>
                <a:latin typeface="Liberation Mono"/>
              </a:rPr>
              <a:t>2</a:t>
            </a:r>
            <a:r>
              <a:rPr lang="en-US" dirty="0">
                <a:solidFill>
                  <a:srgbClr val="000000"/>
                </a:solidFill>
                <a:latin typeface="Liberation Mono"/>
              </a:rPr>
              <a:t> </a:t>
            </a:r>
            <a:r>
              <a:rPr lang="en-US" dirty="0">
                <a:solidFill>
                  <a:srgbClr val="0077AA"/>
                </a:solidFill>
                <a:latin typeface="Liberation Mono"/>
              </a:rPr>
              <a:t>ROWS</a:t>
            </a:r>
            <a:r>
              <a:rPr lang="en-US" dirty="0">
                <a:solidFill>
                  <a:srgbClr val="000000"/>
                </a:solidFill>
                <a:latin typeface="Liberation Mono"/>
              </a:rPr>
              <a:t> </a:t>
            </a:r>
            <a:r>
              <a:rPr lang="en-US" dirty="0">
                <a:solidFill>
                  <a:srgbClr val="0077AA"/>
                </a:solidFill>
                <a:latin typeface="Liberation Mono"/>
              </a:rPr>
              <a:t>ONLY</a:t>
            </a:r>
            <a:r>
              <a:rPr lang="en-US" dirty="0">
                <a:solidFill>
                  <a:srgbClr val="000000"/>
                </a:solidFill>
                <a:latin typeface="Liberation Mono"/>
              </a:rPr>
              <a:t>;</a:t>
            </a:r>
          </a:p>
        </p:txBody>
      </p:sp>
    </p:spTree>
    <p:extLst>
      <p:ext uri="{BB962C8B-B14F-4D97-AF65-F5344CB8AC3E}">
        <p14:creationId xmlns:p14="http://schemas.microsoft.com/office/powerpoint/2010/main" val="184000930"/>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46631F8-8519-4D00-843E-022AE07817EB}"/>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AB634BED-CAC5-476F-85C4-5A53E7113975}"/>
              </a:ext>
            </a:extLst>
          </p:cNvPr>
          <p:cNvSpPr/>
          <p:nvPr/>
        </p:nvSpPr>
        <p:spPr>
          <a:xfrm>
            <a:off x="374665" y="32229"/>
            <a:ext cx="11305256" cy="537391"/>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Problem with NOT IN:</a:t>
            </a:r>
          </a:p>
        </p:txBody>
      </p:sp>
      <p:sp>
        <p:nvSpPr>
          <p:cNvPr id="14" name="TextBox 13">
            <a:extLst>
              <a:ext uri="{FF2B5EF4-FFF2-40B4-BE49-F238E27FC236}">
                <a16:creationId xmlns:a16="http://schemas.microsoft.com/office/drawing/2014/main" id="{A1E84346-D9F6-41DD-96E7-D61C1486EA86}"/>
              </a:ext>
            </a:extLst>
          </p:cNvPr>
          <p:cNvSpPr txBox="1"/>
          <p:nvPr/>
        </p:nvSpPr>
        <p:spPr>
          <a:xfrm>
            <a:off x="302498" y="3429000"/>
            <a:ext cx="11881319" cy="769441"/>
          </a:xfrm>
          <a:prstGeom prst="rect">
            <a:avLst/>
          </a:prstGeom>
        </p:spPr>
        <p:txBody>
          <a:bodyPr wrap="square">
            <a:spAutoFit/>
          </a:bodyPr>
          <a:lstStyle>
            <a:defPPr>
              <a:defRPr lang="en-US"/>
            </a:defPPr>
            <a:lvl1pPr marL="342900" indent="-342900">
              <a:lnSpc>
                <a:spcPct val="150000"/>
              </a:lnSpc>
              <a:buFont typeface="Arial" panose="020B0604020202020204" pitchFamily="34" charset="0"/>
              <a:buChar char="•"/>
              <a:defRPr>
                <a:solidFill>
                  <a:srgbClr val="0077AA"/>
                </a:solidFill>
                <a:latin typeface="Liberation Mono"/>
                <a:cs typeface="Times New Roman" panose="02020603050405020304" pitchFamily="18" charset="0"/>
              </a:defRPr>
            </a:lvl1pPr>
          </a:lstStyle>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a </a:t>
            </a:r>
            <a:r>
              <a:rPr lang="en-US" dirty="0"/>
              <a:t>WHERE</a:t>
            </a:r>
            <a:r>
              <a:rPr lang="en-US" dirty="0">
                <a:solidFill>
                  <a:schemeClr val="tx1"/>
                </a:solidFill>
              </a:rPr>
              <a:t> c1 </a:t>
            </a:r>
            <a:r>
              <a:rPr lang="en-US" dirty="0">
                <a:solidFill>
                  <a:schemeClr val="accent5">
                    <a:lumMod val="75000"/>
                  </a:schemeClr>
                </a:solidFill>
                <a:cs typeface="Arial" panose="020B0604020202020204" pitchFamily="34" charset="0"/>
              </a:rPr>
              <a:t>NOT IN</a:t>
            </a:r>
            <a:r>
              <a:rPr lang="en-US" dirty="0">
                <a:solidFill>
                  <a:schemeClr val="tx1"/>
                </a:solidFill>
              </a:rPr>
              <a:t>(</a:t>
            </a:r>
            <a:r>
              <a:rPr lang="en-US" dirty="0">
                <a:solidFill>
                  <a:srgbClr val="990055"/>
                </a:solidFill>
                <a:cs typeface="+mn-cs"/>
              </a:rPr>
              <a:t>1</a:t>
            </a:r>
            <a:r>
              <a:rPr lang="en-US" dirty="0">
                <a:solidFill>
                  <a:schemeClr val="tx1"/>
                </a:solidFill>
              </a:rPr>
              <a:t>, </a:t>
            </a:r>
            <a:r>
              <a:rPr lang="en-US" dirty="0">
                <a:solidFill>
                  <a:srgbClr val="990055"/>
                </a:solidFill>
                <a:cs typeface="+mn-cs"/>
              </a:rPr>
              <a:t>2</a:t>
            </a:r>
            <a:r>
              <a:rPr lang="en-US" dirty="0">
                <a:solidFill>
                  <a:schemeClr val="tx1"/>
                </a:solidFill>
              </a:rPr>
              <a:t>, </a:t>
            </a:r>
            <a:r>
              <a:rPr lang="en-IN" dirty="0">
                <a:solidFill>
                  <a:schemeClr val="accent4">
                    <a:lumMod val="50000"/>
                  </a:schemeClr>
                </a:solidFill>
                <a:latin typeface="Liberation Mono"/>
                <a:cs typeface="Arial" panose="020B0604020202020204" pitchFamily="34" charset="0"/>
              </a:rPr>
              <a:t>NULL</a:t>
            </a:r>
            <a:r>
              <a:rPr lang="en-US" dirty="0">
                <a:solidFill>
                  <a:schemeClr val="tx1"/>
                </a:solidFill>
              </a:rPr>
              <a:t>); </a:t>
            </a:r>
            <a:r>
              <a:rPr lang="en-IN" dirty="0">
                <a:solidFill>
                  <a:srgbClr val="C00000"/>
                </a:solidFill>
              </a:rPr>
              <a:t>// </a:t>
            </a:r>
            <a:r>
              <a:rPr lang="en-IN" b="1" dirty="0">
                <a:solidFill>
                  <a:srgbClr val="C00000"/>
                </a:solidFill>
              </a:rPr>
              <a:t>Empty set</a:t>
            </a:r>
            <a:endParaRPr lang="en-US" dirty="0">
              <a:solidFill>
                <a:schemeClr val="tx1"/>
              </a:solidFill>
            </a:endParaRPr>
          </a:p>
          <a:p>
            <a:pPr>
              <a:lnSpc>
                <a:spcPct val="100000"/>
              </a:lnSpc>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a</a:t>
            </a:r>
            <a:r>
              <a:rPr lang="en-IN" dirty="0"/>
              <a:t> WHERE </a:t>
            </a:r>
            <a:r>
              <a:rPr lang="en-IN" dirty="0">
                <a:solidFill>
                  <a:schemeClr val="tx1"/>
                </a:solidFill>
              </a:rPr>
              <a:t>c1 </a:t>
            </a:r>
            <a:r>
              <a:rPr lang="en-IN" dirty="0">
                <a:solidFill>
                  <a:schemeClr val="accent5">
                    <a:lumMod val="75000"/>
                  </a:schemeClr>
                </a:solidFill>
                <a:cs typeface="Arial" panose="020B0604020202020204" pitchFamily="34" charset="0"/>
              </a:rPr>
              <a:t>NOT IN</a:t>
            </a:r>
            <a:r>
              <a:rPr lang="en-IN" dirty="0">
                <a:solidFill>
                  <a:schemeClr val="tx1"/>
                </a:solidFill>
              </a:rPr>
              <a:t>( </a:t>
            </a:r>
            <a:r>
              <a:rPr lang="en-IN" dirty="0"/>
              <a:t>SELECT </a:t>
            </a:r>
            <a:r>
              <a:rPr lang="en-IN" dirty="0">
                <a:solidFill>
                  <a:schemeClr val="tx1"/>
                </a:solidFill>
              </a:rPr>
              <a:t>c1</a:t>
            </a:r>
            <a:r>
              <a:rPr lang="en-IN" dirty="0"/>
              <a:t> FROM </a:t>
            </a:r>
            <a:r>
              <a:rPr lang="en-IN" dirty="0">
                <a:solidFill>
                  <a:schemeClr val="tx1"/>
                </a:solidFill>
              </a:rPr>
              <a:t>b</a:t>
            </a:r>
            <a:r>
              <a:rPr lang="en-IN" dirty="0"/>
              <a:t> </a:t>
            </a:r>
            <a:r>
              <a:rPr lang="en-IN" dirty="0">
                <a:solidFill>
                  <a:schemeClr val="tx1"/>
                </a:solidFill>
              </a:rPr>
              <a:t>);  </a:t>
            </a:r>
            <a:r>
              <a:rPr lang="en-IN" dirty="0">
                <a:solidFill>
                  <a:srgbClr val="C00000"/>
                </a:solidFill>
              </a:rPr>
              <a:t>// </a:t>
            </a:r>
            <a:r>
              <a:rPr lang="en-IN" b="1" dirty="0">
                <a:solidFill>
                  <a:srgbClr val="C00000"/>
                </a:solidFill>
              </a:rPr>
              <a:t>Empty set</a:t>
            </a:r>
          </a:p>
        </p:txBody>
      </p:sp>
      <p:sp>
        <p:nvSpPr>
          <p:cNvPr id="9" name="Rectangle 8">
            <a:extLst>
              <a:ext uri="{FF2B5EF4-FFF2-40B4-BE49-F238E27FC236}">
                <a16:creationId xmlns:a16="http://schemas.microsoft.com/office/drawing/2014/main" id="{E2DB4D9C-3543-45FC-BACF-F85105A6E59F}"/>
              </a:ext>
            </a:extLst>
          </p:cNvPr>
          <p:cNvSpPr/>
          <p:nvPr/>
        </p:nvSpPr>
        <p:spPr>
          <a:xfrm>
            <a:off x="1548000" y="0"/>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not in</a:t>
            </a:r>
            <a:endParaRPr lang="en-IN" sz="3200" i="1" dirty="0">
              <a:solidFill>
                <a:srgbClr val="FF9900"/>
              </a:solidFill>
              <a:latin typeface="Arial" pitchFamily="34" charset="0"/>
              <a:cs typeface="Arial" pitchFamily="34" charset="0"/>
            </a:endParaRPr>
          </a:p>
        </p:txBody>
      </p:sp>
      <p:graphicFrame>
        <p:nvGraphicFramePr>
          <p:cNvPr id="5" name="Table 6">
            <a:extLst>
              <a:ext uri="{FF2B5EF4-FFF2-40B4-BE49-F238E27FC236}">
                <a16:creationId xmlns:a16="http://schemas.microsoft.com/office/drawing/2014/main" id="{97CE403B-5BD6-4752-91F7-6DA0C1396628}"/>
              </a:ext>
            </a:extLst>
          </p:cNvPr>
          <p:cNvGraphicFramePr>
            <a:graphicFrameLocks noGrp="1"/>
          </p:cNvGraphicFramePr>
          <p:nvPr/>
        </p:nvGraphicFramePr>
        <p:xfrm>
          <a:off x="302498" y="874399"/>
          <a:ext cx="2913182" cy="2225040"/>
        </p:xfrm>
        <a:graphic>
          <a:graphicData uri="http://schemas.openxmlformats.org/drawingml/2006/table">
            <a:tbl>
              <a:tblPr firstRow="1" bandRow="1">
                <a:tableStyleId>{5940675A-B579-460E-94D1-54222C63F5DA}</a:tableStyleId>
              </a:tblPr>
              <a:tblGrid>
                <a:gridCol w="1456591">
                  <a:extLst>
                    <a:ext uri="{9D8B030D-6E8A-4147-A177-3AD203B41FA5}">
                      <a16:colId xmlns:a16="http://schemas.microsoft.com/office/drawing/2014/main" val="1275589697"/>
                    </a:ext>
                  </a:extLst>
                </a:gridCol>
                <a:gridCol w="1456591">
                  <a:extLst>
                    <a:ext uri="{9D8B030D-6E8A-4147-A177-3AD203B41FA5}">
                      <a16:colId xmlns:a16="http://schemas.microsoft.com/office/drawing/2014/main" val="3619041846"/>
                    </a:ext>
                  </a:extLst>
                </a:gridCol>
              </a:tblGrid>
              <a:tr h="370840">
                <a:tc>
                  <a:txBody>
                    <a:bodyPr/>
                    <a:lstStyle/>
                    <a:p>
                      <a:pPr algn="ctr"/>
                      <a:r>
                        <a:rPr lang="en-US" b="1" dirty="0">
                          <a:latin typeface="Arial" panose="020B0604020202020204" pitchFamily="34" charset="0"/>
                          <a:cs typeface="Arial" panose="020B0604020202020204" pitchFamily="34" charset="0"/>
                        </a:rPr>
                        <a:t>c1</a:t>
                      </a:r>
                      <a:endParaRPr lang="en-IN" b="1" dirty="0">
                        <a:latin typeface="Arial" panose="020B0604020202020204" pitchFamily="34" charset="0"/>
                        <a:cs typeface="Arial" panose="020B0604020202020204" pitchFamily="34" charset="0"/>
                      </a:endParaRPr>
                    </a:p>
                  </a:txBody>
                  <a:tcPr/>
                </a:tc>
                <a:tc>
                  <a:txBody>
                    <a:bodyPr/>
                    <a:lstStyle/>
                    <a:p>
                      <a:pPr algn="ctr"/>
                      <a:r>
                        <a:rPr lang="en-US" b="1" dirty="0">
                          <a:latin typeface="Arial" panose="020B0604020202020204" pitchFamily="34" charset="0"/>
                          <a:cs typeface="Arial" panose="020B0604020202020204" pitchFamily="34" charset="0"/>
                        </a:rPr>
                        <a:t>c2</a:t>
                      </a:r>
                      <a:endParaRPr lang="en-IN"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94249462"/>
                  </a:ext>
                </a:extLst>
              </a:tr>
              <a:tr h="370840">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23410733"/>
                  </a:ext>
                </a:extLst>
              </a:tr>
              <a:tr h="370840">
                <a:tc>
                  <a:txBody>
                    <a:bodyPr/>
                    <a:lstStyle/>
                    <a:p>
                      <a:pPr algn="ctr"/>
                      <a:r>
                        <a:rPr lang="en-US" dirty="0">
                          <a:latin typeface="Arial" panose="020B0604020202020204" pitchFamily="34" charset="0"/>
                          <a:cs typeface="Arial" panose="020B0604020202020204" pitchFamily="34" charset="0"/>
                        </a:rPr>
                        <a:t>2</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985258648"/>
                  </a:ext>
                </a:extLst>
              </a:tr>
              <a:tr h="370840">
                <a:tc>
                  <a:txBody>
                    <a:bodyPr/>
                    <a:lstStyle/>
                    <a:p>
                      <a:pPr algn="ctr"/>
                      <a:r>
                        <a:rPr lang="en-US" dirty="0">
                          <a:latin typeface="Arial" panose="020B0604020202020204" pitchFamily="34" charset="0"/>
                          <a:cs typeface="Arial" panose="020B0604020202020204" pitchFamily="34" charset="0"/>
                        </a:rPr>
                        <a:t>3</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785684035"/>
                  </a:ext>
                </a:extLst>
              </a:tr>
              <a:tr h="370840">
                <a:tc>
                  <a:txBody>
                    <a:bodyPr/>
                    <a:lstStyle/>
                    <a:p>
                      <a:pPr algn="ctr"/>
                      <a:r>
                        <a:rPr lang="en-US" dirty="0">
                          <a:latin typeface="Arial" panose="020B0604020202020204" pitchFamily="34" charset="0"/>
                          <a:cs typeface="Arial" panose="020B0604020202020204" pitchFamily="34" charset="0"/>
                        </a:rPr>
                        <a:t>4</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009458250"/>
                  </a:ext>
                </a:extLst>
              </a:tr>
              <a:tr h="370840">
                <a:tc>
                  <a:txBody>
                    <a:bodyPr/>
                    <a:lstStyle/>
                    <a:p>
                      <a:pPr algn="ctr"/>
                      <a:r>
                        <a:rPr lang="en-US" dirty="0">
                          <a:latin typeface="Arial" panose="020B0604020202020204" pitchFamily="34" charset="0"/>
                          <a:cs typeface="Arial" panose="020B0604020202020204" pitchFamily="34" charset="0"/>
                        </a:rPr>
                        <a:t>5</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021776548"/>
                  </a:ext>
                </a:extLst>
              </a:tr>
            </a:tbl>
          </a:graphicData>
        </a:graphic>
      </p:graphicFrame>
      <p:graphicFrame>
        <p:nvGraphicFramePr>
          <p:cNvPr id="10" name="Table 6">
            <a:extLst>
              <a:ext uri="{FF2B5EF4-FFF2-40B4-BE49-F238E27FC236}">
                <a16:creationId xmlns:a16="http://schemas.microsoft.com/office/drawing/2014/main" id="{C1A85F8A-F42F-4EEA-93B4-6208BF2633DD}"/>
              </a:ext>
            </a:extLst>
          </p:cNvPr>
          <p:cNvGraphicFramePr>
            <a:graphicFrameLocks noGrp="1"/>
          </p:cNvGraphicFramePr>
          <p:nvPr/>
        </p:nvGraphicFramePr>
        <p:xfrm>
          <a:off x="4135527" y="874399"/>
          <a:ext cx="2913182" cy="1483360"/>
        </p:xfrm>
        <a:graphic>
          <a:graphicData uri="http://schemas.openxmlformats.org/drawingml/2006/table">
            <a:tbl>
              <a:tblPr firstRow="1" bandRow="1">
                <a:tableStyleId>{5940675A-B579-460E-94D1-54222C63F5DA}</a:tableStyleId>
              </a:tblPr>
              <a:tblGrid>
                <a:gridCol w="1456591">
                  <a:extLst>
                    <a:ext uri="{9D8B030D-6E8A-4147-A177-3AD203B41FA5}">
                      <a16:colId xmlns:a16="http://schemas.microsoft.com/office/drawing/2014/main" val="1275589697"/>
                    </a:ext>
                  </a:extLst>
                </a:gridCol>
                <a:gridCol w="1456591">
                  <a:extLst>
                    <a:ext uri="{9D8B030D-6E8A-4147-A177-3AD203B41FA5}">
                      <a16:colId xmlns:a16="http://schemas.microsoft.com/office/drawing/2014/main" val="3619041846"/>
                    </a:ext>
                  </a:extLst>
                </a:gridCol>
              </a:tblGrid>
              <a:tr h="370840">
                <a:tc>
                  <a:txBody>
                    <a:bodyPr/>
                    <a:lstStyle/>
                    <a:p>
                      <a:pPr algn="ctr"/>
                      <a:r>
                        <a:rPr lang="en-US" b="1" dirty="0">
                          <a:latin typeface="Arial" panose="020B0604020202020204" pitchFamily="34" charset="0"/>
                          <a:cs typeface="Arial" panose="020B0604020202020204" pitchFamily="34" charset="0"/>
                        </a:rPr>
                        <a:t>c1</a:t>
                      </a:r>
                      <a:endParaRPr lang="en-IN" b="1" dirty="0">
                        <a:latin typeface="Arial" panose="020B0604020202020204" pitchFamily="34" charset="0"/>
                        <a:cs typeface="Arial" panose="020B0604020202020204" pitchFamily="34" charset="0"/>
                      </a:endParaRPr>
                    </a:p>
                  </a:txBody>
                  <a:tcPr/>
                </a:tc>
                <a:tc>
                  <a:txBody>
                    <a:bodyPr/>
                    <a:lstStyle/>
                    <a:p>
                      <a:pPr algn="ctr"/>
                      <a:r>
                        <a:rPr lang="en-US" b="1" dirty="0">
                          <a:latin typeface="Arial" panose="020B0604020202020204" pitchFamily="34" charset="0"/>
                          <a:cs typeface="Arial" panose="020B0604020202020204" pitchFamily="34" charset="0"/>
                        </a:rPr>
                        <a:t>c2</a:t>
                      </a:r>
                      <a:endParaRPr lang="en-IN"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94249462"/>
                  </a:ext>
                </a:extLst>
              </a:tr>
              <a:tr h="370840">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7</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23410733"/>
                  </a:ext>
                </a:extLst>
              </a:tr>
              <a:tr h="370840">
                <a:tc>
                  <a:txBody>
                    <a:bodyPr/>
                    <a:lstStyle/>
                    <a:p>
                      <a:pPr algn="ctr"/>
                      <a:r>
                        <a:rPr lang="en-US" dirty="0">
                          <a:latin typeface="Arial" panose="020B0604020202020204" pitchFamily="34" charset="0"/>
                          <a:cs typeface="Arial" panose="020B0604020202020204" pitchFamily="34" charset="0"/>
                        </a:rPr>
                        <a:t>NULL</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7</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985258648"/>
                  </a:ext>
                </a:extLst>
              </a:tr>
              <a:tr h="370840">
                <a:tc>
                  <a:txBody>
                    <a:bodyPr/>
                    <a:lstStyle/>
                    <a:p>
                      <a:pPr algn="ctr"/>
                      <a:r>
                        <a:rPr lang="en-US" dirty="0">
                          <a:latin typeface="Arial" panose="020B0604020202020204" pitchFamily="34" charset="0"/>
                          <a:cs typeface="Arial" panose="020B0604020202020204" pitchFamily="34" charset="0"/>
                        </a:rPr>
                        <a:t>3</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7</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785684035"/>
                  </a:ext>
                </a:extLst>
              </a:tr>
            </a:tbl>
          </a:graphicData>
        </a:graphic>
      </p:graphicFrame>
      <p:sp>
        <p:nvSpPr>
          <p:cNvPr id="12" name="TextBox 11">
            <a:extLst>
              <a:ext uri="{FF2B5EF4-FFF2-40B4-BE49-F238E27FC236}">
                <a16:creationId xmlns:a16="http://schemas.microsoft.com/office/drawing/2014/main" id="{7D7D3FAE-FBE2-48D3-8B00-59375CB46FB1}"/>
              </a:ext>
            </a:extLst>
          </p:cNvPr>
          <p:cNvSpPr txBox="1"/>
          <p:nvPr/>
        </p:nvSpPr>
        <p:spPr>
          <a:xfrm>
            <a:off x="374664" y="5085184"/>
            <a:ext cx="10905911" cy="369332"/>
          </a:xfrm>
          <a:prstGeom prst="rect">
            <a:avLst/>
          </a:prstGeom>
          <a:noFill/>
        </p:spPr>
        <p:txBody>
          <a:bodyPr wrap="square">
            <a:spAutoFit/>
          </a:bodyPr>
          <a:lstStyle/>
          <a:p>
            <a:r>
              <a:rPr lang="en-US" b="0" i="0" dirty="0">
                <a:solidFill>
                  <a:srgbClr val="000000"/>
                </a:solidFill>
                <a:effectLst/>
                <a:latin typeface="Liberation Mono"/>
              </a:rPr>
              <a:t>"</a:t>
            </a:r>
            <a:r>
              <a:rPr lang="en-US" dirty="0">
                <a:latin typeface="Liberation Mono"/>
                <a:cs typeface="Times New Roman" panose="02020603050405020304" pitchFamily="18" charset="0"/>
              </a:rPr>
              <a:t>color</a:t>
            </a:r>
            <a:r>
              <a:rPr lang="en-US" b="0" i="0" dirty="0">
                <a:solidFill>
                  <a:srgbClr val="006FE0"/>
                </a:solidFill>
                <a:effectLst/>
                <a:latin typeface="Liberation Mono"/>
              </a:rPr>
              <a:t> </a:t>
            </a:r>
            <a:r>
              <a:rPr lang="en-US" dirty="0">
                <a:solidFill>
                  <a:srgbClr val="0077AA"/>
                </a:solidFill>
                <a:latin typeface="Liberation Mono"/>
                <a:cs typeface="Times New Roman" panose="02020603050405020304" pitchFamily="18" charset="0"/>
              </a:rPr>
              <a:t>NOT</a:t>
            </a:r>
            <a:r>
              <a:rPr lang="en-US" b="0" i="0" dirty="0">
                <a:solidFill>
                  <a:srgbClr val="006FE0"/>
                </a:solidFill>
                <a:effectLst/>
                <a:latin typeface="Liberation Mono"/>
              </a:rPr>
              <a:t> </a:t>
            </a:r>
            <a:r>
              <a:rPr lang="en-US" b="0" i="0" dirty="0">
                <a:solidFill>
                  <a:srgbClr val="3215EB"/>
                </a:solidFill>
                <a:effectLst/>
                <a:latin typeface="Liberation Mono"/>
              </a:rPr>
              <a:t>IN</a:t>
            </a:r>
            <a:r>
              <a:rPr lang="en-US" b="0" i="0" dirty="0">
                <a:solidFill>
                  <a:srgbClr val="006FE0"/>
                </a:solidFill>
                <a:effectLst/>
                <a:latin typeface="Liberation Mono"/>
              </a:rPr>
              <a:t> </a:t>
            </a:r>
            <a:r>
              <a:rPr lang="en-US" b="0" i="0" dirty="0">
                <a:solidFill>
                  <a:srgbClr val="333333"/>
                </a:solidFill>
                <a:effectLst/>
                <a:latin typeface="Liberation Mono"/>
              </a:rPr>
              <a:t>(</a:t>
            </a:r>
            <a:r>
              <a:rPr lang="en-US" dirty="0">
                <a:latin typeface="Liberation Mono"/>
                <a:cs typeface="Times New Roman" panose="02020603050405020304" pitchFamily="18" charset="0"/>
              </a:rPr>
              <a:t>Red</a:t>
            </a:r>
            <a:r>
              <a:rPr lang="en-US" b="0" i="0" dirty="0">
                <a:solidFill>
                  <a:srgbClr val="333333"/>
                </a:solidFill>
                <a:effectLst/>
                <a:latin typeface="Liberation Mono"/>
              </a:rPr>
              <a:t>,</a:t>
            </a:r>
            <a:r>
              <a:rPr lang="en-US" b="0" i="0" dirty="0">
                <a:solidFill>
                  <a:srgbClr val="006FE0"/>
                </a:solidFill>
                <a:effectLst/>
                <a:latin typeface="Liberation Mono"/>
              </a:rPr>
              <a:t> </a:t>
            </a:r>
            <a:r>
              <a:rPr lang="en-US" dirty="0">
                <a:latin typeface="Liberation Mono"/>
                <a:cs typeface="Times New Roman" panose="02020603050405020304" pitchFamily="18" charset="0"/>
              </a:rPr>
              <a:t>Blue</a:t>
            </a:r>
            <a:r>
              <a:rPr lang="en-US" b="0" i="0" dirty="0">
                <a:solidFill>
                  <a:srgbClr val="333333"/>
                </a:solidFill>
                <a:effectLst/>
                <a:latin typeface="Liberation Mono"/>
              </a:rPr>
              <a:t>,</a:t>
            </a:r>
            <a:r>
              <a:rPr lang="en-US" b="0" i="0" dirty="0">
                <a:solidFill>
                  <a:srgbClr val="006FE0"/>
                </a:solidFill>
                <a:effectLst/>
                <a:latin typeface="Liberation Mono"/>
              </a:rPr>
              <a:t> </a:t>
            </a:r>
            <a:r>
              <a:rPr lang="en-US" b="0" i="0" dirty="0">
                <a:solidFill>
                  <a:srgbClr val="3215EB"/>
                </a:solidFill>
                <a:effectLst/>
                <a:latin typeface="Liberation Mono"/>
              </a:rPr>
              <a:t>NULL</a:t>
            </a:r>
            <a:r>
              <a:rPr lang="en-US" b="0" i="0" dirty="0">
                <a:solidFill>
                  <a:srgbClr val="333333"/>
                </a:solidFill>
                <a:effectLst/>
                <a:latin typeface="Liberation Mono"/>
              </a:rPr>
              <a:t>)</a:t>
            </a:r>
            <a:r>
              <a:rPr lang="en-US" b="0" i="0" dirty="0">
                <a:solidFill>
                  <a:srgbClr val="000000"/>
                </a:solidFill>
                <a:effectLst/>
                <a:latin typeface="Liberation Mono"/>
              </a:rPr>
              <a:t>"  </a:t>
            </a:r>
            <a:r>
              <a:rPr lang="en-IN" b="0" i="0" dirty="0">
                <a:solidFill>
                  <a:srgbClr val="373737"/>
                </a:solidFill>
                <a:effectLst/>
                <a:latin typeface="Roboto" panose="02000000000000000000" pitchFamily="2" charset="0"/>
              </a:rPr>
              <a:t>This is equivalent to:  </a:t>
            </a:r>
            <a:r>
              <a:rPr lang="en-US" b="0" i="0" dirty="0">
                <a:solidFill>
                  <a:srgbClr val="000000"/>
                </a:solidFill>
                <a:effectLst/>
                <a:latin typeface="Liberation Mono"/>
              </a:rPr>
              <a:t>"</a:t>
            </a:r>
            <a:r>
              <a:rPr lang="en-US" dirty="0">
                <a:solidFill>
                  <a:srgbClr val="0077AA"/>
                </a:solidFill>
                <a:latin typeface="Liberation Mono"/>
                <a:cs typeface="Times New Roman" panose="02020603050405020304" pitchFamily="18" charset="0"/>
              </a:rPr>
              <a:t>NOT</a:t>
            </a:r>
            <a:r>
              <a:rPr lang="en-US" b="0" i="0" dirty="0">
                <a:solidFill>
                  <a:srgbClr val="333333"/>
                </a:solidFill>
                <a:effectLst/>
                <a:latin typeface="Liberation Mono"/>
              </a:rPr>
              <a:t>(</a:t>
            </a:r>
            <a:r>
              <a:rPr lang="en-US" dirty="0">
                <a:latin typeface="Liberation Mono"/>
                <a:cs typeface="Times New Roman" panose="02020603050405020304" pitchFamily="18" charset="0"/>
              </a:rPr>
              <a:t>color</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Times New Roman" panose="02020603050405020304" pitchFamily="18" charset="0"/>
              </a:rPr>
              <a:t>Red</a:t>
            </a:r>
            <a:r>
              <a:rPr lang="en-US" b="0" i="0" dirty="0">
                <a:solidFill>
                  <a:srgbClr val="006FE0"/>
                </a:solidFill>
                <a:effectLst/>
                <a:latin typeface="Liberation Mono"/>
              </a:rPr>
              <a:t> </a:t>
            </a:r>
            <a:r>
              <a:rPr lang="en-US" dirty="0">
                <a:solidFill>
                  <a:srgbClr val="A67F59"/>
                </a:solidFill>
                <a:latin typeface="Liberation Mono"/>
              </a:rPr>
              <a:t>OR</a:t>
            </a:r>
            <a:r>
              <a:rPr lang="en-US" b="0" i="0" dirty="0">
                <a:solidFill>
                  <a:srgbClr val="006FE0"/>
                </a:solidFill>
                <a:effectLst/>
                <a:latin typeface="Liberation Mono"/>
              </a:rPr>
              <a:t> </a:t>
            </a:r>
            <a:r>
              <a:rPr lang="en-US" dirty="0">
                <a:latin typeface="Liberation Mono"/>
                <a:cs typeface="Times New Roman" panose="02020603050405020304" pitchFamily="18" charset="0"/>
              </a:rPr>
              <a:t>color</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Times New Roman" panose="02020603050405020304" pitchFamily="18" charset="0"/>
              </a:rPr>
              <a:t>Blue</a:t>
            </a:r>
            <a:r>
              <a:rPr lang="en-US" b="0" i="0" dirty="0">
                <a:solidFill>
                  <a:srgbClr val="006FE0"/>
                </a:solidFill>
                <a:effectLst/>
                <a:latin typeface="Liberation Mono"/>
              </a:rPr>
              <a:t> </a:t>
            </a:r>
            <a:r>
              <a:rPr lang="en-US" dirty="0">
                <a:solidFill>
                  <a:srgbClr val="A67F59"/>
                </a:solidFill>
                <a:latin typeface="Liberation Mono"/>
              </a:rPr>
              <a:t>OR</a:t>
            </a:r>
            <a:r>
              <a:rPr lang="en-US" b="0" i="0" dirty="0">
                <a:solidFill>
                  <a:srgbClr val="006FE0"/>
                </a:solidFill>
                <a:effectLst/>
                <a:latin typeface="Liberation Mono"/>
              </a:rPr>
              <a:t> </a:t>
            </a:r>
            <a:r>
              <a:rPr lang="en-US" dirty="0">
                <a:latin typeface="Liberation Mono"/>
                <a:cs typeface="Times New Roman" panose="02020603050405020304" pitchFamily="18" charset="0"/>
              </a:rPr>
              <a:t>color</a:t>
            </a:r>
            <a:r>
              <a:rPr lang="en-US" dirty="0">
                <a:solidFill>
                  <a:schemeClr val="accent5">
                    <a:lumMod val="75000"/>
                  </a:schemeClr>
                </a:solidFill>
                <a:latin typeface="Liberation Mono"/>
                <a:cs typeface="Arial" panose="020B0604020202020204" pitchFamily="34" charset="0"/>
              </a:rPr>
              <a:t>=</a:t>
            </a:r>
            <a:r>
              <a:rPr lang="en-US" b="0" i="0" dirty="0">
                <a:solidFill>
                  <a:srgbClr val="3215EB"/>
                </a:solidFill>
                <a:effectLst/>
                <a:latin typeface="Liberation Mono"/>
              </a:rPr>
              <a:t>NULL</a:t>
            </a:r>
            <a:r>
              <a:rPr lang="en-US" b="0" i="0" dirty="0">
                <a:solidFill>
                  <a:srgbClr val="333333"/>
                </a:solidFill>
                <a:effectLst/>
                <a:latin typeface="Liberation Mono"/>
              </a:rPr>
              <a:t>)</a:t>
            </a:r>
            <a:r>
              <a:rPr lang="en-US" b="0" i="0" dirty="0">
                <a:solidFill>
                  <a:srgbClr val="000000"/>
                </a:solidFill>
                <a:effectLst/>
                <a:latin typeface="Liberation Mono"/>
              </a:rPr>
              <a:t>"</a:t>
            </a:r>
            <a:endParaRPr lang="en-IN" dirty="0">
              <a:latin typeface="Liberation Mono"/>
            </a:endParaRPr>
          </a:p>
        </p:txBody>
      </p:sp>
      <p:sp>
        <p:nvSpPr>
          <p:cNvPr id="11" name="TextBox 10">
            <a:extLst>
              <a:ext uri="{FF2B5EF4-FFF2-40B4-BE49-F238E27FC236}">
                <a16:creationId xmlns:a16="http://schemas.microsoft.com/office/drawing/2014/main" id="{2CEDBBA0-6ACE-46AF-9EDD-A4DE19E6FE36}"/>
              </a:ext>
            </a:extLst>
          </p:cNvPr>
          <p:cNvSpPr txBox="1"/>
          <p:nvPr/>
        </p:nvSpPr>
        <p:spPr>
          <a:xfrm>
            <a:off x="263352" y="469307"/>
            <a:ext cx="360040" cy="461665"/>
          </a:xfrm>
          <a:prstGeom prst="rect">
            <a:avLst/>
          </a:prstGeom>
          <a:noFill/>
        </p:spPr>
        <p:txBody>
          <a:bodyPr wrap="square">
            <a:spAutoFit/>
          </a:bodyPr>
          <a:lstStyle/>
          <a:p>
            <a:r>
              <a:rPr lang="en-US" sz="2400" b="0" i="1" dirty="0">
                <a:solidFill>
                  <a:srgbClr val="3215EB"/>
                </a:solidFill>
                <a:effectLst/>
                <a:latin typeface="Liberation Mono"/>
              </a:rPr>
              <a:t>a</a:t>
            </a:r>
            <a:endParaRPr lang="en-IN" i="1" dirty="0"/>
          </a:p>
        </p:txBody>
      </p:sp>
      <p:sp>
        <p:nvSpPr>
          <p:cNvPr id="13" name="TextBox 12">
            <a:extLst>
              <a:ext uri="{FF2B5EF4-FFF2-40B4-BE49-F238E27FC236}">
                <a16:creationId xmlns:a16="http://schemas.microsoft.com/office/drawing/2014/main" id="{079F3F37-F1FE-404B-BDE9-C23FFC6B79EE}"/>
              </a:ext>
            </a:extLst>
          </p:cNvPr>
          <p:cNvSpPr txBox="1"/>
          <p:nvPr/>
        </p:nvSpPr>
        <p:spPr>
          <a:xfrm>
            <a:off x="4096521" y="467823"/>
            <a:ext cx="360040" cy="461665"/>
          </a:xfrm>
          <a:prstGeom prst="rect">
            <a:avLst/>
          </a:prstGeom>
          <a:noFill/>
        </p:spPr>
        <p:txBody>
          <a:bodyPr wrap="square">
            <a:spAutoFit/>
          </a:bodyPr>
          <a:lstStyle/>
          <a:p>
            <a:r>
              <a:rPr lang="en-US" sz="2400" i="1" dirty="0">
                <a:solidFill>
                  <a:srgbClr val="3215EB"/>
                </a:solidFill>
                <a:latin typeface="Liberation Mono"/>
              </a:rPr>
              <a:t>b</a:t>
            </a:r>
            <a:endParaRPr lang="en-IN" i="1" dirty="0"/>
          </a:p>
        </p:txBody>
      </p:sp>
    </p:spTree>
    <p:extLst>
      <p:ext uri="{BB962C8B-B14F-4D97-AF65-F5344CB8AC3E}">
        <p14:creationId xmlns:p14="http://schemas.microsoft.com/office/powerpoint/2010/main" val="3347398135"/>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76ACC2D-8426-4B9D-8469-E36B7173816A}"/>
              </a:ext>
            </a:extLst>
          </p:cNvPr>
          <p:cNvSpPr/>
          <p:nvPr/>
        </p:nvSpPr>
        <p:spPr>
          <a:xfrm>
            <a:off x="191344" y="1340768"/>
            <a:ext cx="11881318"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3" name="Rectangle 2">
            <a:extLst>
              <a:ext uri="{FF2B5EF4-FFF2-40B4-BE49-F238E27FC236}">
                <a16:creationId xmlns:a16="http://schemas.microsoft.com/office/drawing/2014/main" id="{046631F8-8519-4D00-843E-022AE07817EB}"/>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AB634BED-CAC5-476F-85C4-5A53E7113975}"/>
              </a:ext>
            </a:extLst>
          </p:cNvPr>
          <p:cNvSpPr/>
          <p:nvPr/>
        </p:nvSpPr>
        <p:spPr>
          <a:xfrm>
            <a:off x="374665" y="32229"/>
            <a:ext cx="11305256" cy="1277273"/>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On the left side of the IN() predicate, the row constructor contains only column references.</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On the right side of the IN() predicate, there is more than one row constructor.</a:t>
            </a:r>
            <a:endParaRPr lang="en-IN" dirty="0">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A1E84346-D9F6-41DD-96E7-D61C1486EA86}"/>
              </a:ext>
            </a:extLst>
          </p:cNvPr>
          <p:cNvSpPr txBox="1"/>
          <p:nvPr/>
        </p:nvSpPr>
        <p:spPr>
          <a:xfrm>
            <a:off x="191344" y="1816932"/>
            <a:ext cx="11881319" cy="3970318"/>
          </a:xfrm>
          <a:prstGeom prst="rect">
            <a:avLst/>
          </a:prstGeom>
        </p:spPr>
        <p:txBody>
          <a:bodyPr wrap="square">
            <a:spAutoFit/>
          </a:bodyPr>
          <a:lstStyle>
            <a:defPPr>
              <a:defRPr lang="en-US"/>
            </a:defPPr>
            <a:lvl1pPr marL="342900" indent="-342900">
              <a:lnSpc>
                <a:spcPct val="150000"/>
              </a:lnSpc>
              <a:buFont typeface="Arial" panose="020B0604020202020204" pitchFamily="34" charset="0"/>
              <a:buChar char="•"/>
              <a:defRPr>
                <a:solidFill>
                  <a:srgbClr val="0077AA"/>
                </a:solidFill>
                <a:latin typeface="Liberation Mono"/>
                <a:cs typeface="Times New Roman" panose="02020603050405020304" pitchFamily="18" charset="0"/>
              </a:defRPr>
            </a:lvl1pPr>
          </a:lstStyle>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rgbClr val="A67F59"/>
                </a:solidFill>
                <a:cs typeface="+mn-cs"/>
              </a:rPr>
              <a:t>IN</a:t>
            </a:r>
            <a:r>
              <a:rPr lang="en-IN" dirty="0"/>
              <a:t> </a:t>
            </a:r>
            <a:r>
              <a:rPr lang="en-IN" dirty="0">
                <a:solidFill>
                  <a:srgbClr val="000000"/>
                </a:solidFill>
                <a:cs typeface="+mn-cs"/>
              </a:rPr>
              <a:t>(</a:t>
            </a:r>
            <a:r>
              <a:rPr lang="en-IN" dirty="0">
                <a:solidFill>
                  <a:srgbClr val="990055"/>
                </a:solidFill>
                <a:cs typeface="+mn-cs"/>
              </a:rPr>
              <a:t>10</a:t>
            </a:r>
            <a:r>
              <a:rPr lang="en-IN" dirty="0">
                <a:solidFill>
                  <a:srgbClr val="000000"/>
                </a:solidFill>
                <a:cs typeface="+mn-cs"/>
              </a:rPr>
              <a:t>)</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rgbClr val="A67F59"/>
                </a:solidFill>
                <a:cs typeface="+mn-cs"/>
              </a:rPr>
              <a:t>IN</a:t>
            </a:r>
            <a:r>
              <a:rPr lang="en-IN" dirty="0"/>
              <a:t> </a:t>
            </a:r>
            <a:r>
              <a:rPr lang="en-IN" dirty="0">
                <a:solidFill>
                  <a:srgbClr val="000000"/>
                </a:solidFill>
                <a:cs typeface="+mn-cs"/>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rgbClr val="000000"/>
                </a:solidFill>
                <a:cs typeface="+mn-cs"/>
              </a:rPr>
              <a:t>)</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990055"/>
                </a:solidFill>
                <a:cs typeface="+mn-cs"/>
              </a:rPr>
              <a:t>10</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rgbClr val="000000"/>
                </a:solidFill>
                <a:cs typeface="+mn-cs"/>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rgbClr val="000000"/>
                </a:solidFill>
                <a:cs typeface="+mn-cs"/>
              </a:rPr>
              <a:t>)</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990055"/>
                </a:solidFill>
                <a:cs typeface="+mn-cs"/>
              </a:rPr>
              <a:t>7788</a:t>
            </a:r>
            <a:r>
              <a:rPr lang="en-IN" dirty="0"/>
              <a:t> </a:t>
            </a:r>
            <a:r>
              <a:rPr lang="en-IN" dirty="0">
                <a:solidFill>
                  <a:schemeClr val="accent5">
                    <a:lumMod val="75000"/>
                  </a:schemeClr>
                </a:solidFill>
                <a:cs typeface="Arial" panose="020B0604020202020204" pitchFamily="34" charset="0"/>
              </a:rPr>
              <a:t>IN</a:t>
            </a:r>
            <a:r>
              <a:rPr lang="en-IN" dirty="0">
                <a:solidFill>
                  <a:schemeClr val="tx1"/>
                </a:solidFill>
              </a:rPr>
              <a:t> </a:t>
            </a:r>
            <a:r>
              <a:rPr lang="en-IN" dirty="0">
                <a:solidFill>
                  <a:schemeClr val="bg1">
                    <a:lumMod val="65000"/>
                  </a:schemeClr>
                </a:solidFill>
              </a:rPr>
              <a:t>(</a:t>
            </a:r>
            <a:r>
              <a:rPr lang="en-IN" dirty="0">
                <a:solidFill>
                  <a:schemeClr val="tx1"/>
                </a:solidFill>
              </a:rPr>
              <a:t>empno, mgr</a:t>
            </a:r>
            <a:r>
              <a:rPr lang="en-IN" dirty="0">
                <a:solidFill>
                  <a:srgbClr val="000000"/>
                </a:solidFill>
                <a:cs typeface="+mn-cs"/>
              </a:rPr>
              <a:t>)</a:t>
            </a:r>
            <a:r>
              <a:rPr lang="en-IN" dirty="0">
                <a:solidFill>
                  <a:schemeClr val="tx1"/>
                </a:solidFill>
              </a:rPr>
              <a:t>;   </a:t>
            </a:r>
            <a:r>
              <a:rPr lang="en-IN" dirty="0">
                <a:solidFill>
                  <a:srgbClr val="FD8603"/>
                </a:solidFill>
                <a:sym typeface="Wingdings" panose="05000000000000000000" pitchFamily="2" charset="2"/>
              </a:rPr>
              <a:t></a:t>
            </a:r>
          </a:p>
          <a:p>
            <a:pPr marL="0" indent="0">
              <a:lnSpc>
                <a:spcPct val="100000"/>
              </a:lnSpc>
              <a:buNone/>
            </a:pPr>
            <a:endParaRPr lang="en-IN" sz="800" b="1" dirty="0">
              <a:solidFill>
                <a:srgbClr val="FD8603"/>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990055"/>
                </a:solidFill>
                <a:cs typeface="+mn-cs"/>
              </a:rPr>
              <a:t>1</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chemeClr val="bg1">
                    <a:lumMod val="65000"/>
                  </a:schemeClr>
                </a:solidFill>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chemeClr val="tx1"/>
                </a:solidFill>
              </a:rPr>
              <a:t>, </a:t>
            </a:r>
            <a:r>
              <a:rPr lang="en-IN" dirty="0">
                <a:solidFill>
                  <a:schemeClr val="accent4">
                    <a:lumMod val="50000"/>
                  </a:schemeClr>
                </a:solidFill>
                <a:cs typeface="+mn-cs"/>
              </a:rPr>
              <a:t>True</a:t>
            </a:r>
            <a:r>
              <a:rPr lang="en-IN" dirty="0">
                <a:solidFill>
                  <a:schemeClr val="tx1"/>
                </a:solidFill>
              </a:rPr>
              <a:t>, </a:t>
            </a:r>
            <a:r>
              <a:rPr lang="en-IN" dirty="0">
                <a:solidFill>
                  <a:schemeClr val="accent4">
                    <a:lumMod val="50000"/>
                  </a:schemeClr>
                </a:solidFill>
                <a:cs typeface="+mn-cs"/>
              </a:rPr>
              <a:t>False</a:t>
            </a:r>
            <a:r>
              <a:rPr lang="en-IN" dirty="0">
                <a:solidFill>
                  <a:srgbClr val="000000"/>
                </a:solidFill>
                <a:cs typeface="+mn-cs"/>
              </a:rPr>
              <a:t>)</a:t>
            </a:r>
            <a:r>
              <a:rPr lang="en-IN" dirty="0">
                <a:solidFill>
                  <a:schemeClr val="tx1"/>
                </a:solidFill>
              </a:rPr>
              <a:t>; </a:t>
            </a:r>
            <a:r>
              <a:rPr lang="en-IN" dirty="0">
                <a:solidFill>
                  <a:srgbClr val="FF0000"/>
                </a:solidFill>
                <a:cs typeface="+mn-cs"/>
              </a:rPr>
              <a:t>// </a:t>
            </a:r>
            <a:r>
              <a:rPr lang="en-IN" sz="1600" dirty="0">
                <a:solidFill>
                  <a:srgbClr val="FF0000"/>
                </a:solidFill>
                <a:cs typeface="+mn-cs"/>
              </a:rPr>
              <a:t>ERROR </a:t>
            </a:r>
            <a:r>
              <a:rPr lang="en-US" sz="1600" dirty="0">
                <a:solidFill>
                  <a:srgbClr val="FF0000"/>
                </a:solidFill>
                <a:cs typeface="+mn-cs"/>
              </a:rPr>
              <a:t>Values of types "INTEGER" and "BOOLEAN" are not  comparable</a:t>
            </a:r>
          </a:p>
          <a:p>
            <a:pPr marL="0" indent="0">
              <a:lnSpc>
                <a:spcPct val="100000"/>
              </a:lnSpc>
              <a:buNone/>
            </a:pPr>
            <a:endParaRPr lang="en-IN" sz="800" dirty="0">
              <a:solidFill>
                <a:srgbClr val="FF0000"/>
              </a:solidFill>
              <a:cs typeface="+mn-cs"/>
            </a:endParaRPr>
          </a:p>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a:t>
            </a:r>
            <a:r>
              <a:rPr lang="en-US" dirty="0">
                <a:solidFill>
                  <a:srgbClr val="669900"/>
                </a:solidFill>
                <a:cs typeface="+mn-cs"/>
              </a:rPr>
              <a:t>'SALEEL'</a:t>
            </a:r>
            <a:r>
              <a:rPr lang="en-US" dirty="0">
                <a:solidFill>
                  <a:schemeClr val="tx1"/>
                </a:solidFill>
              </a:rPr>
              <a:t> </a:t>
            </a:r>
            <a:r>
              <a:rPr lang="en-US" dirty="0">
                <a:solidFill>
                  <a:srgbClr val="A67F59"/>
                </a:solidFill>
                <a:cs typeface="+mn-cs"/>
              </a:rPr>
              <a:t>IN</a:t>
            </a:r>
            <a:r>
              <a:rPr lang="en-US" dirty="0">
                <a:solidFill>
                  <a:schemeClr val="tx1"/>
                </a:solidFill>
              </a:rPr>
              <a:t> (10, 20, </a:t>
            </a:r>
            <a:r>
              <a:rPr lang="en-US" dirty="0">
                <a:solidFill>
                  <a:srgbClr val="669900"/>
                </a:solidFill>
                <a:cs typeface="+mn-cs"/>
              </a:rPr>
              <a:t>'SALEEL’</a:t>
            </a:r>
            <a:r>
              <a:rPr lang="en-US" dirty="0">
                <a:solidFill>
                  <a:schemeClr val="tx1"/>
                </a:solidFill>
              </a:rPr>
              <a:t>); </a:t>
            </a:r>
            <a:r>
              <a:rPr lang="en-US" dirty="0">
                <a:solidFill>
                  <a:srgbClr val="FF0000"/>
                </a:solidFill>
              </a:rPr>
              <a:t>// ERROR Data conversion error converting "SALEEL“</a:t>
            </a:r>
          </a:p>
          <a:p>
            <a:pPr marL="0" indent="0">
              <a:lnSpc>
                <a:spcPct val="100000"/>
              </a:lnSpc>
              <a:buNone/>
            </a:pPr>
            <a:endParaRPr lang="en-IN" sz="800" dirty="0">
              <a:solidFill>
                <a:srgbClr val="FF0000"/>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rgbClr val="000000"/>
                </a:solidFill>
                <a:cs typeface="+mn-cs"/>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rgbClr val="000000"/>
                </a:solidFill>
                <a:cs typeface="+mn-cs"/>
              </a:rPr>
              <a:t>)</a:t>
            </a:r>
            <a:r>
              <a:rPr lang="en-IN" dirty="0">
                <a:solidFill>
                  <a:schemeClr val="tx1"/>
                </a:solidFill>
              </a:rPr>
              <a:t> </a:t>
            </a:r>
            <a:r>
              <a:rPr lang="en-IN" dirty="0">
                <a:solidFill>
                  <a:srgbClr val="A67F59"/>
                </a:solidFill>
                <a:cs typeface="+mn-cs"/>
              </a:rPr>
              <a:t>OR</a:t>
            </a:r>
            <a:r>
              <a:rPr lang="en-IN" dirty="0">
                <a:solidFill>
                  <a:schemeClr val="tx1"/>
                </a:solidFill>
              </a:rPr>
              <a:t> </a:t>
            </a:r>
            <a:r>
              <a:rPr lang="en-IN" dirty="0">
                <a:solidFill>
                  <a:schemeClr val="accent4">
                    <a:lumMod val="50000"/>
                  </a:schemeClr>
                </a:solidFill>
                <a:cs typeface="+mn-cs"/>
              </a:rPr>
              <a:t>True</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chemeClr val="accent5">
                    <a:lumMod val="75000"/>
                  </a:schemeClr>
                </a:solidFill>
                <a:cs typeface="Arial" panose="020B0604020202020204" pitchFamily="34" charset="0"/>
              </a:rPr>
              <a:t>IN</a:t>
            </a:r>
            <a:r>
              <a:rPr lang="en-IN" dirty="0">
                <a:solidFill>
                  <a:schemeClr val="tx1"/>
                </a:solidFill>
              </a:rPr>
              <a:t> </a:t>
            </a:r>
            <a:r>
              <a:rPr lang="en-IN" dirty="0">
                <a:solidFill>
                  <a:srgbClr val="000000"/>
                </a:solidFill>
                <a:cs typeface="+mn-cs"/>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rgbClr val="000000"/>
                </a:solidFill>
                <a:cs typeface="+mn-cs"/>
              </a:rPr>
              <a:t>)</a:t>
            </a:r>
            <a:r>
              <a:rPr lang="en-IN" dirty="0">
                <a:solidFill>
                  <a:schemeClr val="tx1"/>
                </a:solidFill>
              </a:rPr>
              <a:t> </a:t>
            </a:r>
            <a:r>
              <a:rPr lang="en-IN" dirty="0">
                <a:solidFill>
                  <a:srgbClr val="A67F59"/>
                </a:solidFill>
                <a:cs typeface="+mn-cs"/>
              </a:rPr>
              <a:t>AND</a:t>
            </a:r>
            <a:r>
              <a:rPr lang="en-IN" dirty="0">
                <a:solidFill>
                  <a:schemeClr val="tx1"/>
                </a:solidFill>
              </a:rPr>
              <a:t> </a:t>
            </a:r>
            <a:r>
              <a:rPr lang="en-IN" dirty="0">
                <a:solidFill>
                  <a:schemeClr val="accent4">
                    <a:lumMod val="50000"/>
                  </a:schemeClr>
                </a:solidFill>
                <a:cs typeface="+mn-cs"/>
              </a:rPr>
              <a:t>True</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deptno </a:t>
            </a:r>
            <a:r>
              <a:rPr lang="en-US" dirty="0">
                <a:solidFill>
                  <a:schemeClr val="accent5">
                    <a:lumMod val="75000"/>
                  </a:schemeClr>
                </a:solidFill>
                <a:cs typeface="Arial" panose="020B0604020202020204" pitchFamily="34" charset="0"/>
              </a:rPr>
              <a:t>IN</a:t>
            </a:r>
            <a:r>
              <a:rPr lang="en-US" dirty="0">
                <a:solidFill>
                  <a:schemeClr val="tx1"/>
                </a:solidFill>
              </a:rPr>
              <a:t> </a:t>
            </a:r>
            <a:r>
              <a:rPr lang="en-US" dirty="0">
                <a:solidFill>
                  <a:srgbClr val="000000"/>
                </a:solidFill>
                <a:cs typeface="+mn-cs"/>
              </a:rPr>
              <a:t>(</a:t>
            </a:r>
            <a:r>
              <a:rPr lang="en-US" dirty="0"/>
              <a:t>SELECT</a:t>
            </a:r>
            <a:r>
              <a:rPr lang="en-US" dirty="0">
                <a:solidFill>
                  <a:schemeClr val="tx1"/>
                </a:solidFill>
              </a:rPr>
              <a:t> deptno </a:t>
            </a:r>
            <a:r>
              <a:rPr lang="en-US" dirty="0"/>
              <a:t>FROM</a:t>
            </a:r>
            <a:r>
              <a:rPr lang="en-US" dirty="0">
                <a:solidFill>
                  <a:schemeClr val="tx1"/>
                </a:solidFill>
              </a:rPr>
              <a:t> dept</a:t>
            </a:r>
            <a:r>
              <a:rPr lang="en-US" dirty="0">
                <a:solidFill>
                  <a:srgbClr val="000000"/>
                </a:solidFill>
                <a:cs typeface="+mn-cs"/>
              </a:rPr>
              <a:t>)</a:t>
            </a:r>
            <a:r>
              <a:rPr lang="en-US" dirty="0">
                <a:solidFill>
                  <a:schemeClr val="tx1"/>
                </a:solidFill>
              </a:rPr>
              <a:t>;</a:t>
            </a:r>
          </a:p>
          <a:p>
            <a:pPr marL="0" indent="0">
              <a:lnSpc>
                <a:spcPct val="100000"/>
              </a:lnSpc>
              <a:buNone/>
            </a:pPr>
            <a:endParaRPr lang="en-US" sz="800" dirty="0">
              <a:solidFill>
                <a:schemeClr val="tx1"/>
              </a:solidFill>
            </a:endParaRPr>
          </a:p>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deptno </a:t>
            </a:r>
            <a:r>
              <a:rPr lang="en-US" dirty="0">
                <a:solidFill>
                  <a:schemeClr val="accent5">
                    <a:lumMod val="75000"/>
                  </a:schemeClr>
                </a:solidFill>
                <a:cs typeface="Arial" panose="020B0604020202020204" pitchFamily="34" charset="0"/>
              </a:rPr>
              <a:t>IN</a:t>
            </a:r>
            <a:r>
              <a:rPr lang="en-US" dirty="0">
                <a:solidFill>
                  <a:schemeClr val="tx1"/>
                </a:solidFill>
              </a:rPr>
              <a:t> </a:t>
            </a:r>
            <a:r>
              <a:rPr lang="en-US" dirty="0">
                <a:solidFill>
                  <a:srgbClr val="000000"/>
                </a:solidFill>
                <a:cs typeface="+mn-cs"/>
              </a:rPr>
              <a:t>(</a:t>
            </a:r>
            <a:r>
              <a:rPr lang="en-US" dirty="0"/>
              <a:t>SELECT</a:t>
            </a:r>
            <a:r>
              <a:rPr lang="en-US" dirty="0">
                <a:solidFill>
                  <a:schemeClr val="tx1"/>
                </a:solidFill>
              </a:rPr>
              <a:t> deptno </a:t>
            </a:r>
            <a:r>
              <a:rPr lang="en-US" dirty="0"/>
              <a:t>FROM</a:t>
            </a:r>
            <a:r>
              <a:rPr lang="en-US" dirty="0">
                <a:solidFill>
                  <a:schemeClr val="tx1"/>
                </a:solidFill>
              </a:rPr>
              <a:t> dept </a:t>
            </a:r>
            <a:r>
              <a:rPr lang="en-US" dirty="0"/>
              <a:t>WHERE</a:t>
            </a:r>
            <a:r>
              <a:rPr lang="en-US" dirty="0">
                <a:solidFill>
                  <a:schemeClr val="tx1"/>
                </a:solidFill>
              </a:rPr>
              <a:t> dname=</a:t>
            </a:r>
            <a:r>
              <a:rPr lang="en-US" dirty="0">
                <a:solidFill>
                  <a:srgbClr val="669900"/>
                </a:solidFill>
                <a:cs typeface="+mn-cs"/>
              </a:rPr>
              <a:t>'ACCOUNTING'</a:t>
            </a:r>
            <a:r>
              <a:rPr lang="en-US" dirty="0">
                <a:solidFill>
                  <a:srgbClr val="000000"/>
                </a:solidFill>
                <a:cs typeface="+mn-cs"/>
              </a:rPr>
              <a:t>)</a:t>
            </a:r>
            <a:r>
              <a:rPr lang="en-US" dirty="0">
                <a:solidFill>
                  <a:schemeClr val="tx1"/>
                </a:solidFill>
              </a:rPr>
              <a:t>;</a:t>
            </a:r>
            <a:endParaRPr lang="en-IN" dirty="0">
              <a:solidFill>
                <a:srgbClr val="FF0000"/>
              </a:solidFill>
              <a:cs typeface="+mn-cs"/>
            </a:endParaRPr>
          </a:p>
        </p:txBody>
      </p:sp>
      <p:sp>
        <p:nvSpPr>
          <p:cNvPr id="9" name="Rectangle 8">
            <a:extLst>
              <a:ext uri="{FF2B5EF4-FFF2-40B4-BE49-F238E27FC236}">
                <a16:creationId xmlns:a16="http://schemas.microsoft.com/office/drawing/2014/main" id="{E2DB4D9C-3543-45FC-BACF-F85105A6E59F}"/>
              </a:ext>
            </a:extLst>
          </p:cNvPr>
          <p:cNvSpPr/>
          <p:nvPr/>
        </p:nvSpPr>
        <p:spPr>
          <a:xfrm>
            <a:off x="1548000" y="0"/>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4026366025"/>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between</a:t>
            </a:r>
          </a:p>
        </p:txBody>
      </p:sp>
      <p:sp>
        <p:nvSpPr>
          <p:cNvPr id="5" name="TextBox 4">
            <a:extLst>
              <a:ext uri="{FF2B5EF4-FFF2-40B4-BE49-F238E27FC236}">
                <a16:creationId xmlns:a16="http://schemas.microsoft.com/office/drawing/2014/main" id="{53240AC3-BC05-4B3A-B03F-9624945E97DF}"/>
              </a:ext>
            </a:extLst>
          </p:cNvPr>
          <p:cNvSpPr txBox="1"/>
          <p:nvPr/>
        </p:nvSpPr>
        <p:spPr>
          <a:xfrm>
            <a:off x="1109446" y="3212976"/>
            <a:ext cx="9973108" cy="400110"/>
          </a:xfrm>
          <a:prstGeom prst="rect">
            <a:avLst/>
          </a:prstGeom>
          <a:noFill/>
        </p:spPr>
        <p:txBody>
          <a:bodyPr wrap="square">
            <a:spAutoFit/>
          </a:bodyPr>
          <a:lstStyle/>
          <a:p>
            <a:r>
              <a:rPr lang="en-US" sz="2000" dirty="0">
                <a:latin typeface="Palatino Linotype" panose="02040502050505030304" pitchFamily="18" charset="0"/>
              </a:rPr>
              <a:t>The BETWEEN operator is a logical operator that allows you to specify a range to test.</a:t>
            </a:r>
            <a:endParaRPr lang="en-IN" sz="2000" dirty="0">
              <a:latin typeface="Palatino Linotype" panose="02040502050505030304" pitchFamily="18" charset="0"/>
            </a:endParaRPr>
          </a:p>
        </p:txBody>
      </p:sp>
      <p:graphicFrame>
        <p:nvGraphicFramePr>
          <p:cNvPr id="42" name="Table 41">
            <a:extLst>
              <a:ext uri="{FF2B5EF4-FFF2-40B4-BE49-F238E27FC236}">
                <a16:creationId xmlns:a16="http://schemas.microsoft.com/office/drawing/2014/main" id="{8AFEE8F0-1C24-49BB-8C3D-A8466EDE029C}"/>
              </a:ext>
            </a:extLst>
          </p:cNvPr>
          <p:cNvGraphicFramePr>
            <a:graphicFrameLocks noGrp="1"/>
          </p:cNvGraphicFramePr>
          <p:nvPr/>
        </p:nvGraphicFramePr>
        <p:xfrm>
          <a:off x="1208531" y="3945159"/>
          <a:ext cx="6053268" cy="426720"/>
        </p:xfrm>
        <a:graphic>
          <a:graphicData uri="http://schemas.openxmlformats.org/drawingml/2006/table">
            <a:tbl>
              <a:tblPr/>
              <a:tblGrid>
                <a:gridCol w="2740900">
                  <a:extLst>
                    <a:ext uri="{9D8B030D-6E8A-4147-A177-3AD203B41FA5}">
                      <a16:colId xmlns:a16="http://schemas.microsoft.com/office/drawing/2014/main" val="4286149586"/>
                    </a:ext>
                  </a:extLst>
                </a:gridCol>
                <a:gridCol w="3312368">
                  <a:extLst>
                    <a:ext uri="{9D8B030D-6E8A-4147-A177-3AD203B41FA5}">
                      <a16:colId xmlns:a16="http://schemas.microsoft.com/office/drawing/2014/main" val="438706697"/>
                    </a:ext>
                  </a:extLst>
                </a:gridCol>
              </a:tblGrid>
              <a:tr h="318624">
                <a:tc>
                  <a:txBody>
                    <a:bodyPr/>
                    <a:lstStyle/>
                    <a:p>
                      <a:pPr fontAlgn="t"/>
                      <a:r>
                        <a:rPr lang="en-US" b="1" dirty="0">
                          <a:effectLst/>
                          <a:latin typeface="Palatino Linotype" panose="02040502050505030304" pitchFamily="18" charset="0"/>
                        </a:rPr>
                        <a:t>A</a:t>
                      </a:r>
                      <a:r>
                        <a:rPr lang="en-US" dirty="0">
                          <a:effectLst/>
                          <a:latin typeface="Palatino Linotype" panose="02040502050505030304" pitchFamily="18" charset="0"/>
                        </a:rPr>
                        <a:t> BETWEEN </a:t>
                      </a:r>
                      <a:r>
                        <a:rPr lang="en-US" b="1" i="1" dirty="0">
                          <a:effectLst/>
                          <a:latin typeface="Palatino Linotype" panose="02040502050505030304" pitchFamily="18" charset="0"/>
                        </a:rPr>
                        <a:t>B</a:t>
                      </a:r>
                      <a:r>
                        <a:rPr lang="en-US" dirty="0">
                          <a:effectLst/>
                          <a:latin typeface="Palatino Linotype" panose="02040502050505030304" pitchFamily="18" charset="0"/>
                        </a:rPr>
                        <a:t> AND </a:t>
                      </a:r>
                      <a:r>
                        <a:rPr lang="en-US" b="1" i="1" dirty="0">
                          <a:effectLst/>
                          <a:latin typeface="Palatino Linotype" panose="02040502050505030304" pitchFamily="18" charset="0"/>
                        </a:rPr>
                        <a:t>C</a:t>
                      </a:r>
                    </a:p>
                  </a:txBody>
                  <a:tcPr marL="76200" marR="76200" marT="76200" marB="76200">
                    <a:lnL>
                      <a:noFill/>
                    </a:lnL>
                    <a:lnR>
                      <a:noFill/>
                    </a:lnR>
                    <a:lnT>
                      <a:noFill/>
                    </a:lnT>
                    <a:lnB>
                      <a:noFill/>
                    </a:lnB>
                    <a:solidFill>
                      <a:schemeClr val="accent5">
                        <a:lumMod val="40000"/>
                        <a:lumOff val="60000"/>
                      </a:schemeClr>
                    </a:solidFill>
                  </a:tcPr>
                </a:tc>
                <a:tc>
                  <a:txBody>
                    <a:bodyPr/>
                    <a:lstStyle/>
                    <a:p>
                      <a:pPr fontAlgn="t"/>
                      <a:r>
                        <a:rPr lang="en-US" dirty="0">
                          <a:effectLst/>
                          <a:latin typeface="Palatino Linotype" panose="02040502050505030304" pitchFamily="18" charset="0"/>
                        </a:rPr>
                        <a:t>A is between B and C</a:t>
                      </a:r>
                    </a:p>
                  </a:txBody>
                  <a:tcPr marL="76200" marR="76200" marT="76200" marB="76200">
                    <a:lnL>
                      <a:noFill/>
                    </a:lnL>
                    <a:lnR>
                      <a:noFill/>
                    </a:lnR>
                    <a:lnT>
                      <a:noFill/>
                    </a:lnT>
                    <a:lnB>
                      <a:noFill/>
                    </a:lnB>
                    <a:solidFill>
                      <a:schemeClr val="accent5">
                        <a:lumMod val="40000"/>
                        <a:lumOff val="60000"/>
                      </a:schemeClr>
                    </a:solidFill>
                  </a:tcPr>
                </a:tc>
                <a:extLst>
                  <a:ext uri="{0D108BD9-81ED-4DB2-BD59-A6C34878D82A}">
                    <a16:rowId xmlns:a16="http://schemas.microsoft.com/office/drawing/2014/main" val="3748454671"/>
                  </a:ext>
                </a:extLst>
              </a:tr>
            </a:tbl>
          </a:graphicData>
        </a:graphic>
      </p:graphicFrame>
      <p:sp>
        <p:nvSpPr>
          <p:cNvPr id="7" name="Rectangle 6">
            <a:extLst>
              <a:ext uri="{FF2B5EF4-FFF2-40B4-BE49-F238E27FC236}">
                <a16:creationId xmlns:a16="http://schemas.microsoft.com/office/drawing/2014/main" id="{03F5AD13-E69A-3AB4-3B71-A7C929C8C954}"/>
              </a:ext>
            </a:extLst>
          </p:cNvPr>
          <p:cNvSpPr/>
          <p:nvPr/>
        </p:nvSpPr>
        <p:spPr>
          <a:xfrm>
            <a:off x="335361" y="548680"/>
            <a:ext cx="11521279" cy="707886"/>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BETWEEN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{start_expression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 query }</a:t>
            </a:r>
            <a:r>
              <a:rPr lang="en-US" sz="2000" dirty="0">
                <a:solidFill>
                  <a:srgbClr val="0077AA"/>
                </a:solidFill>
                <a:latin typeface="Liberation Mono"/>
                <a:cs typeface="Arial" panose="020B0604020202020204" pitchFamily="34" charset="0"/>
              </a:rPr>
              <a:t> </a:t>
            </a:r>
            <a:r>
              <a:rPr lang="en-US" sz="2000" dirty="0">
                <a:solidFill>
                  <a:srgbClr val="A67F59"/>
                </a:solidFill>
                <a:latin typeface="Liberation Mono"/>
              </a:rPr>
              <a:t>AND</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{end_expression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query }</a:t>
            </a:r>
          </a:p>
        </p:txBody>
      </p:sp>
    </p:spTree>
    <p:extLst>
      <p:ext uri="{BB962C8B-B14F-4D97-AF65-F5344CB8AC3E}">
        <p14:creationId xmlns:p14="http://schemas.microsoft.com/office/powerpoint/2010/main" val="5406053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196180"/>
            <a:ext cx="11810106" cy="6617196"/>
          </a:xfrm>
          <a:prstGeom prst="rect">
            <a:avLst/>
          </a:prstGeom>
        </p:spPr>
        <p:txBody>
          <a:bodyPr wrap="square">
            <a:spAutoFit/>
          </a:bodyPr>
          <a:lstStyle/>
          <a:p>
            <a:r>
              <a:rPr lang="en-IN" sz="2000" dirty="0">
                <a:solidFill>
                  <a:srgbClr val="0077AA"/>
                </a:solidFill>
                <a:latin typeface="Liberation Mono"/>
              </a:rPr>
              <a:t>CREATE </a:t>
            </a:r>
            <a:r>
              <a:rPr lang="en-IN" sz="2000" dirty="0">
                <a:latin typeface="Liberation Mono"/>
              </a:rPr>
              <a:t>{</a:t>
            </a:r>
            <a:r>
              <a:rPr lang="en-IN" sz="2000" dirty="0">
                <a:solidFill>
                  <a:srgbClr val="0077AA"/>
                </a:solidFill>
                <a:latin typeface="Liberation Mono"/>
              </a:rPr>
              <a:t> </a:t>
            </a:r>
            <a:r>
              <a:rPr lang="en-IN" sz="2000" i="1" dirty="0">
                <a:solidFill>
                  <a:srgbClr val="0077AA"/>
                </a:solidFill>
                <a:latin typeface="Liberation Mono"/>
              </a:rPr>
              <a:t>CACHED</a:t>
            </a:r>
            <a:r>
              <a:rPr lang="en-IN" sz="2000" b="0" i="0" dirty="0">
                <a:solidFill>
                  <a:srgbClr val="000000"/>
                </a:solidFill>
                <a:effectLst/>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b="0" i="0" dirty="0">
                <a:solidFill>
                  <a:srgbClr val="000000"/>
                </a:solidFill>
                <a:effectLst/>
                <a:latin typeface="Liberation Mono"/>
              </a:rPr>
              <a:t> </a:t>
            </a:r>
            <a:r>
              <a:rPr lang="en-IN" sz="2000" i="1" dirty="0">
                <a:solidFill>
                  <a:srgbClr val="0077AA"/>
                </a:solidFill>
                <a:latin typeface="Liberation Mono"/>
              </a:rPr>
              <a:t>MEMORY</a:t>
            </a:r>
            <a:r>
              <a:rPr lang="en-IN" sz="2000" b="0" i="0" dirty="0">
                <a:solidFill>
                  <a:srgbClr val="000000"/>
                </a:solidFill>
                <a:effectLst/>
                <a:latin typeface="Liberation Mono"/>
              </a:rPr>
              <a:t> </a:t>
            </a:r>
            <a:r>
              <a:rPr lang="en-IN" sz="2000" dirty="0">
                <a:latin typeface="Liberation Mono"/>
              </a:rPr>
              <a:t>}</a:t>
            </a:r>
            <a:r>
              <a:rPr lang="en-IN" sz="2000" dirty="0">
                <a:solidFill>
                  <a:srgbClr val="0077AA"/>
                </a:solidFill>
                <a:latin typeface="Liberation Mono"/>
              </a:rPr>
              <a:t>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a:p>
            <a:r>
              <a:rPr lang="en-IN" sz="2000" dirty="0">
                <a:solidFill>
                  <a:schemeClr val="tx1">
                    <a:lumMod val="75000"/>
                    <a:lumOff val="25000"/>
                  </a:schemeClr>
                </a:solidFill>
                <a:latin typeface="Liberation Mono"/>
              </a:rPr>
              <a:t>     </a:t>
            </a:r>
            <a:r>
              <a:rPr lang="en-IN" sz="2000" dirty="0">
                <a:solidFill>
                  <a:srgbClr val="0077AA"/>
                </a:solidFill>
                <a:latin typeface="Liberation Mono"/>
              </a:rPr>
              <a:t>NOT</a:t>
            </a:r>
            <a:r>
              <a:rPr lang="en-IN" sz="2000" dirty="0">
                <a:solidFill>
                  <a:srgbClr val="000000"/>
                </a:solidFill>
                <a:latin typeface="Liberation Mono"/>
              </a:rPr>
              <a:t> </a:t>
            </a:r>
            <a:r>
              <a:rPr lang="en-IN" sz="2000" dirty="0">
                <a:solidFill>
                  <a:srgbClr val="0077AA"/>
                </a:solidFill>
                <a:latin typeface="Liberation Mono"/>
              </a:rPr>
              <a:t>PERSISTENT     </a:t>
            </a:r>
            <a:r>
              <a:rPr lang="en-IN" sz="2000" dirty="0">
                <a:solidFill>
                  <a:srgbClr val="39AE0A"/>
                </a:solidFill>
                <a:latin typeface="Liberation Mono"/>
              </a:rPr>
              <a:t>// </a:t>
            </a:r>
            <a:r>
              <a:rPr lang="en-US" sz="2000" dirty="0">
                <a:solidFill>
                  <a:srgbClr val="39AE0A"/>
                </a:solidFill>
                <a:latin typeface="Liberation Mono"/>
              </a:rPr>
              <a:t>Tables with the NOT PERSISTENT modifier are kept fully in memory, and all rows are lost</a:t>
            </a:r>
          </a:p>
          <a:p>
            <a:r>
              <a:rPr lang="en-US" sz="2000" dirty="0">
                <a:solidFill>
                  <a:srgbClr val="39AE0A"/>
                </a:solidFill>
                <a:latin typeface="Liberation Mono"/>
              </a:rPr>
              <a:t>                                             when the database is closed.</a:t>
            </a:r>
            <a:endParaRPr lang="en-IN" sz="2000" dirty="0">
              <a:solidFill>
                <a:srgbClr val="39AE0A"/>
              </a:solidFill>
              <a:latin typeface="Liberation Mono"/>
            </a:endParaRPr>
          </a:p>
          <a:p>
            <a:r>
              <a:rPr lang="en-IN" sz="2000" dirty="0">
                <a:solidFill>
                  <a:srgbClr val="0077AA"/>
                </a:solidFill>
                <a:latin typeface="Liberation Mono"/>
              </a:rPr>
              <a:t>   </a:t>
            </a:r>
            <a:r>
              <a:rPr lang="en-IN" sz="2000" dirty="0">
                <a:latin typeface="Liberation Mono"/>
              </a:rPr>
              <a:t>[ </a:t>
            </a:r>
            <a:r>
              <a:rPr lang="en-IN" sz="2000" dirty="0">
                <a:solidFill>
                  <a:srgbClr val="0077AA"/>
                </a:solidFill>
                <a:latin typeface="Liberation Mono"/>
              </a:rPr>
              <a:t> AS </a:t>
            </a:r>
            <a:r>
              <a:rPr lang="en-IN" sz="2000" dirty="0">
                <a:latin typeface="Liberation Mono"/>
              </a:rPr>
              <a:t>{</a:t>
            </a:r>
            <a:r>
              <a:rPr lang="en-IN" sz="2000" dirty="0">
                <a:solidFill>
                  <a:srgbClr val="0077AA"/>
                </a:solidFill>
                <a:latin typeface="Liberation Mono"/>
              </a:rPr>
              <a:t> </a:t>
            </a:r>
            <a:r>
              <a:rPr lang="en-IN" sz="2000" dirty="0">
                <a:latin typeface="Liberation Mono"/>
              </a:rPr>
              <a:t>( </a:t>
            </a:r>
            <a:r>
              <a:rPr lang="en-IN" sz="2000" b="1" i="1" dirty="0">
                <a:latin typeface="Liberation Mono"/>
              </a:rPr>
              <a:t>query</a:t>
            </a:r>
            <a:r>
              <a:rPr lang="en-IN" sz="2000" dirty="0">
                <a:latin typeface="Liberation Mono"/>
              </a:rPr>
              <a:t> ) </a:t>
            </a:r>
            <a:r>
              <a:rPr lang="en-IN" sz="2000" dirty="0">
                <a:solidFill>
                  <a:srgbClr val="0077AA"/>
                </a:solidFill>
                <a:latin typeface="Liberation Mono"/>
              </a:rPr>
              <a:t>WITH NO DATA |  </a:t>
            </a:r>
            <a:r>
              <a:rPr lang="en-IN" sz="2000" dirty="0">
                <a:latin typeface="Liberation Mono"/>
              </a:rPr>
              <a:t>]</a:t>
            </a:r>
          </a:p>
          <a:p>
            <a:endParaRPr lang="en-IN" sz="800" dirty="0">
              <a:solidFill>
                <a:schemeClr val="tx1">
                  <a:lumMod val="75000"/>
                  <a:lumOff val="25000"/>
                </a:schemeClr>
              </a:solidFill>
              <a:latin typeface="Liberation Mono"/>
            </a:endParaRPr>
          </a:p>
          <a:p>
            <a:r>
              <a:rPr lang="en-IN" sz="2000" i="1" dirty="0">
                <a:solidFill>
                  <a:schemeClr val="accent4">
                    <a:lumMod val="50000"/>
                  </a:schemeClr>
                </a:solidFill>
                <a:latin typeface="Liberation Mono"/>
              </a:rPr>
              <a:t>columnDefination</a:t>
            </a:r>
          </a:p>
          <a:p>
            <a:endParaRPr lang="en-IN" sz="600" i="1" dirty="0">
              <a:solidFill>
                <a:schemeClr val="tx1">
                  <a:lumMod val="75000"/>
                  <a:lumOff val="25000"/>
                </a:schemeClr>
              </a:solidFill>
              <a:latin typeface="Liberation Mono"/>
            </a:endParaRPr>
          </a:p>
          <a:p>
            <a:pPr marL="622300" indent="-457200">
              <a:buAutoNum type="arabicPeriod"/>
            </a:pPr>
            <a:r>
              <a:rPr lang="en-IN" sz="2000" dirty="0">
                <a:solidFill>
                  <a:srgbClr val="000000"/>
                </a:solidFill>
                <a:latin typeface="Liberation Mono"/>
              </a:rPr>
              <a:t>DEFAULT { </a:t>
            </a:r>
            <a:r>
              <a:rPr lang="en-IN" sz="2000" i="1" dirty="0">
                <a:solidFill>
                  <a:srgbClr val="000000"/>
                </a:solidFill>
                <a:latin typeface="Liberation Mono"/>
              </a:rPr>
              <a:t>string</a:t>
            </a:r>
            <a:r>
              <a:rPr lang="en-IN" sz="2000" dirty="0">
                <a:solidFill>
                  <a:srgbClr val="000000"/>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rgbClr val="000000"/>
                </a:solidFill>
                <a:latin typeface="Liberation Mono"/>
              </a:rPr>
              <a:t> </a:t>
            </a:r>
            <a:r>
              <a:rPr lang="en-IN" sz="2000" i="1" dirty="0">
                <a:solidFill>
                  <a:srgbClr val="000000"/>
                </a:solidFill>
                <a:latin typeface="Liberation Mono"/>
              </a:rPr>
              <a:t>integer</a:t>
            </a:r>
            <a:r>
              <a:rPr lang="en-IN" sz="2000" dirty="0">
                <a:solidFill>
                  <a:srgbClr val="000000"/>
                </a:solidFill>
                <a:latin typeface="Liberation Mono"/>
              </a:rPr>
              <a:t> }</a:t>
            </a:r>
          </a:p>
          <a:p>
            <a:pPr marL="622300" indent="-457200">
              <a:buAutoNum type="arabicPeriod"/>
            </a:pPr>
            <a:r>
              <a:rPr lang="en-IN" sz="2000" dirty="0">
                <a:solidFill>
                  <a:srgbClr val="000000"/>
                </a:solidFill>
                <a:latin typeface="Liberation Mono"/>
              </a:rPr>
              <a:t>VISIBLE  / INVISIBLE</a:t>
            </a:r>
          </a:p>
          <a:p>
            <a:pPr marL="622300" indent="-457200">
              <a:buAutoNum type="arabicPeriod"/>
            </a:pPr>
            <a:r>
              <a:rPr lang="en-IN" sz="2000" dirty="0">
                <a:solidFill>
                  <a:srgbClr val="000000"/>
                </a:solidFill>
                <a:latin typeface="Liberation Mono"/>
              </a:rPr>
              <a:t>GENERATED ALWAYS AS ( { </a:t>
            </a:r>
            <a:r>
              <a:rPr lang="en-IN" sz="2000" i="1" dirty="0">
                <a:solidFill>
                  <a:srgbClr val="000000"/>
                </a:solidFill>
                <a:latin typeface="Liberation Mono"/>
              </a:rPr>
              <a:t>generatedColumnExpression</a:t>
            </a:r>
            <a:r>
              <a:rPr lang="en-IN" sz="2000" dirty="0">
                <a:solidFill>
                  <a:srgbClr val="000000"/>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rgbClr val="000000"/>
                </a:solidFill>
                <a:latin typeface="Liberation Mono"/>
              </a:rPr>
              <a:t>  </a:t>
            </a:r>
            <a:r>
              <a:rPr lang="en-IN" sz="2000" i="1" dirty="0">
                <a:solidFill>
                  <a:srgbClr val="FD8603"/>
                </a:solidFill>
                <a:latin typeface="Liberation Mono"/>
              </a:rPr>
              <a:t>NEXTVAL</a:t>
            </a:r>
            <a:r>
              <a:rPr lang="en-IN" sz="2000" dirty="0">
                <a:solidFill>
                  <a:srgbClr val="000000"/>
                </a:solidFill>
                <a:latin typeface="Liberation Mono"/>
              </a:rPr>
              <a:t>('S1') } )</a:t>
            </a:r>
          </a:p>
          <a:p>
            <a:pPr marL="622300" indent="-457200">
              <a:buAutoNum type="arabicPeriod"/>
            </a:pPr>
            <a:r>
              <a:rPr lang="en-US" sz="2000" dirty="0">
                <a:solidFill>
                  <a:srgbClr val="000000"/>
                </a:solidFill>
                <a:latin typeface="Liberation Mono"/>
              </a:rPr>
              <a:t>GENERATED ALWAYS AS IDENTITY(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p>
          <a:p>
            <a:pPr marL="622300" indent="-457200">
              <a:buFontTx/>
              <a:buAutoNum type="arabicPeriod"/>
            </a:pPr>
            <a:r>
              <a:rPr lang="en-US" sz="2000" dirty="0">
                <a:solidFill>
                  <a:srgbClr val="000000"/>
                </a:solidFill>
                <a:latin typeface="Liberation Mono"/>
              </a:rPr>
              <a:t>GENERATED BY DEFAULT AS IDENTITY(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p>
          <a:p>
            <a:pPr marL="622300" indent="-457200">
              <a:buFontTx/>
              <a:buAutoNum type="arabicPeriod"/>
            </a:pPr>
            <a:r>
              <a:rPr lang="en-US" sz="2000" dirty="0">
                <a:solidFill>
                  <a:srgbClr val="000000"/>
                </a:solidFill>
                <a:latin typeface="Liberation Mono"/>
              </a:rPr>
              <a:t>ARRAY [ </a:t>
            </a:r>
            <a:r>
              <a:rPr lang="en-US" sz="2000" b="1" i="1" dirty="0">
                <a:solidFill>
                  <a:srgbClr val="000000"/>
                </a:solidFill>
                <a:latin typeface="Liberation Mono"/>
              </a:rPr>
              <a:t>size</a:t>
            </a:r>
            <a:r>
              <a:rPr lang="en-US" sz="2000" dirty="0">
                <a:solidFill>
                  <a:srgbClr val="000000"/>
                </a:solidFill>
                <a:latin typeface="Liberation Mono"/>
              </a:rPr>
              <a:t> ]</a:t>
            </a:r>
            <a:endParaRPr lang="en-IN" sz="2000" dirty="0">
              <a:solidFill>
                <a:srgbClr val="000000"/>
              </a:solidFill>
              <a:latin typeface="Liberation Mono"/>
            </a:endParaRPr>
          </a:p>
          <a:p>
            <a:endParaRPr lang="en-IN" sz="800" dirty="0">
              <a:solidFill>
                <a:srgbClr val="000000"/>
              </a:solidFill>
              <a:latin typeface="Liberation Mono"/>
            </a:endParaRPr>
          </a:p>
          <a:p>
            <a:endParaRPr lang="en-IN" sz="800" dirty="0">
              <a:solidFill>
                <a:srgbClr val="000000"/>
              </a:solidFill>
              <a:latin typeface="Liberation Mono"/>
            </a:endParaRPr>
          </a:p>
          <a:p>
            <a:r>
              <a:rPr lang="en-US" sz="2000" i="1" dirty="0">
                <a:solidFill>
                  <a:schemeClr val="accent4">
                    <a:lumMod val="50000"/>
                  </a:schemeClr>
                </a:solidFill>
                <a:latin typeface="Liberation Mono"/>
              </a:rPr>
              <a:t>sequenceOption				</a:t>
            </a:r>
            <a:r>
              <a:rPr lang="en-IN" sz="2000" i="1" dirty="0">
                <a:solidFill>
                  <a:srgbClr val="000000"/>
                </a:solidFill>
                <a:latin typeface="Liberation Mono"/>
              </a:rPr>
              <a:t> </a:t>
            </a:r>
            <a:r>
              <a:rPr lang="en-IN" sz="2000" i="1" dirty="0">
                <a:solidFill>
                  <a:schemeClr val="accent4">
                    <a:lumMod val="50000"/>
                  </a:schemeClr>
                </a:solidFill>
                <a:latin typeface="Liberation Mono"/>
              </a:rPr>
              <a:t>generatedColumnExpression</a:t>
            </a:r>
            <a:endParaRPr lang="en-US" sz="2000" i="1" dirty="0">
              <a:solidFill>
                <a:schemeClr val="accent4">
                  <a:lumMod val="50000"/>
                </a:schemeClr>
              </a:solidFill>
              <a:latin typeface="Liberation Mono"/>
            </a:endParaRPr>
          </a:p>
          <a:p>
            <a:endParaRPr lang="en-US" sz="600" i="1" dirty="0">
              <a:solidFill>
                <a:schemeClr val="accent4">
                  <a:lumMod val="50000"/>
                </a:schemeClr>
              </a:solidFill>
              <a:latin typeface="Liberation Mono"/>
            </a:endParaRPr>
          </a:p>
          <a:p>
            <a:pPr marL="622300" indent="-457200">
              <a:buAutoNum type="arabicPeriod"/>
            </a:pPr>
            <a:r>
              <a:rPr lang="en-US" sz="2000" dirty="0">
                <a:solidFill>
                  <a:srgbClr val="000000"/>
                </a:solidFill>
                <a:latin typeface="Liberation Mono"/>
              </a:rPr>
              <a:t>START WITH long			 ( expression ) can only involve columns of the current table.</a:t>
            </a:r>
          </a:p>
          <a:p>
            <a:pPr marL="622300" indent="-457200">
              <a:buAutoNum type="arabicPeriod"/>
            </a:pPr>
            <a:r>
              <a:rPr lang="en-US" sz="2000" dirty="0">
                <a:solidFill>
                  <a:srgbClr val="000000"/>
                </a:solidFill>
                <a:latin typeface="Liberation Mono"/>
              </a:rPr>
              <a:t>INCREMENT BY long</a:t>
            </a:r>
          </a:p>
          <a:p>
            <a:pPr marL="622300" indent="-457200">
              <a:buAutoNum type="arabicPeriod"/>
            </a:pPr>
            <a:r>
              <a:rPr lang="en-US" sz="2000" dirty="0">
                <a:solidFill>
                  <a:srgbClr val="000000"/>
                </a:solidFill>
                <a:latin typeface="Liberation Mono"/>
              </a:rPr>
              <a:t>MAXVALUE long</a:t>
            </a:r>
          </a:p>
          <a:p>
            <a:pPr marL="622300" indent="-457200">
              <a:buAutoNum type="arabicPeriod"/>
            </a:pPr>
            <a:r>
              <a:rPr lang="en-US" sz="2000" dirty="0">
                <a:solidFill>
                  <a:srgbClr val="000000"/>
                </a:solidFill>
                <a:latin typeface="Liberation Mono"/>
              </a:rPr>
              <a:t>MINVALUE long</a:t>
            </a:r>
          </a:p>
          <a:p>
            <a:pPr marL="622300" indent="-457200">
              <a:buAutoNum type="arabicPeriod"/>
            </a:pPr>
            <a:r>
              <a:rPr lang="en-US" sz="2000" dirty="0">
                <a:solidFill>
                  <a:srgbClr val="000000"/>
                </a:solidFill>
                <a:latin typeface="Liberation Mono"/>
              </a:rPr>
              <a:t>CACHE long</a:t>
            </a:r>
          </a:p>
          <a:p>
            <a:pPr marL="622300" indent="-457200">
              <a:buAutoNum type="arabicPeriod"/>
            </a:pPr>
            <a:r>
              <a:rPr lang="en-US" sz="2000" dirty="0">
                <a:solidFill>
                  <a:srgbClr val="000000"/>
                </a:solidFill>
                <a:latin typeface="Liberation Mono"/>
              </a:rPr>
              <a:t>CYCLE</a:t>
            </a:r>
            <a:endParaRPr lang="en-IN" sz="2000" dirty="0">
              <a:solidFill>
                <a:srgbClr val="000000"/>
              </a:solidFill>
              <a:latin typeface="Liberation Mono"/>
            </a:endParaRPr>
          </a:p>
        </p:txBody>
      </p:sp>
    </p:spTree>
    <p:extLst>
      <p:ext uri="{BB962C8B-B14F-4D97-AF65-F5344CB8AC3E}">
        <p14:creationId xmlns:p14="http://schemas.microsoft.com/office/powerpoint/2010/main" val="2380987620"/>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between</a:t>
            </a:r>
            <a:endParaRPr lang="en-IN" sz="3200" i="1" dirty="0">
              <a:solidFill>
                <a:srgbClr val="FF9900"/>
              </a:solidFill>
              <a:latin typeface="Arial" pitchFamily="34" charset="0"/>
              <a:cs typeface="Arial" pitchFamily="34" charset="0"/>
            </a:endParaRPr>
          </a:p>
        </p:txBody>
      </p:sp>
      <p:sp>
        <p:nvSpPr>
          <p:cNvPr id="14" name="TextBox 13">
            <a:extLst>
              <a:ext uri="{FF2B5EF4-FFF2-40B4-BE49-F238E27FC236}">
                <a16:creationId xmlns:a16="http://schemas.microsoft.com/office/drawing/2014/main" id="{7A81C9D6-756A-46B7-AF34-F5BCEEEE86EF}"/>
              </a:ext>
            </a:extLst>
          </p:cNvPr>
          <p:cNvSpPr txBox="1"/>
          <p:nvPr/>
        </p:nvSpPr>
        <p:spPr>
          <a:xfrm>
            <a:off x="6384031" y="652626"/>
            <a:ext cx="5807969" cy="400110"/>
          </a:xfrm>
          <a:prstGeom prst="rect">
            <a:avLst/>
          </a:prstGeom>
          <a:noFill/>
        </p:spPr>
        <p:txBody>
          <a:bodyPr wrap="square">
            <a:spAutoFit/>
          </a:bodyPr>
          <a:lstStyle/>
          <a:p>
            <a:r>
              <a:rPr lang="en-IN" sz="2000" dirty="0">
                <a:solidFill>
                  <a:srgbClr val="0077AA"/>
                </a:solidFill>
                <a:latin typeface="Liberation Mono"/>
                <a:cs typeface="Arial" panose="020B0604020202020204" pitchFamily="34" charset="0"/>
              </a:rPr>
              <a:t>WHERE</a:t>
            </a:r>
            <a:r>
              <a:rPr lang="en-IN" sz="2000" dirty="0">
                <a:latin typeface="Liberation Mono"/>
              </a:rPr>
              <a:t> salary </a:t>
            </a:r>
            <a:r>
              <a:rPr lang="en-IN" sz="2000" dirty="0">
                <a:solidFill>
                  <a:schemeClr val="accent5">
                    <a:lumMod val="75000"/>
                  </a:schemeClr>
                </a:solidFill>
                <a:latin typeface="Liberation Mono"/>
                <a:cs typeface="Arial" panose="020B0604020202020204" pitchFamily="34" charset="0"/>
              </a:rPr>
              <a:t>BETWEEN</a:t>
            </a:r>
            <a:r>
              <a:rPr lang="en-IN" sz="2000" dirty="0">
                <a:latin typeface="Liberation Mono"/>
              </a:rPr>
              <a:t> </a:t>
            </a:r>
            <a:r>
              <a:rPr lang="en-IN" sz="2000" dirty="0">
                <a:solidFill>
                  <a:schemeClr val="bg1">
                    <a:lumMod val="65000"/>
                  </a:schemeClr>
                </a:solidFill>
                <a:latin typeface="Liberation Mono"/>
              </a:rPr>
              <a:t>( </a:t>
            </a:r>
            <a:r>
              <a:rPr lang="en-IN" sz="2000" dirty="0">
                <a:solidFill>
                  <a:srgbClr val="990055"/>
                </a:solidFill>
                <a:latin typeface="Liberation Mono"/>
              </a:rPr>
              <a:t>20000</a:t>
            </a:r>
            <a:r>
              <a:rPr lang="en-IN" sz="2000" dirty="0">
                <a:latin typeface="Liberation Mono"/>
              </a:rPr>
              <a:t> </a:t>
            </a:r>
            <a:r>
              <a:rPr lang="en-IN" sz="2000" dirty="0">
                <a:solidFill>
                  <a:srgbClr val="A67F59"/>
                </a:solidFill>
                <a:latin typeface="Liberation Mono"/>
              </a:rPr>
              <a:t>AND</a:t>
            </a:r>
            <a:r>
              <a:rPr lang="en-IN" sz="2000" dirty="0">
                <a:latin typeface="Liberation Mono"/>
              </a:rPr>
              <a:t> </a:t>
            </a:r>
            <a:r>
              <a:rPr lang="en-IN" sz="2000" dirty="0">
                <a:solidFill>
                  <a:srgbClr val="990055"/>
                </a:solidFill>
                <a:latin typeface="Liberation Mono"/>
              </a:rPr>
              <a:t>30000</a:t>
            </a:r>
            <a:r>
              <a:rPr lang="en-IN" sz="2000" dirty="0">
                <a:latin typeface="Liberation Mono"/>
              </a:rPr>
              <a:t> </a:t>
            </a:r>
            <a:r>
              <a:rPr lang="en-IN" sz="2000" dirty="0">
                <a:solidFill>
                  <a:schemeClr val="bg1">
                    <a:lumMod val="65000"/>
                  </a:schemeClr>
                </a:solidFill>
                <a:latin typeface="Liberation Mono"/>
              </a:rPr>
              <a:t>)</a:t>
            </a:r>
            <a:r>
              <a:rPr lang="en-IN" sz="2000" dirty="0">
                <a:latin typeface="Liberation Mono"/>
              </a:rPr>
              <a:t> </a:t>
            </a:r>
            <a:r>
              <a:rPr lang="en-IN" sz="2000" dirty="0">
                <a:solidFill>
                  <a:srgbClr val="41C60C"/>
                </a:solidFill>
                <a:latin typeface="Liberation Mono"/>
              </a:rPr>
              <a:t>– Illegal</a:t>
            </a:r>
          </a:p>
        </p:txBody>
      </p:sp>
      <p:sp>
        <p:nvSpPr>
          <p:cNvPr id="4" name="Rectangle 3">
            <a:extLst>
              <a:ext uri="{FF2B5EF4-FFF2-40B4-BE49-F238E27FC236}">
                <a16:creationId xmlns:a16="http://schemas.microsoft.com/office/drawing/2014/main" id="{4FE67987-1FDD-C41D-E6F9-7426DAF81840}"/>
              </a:ext>
            </a:extLst>
          </p:cNvPr>
          <p:cNvSpPr/>
          <p:nvPr/>
        </p:nvSpPr>
        <p:spPr>
          <a:xfrm>
            <a:off x="263352" y="2132856"/>
            <a:ext cx="11593288" cy="104644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sal </a:t>
            </a:r>
            <a:r>
              <a:rPr lang="en-US" dirty="0">
                <a:solidFill>
                  <a:schemeClr val="accent5">
                    <a:lumMod val="75000"/>
                  </a:schemeClr>
                </a:solidFill>
                <a:latin typeface="Liberation Mono"/>
                <a:cs typeface="Arial" panose="020B0604020202020204" pitchFamily="34" charset="0"/>
              </a:rPr>
              <a:t>BETWEEN</a:t>
            </a:r>
            <a:r>
              <a:rPr lang="en-US" dirty="0">
                <a:solidFill>
                  <a:srgbClr val="000000"/>
                </a:solidFill>
                <a:latin typeface="Liberation Mono"/>
              </a:rPr>
              <a:t> </a:t>
            </a:r>
            <a:r>
              <a:rPr lang="en-US" dirty="0">
                <a:solidFill>
                  <a:srgbClr val="990055"/>
                </a:solidFill>
                <a:latin typeface="Liberation Mono"/>
              </a:rPr>
              <a:t>2000</a:t>
            </a:r>
            <a:r>
              <a:rPr lang="en-US" dirty="0">
                <a:solidFill>
                  <a:srgbClr val="000000"/>
                </a:solidFill>
                <a:latin typeface="Liberation Mono"/>
              </a:rPr>
              <a:t> </a:t>
            </a:r>
            <a:r>
              <a:rPr lang="en-US" dirty="0">
                <a:solidFill>
                  <a:srgbClr val="A67F59"/>
                </a:solidFill>
                <a:latin typeface="Liberation Mono"/>
              </a:rPr>
              <a:t>AND</a:t>
            </a:r>
            <a:r>
              <a:rPr lang="en-US" dirty="0">
                <a:solidFill>
                  <a:srgbClr val="000000"/>
                </a:solidFill>
                <a:latin typeface="Liberation Mono"/>
              </a:rPr>
              <a:t> </a:t>
            </a:r>
            <a:r>
              <a:rPr lang="en-US" dirty="0">
                <a:solidFill>
                  <a:srgbClr val="990055"/>
                </a:solidFill>
                <a:latin typeface="Liberation Mono"/>
              </a:rPr>
              <a:t>3000</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sal </a:t>
            </a:r>
            <a:r>
              <a:rPr lang="en-US" dirty="0">
                <a:solidFill>
                  <a:schemeClr val="accent5">
                    <a:lumMod val="75000"/>
                  </a:schemeClr>
                </a:solidFill>
                <a:latin typeface="Liberation Mono"/>
                <a:cs typeface="Arial" panose="020B0604020202020204" pitchFamily="34" charset="0"/>
              </a:rPr>
              <a:t>BETWEEN</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sal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a:t>
            </a:r>
            <a:r>
              <a:rPr lang="en-US" dirty="0">
                <a:solidFill>
                  <a:srgbClr val="669900"/>
                </a:solidFill>
                <a:latin typeface="Liberation Mono"/>
              </a:rPr>
              <a:t>'CLARK'</a:t>
            </a:r>
            <a:r>
              <a:rPr lang="en-US" dirty="0">
                <a:solidFill>
                  <a:srgbClr val="000000"/>
                </a:solidFill>
                <a:latin typeface="Liberation Mono"/>
              </a:rPr>
              <a:t>) </a:t>
            </a:r>
            <a:r>
              <a:rPr lang="en-US" dirty="0">
                <a:solidFill>
                  <a:srgbClr val="A67F59"/>
                </a:solidFill>
                <a:latin typeface="Liberation Mono"/>
              </a:rPr>
              <a:t>AND</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sal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 </a:t>
            </a:r>
            <a:r>
              <a:rPr lang="en-US" dirty="0">
                <a:solidFill>
                  <a:srgbClr val="669900"/>
                </a:solidFill>
                <a:latin typeface="Liberation Mono"/>
              </a:rPr>
              <a:t>'JONES'</a:t>
            </a:r>
            <a:r>
              <a:rPr lang="en-US" dirty="0">
                <a:solidFill>
                  <a:srgbClr val="000000"/>
                </a:solidFill>
                <a:latin typeface="Liberation Mono"/>
              </a:rPr>
              <a:t> );</a:t>
            </a:r>
          </a:p>
        </p:txBody>
      </p:sp>
      <p:sp>
        <p:nvSpPr>
          <p:cNvPr id="3" name="Rectangle 2">
            <a:extLst>
              <a:ext uri="{FF2B5EF4-FFF2-40B4-BE49-F238E27FC236}">
                <a16:creationId xmlns:a16="http://schemas.microsoft.com/office/drawing/2014/main" id="{0199FCEF-7034-E624-312C-B829EA4DF0DB}"/>
              </a:ext>
            </a:extLst>
          </p:cNvPr>
          <p:cNvSpPr/>
          <p:nvPr/>
        </p:nvSpPr>
        <p:spPr>
          <a:xfrm>
            <a:off x="335361" y="1136938"/>
            <a:ext cx="11521279" cy="707886"/>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BETWEEN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start_expression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 query }</a:t>
            </a:r>
            <a:r>
              <a:rPr lang="en-US" sz="2000" dirty="0">
                <a:solidFill>
                  <a:srgbClr val="0077AA"/>
                </a:solidFill>
                <a:latin typeface="Liberation Mono"/>
                <a:cs typeface="Arial" panose="020B0604020202020204" pitchFamily="34" charset="0"/>
              </a:rPr>
              <a:t> </a:t>
            </a:r>
            <a:r>
              <a:rPr lang="en-US" sz="2000" dirty="0">
                <a:solidFill>
                  <a:srgbClr val="A67F59"/>
                </a:solidFill>
                <a:latin typeface="Liberation Mono"/>
              </a:rPr>
              <a:t>AND</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end_expression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query }</a:t>
            </a:r>
          </a:p>
        </p:txBody>
      </p:sp>
    </p:spTree>
    <p:extLst>
      <p:ext uri="{BB962C8B-B14F-4D97-AF65-F5344CB8AC3E}">
        <p14:creationId xmlns:p14="http://schemas.microsoft.com/office/powerpoint/2010/main" val="173104874"/>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between</a:t>
            </a:r>
            <a:endParaRPr lang="en-IN" sz="3200" i="1" dirty="0">
              <a:solidFill>
                <a:srgbClr val="FF9900"/>
              </a:solidFill>
              <a:latin typeface="Arial" pitchFamily="34" charset="0"/>
              <a:cs typeface="Arial" pitchFamily="34" charset="0"/>
            </a:endParaRPr>
          </a:p>
        </p:txBody>
      </p:sp>
      <p:sp>
        <p:nvSpPr>
          <p:cNvPr id="2" name="TextBox 1">
            <a:extLst>
              <a:ext uri="{FF2B5EF4-FFF2-40B4-BE49-F238E27FC236}">
                <a16:creationId xmlns:a16="http://schemas.microsoft.com/office/drawing/2014/main" id="{4B0289B0-6654-4798-2351-35C68BD4EAD2}"/>
              </a:ext>
            </a:extLst>
          </p:cNvPr>
          <p:cNvSpPr txBox="1"/>
          <p:nvPr/>
        </p:nvSpPr>
        <p:spPr>
          <a:xfrm>
            <a:off x="155340" y="495250"/>
            <a:ext cx="11881320" cy="3077766"/>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temp(sal </a:t>
            </a:r>
            <a:r>
              <a:rPr lang="en-IN" dirty="0">
                <a:solidFill>
                  <a:srgbClr val="834689"/>
                </a:solidFill>
                <a:latin typeface="Liberation Mono"/>
                <a:cs typeface="Arial" panose="020B0604020202020204" pitchFamily="34" charset="0"/>
              </a:rPr>
              <a:t>INT</a:t>
            </a:r>
            <a:r>
              <a:rPr lang="en-IN" dirty="0">
                <a:latin typeface="Liberation Mono"/>
              </a:rPr>
              <a:t>, lvalue </a:t>
            </a:r>
            <a:r>
              <a:rPr lang="en-IN" dirty="0">
                <a:solidFill>
                  <a:srgbClr val="834689"/>
                </a:solidFill>
                <a:latin typeface="Liberation Mono"/>
                <a:cs typeface="Arial" panose="020B0604020202020204" pitchFamily="34" charset="0"/>
              </a:rPr>
              <a:t>INT</a:t>
            </a:r>
            <a:r>
              <a:rPr lang="en-IN" dirty="0">
                <a:latin typeface="Liberation Mono"/>
              </a:rPr>
              <a:t>, hvalue </a:t>
            </a:r>
            <a:r>
              <a:rPr lang="en-IN" dirty="0">
                <a:solidFill>
                  <a:srgbClr val="834689"/>
                </a:solidFill>
                <a:latin typeface="Liberation Mono"/>
                <a:cs typeface="Arial" panose="020B0604020202020204" pitchFamily="34" charset="0"/>
              </a:rPr>
              <a:t>INT</a:t>
            </a:r>
            <a:r>
              <a:rPr lang="en-IN" dirty="0">
                <a:latin typeface="Liberation Mono"/>
              </a:rPr>
              <a:t>);</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600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800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1100,2500</a:t>
            </a:r>
            <a:r>
              <a:rPr lang="en-IN" dirty="0">
                <a:latin typeface="Liberation Mono"/>
              </a:rPr>
              <a:t>), (</a:t>
            </a:r>
            <a:r>
              <a:rPr lang="en-IN" dirty="0">
                <a:solidFill>
                  <a:srgbClr val="990055"/>
                </a:solidFill>
                <a:latin typeface="Liberation Mono"/>
              </a:rPr>
              <a:t>1250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2500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2500</a:t>
            </a:r>
            <a:r>
              <a:rPr lang="en-IN" dirty="0">
                <a:latin typeface="Liberation Mono"/>
              </a:rPr>
              <a:t>), (</a:t>
            </a:r>
            <a:r>
              <a:rPr lang="en-IN" dirty="0">
                <a:solidFill>
                  <a:srgbClr val="990055"/>
                </a:solidFill>
                <a:latin typeface="Liberation Mono"/>
              </a:rPr>
              <a:t>600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2500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1150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3300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1000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410</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999</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800</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3100</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 ,(</a:t>
            </a:r>
            <a:r>
              <a:rPr lang="en-IN" dirty="0">
                <a:solidFill>
                  <a:srgbClr val="990055"/>
                </a:solidFill>
                <a:latin typeface="Liberation Mono"/>
              </a:rPr>
              <a:t>3250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 </a:t>
            </a:r>
            <a:r>
              <a:rPr lang="en-IN" dirty="0">
                <a:solidFill>
                  <a:srgbClr val="0077AA"/>
                </a:solidFill>
                <a:latin typeface="Liberation Mono"/>
              </a:rPr>
              <a:t>FROM</a:t>
            </a:r>
            <a:r>
              <a:rPr lang="en-IN" dirty="0">
                <a:latin typeface="Liberation Mono"/>
              </a:rPr>
              <a:t> temp </a:t>
            </a:r>
            <a:r>
              <a:rPr lang="en-IN" dirty="0">
                <a:solidFill>
                  <a:srgbClr val="0077AA"/>
                </a:solidFill>
                <a:latin typeface="Liberation Mono"/>
              </a:rPr>
              <a:t>WHERE</a:t>
            </a:r>
            <a:r>
              <a:rPr lang="en-IN" dirty="0">
                <a:latin typeface="Liberation Mono"/>
              </a:rPr>
              <a:t> sal </a:t>
            </a:r>
            <a:r>
              <a:rPr lang="en-IN" dirty="0">
                <a:solidFill>
                  <a:schemeClr val="accent5">
                    <a:lumMod val="75000"/>
                  </a:schemeClr>
                </a:solidFill>
                <a:latin typeface="Liberation Mono"/>
                <a:cs typeface="Arial" panose="020B0604020202020204" pitchFamily="34" charset="0"/>
              </a:rPr>
              <a:t>BETWEEN</a:t>
            </a:r>
            <a:r>
              <a:rPr lang="en-IN" dirty="0">
                <a:latin typeface="Liberation Mono"/>
              </a:rPr>
              <a:t> lvalue </a:t>
            </a:r>
            <a:r>
              <a:rPr lang="en-IN" dirty="0">
                <a:solidFill>
                  <a:srgbClr val="A67F59"/>
                </a:solidFill>
                <a:latin typeface="Liberation Mono"/>
              </a:rPr>
              <a:t>AND</a:t>
            </a:r>
            <a:r>
              <a:rPr lang="en-IN" dirty="0">
                <a:latin typeface="Liberation Mono"/>
              </a:rPr>
              <a:t> hvalue;</a:t>
            </a:r>
          </a:p>
        </p:txBody>
      </p:sp>
      <p:pic>
        <p:nvPicPr>
          <p:cNvPr id="9" name="Picture 8">
            <a:extLst>
              <a:ext uri="{FF2B5EF4-FFF2-40B4-BE49-F238E27FC236}">
                <a16:creationId xmlns:a16="http://schemas.microsoft.com/office/drawing/2014/main" id="{7FE1D218-F9F2-F371-EA70-171D4A692D5B}"/>
              </a:ext>
            </a:extLst>
          </p:cNvPr>
          <p:cNvPicPr>
            <a:picLocks noChangeAspect="1"/>
          </p:cNvPicPr>
          <p:nvPr/>
        </p:nvPicPr>
        <p:blipFill>
          <a:blip r:embed="rId2"/>
          <a:stretch>
            <a:fillRect/>
          </a:stretch>
        </p:blipFill>
        <p:spPr>
          <a:xfrm>
            <a:off x="407368" y="3676401"/>
            <a:ext cx="4968552" cy="3064967"/>
          </a:xfrm>
          <a:prstGeom prst="rect">
            <a:avLst/>
          </a:prstGeom>
        </p:spPr>
      </p:pic>
    </p:spTree>
    <p:extLst>
      <p:ext uri="{BB962C8B-B14F-4D97-AF65-F5344CB8AC3E}">
        <p14:creationId xmlns:p14="http://schemas.microsoft.com/office/powerpoint/2010/main" val="1862625070"/>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like</a:t>
            </a:r>
          </a:p>
        </p:txBody>
      </p:sp>
      <p:sp>
        <p:nvSpPr>
          <p:cNvPr id="5" name="TextBox 4">
            <a:extLst>
              <a:ext uri="{FF2B5EF4-FFF2-40B4-BE49-F238E27FC236}">
                <a16:creationId xmlns:a16="http://schemas.microsoft.com/office/drawing/2014/main" id="{53240AC3-BC05-4B3A-B03F-9624945E97DF}"/>
              </a:ext>
            </a:extLst>
          </p:cNvPr>
          <p:cNvSpPr txBox="1"/>
          <p:nvPr/>
        </p:nvSpPr>
        <p:spPr>
          <a:xfrm>
            <a:off x="299356" y="3276600"/>
            <a:ext cx="11593288" cy="400110"/>
          </a:xfrm>
          <a:prstGeom prst="rect">
            <a:avLst/>
          </a:prstGeom>
          <a:noFill/>
        </p:spPr>
        <p:txBody>
          <a:bodyPr wrap="square">
            <a:spAutoFit/>
          </a:bodyPr>
          <a:lstStyle/>
          <a:p>
            <a:r>
              <a:rPr lang="en-US" sz="2000" dirty="0">
                <a:latin typeface="Palatino Linotype" panose="02040502050505030304" pitchFamily="18" charset="0"/>
              </a:rPr>
              <a:t>The LIKE operator is a logical operator that tests whether a string contains a specified pattern or not.</a:t>
            </a:r>
            <a:endParaRPr lang="en-IN" sz="2000" dirty="0">
              <a:latin typeface="Palatino Linotype" panose="02040502050505030304" pitchFamily="18" charset="0"/>
            </a:endParaRPr>
          </a:p>
        </p:txBody>
      </p:sp>
      <p:sp>
        <p:nvSpPr>
          <p:cNvPr id="11" name="Rectangle 10">
            <a:extLst>
              <a:ext uri="{FF2B5EF4-FFF2-40B4-BE49-F238E27FC236}">
                <a16:creationId xmlns:a16="http://schemas.microsoft.com/office/drawing/2014/main" id="{09594BCF-CEDB-A151-FF1A-D1BDF6731C41}"/>
              </a:ext>
            </a:extLst>
          </p:cNvPr>
          <p:cNvSpPr/>
          <p:nvPr/>
        </p:nvSpPr>
        <p:spPr>
          <a:xfrm>
            <a:off x="335361" y="580618"/>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LIKE </a:t>
            </a:r>
            <a:r>
              <a:rPr lang="en-US" sz="2000" dirty="0">
                <a:solidFill>
                  <a:schemeClr val="bg1">
                    <a:lumMod val="65000"/>
                  </a:schemeClr>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ILIKE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rgbClr val="669900"/>
                </a:solidFill>
                <a:latin typeface="Liberation Mono"/>
              </a:rPr>
              <a:t>'pattern'</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ESCAPE</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escape_character ]</a:t>
            </a:r>
          </a:p>
        </p:txBody>
      </p:sp>
      <p:sp>
        <p:nvSpPr>
          <p:cNvPr id="3" name="Rectangle 2">
            <a:extLst>
              <a:ext uri="{FF2B5EF4-FFF2-40B4-BE49-F238E27FC236}">
                <a16:creationId xmlns:a16="http://schemas.microsoft.com/office/drawing/2014/main" id="{7AE2E083-D088-C4BC-AE9F-9C7703DC51DD}"/>
              </a:ext>
            </a:extLst>
          </p:cNvPr>
          <p:cNvSpPr/>
          <p:nvPr/>
        </p:nvSpPr>
        <p:spPr>
          <a:xfrm>
            <a:off x="335360" y="5301208"/>
            <a:ext cx="11305256" cy="1415772"/>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solidFill>
                <a:srgbClr val="005E74"/>
              </a:solidFill>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ESCAPE keyword is used to escape pattern matching characters such as the (%) percentage and underscore (_) if they form part of the data.</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you do not specify the ESCAPE character, \ is assumed.</a:t>
            </a:r>
          </a:p>
        </p:txBody>
      </p:sp>
    </p:spTree>
    <p:extLst>
      <p:ext uri="{BB962C8B-B14F-4D97-AF65-F5344CB8AC3E}">
        <p14:creationId xmlns:p14="http://schemas.microsoft.com/office/powerpoint/2010/main" val="3434933127"/>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like - </a:t>
            </a:r>
            <a:r>
              <a:rPr lang="en-IN" sz="3200" i="1" dirty="0">
                <a:solidFill>
                  <a:srgbClr val="FF9900"/>
                </a:solidFill>
                <a:latin typeface="Arial" pitchFamily="34" charset="0"/>
                <a:cs typeface="Arial" pitchFamily="34" charset="0"/>
              </a:rPr>
              <a:t>string comparison functions</a:t>
            </a:r>
          </a:p>
        </p:txBody>
      </p:sp>
      <p:sp>
        <p:nvSpPr>
          <p:cNvPr id="3" name="Rectangle 2"/>
          <p:cNvSpPr/>
          <p:nvPr/>
        </p:nvSpPr>
        <p:spPr>
          <a:xfrm>
            <a:off x="335360" y="5079375"/>
            <a:ext cx="11305256" cy="1661993"/>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matches any number of characters, even zero characters.</a:t>
            </a: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_</a:t>
            </a:r>
            <a:r>
              <a:rPr lang="en-IN" dirty="0">
                <a:latin typeface="Arial" panose="020B0604020202020204" pitchFamily="34" charset="0"/>
                <a:cs typeface="Arial" panose="020B0604020202020204" pitchFamily="34" charset="0"/>
              </a:rPr>
              <a:t> matches exactly one character.</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we use default escape character '\',  then don’t use ESCAPE keyword.</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ILIKE does a case-insensitive compare.</a:t>
            </a:r>
            <a:endParaRPr lang="en-IN" dirty="0">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A568DF41-D69C-4838-8EB0-AD5BDF6D357A}"/>
              </a:ext>
            </a:extLst>
          </p:cNvPr>
          <p:cNvSpPr/>
          <p:nvPr/>
        </p:nvSpPr>
        <p:spPr>
          <a:xfrm>
            <a:off x="335361" y="1084674"/>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LIKE </a:t>
            </a:r>
            <a:r>
              <a:rPr lang="en-US" sz="2000" dirty="0">
                <a:solidFill>
                  <a:schemeClr val="bg1">
                    <a:lumMod val="65000"/>
                  </a:schemeClr>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ILIKE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rgbClr val="669900"/>
                </a:solidFill>
                <a:latin typeface="Liberation Mono"/>
              </a:rPr>
              <a:t>'pattern'</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ESCAPE</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escape_character ]</a:t>
            </a:r>
          </a:p>
        </p:txBody>
      </p:sp>
      <p:sp>
        <p:nvSpPr>
          <p:cNvPr id="4" name="Rectangle 3">
            <a:extLst>
              <a:ext uri="{FF2B5EF4-FFF2-40B4-BE49-F238E27FC236}">
                <a16:creationId xmlns:a16="http://schemas.microsoft.com/office/drawing/2014/main" id="{99577A58-F36B-40C0-4164-277745AB4109}"/>
              </a:ext>
            </a:extLst>
          </p:cNvPr>
          <p:cNvSpPr/>
          <p:nvPr/>
        </p:nvSpPr>
        <p:spPr>
          <a:xfrm>
            <a:off x="263352" y="1806496"/>
            <a:ext cx="11593288" cy="196977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a:t>
            </a:r>
            <a:r>
              <a:rPr lang="en-US" dirty="0">
                <a:solidFill>
                  <a:schemeClr val="accent5">
                    <a:lumMod val="75000"/>
                  </a:schemeClr>
                </a:solidFill>
                <a:latin typeface="Liberation Mono"/>
                <a:cs typeface="Arial" panose="020B0604020202020204" pitchFamily="34" charset="0"/>
              </a:rPr>
              <a:t>LIKE</a:t>
            </a:r>
            <a:r>
              <a:rPr lang="en-US" dirty="0">
                <a:solidFill>
                  <a:srgbClr val="000000"/>
                </a:solidFill>
                <a:latin typeface="Liberation Mono"/>
              </a:rPr>
              <a:t> </a:t>
            </a:r>
            <a:r>
              <a:rPr lang="en-US" dirty="0">
                <a:solidFill>
                  <a:srgbClr val="669900"/>
                </a:solidFill>
                <a:latin typeface="Liberation Mono"/>
              </a:rPr>
              <a:t>'A%'</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a:t>
            </a:r>
            <a:r>
              <a:rPr lang="en-US" dirty="0">
                <a:solidFill>
                  <a:schemeClr val="accent5">
                    <a:lumMod val="75000"/>
                  </a:schemeClr>
                </a:solidFill>
                <a:latin typeface="Liberation Mono"/>
                <a:cs typeface="Arial" panose="020B0604020202020204" pitchFamily="34" charset="0"/>
              </a:rPr>
              <a:t>LIKE</a:t>
            </a:r>
            <a:r>
              <a:rPr lang="en-US" dirty="0">
                <a:solidFill>
                  <a:srgbClr val="000000"/>
                </a:solidFill>
                <a:latin typeface="Liberation Mono"/>
              </a:rPr>
              <a:t> </a:t>
            </a:r>
            <a:r>
              <a:rPr lang="en-US" dirty="0">
                <a:solidFill>
                  <a:srgbClr val="669900"/>
                </a:solidFill>
                <a:latin typeface="Liberation Mono"/>
              </a:rPr>
              <a:t>'a%'</a:t>
            </a:r>
            <a:r>
              <a:rPr lang="en-US" dirty="0">
                <a:solidFill>
                  <a:srgbClr val="000000"/>
                </a:solidFill>
                <a:latin typeface="Liberation Mono"/>
              </a:rPr>
              <a:t>; </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a:t>
            </a:r>
            <a:r>
              <a:rPr lang="en-US" dirty="0">
                <a:solidFill>
                  <a:schemeClr val="accent5">
                    <a:lumMod val="75000"/>
                  </a:schemeClr>
                </a:solidFill>
                <a:latin typeface="Liberation Mono"/>
                <a:cs typeface="Arial" panose="020B0604020202020204" pitchFamily="34" charset="0"/>
              </a:rPr>
              <a:t>ILIKE</a:t>
            </a:r>
            <a:r>
              <a:rPr lang="en-US" dirty="0">
                <a:solidFill>
                  <a:srgbClr val="000000"/>
                </a:solidFill>
                <a:latin typeface="Liberation Mono"/>
              </a:rPr>
              <a:t> </a:t>
            </a:r>
            <a:r>
              <a:rPr lang="en-US" dirty="0">
                <a:solidFill>
                  <a:srgbClr val="669900"/>
                </a:solidFill>
                <a:latin typeface="Liberation Mono"/>
              </a:rPr>
              <a:t>'a%'</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temp1 </a:t>
            </a:r>
            <a:r>
              <a:rPr lang="en-US" dirty="0">
                <a:solidFill>
                  <a:srgbClr val="0077AA"/>
                </a:solidFill>
                <a:latin typeface="Liberation Mono"/>
              </a:rPr>
              <a:t>WHERE</a:t>
            </a:r>
            <a:r>
              <a:rPr lang="en-US" dirty="0">
                <a:solidFill>
                  <a:srgbClr val="000000"/>
                </a:solidFill>
                <a:latin typeface="Liberation Mono"/>
              </a:rPr>
              <a:t> col2 </a:t>
            </a:r>
            <a:r>
              <a:rPr lang="en-US">
                <a:solidFill>
                  <a:schemeClr val="accent5">
                    <a:lumMod val="75000"/>
                  </a:schemeClr>
                </a:solidFill>
                <a:latin typeface="Liberation Mono"/>
                <a:cs typeface="Arial" panose="020B0604020202020204" pitchFamily="34" charset="0"/>
              </a:rPr>
              <a:t>LIKE</a:t>
            </a:r>
            <a:r>
              <a:rPr lang="en-US">
                <a:solidFill>
                  <a:srgbClr val="000000"/>
                </a:solidFill>
                <a:latin typeface="Liberation Mono"/>
              </a:rPr>
              <a:t> </a:t>
            </a:r>
            <a:r>
              <a:rPr lang="en-US">
                <a:solidFill>
                  <a:srgbClr val="669900"/>
                </a:solidFill>
                <a:latin typeface="Liberation Mono"/>
              </a:rPr>
              <a:t>'\%%'</a:t>
            </a:r>
            <a:r>
              <a:rPr lang="en-US">
                <a:solidFill>
                  <a:srgbClr val="000000"/>
                </a:solidFill>
                <a:latin typeface="Liberation Mono"/>
              </a:rPr>
              <a:t>;</a:t>
            </a:r>
            <a:endParaRPr lang="en-US" dirty="0">
              <a:solidFill>
                <a:srgbClr val="000000"/>
              </a:solidFill>
              <a:latin typeface="Liberation Mono"/>
            </a:endParaRP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temp1 </a:t>
            </a:r>
            <a:r>
              <a:rPr lang="en-US" dirty="0">
                <a:solidFill>
                  <a:srgbClr val="0077AA"/>
                </a:solidFill>
                <a:latin typeface="Liberation Mono"/>
              </a:rPr>
              <a:t>WHERE</a:t>
            </a:r>
            <a:r>
              <a:rPr lang="en-US" dirty="0">
                <a:solidFill>
                  <a:srgbClr val="000000"/>
                </a:solidFill>
                <a:latin typeface="Liberation Mono"/>
              </a:rPr>
              <a:t> col2 </a:t>
            </a:r>
            <a:r>
              <a:rPr lang="en-US" dirty="0">
                <a:solidFill>
                  <a:schemeClr val="accent5">
                    <a:lumMod val="75000"/>
                  </a:schemeClr>
                </a:solidFill>
                <a:latin typeface="Liberation Mono"/>
                <a:cs typeface="Arial" panose="020B0604020202020204" pitchFamily="34" charset="0"/>
              </a:rPr>
              <a:t>LIKE</a:t>
            </a:r>
            <a:r>
              <a:rPr lang="en-US" dirty="0">
                <a:solidFill>
                  <a:srgbClr val="000000"/>
                </a:solidFill>
                <a:latin typeface="Liberation Mono"/>
              </a:rPr>
              <a:t> </a:t>
            </a:r>
            <a:r>
              <a:rPr lang="en-US" dirty="0">
                <a:solidFill>
                  <a:srgbClr val="669900"/>
                </a:solidFill>
                <a:latin typeface="Liberation Mono"/>
              </a:rPr>
              <a: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ESCAPE</a:t>
            </a:r>
            <a:r>
              <a:rPr lang="en-US" dirty="0">
                <a:solidFill>
                  <a:srgbClr val="000000"/>
                </a:solidFill>
                <a:latin typeface="Liberation Mono"/>
              </a:rPr>
              <a:t> </a:t>
            </a:r>
            <a:r>
              <a:rPr lang="en-US" dirty="0">
                <a:solidFill>
                  <a:srgbClr val="669900"/>
                </a:solidFill>
                <a:latin typeface="Liberation Mono"/>
              </a:rPr>
              <a:t>'/'</a:t>
            </a:r>
            <a:r>
              <a:rPr lang="en-US" dirty="0">
                <a:solidFill>
                  <a:srgbClr val="000000"/>
                </a:solidFill>
                <a:latin typeface="Liberation Mono"/>
              </a:rPr>
              <a:t>;</a:t>
            </a:r>
            <a:endParaRPr lang="en-US" dirty="0">
              <a:solidFill>
                <a:srgbClr val="669900"/>
              </a:solidFill>
              <a:latin typeface="Liberation Mono"/>
            </a:endParaRPr>
          </a:p>
        </p:txBody>
      </p:sp>
    </p:spTree>
    <p:extLst>
      <p:ext uri="{BB962C8B-B14F-4D97-AF65-F5344CB8AC3E}">
        <p14:creationId xmlns:p14="http://schemas.microsoft.com/office/powerpoint/2010/main" val="2057448081"/>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76ACC2D-8426-4B9D-8469-E36B7173816A}"/>
              </a:ext>
            </a:extLst>
          </p:cNvPr>
          <p:cNvSpPr/>
          <p:nvPr/>
        </p:nvSpPr>
        <p:spPr>
          <a:xfrm>
            <a:off x="407368" y="692696"/>
            <a:ext cx="11377264"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3" name="Rectangle 2">
            <a:extLst>
              <a:ext uri="{FF2B5EF4-FFF2-40B4-BE49-F238E27FC236}">
                <a16:creationId xmlns:a16="http://schemas.microsoft.com/office/drawing/2014/main" id="{046631F8-8519-4D00-843E-022AE07817EB}"/>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like</a:t>
            </a:r>
            <a:endParaRPr lang="en-IN" sz="3200" i="1" dirty="0">
              <a:solidFill>
                <a:srgbClr val="FF9900"/>
              </a:solidFill>
              <a:latin typeface="Arial" pitchFamily="34" charset="0"/>
              <a:cs typeface="Arial" pitchFamily="34" charset="0"/>
            </a:endParaRPr>
          </a:p>
        </p:txBody>
      </p:sp>
      <p:sp>
        <p:nvSpPr>
          <p:cNvPr id="14" name="TextBox 13">
            <a:extLst>
              <a:ext uri="{FF2B5EF4-FFF2-40B4-BE49-F238E27FC236}">
                <a16:creationId xmlns:a16="http://schemas.microsoft.com/office/drawing/2014/main" id="{A1E84346-D9F6-41DD-96E7-D61C1486EA86}"/>
              </a:ext>
            </a:extLst>
          </p:cNvPr>
          <p:cNvSpPr txBox="1"/>
          <p:nvPr/>
        </p:nvSpPr>
        <p:spPr>
          <a:xfrm>
            <a:off x="393687" y="1303073"/>
            <a:ext cx="11286234" cy="5035353"/>
          </a:xfrm>
          <a:prstGeom prst="rect">
            <a:avLst/>
          </a:prstGeom>
        </p:spPr>
        <p:txBody>
          <a:bodyPr wrap="square">
            <a:spAutoFit/>
          </a:bodyPr>
          <a:lstStyle>
            <a:defPPr>
              <a:defRPr lang="en-US"/>
            </a:defPPr>
            <a:lvl1pPr marL="342900" indent="-342900">
              <a:lnSpc>
                <a:spcPct val="150000"/>
              </a:lnSpc>
              <a:buFont typeface="Arial" panose="020B0604020202020204" pitchFamily="34" charset="0"/>
              <a:buChar char="•"/>
              <a:defRPr>
                <a:solidFill>
                  <a:srgbClr val="0077AA"/>
                </a:solidFill>
                <a:latin typeface="Liberation Mono"/>
                <a:cs typeface="Times New Roman" panose="02020603050405020304" pitchFamily="18" charset="0"/>
              </a:defRPr>
            </a:lvl1pPr>
          </a:lstStyle>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ename </a:t>
            </a:r>
            <a:r>
              <a:rPr lang="en-IN" dirty="0">
                <a:solidFill>
                  <a:schemeClr val="accent5">
                    <a:lumMod val="75000"/>
                  </a:schemeClr>
                </a:solidFill>
                <a:cs typeface="Arial" panose="020B0604020202020204" pitchFamily="34" charset="0"/>
              </a:rPr>
              <a:t>ILIKE</a:t>
            </a:r>
            <a:r>
              <a:rPr lang="en-IN" dirty="0">
                <a:solidFill>
                  <a:schemeClr val="tx1"/>
                </a:solidFill>
              </a:rPr>
              <a:t> </a:t>
            </a:r>
            <a:r>
              <a:rPr lang="en-IN" dirty="0">
                <a:solidFill>
                  <a:srgbClr val="669900"/>
                </a:solidFill>
                <a:cs typeface="+mn-cs"/>
              </a:rPr>
              <a:t>'s%'</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669900"/>
                </a:solidFill>
                <a:cs typeface="+mn-cs"/>
              </a:rPr>
              <a:t>'saleel' </a:t>
            </a:r>
            <a:r>
              <a:rPr lang="en-IN" dirty="0">
                <a:solidFill>
                  <a:schemeClr val="accent5">
                    <a:lumMod val="75000"/>
                  </a:schemeClr>
                </a:solidFill>
                <a:cs typeface="Arial" panose="020B0604020202020204" pitchFamily="34" charset="0"/>
              </a:rPr>
              <a:t>ILIKE</a:t>
            </a:r>
            <a:r>
              <a:rPr lang="en-IN" dirty="0">
                <a:solidFill>
                  <a:schemeClr val="tx1"/>
                </a:solidFill>
              </a:rPr>
              <a:t> </a:t>
            </a:r>
            <a:r>
              <a:rPr lang="en-IN" dirty="0">
                <a:solidFill>
                  <a:srgbClr val="669900"/>
                </a:solidFill>
                <a:cs typeface="+mn-cs"/>
              </a:rPr>
              <a:t>'s%'</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'1'</a:t>
            </a:r>
            <a:r>
              <a:rPr lang="en-IN" dirty="0">
                <a:solidFill>
                  <a:schemeClr val="tx1"/>
                </a:solidFill>
                <a:cs typeface="+mn-cs"/>
              </a:rPr>
              <a:t>; </a:t>
            </a:r>
            <a:r>
              <a:rPr lang="en-IN" dirty="0">
                <a:solidFill>
                  <a:srgbClr val="C00000"/>
                </a:solidFill>
              </a:rPr>
              <a:t>// </a:t>
            </a:r>
            <a:r>
              <a:rPr lang="en-IN" b="1" dirty="0">
                <a:solidFill>
                  <a:srgbClr val="C00000"/>
                </a:solidFill>
              </a:rPr>
              <a:t>Empty set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1</a:t>
            </a:r>
            <a:r>
              <a:rPr lang="en-IN" dirty="0">
                <a:solidFill>
                  <a:schemeClr val="tx1"/>
                </a:solidFill>
                <a:cs typeface="+mn-cs"/>
              </a:rPr>
              <a:t>; </a:t>
            </a:r>
            <a:r>
              <a:rPr lang="en-IN" dirty="0">
                <a:solidFill>
                  <a:srgbClr val="C00000"/>
                </a:solidFill>
              </a:rPr>
              <a:t>// </a:t>
            </a:r>
            <a:r>
              <a:rPr lang="en-IN" b="1" dirty="0">
                <a:solidFill>
                  <a:srgbClr val="C00000"/>
                </a:solidFill>
              </a:rPr>
              <a:t>Empty set</a:t>
            </a:r>
            <a:endParaRPr lang="en-IN" dirty="0">
              <a:solidFill>
                <a:schemeClr val="tx1"/>
              </a:solidFill>
              <a:cs typeface="+mn-cs"/>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'1%'</a:t>
            </a:r>
            <a:r>
              <a:rPr lang="en-IN" dirty="0">
                <a:solidFill>
                  <a:schemeClr val="tx1"/>
                </a:solidFill>
              </a:rPr>
              <a:t>; </a:t>
            </a:r>
            <a:r>
              <a:rPr lang="en-IN" dirty="0">
                <a:solidFill>
                  <a:srgbClr val="C00000"/>
                </a:solidFill>
              </a:rPr>
              <a:t>// </a:t>
            </a:r>
            <a:r>
              <a:rPr lang="en-IN" b="1" dirty="0">
                <a:solidFill>
                  <a:srgbClr val="C00000"/>
                </a:solidFill>
              </a:rPr>
              <a:t>Empty set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990055"/>
                </a:solidFill>
                <a:cs typeface="+mn-cs"/>
              </a:rPr>
              <a:t>001</a:t>
            </a:r>
            <a:r>
              <a:rPr lang="en-IN" dirty="0">
                <a:solidFill>
                  <a:schemeClr val="tx1"/>
                </a:solidFill>
              </a:rPr>
              <a:t>; </a:t>
            </a:r>
            <a:r>
              <a:rPr lang="en-IN" dirty="0">
                <a:solidFill>
                  <a:srgbClr val="C00000"/>
                </a:solidFill>
              </a:rPr>
              <a:t>// </a:t>
            </a:r>
            <a:r>
              <a:rPr lang="en-IN" b="1" dirty="0">
                <a:solidFill>
                  <a:srgbClr val="C00000"/>
                </a:solidFill>
              </a:rPr>
              <a:t>Empty set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990055"/>
                </a:solidFill>
                <a:cs typeface="+mn-cs"/>
              </a:rPr>
              <a:t>100</a:t>
            </a:r>
            <a:r>
              <a:rPr lang="en-IN" dirty="0">
                <a:solidFill>
                  <a:schemeClr val="tx1"/>
                </a:solidFill>
              </a:rPr>
              <a:t>; </a:t>
            </a:r>
            <a:r>
              <a:rPr lang="en-IN" dirty="0">
                <a:solidFill>
                  <a:srgbClr val="C00000"/>
                </a:solidFill>
              </a:rPr>
              <a:t>// </a:t>
            </a:r>
            <a:r>
              <a:rPr lang="en-IN" b="1" dirty="0">
                <a:solidFill>
                  <a:srgbClr val="C00000"/>
                </a:solidFill>
              </a:rPr>
              <a:t>Empty set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US" dirty="0">
                <a:solidFill>
                  <a:schemeClr val="accent4">
                    <a:lumMod val="50000"/>
                  </a:schemeClr>
                </a:solidFill>
                <a:cs typeface="+mn-cs"/>
              </a:rPr>
              <a:t>False</a:t>
            </a:r>
            <a:r>
              <a:rPr lang="en-US" dirty="0">
                <a:solidFill>
                  <a:schemeClr val="tx1"/>
                </a:solidFill>
              </a:rPr>
              <a:t> </a:t>
            </a:r>
            <a:r>
              <a:rPr lang="en-IN"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100</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0</a:t>
            </a:r>
            <a:r>
              <a:rPr lang="en-US" dirty="0">
                <a:solidFill>
                  <a:schemeClr val="tx1"/>
                </a:solidFill>
              </a:rPr>
              <a:t>; </a:t>
            </a:r>
            <a:r>
              <a:rPr lang="en-IN" dirty="0">
                <a:solidFill>
                  <a:srgbClr val="C00000"/>
                </a:solidFill>
              </a:rPr>
              <a:t>// </a:t>
            </a:r>
            <a:r>
              <a:rPr lang="en-IN" b="1" dirty="0">
                <a:solidFill>
                  <a:srgbClr val="C00000"/>
                </a:solidFill>
              </a:rPr>
              <a:t>Empty set</a:t>
            </a:r>
            <a:endParaRPr lang="en-US"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US" dirty="0">
                <a:solidFill>
                  <a:schemeClr val="accent4">
                    <a:lumMod val="50000"/>
                  </a:schemeClr>
                </a:solidFill>
                <a:cs typeface="+mn-cs"/>
              </a:rPr>
              <a:t>False</a:t>
            </a:r>
            <a:r>
              <a:rPr lang="en-US" dirty="0">
                <a:solidFill>
                  <a:schemeClr val="tx1"/>
                </a:solidFill>
              </a:rPr>
              <a:t> </a:t>
            </a:r>
            <a:r>
              <a:rPr lang="en-IN"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0</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100</a:t>
            </a:r>
            <a:r>
              <a:rPr lang="en-US" dirty="0">
                <a:solidFill>
                  <a:schemeClr val="tx1"/>
                </a:solidFill>
              </a:rPr>
              <a:t>;</a:t>
            </a:r>
          </a:p>
          <a:p>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a:t>
            </a:r>
            <a:r>
              <a:rPr lang="en-US" dirty="0">
                <a:solidFill>
                  <a:schemeClr val="accent4">
                    <a:lumMod val="50000"/>
                  </a:schemeClr>
                </a:solidFill>
                <a:cs typeface="+mn-cs"/>
              </a:rPr>
              <a:t>True</a:t>
            </a:r>
            <a:r>
              <a:rPr lang="en-US" dirty="0">
                <a:solidFill>
                  <a:schemeClr val="tx1"/>
                </a:solidFill>
              </a:rPr>
              <a:t> </a:t>
            </a:r>
            <a:r>
              <a:rPr lang="en-US"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0</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1</a:t>
            </a:r>
            <a:r>
              <a:rPr lang="en-US" dirty="0">
                <a:solidFill>
                  <a:schemeClr val="tx1"/>
                </a:solidFill>
              </a:rPr>
              <a:t>;</a:t>
            </a:r>
          </a:p>
          <a:p>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a:t>
            </a:r>
            <a:r>
              <a:rPr lang="en-US" dirty="0">
                <a:solidFill>
                  <a:schemeClr val="accent4">
                    <a:lumMod val="50000"/>
                  </a:schemeClr>
                </a:solidFill>
                <a:cs typeface="+mn-cs"/>
              </a:rPr>
              <a:t>True</a:t>
            </a:r>
            <a:r>
              <a:rPr lang="en-US" dirty="0">
                <a:solidFill>
                  <a:schemeClr val="tx1"/>
                </a:solidFill>
              </a:rPr>
              <a:t> </a:t>
            </a:r>
            <a:r>
              <a:rPr lang="en-US"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1</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0</a:t>
            </a:r>
            <a:r>
              <a:rPr lang="en-US" dirty="0">
                <a:solidFill>
                  <a:schemeClr val="tx1"/>
                </a:solidFill>
              </a:rPr>
              <a: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US" dirty="0">
                <a:solidFill>
                  <a:schemeClr val="accent4">
                    <a:lumMod val="50000"/>
                  </a:schemeClr>
                </a:solidFill>
                <a:cs typeface="+mn-cs"/>
              </a:rPr>
              <a:t>False</a:t>
            </a:r>
            <a:r>
              <a:rPr lang="en-US" dirty="0">
                <a:solidFill>
                  <a:schemeClr val="tx1"/>
                </a:solidFill>
              </a:rPr>
              <a:t> </a:t>
            </a:r>
            <a:r>
              <a:rPr lang="en-IN"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0</a:t>
            </a:r>
            <a:r>
              <a:rPr lang="en-US" dirty="0">
                <a:solidFill>
                  <a:schemeClr val="tx1"/>
                </a:solidFill>
              </a:rPr>
              <a:t> </a:t>
            </a:r>
            <a:r>
              <a:rPr lang="en-US" dirty="0">
                <a:solidFill>
                  <a:srgbClr val="A67F59"/>
                </a:solidFill>
                <a:cs typeface="+mn-cs"/>
              </a:rPr>
              <a:t>AND</a:t>
            </a:r>
            <a:r>
              <a:rPr lang="en-US" dirty="0">
                <a:solidFill>
                  <a:schemeClr val="tx1"/>
                </a:solidFill>
              </a:rPr>
              <a:t> </a:t>
            </a:r>
            <a:r>
              <a:rPr lang="en-US" dirty="0">
                <a:solidFill>
                  <a:srgbClr val="990055"/>
                </a:solidFill>
                <a:cs typeface="+mn-cs"/>
              </a:rPr>
              <a:t>1</a:t>
            </a:r>
            <a:r>
              <a:rPr lang="en-US" dirty="0">
                <a:solidFill>
                  <a:schemeClr val="tx1"/>
                </a:solidFill>
              </a:rPr>
              <a:t>;</a:t>
            </a:r>
            <a:endParaRPr lang="en-IN" dirty="0">
              <a:solidFill>
                <a:schemeClr val="tx1"/>
              </a:solidFill>
            </a:endParaRPr>
          </a:p>
        </p:txBody>
      </p:sp>
    </p:spTree>
    <p:extLst>
      <p:ext uri="{BB962C8B-B14F-4D97-AF65-F5344CB8AC3E}">
        <p14:creationId xmlns:p14="http://schemas.microsoft.com/office/powerpoint/2010/main" val="483952322"/>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1484784"/>
            <a:ext cx="8838049" cy="914400"/>
          </a:xfrm>
          <a:prstGeom prst="rect">
            <a:avLst/>
          </a:prstGeom>
        </p:spPr>
        <p:txBody>
          <a:bodyPr>
            <a:normAutofit/>
          </a:bodyPr>
          <a:lstStyle/>
          <a:p>
            <a:pPr lvl="0"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aggregate functions</a:t>
            </a:r>
            <a:endParaRPr lang="en-US" sz="4400" b="1" i="1" dirty="0">
              <a:solidFill>
                <a:srgbClr val="DC525C"/>
              </a:solidFill>
              <a:latin typeface="Segoe UI Light" panose="020B0502040204020203" pitchFamily="34" charset="0"/>
              <a:cs typeface="Segoe UI Light" panose="020B0502040204020203" pitchFamily="34" charset="0"/>
            </a:endParaRPr>
          </a:p>
        </p:txBody>
      </p:sp>
      <p:sp>
        <p:nvSpPr>
          <p:cNvPr id="22" name="TextBox 21">
            <a:extLst>
              <a:ext uri="{FF2B5EF4-FFF2-40B4-BE49-F238E27FC236}">
                <a16:creationId xmlns:a16="http://schemas.microsoft.com/office/drawing/2014/main" id="{46C4C5BF-30FE-4521-B74B-D701D6CE5A08}"/>
              </a:ext>
            </a:extLst>
          </p:cNvPr>
          <p:cNvSpPr txBox="1"/>
          <p:nvPr/>
        </p:nvSpPr>
        <p:spPr>
          <a:xfrm>
            <a:off x="171826" y="4797152"/>
            <a:ext cx="11828830" cy="1846659"/>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rPr>
              <a:t>:</a:t>
            </a:r>
          </a:p>
          <a:p>
            <a:endParaRPr lang="en-IN" sz="800" dirty="0">
              <a:solidFill>
                <a:srgbClr val="FF0000"/>
              </a:solidFill>
              <a:latin typeface="Palatino Linotype" panose="02040502050505030304" pitchFamily="18" charset="0"/>
            </a:endParaRPr>
          </a:p>
          <a:p>
            <a:r>
              <a:rPr lang="en-US" dirty="0">
                <a:latin typeface="Arial" panose="020B0604020202020204" pitchFamily="34" charset="0"/>
                <a:cs typeface="Arial" panose="020B0604020202020204" pitchFamily="34" charset="0"/>
              </a:rPr>
              <a:t>None of the below two queries get executed unsuccessfully. The reason is that a condition in a WHERE clause cannot contain any aggregate function (or group function) without a subquery! </a:t>
            </a:r>
          </a:p>
          <a:p>
            <a:endParaRPr lang="en-US"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empno, ename, sal, deptno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WHERE</a:t>
            </a:r>
            <a:r>
              <a:rPr lang="en-US" dirty="0">
                <a:latin typeface="Liberation Mono"/>
              </a:rPr>
              <a:t> sal = </a:t>
            </a:r>
            <a:r>
              <a:rPr lang="en-US" u="sng" dirty="0">
                <a:solidFill>
                  <a:srgbClr val="DD4A68"/>
                </a:solidFill>
                <a:latin typeface="Liberation Mono"/>
              </a:rPr>
              <a:t>MAX</a:t>
            </a:r>
            <a:r>
              <a:rPr lang="en-US" u="sng" dirty="0">
                <a:solidFill>
                  <a:schemeClr val="bg1">
                    <a:lumMod val="65000"/>
                  </a:schemeClr>
                </a:solidFill>
                <a:uFill>
                  <a:solidFill>
                    <a:srgbClr val="FF0000"/>
                  </a:solidFill>
                </a:uFill>
                <a:latin typeface="Liberation Mono"/>
              </a:rPr>
              <a:t>(</a:t>
            </a:r>
            <a:r>
              <a:rPr lang="en-US" u="sng" dirty="0">
                <a:uFill>
                  <a:solidFill>
                    <a:srgbClr val="FF0000"/>
                  </a:solidFill>
                </a:uFill>
                <a:latin typeface="Liberation Mono"/>
              </a:rPr>
              <a:t>sal</a:t>
            </a:r>
            <a:r>
              <a:rPr lang="en-US" u="sng" dirty="0">
                <a:solidFill>
                  <a:schemeClr val="bg1">
                    <a:lumMod val="65000"/>
                  </a:schemeClr>
                </a:solidFill>
                <a:uFill>
                  <a:solidFill>
                    <a:srgbClr val="FF0000"/>
                  </a:solidFill>
                </a:uFill>
                <a:latin typeface="Liberation Mono"/>
              </a:rPr>
              <a:t>)</a:t>
            </a:r>
            <a:r>
              <a:rPr lang="en-US" dirty="0">
                <a:latin typeface="Liberation Mono"/>
              </a:rPr>
              <a:t>;  </a:t>
            </a:r>
            <a:r>
              <a:rPr lang="en-US" sz="2000" dirty="0">
                <a:solidFill>
                  <a:srgbClr val="669900"/>
                </a:solidFill>
                <a:latin typeface="Liberation Mono"/>
              </a:rPr>
              <a:t>#error</a:t>
            </a:r>
          </a:p>
          <a:p>
            <a:pPr marL="285750" indent="-285750">
              <a:buFont typeface="Arial" panose="020B0604020202020204" pitchFamily="34" charset="0"/>
              <a:buChar char="•"/>
            </a:pPr>
            <a:endParaRPr lang="en-US" sz="4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empno, ename, sal, deptno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WHERE</a:t>
            </a:r>
            <a:r>
              <a:rPr lang="en-US" dirty="0">
                <a:latin typeface="Liberation Mono"/>
              </a:rPr>
              <a:t> </a:t>
            </a:r>
            <a:r>
              <a:rPr lang="en-US" u="sng" dirty="0">
                <a:solidFill>
                  <a:srgbClr val="DD4A68"/>
                </a:solidFill>
                <a:latin typeface="Liberation Mono"/>
              </a:rPr>
              <a:t>MAX</a:t>
            </a:r>
            <a:r>
              <a:rPr lang="en-US" u="sng" dirty="0">
                <a:solidFill>
                  <a:schemeClr val="bg1">
                    <a:lumMod val="65000"/>
                  </a:schemeClr>
                </a:solidFill>
                <a:uFill>
                  <a:solidFill>
                    <a:srgbClr val="FF0000"/>
                  </a:solidFill>
                </a:uFill>
                <a:latin typeface="Liberation Mono"/>
              </a:rPr>
              <a:t>(</a:t>
            </a:r>
            <a:r>
              <a:rPr lang="en-US" u="sng" dirty="0">
                <a:uFill>
                  <a:solidFill>
                    <a:srgbClr val="FF0000"/>
                  </a:solidFill>
                </a:uFill>
                <a:latin typeface="Liberation Mono"/>
              </a:rPr>
              <a:t>sal</a:t>
            </a:r>
            <a:r>
              <a:rPr lang="en-US" u="sng" dirty="0">
                <a:solidFill>
                  <a:schemeClr val="bg1">
                    <a:lumMod val="65000"/>
                  </a:schemeClr>
                </a:solidFill>
                <a:uFill>
                  <a:solidFill>
                    <a:srgbClr val="FF0000"/>
                  </a:solidFill>
                </a:uFill>
                <a:latin typeface="Liberation Mono"/>
              </a:rPr>
              <a:t>)</a:t>
            </a:r>
            <a:r>
              <a:rPr lang="en-US" dirty="0">
                <a:uFill>
                  <a:solidFill>
                    <a:srgbClr val="FF0000"/>
                  </a:solidFill>
                </a:uFill>
                <a:latin typeface="Liberation Mono"/>
              </a:rPr>
              <a:t> </a:t>
            </a:r>
            <a:r>
              <a:rPr lang="en-US" dirty="0">
                <a:latin typeface="Liberation Mono"/>
              </a:rPr>
              <a:t>= sal;  </a:t>
            </a:r>
            <a:r>
              <a:rPr lang="en-US" sz="2000" dirty="0">
                <a:solidFill>
                  <a:srgbClr val="669900"/>
                </a:solidFill>
                <a:latin typeface="Liberation Mono"/>
              </a:rPr>
              <a:t>#error</a:t>
            </a:r>
          </a:p>
        </p:txBody>
      </p:sp>
      <p:sp>
        <p:nvSpPr>
          <p:cNvPr id="4" name="TextBox 3">
            <a:extLst>
              <a:ext uri="{FF2B5EF4-FFF2-40B4-BE49-F238E27FC236}">
                <a16:creationId xmlns:a16="http://schemas.microsoft.com/office/drawing/2014/main" id="{808668D8-7BB2-40B6-8722-AD75065B3101}"/>
              </a:ext>
            </a:extLst>
          </p:cNvPr>
          <p:cNvSpPr txBox="1"/>
          <p:nvPr/>
        </p:nvSpPr>
        <p:spPr>
          <a:xfrm>
            <a:off x="3999634" y="2332494"/>
            <a:ext cx="4173213" cy="461665"/>
          </a:xfrm>
          <a:prstGeom prst="rect">
            <a:avLst/>
          </a:prstGeom>
          <a:noFill/>
        </p:spPr>
        <p:txBody>
          <a:bodyPr wrap="square" rtlCol="0">
            <a:spAutoFit/>
          </a:bodyPr>
          <a:lstStyle/>
          <a:p>
            <a:pPr algn="ctr"/>
            <a:r>
              <a:rPr lang="en-US" sz="2400" dirty="0">
                <a:solidFill>
                  <a:srgbClr val="803A69"/>
                </a:solidFill>
                <a:latin typeface="Liberation Mono"/>
              </a:rPr>
              <a:t>SUM</a:t>
            </a:r>
            <a:r>
              <a:rPr lang="en-US" sz="2400" dirty="0">
                <a:solidFill>
                  <a:srgbClr val="610B38"/>
                </a:solidFill>
                <a:latin typeface="Liberation Mono"/>
              </a:rPr>
              <a:t>, </a:t>
            </a:r>
            <a:r>
              <a:rPr lang="en-US" sz="2400" dirty="0">
                <a:solidFill>
                  <a:srgbClr val="803A69"/>
                </a:solidFill>
                <a:latin typeface="Liberation Mono"/>
              </a:rPr>
              <a:t>AVG</a:t>
            </a:r>
            <a:r>
              <a:rPr lang="en-US" sz="2400" dirty="0">
                <a:solidFill>
                  <a:srgbClr val="610B38"/>
                </a:solidFill>
                <a:latin typeface="Liberation Mono"/>
              </a:rPr>
              <a:t>, </a:t>
            </a:r>
            <a:r>
              <a:rPr lang="en-US" sz="2400" dirty="0">
                <a:solidFill>
                  <a:srgbClr val="803A69"/>
                </a:solidFill>
                <a:latin typeface="Liberation Mono"/>
              </a:rPr>
              <a:t>MAX</a:t>
            </a:r>
            <a:r>
              <a:rPr lang="en-US" sz="2400" dirty="0">
                <a:solidFill>
                  <a:srgbClr val="610B38"/>
                </a:solidFill>
                <a:latin typeface="Liberation Mono"/>
              </a:rPr>
              <a:t>, </a:t>
            </a:r>
            <a:r>
              <a:rPr lang="en-US" sz="2400" dirty="0">
                <a:solidFill>
                  <a:srgbClr val="803A69"/>
                </a:solidFill>
                <a:latin typeface="Liberation Mono"/>
              </a:rPr>
              <a:t>MIN</a:t>
            </a:r>
            <a:r>
              <a:rPr lang="en-US" sz="2400" dirty="0">
                <a:solidFill>
                  <a:srgbClr val="610B38"/>
                </a:solidFill>
                <a:latin typeface="Liberation Mono"/>
              </a:rPr>
              <a:t>, </a:t>
            </a:r>
            <a:r>
              <a:rPr lang="en-US" sz="2400" dirty="0">
                <a:solidFill>
                  <a:srgbClr val="803A69"/>
                </a:solidFill>
                <a:latin typeface="Liberation Mono"/>
              </a:rPr>
              <a:t>COUNT</a:t>
            </a:r>
            <a:endParaRPr lang="en-IN" sz="2400" dirty="0">
              <a:solidFill>
                <a:srgbClr val="803A69"/>
              </a:solidFill>
              <a:latin typeface="Liberation Mono"/>
            </a:endParaRPr>
          </a:p>
        </p:txBody>
      </p:sp>
      <p:grpSp>
        <p:nvGrpSpPr>
          <p:cNvPr id="49" name="Group 48">
            <a:extLst>
              <a:ext uri="{FF2B5EF4-FFF2-40B4-BE49-F238E27FC236}">
                <a16:creationId xmlns:a16="http://schemas.microsoft.com/office/drawing/2014/main" id="{635EB032-B282-4430-986D-AA2E5286CC50}"/>
              </a:ext>
            </a:extLst>
          </p:cNvPr>
          <p:cNvGrpSpPr/>
          <p:nvPr/>
        </p:nvGrpSpPr>
        <p:grpSpPr>
          <a:xfrm>
            <a:off x="1127448" y="3109593"/>
            <a:ext cx="8822508" cy="1666653"/>
            <a:chOff x="1699040" y="3121804"/>
            <a:chExt cx="9653544" cy="1666653"/>
          </a:xfrm>
        </p:grpSpPr>
        <p:sp>
          <p:nvSpPr>
            <p:cNvPr id="45" name="TextBox 44">
              <a:extLst>
                <a:ext uri="{FF2B5EF4-FFF2-40B4-BE49-F238E27FC236}">
                  <a16:creationId xmlns:a16="http://schemas.microsoft.com/office/drawing/2014/main" id="{5F3E7A48-09FE-4DE5-8F7C-773C02859BDE}"/>
                </a:ext>
              </a:extLst>
            </p:cNvPr>
            <p:cNvSpPr txBox="1"/>
            <p:nvPr/>
          </p:nvSpPr>
          <p:spPr>
            <a:xfrm>
              <a:off x="1699040" y="3121804"/>
              <a:ext cx="9653544" cy="400110"/>
            </a:xfrm>
            <a:prstGeom prst="rect">
              <a:avLst/>
            </a:prstGeom>
            <a:noFill/>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a:t>
              </a:r>
              <a:r>
                <a:rPr lang="en-US" sz="2000" dirty="0">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table_name </a:t>
              </a:r>
              <a:r>
                <a:rPr lang="en-US" sz="2000" dirty="0">
                  <a:solidFill>
                    <a:srgbClr val="0077AA"/>
                  </a:solidFill>
                  <a:latin typeface="Liberation Mono"/>
                  <a:cs typeface="Arial" panose="020B0604020202020204" pitchFamily="34" charset="0"/>
                </a:rPr>
                <a:t>WHERE </a:t>
              </a:r>
              <a:r>
                <a:rPr lang="en-US" sz="2000" dirty="0">
                  <a:solidFill>
                    <a:schemeClr val="bg1">
                      <a:lumMod val="65000"/>
                    </a:schemeClr>
                  </a:solidFill>
                  <a:latin typeface="Liberation Mono"/>
                  <a:cs typeface="Arial" panose="020B0604020202020204" pitchFamily="34" charset="0"/>
                </a:rPr>
                <a:t>&lt;</a:t>
              </a:r>
              <a:r>
                <a:rPr lang="en-US" sz="2000" dirty="0">
                  <a:latin typeface="Liberation Mono"/>
                  <a:cs typeface="Arial" panose="020B0604020202020204" pitchFamily="34" charset="0"/>
                </a:rPr>
                <a:t>condition</a:t>
              </a:r>
              <a:r>
                <a:rPr lang="en-US" sz="2000" dirty="0">
                  <a:solidFill>
                    <a:schemeClr val="bg1">
                      <a:lumMod val="65000"/>
                    </a:schemeClr>
                  </a:solidFill>
                  <a:latin typeface="Liberation Mono"/>
                  <a:cs typeface="Arial" panose="020B0604020202020204" pitchFamily="34" charset="0"/>
                </a:rPr>
                <a:t>&gt;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GROUP</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 </a:t>
              </a:r>
              <a:r>
                <a:rPr lang="en-US" sz="2000" dirty="0">
                  <a:latin typeface="Liberation Mono"/>
                  <a:cs typeface="Arial" panose="020B0604020202020204" pitchFamily="34" charset="0"/>
                </a:rPr>
                <a:t>column_name</a:t>
              </a:r>
              <a:endParaRPr lang="en-IN" sz="2000" dirty="0">
                <a:latin typeface="Liberation Mono"/>
                <a:cs typeface="Arial" panose="020B0604020202020204" pitchFamily="34" charset="0"/>
              </a:endParaRPr>
            </a:p>
          </p:txBody>
        </p:sp>
        <p:sp>
          <p:nvSpPr>
            <p:cNvPr id="46" name="TextBox 45">
              <a:extLst>
                <a:ext uri="{FF2B5EF4-FFF2-40B4-BE49-F238E27FC236}">
                  <a16:creationId xmlns:a16="http://schemas.microsoft.com/office/drawing/2014/main" id="{B5FF3371-9FCA-41F6-89CF-B013D6B7AC0A}"/>
                </a:ext>
              </a:extLst>
            </p:cNvPr>
            <p:cNvSpPr txBox="1"/>
            <p:nvPr/>
          </p:nvSpPr>
          <p:spPr>
            <a:xfrm>
              <a:off x="6222627" y="4019016"/>
              <a:ext cx="4931307" cy="769441"/>
            </a:xfrm>
            <a:prstGeom prst="rect">
              <a:avLst/>
            </a:prstGeom>
            <a:noFill/>
          </p:spPr>
          <p:txBody>
            <a:bodyPr wrap="square">
              <a:spAutoFit/>
            </a:bodyPr>
            <a:lstStyle/>
            <a:p>
              <a:r>
                <a:rPr lang="en-US" b="1" dirty="0">
                  <a:solidFill>
                    <a:srgbClr val="803A69"/>
                  </a:solidFill>
                  <a:latin typeface="Liberation Mono"/>
                </a:rPr>
                <a:t>SUM</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 / </a:t>
              </a:r>
              <a:r>
                <a:rPr lang="en-US" b="1" dirty="0">
                  <a:solidFill>
                    <a:srgbClr val="803A69"/>
                  </a:solidFill>
                  <a:latin typeface="Liberation Mono"/>
                </a:rPr>
                <a:t>AVG</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 / </a:t>
              </a:r>
              <a:r>
                <a:rPr lang="en-US" b="1" dirty="0">
                  <a:solidFill>
                    <a:srgbClr val="610B38"/>
                  </a:solidFill>
                  <a:latin typeface="Liberation Mono"/>
                </a:rPr>
                <a:t>MAX</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a:t>
              </a:r>
            </a:p>
            <a:p>
              <a:endParaRPr lang="en-US" sz="800" b="1" dirty="0">
                <a:solidFill>
                  <a:schemeClr val="bg1">
                    <a:lumMod val="65000"/>
                  </a:schemeClr>
                </a:solidFill>
                <a:uFill>
                  <a:solidFill>
                    <a:srgbClr val="FF0000"/>
                  </a:solidFill>
                </a:uFill>
                <a:latin typeface="Liberation Mono"/>
              </a:endParaRPr>
            </a:p>
            <a:p>
              <a:r>
                <a:rPr lang="en-US" b="1" dirty="0">
                  <a:solidFill>
                    <a:srgbClr val="803A69"/>
                  </a:solidFill>
                  <a:latin typeface="Liberation Mono"/>
                </a:rPr>
                <a:t>MIN</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 / </a:t>
              </a:r>
              <a:r>
                <a:rPr lang="en-US" b="1" dirty="0">
                  <a:solidFill>
                    <a:srgbClr val="803A69"/>
                  </a:solidFill>
                  <a:latin typeface="Liberation Mono"/>
                </a:rPr>
                <a:t>COUNT</a:t>
              </a:r>
              <a:r>
                <a:rPr lang="en-US" b="1" dirty="0">
                  <a:solidFill>
                    <a:schemeClr val="bg1">
                      <a:lumMod val="65000"/>
                    </a:schemeClr>
                  </a:solidFill>
                  <a:uFill>
                    <a:solidFill>
                      <a:srgbClr val="FF0000"/>
                    </a:solidFill>
                  </a:uFill>
                  <a:latin typeface="Liberation Mono"/>
                </a:rPr>
                <a:t>(</a:t>
              </a:r>
              <a:r>
                <a:rPr lang="en-US" b="1" dirty="0">
                  <a:latin typeface="Liberation Mono"/>
                </a:rPr>
                <a:t>*</a:t>
              </a:r>
              <a:r>
                <a:rPr lang="en-US" b="1" dirty="0">
                  <a:solidFill>
                    <a:schemeClr val="bg1">
                      <a:lumMod val="65000"/>
                    </a:schemeClr>
                  </a:solidFill>
                  <a:uFill>
                    <a:solidFill>
                      <a:srgbClr val="FF0000"/>
                    </a:solidFill>
                  </a:uFill>
                  <a:latin typeface="Liberation Mono"/>
                </a:rPr>
                <a:t>)     / </a:t>
              </a:r>
              <a:r>
                <a:rPr lang="en-US" b="1" dirty="0">
                  <a:solidFill>
                    <a:srgbClr val="610B38"/>
                  </a:solidFill>
                  <a:latin typeface="Liberation Mono"/>
                </a:rPr>
                <a:t>COUNT</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a:t>
              </a:r>
              <a:endParaRPr lang="en-IN" b="1" dirty="0">
                <a:latin typeface="Liberation Mono"/>
              </a:endParaRPr>
            </a:p>
          </p:txBody>
        </p:sp>
        <p:cxnSp>
          <p:nvCxnSpPr>
            <p:cNvPr id="12" name="Straight Arrow Connector 11">
              <a:extLst>
                <a:ext uri="{FF2B5EF4-FFF2-40B4-BE49-F238E27FC236}">
                  <a16:creationId xmlns:a16="http://schemas.microsoft.com/office/drawing/2014/main" id="{241555F3-0B35-48C4-A87A-50670156010B}"/>
                </a:ext>
              </a:extLst>
            </p:cNvPr>
            <p:cNvCxnSpPr/>
            <p:nvPr/>
          </p:nvCxnSpPr>
          <p:spPr>
            <a:xfrm>
              <a:off x="6861509" y="3547718"/>
              <a:ext cx="0" cy="43906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FA60F10E-4C2D-4A47-80AC-24C73F83A9BE}"/>
                </a:ext>
              </a:extLst>
            </p:cNvPr>
            <p:cNvCxnSpPr/>
            <p:nvPr/>
          </p:nvCxnSpPr>
          <p:spPr>
            <a:xfrm>
              <a:off x="9934350" y="3547718"/>
              <a:ext cx="0" cy="43906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F2213E18-2971-4F7B-9255-CB2707BBA893}"/>
                </a:ext>
              </a:extLst>
            </p:cNvPr>
            <p:cNvSpPr txBox="1"/>
            <p:nvPr/>
          </p:nvSpPr>
          <p:spPr>
            <a:xfrm>
              <a:off x="7570627" y="3572436"/>
              <a:ext cx="1979171" cy="430887"/>
            </a:xfrm>
            <a:prstGeom prst="rect">
              <a:avLst/>
            </a:prstGeom>
            <a:noFill/>
          </p:spPr>
          <p:txBody>
            <a:bodyPr wrap="square">
              <a:spAutoFit/>
            </a:bodyPr>
            <a:lstStyle/>
            <a:p>
              <a:r>
                <a:rPr lang="en-US" sz="2200" b="1" dirty="0">
                  <a:solidFill>
                    <a:srgbClr val="669900"/>
                  </a:solidFill>
                  <a:latin typeface="Liberation Mono"/>
                </a:rPr>
                <a:t>this is invalid</a:t>
              </a:r>
              <a:endParaRPr lang="en-IN" sz="2200" b="1" dirty="0"/>
            </a:p>
          </p:txBody>
        </p:sp>
      </p:grpSp>
    </p:spTree>
    <p:extLst>
      <p:ext uri="{BB962C8B-B14F-4D97-AF65-F5344CB8AC3E}">
        <p14:creationId xmlns:p14="http://schemas.microsoft.com/office/powerpoint/2010/main" val="2014507551"/>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83B62AA-306C-4E56-95DB-361C8CE1A765}"/>
              </a:ext>
            </a:extLst>
          </p:cNvPr>
          <p:cNvSpPr/>
          <p:nvPr/>
        </p:nvSpPr>
        <p:spPr>
          <a:xfrm>
            <a:off x="319314" y="260648"/>
            <a:ext cx="11161240" cy="2031325"/>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r>
              <a:rPr lang="en-IN" sz="2000" b="1" dirty="0">
                <a:latin typeface="Arial" panose="020B0604020202020204" pitchFamily="34" charset="0"/>
                <a:cs typeface="Arial" panose="020B0604020202020204" pitchFamily="34" charset="0"/>
              </a:rPr>
              <a:t>There are 3 places where aggregate functions can appear in a query.</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SELECT-LIST/FIELD-LIST</a:t>
            </a:r>
            <a:r>
              <a:rPr lang="en-IN"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(the items before the FROM clause).</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ORDER</a:t>
            </a:r>
            <a:r>
              <a:rPr lang="en-IN" dirty="0">
                <a:solidFill>
                  <a:srgbClr val="00B0F0"/>
                </a:solidFill>
                <a:latin typeface="Arial" panose="020B0604020202020204" pitchFamily="34" charset="0"/>
                <a:cs typeface="Arial" panose="020B0604020202020204" pitchFamily="34" charset="0"/>
              </a:rPr>
              <a:t> </a:t>
            </a:r>
            <a:r>
              <a:rPr lang="en-IN" dirty="0">
                <a:solidFill>
                  <a:srgbClr val="00B0F0"/>
                </a:solidFill>
                <a:uFill>
                  <a:solidFill>
                    <a:srgbClr val="FF0000"/>
                  </a:solidFill>
                </a:uFill>
                <a:latin typeface="Arial" panose="020B0604020202020204" pitchFamily="34" charset="0"/>
                <a:cs typeface="Arial" panose="020B0604020202020204" pitchFamily="34" charset="0"/>
              </a:rPr>
              <a:t>BY</a:t>
            </a:r>
            <a:r>
              <a:rPr lang="en-IN" dirty="0">
                <a:solidFill>
                  <a:srgbClr val="A40052"/>
                </a:solidFill>
                <a:uFill>
                  <a:solidFill>
                    <a:srgbClr val="FF0000"/>
                  </a:solidFill>
                </a:u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a:t>
            </a:r>
          </a:p>
        </p:txBody>
      </p:sp>
      <p:sp>
        <p:nvSpPr>
          <p:cNvPr id="6" name="Rectangle 5">
            <a:extLst>
              <a:ext uri="{FF2B5EF4-FFF2-40B4-BE49-F238E27FC236}">
                <a16:creationId xmlns:a16="http://schemas.microsoft.com/office/drawing/2014/main" id="{84AEAD9C-8F2B-4814-AE05-75B749E695C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BE0FFF71-9A93-4CF0-956C-57CEC3208480}"/>
              </a:ext>
            </a:extLst>
          </p:cNvPr>
          <p:cNvSpPr/>
          <p:nvPr/>
        </p:nvSpPr>
        <p:spPr>
          <a:xfrm>
            <a:off x="319314" y="2319838"/>
            <a:ext cx="11608540" cy="3970318"/>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200" dirty="0">
                <a:solidFill>
                  <a:srgbClr val="FF0000"/>
                </a:solidFill>
                <a:latin typeface="Palatino Linotype" panose="02040502050505030304" pitchFamily="18" charset="0"/>
              </a:rPr>
              <a:t>:</a:t>
            </a:r>
          </a:p>
          <a:p>
            <a:endParaRPr lang="en-IN" sz="6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The aggregate functions allow you to perform the calculation of a set of rows and </a:t>
            </a:r>
            <a:r>
              <a:rPr lang="en-IN" b="1" dirty="0">
                <a:latin typeface="Palatino Linotype" panose="02040502050505030304" pitchFamily="18" charset="0"/>
                <a:cs typeface="Segoe UI Light" panose="020B0502040204020203" pitchFamily="34" charset="0"/>
              </a:rPr>
              <a:t>return a </a:t>
            </a:r>
            <a:r>
              <a:rPr lang="en-IN" b="1" i="1" dirty="0">
                <a:solidFill>
                  <a:srgbClr val="C00000"/>
                </a:solidFill>
                <a:uFill>
                  <a:solidFill>
                    <a:srgbClr val="FF0000"/>
                  </a:solidFill>
                </a:uFill>
                <a:latin typeface="Palatino Linotype" panose="02040502050505030304" pitchFamily="18" charset="0"/>
              </a:rPr>
              <a:t>single</a:t>
            </a:r>
            <a:r>
              <a:rPr lang="en-IN" dirty="0">
                <a:latin typeface="Palatino Linotype" panose="02040502050505030304" pitchFamily="18" charset="0"/>
                <a:cs typeface="Segoe UI Light" panose="020B0502040204020203" pitchFamily="34" charset="0"/>
              </a:rPr>
              <a:t> </a:t>
            </a:r>
            <a:r>
              <a:rPr lang="en-IN" b="1" dirty="0">
                <a:latin typeface="Palatino Linotype" panose="02040502050505030304" pitchFamily="18" charset="0"/>
                <a:cs typeface="Segoe UI Light" panose="020B0502040204020203" pitchFamily="34" charset="0"/>
              </a:rPr>
              <a:t>value</a:t>
            </a:r>
            <a:r>
              <a:rPr lang="en-IN" dirty="0">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8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rPr>
              <a:t>The </a:t>
            </a:r>
            <a:r>
              <a:rPr lang="en-IN" dirty="0">
                <a:solidFill>
                  <a:srgbClr val="A40052"/>
                </a:solidFill>
                <a:uFill>
                  <a:solidFill>
                    <a:srgbClr val="FF0000"/>
                  </a:solidFill>
                </a:uFill>
                <a:latin typeface="Palatino Linotype" panose="02040502050505030304" pitchFamily="18" charset="0"/>
              </a:rPr>
              <a:t>WHERE</a:t>
            </a:r>
            <a:r>
              <a:rPr lang="en-IN" dirty="0">
                <a:solidFill>
                  <a:schemeClr val="tx1">
                    <a:lumMod val="85000"/>
                    <a:lumOff val="15000"/>
                  </a:schemeClr>
                </a:solidFill>
                <a:latin typeface="Palatino Linotype" panose="02040502050505030304" pitchFamily="18" charset="0"/>
              </a:rPr>
              <a:t> clause cannot refer to aggregate functions. </a:t>
            </a:r>
            <a:r>
              <a:rPr lang="en-IN" dirty="0">
                <a:solidFill>
                  <a:srgbClr val="FF0000"/>
                </a:solidFill>
                <a:latin typeface="Palatino Linotype" panose="02040502050505030304" pitchFamily="18" charset="0"/>
                <a:cs typeface="Segoe UI Light" panose="020B0502040204020203" pitchFamily="34" charset="0"/>
              </a:rPr>
              <a:t>e.g.</a:t>
            </a:r>
            <a:r>
              <a:rPr lang="en-IN" dirty="0">
                <a:solidFill>
                  <a:schemeClr val="tx1">
                    <a:lumMod val="85000"/>
                    <a:lumOff val="15000"/>
                  </a:schemeClr>
                </a:solidFill>
                <a:latin typeface="Palatino Linotype" panose="02040502050505030304" pitchFamily="18" charset="0"/>
              </a:rPr>
              <a:t> </a:t>
            </a:r>
            <a:r>
              <a:rPr lang="en-IN" dirty="0">
                <a:solidFill>
                  <a:srgbClr val="0077AA"/>
                </a:solidFill>
                <a:latin typeface="Palatino Linotype" panose="02040502050505030304" pitchFamily="18" charset="0"/>
                <a:cs typeface="Arial" panose="020B0604020202020204" pitchFamily="34" charset="0"/>
              </a:rPr>
              <a:t>WHERE</a:t>
            </a:r>
            <a:r>
              <a:rPr lang="en-IN" dirty="0">
                <a:solidFill>
                  <a:schemeClr val="accent2"/>
                </a:solidFill>
                <a:latin typeface="Palatino Linotype" panose="02040502050505030304" pitchFamily="18" charset="0"/>
              </a:rPr>
              <a:t> </a:t>
            </a:r>
            <a:r>
              <a:rPr lang="en-IN" dirty="0">
                <a:solidFill>
                  <a:srgbClr val="DD4A68"/>
                </a:solidFill>
                <a:latin typeface="Palatino Linotype" panose="02040502050505030304" pitchFamily="18" charset="0"/>
              </a:rPr>
              <a:t>SUM</a:t>
            </a:r>
            <a:r>
              <a:rPr lang="en-IN" dirty="0">
                <a:solidFill>
                  <a:schemeClr val="tx1">
                    <a:lumMod val="85000"/>
                    <a:lumOff val="15000"/>
                  </a:schemeClr>
                </a:solidFill>
                <a:latin typeface="Palatino Linotype" panose="02040502050505030304" pitchFamily="18" charset="0"/>
              </a:rPr>
              <a:t>(sal) = 5000</a:t>
            </a:r>
            <a:r>
              <a:rPr lang="en-IN" dirty="0">
                <a:solidFill>
                  <a:srgbClr val="E75C0F"/>
                </a:solidFill>
                <a:latin typeface="Palatino Linotype" panose="02040502050505030304" pitchFamily="18" charset="0"/>
              </a:rPr>
              <a:t>     </a:t>
            </a:r>
            <a:r>
              <a:rPr lang="en-IN" dirty="0">
                <a:solidFill>
                  <a:srgbClr val="00B050"/>
                </a:solidFill>
                <a:latin typeface="Palatino Linotype" panose="02040502050505030304" pitchFamily="18" charset="0"/>
              </a:rPr>
              <a:t># Invalid, Error</a:t>
            </a:r>
          </a:p>
          <a:p>
            <a:pPr marL="285750" indent="-285750">
              <a:buFont typeface="Arial" panose="020B0604020202020204" pitchFamily="34" charset="0"/>
              <a:buChar char="•"/>
            </a:pPr>
            <a:endParaRPr lang="en-IN" sz="8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rPr>
              <a:t>The </a:t>
            </a:r>
            <a:r>
              <a:rPr lang="en-IN" dirty="0">
                <a:solidFill>
                  <a:srgbClr val="A40052"/>
                </a:solidFill>
                <a:uFill>
                  <a:solidFill>
                    <a:srgbClr val="FF0000"/>
                  </a:solidFill>
                </a:uFill>
                <a:latin typeface="Palatino Linotype" panose="02040502050505030304" pitchFamily="18" charset="0"/>
              </a:rPr>
              <a:t>HAVING</a:t>
            </a:r>
            <a:r>
              <a:rPr lang="en-IN" dirty="0">
                <a:solidFill>
                  <a:schemeClr val="tx1">
                    <a:lumMod val="85000"/>
                    <a:lumOff val="15000"/>
                  </a:schemeClr>
                </a:solidFill>
                <a:latin typeface="Palatino Linotype" panose="02040502050505030304" pitchFamily="18" charset="0"/>
              </a:rPr>
              <a:t> clause can refer to aggregate functions.     </a:t>
            </a:r>
            <a:r>
              <a:rPr lang="en-IN" dirty="0">
                <a:solidFill>
                  <a:srgbClr val="FF0000"/>
                </a:solidFill>
                <a:latin typeface="Palatino Linotype" panose="02040502050505030304" pitchFamily="18" charset="0"/>
                <a:cs typeface="Segoe UI Light" panose="020B0502040204020203" pitchFamily="34" charset="0"/>
              </a:rPr>
              <a:t>e.g. </a:t>
            </a:r>
            <a:r>
              <a:rPr lang="en-IN" dirty="0">
                <a:solidFill>
                  <a:schemeClr val="tx1">
                    <a:lumMod val="85000"/>
                    <a:lumOff val="15000"/>
                  </a:schemeClr>
                </a:solidFill>
                <a:latin typeface="Palatino Linotype" panose="02040502050505030304" pitchFamily="18" charset="0"/>
              </a:rPr>
              <a:t> </a:t>
            </a:r>
            <a:r>
              <a:rPr lang="en-IN" dirty="0">
                <a:solidFill>
                  <a:srgbClr val="0077AA"/>
                </a:solidFill>
                <a:latin typeface="Palatino Linotype" panose="02040502050505030304" pitchFamily="18" charset="0"/>
                <a:cs typeface="Arial" panose="020B0604020202020204" pitchFamily="34" charset="0"/>
              </a:rPr>
              <a:t>HAVING</a:t>
            </a:r>
            <a:r>
              <a:rPr lang="en-IN" dirty="0">
                <a:solidFill>
                  <a:schemeClr val="accent2"/>
                </a:solidFill>
                <a:latin typeface="Palatino Linotype" panose="02040502050505030304" pitchFamily="18" charset="0"/>
              </a:rPr>
              <a:t> </a:t>
            </a:r>
            <a:r>
              <a:rPr lang="en-IN" dirty="0">
                <a:solidFill>
                  <a:srgbClr val="DD4A68"/>
                </a:solidFill>
                <a:latin typeface="Palatino Linotype" panose="02040502050505030304" pitchFamily="18" charset="0"/>
              </a:rPr>
              <a:t>SUM</a:t>
            </a:r>
            <a:r>
              <a:rPr lang="en-IN" dirty="0">
                <a:solidFill>
                  <a:schemeClr val="tx1">
                    <a:lumMod val="85000"/>
                    <a:lumOff val="15000"/>
                  </a:schemeClr>
                </a:solidFill>
                <a:latin typeface="Palatino Linotype" panose="02040502050505030304" pitchFamily="18" charset="0"/>
              </a:rPr>
              <a:t>(sal) = 5000</a:t>
            </a:r>
            <a:r>
              <a:rPr lang="en-IN" dirty="0">
                <a:solidFill>
                  <a:srgbClr val="E75C0F"/>
                </a:solidFill>
                <a:latin typeface="Palatino Linotype" panose="02040502050505030304" pitchFamily="18" charset="0"/>
              </a:rPr>
              <a:t>  </a:t>
            </a:r>
            <a:r>
              <a:rPr lang="en-IN" dirty="0">
                <a:solidFill>
                  <a:srgbClr val="00B050"/>
                </a:solidFill>
                <a:latin typeface="Palatino Linotype" panose="02040502050505030304" pitchFamily="18" charset="0"/>
              </a:rPr>
              <a:t># Valid,  No Error</a:t>
            </a:r>
          </a:p>
          <a:p>
            <a:pPr marL="285750" indent="-285750">
              <a:buFont typeface="Arial" panose="020B0604020202020204" pitchFamily="34" charset="0"/>
              <a:buChar char="•"/>
            </a:pPr>
            <a:endParaRPr lang="en-IN" sz="8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rgbClr val="242729"/>
                </a:solidFill>
                <a:latin typeface="Palatino Linotype" panose="02040502050505030304" pitchFamily="18" charset="0"/>
                <a:cs typeface="Segoe UI Light" panose="020B0502040204020203" pitchFamily="34" charset="0"/>
              </a:rPr>
              <a:t>Nesting of aggregate functions are </a:t>
            </a:r>
            <a:r>
              <a:rPr lang="en-IN" dirty="0">
                <a:solidFill>
                  <a:srgbClr val="C00000"/>
                </a:solidFill>
                <a:latin typeface="Palatino Linotype" panose="02040502050505030304" pitchFamily="18" charset="0"/>
                <a:cs typeface="Segoe UI Light" panose="020B0502040204020203" pitchFamily="34" charset="0"/>
              </a:rPr>
              <a:t>not allowed</a:t>
            </a:r>
            <a:r>
              <a:rPr lang="en-IN" dirty="0">
                <a:solidFill>
                  <a:srgbClr val="242729"/>
                </a:solidFill>
                <a:latin typeface="Palatino Linotype" panose="02040502050505030304" pitchFamily="18" charset="0"/>
                <a:cs typeface="Segoe UI Light" panose="020B0502040204020203" pitchFamily="34" charset="0"/>
              </a:rPr>
              <a:t>.</a:t>
            </a:r>
          </a:p>
          <a:p>
            <a:r>
              <a:rPr lang="en-IN" dirty="0">
                <a:solidFill>
                  <a:srgbClr val="FF0000"/>
                </a:solidFill>
                <a:latin typeface="Palatino Linotype" panose="02040502050505030304" pitchFamily="18" charset="0"/>
                <a:cs typeface="Segoe UI Light" panose="020B0502040204020203" pitchFamily="34" charset="0"/>
              </a:rPr>
              <a:t>     e.g.</a:t>
            </a:r>
          </a:p>
          <a:p>
            <a:r>
              <a:rPr lang="en-US" dirty="0">
                <a:solidFill>
                  <a:srgbClr val="0077AA"/>
                </a:solidFill>
                <a:latin typeface="Palatino Linotype" panose="02040502050505030304" pitchFamily="18" charset="0"/>
                <a:ea typeface="Times New Roman" panose="0202060305040502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 SELECT</a:t>
            </a:r>
            <a:r>
              <a:rPr lang="en-US" dirty="0">
                <a:latin typeface="Palatino Linotype" panose="02040502050505030304" pitchFamily="18" charset="0"/>
                <a:cs typeface="Arial" panose="020B0604020202020204" pitchFamily="34" charset="0"/>
              </a:rPr>
              <a:t> </a:t>
            </a:r>
            <a:r>
              <a:rPr lang="en-US" dirty="0">
                <a:solidFill>
                  <a:srgbClr val="DD4A68"/>
                </a:solidFill>
                <a:latin typeface="Palatino Linotype" panose="02040502050505030304" pitchFamily="18" charset="0"/>
              </a:rPr>
              <a:t>MAX</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solidFill>
                  <a:srgbClr val="DD4A68"/>
                </a:solidFill>
                <a:latin typeface="Palatino Linotype" panose="02040502050505030304" pitchFamily="18" charset="0"/>
              </a:rPr>
              <a:t>COUNT</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solidFill>
                  <a:srgbClr val="A67F59"/>
                </a:solidFill>
                <a:latin typeface="Palatino Linotype" panose="02040502050505030304" pitchFamily="18" charset="0"/>
              </a:rPr>
              <a:t>*</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latin typeface="Palatino Linotype" panose="0204050205050503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FROM</a:t>
            </a:r>
            <a:r>
              <a:rPr lang="en-US" dirty="0">
                <a:latin typeface="Palatino Linotype" panose="02040502050505030304" pitchFamily="18" charset="0"/>
                <a:cs typeface="Arial" panose="020B0604020202020204" pitchFamily="34" charset="0"/>
              </a:rPr>
              <a:t> emp </a:t>
            </a:r>
            <a:r>
              <a:rPr lang="en-US" dirty="0">
                <a:solidFill>
                  <a:srgbClr val="0077AA"/>
                </a:solidFill>
                <a:latin typeface="Palatino Linotype" panose="02040502050505030304" pitchFamily="18" charset="0"/>
                <a:cs typeface="Arial" panose="020B0604020202020204" pitchFamily="34" charset="0"/>
              </a:rPr>
              <a:t>GROUP</a:t>
            </a:r>
            <a:r>
              <a:rPr lang="en-US" dirty="0">
                <a:latin typeface="Palatino Linotype" panose="0204050205050503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BY</a:t>
            </a:r>
            <a:r>
              <a:rPr lang="en-US" dirty="0">
                <a:latin typeface="Palatino Linotype" panose="02040502050505030304" pitchFamily="18" charset="0"/>
                <a:cs typeface="Arial" panose="020B0604020202020204" pitchFamily="34" charset="0"/>
              </a:rPr>
              <a:t> deptno;</a:t>
            </a:r>
          </a:p>
          <a:p>
            <a:endParaRPr lang="en-US" sz="800" dirty="0">
              <a:latin typeface="Palatino Linotype" panose="02040502050505030304" pitchFamily="18" charset="0"/>
              <a:cs typeface="Arial" panose="020B0604020202020204" pitchFamily="34" charset="0"/>
            </a:endParaRPr>
          </a:p>
          <a:p>
            <a:endParaRPr lang="en-IN" sz="400" dirty="0">
              <a:solidFill>
                <a:srgbClr val="242729"/>
              </a:solidFill>
              <a:latin typeface="Palatino Linotype" panose="02040502050505030304" pitchFamily="18" charset="0"/>
              <a:cs typeface="Segoe UI Light" panose="020B0502040204020203" pitchFamily="34" charset="0"/>
            </a:endParaRPr>
          </a:p>
          <a:p>
            <a:pPr marL="285750" indent="-285750" algn="just">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The GROUP BY clause is often used with an aggregate function to perform calculation and </a:t>
            </a:r>
            <a:r>
              <a:rPr lang="en-IN" b="1" dirty="0">
                <a:latin typeface="Palatino Linotype" panose="02040502050505030304" pitchFamily="18" charset="0"/>
                <a:cs typeface="Segoe UI Light" panose="020B0502040204020203" pitchFamily="34" charset="0"/>
              </a:rPr>
              <a:t>return a single  value for each subgroup</a:t>
            </a:r>
            <a:r>
              <a:rPr lang="en-IN" dirty="0">
                <a:latin typeface="Palatino Linotype" panose="02040502050505030304" pitchFamily="18" charset="0"/>
                <a:cs typeface="Segoe UI Light" panose="020B0502040204020203" pitchFamily="34" charset="0"/>
              </a:rPr>
              <a:t>.</a:t>
            </a:r>
          </a:p>
          <a:p>
            <a:pPr marL="285750" indent="-285750" algn="just">
              <a:buFont typeface="Arial" panose="020B0604020202020204" pitchFamily="34" charset="0"/>
              <a:buChar char="•"/>
            </a:pPr>
            <a:endParaRPr lang="en-IN" sz="800" dirty="0">
              <a:latin typeface="Palatino Linotype" panose="02040502050505030304" pitchFamily="18" charset="0"/>
              <a:cs typeface="Segoe UI Light" panose="020B0502040204020203" pitchFamily="34" charset="0"/>
            </a:endParaRPr>
          </a:p>
          <a:p>
            <a:pPr marL="285750" indent="-285750" algn="just">
              <a:buFont typeface="Arial" panose="020B0604020202020204" pitchFamily="34" charset="0"/>
              <a:buChar char="•"/>
            </a:pPr>
            <a:r>
              <a:rPr lang="en-US" dirty="0">
                <a:latin typeface="Palatino Linotype" panose="02040502050505030304" pitchFamily="18" charset="0"/>
                <a:cs typeface="Segoe UI Light" panose="020B0502040204020203" pitchFamily="34" charset="0"/>
              </a:rPr>
              <a:t>To eliminate duplicates before applying the aggregate function is available by including the keyword DISTINCT.</a:t>
            </a:r>
            <a:endParaRPr lang="en-IN"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099243333"/>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4912242"/>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AVG(</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If there are no matching rows, AVG()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AVG() may </a:t>
            </a:r>
            <a:r>
              <a:rPr lang="en-IN" dirty="0">
                <a:latin typeface="Palatino Linotype" panose="02040502050505030304" pitchFamily="18" charset="0"/>
                <a:cs typeface="Arial" panose="020B0604020202020204" pitchFamily="34" charset="0"/>
              </a:rPr>
              <a:t>take a numeric argument, and it returns a average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chemeClr val="bg1">
                    <a:lumMod val="50000"/>
                  </a:schemeClr>
                </a:solidFill>
                <a:latin typeface="Liberation Mono"/>
              </a:rPr>
              <a:t>"R1"</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US"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 </a:t>
            </a:r>
            <a:r>
              <a:rPr lang="en-US" dirty="0">
                <a:solidFill>
                  <a:srgbClr val="FF0000"/>
                </a:solidFill>
                <a:latin typeface="Liberation Mono"/>
              </a:rPr>
              <a:t>//error</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chemeClr val="bg1">
                    <a:lumMod val="50000"/>
                  </a:schemeClr>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chemeClr val="bg1">
                    <a:lumMod val="50000"/>
                  </a:schemeClr>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342900" indent="-3429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a:t>
            </a:r>
            <a:r>
              <a:rPr lang="en-US" dirty="0">
                <a:latin typeface="Liberation Mono"/>
              </a:rPr>
              <a:t>;</a:t>
            </a:r>
          </a:p>
          <a:p>
            <a:pPr marL="342900" indent="-3429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IN" dirty="0">
                <a:solidFill>
                  <a:schemeClr val="bg1">
                    <a:lumMod val="65000"/>
                  </a:schemeClr>
                </a:solidFill>
                <a:latin typeface="Liberation Mono"/>
              </a:rPr>
              <a:t>(</a:t>
            </a:r>
            <a:r>
              <a:rPr lang="en-IN" dirty="0">
                <a:latin typeface="Liberation Mono"/>
              </a:rPr>
              <a:t>sal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WHERE</a:t>
            </a:r>
            <a:r>
              <a:rPr lang="en-IN" dirty="0">
                <a:latin typeface="Liberation Mono"/>
              </a:rPr>
              <a:t> empno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latin typeface="Liberation Mono"/>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chemeClr val="bg1">
                    <a:lumMod val="50000"/>
                  </a:schemeClr>
                </a:solidFill>
                <a:latin typeface="Liberation Mono"/>
              </a:rPr>
              <a:t>"Avg Salary"</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latin typeface="Liberation Mono"/>
              </a:rPr>
              <a:t>sal) </a:t>
            </a:r>
            <a:r>
              <a:rPr lang="en-US" dirty="0">
                <a:solidFill>
                  <a:schemeClr val="bg1">
                    <a:lumMod val="50000"/>
                  </a:schemeClr>
                </a:solidFill>
                <a:latin typeface="Liberation Mono"/>
              </a:rPr>
              <a:t>"Avg Salary"</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6" name="TextBox 5">
            <a:extLst>
              <a:ext uri="{FF2B5EF4-FFF2-40B4-BE49-F238E27FC236}">
                <a16:creationId xmlns:a16="http://schemas.microsoft.com/office/drawing/2014/main" id="{3012D5A3-D009-4DB2-A027-C5A7FDEEA453}"/>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1231245201"/>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5327741"/>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SUM(</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a:t>
            </a:r>
            <a:r>
              <a:rPr lang="en-IN" dirty="0">
                <a:latin typeface="Palatino Linotype" panose="02040502050505030304" pitchFamily="18" charset="0"/>
                <a:cs typeface="Arial" panose="020B0604020202020204" pitchFamily="34" charset="0"/>
              </a:rPr>
              <a:t>, SUM()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SUM() may </a:t>
            </a:r>
            <a:r>
              <a:rPr lang="en-IN" dirty="0">
                <a:latin typeface="Palatino Linotype" panose="02040502050505030304" pitchFamily="18" charset="0"/>
                <a:cs typeface="Arial" panose="020B0604020202020204" pitchFamily="34" charset="0"/>
              </a:rPr>
              <a:t>take a numeric argument , and it returns a sum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US"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US"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 </a:t>
            </a:r>
            <a:r>
              <a:rPr lang="en-US" dirty="0">
                <a:solidFill>
                  <a:srgbClr val="FF0000"/>
                </a:solidFill>
                <a:latin typeface="Liberation Mono"/>
              </a:rPr>
              <a:t>//error</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solidFill>
                  <a:srgbClr val="990055"/>
                </a:solidFill>
                <a:latin typeface="Liberation Mono"/>
              </a:rPr>
              <a:t>2</a:t>
            </a:r>
            <a:r>
              <a:rPr lang="en-US" dirty="0">
                <a:latin typeface="Liberation Mono"/>
              </a:rPr>
              <a:t>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2</a:t>
            </a:r>
            <a:r>
              <a:rPr lang="en-US" dirty="0">
                <a:solidFill>
                  <a:schemeClr val="bg1">
                    <a:lumMod val="65000"/>
                  </a:schemeClr>
                </a:solidFill>
                <a:latin typeface="Liberation Mono"/>
              </a:rPr>
              <a:t>)</a:t>
            </a:r>
            <a:r>
              <a:rPr lang="en-US" dirty="0">
                <a:latin typeface="Liberation Mono"/>
              </a:rPr>
              <a:t>;</a:t>
            </a:r>
            <a:endParaRPr lang="en-US" dirty="0">
              <a:solidFill>
                <a:schemeClr val="bg1">
                  <a:lumMod val="65000"/>
                </a:schemeClr>
              </a:solidFill>
              <a:latin typeface="Liberation Mono"/>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a:t>
            </a:r>
            <a:r>
              <a:rPr lang="en-US" dirty="0">
                <a:latin typeface="Liberation Mono"/>
              </a:rPr>
              <a:t>;</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IN" dirty="0">
                <a:solidFill>
                  <a:schemeClr val="bg1">
                    <a:lumMod val="65000"/>
                  </a:schemeClr>
                </a:solidFill>
                <a:latin typeface="Liberation Mono"/>
              </a:rPr>
              <a:t>(</a:t>
            </a:r>
            <a:r>
              <a:rPr lang="en-IN" dirty="0">
                <a:latin typeface="Liberation Mono"/>
              </a:rPr>
              <a:t>sal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WHERE</a:t>
            </a:r>
            <a:r>
              <a:rPr lang="en-IN" dirty="0">
                <a:latin typeface="Liberation Mono"/>
              </a:rPr>
              <a:t> empno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solidFill>
                <a:srgbClr val="0077AA"/>
              </a:solidFill>
              <a:latin typeface="Liberation Mono"/>
              <a:cs typeface="Arial" panose="020B0604020202020204" pitchFamily="34" charset="0"/>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chemeClr val="bg1">
                    <a:lumMod val="50000"/>
                  </a:schemeClr>
                </a:solidFill>
                <a:latin typeface="Liberation Mono"/>
              </a:rPr>
              <a:t>"Total Salary"</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chemeClr val="bg1">
                    <a:lumMod val="50000"/>
                  </a:schemeClr>
                </a:solidFill>
                <a:latin typeface="Liberation Mono"/>
              </a:rPr>
              <a:t>"Total Salary"</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84F9F515-4C57-40A8-B624-41A52849B615}"/>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2379557693"/>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1077218"/>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SUM(</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a:t>
            </a:r>
            <a:r>
              <a:rPr lang="en-IN" dirty="0">
                <a:latin typeface="Palatino Linotype" panose="02040502050505030304" pitchFamily="18" charset="0"/>
                <a:cs typeface="Arial" panose="020B0604020202020204" pitchFamily="34" charset="0"/>
              </a:rPr>
              <a:t>, SUM()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SUM() may </a:t>
            </a:r>
            <a:r>
              <a:rPr lang="en-IN" dirty="0">
                <a:latin typeface="Palatino Linotype" panose="02040502050505030304" pitchFamily="18" charset="0"/>
                <a:cs typeface="Arial" panose="020B0604020202020204" pitchFamily="34" charset="0"/>
              </a:rPr>
              <a:t>take a numeric argument , and it returns a sum of non-NULL values.</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84F9F515-4C57-40A8-B624-41A52849B615}"/>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
        <p:nvSpPr>
          <p:cNvPr id="6" name="TextBox 5">
            <a:extLst>
              <a:ext uri="{FF2B5EF4-FFF2-40B4-BE49-F238E27FC236}">
                <a16:creationId xmlns:a16="http://schemas.microsoft.com/office/drawing/2014/main" id="{33CB0FF0-A027-4174-9659-6D48C79F68DA}"/>
              </a:ext>
            </a:extLst>
          </p:cNvPr>
          <p:cNvSpPr txBox="1"/>
          <p:nvPr/>
        </p:nvSpPr>
        <p:spPr>
          <a:xfrm>
            <a:off x="108000" y="2634200"/>
            <a:ext cx="11820646" cy="1723549"/>
          </a:xfrm>
          <a:prstGeom prst="rect">
            <a:avLst/>
          </a:prstGeom>
          <a:noFill/>
        </p:spPr>
        <p:txBody>
          <a:bodyPr wrap="square" rtlCol="0">
            <a:spAutoFit/>
          </a:bodyPr>
          <a:lstStyle/>
          <a:p>
            <a:r>
              <a:rPr lang="en-US" sz="2400" dirty="0">
                <a:solidFill>
                  <a:srgbClr val="E75C0F"/>
                </a:solidFill>
                <a:latin typeface="Liberation Mono"/>
                <a:cs typeface="Arial" panose="020B0604020202020204" pitchFamily="34" charset="0"/>
              </a:rPr>
              <a:t>r = { -2, 1, 2, -1, 3, -2, 1, 2, 1 }</a:t>
            </a:r>
          </a:p>
          <a:p>
            <a:endParaRPr lang="en-US" sz="800" dirty="0">
              <a:solidFill>
                <a:srgbClr val="E75C0F"/>
              </a:solidFill>
              <a:latin typeface="Liberation Mono"/>
              <a:cs typeface="Arial" panose="020B0604020202020204" pitchFamily="34" charset="0"/>
            </a:endParaRPr>
          </a:p>
          <a:p>
            <a:endParaRPr lang="en-US" sz="4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IN" dirty="0">
                <a:solidFill>
                  <a:schemeClr val="bg1">
                    <a:lumMod val="65000"/>
                  </a:schemeClr>
                </a:solidFill>
                <a:latin typeface="Liberation Mono"/>
              </a:rPr>
              <a:t>(</a:t>
            </a:r>
            <a:r>
              <a:rPr lang="en-IN" dirty="0">
                <a:latin typeface="Liberation Mono"/>
              </a:rPr>
              <a:t>c1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US" dirty="0">
                <a:solidFill>
                  <a:srgbClr val="669900"/>
                </a:solidFill>
                <a:latin typeface="Liberation Mono"/>
              </a:rPr>
              <a:t> </a:t>
            </a:r>
            <a:r>
              <a:rPr lang="en-US" dirty="0">
                <a:latin typeface="Liberation Mono"/>
              </a:rPr>
              <a:t>r;</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solidFill>
                  <a:srgbClr val="803A69"/>
                </a:solidFill>
                <a:latin typeface="Liberation Mono"/>
              </a:rPr>
              <a:t>IF</a:t>
            </a:r>
            <a:r>
              <a:rPr lang="en-US" dirty="0">
                <a:solidFill>
                  <a:schemeClr val="bg1">
                    <a:lumMod val="50000"/>
                  </a:schemeClr>
                </a:solidFill>
                <a:latin typeface="Liberation Mono"/>
              </a:rPr>
              <a:t>(</a:t>
            </a:r>
            <a:r>
              <a:rPr lang="en-US" dirty="0">
                <a:latin typeface="Liberation Mono"/>
              </a:rPr>
              <a:t>c1 </a:t>
            </a:r>
            <a:r>
              <a:rPr lang="en-US" dirty="0">
                <a:solidFill>
                  <a:schemeClr val="accent5">
                    <a:lumMod val="75000"/>
                  </a:schemeClr>
                </a:solidFill>
                <a:latin typeface="Liberation Mono"/>
                <a:cs typeface="Arial" panose="020B0604020202020204" pitchFamily="34" charset="0"/>
              </a:rPr>
              <a:t>&gt;=</a:t>
            </a:r>
            <a:r>
              <a:rPr lang="en-US" dirty="0">
                <a:latin typeface="Liberation Mono"/>
              </a:rPr>
              <a:t> </a:t>
            </a:r>
            <a:r>
              <a:rPr lang="en-US" dirty="0">
                <a:solidFill>
                  <a:srgbClr val="990055"/>
                </a:solidFill>
                <a:latin typeface="Liberation Mono"/>
              </a:rPr>
              <a:t>0</a:t>
            </a:r>
            <a:r>
              <a:rPr lang="en-US" dirty="0">
                <a:latin typeface="Liberation Mono"/>
              </a:rPr>
              <a:t>, c1, </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r;</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solidFill>
                  <a:srgbClr val="803A69"/>
                </a:solidFill>
                <a:latin typeface="Liberation Mono"/>
              </a:rPr>
              <a:t>IF</a:t>
            </a:r>
            <a:r>
              <a:rPr lang="en-US" dirty="0">
                <a:solidFill>
                  <a:schemeClr val="bg1">
                    <a:lumMod val="50000"/>
                  </a:schemeClr>
                </a:solidFill>
                <a:latin typeface="Liberation Mono"/>
              </a:rPr>
              <a:t>(</a:t>
            </a:r>
            <a:r>
              <a:rPr lang="en-US" dirty="0">
                <a:latin typeface="Liberation Mono"/>
              </a:rPr>
              <a:t>c1 </a:t>
            </a:r>
            <a:r>
              <a:rPr lang="en-US" dirty="0">
                <a:solidFill>
                  <a:schemeClr val="accent5">
                    <a:lumMod val="75000"/>
                  </a:schemeClr>
                </a:solidFill>
                <a:latin typeface="Liberation Mono"/>
                <a:cs typeface="Arial" panose="020B0604020202020204" pitchFamily="34" charset="0"/>
              </a:rPr>
              <a:t>&lt;</a:t>
            </a:r>
            <a:r>
              <a:rPr lang="en-US" dirty="0">
                <a:latin typeface="Liberation Mono"/>
              </a:rPr>
              <a:t> </a:t>
            </a:r>
            <a:r>
              <a:rPr lang="en-US" dirty="0">
                <a:solidFill>
                  <a:srgbClr val="990055"/>
                </a:solidFill>
                <a:latin typeface="Liberation Mono"/>
              </a:rPr>
              <a:t>0</a:t>
            </a:r>
            <a:r>
              <a:rPr lang="en-US" dirty="0">
                <a:latin typeface="Liberation Mono"/>
              </a:rPr>
              <a:t>, c1, </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r;</a:t>
            </a:r>
            <a:endParaRPr lang="en-IN" dirty="0">
              <a:latin typeface="Liberation Mono"/>
            </a:endParaRPr>
          </a:p>
        </p:txBody>
      </p:sp>
      <p:sp>
        <p:nvSpPr>
          <p:cNvPr id="11" name="TextBox 10">
            <a:extLst>
              <a:ext uri="{FF2B5EF4-FFF2-40B4-BE49-F238E27FC236}">
                <a16:creationId xmlns:a16="http://schemas.microsoft.com/office/drawing/2014/main" id="{1B4535C3-BC68-4FE3-8233-6C4B3E180B27}"/>
              </a:ext>
            </a:extLst>
          </p:cNvPr>
          <p:cNvSpPr txBox="1"/>
          <p:nvPr/>
        </p:nvSpPr>
        <p:spPr>
          <a:xfrm>
            <a:off x="107999" y="5230941"/>
            <a:ext cx="11820647"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custId, type, amount, </a:t>
            </a:r>
            <a:r>
              <a:rPr lang="en-IN" dirty="0">
                <a:solidFill>
                  <a:srgbClr val="0077AA"/>
                </a:solidFill>
                <a:latin typeface="Liberation Mono"/>
              </a:rPr>
              <a:t>CASE</a:t>
            </a:r>
            <a:r>
              <a:rPr lang="en-IN" dirty="0">
                <a:latin typeface="Liberation Mono"/>
              </a:rPr>
              <a:t> type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'd'</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'c'</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END</a:t>
            </a:r>
            <a:r>
              <a:rPr lang="en-IN" dirty="0">
                <a:latin typeface="Liberation Mono"/>
              </a:rPr>
              <a:t> amount </a:t>
            </a:r>
            <a:r>
              <a:rPr lang="en-IN" dirty="0">
                <a:solidFill>
                  <a:srgbClr val="0077AA"/>
                </a:solidFill>
                <a:latin typeface="Liberation Mono"/>
              </a:rPr>
              <a:t>FROM</a:t>
            </a:r>
            <a:r>
              <a:rPr lang="en-IN" dirty="0">
                <a:latin typeface="Liberation Mono"/>
              </a:rPr>
              <a:t> transactions;</a:t>
            </a:r>
          </a:p>
        </p:txBody>
      </p:sp>
    </p:spTree>
    <p:extLst>
      <p:ext uri="{BB962C8B-B14F-4D97-AF65-F5344CB8AC3E}">
        <p14:creationId xmlns:p14="http://schemas.microsoft.com/office/powerpoint/2010/main" val="33430501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658616"/>
            <a:ext cx="8839200"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rows using values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74743876"/>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5327741"/>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MAX(</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 MAX() </a:t>
            </a:r>
            <a:r>
              <a:rPr lang="en-IN" b="1" dirty="0">
                <a:solidFill>
                  <a:schemeClr val="tx1">
                    <a:lumMod val="85000"/>
                    <a:lumOff val="15000"/>
                  </a:schemeClr>
                </a:solidFill>
                <a:latin typeface="Palatino Linotype" panose="02040502050505030304" pitchFamily="18" charset="0"/>
                <a:cs typeface="Arial" panose="020B0604020202020204" pitchFamily="34" charset="0"/>
              </a:rPr>
              <a:t>returns NULL</a:t>
            </a:r>
            <a:r>
              <a:rPr lang="en-IN" dirty="0">
                <a:solidFill>
                  <a:schemeClr val="tx1">
                    <a:lumMod val="85000"/>
                    <a:lumOff val="15000"/>
                  </a:schemeClr>
                </a:solidFill>
                <a:latin typeface="Palatino Linotype" panose="02040502050505030304" pitchFamily="18" charset="0"/>
                <a:cs typeface="Arial" panose="020B0604020202020204" pitchFamily="34" charset="0"/>
              </a:rPr>
              <a:t>.</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MAX() may take a string, number, and date argument</a:t>
            </a:r>
            <a:r>
              <a:rPr lang="en-IN" dirty="0">
                <a:latin typeface="Palatino Linotype" panose="02040502050505030304" pitchFamily="18" charset="0"/>
                <a:cs typeface="Arial" panose="020B0604020202020204" pitchFamily="34" charset="0"/>
              </a:rPr>
              <a:t>, and it returns a maximum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IN"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 </a:t>
            </a:r>
            <a:r>
              <a:rPr lang="en-US" dirty="0">
                <a:solidFill>
                  <a:srgbClr val="FF0000"/>
                </a:solidFill>
                <a:latin typeface="Liberation Mono"/>
              </a:rPr>
              <a:t>//null</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solidFill>
                  <a:srgbClr val="669900"/>
                </a:solidFill>
                <a:latin typeface="Liberation Mono"/>
              </a:rPr>
              <a:t>'VIKAS'</a:t>
            </a:r>
            <a:r>
              <a:rPr lang="en-US" dirty="0">
                <a:solidFill>
                  <a:schemeClr val="bg1">
                    <a:lumMod val="65000"/>
                  </a:schemeClr>
                </a:solidFill>
                <a:latin typeface="Liberation Mono"/>
              </a:rPr>
              <a:t>)</a:t>
            </a:r>
            <a:r>
              <a:rPr lang="en-US" dirty="0">
                <a:latin typeface="Liberation Mono"/>
              </a:rPr>
              <a:t>;</a:t>
            </a:r>
            <a:endParaRPr lang="en-US" dirty="0">
              <a:solidFill>
                <a:schemeClr val="bg1">
                  <a:lumMod val="65000"/>
                </a:schemeClr>
              </a:solidFill>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solidFill>
                  <a:srgbClr val="0077AA"/>
                </a:solidFill>
                <a:latin typeface="Liberation Mono"/>
                <a:cs typeface="Arial" panose="020B0604020202020204" pitchFamily="34" charset="0"/>
              </a:rPr>
              <a:t> FROM </a:t>
            </a:r>
            <a:r>
              <a:rPr lang="en-US" dirty="0">
                <a:latin typeface="Liberation Mono"/>
              </a:rPr>
              <a:t>emp;</a:t>
            </a: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FROM </a:t>
            </a:r>
            <a:r>
              <a:rPr lang="en-US" dirty="0">
                <a:latin typeface="Liberation Mono"/>
              </a:rPr>
              <a:t>emp </a:t>
            </a:r>
            <a:r>
              <a:rPr lang="en-US" dirty="0">
                <a:solidFill>
                  <a:srgbClr val="0077AA"/>
                </a:solidFill>
                <a:latin typeface="Liberation Mono"/>
                <a:cs typeface="Arial" panose="020B0604020202020204" pitchFamily="34" charset="0"/>
              </a:rPr>
              <a:t>WHERE</a:t>
            </a:r>
            <a:r>
              <a:rPr lang="en-US" dirty="0">
                <a:latin typeface="Liberation Mono"/>
              </a:rPr>
              <a:t> 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latin typeface="Liberation Mono"/>
              </a:rPr>
              <a:t>sal) </a:t>
            </a:r>
            <a:r>
              <a:rPr lang="en-US" dirty="0">
                <a:solidFill>
                  <a:schemeClr val="bg1">
                    <a:lumMod val="50000"/>
                  </a:schemeClr>
                </a:solidFill>
                <a:latin typeface="Liberation Mono"/>
              </a:rPr>
              <a:t>"Maximum Salary"</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chemeClr val="bg1">
                    <a:lumMod val="50000"/>
                  </a:schemeClr>
                </a:solidFill>
                <a:latin typeface="Liberation Mono"/>
              </a:rPr>
              <a:t>"Maximum Salary"</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C7D58F2E-7505-4D25-8EC6-8B0F9CF9370B}"/>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4067738790"/>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4912242"/>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MIN(</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 MIN() </a:t>
            </a:r>
            <a:r>
              <a:rPr lang="en-IN" b="1" dirty="0">
                <a:solidFill>
                  <a:schemeClr val="tx1">
                    <a:lumMod val="85000"/>
                    <a:lumOff val="15000"/>
                  </a:schemeClr>
                </a:solidFill>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MIN() may take a string, number, and date argument</a:t>
            </a:r>
            <a:r>
              <a:rPr lang="en-IN" dirty="0">
                <a:latin typeface="Palatino Linotype" panose="02040502050505030304" pitchFamily="18" charset="0"/>
                <a:cs typeface="Arial" panose="020B0604020202020204" pitchFamily="34" charset="0"/>
              </a:rPr>
              <a:t>, and it returns a minimum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273050" indent="-27305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IN"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 </a:t>
            </a:r>
            <a:r>
              <a:rPr lang="en-US" dirty="0">
                <a:solidFill>
                  <a:srgbClr val="FF0000"/>
                </a:solidFill>
                <a:latin typeface="Liberation Mono"/>
              </a:rPr>
              <a:t>//null</a:t>
            </a:r>
            <a:endParaRPr lang="en-US" dirty="0">
              <a:latin typeface="Liberation Mono"/>
            </a:endParaRP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266700" indent="-2667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solidFill>
                  <a:srgbClr val="0077AA"/>
                </a:solidFill>
                <a:latin typeface="Liberation Mono"/>
                <a:cs typeface="Arial" panose="020B0604020202020204" pitchFamily="34" charset="0"/>
              </a:rPr>
              <a:t> FROM </a:t>
            </a:r>
            <a:r>
              <a:rPr lang="en-US" dirty="0">
                <a:latin typeface="Liberation Mono"/>
              </a:rPr>
              <a:t>emp;</a:t>
            </a:r>
          </a:p>
          <a:p>
            <a:pPr marL="266700" indent="-2667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FROM </a:t>
            </a:r>
            <a:r>
              <a:rPr lang="en-US" dirty="0">
                <a:latin typeface="Liberation Mono"/>
              </a:rPr>
              <a:t>emp </a:t>
            </a:r>
            <a:r>
              <a:rPr lang="en-US" dirty="0">
                <a:solidFill>
                  <a:srgbClr val="0077AA"/>
                </a:solidFill>
                <a:latin typeface="Liberation Mono"/>
                <a:cs typeface="Arial" panose="020B0604020202020204" pitchFamily="34" charset="0"/>
              </a:rPr>
              <a:t>WHERE</a:t>
            </a:r>
            <a:r>
              <a:rPr lang="en-US" dirty="0">
                <a:latin typeface="Liberation Mono"/>
              </a:rPr>
              <a:t> 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solidFill>
                <a:srgbClr val="0077AA"/>
              </a:solidFill>
              <a:latin typeface="Liberation Mono"/>
              <a:cs typeface="Arial" panose="020B0604020202020204" pitchFamily="34" charset="0"/>
            </a:endParaRP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chemeClr val="bg1">
                    <a:lumMod val="50000"/>
                  </a:schemeClr>
                </a:solidFill>
                <a:latin typeface="Liberation Mono"/>
              </a:rPr>
              <a:t>"Minimum Salary"</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a:t>
            </a: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chemeClr val="bg1">
                    <a:lumMod val="50000"/>
                  </a:schemeClr>
                </a:solidFill>
                <a:latin typeface="Liberation Mono"/>
              </a:rPr>
              <a:t>"Minimum Salary"</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A931409D-5AB8-44B3-9F04-5EFA9D013770}"/>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4265017634"/>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5478423"/>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COUNT(</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If there are no matching rows, COUNT() </a:t>
            </a:r>
            <a:r>
              <a:rPr lang="en-IN" b="1" dirty="0">
                <a:latin typeface="Palatino Linotype" panose="02040502050505030304" pitchFamily="18" charset="0"/>
                <a:cs typeface="Arial" panose="020B0604020202020204" pitchFamily="34" charset="0"/>
              </a:rPr>
              <a:t>returns 0.</a:t>
            </a: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Returns a count of the number of non-NULL values.</a:t>
            </a: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COUNT(</a:t>
            </a:r>
            <a:r>
              <a:rPr lang="en-IN" dirty="0">
                <a:solidFill>
                  <a:srgbClr val="A67F59"/>
                </a:solidFill>
                <a:latin typeface="Palatino Linotype" panose="02040502050505030304" pitchFamily="18" charset="0"/>
              </a:rPr>
              <a:t>*</a:t>
            </a:r>
            <a:r>
              <a:rPr lang="en-IN" dirty="0">
                <a:latin typeface="Palatino Linotype" panose="02040502050505030304" pitchFamily="18" charset="0"/>
                <a:cs typeface="Arial" panose="020B0604020202020204" pitchFamily="34" charset="0"/>
              </a:rPr>
              <a:t>) is somewhat different in that it returns a count of the number of rows retrieved, whether or not they contain NULL values.</a:t>
            </a:r>
          </a:p>
          <a:p>
            <a:pPr marL="285750" indent="-285750">
              <a:buFont typeface="Arial" panose="020B0604020202020204" pitchFamily="34" charset="0"/>
              <a:buChar char="•"/>
            </a:pPr>
            <a:r>
              <a:rPr lang="en-US" dirty="0">
                <a:latin typeface="Palatino Linotype" panose="02040502050505030304" pitchFamily="18" charset="0"/>
              </a:rPr>
              <a:t>COUNT (</a:t>
            </a:r>
            <a:r>
              <a:rPr lang="en-US" dirty="0">
                <a:solidFill>
                  <a:srgbClr val="A67F59"/>
                </a:solidFill>
                <a:latin typeface="Palatino Linotype" panose="02040502050505030304" pitchFamily="18" charset="0"/>
              </a:rPr>
              <a:t>*</a:t>
            </a:r>
            <a:r>
              <a:rPr lang="en-US" dirty="0">
                <a:latin typeface="Palatino Linotype" panose="02040502050505030304" pitchFamily="18" charset="0"/>
              </a:rPr>
              <a:t>) is a special implementation of the COUNT function that returns the count of all the rows in a specified table.</a:t>
            </a:r>
          </a:p>
          <a:p>
            <a:pPr marL="285750" indent="-285750">
              <a:buFont typeface="Arial" panose="020B0604020202020204" pitchFamily="34" charset="0"/>
              <a:buChar char="•"/>
            </a:pPr>
            <a:r>
              <a:rPr lang="en-US" dirty="0">
                <a:latin typeface="Palatino Linotype" panose="02040502050505030304" pitchFamily="18" charset="0"/>
              </a:rPr>
              <a:t> COUNT (</a:t>
            </a:r>
            <a:r>
              <a:rPr lang="en-US" dirty="0">
                <a:solidFill>
                  <a:srgbClr val="A67F59"/>
                </a:solidFill>
                <a:latin typeface="Palatino Linotype" panose="02040502050505030304" pitchFamily="18" charset="0"/>
              </a:rPr>
              <a:t>*</a:t>
            </a:r>
            <a:r>
              <a:rPr lang="en-US" dirty="0">
                <a:latin typeface="Palatino Linotype" panose="02040502050505030304" pitchFamily="18" charset="0"/>
              </a:rPr>
              <a:t>) also considers Nulls and duplicates.</a:t>
            </a:r>
            <a:endParaRPr lang="en-IN" dirty="0">
              <a:latin typeface="Palatino Linotype" panose="02040502050505030304" pitchFamily="18" charset="0"/>
              <a:cs typeface="Arial" panose="020B0604020202020204" pitchFamily="34" charset="0"/>
            </a:endParaRPr>
          </a:p>
          <a:p>
            <a:endParaRPr lang="en-IN" sz="800"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42900" indent="-342900">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IN" dirty="0">
                <a:solidFill>
                  <a:schemeClr val="bg1">
                    <a:lumMod val="50000"/>
                  </a:schemeClr>
                </a:solidFill>
                <a:latin typeface="Liberation Mono"/>
              </a:rPr>
              <a:t>(</a:t>
            </a:r>
            <a:r>
              <a:rPr lang="en-IN" dirty="0">
                <a:solidFill>
                  <a:srgbClr val="A67F59"/>
                </a:solidFill>
                <a:latin typeface="Liberation Mono"/>
              </a:rPr>
              <a:t>*</a:t>
            </a:r>
            <a:r>
              <a:rPr lang="en-IN" dirty="0">
                <a:solidFill>
                  <a:schemeClr val="bg1">
                    <a:lumMod val="50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42900" indent="-342900">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IN" dirty="0">
                <a:solidFill>
                  <a:schemeClr val="bg1">
                    <a:lumMod val="50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50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 </a:t>
            </a:r>
            <a:r>
              <a:rPr lang="en-US" dirty="0">
                <a:solidFill>
                  <a:srgbClr val="FF0000"/>
                </a:solidFill>
                <a:latin typeface="Liberation Mono"/>
              </a:rPr>
              <a:t>//0</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solidFill>
                  <a:schemeClr val="bg1">
                    <a:lumMod val="50000"/>
                  </a:schemeClr>
                </a:solidFill>
                <a:latin typeface="Liberation Mono"/>
              </a:rPr>
              <a:t>(</a:t>
            </a:r>
            <a:r>
              <a:rPr lang="en-IN" dirty="0">
                <a:solidFill>
                  <a:srgbClr val="A67F59"/>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solidFill>
                  <a:schemeClr val="bg1">
                    <a:lumMod val="50000"/>
                  </a:schemeClr>
                </a:solidFill>
                <a:latin typeface="Liberation Mono"/>
              </a:rPr>
              <a:t>(</a:t>
            </a:r>
            <a:r>
              <a:rPr lang="en-IN" dirty="0">
                <a:solidFill>
                  <a:srgbClr val="A67F59"/>
                </a:solidFill>
                <a:latin typeface="Liberation Mono"/>
              </a:rPr>
              <a:t>*</a:t>
            </a:r>
            <a:r>
              <a:rPr lang="en-US" dirty="0">
                <a:solidFill>
                  <a:schemeClr val="bg1">
                    <a:lumMod val="50000"/>
                  </a:schemeClr>
                </a:solidFill>
                <a:latin typeface="Liberation Mono"/>
              </a:rPr>
              <a:t>)</a:t>
            </a:r>
            <a:r>
              <a:rPr lang="en-US" dirty="0">
                <a:solidFill>
                  <a:srgbClr val="669900"/>
                </a:solidFill>
                <a:latin typeface="Liberation Mono"/>
              </a:rPr>
              <a:t> "</a:t>
            </a:r>
            <a:r>
              <a:rPr lang="en-US" dirty="0">
                <a:solidFill>
                  <a:schemeClr val="bg1">
                    <a:lumMod val="50000"/>
                  </a:schemeClr>
                </a:solidFill>
                <a:latin typeface="Liberation Mono"/>
              </a:rPr>
              <a:t>R1"</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//0</a:t>
            </a:r>
            <a:endParaRPr lang="en-US" dirty="0">
              <a:latin typeface="Liberation Mono"/>
            </a:endParaRP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990055"/>
                </a:solidFill>
                <a:latin typeface="Liberation Mono"/>
              </a:rPr>
              <a:t>0</a:t>
            </a:r>
            <a:r>
              <a:rPr lang="en-US" dirty="0">
                <a:solidFill>
                  <a:schemeClr val="bg1">
                    <a:lumMod val="50000"/>
                  </a:schemeClr>
                </a:solidFill>
                <a:latin typeface="Liberation Mono"/>
              </a:rPr>
              <a:t>)</a:t>
            </a:r>
            <a:r>
              <a:rPr lang="en-US" dirty="0">
                <a:solidFill>
                  <a:srgbClr val="0077AA"/>
                </a:solidFill>
                <a:latin typeface="Liberation Mono"/>
                <a:cs typeface="Arial" panose="020B0604020202020204" pitchFamily="34" charset="0"/>
              </a:rPr>
              <a:t> FROM</a:t>
            </a:r>
            <a:r>
              <a:rPr lang="en-US" dirty="0">
                <a:latin typeface="Liberation Mono"/>
              </a:rPr>
              <a:t> 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990055"/>
                </a:solidFill>
                <a:latin typeface="Liberation Mono"/>
              </a:rPr>
              <a:t>1</a:t>
            </a:r>
            <a:r>
              <a:rPr lang="en-US" dirty="0">
                <a:solidFill>
                  <a:schemeClr val="bg1">
                    <a:lumMod val="50000"/>
                  </a:schemeClr>
                </a:solidFill>
                <a:latin typeface="Liberation Mono"/>
              </a:rPr>
              <a:t>)</a:t>
            </a:r>
            <a:r>
              <a:rPr lang="en-US" dirty="0">
                <a:solidFill>
                  <a:srgbClr val="0077AA"/>
                </a:solidFill>
                <a:latin typeface="Liberation Mono"/>
                <a:cs typeface="Arial" panose="020B0604020202020204" pitchFamily="34" charset="0"/>
              </a:rPr>
              <a:t> FROM </a:t>
            </a:r>
            <a:r>
              <a:rPr lang="en-US" dirty="0">
                <a:latin typeface="Liberation Mono"/>
              </a:rPr>
              <a:t>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US" dirty="0">
                <a:solidFill>
                  <a:schemeClr val="bg1">
                    <a:lumMod val="50000"/>
                  </a:schemeClr>
                </a:solidFill>
                <a:latin typeface="Liberation Mono"/>
              </a:rPr>
              <a:t>(</a:t>
            </a:r>
            <a:r>
              <a:rPr lang="en-IN" dirty="0">
                <a:solidFill>
                  <a:srgbClr val="A67F59"/>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 emp WHERE </a:t>
            </a:r>
            <a:r>
              <a:rPr lang="en-US" dirty="0">
                <a:latin typeface="Liberation Mono"/>
              </a:rPr>
              <a:t>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FF0000"/>
                </a:solidFill>
                <a:latin typeface="Liberation Mono"/>
              </a:rPr>
              <a:t>//0</a:t>
            </a:r>
            <a:endParaRPr lang="en-US" dirty="0">
              <a:latin typeface="Liberation Mono"/>
            </a:endParaRP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solidFill>
                  <a:schemeClr val="bg1">
                    <a:lumMod val="65000"/>
                  </a:schemeClr>
                </a:solidFill>
                <a:latin typeface="Liberation Mono"/>
              </a:rPr>
              <a:t>(</a:t>
            </a:r>
            <a:r>
              <a:rPr lang="en-US" dirty="0">
                <a:latin typeface="Liberation Mono"/>
              </a:rPr>
              <a:t>comm</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COUNT</a:t>
            </a:r>
            <a:r>
              <a:rPr lang="en-US" dirty="0">
                <a:solidFill>
                  <a:schemeClr val="bg1">
                    <a:lumMod val="50000"/>
                  </a:schemeClr>
                </a:solidFill>
                <a:latin typeface="Liberation Mono"/>
              </a:rPr>
              <a:t>(</a:t>
            </a:r>
            <a:r>
              <a:rPr lang="en-IN" dirty="0">
                <a:solidFill>
                  <a:srgbClr val="A67F59"/>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ECDF6038-0304-4326-AAD3-47E8E8928C22}"/>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8" name="TextBox 7">
            <a:extLst>
              <a:ext uri="{FF2B5EF4-FFF2-40B4-BE49-F238E27FC236}">
                <a16:creationId xmlns:a16="http://schemas.microsoft.com/office/drawing/2014/main" id="{CD9EBFF5-5BE6-4271-B8E4-6FB1FF154346}"/>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
        <p:nvSpPr>
          <p:cNvPr id="7" name="TextBox 6">
            <a:extLst>
              <a:ext uri="{FF2B5EF4-FFF2-40B4-BE49-F238E27FC236}">
                <a16:creationId xmlns:a16="http://schemas.microsoft.com/office/drawing/2014/main" id="{16952A86-B136-4D19-8644-66E16D2A9D7C}"/>
              </a:ext>
            </a:extLst>
          </p:cNvPr>
          <p:cNvSpPr txBox="1"/>
          <p:nvPr/>
        </p:nvSpPr>
        <p:spPr>
          <a:xfrm>
            <a:off x="5807992" y="3717032"/>
            <a:ext cx="6264672" cy="3016210"/>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endParaRPr lang="en-IN" sz="2200" dirty="0">
              <a:latin typeface="Arial" panose="020B0604020202020204" pitchFamily="34" charset="0"/>
              <a:cs typeface="Arial" panose="020B0604020202020204" pitchFamily="34" charset="0"/>
            </a:endParaRP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a:t>
            </a:r>
            <a:r>
              <a:rPr lang="en-IN" dirty="0">
                <a:solidFill>
                  <a:srgbClr val="A67F59"/>
                </a:solidFill>
                <a:latin typeface="Liberation Mono"/>
              </a:rPr>
              <a:t>*</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Returns a number of rows in a table including duplicates rows and rows containing null values in any of the columns.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(EXP):</a:t>
            </a:r>
            <a:r>
              <a:rPr lang="en-IN" dirty="0">
                <a:latin typeface="Arial" panose="020B0604020202020204" pitchFamily="34" charset="0"/>
                <a:cs typeface="Arial" panose="020B0604020202020204" pitchFamily="34" charset="0"/>
              </a:rPr>
              <a:t> Returns the number of non-null values in the column identified by expression.</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(DISTINCT EXP):</a:t>
            </a:r>
            <a:r>
              <a:rPr lang="en-IN" dirty="0">
                <a:latin typeface="Arial" panose="020B0604020202020204" pitchFamily="34" charset="0"/>
                <a:cs typeface="Arial" panose="020B0604020202020204" pitchFamily="34" charset="0"/>
              </a:rPr>
              <a:t> Returns the number of unique, non-null values in the column identified by expression.</a:t>
            </a:r>
          </a:p>
        </p:txBody>
      </p:sp>
    </p:spTree>
    <p:extLst>
      <p:ext uri="{BB962C8B-B14F-4D97-AF65-F5344CB8AC3E}">
        <p14:creationId xmlns:p14="http://schemas.microsoft.com/office/powerpoint/2010/main" val="56943952"/>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56490879-973F-4F6A-9B42-90527119B4C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27509" y="53392"/>
            <a:ext cx="4264491" cy="2079464"/>
          </a:xfrm>
          <a:prstGeom prst="rect">
            <a:avLst/>
          </a:prstGeom>
        </p:spPr>
      </p:pic>
      <p:sp>
        <p:nvSpPr>
          <p:cNvPr id="2" name="Title 1"/>
          <p:cNvSpPr txBox="1">
            <a:spLocks/>
          </p:cNvSpPr>
          <p:nvPr/>
        </p:nvSpPr>
        <p:spPr>
          <a:xfrm>
            <a:off x="1676977" y="2564904"/>
            <a:ext cx="8838049" cy="914400"/>
          </a:xfrm>
          <a:prstGeom prst="rect">
            <a:avLst/>
          </a:prstGeom>
        </p:spPr>
        <p:txBody>
          <a:bodyPr>
            <a:normAutofit/>
          </a:bodyPr>
          <a:lstStyle/>
          <a:p>
            <a:pPr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group by clause</a:t>
            </a:r>
          </a:p>
        </p:txBody>
      </p:sp>
      <p:sp>
        <p:nvSpPr>
          <p:cNvPr id="8" name="Rectangle 7"/>
          <p:cNvSpPr/>
          <p:nvPr/>
        </p:nvSpPr>
        <p:spPr>
          <a:xfrm>
            <a:off x="119337" y="4821540"/>
            <a:ext cx="8838049" cy="1415772"/>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200" dirty="0">
                <a:solidFill>
                  <a:srgbClr val="FF0000"/>
                </a:solidFill>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800" dirty="0">
              <a:latin typeface="Palatino Linotype" panose="02040502050505030304" pitchFamily="18" charset="0"/>
              <a:cs typeface="Segoe UI Light" panose="020B0502040204020203"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DISTINCT (if used outside an aggregation function) that is superfluous.</a:t>
            </a:r>
          </a:p>
          <a:p>
            <a:r>
              <a:rPr lang="en-IN" dirty="0">
                <a:solidFill>
                  <a:srgbClr val="FF0000"/>
                </a:solidFill>
                <a:latin typeface="Palatino Linotype" panose="02040502050505030304" pitchFamily="18" charset="0"/>
                <a:cs typeface="Segoe UI Light" panose="020B0502040204020203" pitchFamily="34" charset="0"/>
              </a:rPr>
              <a:t>e.g.</a:t>
            </a:r>
          </a:p>
          <a:p>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DISTINCT</a:t>
            </a:r>
            <a:r>
              <a:rPr lang="en-US" dirty="0">
                <a:solidFill>
                  <a:schemeClr val="accent6">
                    <a:lumMod val="50000"/>
                  </a:schemeClr>
                </a:solidFill>
                <a:latin typeface="Liberation Mono"/>
                <a:cs typeface="Arial" panose="020B0604020202020204" pitchFamily="34" charset="0"/>
              </a:rPr>
              <a:t> </a:t>
            </a:r>
            <a:r>
              <a:rPr lang="en-US" dirty="0">
                <a:solidFill>
                  <a:srgbClr val="803A69"/>
                </a:solidFill>
                <a:latin typeface="Liberation Mono"/>
              </a:rPr>
              <a:t>COUNT</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ename</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anose="020B0604020202020204" pitchFamily="34" charset="0"/>
              </a:rPr>
              <a:t> emp;</a:t>
            </a:r>
          </a:p>
        </p:txBody>
      </p:sp>
      <p:sp>
        <p:nvSpPr>
          <p:cNvPr id="13" name="Rectangle 12">
            <a:extLst>
              <a:ext uri="{FF2B5EF4-FFF2-40B4-BE49-F238E27FC236}">
                <a16:creationId xmlns:a16="http://schemas.microsoft.com/office/drawing/2014/main" id="{757ECFB6-9F21-4C3E-A532-662AB5CA656F}"/>
              </a:ext>
            </a:extLst>
          </p:cNvPr>
          <p:cNvSpPr/>
          <p:nvPr/>
        </p:nvSpPr>
        <p:spPr>
          <a:xfrm>
            <a:off x="119336" y="3741420"/>
            <a:ext cx="11817276" cy="1107996"/>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cs typeface="Segoe UI Light" panose="020B0502040204020203" pitchFamily="34" charset="0"/>
              </a:rPr>
              <a:t>:</a:t>
            </a:r>
          </a:p>
          <a:p>
            <a:endParaRPr lang="en-IN" sz="800" dirty="0">
              <a:solidFill>
                <a:srgbClr val="FF0000"/>
              </a:solidFill>
              <a:latin typeface="Palatino Linotype" panose="02040502050505030304" pitchFamily="18" charset="0"/>
              <a:cs typeface="Segoe UI Light" panose="020B0502040204020203" pitchFamily="34" charset="0"/>
            </a:endParaRPr>
          </a:p>
          <a:p>
            <a:pPr marL="342900" indent="-342900">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Standard SQL does not allow you to use an ALIAS in the GROUP BY clause, however, H2 database supports this.</a:t>
            </a:r>
          </a:p>
        </p:txBody>
      </p:sp>
      <p:pic>
        <p:nvPicPr>
          <p:cNvPr id="10" name="Picture 9">
            <a:extLst>
              <a:ext uri="{FF2B5EF4-FFF2-40B4-BE49-F238E27FC236}">
                <a16:creationId xmlns:a16="http://schemas.microsoft.com/office/drawing/2014/main" id="{3D5E1EC2-B7F3-4941-A1FA-8C21FD8C4B5B}"/>
              </a:ext>
            </a:extLst>
          </p:cNvPr>
          <p:cNvPicPr>
            <a:picLocks noChangeAspect="1"/>
          </p:cNvPicPr>
          <p:nvPr/>
        </p:nvPicPr>
        <p:blipFill>
          <a:blip r:embed="rId3" cstate="print"/>
          <a:stretch>
            <a:fillRect/>
          </a:stretch>
        </p:blipFill>
        <p:spPr>
          <a:xfrm>
            <a:off x="234779" y="116632"/>
            <a:ext cx="6131040" cy="347337"/>
          </a:xfrm>
          <a:prstGeom prst="rect">
            <a:avLst/>
          </a:prstGeom>
        </p:spPr>
      </p:pic>
      <p:pic>
        <p:nvPicPr>
          <p:cNvPr id="15" name="Picture 14">
            <a:extLst>
              <a:ext uri="{FF2B5EF4-FFF2-40B4-BE49-F238E27FC236}">
                <a16:creationId xmlns:a16="http://schemas.microsoft.com/office/drawing/2014/main" id="{CD2A05DF-92D9-4B51-A5C8-805229B5C149}"/>
              </a:ext>
            </a:extLst>
          </p:cNvPr>
          <p:cNvPicPr>
            <a:picLocks noChangeAspect="1"/>
          </p:cNvPicPr>
          <p:nvPr/>
        </p:nvPicPr>
        <p:blipFill>
          <a:blip r:embed="rId4" cstate="print"/>
          <a:stretch>
            <a:fillRect/>
          </a:stretch>
        </p:blipFill>
        <p:spPr>
          <a:xfrm>
            <a:off x="263352" y="620157"/>
            <a:ext cx="6090968" cy="374056"/>
          </a:xfrm>
          <a:prstGeom prst="rect">
            <a:avLst/>
          </a:prstGeom>
        </p:spPr>
      </p:pic>
    </p:spTree>
    <p:extLst>
      <p:ext uri="{BB962C8B-B14F-4D97-AF65-F5344CB8AC3E}">
        <p14:creationId xmlns:p14="http://schemas.microsoft.com/office/powerpoint/2010/main" val="3487672610"/>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group by </a:t>
            </a:r>
            <a:endParaRPr lang="en-IN" sz="3200" i="1" dirty="0">
              <a:solidFill>
                <a:srgbClr val="FF9900"/>
              </a:solidFill>
              <a:latin typeface="Arial" pitchFamily="34" charset="0"/>
              <a:cs typeface="Arial" pitchFamily="34" charset="0"/>
            </a:endParaRPr>
          </a:p>
        </p:txBody>
      </p:sp>
      <p:sp>
        <p:nvSpPr>
          <p:cNvPr id="2" name="Rectangle 1"/>
          <p:cNvSpPr/>
          <p:nvPr/>
        </p:nvSpPr>
        <p:spPr>
          <a:xfrm>
            <a:off x="335360" y="908720"/>
            <a:ext cx="11377264"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sp>
        <p:nvSpPr>
          <p:cNvPr id="3" name="Rectangle 2"/>
          <p:cNvSpPr/>
          <p:nvPr/>
        </p:nvSpPr>
        <p:spPr>
          <a:xfrm>
            <a:off x="206709" y="56853"/>
            <a:ext cx="5674074" cy="646331"/>
          </a:xfrm>
          <a:prstGeom prst="rect">
            <a:avLst/>
          </a:prstGeom>
          <a:solidFill>
            <a:srgbClr val="F9DAFE"/>
          </a:solidFill>
        </p:spPr>
        <p:txBody>
          <a:bodyPr wrap="square">
            <a:spAutoFit/>
          </a:bodyPr>
          <a:lstStyle/>
          <a:p>
            <a:r>
              <a:rPr lang="en-IN" b="1" i="1" dirty="0">
                <a:latin typeface="Arial" panose="020B0604020202020204" pitchFamily="34" charset="0"/>
                <a:cs typeface="Arial" panose="020B0604020202020204" pitchFamily="34" charset="0"/>
              </a:rPr>
              <a:t>This function's will produce a single value for an entire group or a table.</a:t>
            </a:r>
          </a:p>
        </p:txBody>
      </p:sp>
      <p:sp>
        <p:nvSpPr>
          <p:cNvPr id="11" name="Rectangle 10">
            <a:extLst>
              <a:ext uri="{FF2B5EF4-FFF2-40B4-BE49-F238E27FC236}">
                <a16:creationId xmlns:a16="http://schemas.microsoft.com/office/drawing/2014/main" id="{602AC5DF-61BC-BD0C-8047-DE9E1F0FA76D}"/>
              </a:ext>
            </a:extLst>
          </p:cNvPr>
          <p:cNvSpPr/>
          <p:nvPr/>
        </p:nvSpPr>
        <p:spPr>
          <a:xfrm>
            <a:off x="262558" y="1722379"/>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p:txBody>
      </p:sp>
      <p:sp>
        <p:nvSpPr>
          <p:cNvPr id="4" name="Rectangle 3">
            <a:extLst>
              <a:ext uri="{FF2B5EF4-FFF2-40B4-BE49-F238E27FC236}">
                <a16:creationId xmlns:a16="http://schemas.microsoft.com/office/drawing/2014/main" id="{F8C1A199-98BD-719E-1207-1B4CE86CDD4A}"/>
              </a:ext>
            </a:extLst>
          </p:cNvPr>
          <p:cNvSpPr/>
          <p:nvPr/>
        </p:nvSpPr>
        <p:spPr>
          <a:xfrm>
            <a:off x="119337" y="4149080"/>
            <a:ext cx="11880525" cy="2492990"/>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800" dirty="0">
              <a:latin typeface="Palatino Linotype" panose="02040502050505030304" pitchFamily="18" charset="0"/>
              <a:cs typeface="Segoe UI Light" panose="020B0502040204020203"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Expressions in the GROUP BY clause can contain any columns of the tables in the FROM clause, regardless of whether the columns appear in the </a:t>
            </a:r>
            <a:r>
              <a:rPr lang="en-IN" b="1" i="1" dirty="0">
                <a:latin typeface="Arial" panose="020B0604020202020204" pitchFamily="34" charset="0"/>
                <a:cs typeface="Arial" panose="020B0604020202020204" pitchFamily="34" charset="0"/>
              </a:rPr>
              <a:t>selection-list.</a:t>
            </a:r>
          </a:p>
          <a:p>
            <a:pPr marL="285750" indent="-285750">
              <a:buFont typeface="Arial" panose="020B0604020202020204" pitchFamily="34" charset="0"/>
              <a:buChar char="•"/>
            </a:pPr>
            <a:endParaRPr lang="en-IN" sz="600" b="1" i="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SELECT statement contains the combination of column and an aggregated column, then </a:t>
            </a:r>
            <a:r>
              <a:rPr lang="en-IN" b="1" dirty="0">
                <a:latin typeface="Arial" panose="020B0604020202020204" pitchFamily="34" charset="0"/>
                <a:cs typeface="Arial" panose="020B0604020202020204" pitchFamily="34" charset="0"/>
              </a:rPr>
              <a:t>all non-aggregated columns must be given in GROUP BY clause</a:t>
            </a:r>
            <a:r>
              <a:rPr lang="en-IN"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columns which are present in GROUP BY clause may not appear in </a:t>
            </a:r>
            <a:r>
              <a:rPr lang="en-IN" b="1" i="1" dirty="0">
                <a:latin typeface="Arial" panose="020B0604020202020204" pitchFamily="34" charset="0"/>
                <a:cs typeface="Arial" panose="020B0604020202020204" pitchFamily="34" charset="0"/>
              </a:rPr>
              <a:t>selection-list</a:t>
            </a:r>
            <a:r>
              <a:rPr lang="en-IN"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Alias names can be specified in GROUP BY clause.</a:t>
            </a:r>
          </a:p>
        </p:txBody>
      </p:sp>
    </p:spTree>
    <p:extLst>
      <p:ext uri="{BB962C8B-B14F-4D97-AF65-F5344CB8AC3E}">
        <p14:creationId xmlns:p14="http://schemas.microsoft.com/office/powerpoint/2010/main" val="1256834162"/>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group by </a:t>
            </a:r>
            <a:endParaRPr lang="en-IN" sz="3200" i="1" dirty="0">
              <a:solidFill>
                <a:srgbClr val="FF9900"/>
              </a:solidFill>
              <a:latin typeface="Arial" pitchFamily="34" charset="0"/>
              <a:cs typeface="Arial" pitchFamily="34" charset="0"/>
            </a:endParaRPr>
          </a:p>
        </p:txBody>
      </p:sp>
      <p:sp>
        <p:nvSpPr>
          <p:cNvPr id="9" name="Rectangle 8"/>
          <p:cNvSpPr/>
          <p:nvPr/>
        </p:nvSpPr>
        <p:spPr>
          <a:xfrm>
            <a:off x="551384" y="1390693"/>
            <a:ext cx="11161240" cy="2646878"/>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a:t>
            </a:r>
            <a:r>
              <a:rPr lang="en-US" dirty="0">
                <a:latin typeface="Liberation Mono"/>
                <a:ea typeface="Times New Roman" panose="02020603050405020304" pitchFamily="18" charset="0"/>
              </a:rPr>
              <a:t>job</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US" dirty="0">
                <a:solidFill>
                  <a:srgbClr val="000000"/>
                </a:solidFill>
                <a:latin typeface="Liberation Mono"/>
                <a:ea typeface="Times New Roman" panose="02020603050405020304" pitchFamily="18" charset="0"/>
              </a:rPr>
              <a:t>sal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ea typeface="Times New Roman" panose="02020603050405020304" pitchFamily="18" charset="0"/>
              </a:rPr>
              <a:t> </a:t>
            </a:r>
            <a:r>
              <a:rPr lang="en-US" dirty="0">
                <a:solidFill>
                  <a:srgbClr val="990055"/>
                </a:solidFill>
                <a:latin typeface="Liberation Mono"/>
              </a:rPr>
              <a:t>1001</a:t>
            </a:r>
            <a:r>
              <a:rPr lang="en-IN"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US" dirty="0">
                <a:latin typeface="Liberation Mono"/>
                <a:ea typeface="Times New Roman" panose="02020603050405020304" pitchFamily="18" charset="0"/>
              </a:rPr>
              <a:t>job</a:t>
            </a:r>
            <a:r>
              <a:rPr lang="en-IN" dirty="0">
                <a:latin typeface="Liberation Mono"/>
                <a:ea typeface="Times New Roman" panose="02020603050405020304" pitchFamily="18" charset="0"/>
              </a:rPr>
              <a:t>;</a:t>
            </a:r>
          </a:p>
          <a:p>
            <a:pPr marL="285750" indent="-285750">
              <a:buFont typeface="Arial" panose="020B0604020202020204" pitchFamily="34" charset="0"/>
              <a:buChar char="•"/>
            </a:pPr>
            <a:endParaRPr lang="en-IN" sz="800" dirty="0">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j</a:t>
            </a:r>
            <a:r>
              <a:rPr lang="en-US" dirty="0">
                <a:latin typeface="Liberation Mono"/>
                <a:ea typeface="Times New Roman" panose="02020603050405020304" pitchFamily="18" charset="0"/>
              </a:rPr>
              <a:t>ob</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803A69"/>
                </a:solidFill>
                <a:latin typeface="Liberation Mono"/>
              </a:rPr>
              <a:t>COUNT</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job</a:t>
            </a:r>
            <a:r>
              <a:rPr lang="en-IN" dirty="0">
                <a:solidFill>
                  <a:schemeClr val="bg1">
                    <a:lumMod val="65000"/>
                  </a:schemeClr>
                </a:solidFill>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IN" dirty="0">
                <a:solidFill>
                  <a:srgbClr val="0077AA"/>
                </a:solidFill>
                <a:latin typeface="Liberation Mono"/>
              </a:rPr>
              <a:t>COUNT</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job</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  </a:t>
            </a:r>
            <a:r>
              <a:rPr lang="en-IN" dirty="0">
                <a:solidFill>
                  <a:srgbClr val="00B050"/>
                </a:solidFill>
                <a:latin typeface="Liberation Mono"/>
                <a:ea typeface="Times New Roman" panose="02020603050405020304" pitchFamily="18" charset="0"/>
              </a:rPr>
              <a:t># error</a:t>
            </a:r>
          </a:p>
          <a:p>
            <a:pPr marL="285750" indent="-285750">
              <a:buFont typeface="Arial" panose="020B0604020202020204" pitchFamily="34" charset="0"/>
              <a:buChar char="•"/>
            </a:pPr>
            <a:endParaRPr lang="en-IN" sz="800" dirty="0">
              <a:solidFill>
                <a:srgbClr val="00B050"/>
              </a:solidFill>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jo</a:t>
            </a:r>
            <a:r>
              <a:rPr lang="en-US" dirty="0">
                <a:latin typeface="Liberation Mono"/>
                <a:ea typeface="Times New Roman" panose="02020603050405020304" pitchFamily="18" charset="0"/>
              </a:rPr>
              <a:t>b</a:t>
            </a:r>
            <a:r>
              <a:rPr lang="en-IN" dirty="0">
                <a:latin typeface="Liberation Mono"/>
                <a:ea typeface="Times New Roman" panose="02020603050405020304" pitchFamily="18" charset="0"/>
              </a:rPr>
              <a:t>, </a:t>
            </a:r>
            <a:r>
              <a:rPr lang="en-US" dirty="0">
                <a:latin typeface="Liberation Mono"/>
                <a:ea typeface="Times New Roman" panose="02020603050405020304" pitchFamily="18" charset="0"/>
              </a:rPr>
              <a:t>sal</a:t>
            </a:r>
            <a:r>
              <a:rPr lang="en-US" dirty="0">
                <a:solidFill>
                  <a:srgbClr val="DD4A68"/>
                </a:solidFill>
                <a:latin typeface="Liberation Mono"/>
                <a:ea typeface="Times New Roman" panose="02020603050405020304" pitchFamily="18" charset="0"/>
              </a:rPr>
              <a:t> </a:t>
            </a:r>
            <a:r>
              <a:rPr lang="en-US" dirty="0">
                <a:solidFill>
                  <a:schemeClr val="accent5">
                    <a:lumMod val="75000"/>
                  </a:schemeClr>
                </a:solidFill>
                <a:latin typeface="Liberation Mono"/>
                <a:cs typeface="Arial" panose="020B0604020202020204" pitchFamily="34" charset="0"/>
              </a:rPr>
              <a:t>+</a:t>
            </a:r>
            <a:r>
              <a:rPr lang="en-US" dirty="0">
                <a:solidFill>
                  <a:srgbClr val="DD4A68"/>
                </a:solidFill>
                <a:latin typeface="Liberation Mono"/>
                <a:ea typeface="Times New Roman" panose="02020603050405020304" pitchFamily="18" charset="0"/>
              </a:rPr>
              <a:t> </a:t>
            </a:r>
            <a:r>
              <a:rPr lang="en-US" dirty="0">
                <a:solidFill>
                  <a:srgbClr val="990055"/>
                </a:solidFill>
                <a:latin typeface="Liberation Mono"/>
              </a:rPr>
              <a:t>1001</a:t>
            </a:r>
            <a:r>
              <a:rPr lang="en-IN" dirty="0">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a:t>
            </a:r>
            <a:r>
              <a:rPr lang="en-US" dirty="0">
                <a:latin typeface="Liberation Mono"/>
                <a:ea typeface="Times New Roman" panose="02020603050405020304" pitchFamily="18" charset="0"/>
              </a:rPr>
              <a:t> sal </a:t>
            </a:r>
            <a:r>
              <a:rPr lang="en-US" dirty="0">
                <a:solidFill>
                  <a:schemeClr val="accent5">
                    <a:lumMod val="75000"/>
                  </a:schemeClr>
                </a:solidFill>
                <a:latin typeface="Liberation Mono"/>
                <a:cs typeface="Arial" panose="020B0604020202020204" pitchFamily="34" charset="0"/>
              </a:rPr>
              <a:t>+</a:t>
            </a:r>
            <a:r>
              <a:rPr lang="en-US" dirty="0">
                <a:solidFill>
                  <a:srgbClr val="DD4A68"/>
                </a:solidFill>
                <a:latin typeface="Liberation Mono"/>
                <a:ea typeface="Times New Roman" panose="02020603050405020304" pitchFamily="18" charset="0"/>
              </a:rPr>
              <a:t> </a:t>
            </a:r>
            <a:r>
              <a:rPr lang="en-US" dirty="0">
                <a:solidFill>
                  <a:srgbClr val="990055"/>
                </a:solidFill>
                <a:latin typeface="Liberation Mono"/>
              </a:rPr>
              <a:t>1001</a:t>
            </a:r>
            <a:r>
              <a:rPr lang="en-IN" dirty="0">
                <a:latin typeface="Liberation Mono"/>
                <a:ea typeface="Times New Roman" panose="02020603050405020304" pitchFamily="18" charset="0"/>
              </a:rPr>
              <a:t>;</a:t>
            </a:r>
          </a:p>
          <a:p>
            <a:pPr marL="285750" indent="-285750">
              <a:buFont typeface="Arial" panose="020B0604020202020204" pitchFamily="34" charset="0"/>
              <a:buChar char="•"/>
            </a:pPr>
            <a:endParaRPr lang="en-IN" sz="800" dirty="0">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IN" dirty="0">
                <a:solidFill>
                  <a:srgbClr val="DD4A68"/>
                </a:solidFill>
                <a:latin typeface="Liberation Mono"/>
                <a:ea typeface="Times New Roman" panose="02020603050405020304" pitchFamily="18" charset="0"/>
              </a:rPr>
              <a:t> </a:t>
            </a:r>
            <a:r>
              <a:rPr lang="en-IN" dirty="0">
                <a:solidFill>
                  <a:srgbClr val="3F6971"/>
                </a:solidFill>
                <a:latin typeface="Liberation Mono"/>
              </a:rPr>
              <a:t>LENGTH</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ename</a:t>
            </a:r>
            <a:r>
              <a:rPr lang="en-IN" dirty="0">
                <a:solidFill>
                  <a:schemeClr val="bg1">
                    <a:lumMod val="65000"/>
                  </a:schemeClr>
                </a:solidFill>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chemeClr val="bg1">
                    <a:lumMod val="50000"/>
                  </a:schemeClr>
                </a:solidFill>
                <a:latin typeface="Liberation Mono"/>
              </a:rPr>
              <a:t>R1</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IN" dirty="0">
                <a:solidFill>
                  <a:schemeClr val="bg1">
                    <a:lumMod val="50000"/>
                  </a:schemeClr>
                </a:solidFill>
                <a:latin typeface="Liberation Mono"/>
              </a:rPr>
              <a:t>R1</a:t>
            </a:r>
            <a:r>
              <a:rPr lang="en-IN" dirty="0">
                <a:latin typeface="Liberation Mono"/>
                <a:ea typeface="Times New Roman" panose="02020603050405020304" pitchFamily="18" charset="0"/>
              </a:rPr>
              <a:t>;</a:t>
            </a:r>
          </a:p>
          <a:p>
            <a:pPr marL="285750" indent="-285750">
              <a:buFont typeface="Arial" panose="020B0604020202020204" pitchFamily="34" charset="0"/>
              <a:buChar char="•"/>
            </a:pPr>
            <a:endParaRPr lang="en-IN" sz="800" dirty="0">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job,  </a:t>
            </a:r>
            <a:r>
              <a:rPr lang="en-US" dirty="0">
                <a:solidFill>
                  <a:srgbClr val="803A69"/>
                </a:solidFill>
                <a:latin typeface="Liberation Mono"/>
              </a:rPr>
              <a:t>COUNT</a:t>
            </a:r>
            <a:r>
              <a:rPr lang="en-US" dirty="0">
                <a:latin typeface="Liberation Mono"/>
              </a:rPr>
              <a:t>(ename) </a:t>
            </a:r>
            <a:r>
              <a:rPr lang="en-US" dirty="0">
                <a:solidFill>
                  <a:schemeClr val="bg1">
                    <a:lumMod val="50000"/>
                  </a:schemeClr>
                </a:solidFill>
                <a:latin typeface="Liberation Mono"/>
              </a:rPr>
              <a:t>R1</a:t>
            </a:r>
            <a:r>
              <a:rPr lang="en-US" dirty="0">
                <a:latin typeface="Liberation Mono"/>
              </a:rPr>
              <a:t> </a:t>
            </a:r>
            <a:r>
              <a:rPr lang="en-US" dirty="0">
                <a:solidFill>
                  <a:srgbClr val="0077AA"/>
                </a:solidFill>
                <a:latin typeface="Liberation Mono"/>
              </a:rPr>
              <a:t>FROM</a:t>
            </a:r>
            <a:r>
              <a:rPr lang="en-US" dirty="0">
                <a:latin typeface="Liberation Mono"/>
              </a:rPr>
              <a:t> emp </a:t>
            </a:r>
            <a:r>
              <a:rPr lang="en-US" dirty="0">
                <a:solidFill>
                  <a:srgbClr val="0077AA"/>
                </a:solidFill>
                <a:latin typeface="Liberation Mono"/>
              </a:rPr>
              <a:t>GROUP</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803A69"/>
                </a:solidFill>
                <a:latin typeface="Liberation Mono"/>
              </a:rPr>
              <a:t>COUNT</a:t>
            </a:r>
            <a:r>
              <a:rPr lang="en-US" dirty="0">
                <a:latin typeface="Liberation Mono"/>
              </a:rPr>
              <a:t>(ename);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b="0" i="0" dirty="0">
                <a:solidFill>
                  <a:srgbClr val="000000"/>
                </a:solidFill>
                <a:effectLst/>
                <a:latin typeface="Liberation Mono"/>
              </a:rPr>
              <a:t> job,  </a:t>
            </a:r>
            <a:r>
              <a:rPr lang="en-US" dirty="0">
                <a:solidFill>
                  <a:srgbClr val="803A69"/>
                </a:solidFill>
                <a:latin typeface="Liberation Mono"/>
              </a:rPr>
              <a:t>COUNT</a:t>
            </a:r>
            <a:r>
              <a:rPr lang="en-US" b="0" i="0" dirty="0">
                <a:solidFill>
                  <a:srgbClr val="000000"/>
                </a:solidFill>
                <a:effectLst/>
                <a:latin typeface="Liberation Mono"/>
              </a:rPr>
              <a:t>(</a:t>
            </a:r>
            <a:r>
              <a:rPr lang="en-IN" dirty="0">
                <a:solidFill>
                  <a:srgbClr val="A67F59"/>
                </a:solidFill>
                <a:latin typeface="Liberation Mono"/>
              </a:rPr>
              <a:t>*</a:t>
            </a:r>
            <a:r>
              <a:rPr lang="en-US" b="0" i="0" dirty="0">
                <a:solidFill>
                  <a:srgbClr val="000000"/>
                </a:solidFill>
                <a:effectLst/>
                <a:latin typeface="Liberation Mono"/>
              </a:rPr>
              <a:t>) </a:t>
            </a:r>
            <a:r>
              <a:rPr lang="en-US" dirty="0">
                <a:solidFill>
                  <a:schemeClr val="bg1">
                    <a:lumMod val="50000"/>
                  </a:schemeClr>
                </a:solidFill>
                <a:latin typeface="Liberation Mono"/>
              </a:rPr>
              <a:t>R1</a:t>
            </a:r>
            <a:r>
              <a:rPr lang="en-US" b="0" i="0" dirty="0">
                <a:solidFill>
                  <a:srgbClr val="000000"/>
                </a:solidFill>
                <a:effectLst/>
                <a:latin typeface="Liberation Mono"/>
              </a:rPr>
              <a:t> </a:t>
            </a:r>
            <a:r>
              <a:rPr lang="en-US" dirty="0">
                <a:solidFill>
                  <a:srgbClr val="0077AA"/>
                </a:solidFill>
                <a:latin typeface="Liberation Mono"/>
              </a:rPr>
              <a:t>FROM</a:t>
            </a:r>
            <a:r>
              <a:rPr lang="en-US" b="0" i="0" dirty="0">
                <a:solidFill>
                  <a:srgbClr val="000000"/>
                </a:solidFill>
                <a:effectLst/>
                <a:latin typeface="Liberation Mono"/>
              </a:rPr>
              <a:t> emp </a:t>
            </a:r>
            <a:r>
              <a:rPr lang="en-US" dirty="0">
                <a:solidFill>
                  <a:srgbClr val="0077AA"/>
                </a:solidFill>
                <a:latin typeface="Liberation Mono"/>
              </a:rPr>
              <a:t>GROUP</a:t>
            </a:r>
            <a:r>
              <a:rPr lang="en-US" b="0" i="0" dirty="0">
                <a:solidFill>
                  <a:srgbClr val="000000"/>
                </a:solidFill>
                <a:effectLst/>
                <a:latin typeface="Liberation Mono"/>
              </a:rPr>
              <a:t> </a:t>
            </a:r>
            <a:r>
              <a:rPr lang="en-US" dirty="0">
                <a:solidFill>
                  <a:srgbClr val="0077AA"/>
                </a:solidFill>
                <a:latin typeface="Liberation Mono"/>
              </a:rPr>
              <a:t>BY</a:t>
            </a:r>
            <a:r>
              <a:rPr lang="en-US" b="0" i="0" dirty="0">
                <a:solidFill>
                  <a:srgbClr val="000000"/>
                </a:solidFill>
                <a:effectLst/>
                <a:latin typeface="Liberation Mono"/>
              </a:rPr>
              <a:t> </a:t>
            </a:r>
            <a:r>
              <a:rPr lang="en-US" dirty="0">
                <a:solidFill>
                  <a:srgbClr val="803A69"/>
                </a:solidFill>
                <a:latin typeface="Liberation Mono"/>
              </a:rPr>
              <a:t>COUNT</a:t>
            </a:r>
            <a:r>
              <a:rPr lang="en-US" b="0" i="0" dirty="0">
                <a:solidFill>
                  <a:srgbClr val="000000"/>
                </a:solidFill>
                <a:effectLst/>
                <a:latin typeface="Liberation Mono"/>
              </a:rPr>
              <a:t>(</a:t>
            </a:r>
            <a:r>
              <a:rPr lang="en-IN" dirty="0">
                <a:solidFill>
                  <a:srgbClr val="A67F59"/>
                </a:solidFill>
                <a:latin typeface="Liberation Mono"/>
              </a:rPr>
              <a:t>* </a:t>
            </a:r>
            <a:r>
              <a:rPr lang="en-US" b="0" i="0" dirty="0">
                <a:solidFill>
                  <a:srgbClr val="000000"/>
                </a:solidFill>
                <a:effectLst/>
                <a:latin typeface="Liberation Mono"/>
              </a:rPr>
              <a:t>);</a:t>
            </a:r>
            <a:r>
              <a:rPr lang="en-IN" dirty="0">
                <a:latin typeface="Liberation Mono"/>
                <a:ea typeface="Times New Roman" panose="02020603050405020304" pitchFamily="18" charset="0"/>
              </a:rPr>
              <a:t> </a:t>
            </a:r>
            <a:r>
              <a:rPr lang="en-US" dirty="0">
                <a:solidFill>
                  <a:srgbClr val="FF0000"/>
                </a:solidFill>
                <a:latin typeface="Liberation Mono"/>
              </a:rPr>
              <a:t>//ERROR</a:t>
            </a:r>
            <a:r>
              <a:rPr lang="en-US" dirty="0">
                <a:latin typeface="Liberation Mono"/>
              </a:rPr>
              <a:t>,</a:t>
            </a:r>
            <a:r>
              <a:rPr lang="en-US" dirty="0">
                <a:solidFill>
                  <a:srgbClr val="FF0000"/>
                </a:solidFill>
                <a:latin typeface="Liberation Mono"/>
              </a:rPr>
              <a:t> </a:t>
            </a:r>
            <a:r>
              <a:rPr lang="en-US" dirty="0">
                <a:highlight>
                  <a:srgbClr val="FFFF00"/>
                </a:highlight>
                <a:latin typeface="Liberation Mono"/>
              </a:rPr>
              <a:t>Invalid use of aggregate function in GROUP BY clause.</a:t>
            </a:r>
            <a:endParaRPr lang="en-IN" dirty="0">
              <a:highlight>
                <a:srgbClr val="FFFF00"/>
              </a:highlight>
              <a:latin typeface="Liberation Mono"/>
              <a:ea typeface="Times New Roman" panose="02020603050405020304" pitchFamily="18" charset="0"/>
            </a:endParaRPr>
          </a:p>
        </p:txBody>
      </p:sp>
      <p:sp>
        <p:nvSpPr>
          <p:cNvPr id="10" name="Rectangle 9"/>
          <p:cNvSpPr/>
          <p:nvPr/>
        </p:nvSpPr>
        <p:spPr>
          <a:xfrm>
            <a:off x="551384" y="931221"/>
            <a:ext cx="1261884" cy="369332"/>
          </a:xfrm>
          <a:prstGeom prst="rect">
            <a:avLst/>
          </a:prstGeom>
        </p:spPr>
        <p:txBody>
          <a:bodyPr wrap="none">
            <a:spAutoFit/>
          </a:bodyPr>
          <a:lstStyle/>
          <a:p>
            <a:r>
              <a:rPr lang="en-IN" dirty="0">
                <a:solidFill>
                  <a:srgbClr val="C00000"/>
                </a:solidFill>
                <a:latin typeface="Arial" panose="020B0604020202020204" pitchFamily="34" charset="0"/>
                <a:cs typeface="Arial" panose="020B0604020202020204" pitchFamily="34" charset="0"/>
              </a:rPr>
              <a:t>Examples:</a:t>
            </a:r>
            <a:endParaRPr lang="en-IN" dirty="0">
              <a:solidFill>
                <a:srgbClr val="C00000"/>
              </a:solidFill>
            </a:endParaRPr>
          </a:p>
        </p:txBody>
      </p:sp>
    </p:spTree>
    <p:extLst>
      <p:ext uri="{BB962C8B-B14F-4D97-AF65-F5344CB8AC3E}">
        <p14:creationId xmlns:p14="http://schemas.microsoft.com/office/powerpoint/2010/main" val="2471028438"/>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having clause</a:t>
            </a:r>
          </a:p>
        </p:txBody>
      </p:sp>
      <p:sp>
        <p:nvSpPr>
          <p:cNvPr id="5" name="Rectangle 4">
            <a:extLst>
              <a:ext uri="{FF2B5EF4-FFF2-40B4-BE49-F238E27FC236}">
                <a16:creationId xmlns:a16="http://schemas.microsoft.com/office/drawing/2014/main" id="{218112A8-A5F5-414F-B8FB-1BCC09DB2104}"/>
              </a:ext>
            </a:extLst>
          </p:cNvPr>
          <p:cNvSpPr/>
          <p:nvPr/>
        </p:nvSpPr>
        <p:spPr>
          <a:xfrm>
            <a:off x="310455" y="4586352"/>
            <a:ext cx="11546186" cy="2123658"/>
          </a:xfrm>
          <a:prstGeom prst="rect">
            <a:avLst/>
          </a:prstGeom>
        </p:spPr>
        <p:txBody>
          <a:bodyPr wrap="square">
            <a:spAutoFit/>
          </a:bodyPr>
          <a:lstStyle/>
          <a:p>
            <a:r>
              <a:rPr lang="en-US" sz="2200" dirty="0">
                <a:solidFill>
                  <a:srgbClr val="FF0000"/>
                </a:solidFill>
                <a:latin typeface="Arial" pitchFamily="34" charset="0"/>
                <a:cs typeface="Arial" pitchFamily="34" charset="0"/>
              </a:rPr>
              <a:t>Note:</a:t>
            </a:r>
          </a:p>
          <a:p>
            <a:endParaRPr lang="en-US" sz="600" dirty="0">
              <a:solidFill>
                <a:srgbClr val="FF0000"/>
              </a:solidFill>
              <a:latin typeface="Arial" pitchFamily="34" charset="0"/>
              <a:cs typeface="Arial"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HAVING clause without GROUP BY clause will raise an error.</a:t>
            </a:r>
          </a:p>
          <a:p>
            <a:endParaRPr lang="en-US" sz="400" dirty="0">
              <a:solidFill>
                <a:srgbClr val="FF0000"/>
              </a:solidFill>
              <a:latin typeface="Arial" pitchFamily="34" charset="0"/>
              <a:cs typeface="Arial"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Columns given in </a:t>
            </a:r>
            <a:r>
              <a:rPr lang="en-US" b="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clause must be present in selection-list.</a:t>
            </a:r>
          </a:p>
          <a:p>
            <a:r>
              <a:rPr lang="en-US" sz="1600" dirty="0">
                <a:solidFill>
                  <a:srgbClr val="C00000"/>
                </a:solidFill>
                <a:latin typeface="Arial" panose="020B0604020202020204" pitchFamily="34" charset="0"/>
                <a:cs typeface="Arial" panose="020B0604020202020204" pitchFamily="34" charset="0"/>
              </a:rPr>
              <a:t>e.g.</a:t>
            </a:r>
          </a:p>
          <a:p>
            <a:pPr marL="723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IN" dirty="0">
                <a:solidFill>
                  <a:srgbClr val="803A69"/>
                </a:solidFill>
                <a:latin typeface="Liberation Mono"/>
              </a:rPr>
              <a:t>COUNT</a:t>
            </a:r>
            <a:r>
              <a:rPr lang="en-US" dirty="0">
                <a:latin typeface="Liberation Mono"/>
                <a:cs typeface="Arial" panose="020B0604020202020204" pitchFamily="34" charset="0"/>
              </a:rPr>
              <a:t>(</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HAVING</a:t>
            </a:r>
            <a:r>
              <a:rPr lang="en-US" dirty="0">
                <a:latin typeface="Liberation Mono"/>
                <a:cs typeface="Arial" panose="020B0604020202020204" pitchFamily="34" charset="0"/>
              </a:rPr>
              <a:t> deptno=</a:t>
            </a:r>
            <a:r>
              <a:rPr lang="en-US" dirty="0">
                <a:solidFill>
                  <a:srgbClr val="990055"/>
                </a:solidFill>
                <a:latin typeface="Liberation Mono"/>
              </a:rPr>
              <a:t>10</a:t>
            </a:r>
            <a:r>
              <a:rPr lang="en-US" dirty="0">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a:t>
            </a:r>
            <a:r>
              <a:rPr lang="en-US" sz="2800" dirty="0">
                <a:solidFill>
                  <a:srgbClr val="FF0000"/>
                </a:solidFill>
                <a:latin typeface="Liberation Mono"/>
                <a:cs typeface="Arial" panose="020B0604020202020204" pitchFamily="34" charset="0"/>
              </a:rPr>
              <a:t> </a:t>
            </a:r>
            <a:r>
              <a:rPr lang="en-US" dirty="0">
                <a:latin typeface="Liberation Mono"/>
                <a:cs typeface="Arial" panose="020B0604020202020204" pitchFamily="34" charset="0"/>
              </a:rPr>
              <a:t>                         </a:t>
            </a:r>
            <a:r>
              <a:rPr lang="en-US" sz="2400" dirty="0">
                <a:solidFill>
                  <a:srgbClr val="FF0000"/>
                </a:solidFill>
                <a:latin typeface="Liberation Mono"/>
                <a:cs typeface="Arial" panose="020B0604020202020204" pitchFamily="34" charset="0"/>
              </a:rPr>
              <a:t> </a:t>
            </a:r>
            <a:endParaRPr lang="en-US" dirty="0">
              <a:solidFill>
                <a:srgbClr val="00B050"/>
              </a:solidFill>
              <a:latin typeface="Arial" panose="020B0604020202020204" pitchFamily="34" charset="0"/>
              <a:cs typeface="Arial" panose="020B0604020202020204" pitchFamily="34" charset="0"/>
            </a:endParaRPr>
          </a:p>
          <a:p>
            <a:pPr marL="723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deptno, </a:t>
            </a:r>
            <a:r>
              <a:rPr lang="en-US" dirty="0">
                <a:solidFill>
                  <a:srgbClr val="803A69"/>
                </a:solidFill>
                <a:latin typeface="Liberation Mono"/>
              </a:rPr>
              <a:t>COUNT</a:t>
            </a:r>
            <a:r>
              <a:rPr lang="en-US" dirty="0">
                <a:latin typeface="Liberation Mono"/>
                <a:cs typeface="Arial" panose="020B0604020202020204" pitchFamily="34" charset="0"/>
              </a:rPr>
              <a:t>(</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GROUP</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BY</a:t>
            </a:r>
            <a:r>
              <a:rPr lang="en-US" dirty="0">
                <a:latin typeface="Liberation Mono"/>
                <a:cs typeface="Arial" panose="020B0604020202020204" pitchFamily="34" charset="0"/>
              </a:rPr>
              <a:t> deptno </a:t>
            </a:r>
            <a:r>
              <a:rPr lang="en-US" dirty="0">
                <a:solidFill>
                  <a:srgbClr val="0077AA"/>
                </a:solidFill>
                <a:latin typeface="Liberation Mono"/>
                <a:cs typeface="Arial" panose="020B0604020202020204" pitchFamily="34" charset="0"/>
              </a:rPr>
              <a:t>HAVING</a:t>
            </a:r>
            <a:r>
              <a:rPr lang="en-US" dirty="0">
                <a:latin typeface="Liberation Mono"/>
                <a:cs typeface="Arial" panose="020B0604020202020204" pitchFamily="34" charset="0"/>
              </a:rPr>
              <a:t> job=</a:t>
            </a:r>
            <a:r>
              <a:rPr lang="en-US" dirty="0">
                <a:solidFill>
                  <a:srgbClr val="669900"/>
                </a:solidFill>
                <a:latin typeface="Liberation Mono"/>
              </a:rPr>
              <a:t>'manager'</a:t>
            </a:r>
            <a:r>
              <a:rPr lang="en-US" dirty="0">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3369766"/>
            <a:ext cx="11546185" cy="1015663"/>
          </a:xfrm>
          <a:prstGeom prst="rect">
            <a:avLst/>
          </a:prstGeom>
        </p:spPr>
        <p:txBody>
          <a:bodyPr wrap="square">
            <a:spAutoFit/>
          </a:bodyPr>
          <a:lstStyle/>
          <a:p>
            <a:r>
              <a:rPr lang="en-IN" sz="2000" dirty="0">
                <a:latin typeface="Palatino Linotype" panose="02040502050505030304" pitchFamily="18" charset="0"/>
                <a:cs typeface="Arial" panose="020B0604020202020204" pitchFamily="34" charset="0"/>
              </a:rPr>
              <a:t>The </a:t>
            </a:r>
            <a:r>
              <a:rPr lang="en-IN" sz="2000" b="1" dirty="0">
                <a:latin typeface="Palatino Linotype" panose="02040502050505030304" pitchFamily="18" charset="0"/>
                <a:cs typeface="Arial" panose="020B0604020202020204" pitchFamily="34" charset="0"/>
              </a:rPr>
              <a:t>HAVING clause</a:t>
            </a:r>
            <a:r>
              <a:rPr lang="en-IN" sz="2000" dirty="0">
                <a:latin typeface="Palatino Linotype" panose="02040502050505030304" pitchFamily="18" charset="0"/>
                <a:cs typeface="Arial" panose="020B0604020202020204" pitchFamily="34" charset="0"/>
              </a:rPr>
              <a:t> is used in the SELECT statement to specify filter conditions for a group of rows. </a:t>
            </a:r>
            <a:r>
              <a:rPr lang="en-IN" sz="2000" b="1" dirty="0">
                <a:latin typeface="Palatino Linotype" panose="02040502050505030304" pitchFamily="18" charset="0"/>
                <a:cs typeface="Arial" panose="020B0604020202020204" pitchFamily="34" charset="0"/>
              </a:rPr>
              <a:t>HAVING clause</a:t>
            </a:r>
            <a:r>
              <a:rPr lang="en-IN" sz="2000" dirty="0">
                <a:latin typeface="Palatino Linotype" panose="02040502050505030304" pitchFamily="18" charset="0"/>
                <a:cs typeface="Arial" panose="020B0604020202020204" pitchFamily="34" charset="0"/>
              </a:rPr>
              <a:t> is often used with the GROUP BY clause. When using with the GROUP BY clause, we can apply a filter condition to the columns that appear in the GROUP BY clause.</a:t>
            </a:r>
            <a:endParaRPr lang="en-IN" sz="2000" b="1" dirty="0">
              <a:latin typeface="Palatino Linotype" panose="02040502050505030304" pitchFamily="18" charset="0"/>
              <a:cs typeface="Arial" panose="020B0604020202020204" pitchFamily="34" charset="0"/>
            </a:endParaRPr>
          </a:p>
        </p:txBody>
      </p:sp>
      <p:sp>
        <p:nvSpPr>
          <p:cNvPr id="6" name="Rectangle 5">
            <a:extLst>
              <a:ext uri="{FF2B5EF4-FFF2-40B4-BE49-F238E27FC236}">
                <a16:creationId xmlns:a16="http://schemas.microsoft.com/office/drawing/2014/main" id="{095A94DC-D398-4FA3-90A9-980A40E0123C}"/>
              </a:ext>
            </a:extLst>
          </p:cNvPr>
          <p:cNvSpPr/>
          <p:nvPr/>
        </p:nvSpPr>
        <p:spPr>
          <a:xfrm>
            <a:off x="310455" y="327169"/>
            <a:ext cx="11233248" cy="116955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rPr>
              <a:t>:</a:t>
            </a:r>
          </a:p>
          <a:p>
            <a:endParaRPr lang="en-IN" sz="8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Arial" panose="020B0604020202020204" pitchFamily="34" charset="0"/>
                <a:cs typeface="Arial" panose="020B0604020202020204" pitchFamily="34" charset="0"/>
              </a:rPr>
              <a:t>The </a:t>
            </a:r>
            <a:r>
              <a:rPr lang="en-IN" dirty="0">
                <a:solidFill>
                  <a:srgbClr val="00B0F0"/>
                </a:solidFill>
                <a:uFill>
                  <a:solidFill>
                    <a:srgbClr val="FF0000"/>
                  </a:solidFill>
                </a:uFill>
                <a:latin typeface="Arial" panose="020B0604020202020204" pitchFamily="34" charset="0"/>
                <a:cs typeface="Arial" panose="020B0604020202020204" pitchFamily="34" charset="0"/>
              </a:rPr>
              <a:t>WHERE</a:t>
            </a:r>
            <a:r>
              <a:rPr lang="en-IN" dirty="0">
                <a:solidFill>
                  <a:schemeClr val="tx1">
                    <a:lumMod val="85000"/>
                    <a:lumOff val="15000"/>
                  </a:schemeClr>
                </a:solidFill>
                <a:latin typeface="Arial" panose="020B0604020202020204" pitchFamily="34" charset="0"/>
                <a:cs typeface="Arial" panose="020B0604020202020204" pitchFamily="34" charset="0"/>
              </a:rPr>
              <a:t> clause </a:t>
            </a:r>
            <a:r>
              <a:rPr lang="en-IN" b="1" dirty="0">
                <a:solidFill>
                  <a:schemeClr val="tx1">
                    <a:lumMod val="85000"/>
                    <a:lumOff val="15000"/>
                  </a:schemeClr>
                </a:solidFill>
                <a:latin typeface="Arial" panose="020B0604020202020204" pitchFamily="34" charset="0"/>
                <a:cs typeface="Arial" panose="020B0604020202020204" pitchFamily="34" charset="0"/>
              </a:rPr>
              <a:t>cannot refer </a:t>
            </a:r>
            <a:r>
              <a:rPr lang="en-IN" dirty="0">
                <a:solidFill>
                  <a:schemeClr val="tx1">
                    <a:lumMod val="85000"/>
                    <a:lumOff val="15000"/>
                  </a:schemeClr>
                </a:solidFill>
                <a:latin typeface="Arial" panose="020B0604020202020204" pitchFamily="34" charset="0"/>
                <a:cs typeface="Arial" panose="020B0604020202020204" pitchFamily="34" charset="0"/>
              </a:rPr>
              <a:t>to aggregate functions. [  </a:t>
            </a:r>
            <a:r>
              <a:rPr lang="en-IN" sz="2000" dirty="0">
                <a:solidFill>
                  <a:srgbClr val="0077AA"/>
                </a:solidFill>
                <a:latin typeface="Liberation Mono"/>
                <a:cs typeface="Arial" panose="020B0604020202020204" pitchFamily="34" charset="0"/>
              </a:rPr>
              <a:t>WHERE</a:t>
            </a:r>
            <a:r>
              <a:rPr lang="en-IN" dirty="0">
                <a:solidFill>
                  <a:schemeClr val="accent2"/>
                </a:solidFill>
                <a:latin typeface="Liberation Mono"/>
              </a:rPr>
              <a:t> </a:t>
            </a:r>
            <a:r>
              <a:rPr lang="en-IN" dirty="0">
                <a:solidFill>
                  <a:srgbClr val="E75C0F"/>
                </a:solidFill>
                <a:latin typeface="Liberation Mono"/>
              </a:rPr>
              <a:t>SUM</a:t>
            </a:r>
            <a:r>
              <a:rPr lang="en-IN" dirty="0">
                <a:solidFill>
                  <a:schemeClr val="tx1">
                    <a:lumMod val="75000"/>
                    <a:lumOff val="25000"/>
                  </a:schemeClr>
                </a:solidFill>
                <a:latin typeface="Liberation Mono"/>
              </a:rPr>
              <a:t>(sal) =</a:t>
            </a:r>
            <a:r>
              <a:rPr lang="en-IN" dirty="0">
                <a:solidFill>
                  <a:srgbClr val="E75C0F"/>
                </a:solidFill>
                <a:latin typeface="Liberation Mono"/>
              </a:rPr>
              <a:t> 5000     </a:t>
            </a:r>
            <a:r>
              <a:rPr lang="en-IN" dirty="0">
                <a:solidFill>
                  <a:srgbClr val="00B050"/>
                </a:solidFill>
                <a:latin typeface="Palatino Linotype" panose="02040502050505030304" pitchFamily="18" charset="0"/>
              </a:rPr>
              <a:t>#  Error </a:t>
            </a:r>
            <a:r>
              <a:rPr lang="en-IN" dirty="0">
                <a:solidFill>
                  <a:schemeClr val="tx1">
                    <a:lumMod val="85000"/>
                    <a:lumOff val="15000"/>
                  </a:schemeClr>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en-IN" dirty="0">
                <a:solidFill>
                  <a:schemeClr val="tx1">
                    <a:lumMod val="85000"/>
                    <a:lumOff val="15000"/>
                  </a:schemeClr>
                </a:solidFill>
                <a:latin typeface="Arial" panose="020B0604020202020204" pitchFamily="34" charset="0"/>
                <a:cs typeface="Arial" panose="020B0604020202020204" pitchFamily="34" charset="0"/>
              </a:rPr>
              <a:t>The </a:t>
            </a:r>
            <a:r>
              <a:rPr lang="en-IN" dirty="0">
                <a:solidFill>
                  <a:srgbClr val="00B0F0"/>
                </a:solidFill>
                <a:uFill>
                  <a:solidFill>
                    <a:srgbClr val="FF0000"/>
                  </a:solidFill>
                </a:uFill>
                <a:latin typeface="Arial" panose="020B0604020202020204" pitchFamily="34" charset="0"/>
                <a:cs typeface="Arial" panose="020B0604020202020204" pitchFamily="34" charset="0"/>
              </a:rPr>
              <a:t>HAVING</a:t>
            </a:r>
            <a:r>
              <a:rPr lang="en-IN" dirty="0">
                <a:solidFill>
                  <a:schemeClr val="tx1">
                    <a:lumMod val="85000"/>
                    <a:lumOff val="15000"/>
                  </a:schemeClr>
                </a:solidFill>
                <a:latin typeface="Arial" panose="020B0604020202020204" pitchFamily="34" charset="0"/>
                <a:cs typeface="Arial" panose="020B0604020202020204" pitchFamily="34" charset="0"/>
              </a:rPr>
              <a:t> clause </a:t>
            </a:r>
            <a:r>
              <a:rPr lang="en-IN" b="1" dirty="0">
                <a:solidFill>
                  <a:schemeClr val="tx1">
                    <a:lumMod val="85000"/>
                    <a:lumOff val="15000"/>
                  </a:schemeClr>
                </a:solidFill>
                <a:latin typeface="Arial" panose="020B0604020202020204" pitchFamily="34" charset="0"/>
                <a:cs typeface="Arial" panose="020B0604020202020204" pitchFamily="34" charset="0"/>
              </a:rPr>
              <a:t>can refer </a:t>
            </a:r>
            <a:r>
              <a:rPr lang="en-IN" dirty="0">
                <a:solidFill>
                  <a:schemeClr val="tx1">
                    <a:lumMod val="85000"/>
                    <a:lumOff val="15000"/>
                  </a:schemeClr>
                </a:solidFill>
                <a:latin typeface="Arial" panose="020B0604020202020204" pitchFamily="34" charset="0"/>
                <a:cs typeface="Arial" panose="020B0604020202020204" pitchFamily="34" charset="0"/>
              </a:rPr>
              <a:t>to aggregate functions.       [  </a:t>
            </a:r>
            <a:r>
              <a:rPr lang="en-IN" sz="2000" dirty="0">
                <a:solidFill>
                  <a:srgbClr val="0077AA"/>
                </a:solidFill>
                <a:latin typeface="Liberation Mono"/>
                <a:cs typeface="Arial" panose="020B0604020202020204" pitchFamily="34" charset="0"/>
              </a:rPr>
              <a:t>HAVING</a:t>
            </a:r>
            <a:r>
              <a:rPr lang="en-IN" sz="2000" dirty="0">
                <a:solidFill>
                  <a:schemeClr val="accent2"/>
                </a:solidFill>
                <a:latin typeface="Liberation Mono"/>
              </a:rPr>
              <a:t> </a:t>
            </a:r>
            <a:r>
              <a:rPr lang="en-IN" sz="2000" dirty="0">
                <a:solidFill>
                  <a:srgbClr val="E75C0F"/>
                </a:solidFill>
                <a:latin typeface="Liberation Mono"/>
              </a:rPr>
              <a:t>SUM</a:t>
            </a:r>
            <a:r>
              <a:rPr lang="en-IN" sz="2000" dirty="0">
                <a:solidFill>
                  <a:schemeClr val="tx1">
                    <a:lumMod val="75000"/>
                    <a:lumOff val="25000"/>
                  </a:schemeClr>
                </a:solidFill>
                <a:latin typeface="Liberation Mono"/>
              </a:rPr>
              <a:t>(sal) =</a:t>
            </a:r>
            <a:r>
              <a:rPr lang="en-IN" sz="2000" dirty="0">
                <a:solidFill>
                  <a:srgbClr val="E75C0F"/>
                </a:solidFill>
                <a:latin typeface="Liberation Mono"/>
              </a:rPr>
              <a:t> 5000</a:t>
            </a:r>
            <a:r>
              <a:rPr lang="en-IN" dirty="0">
                <a:solidFill>
                  <a:srgbClr val="E75C0F"/>
                </a:solidFill>
                <a:latin typeface="Liberation Mono"/>
              </a:rPr>
              <a:t>   </a:t>
            </a:r>
            <a:r>
              <a:rPr lang="en-IN" dirty="0">
                <a:solidFill>
                  <a:srgbClr val="00B050"/>
                </a:solidFill>
                <a:latin typeface="Palatino Linotype" panose="02040502050505030304" pitchFamily="18" charset="0"/>
              </a:rPr>
              <a:t>#  No Error </a:t>
            </a:r>
            <a:r>
              <a:rPr lang="en-IN" dirty="0">
                <a:solidFill>
                  <a:schemeClr val="tx1">
                    <a:lumMod val="85000"/>
                    <a:lumOff val="15000"/>
                  </a:schemeClr>
                </a:solidFill>
                <a:latin typeface="Arial" panose="020B0604020202020204" pitchFamily="34" charset="0"/>
                <a:cs typeface="Arial" panose="020B0604020202020204" pitchFamily="34" charset="0"/>
              </a:rPr>
              <a:t>]</a:t>
            </a:r>
            <a:endParaRPr lang="en-IN" dirty="0"/>
          </a:p>
        </p:txBody>
      </p:sp>
      <p:sp>
        <p:nvSpPr>
          <p:cNvPr id="7" name="TextBox 6">
            <a:extLst>
              <a:ext uri="{FF2B5EF4-FFF2-40B4-BE49-F238E27FC236}">
                <a16:creationId xmlns:a16="http://schemas.microsoft.com/office/drawing/2014/main" id="{9574D9E1-1FD4-4C10-94B1-CE182868C9BE}"/>
              </a:ext>
            </a:extLst>
          </p:cNvPr>
          <p:cNvSpPr txBox="1"/>
          <p:nvPr/>
        </p:nvSpPr>
        <p:spPr>
          <a:xfrm>
            <a:off x="8015536" y="4956263"/>
            <a:ext cx="4176464" cy="830997"/>
          </a:xfrm>
          <a:prstGeom prst="rect">
            <a:avLst/>
          </a:prstGeom>
          <a:noFill/>
        </p:spPr>
        <p:txBody>
          <a:bodyPr wrap="square">
            <a:spAutoFit/>
          </a:bodyPr>
          <a:lstStyle/>
          <a:p>
            <a:pPr marL="273050" indent="-273050"/>
            <a:r>
              <a:rPr lang="en-US" sz="2800" dirty="0">
                <a:solidFill>
                  <a:srgbClr val="FF0000"/>
                </a:solidFill>
                <a:latin typeface="Liberation Mono"/>
                <a:cs typeface="Arial" panose="020B0604020202020204" pitchFamily="34" charset="0"/>
              </a:rPr>
              <a:t>*</a:t>
            </a:r>
            <a:r>
              <a:rPr lang="en-US" sz="2400" dirty="0">
                <a:solidFill>
                  <a:srgbClr val="FF0000"/>
                </a:solidFill>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ERROR</a:t>
            </a:r>
            <a:r>
              <a:rPr lang="en-US" sz="2000" dirty="0">
                <a:latin typeface="Liberation Mono"/>
                <a:cs typeface="Arial" panose="020B0604020202020204" pitchFamily="34" charset="0"/>
              </a:rPr>
              <a:t>: </a:t>
            </a:r>
            <a:r>
              <a:rPr lang="en-US" sz="2000" dirty="0">
                <a:solidFill>
                  <a:srgbClr val="00B050"/>
                </a:solidFill>
                <a:latin typeface="Arial" panose="020B0604020202020204" pitchFamily="34" charset="0"/>
                <a:cs typeface="Arial" panose="020B0604020202020204" pitchFamily="34" charset="0"/>
              </a:rPr>
              <a:t>Unknown column '</a:t>
            </a:r>
            <a:r>
              <a:rPr lang="en-US" sz="2000" dirty="0">
                <a:solidFill>
                  <a:schemeClr val="bg1">
                    <a:lumMod val="50000"/>
                  </a:schemeClr>
                </a:solidFill>
                <a:latin typeface="Arial" panose="020B0604020202020204" pitchFamily="34" charset="0"/>
                <a:cs typeface="Arial" panose="020B0604020202020204" pitchFamily="34" charset="0"/>
              </a:rPr>
              <a:t>. . .</a:t>
            </a:r>
            <a:r>
              <a:rPr lang="en-US" sz="2000" dirty="0">
                <a:solidFill>
                  <a:srgbClr val="00B050"/>
                </a:solidFill>
                <a:latin typeface="Arial" panose="020B0604020202020204" pitchFamily="34" charset="0"/>
                <a:cs typeface="Arial" panose="020B0604020202020204" pitchFamily="34" charset="0"/>
              </a:rPr>
              <a:t>'  in 'having clause'</a:t>
            </a:r>
            <a:endParaRPr lang="en-IN" sz="2000" dirty="0">
              <a:solidFill>
                <a:srgbClr val="00B050"/>
              </a:solidFill>
            </a:endParaRPr>
          </a:p>
        </p:txBody>
      </p:sp>
    </p:spTree>
    <p:extLst>
      <p:ext uri="{BB962C8B-B14F-4D97-AF65-F5344CB8AC3E}">
        <p14:creationId xmlns:p14="http://schemas.microsoft.com/office/powerpoint/2010/main" val="3272451836"/>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having</a:t>
            </a:r>
            <a:endParaRPr lang="en-IN" sz="3200" i="1" dirty="0">
              <a:solidFill>
                <a:srgbClr val="FF9900"/>
              </a:solidFill>
              <a:latin typeface="Arial" pitchFamily="34" charset="0"/>
              <a:cs typeface="Arial" pitchFamily="34" charset="0"/>
            </a:endParaRPr>
          </a:p>
        </p:txBody>
      </p:sp>
      <p:sp>
        <p:nvSpPr>
          <p:cNvPr id="14" name="Rectangle 13">
            <a:extLst>
              <a:ext uri="{FF2B5EF4-FFF2-40B4-BE49-F238E27FC236}">
                <a16:creationId xmlns:a16="http://schemas.microsoft.com/office/drawing/2014/main" id="{8B93903A-2536-1B25-6839-10DAB0733817}"/>
              </a:ext>
            </a:extLst>
          </p:cNvPr>
          <p:cNvSpPr/>
          <p:nvPr/>
        </p:nvSpPr>
        <p:spPr>
          <a:xfrm>
            <a:off x="262558" y="260648"/>
            <a:ext cx="11737304" cy="1706621"/>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HAVING</a:t>
            </a:r>
            <a:r>
              <a:rPr lang="en-US" sz="2000" dirty="0">
                <a:solidFill>
                  <a:schemeClr val="tx1">
                    <a:lumMod val="95000"/>
                    <a:lumOff val="5000"/>
                  </a:schemeClr>
                </a:solidFill>
                <a:latin typeface="Liberation Mono"/>
                <a:cs typeface="Arial" panose="020B0604020202020204" pitchFamily="34" charset="0"/>
              </a:rPr>
              <a:t> &lt; having_condition1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having_condition2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
        <p:nvSpPr>
          <p:cNvPr id="2" name="Rectangle 1">
            <a:extLst>
              <a:ext uri="{FF2B5EF4-FFF2-40B4-BE49-F238E27FC236}">
                <a16:creationId xmlns:a16="http://schemas.microsoft.com/office/drawing/2014/main" id="{65AFA679-4832-FA13-9D32-5393976637A2}"/>
              </a:ext>
            </a:extLst>
          </p:cNvPr>
          <p:cNvSpPr/>
          <p:nvPr/>
        </p:nvSpPr>
        <p:spPr>
          <a:xfrm>
            <a:off x="262558" y="2492896"/>
            <a:ext cx="11666090" cy="116955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803A69"/>
                </a:solidFill>
                <a:latin typeface="Liberation Mono"/>
              </a:rPr>
              <a:t>COUNT</a:t>
            </a:r>
            <a:r>
              <a:rPr lang="en-US" dirty="0">
                <a:solidFill>
                  <a:srgbClr val="000000"/>
                </a:solidFill>
                <a:latin typeface="Liberation Mono"/>
              </a:rPr>
              <a:t>(</a:t>
            </a:r>
            <a:r>
              <a:rPr lang="en-IN"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a:t>
            </a:r>
            <a:r>
              <a:rPr lang="en-IN" dirty="0">
                <a:solidFill>
                  <a:srgbClr val="A67F59"/>
                </a:solidFill>
                <a:latin typeface="Liberation Mono"/>
              </a:rPr>
              <a: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803A69"/>
                </a:solidFill>
                <a:latin typeface="Liberation Mono"/>
              </a:rPr>
              <a:t>COUNT</a:t>
            </a:r>
            <a:r>
              <a:rPr lang="en-US" dirty="0">
                <a:solidFill>
                  <a:srgbClr val="000000"/>
                </a:solidFill>
                <a:latin typeface="Liberation Mono"/>
              </a:rPr>
              <a:t>(</a:t>
            </a:r>
            <a:r>
              <a:rPr lang="en-IN" dirty="0">
                <a:solidFill>
                  <a:srgbClr val="A67F59"/>
                </a:solidFill>
                <a:latin typeface="Liberation Mono"/>
              </a:rPr>
              <a:t>*</a:t>
            </a:r>
            <a:r>
              <a:rPr lang="en-US" dirty="0">
                <a:solidFill>
                  <a:srgbClr val="000000"/>
                </a:solidFill>
                <a:latin typeface="Liberation Mono"/>
              </a:rPr>
              <a:t>) </a:t>
            </a:r>
            <a:r>
              <a:rPr lang="en-US" dirty="0">
                <a:solidFill>
                  <a:schemeClr val="bg1">
                    <a:lumMod val="50000"/>
                  </a:schemeClr>
                </a:solidFill>
                <a:latin typeface="Liberation Mono"/>
              </a:rPr>
              <a:t>R1</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a:t>
            </a:r>
            <a:r>
              <a:rPr lang="en-US" dirty="0">
                <a:solidFill>
                  <a:schemeClr val="bg1">
                    <a:lumMod val="50000"/>
                  </a:schemeClr>
                </a:solidFill>
                <a:latin typeface="Liberation Mono"/>
              </a:rPr>
              <a:t>R1</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a:t>
            </a:r>
            <a:r>
              <a:rPr lang="en-IN"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sal </a:t>
            </a:r>
            <a:r>
              <a:rPr lang="en-US" dirty="0">
                <a:solidFill>
                  <a:schemeClr val="accent5">
                    <a:lumMod val="75000"/>
                  </a:schemeClr>
                </a:solidFill>
                <a:latin typeface="Liberation Mono"/>
                <a:cs typeface="Arial" panose="020B0604020202020204" pitchFamily="34" charset="0"/>
              </a:rPr>
              <a:t>&gt;</a:t>
            </a:r>
            <a:r>
              <a:rPr lang="en-US" dirty="0">
                <a:solidFill>
                  <a:srgbClr val="000000"/>
                </a:solidFill>
                <a:latin typeface="Liberation Mono"/>
              </a:rPr>
              <a:t> </a:t>
            </a:r>
            <a:r>
              <a:rPr lang="en-US" dirty="0">
                <a:solidFill>
                  <a:srgbClr val="990055"/>
                </a:solidFill>
                <a:latin typeface="Liberation Mono"/>
              </a:rPr>
              <a:t>2000</a:t>
            </a:r>
            <a:r>
              <a:rPr lang="en-US" dirty="0">
                <a:solidFill>
                  <a:srgbClr val="000000"/>
                </a:solidFill>
                <a:latin typeface="Liberation Mono"/>
              </a:rPr>
              <a:t>; </a:t>
            </a:r>
            <a:r>
              <a:rPr lang="en-US" dirty="0">
                <a:solidFill>
                  <a:srgbClr val="FF0000"/>
                </a:solidFill>
                <a:latin typeface="Liberation Mono"/>
              </a:rPr>
              <a:t>//ERROR</a:t>
            </a:r>
            <a:r>
              <a:rPr lang="en-US" dirty="0">
                <a:latin typeface="Liberation Mono"/>
              </a:rPr>
              <a:t>,</a:t>
            </a:r>
            <a:r>
              <a:rPr lang="en-US" dirty="0">
                <a:solidFill>
                  <a:srgbClr val="FF0000"/>
                </a:solidFill>
                <a:latin typeface="Liberation Mono"/>
              </a:rPr>
              <a:t> </a:t>
            </a:r>
            <a:r>
              <a:rPr lang="en-US" dirty="0">
                <a:highlight>
                  <a:srgbClr val="FFFF00"/>
                </a:highlight>
                <a:latin typeface="Liberation Mono"/>
              </a:rPr>
              <a:t>Column "SAL" must be in the GROUP BY list.</a:t>
            </a:r>
          </a:p>
        </p:txBody>
      </p:sp>
    </p:spTree>
    <p:extLst>
      <p:ext uri="{BB962C8B-B14F-4D97-AF65-F5344CB8AC3E}">
        <p14:creationId xmlns:p14="http://schemas.microsoft.com/office/powerpoint/2010/main" val="1407343680"/>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752600" y="2362200"/>
            <a:ext cx="86868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difference between where and having clause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335360" y="377369"/>
            <a:ext cx="11521280" cy="1323439"/>
          </a:xfrm>
          <a:prstGeom prst="rect">
            <a:avLst/>
          </a:prstGeom>
        </p:spPr>
        <p:txBody>
          <a:bodyPr wrap="square">
            <a:spAutoFit/>
          </a:bodyPr>
          <a:lstStyle/>
          <a:p>
            <a:pPr algn="just"/>
            <a:r>
              <a:rPr lang="en-US" sz="2000" dirty="0">
                <a:latin typeface="Palatino Linotype" panose="02040502050505030304" pitchFamily="18" charset="0"/>
                <a:cs typeface="Segoe UI Light" panose="020B0502040204020203" pitchFamily="34" charset="0"/>
              </a:rPr>
              <a:t>When WHERE and HAVING clause are used together in a SELECT query with aggregate function,  WHERE clause is applied first on individual rows and only rows which pass the condition is included for creating groups. Once group is created, HAVING clause is used to filter groups based upon condition specified.</a:t>
            </a:r>
          </a:p>
        </p:txBody>
      </p:sp>
    </p:spTree>
    <p:extLst>
      <p:ext uri="{BB962C8B-B14F-4D97-AF65-F5344CB8AC3E}">
        <p14:creationId xmlns:p14="http://schemas.microsoft.com/office/powerpoint/2010/main" val="1633759441"/>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 and having clause</a:t>
            </a:r>
            <a:endParaRPr lang="en-IN" sz="3200" i="1" dirty="0">
              <a:solidFill>
                <a:srgbClr val="FF9900"/>
              </a:solidFill>
              <a:latin typeface="Arial" pitchFamily="34" charset="0"/>
              <a:cs typeface="Arial" pitchFamily="34" charset="0"/>
            </a:endParaRPr>
          </a:p>
        </p:txBody>
      </p:sp>
      <p:sp>
        <p:nvSpPr>
          <p:cNvPr id="4" name="Rectangle 3"/>
          <p:cNvSpPr/>
          <p:nvPr/>
        </p:nvSpPr>
        <p:spPr>
          <a:xfrm>
            <a:off x="622598" y="5406315"/>
            <a:ext cx="10945216" cy="1107996"/>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C74C49"/>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The </a:t>
            </a:r>
            <a:r>
              <a:rPr lang="en-US" dirty="0">
                <a:solidFill>
                  <a:srgbClr val="0070C0"/>
                </a:solidFill>
                <a:latin typeface="Arial" panose="020B0604020202020204" pitchFamily="34" charset="0"/>
                <a:cs typeface="Arial" panose="020B0604020202020204" pitchFamily="34" charset="0"/>
              </a:rPr>
              <a:t>WHERE</a:t>
            </a:r>
            <a:r>
              <a:rPr lang="en-US" dirty="0">
                <a:solidFill>
                  <a:schemeClr val="tx1">
                    <a:lumMod val="85000"/>
                    <a:lumOff val="15000"/>
                  </a:schemeClr>
                </a:solidFill>
                <a:latin typeface="Arial" pitchFamily="34" charset="0"/>
                <a:cs typeface="Arial" pitchFamily="34" charset="0"/>
              </a:rPr>
              <a:t> clause acts as a pre-filter where as </a:t>
            </a:r>
            <a:r>
              <a:rPr lang="en-US" dirty="0">
                <a:solidFill>
                  <a:srgbClr val="0070C0"/>
                </a:solidFill>
                <a:latin typeface="Arial" panose="020B0604020202020204" pitchFamily="34" charset="0"/>
                <a:cs typeface="Arial" panose="020B0604020202020204" pitchFamily="34" charset="0"/>
              </a:rPr>
              <a:t>HAVING</a:t>
            </a:r>
            <a:r>
              <a:rPr lang="en-US" dirty="0">
                <a:solidFill>
                  <a:schemeClr val="tx1">
                    <a:lumMod val="85000"/>
                    <a:lumOff val="15000"/>
                  </a:schemeClr>
                </a:solidFill>
                <a:latin typeface="Arial" pitchFamily="34" charset="0"/>
                <a:cs typeface="Arial" pitchFamily="34" charset="0"/>
              </a:rPr>
              <a:t> clause acts as a post-filter (i.e. after GROUP BY clause).</a:t>
            </a:r>
          </a:p>
        </p:txBody>
      </p:sp>
      <p:sp>
        <p:nvSpPr>
          <p:cNvPr id="9" name="Rectangle 8">
            <a:extLst>
              <a:ext uri="{FF2B5EF4-FFF2-40B4-BE49-F238E27FC236}">
                <a16:creationId xmlns:a16="http://schemas.microsoft.com/office/drawing/2014/main" id="{CB3FBF1C-D6B5-42E3-982F-33A1D18FCA92}"/>
              </a:ext>
            </a:extLst>
          </p:cNvPr>
          <p:cNvSpPr/>
          <p:nvPr/>
        </p:nvSpPr>
        <p:spPr>
          <a:xfrm>
            <a:off x="263352" y="1268760"/>
            <a:ext cx="11665296" cy="332398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b="1" i="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can be used with - </a:t>
            </a:r>
            <a:r>
              <a:rPr lang="en-IN" dirty="0">
                <a:solidFill>
                  <a:srgbClr val="0070C0"/>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a:t>
            </a:r>
            <a:r>
              <a:rPr lang="en-IN" dirty="0">
                <a:solidFill>
                  <a:srgbClr val="0070C0"/>
                </a:solidFill>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and </a:t>
            </a:r>
            <a:r>
              <a:rPr lang="en-IN" dirty="0">
                <a:solidFill>
                  <a:srgbClr val="0070C0"/>
                </a:solidFill>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statements, where as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can only be used with the </a:t>
            </a:r>
            <a:r>
              <a:rPr lang="en-IN" dirty="0">
                <a:solidFill>
                  <a:srgbClr val="0070C0"/>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statement.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filters rows before aggregation (GROUPING), where as,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filters groups, after the aggregations are performed.</a:t>
            </a:r>
          </a:p>
          <a:p>
            <a:pPr marL="285750" indent="-285750">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i="1" dirty="0">
                <a:latin typeface="Arial" panose="020B0604020202020204" pitchFamily="34" charset="0"/>
                <a:cs typeface="Arial" panose="020B0604020202020204" pitchFamily="34" charset="0"/>
              </a:rPr>
              <a:t>WHERE</a:t>
            </a:r>
            <a:r>
              <a:rPr lang="en-US" dirty="0">
                <a:latin typeface="Arial" panose="020B0604020202020204" pitchFamily="34" charset="0"/>
                <a:cs typeface="Arial" panose="020B0604020202020204" pitchFamily="34" charset="0"/>
              </a:rPr>
              <a:t> is used before the </a:t>
            </a:r>
            <a:r>
              <a:rPr lang="en-US" dirty="0">
                <a:solidFill>
                  <a:srgbClr val="0070C0"/>
                </a:solidFill>
                <a:latin typeface="Arial" panose="020B0604020202020204" pitchFamily="34" charset="0"/>
                <a:cs typeface="Arial" panose="020B0604020202020204" pitchFamily="34" charset="0"/>
              </a:rPr>
              <a:t>‘GROUP</a:t>
            </a:r>
            <a:r>
              <a:rPr lang="en-US" dirty="0">
                <a:latin typeface="Arial" panose="020B0604020202020204" pitchFamily="34" charset="0"/>
                <a:cs typeface="Arial" panose="020B0604020202020204" pitchFamily="34" charset="0"/>
              </a:rPr>
              <a:t> </a:t>
            </a:r>
            <a:r>
              <a:rPr lang="en-US" dirty="0">
                <a:solidFill>
                  <a:srgbClr val="0070C0"/>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clause if required and </a:t>
            </a:r>
            <a:r>
              <a:rPr lang="en-US" b="1" i="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is used after the </a:t>
            </a:r>
            <a:r>
              <a:rPr lang="en-US" dirty="0">
                <a:solidFill>
                  <a:srgbClr val="0070C0"/>
                </a:solidFill>
                <a:latin typeface="Arial" panose="020B0604020202020204" pitchFamily="34" charset="0"/>
                <a:cs typeface="Arial" panose="020B0604020202020204" pitchFamily="34" charset="0"/>
              </a:rPr>
              <a:t>‘GROUP BY’ </a:t>
            </a:r>
            <a:r>
              <a:rPr lang="en-US" dirty="0">
                <a:latin typeface="Arial" panose="020B0604020202020204" pitchFamily="34" charset="0"/>
                <a:cs typeface="Arial" panose="020B0604020202020204" pitchFamily="34" charset="0"/>
              </a:rPr>
              <a:t>clause.</a:t>
            </a: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Aggregate functions (</a:t>
            </a:r>
            <a:r>
              <a:rPr lang="en-IN" dirty="0">
                <a:solidFill>
                  <a:srgbClr val="803A69"/>
                </a:solidFill>
                <a:latin typeface="Arial" panose="020B0604020202020204" pitchFamily="34" charset="0"/>
                <a:cs typeface="Arial" panose="020B0604020202020204" pitchFamily="34" charset="0"/>
              </a:rPr>
              <a:t>SUM</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803A69"/>
                </a:solidFill>
                <a:latin typeface="Arial" panose="020B0604020202020204" pitchFamily="34" charset="0"/>
                <a:cs typeface="Arial" panose="020B0604020202020204" pitchFamily="34" charset="0"/>
              </a:rPr>
              <a:t>MIN</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803A69"/>
                </a:solidFill>
                <a:latin typeface="Arial" panose="020B0604020202020204" pitchFamily="34" charset="0"/>
                <a:cs typeface="Arial" panose="020B0604020202020204" pitchFamily="34" charset="0"/>
              </a:rPr>
              <a:t>MAX</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803A69"/>
                </a:solidFill>
                <a:latin typeface="Arial" panose="020B0604020202020204" pitchFamily="34" charset="0"/>
                <a:cs typeface="Arial" panose="020B0604020202020204" pitchFamily="34" charset="0"/>
              </a:rPr>
              <a:t>AVG</a:t>
            </a:r>
            <a:r>
              <a:rPr lang="en-IN" dirty="0">
                <a:latin typeface="Arial" panose="020B0604020202020204" pitchFamily="34" charset="0"/>
                <a:cs typeface="Arial" panose="020B0604020202020204" pitchFamily="34" charset="0"/>
              </a:rPr>
              <a:t> and </a:t>
            </a:r>
            <a:r>
              <a:rPr lang="en-IN" dirty="0">
                <a:solidFill>
                  <a:srgbClr val="803A69"/>
                </a:solidFill>
                <a:latin typeface="Arial" panose="020B0604020202020204" pitchFamily="34" charset="0"/>
                <a:cs typeface="Arial" panose="020B0604020202020204" pitchFamily="34" charset="0"/>
              </a:rPr>
              <a:t>COUNT</a:t>
            </a:r>
            <a:r>
              <a:rPr lang="en-IN" dirty="0">
                <a:latin typeface="Arial" panose="020B0604020202020204" pitchFamily="34" charset="0"/>
                <a:cs typeface="Arial" panose="020B0604020202020204" pitchFamily="34" charset="0"/>
              </a:rPr>
              <a:t>) cannot be used in the </a:t>
            </a: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unless it is in a sub query contained in a </a:t>
            </a: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or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whereas, aggregate functions can be used in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a:t>
            </a:r>
          </a:p>
        </p:txBody>
      </p:sp>
      <p:cxnSp>
        <p:nvCxnSpPr>
          <p:cNvPr id="10" name="Straight Connector 9">
            <a:extLst>
              <a:ext uri="{FF2B5EF4-FFF2-40B4-BE49-F238E27FC236}">
                <a16:creationId xmlns:a16="http://schemas.microsoft.com/office/drawing/2014/main" id="{B48D64FB-84C6-44B8-8EAB-58345CA4C247}"/>
              </a:ext>
            </a:extLst>
          </p:cNvPr>
          <p:cNvCxnSpPr/>
          <p:nvPr/>
        </p:nvCxnSpPr>
        <p:spPr>
          <a:xfrm>
            <a:off x="550590" y="5157192"/>
            <a:ext cx="1101722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56608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insert . . . values or query</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1169551"/>
          </a:xfrm>
          <a:prstGeom prst="rect">
            <a:avLst/>
          </a:prstGeom>
        </p:spPr>
        <p:txBody>
          <a:bodyPr wrap="square">
            <a:spAutoFit/>
          </a:bodyPr>
          <a:lstStyle/>
          <a:p>
            <a:r>
              <a:rPr lang="en-IN" sz="2000" dirty="0">
                <a:solidFill>
                  <a:srgbClr val="0077AA"/>
                </a:solidFill>
                <a:latin typeface="Liberation Mono"/>
              </a:rPr>
              <a:t>INSERT INTO schemaName</a:t>
            </a:r>
            <a:r>
              <a:rPr lang="en-IN" sz="2000" dirty="0">
                <a:latin typeface="Liberation Mono"/>
              </a:rPr>
              <a:t>.</a:t>
            </a:r>
            <a:r>
              <a:rPr lang="en-IN" sz="2000" dirty="0">
                <a:solidFill>
                  <a:srgbClr val="0077AA"/>
                </a:solidFill>
                <a:latin typeface="Liberation Mono"/>
              </a:rPr>
              <a:t>tableName</a:t>
            </a:r>
            <a:r>
              <a:rPr lang="en-IN" sz="2000" dirty="0">
                <a:latin typeface="Liberation Mono"/>
              </a:rPr>
              <a:t>(</a:t>
            </a:r>
            <a:r>
              <a:rPr lang="en-IN" sz="2000" dirty="0">
                <a:solidFill>
                  <a:srgbClr val="0077AA"/>
                </a:solidFill>
                <a:latin typeface="Liberation Mono"/>
              </a:rPr>
              <a:t> </a:t>
            </a:r>
            <a:r>
              <a:rPr lang="en-IN" sz="2000" dirty="0">
                <a:latin typeface="Liberation Mono"/>
              </a:rPr>
              <a:t>columnName, . . . ) </a:t>
            </a:r>
            <a:r>
              <a:rPr lang="en-IN" sz="2000" dirty="0">
                <a:solidFill>
                  <a:srgbClr val="0077AA"/>
                </a:solidFill>
                <a:latin typeface="Liberation Mono"/>
              </a:rPr>
              <a:t>VALUES </a:t>
            </a:r>
            <a:r>
              <a:rPr lang="en-IN" sz="2000" dirty="0">
                <a:latin typeface="Liberation Mono"/>
              </a:rPr>
              <a:t>[ </a:t>
            </a:r>
            <a:r>
              <a:rPr lang="en-IN" sz="2000" dirty="0">
                <a:solidFill>
                  <a:srgbClr val="0077AA"/>
                </a:solidFill>
                <a:latin typeface="Liberation Mono"/>
              </a:rPr>
              <a:t>ROW </a:t>
            </a:r>
            <a:r>
              <a:rPr lang="en-IN" sz="2000" dirty="0">
                <a:latin typeface="Liberation Mono"/>
              </a:rPr>
              <a:t>]</a:t>
            </a:r>
            <a:r>
              <a:rPr lang="en-IN" sz="2000" dirty="0">
                <a:solidFill>
                  <a:srgbClr val="0077AA"/>
                </a:solidFill>
                <a:latin typeface="Liberation Mono"/>
              </a:rPr>
              <a:t> </a:t>
            </a:r>
            <a:r>
              <a:rPr lang="en-IN" sz="2000" dirty="0">
                <a:latin typeface="Liberation Mono"/>
              </a:rPr>
              <a:t>(</a:t>
            </a:r>
            <a:r>
              <a:rPr lang="en-IN" sz="2000" dirty="0">
                <a:solidFill>
                  <a:srgbClr val="0077AA"/>
                </a:solidFill>
                <a:latin typeface="Liberation Mono"/>
              </a:rPr>
              <a:t> </a:t>
            </a:r>
            <a:r>
              <a:rPr lang="en-IN" sz="2000" dirty="0">
                <a:latin typeface="Liberation Mono"/>
              </a:rPr>
              <a:t>{ expression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rPr>
              <a:t> default }, . . . ) [, (</a:t>
            </a:r>
            <a:r>
              <a:rPr lang="en-IN" sz="2000" dirty="0">
                <a:solidFill>
                  <a:srgbClr val="0077AA"/>
                </a:solidFill>
                <a:latin typeface="Liberation Mono"/>
              </a:rPr>
              <a:t> </a:t>
            </a:r>
            <a:r>
              <a:rPr lang="en-IN" sz="2000" dirty="0">
                <a:latin typeface="Liberation Mono"/>
              </a:rPr>
              <a:t>{ expression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rPr>
              <a:t> default }, . . . ), (</a:t>
            </a:r>
            <a:r>
              <a:rPr lang="en-IN" sz="2000" dirty="0">
                <a:solidFill>
                  <a:srgbClr val="0077AA"/>
                </a:solidFill>
                <a:latin typeface="Liberation Mono"/>
              </a:rPr>
              <a:t> </a:t>
            </a:r>
            <a:r>
              <a:rPr lang="en-IN" sz="2000" dirty="0">
                <a:latin typeface="Liberation Mono"/>
              </a:rPr>
              <a:t>{ expression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rPr>
              <a:t> default }, . . . ), . . . ]</a:t>
            </a:r>
          </a:p>
          <a:p>
            <a:endParaRPr lang="en-IN" sz="1000" dirty="0">
              <a:latin typeface="Liberation Mono"/>
            </a:endParaRPr>
          </a:p>
          <a:p>
            <a:r>
              <a:rPr lang="en-IN" sz="2000" dirty="0">
                <a:solidFill>
                  <a:srgbClr val="0077AA"/>
                </a:solidFill>
                <a:latin typeface="Liberation Mono"/>
              </a:rPr>
              <a:t>INSERT INTO schemaName</a:t>
            </a:r>
            <a:r>
              <a:rPr lang="en-IN" sz="2000" dirty="0">
                <a:latin typeface="Liberation Mono"/>
              </a:rPr>
              <a:t>.</a:t>
            </a:r>
            <a:r>
              <a:rPr lang="en-IN" sz="2000" dirty="0">
                <a:solidFill>
                  <a:srgbClr val="0077AA"/>
                </a:solidFill>
                <a:latin typeface="Liberation Mono"/>
              </a:rPr>
              <a:t>tableName</a:t>
            </a:r>
            <a:r>
              <a:rPr lang="en-IN" sz="2000" dirty="0">
                <a:latin typeface="Liberation Mono"/>
              </a:rPr>
              <a:t>(</a:t>
            </a:r>
            <a:r>
              <a:rPr lang="en-IN" sz="2000" dirty="0">
                <a:solidFill>
                  <a:srgbClr val="0077AA"/>
                </a:solidFill>
                <a:latin typeface="Liberation Mono"/>
              </a:rPr>
              <a:t> </a:t>
            </a:r>
            <a:r>
              <a:rPr lang="en-IN" sz="2000" dirty="0">
                <a:latin typeface="Liberation Mono"/>
              </a:rPr>
              <a:t>columnName, . . . ) </a:t>
            </a:r>
            <a:r>
              <a:rPr lang="en-IN" sz="2000" dirty="0">
                <a:solidFill>
                  <a:srgbClr val="0077AA"/>
                </a:solidFill>
                <a:latin typeface="Liberation Mono"/>
              </a:rPr>
              <a:t>QUERY</a:t>
            </a:r>
            <a:endParaRPr lang="en-IN" sz="2000" dirty="0">
              <a:latin typeface="Liberation Mono"/>
            </a:endParaRPr>
          </a:p>
        </p:txBody>
      </p:sp>
      <p:sp>
        <p:nvSpPr>
          <p:cNvPr id="6" name="TextBox 5">
            <a:extLst>
              <a:ext uri="{FF2B5EF4-FFF2-40B4-BE49-F238E27FC236}">
                <a16:creationId xmlns:a16="http://schemas.microsoft.com/office/drawing/2014/main" id="{3D922E97-2AA4-3995-C3B8-0F700B83DF45}"/>
              </a:ext>
            </a:extLst>
          </p:cNvPr>
          <p:cNvSpPr txBox="1"/>
          <p:nvPr/>
        </p:nvSpPr>
        <p:spPr>
          <a:xfrm>
            <a:off x="335360" y="2808000"/>
            <a:ext cx="11665296" cy="153888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'SALEEL'</a:t>
            </a:r>
            <a:r>
              <a:rPr lang="en-US" dirty="0">
                <a:latin typeface="Liberation Mono"/>
              </a:rPr>
              <a:t>);</a:t>
            </a:r>
          </a:p>
          <a:p>
            <a:pPr marL="171450" indent="-1714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669900"/>
                </a:solidFill>
                <a:latin typeface="Liberation Mono"/>
              </a:rPr>
              <a:t>'SHARMIN'</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temp(ename)</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'SHARMIN'</a:t>
            </a:r>
            <a:r>
              <a:rPr lang="en-US" dirty="0">
                <a:latin typeface="Liberation Mono"/>
              </a:rPr>
              <a:t>);</a:t>
            </a:r>
            <a:endParaRPr lang="en-IN" dirty="0">
              <a:latin typeface="Liberation Mono"/>
            </a:endParaRPr>
          </a:p>
        </p:txBody>
      </p:sp>
      <p:sp>
        <p:nvSpPr>
          <p:cNvPr id="2" name="TextBox 1">
            <a:extLst>
              <a:ext uri="{FF2B5EF4-FFF2-40B4-BE49-F238E27FC236}">
                <a16:creationId xmlns:a16="http://schemas.microsoft.com/office/drawing/2014/main" id="{B8FB4B8F-CD07-ED50-5E59-69A345D25C09}"/>
              </a:ext>
            </a:extLst>
          </p:cNvPr>
          <p:cNvSpPr txBox="1"/>
          <p:nvPr/>
        </p:nvSpPr>
        <p:spPr>
          <a:xfrm>
            <a:off x="335360" y="5400000"/>
            <a:ext cx="11665296" cy="113877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SELECT </a:t>
            </a:r>
            <a:r>
              <a:rPr lang="en-US" dirty="0">
                <a:latin typeface="Liberation Mono"/>
              </a:rPr>
              <a:t>empno, ename </a:t>
            </a:r>
            <a:r>
              <a:rPr lang="en-US" dirty="0">
                <a:solidFill>
                  <a:srgbClr val="0077AA"/>
                </a:solidFill>
                <a:latin typeface="Liberation Mono"/>
              </a:rPr>
              <a:t>FROM </a:t>
            </a:r>
            <a:r>
              <a:rPr lang="en-US" dirty="0">
                <a:latin typeface="Liberation Mono"/>
              </a:rPr>
              <a:t>emp;</a:t>
            </a:r>
          </a:p>
          <a:p>
            <a:pPr marL="171450" indent="-1714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a:t>
            </a:r>
            <a:r>
              <a:rPr lang="en-IN" dirty="0">
                <a:latin typeface="Liberation Mono"/>
              </a:rPr>
              <a:t>)</a:t>
            </a:r>
            <a:r>
              <a:rPr lang="en-US" dirty="0">
                <a:latin typeface="Liberation Mono"/>
              </a:rPr>
              <a:t> </a:t>
            </a:r>
            <a:r>
              <a:rPr lang="en-US" dirty="0">
                <a:solidFill>
                  <a:srgbClr val="0077AA"/>
                </a:solidFill>
                <a:latin typeface="Liberation Mono"/>
              </a:rPr>
              <a:t>SELECT </a:t>
            </a:r>
            <a:r>
              <a:rPr lang="en-US" dirty="0">
                <a:latin typeface="Liberation Mono"/>
              </a:rPr>
              <a:t>ename </a:t>
            </a:r>
            <a:r>
              <a:rPr lang="en-US" dirty="0">
                <a:solidFill>
                  <a:srgbClr val="0077AA"/>
                </a:solidFill>
                <a:latin typeface="Liberation Mono"/>
              </a:rPr>
              <a:t>FROM </a:t>
            </a:r>
            <a:r>
              <a:rPr lang="en-US" dirty="0">
                <a:latin typeface="Liberation Mono"/>
              </a:rPr>
              <a:t>emp;</a:t>
            </a:r>
            <a:endParaRPr lang="en-IN" dirty="0">
              <a:latin typeface="Liberation Mono"/>
            </a:endParaRPr>
          </a:p>
        </p:txBody>
      </p:sp>
      <p:sp>
        <p:nvSpPr>
          <p:cNvPr id="3" name="TextBox 2">
            <a:extLst>
              <a:ext uri="{FF2B5EF4-FFF2-40B4-BE49-F238E27FC236}">
                <a16:creationId xmlns:a16="http://schemas.microsoft.com/office/drawing/2014/main" id="{E2E64DD5-D25C-5946-707F-9E030926EEFA}"/>
              </a:ext>
            </a:extLst>
          </p:cNvPr>
          <p:cNvSpPr txBox="1"/>
          <p:nvPr/>
        </p:nvSpPr>
        <p:spPr>
          <a:xfrm>
            <a:off x="335360" y="2103239"/>
            <a:ext cx="8495073" cy="461665"/>
          </a:xfrm>
          <a:prstGeom prst="rect">
            <a:avLst/>
          </a:prstGeom>
          <a:noFill/>
        </p:spPr>
        <p:txBody>
          <a:bodyPr wrap="square">
            <a:spAutoFit/>
          </a:bodyPr>
          <a:lstStyle/>
          <a:p>
            <a:r>
              <a:rPr lang="en-IN" sz="2400" dirty="0">
                <a:solidFill>
                  <a:srgbClr val="000000"/>
                </a:solidFill>
                <a:latin typeface="Liberation Mono"/>
              </a:rPr>
              <a:t>VALUES ( {</a:t>
            </a:r>
            <a:r>
              <a:rPr lang="en-IN" sz="2400" dirty="0">
                <a:latin typeface="Liberation Mono"/>
              </a:rPr>
              <a:t>expression </a:t>
            </a:r>
            <a:r>
              <a:rPr lang="en-IN" sz="2400" dirty="0">
                <a:solidFill>
                  <a:schemeClr val="bg1">
                    <a:lumMod val="65000"/>
                  </a:schemeClr>
                </a:solidFill>
                <a:latin typeface="Liberation Mono"/>
                <a:cs typeface="Arial" panose="020B0604020202020204" pitchFamily="34" charset="0"/>
              </a:rPr>
              <a:t>|</a:t>
            </a:r>
            <a:r>
              <a:rPr lang="en-IN" sz="2400" dirty="0">
                <a:latin typeface="Liberation Mono"/>
              </a:rPr>
              <a:t> default </a:t>
            </a:r>
            <a:r>
              <a:rPr lang="en-IN" sz="2400" dirty="0">
                <a:solidFill>
                  <a:srgbClr val="000000"/>
                </a:solidFill>
                <a:latin typeface="Liberation Mono"/>
              </a:rPr>
              <a:t>} )</a:t>
            </a:r>
            <a:endParaRPr lang="en-IN" sz="2400" dirty="0"/>
          </a:p>
        </p:txBody>
      </p:sp>
      <p:sp>
        <p:nvSpPr>
          <p:cNvPr id="7" name="TextBox 6">
            <a:extLst>
              <a:ext uri="{FF2B5EF4-FFF2-40B4-BE49-F238E27FC236}">
                <a16:creationId xmlns:a16="http://schemas.microsoft.com/office/drawing/2014/main" id="{77DE6082-34B0-AA0C-AC84-E4507E3D438C}"/>
              </a:ext>
            </a:extLst>
          </p:cNvPr>
          <p:cNvSpPr txBox="1"/>
          <p:nvPr/>
        </p:nvSpPr>
        <p:spPr>
          <a:xfrm>
            <a:off x="335360" y="4779729"/>
            <a:ext cx="8495073" cy="430887"/>
          </a:xfrm>
          <a:prstGeom prst="rect">
            <a:avLst/>
          </a:prstGeom>
          <a:noFill/>
        </p:spPr>
        <p:txBody>
          <a:bodyPr wrap="square">
            <a:spAutoFit/>
          </a:bodyPr>
          <a:lstStyle/>
          <a:p>
            <a:r>
              <a:rPr lang="en-IN" sz="2200" dirty="0">
                <a:solidFill>
                  <a:srgbClr val="000000"/>
                </a:solidFill>
                <a:latin typeface="Liberation Mono"/>
              </a:rPr>
              <a:t>QUERY</a:t>
            </a:r>
            <a:endParaRPr lang="en-IN" sz="2200" dirty="0"/>
          </a:p>
        </p:txBody>
      </p:sp>
    </p:spTree>
    <p:extLst>
      <p:ext uri="{BB962C8B-B14F-4D97-AF65-F5344CB8AC3E}">
        <p14:creationId xmlns:p14="http://schemas.microsoft.com/office/powerpoint/2010/main" val="3956150953"/>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 vs having</a:t>
            </a:r>
            <a:endParaRPr lang="en-IN" sz="3200" i="1" dirty="0">
              <a:solidFill>
                <a:srgbClr val="FF9900"/>
              </a:solidFill>
              <a:latin typeface="Arial" pitchFamily="34" charset="0"/>
              <a:cs typeface="Arial" pitchFamily="34" charset="0"/>
            </a:endParaRPr>
          </a:p>
        </p:txBody>
      </p:sp>
      <p:graphicFrame>
        <p:nvGraphicFramePr>
          <p:cNvPr id="7" name="Table 6">
            <a:extLst>
              <a:ext uri="{FF2B5EF4-FFF2-40B4-BE49-F238E27FC236}">
                <a16:creationId xmlns:a16="http://schemas.microsoft.com/office/drawing/2014/main" id="{3E603B10-569E-487D-ACF7-EA061C688264}"/>
              </a:ext>
            </a:extLst>
          </p:cNvPr>
          <p:cNvGraphicFramePr>
            <a:graphicFrameLocks noGrp="1"/>
          </p:cNvGraphicFramePr>
          <p:nvPr/>
        </p:nvGraphicFramePr>
        <p:xfrm>
          <a:off x="119336" y="1432338"/>
          <a:ext cx="11953328" cy="3954590"/>
        </p:xfrm>
        <a:graphic>
          <a:graphicData uri="http://schemas.openxmlformats.org/drawingml/2006/table">
            <a:tbl>
              <a:tblPr>
                <a:tableStyleId>{BDBED569-4797-4DF1-A0F4-6AAB3CD982D8}</a:tableStyleId>
              </a:tblPr>
              <a:tblGrid>
                <a:gridCol w="5933039">
                  <a:extLst>
                    <a:ext uri="{9D8B030D-6E8A-4147-A177-3AD203B41FA5}">
                      <a16:colId xmlns:a16="http://schemas.microsoft.com/office/drawing/2014/main" val="422065344"/>
                    </a:ext>
                  </a:extLst>
                </a:gridCol>
                <a:gridCol w="6020289">
                  <a:extLst>
                    <a:ext uri="{9D8B030D-6E8A-4147-A177-3AD203B41FA5}">
                      <a16:colId xmlns:a16="http://schemas.microsoft.com/office/drawing/2014/main" val="279659465"/>
                    </a:ext>
                  </a:extLst>
                </a:gridCol>
              </a:tblGrid>
              <a:tr h="570559">
                <a:tc>
                  <a:txBody>
                    <a:bodyPr/>
                    <a:lstStyle/>
                    <a:p>
                      <a:pPr algn="ctr" fontAlgn="ctr"/>
                      <a:r>
                        <a:rPr lang="en-IN" sz="1800" b="1" cap="all" dirty="0">
                          <a:effectLst/>
                          <a:latin typeface="Palatino Linotype" panose="02040502050505030304" pitchFamily="18" charset="0"/>
                        </a:rPr>
                        <a:t>WHERE</a:t>
                      </a:r>
                    </a:p>
                  </a:txBody>
                  <a:tcPr marL="53604" marR="53604" marT="53604" marB="53604" anchor="ctr"/>
                </a:tc>
                <a:tc>
                  <a:txBody>
                    <a:bodyPr/>
                    <a:lstStyle/>
                    <a:p>
                      <a:pPr algn="ctr" fontAlgn="ctr"/>
                      <a:r>
                        <a:rPr lang="en-IN" sz="1800" b="1" cap="all" dirty="0">
                          <a:effectLst/>
                          <a:latin typeface="Palatino Linotype" panose="02040502050505030304" pitchFamily="18" charset="0"/>
                        </a:rPr>
                        <a:t>HAVING</a:t>
                      </a:r>
                    </a:p>
                  </a:txBody>
                  <a:tcPr marL="53604" marR="53604" marT="53604" marB="53604" anchor="ctr"/>
                </a:tc>
                <a:extLst>
                  <a:ext uri="{0D108BD9-81ED-4DB2-BD59-A6C34878D82A}">
                    <a16:rowId xmlns:a16="http://schemas.microsoft.com/office/drawing/2014/main" val="2493218137"/>
                  </a:ext>
                </a:extLst>
              </a:tr>
              <a:tr h="381600">
                <a:tc>
                  <a:txBody>
                    <a:bodyPr/>
                    <a:lstStyle/>
                    <a:p>
                      <a:pPr algn="l" fontAlgn="t"/>
                      <a:r>
                        <a:rPr lang="en-IN" sz="1800" dirty="0">
                          <a:effectLst/>
                          <a:latin typeface="Palatino Linotype" panose="02040502050505030304" pitchFamily="18" charset="0"/>
                        </a:rPr>
                        <a:t>Implemented in row operations.</a:t>
                      </a:r>
                    </a:p>
                  </a:txBody>
                  <a:tcPr marL="53604" marR="53604" marT="53604" marB="53604"/>
                </a:tc>
                <a:tc>
                  <a:txBody>
                    <a:bodyPr/>
                    <a:lstStyle/>
                    <a:p>
                      <a:pPr algn="l" fontAlgn="t"/>
                      <a:r>
                        <a:rPr lang="en-IN" sz="1800" dirty="0">
                          <a:effectLst/>
                          <a:latin typeface="Palatino Linotype" panose="02040502050505030304" pitchFamily="18" charset="0"/>
                        </a:rPr>
                        <a:t>Implemented in column operations.</a:t>
                      </a:r>
                    </a:p>
                  </a:txBody>
                  <a:tcPr marL="53604" marR="53604" marT="53604" marB="53604"/>
                </a:tc>
                <a:extLst>
                  <a:ext uri="{0D108BD9-81ED-4DB2-BD59-A6C34878D82A}">
                    <a16:rowId xmlns:a16="http://schemas.microsoft.com/office/drawing/2014/main" val="853356393"/>
                  </a:ext>
                </a:extLst>
              </a:tr>
              <a:tr h="381600">
                <a:tc>
                  <a:txBody>
                    <a:bodyPr/>
                    <a:lstStyle/>
                    <a:p>
                      <a:pPr algn="l" fontAlgn="t"/>
                      <a:r>
                        <a:rPr lang="en-IN" sz="1800" dirty="0">
                          <a:effectLst/>
                          <a:latin typeface="Palatino Linotype" panose="02040502050505030304" pitchFamily="18" charset="0"/>
                        </a:rPr>
                        <a:t>Single row</a:t>
                      </a:r>
                    </a:p>
                  </a:txBody>
                  <a:tcPr marL="53604" marR="53604" marT="53604" marB="53604"/>
                </a:tc>
                <a:tc>
                  <a:txBody>
                    <a:bodyPr/>
                    <a:lstStyle/>
                    <a:p>
                      <a:pPr algn="l" fontAlgn="t"/>
                      <a:r>
                        <a:rPr lang="en-IN" sz="1800" dirty="0">
                          <a:effectLst/>
                          <a:latin typeface="Palatino Linotype" panose="02040502050505030304" pitchFamily="18" charset="0"/>
                        </a:rPr>
                        <a:t>Summarized row or group or rows.</a:t>
                      </a:r>
                    </a:p>
                  </a:txBody>
                  <a:tcPr marL="53604" marR="53604" marT="53604" marB="53604"/>
                </a:tc>
                <a:extLst>
                  <a:ext uri="{0D108BD9-81ED-4DB2-BD59-A6C34878D82A}">
                    <a16:rowId xmlns:a16="http://schemas.microsoft.com/office/drawing/2014/main" val="588869355"/>
                  </a:ext>
                </a:extLst>
              </a:tr>
              <a:tr h="750518">
                <a:tc>
                  <a:txBody>
                    <a:bodyPr/>
                    <a:lstStyle/>
                    <a:p>
                      <a:pPr algn="l" fontAlgn="t"/>
                      <a:r>
                        <a:rPr lang="en-US" sz="1800" dirty="0">
                          <a:effectLst/>
                          <a:latin typeface="Palatino Linotype" panose="02040502050505030304" pitchFamily="18" charset="0"/>
                        </a:rPr>
                        <a:t>It only fetches the data from particular rows or table according to the condition.</a:t>
                      </a:r>
                    </a:p>
                  </a:txBody>
                  <a:tcPr marL="53604" marR="53604" marT="53604" marB="53604"/>
                </a:tc>
                <a:tc>
                  <a:txBody>
                    <a:bodyPr/>
                    <a:lstStyle/>
                    <a:p>
                      <a:pPr algn="l" fontAlgn="t"/>
                      <a:r>
                        <a:rPr lang="en-US" sz="1800" dirty="0">
                          <a:effectLst/>
                          <a:latin typeface="Palatino Linotype" panose="02040502050505030304" pitchFamily="18" charset="0"/>
                        </a:rPr>
                        <a:t>It only fetches the data from grouped data according to the condition.</a:t>
                      </a:r>
                    </a:p>
                  </a:txBody>
                  <a:tcPr marL="53604" marR="53604" marT="53604" marB="53604"/>
                </a:tc>
                <a:extLst>
                  <a:ext uri="{0D108BD9-81ED-4DB2-BD59-A6C34878D82A}">
                    <a16:rowId xmlns:a16="http://schemas.microsoft.com/office/drawing/2014/main" val="2820917763"/>
                  </a:ext>
                </a:extLst>
              </a:tr>
              <a:tr h="360000">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IN" sz="1800" b="0" dirty="0">
                          <a:effectLst/>
                          <a:latin typeface="Palatino Linotype" panose="02040502050505030304" pitchFamily="18" charset="0"/>
                        </a:rPr>
                        <a:t>Aggregate Functions </a:t>
                      </a:r>
                      <a:r>
                        <a:rPr lang="en-IN" sz="1800" b="1" dirty="0">
                          <a:effectLst/>
                          <a:latin typeface="Palatino Linotype" panose="02040502050505030304" pitchFamily="18" charset="0"/>
                        </a:rPr>
                        <a:t>c</a:t>
                      </a:r>
                      <a:r>
                        <a:rPr lang="en-US" sz="1800" dirty="0">
                          <a:effectLst/>
                          <a:latin typeface="Palatino Linotype" panose="02040502050505030304" pitchFamily="18" charset="0"/>
                        </a:rPr>
                        <a:t>cannot appear in WHERE clause.</a:t>
                      </a:r>
                    </a:p>
                  </a:txBody>
                  <a:tcPr marL="53604" marR="53604" marT="53604" marB="53604"/>
                </a:tc>
                <a:tc>
                  <a:txBody>
                    <a:bodyPr/>
                    <a:lstStyle/>
                    <a:p>
                      <a:pPr algn="l" fontAlgn="t"/>
                      <a:r>
                        <a:rPr lang="en-IN" sz="1800" b="0" dirty="0">
                          <a:effectLst/>
                          <a:latin typeface="Palatino Linotype" panose="02040502050505030304" pitchFamily="18" charset="0"/>
                        </a:rPr>
                        <a:t>Aggregate Functions </a:t>
                      </a:r>
                      <a:r>
                        <a:rPr lang="en-US" sz="1800" dirty="0">
                          <a:effectLst/>
                          <a:latin typeface="Palatino Linotype" panose="02040502050505030304" pitchFamily="18" charset="0"/>
                        </a:rPr>
                        <a:t>Can appear in HAVING clause.</a:t>
                      </a:r>
                    </a:p>
                  </a:txBody>
                  <a:tcPr marL="53604" marR="53604" marT="53604" marB="53604"/>
                </a:tc>
                <a:extLst>
                  <a:ext uri="{0D108BD9-81ED-4DB2-BD59-A6C34878D82A}">
                    <a16:rowId xmlns:a16="http://schemas.microsoft.com/office/drawing/2014/main" val="3579491206"/>
                  </a:ext>
                </a:extLst>
              </a:tr>
              <a:tr h="725585">
                <a:tc>
                  <a:txBody>
                    <a:bodyPr/>
                    <a:lstStyle/>
                    <a:p>
                      <a:pPr algn="l" fontAlgn="t"/>
                      <a:r>
                        <a:rPr lang="en-US" sz="1800" dirty="0">
                          <a:effectLst/>
                          <a:latin typeface="Palatino Linotype" panose="02040502050505030304" pitchFamily="18" charset="0"/>
                        </a:rPr>
                        <a:t>Used with SELECT and other statements such as UPDATE, DELETE or either one of them.</a:t>
                      </a:r>
                    </a:p>
                  </a:txBody>
                  <a:tcPr marL="53604" marR="53604" marT="53604" marB="53604"/>
                </a:tc>
                <a:tc>
                  <a:txBody>
                    <a:bodyPr/>
                    <a:lstStyle/>
                    <a:p>
                      <a:pPr algn="l" fontAlgn="t"/>
                      <a:r>
                        <a:rPr lang="en-US" sz="1800" dirty="0">
                          <a:effectLst/>
                          <a:latin typeface="Palatino Linotype" panose="02040502050505030304" pitchFamily="18" charset="0"/>
                        </a:rPr>
                        <a:t>Used with SELECT statement only.</a:t>
                      </a:r>
                    </a:p>
                  </a:txBody>
                  <a:tcPr marL="53604" marR="53604" marT="53604" marB="53604"/>
                </a:tc>
                <a:extLst>
                  <a:ext uri="{0D108BD9-81ED-4DB2-BD59-A6C34878D82A}">
                    <a16:rowId xmlns:a16="http://schemas.microsoft.com/office/drawing/2014/main" val="3128323809"/>
                  </a:ext>
                </a:extLst>
              </a:tr>
              <a:tr h="381600">
                <a:tc>
                  <a:txBody>
                    <a:bodyPr/>
                    <a:lstStyle/>
                    <a:p>
                      <a:pPr algn="l" fontAlgn="t"/>
                      <a:r>
                        <a:rPr lang="en-IN" sz="1800" dirty="0">
                          <a:effectLst/>
                          <a:latin typeface="Palatino Linotype" panose="02040502050505030304" pitchFamily="18" charset="0"/>
                        </a:rPr>
                        <a:t>Pre-filter</a:t>
                      </a:r>
                    </a:p>
                  </a:txBody>
                  <a:tcPr marL="53604" marR="53604" marT="53604" marB="53604"/>
                </a:tc>
                <a:tc>
                  <a:txBody>
                    <a:bodyPr/>
                    <a:lstStyle/>
                    <a:p>
                      <a:pPr algn="l" fontAlgn="t"/>
                      <a:r>
                        <a:rPr lang="en-IN" sz="1800" dirty="0">
                          <a:effectLst/>
                          <a:latin typeface="Palatino Linotype" panose="02040502050505030304" pitchFamily="18" charset="0"/>
                        </a:rPr>
                        <a:t>Post-filter</a:t>
                      </a:r>
                    </a:p>
                  </a:txBody>
                  <a:tcPr marL="53604" marR="53604" marT="53604" marB="53604"/>
                </a:tc>
                <a:extLst>
                  <a:ext uri="{0D108BD9-81ED-4DB2-BD59-A6C34878D82A}">
                    <a16:rowId xmlns:a16="http://schemas.microsoft.com/office/drawing/2014/main" val="1779799738"/>
                  </a:ext>
                </a:extLst>
              </a:tr>
              <a:tr h="381600">
                <a:tc>
                  <a:txBody>
                    <a:bodyPr/>
                    <a:lstStyle/>
                    <a:p>
                      <a:pPr algn="l" fontAlgn="t"/>
                      <a:r>
                        <a:rPr lang="en-IN" sz="1800" dirty="0">
                          <a:effectLst/>
                          <a:latin typeface="Palatino Linotype" panose="02040502050505030304" pitchFamily="18" charset="0"/>
                        </a:rPr>
                        <a:t>GROUP BY Comes after WHERE.</a:t>
                      </a:r>
                    </a:p>
                  </a:txBody>
                  <a:tcPr marL="53604" marR="53604" marT="53604" marB="53604"/>
                </a:tc>
                <a:tc>
                  <a:txBody>
                    <a:bodyPr/>
                    <a:lstStyle/>
                    <a:p>
                      <a:pPr algn="l" fontAlgn="t"/>
                      <a:r>
                        <a:rPr lang="en-IN" sz="1800" dirty="0">
                          <a:effectLst/>
                          <a:latin typeface="Palatino Linotype" panose="02040502050505030304" pitchFamily="18" charset="0"/>
                        </a:rPr>
                        <a:t>GROUP BY Comes before HAVING.</a:t>
                      </a:r>
                    </a:p>
                  </a:txBody>
                  <a:tcPr marL="53604" marR="53604" marT="53604" marB="53604"/>
                </a:tc>
                <a:extLst>
                  <a:ext uri="{0D108BD9-81ED-4DB2-BD59-A6C34878D82A}">
                    <a16:rowId xmlns:a16="http://schemas.microsoft.com/office/drawing/2014/main" val="277111606"/>
                  </a:ext>
                </a:extLst>
              </a:tr>
            </a:tbl>
          </a:graphicData>
        </a:graphic>
      </p:graphicFrame>
      <p:grpSp>
        <p:nvGrpSpPr>
          <p:cNvPr id="18" name="Group 17">
            <a:extLst>
              <a:ext uri="{FF2B5EF4-FFF2-40B4-BE49-F238E27FC236}">
                <a16:creationId xmlns:a16="http://schemas.microsoft.com/office/drawing/2014/main" id="{9F2B4833-BE72-4963-8475-C428ABD0318A}"/>
              </a:ext>
            </a:extLst>
          </p:cNvPr>
          <p:cNvGrpSpPr/>
          <p:nvPr/>
        </p:nvGrpSpPr>
        <p:grpSpPr>
          <a:xfrm>
            <a:off x="119336" y="260830"/>
            <a:ext cx="4680520" cy="863914"/>
            <a:chOff x="119336" y="188822"/>
            <a:chExt cx="4680520" cy="863914"/>
          </a:xfrm>
        </p:grpSpPr>
        <p:sp>
          <p:nvSpPr>
            <p:cNvPr id="2" name="Rectangle 1">
              <a:extLst>
                <a:ext uri="{FF2B5EF4-FFF2-40B4-BE49-F238E27FC236}">
                  <a16:creationId xmlns:a16="http://schemas.microsoft.com/office/drawing/2014/main" id="{91165A26-D2E4-45CE-B10E-7687ABA46EF3}"/>
                </a:ext>
              </a:extLst>
            </p:cNvPr>
            <p:cNvSpPr/>
            <p:nvPr/>
          </p:nvSpPr>
          <p:spPr>
            <a:xfrm>
              <a:off x="119336" y="188822"/>
              <a:ext cx="1944216" cy="863914"/>
            </a:xfrm>
            <a:prstGeom prst="rect">
              <a:avLst/>
            </a:prstGeom>
            <a:gradFill flip="none" rotWithShape="1">
              <a:gsLst>
                <a:gs pos="58000">
                  <a:srgbClr val="C8BE71"/>
                </a:gs>
                <a:gs pos="16000">
                  <a:schemeClr val="accent3">
                    <a:lumMod val="75000"/>
                  </a:schemeClr>
                </a:gs>
                <a:gs pos="100000">
                  <a:schemeClr val="accent5">
                    <a:lumMod val="60000"/>
                    <a:lumOff val="40000"/>
                  </a:schemeClr>
                </a:gs>
              </a:gsLst>
              <a:lin ang="13500000" scaled="1"/>
              <a:tileRect/>
            </a:gradFill>
            <a:ln w="19050">
              <a:solidFill>
                <a:srgbClr val="006C86">
                  <a:alpha val="9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AE3B415B-9AAD-48CC-8436-F063482CDC33}"/>
                </a:ext>
              </a:extLst>
            </p:cNvPr>
            <p:cNvSpPr txBox="1"/>
            <p:nvPr/>
          </p:nvSpPr>
          <p:spPr>
            <a:xfrm>
              <a:off x="305812" y="350795"/>
              <a:ext cx="1483098" cy="553998"/>
            </a:xfrm>
            <a:prstGeom prst="rect">
              <a:avLst/>
            </a:prstGeom>
            <a:noFill/>
          </p:spPr>
          <p:txBody>
            <a:bodyPr wrap="none" rtlCol="0">
              <a:spAutoFit/>
            </a:bodyPr>
            <a:lstStyle/>
            <a:p>
              <a:r>
                <a:rPr lang="en-US" sz="3000" dirty="0"/>
                <a:t>WHERE</a:t>
              </a:r>
              <a:endParaRPr lang="en-IN" sz="3000" dirty="0"/>
            </a:p>
          </p:txBody>
        </p:sp>
        <p:sp>
          <p:nvSpPr>
            <p:cNvPr id="14" name="Rectangle 13">
              <a:extLst>
                <a:ext uri="{FF2B5EF4-FFF2-40B4-BE49-F238E27FC236}">
                  <a16:creationId xmlns:a16="http://schemas.microsoft.com/office/drawing/2014/main" id="{C922C3FA-9E2A-4FDC-AF00-7DD2EAB39BFA}"/>
                </a:ext>
              </a:extLst>
            </p:cNvPr>
            <p:cNvSpPr/>
            <p:nvPr/>
          </p:nvSpPr>
          <p:spPr>
            <a:xfrm>
              <a:off x="2855640" y="188822"/>
              <a:ext cx="1944216" cy="863914"/>
            </a:xfrm>
            <a:prstGeom prst="rect">
              <a:avLst/>
            </a:prstGeom>
            <a:gradFill flip="none" rotWithShape="1">
              <a:gsLst>
                <a:gs pos="58000">
                  <a:srgbClr val="C8BE71"/>
                </a:gs>
                <a:gs pos="16000">
                  <a:schemeClr val="accent3">
                    <a:lumMod val="75000"/>
                  </a:schemeClr>
                </a:gs>
                <a:gs pos="100000">
                  <a:schemeClr val="accent5">
                    <a:lumMod val="60000"/>
                    <a:lumOff val="40000"/>
                  </a:schemeClr>
                </a:gs>
              </a:gsLst>
              <a:lin ang="13500000" scaled="1"/>
              <a:tileRect/>
            </a:gradFill>
            <a:ln w="19050">
              <a:solidFill>
                <a:srgbClr val="006C86">
                  <a:alpha val="9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id="{9A65B8F4-4C8E-4F3B-85E8-F7D8B5CC2AFF}"/>
                </a:ext>
              </a:extLst>
            </p:cNvPr>
            <p:cNvSpPr txBox="1"/>
            <p:nvPr/>
          </p:nvSpPr>
          <p:spPr>
            <a:xfrm>
              <a:off x="3042116" y="350795"/>
              <a:ext cx="1604606" cy="553998"/>
            </a:xfrm>
            <a:prstGeom prst="rect">
              <a:avLst/>
            </a:prstGeom>
            <a:noFill/>
          </p:spPr>
          <p:txBody>
            <a:bodyPr wrap="none" rtlCol="0">
              <a:spAutoFit/>
            </a:bodyPr>
            <a:lstStyle/>
            <a:p>
              <a:r>
                <a:rPr lang="en-US" sz="3000" dirty="0"/>
                <a:t>HAVING</a:t>
              </a:r>
              <a:endParaRPr lang="en-IN" sz="3000" dirty="0"/>
            </a:p>
          </p:txBody>
        </p:sp>
        <p:sp>
          <p:nvSpPr>
            <p:cNvPr id="17" name="TextBox 16">
              <a:extLst>
                <a:ext uri="{FF2B5EF4-FFF2-40B4-BE49-F238E27FC236}">
                  <a16:creationId xmlns:a16="http://schemas.microsoft.com/office/drawing/2014/main" id="{D8DE4F41-A7F6-4173-81F8-710533C878E5}"/>
                </a:ext>
              </a:extLst>
            </p:cNvPr>
            <p:cNvSpPr txBox="1"/>
            <p:nvPr/>
          </p:nvSpPr>
          <p:spPr>
            <a:xfrm>
              <a:off x="2135560" y="332656"/>
              <a:ext cx="745253" cy="584775"/>
            </a:xfrm>
            <a:prstGeom prst="rect">
              <a:avLst/>
            </a:prstGeom>
            <a:noFill/>
          </p:spPr>
          <p:txBody>
            <a:bodyPr wrap="square" rtlCol="0">
              <a:spAutoFit/>
            </a:bodyPr>
            <a:lstStyle/>
            <a:p>
              <a:r>
                <a:rPr lang="en-US" sz="3200" dirty="0"/>
                <a:t>V</a:t>
              </a:r>
              <a:r>
                <a:rPr lang="en-US" sz="2400" dirty="0"/>
                <a:t>S</a:t>
              </a:r>
              <a:endParaRPr lang="en-IN" sz="2400" dirty="0"/>
            </a:p>
          </p:txBody>
        </p:sp>
      </p:grpSp>
    </p:spTree>
    <p:extLst>
      <p:ext uri="{BB962C8B-B14F-4D97-AF65-F5344CB8AC3E}">
        <p14:creationId xmlns:p14="http://schemas.microsoft.com/office/powerpoint/2010/main" val="2470279306"/>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qualify clause</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3369766"/>
            <a:ext cx="11546185" cy="707886"/>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QUALIFY filters rows after evaluation of window functions. </a:t>
            </a:r>
            <a:r>
              <a:rPr lang="en-US" sz="2000" b="1" i="1" dirty="0">
                <a:latin typeface="Palatino Linotype" panose="02040502050505030304" pitchFamily="18" charset="0"/>
                <a:cs typeface="Arial" panose="020B0604020202020204" pitchFamily="34" charset="0"/>
              </a:rPr>
              <a:t>Alias, aggregate</a:t>
            </a:r>
            <a:r>
              <a:rPr lang="en-US" sz="2000" i="1" dirty="0">
                <a:latin typeface="Palatino Linotype" panose="02040502050505030304" pitchFamily="18" charset="0"/>
                <a:cs typeface="Arial" panose="020B0604020202020204" pitchFamily="34" charset="0"/>
              </a:rPr>
              <a:t> </a:t>
            </a:r>
            <a:r>
              <a:rPr lang="en-US" sz="2000" dirty="0">
                <a:latin typeface="Palatino Linotype" panose="02040502050505030304" pitchFamily="18" charset="0"/>
                <a:cs typeface="Arial" panose="020B0604020202020204" pitchFamily="34" charset="0"/>
              </a:rPr>
              <a:t>and </a:t>
            </a:r>
            <a:r>
              <a:rPr lang="en-US" sz="2000" b="1" i="1" dirty="0">
                <a:latin typeface="Palatino Linotype" panose="02040502050505030304" pitchFamily="18" charset="0"/>
                <a:cs typeface="Arial" panose="020B0604020202020204" pitchFamily="34" charset="0"/>
              </a:rPr>
              <a:t>window</a:t>
            </a:r>
            <a:r>
              <a:rPr lang="en-US" sz="2000" dirty="0">
                <a:latin typeface="Palatino Linotype" panose="02040502050505030304" pitchFamily="18" charset="0"/>
                <a:cs typeface="Arial" panose="020B0604020202020204" pitchFamily="34" charset="0"/>
              </a:rPr>
              <a:t> </a:t>
            </a:r>
            <a:r>
              <a:rPr lang="en-US" sz="2000" b="1" dirty="0">
                <a:latin typeface="Palatino Linotype" panose="02040502050505030304" pitchFamily="18" charset="0"/>
                <a:cs typeface="Arial" panose="020B0604020202020204" pitchFamily="34" charset="0"/>
              </a:rPr>
              <a:t>functions</a:t>
            </a:r>
            <a:r>
              <a:rPr lang="en-US" sz="2000" dirty="0">
                <a:latin typeface="Palatino Linotype" panose="02040502050505030304" pitchFamily="18" charset="0"/>
                <a:cs typeface="Arial" panose="020B0604020202020204" pitchFamily="34" charset="0"/>
              </a:rPr>
              <a:t> are allowed in this clause.</a:t>
            </a:r>
            <a:endParaRPr lang="en-IN" sz="2000" b="1" dirty="0">
              <a:latin typeface="Palatino Linotype" panose="02040502050505030304" pitchFamily="18" charset="0"/>
              <a:cs typeface="Arial" panose="020B0604020202020204" pitchFamily="34" charset="0"/>
            </a:endParaRPr>
          </a:p>
        </p:txBody>
      </p:sp>
      <p:sp>
        <p:nvSpPr>
          <p:cNvPr id="5" name="Rectangle 4">
            <a:extLst>
              <a:ext uri="{FF2B5EF4-FFF2-40B4-BE49-F238E27FC236}">
                <a16:creationId xmlns:a16="http://schemas.microsoft.com/office/drawing/2014/main" id="{2549EC69-9649-D001-A06E-6C87ABB841EC}"/>
              </a:ext>
            </a:extLst>
          </p:cNvPr>
          <p:cNvSpPr/>
          <p:nvPr/>
        </p:nvSpPr>
        <p:spPr>
          <a:xfrm>
            <a:off x="310455" y="5085184"/>
            <a:ext cx="11546185" cy="1569660"/>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C74C49"/>
              </a:solidFill>
              <a:latin typeface="Arial" panose="020B0604020202020204" pitchFamily="34" charset="0"/>
              <a:cs typeface="Arial"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cs typeface="Arial" panose="020B0604020202020204" pitchFamily="34" charset="0"/>
              </a:rPr>
              <a:t>ALIAS</a:t>
            </a:r>
            <a:r>
              <a:rPr lang="en-US" sz="1800" dirty="0">
                <a:latin typeface="Arial" panose="020B0604020202020204" pitchFamily="34" charset="0"/>
                <a:cs typeface="Arial" panose="020B0604020202020204" pitchFamily="34" charset="0"/>
              </a:rPr>
              <a:t> name are allowed in this clause.</a:t>
            </a:r>
          </a:p>
          <a:p>
            <a:pPr marL="285750" indent="-285750">
              <a:buFont typeface="Arial" panose="020B0604020202020204" pitchFamily="34" charset="0"/>
              <a:buChar char="•"/>
            </a:pPr>
            <a:endParaRPr lang="en-US"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cs typeface="Arial" panose="020B0604020202020204" pitchFamily="34" charset="0"/>
              </a:rPr>
              <a:t>Aggregate</a:t>
            </a:r>
            <a:r>
              <a:rPr lang="en-US" sz="1800" dirty="0">
                <a:latin typeface="Arial" panose="020B0604020202020204" pitchFamily="34" charset="0"/>
                <a:cs typeface="Arial" panose="020B0604020202020204" pitchFamily="34" charset="0"/>
              </a:rPr>
              <a:t> functions are allowed in this clause.</a:t>
            </a:r>
          </a:p>
          <a:p>
            <a:pPr marL="285750" indent="-285750">
              <a:buFont typeface="Arial" panose="020B0604020202020204" pitchFamily="34" charset="0"/>
              <a:buChar char="•"/>
            </a:pPr>
            <a:endParaRPr lang="en-US"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a:solidFill>
                  <a:srgbClr val="0077AA"/>
                </a:solidFill>
                <a:latin typeface="Arial" panose="020B0604020202020204" pitchFamily="34" charset="0"/>
                <a:cs typeface="Arial" panose="020B0604020202020204" pitchFamily="34" charset="0"/>
              </a:rPr>
              <a:t>W</a:t>
            </a:r>
            <a:r>
              <a:rPr lang="en-US" dirty="0">
                <a:solidFill>
                  <a:srgbClr val="0077AA"/>
                </a:solidFill>
                <a:latin typeface="Arial" panose="020B0604020202020204" pitchFamily="34" charset="0"/>
                <a:cs typeface="Arial" panose="020B0604020202020204" pitchFamily="34" charset="0"/>
              </a:rPr>
              <a:t>indow</a:t>
            </a:r>
            <a:r>
              <a:rPr lang="en-US" sz="1800">
                <a:latin typeface="Arial" panose="020B0604020202020204" pitchFamily="34" charset="0"/>
                <a:cs typeface="Arial" panose="020B0604020202020204" pitchFamily="34" charset="0"/>
              </a:rPr>
              <a:t> </a:t>
            </a:r>
            <a:r>
              <a:rPr lang="en-US" sz="1800" dirty="0">
                <a:latin typeface="Arial" panose="020B0604020202020204" pitchFamily="34" charset="0"/>
                <a:cs typeface="Arial" panose="020B0604020202020204" pitchFamily="34" charset="0"/>
              </a:rPr>
              <a:t>functions are allowed in this clause.</a:t>
            </a:r>
            <a:endParaRPr lang="en-US" dirty="0">
              <a:solidFill>
                <a:schemeClr val="tx1">
                  <a:lumMod val="85000"/>
                  <a:lumOff val="15000"/>
                </a:schemeClr>
              </a:solidFill>
              <a:latin typeface="Arial" panose="020B0604020202020204" pitchFamily="34" charset="0"/>
              <a:cs typeface="Arial" pitchFamily="34" charset="0"/>
            </a:endParaRPr>
          </a:p>
        </p:txBody>
      </p:sp>
    </p:spTree>
    <p:extLst>
      <p:ext uri="{BB962C8B-B14F-4D97-AF65-F5344CB8AC3E}">
        <p14:creationId xmlns:p14="http://schemas.microsoft.com/office/powerpoint/2010/main" val="896805431"/>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qualify</a:t>
            </a:r>
            <a:endParaRPr lang="en-IN" sz="3200" i="1" dirty="0">
              <a:solidFill>
                <a:srgbClr val="FF9900"/>
              </a:solidFill>
              <a:latin typeface="Arial" pitchFamily="34" charset="0"/>
              <a:cs typeface="Arial" pitchFamily="34" charset="0"/>
            </a:endParaRPr>
          </a:p>
        </p:txBody>
      </p:sp>
      <p:sp>
        <p:nvSpPr>
          <p:cNvPr id="14" name="Rectangle 13">
            <a:extLst>
              <a:ext uri="{FF2B5EF4-FFF2-40B4-BE49-F238E27FC236}">
                <a16:creationId xmlns:a16="http://schemas.microsoft.com/office/drawing/2014/main" id="{8B93903A-2536-1B25-6839-10DAB0733817}"/>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QUALIFY</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expression = ( sub-query ) } ]</a:t>
            </a:r>
          </a:p>
        </p:txBody>
      </p:sp>
      <p:sp>
        <p:nvSpPr>
          <p:cNvPr id="6" name="Rectangle 5">
            <a:extLst>
              <a:ext uri="{FF2B5EF4-FFF2-40B4-BE49-F238E27FC236}">
                <a16:creationId xmlns:a16="http://schemas.microsoft.com/office/drawing/2014/main" id="{C519FB0F-9894-DB3B-D4A1-CC5DEFA49F9C}"/>
              </a:ext>
            </a:extLst>
          </p:cNvPr>
          <p:cNvSpPr/>
          <p:nvPr/>
        </p:nvSpPr>
        <p:spPr>
          <a:xfrm>
            <a:off x="551384" y="2780928"/>
            <a:ext cx="11161240" cy="196977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ROW_NUMBER() OVER() </a:t>
            </a:r>
            <a:r>
              <a:rPr lang="en-US" dirty="0">
                <a:solidFill>
                  <a:schemeClr val="bg1">
                    <a:lumMod val="50000"/>
                  </a:schemeClr>
                </a:solidFill>
                <a:latin typeface="Liberation Mono"/>
              </a:rPr>
              <a:t>R1</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ROW_NUMBER() OVER() </a:t>
            </a:r>
            <a:r>
              <a:rPr lang="en-US" dirty="0">
                <a:solidFill>
                  <a:schemeClr val="accent5">
                    <a:lumMod val="75000"/>
                  </a:schemeClr>
                </a:solidFill>
                <a:latin typeface="Liberation Mono"/>
                <a:cs typeface="Arial" panose="020B0604020202020204" pitchFamily="34" charset="0"/>
              </a:rPr>
              <a:t>&lt;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ROW_NUMBER() OVER() </a:t>
            </a:r>
            <a:r>
              <a:rPr lang="en-US" dirty="0">
                <a:solidFill>
                  <a:schemeClr val="bg1">
                    <a:lumMod val="50000"/>
                  </a:schemeClr>
                </a:solidFill>
                <a:latin typeface="Liberation Mono"/>
              </a:rPr>
              <a:t>R1</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QUALIFY</a:t>
            </a:r>
            <a:r>
              <a:rPr lang="en-US" dirty="0">
                <a:solidFill>
                  <a:srgbClr val="000000"/>
                </a:solidFill>
                <a:latin typeface="Liberation Mono"/>
              </a:rPr>
              <a:t>(</a:t>
            </a:r>
            <a:r>
              <a:rPr lang="en-US" dirty="0">
                <a:solidFill>
                  <a:schemeClr val="bg1">
                    <a:lumMod val="50000"/>
                  </a:schemeClr>
                </a:solidFill>
                <a:latin typeface="Liberation Mono"/>
              </a:rPr>
              <a:t>R1</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&lt;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DENSE_RANK() OVER(ORDER BY </a:t>
            </a:r>
            <a:r>
              <a:rPr lang="en-US" dirty="0">
                <a:solidFill>
                  <a:srgbClr val="000000"/>
                </a:solidFill>
                <a:latin typeface="Liberation Mono"/>
              </a:rPr>
              <a:t>sal</a:t>
            </a:r>
            <a:r>
              <a:rPr lang="en-US" dirty="0">
                <a:solidFill>
                  <a:srgbClr val="803A69"/>
                </a:solidFill>
                <a:latin typeface="Liberation Mono"/>
              </a:rPr>
              <a:t> DESC)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4</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a:t>
            </a:r>
            <a:r>
              <a:rPr lang="en-US" dirty="0">
                <a:solidFill>
                  <a:srgbClr val="A67F59"/>
                </a:solidFill>
                <a:latin typeface="Liberation Mono"/>
              </a:rPr>
              <a:t>*</a:t>
            </a:r>
            <a:r>
              <a:rPr lang="en-US" dirty="0">
                <a:solidFill>
                  <a:srgbClr val="000000"/>
                </a:solidFill>
                <a:latin typeface="Liberation Mono"/>
              </a:rPr>
              <a:t>) </a:t>
            </a:r>
            <a:r>
              <a:rPr lang="en-US" dirty="0">
                <a:solidFill>
                  <a:schemeClr val="bg1">
                    <a:lumMod val="50000"/>
                  </a:schemeClr>
                </a:solidFill>
                <a:latin typeface="Liberation Mono"/>
              </a:rPr>
              <a:t>R1</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QUALIFY</a:t>
            </a:r>
            <a:r>
              <a:rPr lang="en-US" dirty="0">
                <a:solidFill>
                  <a:srgbClr val="000000"/>
                </a:solidFill>
                <a:latin typeface="Liberation Mono"/>
              </a:rPr>
              <a:t>(</a:t>
            </a:r>
            <a:r>
              <a:rPr lang="en-US" dirty="0">
                <a:solidFill>
                  <a:schemeClr val="bg1">
                    <a:lumMod val="50000"/>
                  </a:schemeClr>
                </a:solidFill>
                <a:latin typeface="Liberation Mono"/>
              </a:rPr>
              <a:t>R1</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a:t>
            </a:r>
            <a:r>
              <a:rPr lang="en-US" dirty="0">
                <a:solidFill>
                  <a:srgbClr val="000000"/>
                </a:solidFill>
                <a:latin typeface="Liberation Mono"/>
              </a:rPr>
              <a:t>);</a:t>
            </a:r>
          </a:p>
        </p:txBody>
      </p:sp>
      <p:sp>
        <p:nvSpPr>
          <p:cNvPr id="3" name="Rectangle 2">
            <a:extLst>
              <a:ext uri="{FF2B5EF4-FFF2-40B4-BE49-F238E27FC236}">
                <a16:creationId xmlns:a16="http://schemas.microsoft.com/office/drawing/2014/main" id="{0261E889-0054-2315-F9A8-E53C41939D67}"/>
              </a:ext>
            </a:extLst>
          </p:cNvPr>
          <p:cNvSpPr/>
          <p:nvPr/>
        </p:nvSpPr>
        <p:spPr>
          <a:xfrm>
            <a:off x="551384" y="5013176"/>
            <a:ext cx="11161240" cy="156966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COUNT</a:t>
            </a:r>
            <a:r>
              <a:rPr lang="en-US" dirty="0">
                <a:solidFill>
                  <a:srgbClr val="000000"/>
                </a:solidFill>
                <a:latin typeface="Liberation Mono"/>
              </a:rPr>
              <a:t>(</a:t>
            </a:r>
            <a:r>
              <a:rPr lang="en-US" dirty="0">
                <a:solidFill>
                  <a:srgbClr val="A67F59"/>
                </a:solidFill>
                <a:latin typeface="Liberation Mono"/>
              </a:rPr>
              <a: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&lt;</a:t>
            </a:r>
            <a:r>
              <a:rPr lang="en-US" dirty="0">
                <a:solidFill>
                  <a:srgbClr val="000000"/>
                </a:solidFill>
                <a:latin typeface="Liberation Mono"/>
              </a:rPr>
              <a:t> </a:t>
            </a:r>
            <a:r>
              <a:rPr lang="en-US" dirty="0">
                <a:solidFill>
                  <a:srgbClr val="990055"/>
                </a:solidFill>
                <a:latin typeface="Liberation Mono"/>
              </a:rPr>
              <a:t>3</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endParaRPr lang="en-US" sz="800" dirty="0">
              <a:solidFill>
                <a:srgbClr val="000000"/>
              </a:solidFill>
              <a:latin typeface="Liberation Mono"/>
            </a:endParaRPr>
          </a:p>
          <a:p>
            <a:r>
              <a:rPr lang="en-US" dirty="0">
                <a:solidFill>
                  <a:srgbClr val="C00000"/>
                </a:solidFill>
                <a:latin typeface="Liberation Mono"/>
              </a:rPr>
              <a:t>Display all job where least number of employees are working.</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COUNT</a:t>
            </a:r>
            <a:r>
              <a:rPr lang="en-US" dirty="0">
                <a:solidFill>
                  <a:srgbClr val="000000"/>
                </a:solidFill>
                <a:latin typeface="Liberation Mono"/>
              </a:rPr>
              <a:t>(</a:t>
            </a:r>
            <a:r>
              <a:rPr lang="en-US" dirty="0">
                <a:solidFill>
                  <a:srgbClr val="A67F59"/>
                </a:solidFill>
                <a:latin typeface="Liberation Mono"/>
              </a:rPr>
              <a: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a:t>
            </a:r>
            <a:r>
              <a:rPr lang="en-US" dirty="0">
                <a:solidFill>
                  <a:srgbClr val="0077AA"/>
                </a:solidFill>
                <a:latin typeface="Liberation Mono"/>
              </a:rPr>
              <a:t>DISTINCT</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a:t>
            </a:r>
            <a:r>
              <a:rPr lang="en-US" dirty="0">
                <a:solidFill>
                  <a:srgbClr val="A67F59"/>
                </a:solidFill>
                <a:latin typeface="Liberation Mono"/>
              </a:rPr>
              <a: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MIN</a:t>
            </a:r>
            <a:r>
              <a:rPr lang="en-US" dirty="0">
                <a:solidFill>
                  <a:srgbClr val="000000"/>
                </a:solidFill>
                <a:latin typeface="Liberation Mono"/>
              </a:rPr>
              <a:t>(R1) </a:t>
            </a:r>
            <a:r>
              <a:rPr lang="en-US" dirty="0">
                <a:solidFill>
                  <a:srgbClr val="0077AA"/>
                </a:solidFill>
                <a:latin typeface="Liberation Mono"/>
              </a:rPr>
              <a:t>FROM</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job, </a:t>
            </a:r>
            <a:r>
              <a:rPr lang="en-US" dirty="0">
                <a:solidFill>
                  <a:srgbClr val="803A69"/>
                </a:solidFill>
                <a:latin typeface="Liberation Mono"/>
              </a:rPr>
              <a:t>COUNT</a:t>
            </a:r>
            <a:r>
              <a:rPr lang="en-US" dirty="0">
                <a:solidFill>
                  <a:srgbClr val="000000"/>
                </a:solidFill>
                <a:latin typeface="Liberation Mono"/>
              </a:rPr>
              <a:t>(</a:t>
            </a:r>
            <a:r>
              <a:rPr lang="en-US" dirty="0">
                <a:solidFill>
                  <a:srgbClr val="A67F59"/>
                </a:solidFill>
                <a:latin typeface="Liberation Mono"/>
              </a:rPr>
              <a:t>*</a:t>
            </a:r>
            <a:r>
              <a:rPr lang="en-US" dirty="0">
                <a:solidFill>
                  <a:srgbClr val="000000"/>
                </a:solidFill>
                <a:latin typeface="Liberation Mono"/>
              </a:rPr>
              <a:t>) R1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a:t>
            </a:r>
          </a:p>
        </p:txBody>
      </p:sp>
      <p:sp>
        <p:nvSpPr>
          <p:cNvPr id="7" name="Rectangle 6">
            <a:extLst>
              <a:ext uri="{FF2B5EF4-FFF2-40B4-BE49-F238E27FC236}">
                <a16:creationId xmlns:a16="http://schemas.microsoft.com/office/drawing/2014/main" id="{3C3150C1-3392-A8F9-4904-94E5D914F073}"/>
              </a:ext>
            </a:extLst>
          </p:cNvPr>
          <p:cNvSpPr/>
          <p:nvPr/>
        </p:nvSpPr>
        <p:spPr>
          <a:xfrm>
            <a:off x="551384" y="1844824"/>
            <a:ext cx="11161240" cy="369332"/>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803A69"/>
                </a:solidFill>
                <a:latin typeface="Liberation Mono"/>
              </a:rPr>
              <a:t>DENSE_RANK() OVER</a:t>
            </a:r>
            <a:r>
              <a:rPr lang="en-IN" dirty="0">
                <a:latin typeface="Liberation Mono"/>
              </a:rPr>
              <a:t>(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sal </a:t>
            </a:r>
            <a:r>
              <a:rPr lang="en-IN" dirty="0">
                <a:solidFill>
                  <a:srgbClr val="0077AA"/>
                </a:solidFill>
                <a:latin typeface="Liberation Mono"/>
              </a:rPr>
              <a:t>DESC</a:t>
            </a:r>
            <a:r>
              <a:rPr lang="en-IN" dirty="0">
                <a:latin typeface="Liberation Mono"/>
              </a:rPr>
              <a:t>) </a:t>
            </a:r>
            <a:r>
              <a:rPr lang="en-IN" dirty="0">
                <a:solidFill>
                  <a:schemeClr val="bg1">
                    <a:lumMod val="50000"/>
                  </a:schemeClr>
                </a:solidFill>
                <a:latin typeface="Liberation Mono"/>
              </a:rPr>
              <a:t>R1</a:t>
            </a:r>
            <a:r>
              <a:rPr lang="en-IN" dirty="0">
                <a:latin typeface="Liberation Mono"/>
              </a:rPr>
              <a:t>, ename, sal  </a:t>
            </a:r>
            <a:r>
              <a:rPr lang="en-IN" dirty="0">
                <a:solidFill>
                  <a:srgbClr val="0077AA"/>
                </a:solidFill>
                <a:latin typeface="Liberation Mono"/>
              </a:rPr>
              <a:t>AS</a:t>
            </a:r>
            <a:r>
              <a:rPr lang="en-IN" dirty="0">
                <a:latin typeface="Liberation Mono"/>
              </a:rPr>
              <a:t> </a:t>
            </a:r>
            <a:r>
              <a:rPr lang="en-IN" dirty="0">
                <a:solidFill>
                  <a:schemeClr val="bg1">
                    <a:lumMod val="50000"/>
                  </a:schemeClr>
                </a:solidFill>
                <a:latin typeface="Liberation Mono"/>
              </a:rPr>
              <a:t>salary</a:t>
            </a:r>
            <a:r>
              <a:rPr lang="en-IN" dirty="0">
                <a:latin typeface="Liberation Mono"/>
              </a:rPr>
              <a:t>  </a:t>
            </a:r>
            <a:r>
              <a:rPr lang="en-IN" dirty="0">
                <a:solidFill>
                  <a:srgbClr val="0077AA"/>
                </a:solidFill>
                <a:latin typeface="Liberation Mono"/>
              </a:rPr>
              <a:t>FROM</a:t>
            </a:r>
            <a:r>
              <a:rPr lang="en-IN" dirty="0">
                <a:latin typeface="Liberation Mono"/>
              </a:rPr>
              <a:t> emp QUALIFY(salary = 3000);</a:t>
            </a:r>
            <a:endParaRPr lang="en-US" dirty="0">
              <a:solidFill>
                <a:srgbClr val="000000"/>
              </a:solidFill>
              <a:latin typeface="Liberation Mono"/>
            </a:endParaRPr>
          </a:p>
        </p:txBody>
      </p:sp>
    </p:spTree>
    <p:extLst>
      <p:ext uri="{BB962C8B-B14F-4D97-AF65-F5344CB8AC3E}">
        <p14:creationId xmlns:p14="http://schemas.microsoft.com/office/powerpoint/2010/main" val="349203667"/>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selecting data from</a:t>
            </a:r>
          </a:p>
          <a:p>
            <a:pPr algn="ctr">
              <a:spcBef>
                <a:spcPct val="0"/>
              </a:spcBef>
              <a:defRPr/>
            </a:pPr>
            <a:endParaRPr lang="en-US" sz="2000" dirty="0">
              <a:solidFill>
                <a:srgbClr val="DC525C"/>
              </a:solidFill>
              <a:latin typeface="Segoe UI Light" panose="020B0502040204020203" pitchFamily="34" charset="0"/>
              <a:cs typeface="Segoe UI Light" panose="020B0502040204020203" pitchFamily="34" charset="0"/>
            </a:endParaRPr>
          </a:p>
          <a:p>
            <a:pPr marL="914400" indent="-914400">
              <a:spcBef>
                <a:spcPct val="0"/>
              </a:spcBef>
              <a:buFont typeface="+mj-lt"/>
              <a:buAutoNum type="arabicPeriod"/>
              <a:defRPr/>
            </a:pPr>
            <a:r>
              <a:rPr lang="en-US" sz="4800" dirty="0">
                <a:solidFill>
                  <a:srgbClr val="DC525C"/>
                </a:solidFill>
                <a:latin typeface="Segoe UI Light" panose="020B0502040204020203" pitchFamily="34" charset="0"/>
                <a:cs typeface="Segoe UI Light" panose="020B0502040204020203" pitchFamily="34" charset="0"/>
              </a:rPr>
              <a:t>values</a:t>
            </a:r>
          </a:p>
          <a:p>
            <a:pPr marL="914400" indent="-914400">
              <a:spcBef>
                <a:spcPct val="0"/>
              </a:spcBef>
              <a:buFont typeface="+mj-lt"/>
              <a:buAutoNum type="arabicPeriod"/>
              <a:defRPr/>
            </a:pPr>
            <a:r>
              <a:rPr lang="en-US" sz="4800" dirty="0">
                <a:solidFill>
                  <a:srgbClr val="DC525C"/>
                </a:solidFill>
                <a:latin typeface="Segoe UI Light" panose="020B0502040204020203" pitchFamily="34" charset="0"/>
                <a:cs typeface="Segoe UI Light" panose="020B0502040204020203" pitchFamily="34" charset="0"/>
              </a:rPr>
              <a:t>csv file</a:t>
            </a:r>
          </a:p>
          <a:p>
            <a:pPr marL="914400" indent="-914400">
              <a:spcBef>
                <a:spcPct val="0"/>
              </a:spcBef>
              <a:buFont typeface="+mj-lt"/>
              <a:buAutoNum type="arabicPeriod"/>
              <a:defRPr/>
            </a:pPr>
            <a:r>
              <a:rPr lang="en-US" sz="4800" dirty="0">
                <a:solidFill>
                  <a:srgbClr val="DC525C"/>
                </a:solidFill>
                <a:latin typeface="Segoe UI Light" panose="020B0502040204020203" pitchFamily="34" charset="0"/>
                <a:cs typeface="Segoe UI Light" panose="020B0502040204020203" pitchFamily="34" charset="0"/>
              </a:rPr>
              <a:t>table</a:t>
            </a:r>
          </a:p>
        </p:txBody>
      </p:sp>
    </p:spTree>
    <p:extLst>
      <p:ext uri="{BB962C8B-B14F-4D97-AF65-F5344CB8AC3E}">
        <p14:creationId xmlns:p14="http://schemas.microsoft.com/office/powerpoint/2010/main" val="1831236451"/>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1. values</a:t>
            </a:r>
          </a:p>
        </p:txBody>
      </p:sp>
      <p:sp>
        <p:nvSpPr>
          <p:cNvPr id="4" name="Rectangle 3">
            <a:extLst>
              <a:ext uri="{FF2B5EF4-FFF2-40B4-BE49-F238E27FC236}">
                <a16:creationId xmlns:a16="http://schemas.microsoft.com/office/drawing/2014/main" id="{5AF0498E-2384-0D3F-BEAF-85087E9F03AE}"/>
              </a:ext>
            </a:extLst>
          </p:cNvPr>
          <p:cNvSpPr/>
          <p:nvPr/>
        </p:nvSpPr>
        <p:spPr>
          <a:xfrm>
            <a:off x="262558" y="4782051"/>
            <a:ext cx="11305256" cy="1384995"/>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The column list of the resulting table is C1, C2, and so on.</a:t>
            </a: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The number of column values for all the row must be same.</a:t>
            </a:r>
          </a:p>
          <a:p>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FF0000"/>
                </a:solidFill>
                <a:latin typeface="Palatino Linotype" panose="02040502050505030304" pitchFamily="18" charset="0"/>
                <a:cs typeface="Arial" panose="020B0604020202020204" pitchFamily="34" charset="0"/>
              </a:rPr>
              <a:t>e.g.</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0077AA"/>
                </a:solidFill>
                <a:latin typeface="Liberation Mono"/>
              </a:rPr>
              <a:t>SELECT</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A67F59"/>
                </a:solidFill>
                <a:latin typeface="Liberation Mono"/>
              </a:rPr>
              <a:t>*</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0077AA"/>
                </a:solidFill>
                <a:latin typeface="Liberation Mono"/>
              </a:rPr>
              <a:t>FROM</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0077AA"/>
                </a:solidFill>
                <a:latin typeface="Liberation Mono"/>
              </a:rPr>
              <a:t>VALUES</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990055"/>
                </a:solidFill>
                <a:latin typeface="Liberation Mono"/>
              </a:rPr>
              <a:t>1</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990055"/>
                </a:solidFill>
                <a:latin typeface="Liberation Mono"/>
              </a:rPr>
              <a:t>2</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990055"/>
                </a:solidFill>
                <a:latin typeface="Liberation Mono"/>
              </a:rPr>
              <a:t>3</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990055"/>
                </a:solidFill>
                <a:latin typeface="Liberation Mono"/>
              </a:rPr>
              <a:t>4</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990055"/>
                </a:solidFill>
                <a:latin typeface="Liberation Mono"/>
              </a:rPr>
              <a:t>5</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990055"/>
                </a:solidFill>
                <a:latin typeface="Liberation Mono"/>
              </a:rPr>
              <a:t>6</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990055"/>
                </a:solidFill>
                <a:latin typeface="Liberation Mono"/>
              </a:rPr>
              <a:t>7</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FF0000"/>
                </a:solidFill>
                <a:latin typeface="Palatino Linotype" panose="02040502050505030304" pitchFamily="18" charset="0"/>
                <a:cs typeface="Arial" panose="020B0604020202020204" pitchFamily="34" charset="0"/>
              </a:rPr>
              <a:t>//error Column count does not match.</a:t>
            </a:r>
          </a:p>
        </p:txBody>
      </p:sp>
      <p:sp>
        <p:nvSpPr>
          <p:cNvPr id="5" name="Rectangle 4">
            <a:extLst>
              <a:ext uri="{FF2B5EF4-FFF2-40B4-BE49-F238E27FC236}">
                <a16:creationId xmlns:a16="http://schemas.microsoft.com/office/drawing/2014/main" id="{49BE9F04-6ED2-742C-7406-93FB52BDB98C}"/>
              </a:ext>
            </a:extLst>
          </p:cNvPr>
          <p:cNvSpPr/>
          <p:nvPr/>
        </p:nvSpPr>
        <p:spPr>
          <a:xfrm>
            <a:off x="3611724" y="3284730"/>
            <a:ext cx="4968552" cy="400110"/>
          </a:xfrm>
          <a:prstGeom prst="rect">
            <a:avLst/>
          </a:prstGeom>
        </p:spPr>
        <p:txBody>
          <a:bodyPr wrap="square">
            <a:spAutoFit/>
          </a:bodyPr>
          <a:lstStyle/>
          <a:p>
            <a:r>
              <a:rPr lang="en-US" sz="2000" b="0" i="0" dirty="0">
                <a:solidFill>
                  <a:srgbClr val="000000"/>
                </a:solidFill>
                <a:effectLst/>
                <a:latin typeface="Palatino Linotype" panose="02040502050505030304" pitchFamily="18" charset="0"/>
              </a:rPr>
              <a:t>A list of rows that can be used like a table.</a:t>
            </a:r>
            <a:endParaRPr lang="en-IN" sz="2000" b="1" dirty="0">
              <a:latin typeface="Palatino Linotype" panose="02040502050505030304" pitchFamily="18" charset="0"/>
              <a:cs typeface="Arial" panose="020B0604020202020204" pitchFamily="34" charset="0"/>
            </a:endParaRPr>
          </a:p>
        </p:txBody>
      </p:sp>
    </p:spTree>
    <p:extLst>
      <p:ext uri="{BB962C8B-B14F-4D97-AF65-F5344CB8AC3E}">
        <p14:creationId xmlns:p14="http://schemas.microsoft.com/office/powerpoint/2010/main" val="590438232"/>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values</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216828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endParaRPr lang="en-US" sz="2000" dirty="0">
              <a:solidFill>
                <a:schemeClr val="tx1">
                  <a:lumMod val="95000"/>
                  <a:lumOff val="5000"/>
                </a:schemeClr>
              </a:solidFill>
              <a:latin typeface="Liberation Mono"/>
              <a:cs typeface="Arial" panose="020B0604020202020204" pitchFamily="34" charset="0"/>
            </a:endParaRPr>
          </a:p>
          <a:p>
            <a:endParaRPr lang="en-US" sz="800" dirty="0">
              <a:solidFill>
                <a:srgbClr val="0077AA"/>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VALUES </a:t>
            </a:r>
            <a:r>
              <a:rPr lang="en-US" sz="2000" dirty="0">
                <a:solidFill>
                  <a:schemeClr val="tx1">
                    <a:lumMod val="95000"/>
                    <a:lumOff val="5000"/>
                  </a:schemeClr>
                </a:solidFill>
                <a:latin typeface="Liberation Mono"/>
                <a:cs typeface="Arial" panose="020B0604020202020204" pitchFamily="34" charset="0"/>
              </a:rPr>
              <a:t>(v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 (v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 (v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 , . .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LAST</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a:t>
            </a:r>
            <a:r>
              <a:rPr lang="en-US" sz="2000" dirty="0">
                <a:solidFill>
                  <a:srgbClr val="0077AA"/>
                </a:solidFill>
                <a:latin typeface="Liberation Mono"/>
                <a:cs typeface="Arial" panose="020B0604020202020204" pitchFamily="34" charset="0"/>
              </a:rPr>
              <a:t>ROW</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ROWS</a:t>
            </a:r>
            <a:r>
              <a:rPr lang="en-US" sz="2000" dirty="0">
                <a:solidFill>
                  <a:schemeClr val="tx1">
                    <a:lumMod val="95000"/>
                    <a:lumOff val="5000"/>
                  </a:schemeClr>
                </a:solidFill>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ONLY</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WITH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TIES</a:t>
            </a:r>
            <a:r>
              <a:rPr lang="en-US" sz="2000" dirty="0">
                <a:solidFill>
                  <a:schemeClr val="tx1">
                    <a:lumMod val="95000"/>
                    <a:lumOff val="5000"/>
                  </a:schemeClr>
                </a:solidFill>
                <a:latin typeface="Liberation Mono"/>
                <a:cs typeface="Arial" panose="020B0604020202020204" pitchFamily="34" charset="0"/>
              </a:rPr>
              <a:t> } ]</a:t>
            </a:r>
          </a:p>
        </p:txBody>
      </p:sp>
      <p:sp>
        <p:nvSpPr>
          <p:cNvPr id="4" name="Rectangle 3">
            <a:extLst>
              <a:ext uri="{FF2B5EF4-FFF2-40B4-BE49-F238E27FC236}">
                <a16:creationId xmlns:a16="http://schemas.microsoft.com/office/drawing/2014/main" id="{99144A48-1342-37F0-1C74-0B7DC226B155}"/>
              </a:ext>
            </a:extLst>
          </p:cNvPr>
          <p:cNvSpPr/>
          <p:nvPr/>
        </p:nvSpPr>
        <p:spPr>
          <a:xfrm>
            <a:off x="262558" y="3284984"/>
            <a:ext cx="11594082" cy="2677656"/>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Sharmin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'Manager'</a:t>
            </a:r>
            <a:r>
              <a:rPr lang="en-IN" dirty="0">
                <a:latin typeface="Liberation Mono"/>
              </a:rPr>
              <a:t>, </a:t>
            </a:r>
            <a:r>
              <a:rPr lang="en-IN" dirty="0">
                <a:solidFill>
                  <a:srgbClr val="990055"/>
                </a:solidFill>
                <a:latin typeface="Liberation Mono"/>
              </a:rPr>
              <a:t>5000</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Vrushali</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'Accountant'</a:t>
            </a:r>
            <a:r>
              <a:rPr lang="en-IN" dirty="0">
                <a:latin typeface="Liberation Mono"/>
              </a:rPr>
              <a:t>, </a:t>
            </a:r>
            <a:r>
              <a:rPr lang="en-IN" dirty="0">
                <a:solidFill>
                  <a:srgbClr val="990055"/>
                </a:solidFill>
                <a:latin typeface="Liberation Mono"/>
              </a:rPr>
              <a:t>2400</a:t>
            </a:r>
            <a:r>
              <a:rPr lang="en-IN" dirty="0">
                <a:latin typeface="Liberation Mono"/>
              </a:rPr>
              <a:t>), (</a:t>
            </a:r>
            <a:r>
              <a:rPr lang="en-IN" dirty="0">
                <a:solidFill>
                  <a:srgbClr val="990055"/>
                </a:solidFill>
                <a:latin typeface="Liberation Mono"/>
              </a:rPr>
              <a:t>4</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Ruhan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4500</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Sharmin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'Manager'</a:t>
            </a:r>
            <a:r>
              <a:rPr lang="en-IN" dirty="0">
                <a:latin typeface="Liberation Mono"/>
              </a:rPr>
              <a:t>, </a:t>
            </a:r>
            <a:r>
              <a:rPr lang="en-IN" dirty="0">
                <a:solidFill>
                  <a:srgbClr val="990055"/>
                </a:solidFill>
                <a:latin typeface="Liberation Mono"/>
              </a:rPr>
              <a:t>5000</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Vrushali</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'Accountant'</a:t>
            </a:r>
            <a:r>
              <a:rPr lang="en-IN" dirty="0">
                <a:latin typeface="Liberation Mono"/>
              </a:rPr>
              <a:t>, </a:t>
            </a:r>
            <a:r>
              <a:rPr lang="en-IN" dirty="0">
                <a:solidFill>
                  <a:srgbClr val="990055"/>
                </a:solidFill>
                <a:latin typeface="Liberation Mono"/>
              </a:rPr>
              <a:t>2400</a:t>
            </a:r>
            <a:r>
              <a:rPr lang="en-IN" dirty="0">
                <a:latin typeface="Liberation Mono"/>
              </a:rPr>
              <a:t>), (</a:t>
            </a:r>
            <a:r>
              <a:rPr lang="en-IN" dirty="0">
                <a:solidFill>
                  <a:srgbClr val="990055"/>
                </a:solidFill>
                <a:latin typeface="Liberation Mono"/>
              </a:rPr>
              <a:t>4</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Ruhan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4500</a:t>
            </a:r>
            <a:r>
              <a:rPr lang="en-IN" dirty="0">
                <a:latin typeface="Liberation Mono"/>
              </a:rPr>
              <a:t>)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C1 </a:t>
            </a:r>
            <a:r>
              <a:rPr lang="en-IN" dirty="0">
                <a:solidFill>
                  <a:srgbClr val="0077AA"/>
                </a:solidFill>
                <a:latin typeface="Liberation Mono"/>
              </a:rPr>
              <a:t>desc</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Sharmin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'Manager'</a:t>
            </a:r>
            <a:r>
              <a:rPr lang="en-IN" dirty="0">
                <a:latin typeface="Liberation Mono"/>
              </a:rPr>
              <a:t>, </a:t>
            </a:r>
            <a:r>
              <a:rPr lang="en-IN" dirty="0">
                <a:solidFill>
                  <a:srgbClr val="990055"/>
                </a:solidFill>
                <a:latin typeface="Liberation Mono"/>
              </a:rPr>
              <a:t>5000</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Vrushali</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'Accountant'</a:t>
            </a:r>
            <a:r>
              <a:rPr lang="en-IN" dirty="0">
                <a:latin typeface="Liberation Mono"/>
              </a:rPr>
              <a:t>, </a:t>
            </a:r>
            <a:r>
              <a:rPr lang="en-IN" dirty="0">
                <a:solidFill>
                  <a:srgbClr val="990055"/>
                </a:solidFill>
                <a:latin typeface="Liberation Mono"/>
              </a:rPr>
              <a:t>2400</a:t>
            </a:r>
            <a:r>
              <a:rPr lang="en-IN" dirty="0">
                <a:latin typeface="Liberation Mono"/>
              </a:rPr>
              <a:t>), (</a:t>
            </a:r>
            <a:r>
              <a:rPr lang="en-IN" dirty="0">
                <a:solidFill>
                  <a:srgbClr val="990055"/>
                </a:solidFill>
                <a:latin typeface="Liberation Mono"/>
              </a:rPr>
              <a:t>4</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Ruhan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4500</a:t>
            </a:r>
            <a:r>
              <a:rPr lang="en-IN" dirty="0">
                <a:latin typeface="Liberation Mono"/>
              </a:rPr>
              <a:t>) </a:t>
            </a:r>
            <a:r>
              <a:rPr lang="en-IN" dirty="0">
                <a:solidFill>
                  <a:srgbClr val="0077AA"/>
                </a:solidFill>
                <a:latin typeface="Liberation Mono"/>
              </a:rPr>
              <a:t>OFFSET</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0077AA"/>
                </a:solidFill>
                <a:latin typeface="Liberation Mono"/>
              </a:rPr>
              <a:t>ROWS</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Sharmin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'Manager'</a:t>
            </a:r>
            <a:r>
              <a:rPr lang="en-IN" dirty="0">
                <a:latin typeface="Liberation Mono"/>
              </a:rPr>
              <a:t>, </a:t>
            </a:r>
            <a:r>
              <a:rPr lang="en-IN" dirty="0">
                <a:solidFill>
                  <a:srgbClr val="990055"/>
                </a:solidFill>
                <a:latin typeface="Liberation Mono"/>
              </a:rPr>
              <a:t>5000</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Vrushali</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'Accountant'</a:t>
            </a:r>
            <a:r>
              <a:rPr lang="en-IN" dirty="0">
                <a:latin typeface="Liberation Mono"/>
              </a:rPr>
              <a:t>, </a:t>
            </a:r>
            <a:r>
              <a:rPr lang="en-IN" dirty="0">
                <a:solidFill>
                  <a:srgbClr val="990055"/>
                </a:solidFill>
                <a:latin typeface="Liberation Mono"/>
              </a:rPr>
              <a:t>2400</a:t>
            </a:r>
            <a:r>
              <a:rPr lang="en-IN" dirty="0">
                <a:latin typeface="Liberation Mono"/>
              </a:rPr>
              <a:t>), (</a:t>
            </a:r>
            <a:r>
              <a:rPr lang="en-IN" dirty="0">
                <a:solidFill>
                  <a:srgbClr val="990055"/>
                </a:solidFill>
                <a:latin typeface="Liberation Mono"/>
              </a:rPr>
              <a:t>4</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Ruhan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4500</a:t>
            </a:r>
            <a:r>
              <a:rPr lang="en-IN" dirty="0">
                <a:latin typeface="Liberation Mono"/>
              </a:rPr>
              <a:t>) </a:t>
            </a:r>
            <a:r>
              <a:rPr lang="en-IN" dirty="0">
                <a:solidFill>
                  <a:srgbClr val="0077AA"/>
                </a:solidFill>
                <a:latin typeface="Liberation Mono"/>
              </a:rPr>
              <a:t>OFFSET</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0077AA"/>
                </a:solidFill>
                <a:latin typeface="Liberation Mono"/>
              </a:rPr>
              <a:t>ROWS</a:t>
            </a:r>
            <a:r>
              <a:rPr lang="en-IN" dirty="0">
                <a:latin typeface="Liberation Mono"/>
              </a:rPr>
              <a:t> </a:t>
            </a:r>
            <a:r>
              <a:rPr lang="en-IN" dirty="0">
                <a:solidFill>
                  <a:srgbClr val="0077AA"/>
                </a:solidFill>
                <a:latin typeface="Liberation Mono"/>
              </a:rPr>
              <a:t>FETCH</a:t>
            </a:r>
            <a:r>
              <a:rPr lang="en-IN" dirty="0">
                <a:latin typeface="Liberation Mono"/>
              </a:rPr>
              <a:t> </a:t>
            </a:r>
            <a:r>
              <a:rPr lang="en-IN" dirty="0">
                <a:solidFill>
                  <a:srgbClr val="0077AA"/>
                </a:solidFill>
                <a:latin typeface="Liberation Mono"/>
              </a:rPr>
              <a:t>FIRST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ROW</a:t>
            </a:r>
            <a:r>
              <a:rPr lang="en-IN" dirty="0">
                <a:latin typeface="Liberation Mono"/>
              </a:rPr>
              <a:t> </a:t>
            </a:r>
            <a:r>
              <a:rPr lang="en-IN" dirty="0">
                <a:solidFill>
                  <a:srgbClr val="0077AA"/>
                </a:solidFill>
                <a:latin typeface="Liberation Mono"/>
              </a:rPr>
              <a:t>ONLY</a:t>
            </a:r>
            <a:r>
              <a:rPr lang="en-IN" dirty="0">
                <a:latin typeface="Liberation Mono"/>
              </a:rPr>
              <a:t>;</a:t>
            </a:r>
          </a:p>
        </p:txBody>
      </p:sp>
    </p:spTree>
    <p:extLst>
      <p:ext uri="{BB962C8B-B14F-4D97-AF65-F5344CB8AC3E}">
        <p14:creationId xmlns:p14="http://schemas.microsoft.com/office/powerpoint/2010/main" val="2637892781"/>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2. csvread file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3951674567"/>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csvread file with headerline</a:t>
            </a: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1138773"/>
          </a:xfrm>
          <a:prstGeom prst="rect">
            <a:avLst/>
          </a:prstGeom>
        </p:spPr>
        <p:txBody>
          <a:bodyPr wrap="square">
            <a:spAutoFit/>
          </a:bodyPr>
          <a:lstStyle/>
          <a:p>
            <a:r>
              <a:rPr lang="en-IN" sz="2000" dirty="0">
                <a:solidFill>
                  <a:schemeClr val="accent6">
                    <a:lumMod val="50000"/>
                  </a:schemeClr>
                </a:solidFill>
                <a:latin typeface="Liberation Mono"/>
                <a:cs typeface="Arial" panose="020B0604020202020204" pitchFamily="34" charset="0"/>
              </a:rPr>
              <a:t>                   </a:t>
            </a:r>
            <a:r>
              <a:rPr lang="en-IN" sz="2000" b="1" dirty="0">
                <a:solidFill>
                  <a:schemeClr val="accent4">
                    <a:lumMod val="50000"/>
                  </a:schemeClr>
                </a:solidFill>
                <a:latin typeface="Liberation Mono"/>
                <a:cs typeface="Arial" panose="020B0604020202020204" pitchFamily="34" charset="0"/>
              </a:rPr>
              <a:t>modifiers</a:t>
            </a:r>
            <a:endParaRPr lang="en-US" sz="2000" b="1" dirty="0">
              <a:solidFill>
                <a:schemeClr val="accent4">
                  <a:lumMod val="50000"/>
                </a:schemeClr>
              </a:solidFill>
              <a:latin typeface="Liberation Mono"/>
              <a:cs typeface="Arial" panose="020B0604020202020204" pitchFamily="34" charset="0"/>
            </a:endParaRPr>
          </a:p>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u="heavy" dirty="0">
                <a:solidFill>
                  <a:schemeClr val="tx1">
                    <a:lumMod val="95000"/>
                    <a:lumOff val="5000"/>
                  </a:schemeClr>
                </a:solidFill>
                <a:uFill>
                  <a:solidFill>
                    <a:srgbClr val="570528"/>
                  </a:solidFill>
                </a:uFill>
                <a:latin typeface="Liberation Mono"/>
                <a:cs typeface="Arial" panose="020B0604020202020204" pitchFamily="34" charset="0"/>
              </a:rPr>
              <a:t>ALL / DISTINCT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 . .)</a:t>
            </a:r>
            <a:endParaRPr lang="en-US" sz="2000" dirty="0">
              <a:solidFill>
                <a:schemeClr val="tx1">
                  <a:lumMod val="95000"/>
                  <a:lumOff val="5000"/>
                </a:schemeClr>
              </a:solidFill>
              <a:latin typeface="Liberation Mono"/>
              <a:cs typeface="Arial" panose="020B0604020202020204" pitchFamily="34" charset="0"/>
            </a:endParaRP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CSVREAD</a:t>
            </a:r>
            <a:r>
              <a:rPr lang="en-US" sz="2000" dirty="0">
                <a:solidFill>
                  <a:schemeClr val="tx1">
                    <a:lumMod val="95000"/>
                    <a:lumOff val="5000"/>
                  </a:schemeClr>
                </a:solidFill>
                <a:latin typeface="Liberation Mono"/>
                <a:cs typeface="Arial" panose="020B0604020202020204" pitchFamily="34" charset="0"/>
              </a:rPr>
              <a:t>( '</a:t>
            </a:r>
            <a:r>
              <a:rPr lang="en-US" sz="2000" dirty="0" err="1">
                <a:solidFill>
                  <a:schemeClr val="tx1">
                    <a:lumMod val="95000"/>
                    <a:lumOff val="5000"/>
                  </a:schemeClr>
                </a:solidFill>
                <a:latin typeface="Liberation Mono"/>
                <a:cs typeface="Arial" panose="020B0604020202020204" pitchFamily="34" charset="0"/>
              </a:rPr>
              <a:t>filePath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p>
        </p:txBody>
      </p:sp>
      <p:sp>
        <p:nvSpPr>
          <p:cNvPr id="2" name="TextBox 1">
            <a:extLst>
              <a:ext uri="{FF2B5EF4-FFF2-40B4-BE49-F238E27FC236}">
                <a16:creationId xmlns:a16="http://schemas.microsoft.com/office/drawing/2014/main" id="{857CA75D-8277-4F0A-60C0-E78103DD0F4C}"/>
              </a:ext>
            </a:extLst>
          </p:cNvPr>
          <p:cNvSpPr txBox="1"/>
          <p:nvPr/>
        </p:nvSpPr>
        <p:spPr>
          <a:xfrm>
            <a:off x="262558" y="2060848"/>
            <a:ext cx="11522074" cy="212365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 </a:t>
            </a:r>
            <a:r>
              <a:rPr lang="en-US" dirty="0">
                <a:solidFill>
                  <a:srgbClr val="0077AA"/>
                </a:solidFill>
                <a:latin typeface="Liberation Mono"/>
                <a:cs typeface="Arial" panose="020B0604020202020204" pitchFamily="34" charset="0"/>
              </a:rPr>
              <a:t>FROM CSVREAD</a:t>
            </a:r>
            <a:r>
              <a:rPr lang="en-US" dirty="0">
                <a:latin typeface="Liberation Mono"/>
              </a:rPr>
              <a:t>('c:\saleel\movie.csv');</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"MOVIE 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a:t>
            </a:r>
          </a:p>
          <a:p>
            <a:pPr marL="285750" indent="-285750">
              <a:buFont typeface="Arial" panose="020B0604020202020204" pitchFamily="34" charset="0"/>
              <a:buChar char="•"/>
            </a:pPr>
            <a:endParaRPr lang="en-US" sz="6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 </a:t>
            </a:r>
            <a:r>
              <a:rPr lang="en-US" dirty="0">
                <a:solidFill>
                  <a:srgbClr val="0077AA"/>
                </a:solidFill>
                <a:latin typeface="Liberation Mono"/>
                <a:cs typeface="Arial" panose="020B0604020202020204" pitchFamily="34" charset="0"/>
              </a:rPr>
              <a:t>ORDER</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duration </a:t>
            </a:r>
            <a:r>
              <a:rPr lang="en-US" dirty="0">
                <a:solidFill>
                  <a:srgbClr val="0077AA"/>
                </a:solidFill>
                <a:latin typeface="Liberation Mono"/>
                <a:cs typeface="Arial" panose="020B0604020202020204" pitchFamily="34" charset="0"/>
              </a:rPr>
              <a:t>NULLS</a:t>
            </a:r>
            <a:r>
              <a:rPr lang="en-US" dirty="0">
                <a:latin typeface="Liberation Mono"/>
              </a:rPr>
              <a:t> </a:t>
            </a:r>
            <a:r>
              <a:rPr lang="en-US" dirty="0">
                <a:solidFill>
                  <a:srgbClr val="0077AA"/>
                </a:solidFill>
                <a:latin typeface="Liberation Mono"/>
                <a:cs typeface="Arial" panose="020B0604020202020204" pitchFamily="34" charset="0"/>
              </a:rPr>
              <a:t>LAST</a:t>
            </a:r>
            <a:r>
              <a:rPr lang="en-US" dirty="0">
                <a:latin typeface="Liberation Mono"/>
              </a:rPr>
              <a:t>;</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AS</a:t>
            </a:r>
            <a:r>
              <a:rPr lang="en-US" dirty="0">
                <a:latin typeface="Liberation Mono"/>
              </a:rPr>
              <a:t> "MOVIE 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 </a:t>
            </a:r>
            <a:r>
              <a:rPr lang="en-US" dirty="0">
                <a:solidFill>
                  <a:srgbClr val="0077AA"/>
                </a:solidFill>
                <a:latin typeface="Liberation Mono"/>
                <a:cs typeface="Arial" panose="020B0604020202020204" pitchFamily="34" charset="0"/>
              </a:rPr>
              <a:t>WHERE</a:t>
            </a:r>
            <a:r>
              <a:rPr lang="en-US" dirty="0">
                <a:latin typeface="Liberation Mono"/>
              </a:rPr>
              <a:t> duration </a:t>
            </a:r>
            <a:r>
              <a:rPr lang="en-US" dirty="0">
                <a:solidFill>
                  <a:schemeClr val="accent5">
                    <a:lumMod val="50000"/>
                  </a:schemeClr>
                </a:solidFill>
                <a:latin typeface="Liberation Mono"/>
              </a:rPr>
              <a:t>&gt;</a:t>
            </a:r>
            <a:r>
              <a:rPr lang="en-US" dirty="0">
                <a:latin typeface="Liberation Mono"/>
              </a:rPr>
              <a:t> </a:t>
            </a:r>
            <a:r>
              <a:rPr lang="en-US" dirty="0">
                <a:solidFill>
                  <a:srgbClr val="990055"/>
                </a:solidFill>
                <a:latin typeface="Liberation Mono"/>
              </a:rPr>
              <a:t>250</a:t>
            </a:r>
            <a:r>
              <a:rPr lang="en-US" dirty="0">
                <a:latin typeface="Liberation Mono"/>
              </a:rPr>
              <a:t>;</a:t>
            </a:r>
            <a:r>
              <a:rPr lang="en-IN" dirty="0">
                <a:latin typeface="Liberation Mono"/>
              </a:rPr>
              <a:t> </a:t>
            </a:r>
          </a:p>
        </p:txBody>
      </p:sp>
    </p:spTree>
    <p:extLst>
      <p:ext uri="{BB962C8B-B14F-4D97-AF65-F5344CB8AC3E}">
        <p14:creationId xmlns:p14="http://schemas.microsoft.com/office/powerpoint/2010/main" val="773015331"/>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csvwrite file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536773492"/>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csvwrite file</a:t>
            </a: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5738494"/>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CSVWRITE</a:t>
            </a:r>
            <a:r>
              <a:rPr lang="en-US" sz="2000" dirty="0">
                <a:solidFill>
                  <a:schemeClr val="accent6">
                    <a:lumMod val="50000"/>
                  </a:schemeClr>
                </a:solidFill>
                <a:latin typeface="Liberation Mono"/>
                <a:cs typeface="Arial" panose="020B0604020202020204" pitchFamily="34" charset="0"/>
              </a:rPr>
              <a:t> ( fileNameString , queryString, csvOptions, lineSepString )</a:t>
            </a:r>
          </a:p>
          <a:p>
            <a:endParaRPr lang="en-US" sz="2000" dirty="0">
              <a:solidFill>
                <a:schemeClr val="accent6">
                  <a:lumMod val="50000"/>
                </a:schemeClr>
              </a:solidFill>
              <a:latin typeface="Liberation Mono"/>
              <a:cs typeface="Arial" panose="020B0604020202020204" pitchFamily="34" charset="0"/>
            </a:endParaRPr>
          </a:p>
          <a:p>
            <a:pPr marL="457200" indent="-457200">
              <a:lnSpc>
                <a:spcPct val="150000"/>
              </a:lnSpc>
              <a:buFont typeface="+mj-lt"/>
              <a:buAutoNum type="arabicPeriod"/>
            </a:pPr>
            <a:r>
              <a:rPr lang="en-US" sz="2000" dirty="0">
                <a:solidFill>
                  <a:srgbClr val="803A69"/>
                </a:solidFill>
                <a:latin typeface="Liberation Mono"/>
              </a:rPr>
              <a:t>caseSensitiveColumnNames</a:t>
            </a:r>
            <a:r>
              <a:rPr lang="en-US" sz="2000" dirty="0">
                <a:solidFill>
                  <a:schemeClr val="accent6">
                    <a:lumMod val="50000"/>
                  </a:schemeClr>
                </a:solidFill>
                <a:latin typeface="Liberation Mono"/>
                <a:cs typeface="Arial" panose="020B0604020202020204" pitchFamily="34" charset="0"/>
              </a:rPr>
              <a:t> 	(true or false; disabled by default),</a:t>
            </a:r>
          </a:p>
          <a:p>
            <a:pPr marL="457200" indent="-457200">
              <a:lnSpc>
                <a:spcPct val="150000"/>
              </a:lnSpc>
              <a:buFont typeface="+mj-lt"/>
              <a:buAutoNum type="arabicPeriod"/>
            </a:pPr>
            <a:r>
              <a:rPr lang="en-US" sz="2000" dirty="0">
                <a:solidFill>
                  <a:srgbClr val="803A69"/>
                </a:solidFill>
                <a:latin typeface="Liberation Mono"/>
              </a:rPr>
              <a:t>charset</a:t>
            </a:r>
            <a:r>
              <a:rPr lang="en-US" sz="2000" dirty="0">
                <a:solidFill>
                  <a:schemeClr val="accent6">
                    <a:lumMod val="50000"/>
                  </a:schemeClr>
                </a:solidFill>
                <a:latin typeface="Liberation Mono"/>
                <a:cs typeface="Arial" panose="020B0604020202020204" pitchFamily="34" charset="0"/>
              </a:rPr>
              <a:t> 			(for example 'UTF-8'),</a:t>
            </a:r>
          </a:p>
          <a:p>
            <a:pPr marL="457200" indent="-457200">
              <a:lnSpc>
                <a:spcPct val="150000"/>
              </a:lnSpc>
              <a:buFont typeface="+mj-lt"/>
              <a:buAutoNum type="arabicPeriod"/>
            </a:pPr>
            <a:r>
              <a:rPr lang="en-US" sz="2000" dirty="0">
                <a:solidFill>
                  <a:srgbClr val="803A69"/>
                </a:solidFill>
                <a:latin typeface="Liberation Mono"/>
              </a:rPr>
              <a:t>escape</a:t>
            </a:r>
            <a:r>
              <a:rPr lang="en-US" sz="2000" dirty="0">
                <a:solidFill>
                  <a:schemeClr val="accent6">
                    <a:lumMod val="50000"/>
                  </a:schemeClr>
                </a:solidFill>
                <a:latin typeface="Liberation Mono"/>
                <a:cs typeface="Arial" panose="020B0604020202020204" pitchFamily="34" charset="0"/>
              </a:rPr>
              <a:t> 			(the character that escapes the field delimiter),</a:t>
            </a:r>
          </a:p>
          <a:p>
            <a:pPr marL="457200" indent="-457200">
              <a:lnSpc>
                <a:spcPct val="150000"/>
              </a:lnSpc>
              <a:buFont typeface="+mj-lt"/>
              <a:buAutoNum type="arabicPeriod"/>
            </a:pPr>
            <a:r>
              <a:rPr lang="en-US" sz="2000" dirty="0">
                <a:solidFill>
                  <a:srgbClr val="803A69"/>
                </a:solidFill>
                <a:latin typeface="Liberation Mono"/>
              </a:rPr>
              <a:t>fieldDelimiter</a:t>
            </a:r>
            <a:r>
              <a:rPr lang="en-US" sz="2000" dirty="0">
                <a:solidFill>
                  <a:srgbClr val="0077AA"/>
                </a:solidFill>
                <a:latin typeface="Liberation Mono"/>
                <a:cs typeface="Arial" panose="020B0604020202020204" pitchFamily="34" charset="0"/>
              </a:rPr>
              <a:t>		</a:t>
            </a:r>
            <a:r>
              <a:rPr lang="en-US" sz="2000" dirty="0">
                <a:solidFill>
                  <a:schemeClr val="accent6">
                    <a:lumMod val="50000"/>
                  </a:schemeClr>
                </a:solidFill>
                <a:latin typeface="Liberation Mono"/>
                <a:cs typeface="Arial" panose="020B0604020202020204" pitchFamily="34" charset="0"/>
              </a:rPr>
              <a:t>(a double quote by default),</a:t>
            </a:r>
          </a:p>
          <a:p>
            <a:pPr marL="457200" indent="-457200">
              <a:lnSpc>
                <a:spcPct val="150000"/>
              </a:lnSpc>
              <a:buFont typeface="+mj-lt"/>
              <a:buAutoNum type="arabicPeriod"/>
            </a:pPr>
            <a:r>
              <a:rPr lang="en-US" sz="2000" dirty="0">
                <a:solidFill>
                  <a:srgbClr val="803A69"/>
                </a:solidFill>
                <a:latin typeface="Liberation Mono"/>
              </a:rPr>
              <a:t>fieldSeparator</a:t>
            </a:r>
            <a:r>
              <a:rPr lang="en-US" sz="2000" dirty="0">
                <a:solidFill>
                  <a:srgbClr val="0077AA"/>
                </a:solidFill>
                <a:latin typeface="Liberation Mono"/>
                <a:cs typeface="Arial" panose="020B0604020202020204" pitchFamily="34" charset="0"/>
              </a:rPr>
              <a:t>		</a:t>
            </a:r>
            <a:r>
              <a:rPr lang="en-US" sz="2000" dirty="0">
                <a:solidFill>
                  <a:schemeClr val="accent6">
                    <a:lumMod val="50000"/>
                  </a:schemeClr>
                </a:solidFill>
                <a:latin typeface="Liberation Mono"/>
                <a:cs typeface="Arial" panose="020B0604020202020204" pitchFamily="34" charset="0"/>
              </a:rPr>
              <a:t>(a comma by default),</a:t>
            </a:r>
          </a:p>
          <a:p>
            <a:pPr marL="457200" indent="-457200">
              <a:lnSpc>
                <a:spcPct val="150000"/>
              </a:lnSpc>
              <a:buFont typeface="+mj-lt"/>
              <a:buAutoNum type="arabicPeriod"/>
            </a:pPr>
            <a:r>
              <a:rPr lang="en-US" sz="2000" dirty="0" err="1">
                <a:solidFill>
                  <a:srgbClr val="803A69"/>
                </a:solidFill>
                <a:latin typeface="Liberation Mono"/>
              </a:rPr>
              <a:t>lineComment</a:t>
            </a:r>
            <a:r>
              <a:rPr lang="en-US" sz="2000" dirty="0">
                <a:solidFill>
                  <a:schemeClr val="accent6">
                    <a:lumMod val="50000"/>
                  </a:schemeClr>
                </a:solidFill>
                <a:latin typeface="Liberation Mono"/>
                <a:cs typeface="Arial" panose="020B0604020202020204" pitchFamily="34" charset="0"/>
              </a:rPr>
              <a:t> 		(disabled by default),</a:t>
            </a:r>
          </a:p>
          <a:p>
            <a:pPr marL="457200" indent="-457200">
              <a:lnSpc>
                <a:spcPct val="150000"/>
              </a:lnSpc>
              <a:buFont typeface="+mj-lt"/>
              <a:buAutoNum type="arabicPeriod"/>
            </a:pPr>
            <a:r>
              <a:rPr lang="en-US" sz="2000" dirty="0" err="1">
                <a:solidFill>
                  <a:srgbClr val="803A69"/>
                </a:solidFill>
                <a:latin typeface="Liberation Mono"/>
              </a:rPr>
              <a:t>lineSeparator</a:t>
            </a:r>
            <a:r>
              <a:rPr lang="en-US" sz="2000" dirty="0">
                <a:solidFill>
                  <a:schemeClr val="accent6">
                    <a:lumMod val="50000"/>
                  </a:schemeClr>
                </a:solidFill>
                <a:latin typeface="Liberation Mono"/>
                <a:cs typeface="Arial" panose="020B0604020202020204" pitchFamily="34" charset="0"/>
              </a:rPr>
              <a:t> 		(the line separator used for writing; ignored for reading),</a:t>
            </a:r>
          </a:p>
          <a:p>
            <a:pPr marL="457200" indent="-457200">
              <a:lnSpc>
                <a:spcPct val="150000"/>
              </a:lnSpc>
              <a:buFont typeface="+mj-lt"/>
              <a:buAutoNum type="arabicPeriod"/>
            </a:pPr>
            <a:r>
              <a:rPr lang="en-US" sz="2000" dirty="0">
                <a:solidFill>
                  <a:srgbClr val="803A69"/>
                </a:solidFill>
                <a:latin typeface="Liberation Mono"/>
              </a:rPr>
              <a:t>null</a:t>
            </a:r>
            <a:r>
              <a:rPr lang="en-US" sz="2000" dirty="0">
                <a:solidFill>
                  <a:schemeClr val="accent6">
                    <a:lumMod val="50000"/>
                  </a:schemeClr>
                </a:solidFill>
                <a:latin typeface="Liberation Mono"/>
                <a:cs typeface="Arial" panose="020B0604020202020204" pitchFamily="34" charset="0"/>
              </a:rPr>
              <a:t>, 			Support reading existing CSV files that contain explicit null 						delimiters. Note that an empty, unquoted values are also treated as null.</a:t>
            </a:r>
          </a:p>
          <a:p>
            <a:pPr marL="457200" indent="-457200">
              <a:lnSpc>
                <a:spcPct val="150000"/>
              </a:lnSpc>
              <a:buFont typeface="+mj-lt"/>
              <a:buAutoNum type="arabicPeriod"/>
            </a:pPr>
            <a:r>
              <a:rPr lang="en-US" sz="2000" dirty="0" err="1">
                <a:solidFill>
                  <a:srgbClr val="803A69"/>
                </a:solidFill>
                <a:latin typeface="Liberation Mono"/>
              </a:rPr>
              <a:t>preserveWhitespace</a:t>
            </a:r>
            <a:r>
              <a:rPr lang="en-US" sz="2000" dirty="0">
                <a:solidFill>
                  <a:schemeClr val="accent6">
                    <a:lumMod val="50000"/>
                  </a:schemeClr>
                </a:solidFill>
                <a:latin typeface="Liberation Mono"/>
                <a:cs typeface="Arial" panose="020B0604020202020204" pitchFamily="34" charset="0"/>
              </a:rPr>
              <a:t> 		(true or false; disabled by default),</a:t>
            </a:r>
          </a:p>
          <a:p>
            <a:pPr marL="457200" indent="-457200">
              <a:lnSpc>
                <a:spcPct val="150000"/>
              </a:lnSpc>
              <a:buFont typeface="+mj-lt"/>
              <a:buAutoNum type="arabicPeriod"/>
            </a:pPr>
            <a:r>
              <a:rPr lang="en-US" sz="2000" dirty="0">
                <a:solidFill>
                  <a:srgbClr val="803A69"/>
                </a:solidFill>
                <a:latin typeface="Liberation Mono"/>
              </a:rPr>
              <a:t>writeColumnHeader</a:t>
            </a:r>
            <a:r>
              <a:rPr lang="en-US" sz="2000" dirty="0">
                <a:solidFill>
                  <a:schemeClr val="accent6">
                    <a:lumMod val="50000"/>
                  </a:schemeClr>
                </a:solidFill>
                <a:latin typeface="Liberation Mono"/>
                <a:cs typeface="Arial" panose="020B0604020202020204" pitchFamily="34" charset="0"/>
              </a:rPr>
              <a:t> 		(true or false; enabled by default).</a:t>
            </a:r>
            <a:endParaRPr lang="en-IN" sz="2000" dirty="0">
              <a:solidFill>
                <a:schemeClr val="accent6">
                  <a:lumMod val="50000"/>
                </a:schemeClr>
              </a:solidFill>
              <a:latin typeface="Liberation Mono"/>
              <a:cs typeface="Arial" panose="020B0604020202020204" pitchFamily="34" charset="0"/>
            </a:endParaRPr>
          </a:p>
        </p:txBody>
      </p:sp>
    </p:spTree>
    <p:extLst>
      <p:ext uri="{BB962C8B-B14F-4D97-AF65-F5344CB8AC3E}">
        <p14:creationId xmlns:p14="http://schemas.microsoft.com/office/powerpoint/2010/main" val="2988836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login to h2 database</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678587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default column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803090637"/>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csvwrite file</a:t>
            </a: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400110"/>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CSVWRITE</a:t>
            </a:r>
            <a:r>
              <a:rPr lang="en-US" sz="2000" dirty="0">
                <a:solidFill>
                  <a:schemeClr val="accent6">
                    <a:lumMod val="50000"/>
                  </a:schemeClr>
                </a:solidFill>
                <a:latin typeface="Liberation Mono"/>
                <a:cs typeface="Arial" panose="020B0604020202020204" pitchFamily="34" charset="0"/>
              </a:rPr>
              <a:t> ( fileNameString , queryString, csvOptions, lineSepString )</a:t>
            </a:r>
          </a:p>
        </p:txBody>
      </p:sp>
      <p:sp>
        <p:nvSpPr>
          <p:cNvPr id="2" name="TextBox 1">
            <a:extLst>
              <a:ext uri="{FF2B5EF4-FFF2-40B4-BE49-F238E27FC236}">
                <a16:creationId xmlns:a16="http://schemas.microsoft.com/office/drawing/2014/main" id="{FC29B2EB-D7B9-219A-B20E-9DE95946F73A}"/>
              </a:ext>
            </a:extLst>
          </p:cNvPr>
          <p:cNvSpPr txBox="1"/>
          <p:nvPr/>
        </p:nvSpPr>
        <p:spPr>
          <a:xfrm>
            <a:off x="262558" y="1340768"/>
            <a:ext cx="11522074" cy="64633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CALL</a:t>
            </a:r>
            <a:r>
              <a:rPr lang="en-US" dirty="0">
                <a:latin typeface="Liberation Mono"/>
              </a:rPr>
              <a:t> </a:t>
            </a:r>
            <a:r>
              <a:rPr lang="en-US" dirty="0">
                <a:solidFill>
                  <a:srgbClr val="0077AA"/>
                </a:solidFill>
                <a:latin typeface="Liberation Mono"/>
                <a:cs typeface="Arial" panose="020B0604020202020204" pitchFamily="34" charset="0"/>
              </a:rPr>
              <a:t>CSVWRITE</a:t>
            </a:r>
            <a:r>
              <a:rPr lang="en-US" dirty="0">
                <a:latin typeface="Liberation Mono"/>
              </a:rPr>
              <a:t>('C:/SALEEL/test3.csv',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803A69"/>
                </a:solidFill>
                <a:latin typeface="Liberation Mono"/>
              </a:rPr>
              <a:t>fieldSeparator</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803A69"/>
                </a:solidFill>
                <a:latin typeface="Liberation Mono"/>
              </a:rPr>
              <a:t>fieldDelimiter</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803A69"/>
                </a:solidFill>
                <a:latin typeface="Liberation Mono"/>
              </a:rPr>
              <a:t>writeColumnHeader</a:t>
            </a:r>
            <a:r>
              <a:rPr lang="en-US" dirty="0">
                <a:latin typeface="Liberation Mono"/>
              </a:rPr>
              <a:t>=</a:t>
            </a:r>
            <a:r>
              <a:rPr lang="en-US" dirty="0">
                <a:solidFill>
                  <a:schemeClr val="accent4">
                    <a:lumMod val="50000"/>
                  </a:schemeClr>
                </a:solidFill>
                <a:latin typeface="Liberation Mono"/>
              </a:rPr>
              <a:t>TRUE</a:t>
            </a:r>
            <a:r>
              <a:rPr lang="en-US" dirty="0">
                <a:latin typeface="Liberation Mono"/>
              </a:rPr>
              <a:t> </a:t>
            </a:r>
            <a:r>
              <a:rPr lang="en-US" dirty="0">
                <a:solidFill>
                  <a:srgbClr val="803A69"/>
                </a:solidFill>
                <a:latin typeface="Liberation Mono"/>
              </a:rPr>
              <a:t>caseSensitiveColumnNames</a:t>
            </a:r>
            <a:r>
              <a:rPr lang="en-US" dirty="0">
                <a:latin typeface="Liberation Mono"/>
              </a:rPr>
              <a:t>=</a:t>
            </a:r>
            <a:r>
              <a:rPr lang="en-US" dirty="0">
                <a:solidFill>
                  <a:schemeClr val="accent4">
                    <a:lumMod val="50000"/>
                  </a:schemeClr>
                </a:solidFill>
                <a:latin typeface="Liberation Mono"/>
              </a:rPr>
              <a:t>TRUE</a:t>
            </a:r>
            <a:r>
              <a:rPr lang="en-US" dirty="0">
                <a:latin typeface="Liberation Mono"/>
              </a:rPr>
              <a:t>');</a:t>
            </a:r>
          </a:p>
        </p:txBody>
      </p:sp>
    </p:spTree>
    <p:extLst>
      <p:ext uri="{BB962C8B-B14F-4D97-AF65-F5344CB8AC3E}">
        <p14:creationId xmlns:p14="http://schemas.microsoft.com/office/powerpoint/2010/main" val="1355826192"/>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a:solidFill>
                  <a:srgbClr val="DC525C"/>
                </a:solidFill>
                <a:latin typeface="Segoe UI Light" panose="020B0502040204020203" pitchFamily="34" charset="0"/>
                <a:cs typeface="Segoe UI Light" panose="020B0502040204020203" pitchFamily="34" charset="0"/>
              </a:rPr>
              <a:t>3. table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a:extLst>
              <a:ext uri="{FF2B5EF4-FFF2-40B4-BE49-F238E27FC236}">
                <a16:creationId xmlns:a16="http://schemas.microsoft.com/office/drawing/2014/main" id="{5AF0498E-2384-0D3F-BEAF-85087E9F03AE}"/>
              </a:ext>
            </a:extLst>
          </p:cNvPr>
          <p:cNvSpPr/>
          <p:nvPr/>
        </p:nvSpPr>
        <p:spPr>
          <a:xfrm>
            <a:off x="262558" y="4782051"/>
            <a:ext cx="11305256" cy="83099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to-do</a:t>
            </a:r>
            <a:endParaRPr lang="en-US" dirty="0">
              <a:solidFill>
                <a:srgbClr val="FF0000"/>
              </a:solidFill>
              <a:latin typeface="Palatino Linotype" panose="02040502050505030304" pitchFamily="18" charset="0"/>
              <a:cs typeface="Arial" panose="020B0604020202020204" pitchFamily="34" charset="0"/>
            </a:endParaRPr>
          </a:p>
        </p:txBody>
      </p:sp>
      <p:sp>
        <p:nvSpPr>
          <p:cNvPr id="5" name="Rectangle 4">
            <a:extLst>
              <a:ext uri="{FF2B5EF4-FFF2-40B4-BE49-F238E27FC236}">
                <a16:creationId xmlns:a16="http://schemas.microsoft.com/office/drawing/2014/main" id="{49BE9F04-6ED2-742C-7406-93FB52BDB98C}"/>
              </a:ext>
            </a:extLst>
          </p:cNvPr>
          <p:cNvSpPr/>
          <p:nvPr/>
        </p:nvSpPr>
        <p:spPr>
          <a:xfrm>
            <a:off x="2243572" y="3284730"/>
            <a:ext cx="7704856" cy="400110"/>
          </a:xfrm>
          <a:prstGeom prst="rect">
            <a:avLst/>
          </a:prstGeom>
        </p:spPr>
        <p:txBody>
          <a:bodyPr wrap="square">
            <a:spAutoFit/>
          </a:bodyPr>
          <a:lstStyle/>
          <a:p>
            <a:r>
              <a:rPr lang="en-US" sz="2000" b="0" i="0" dirty="0">
                <a:solidFill>
                  <a:srgbClr val="000000"/>
                </a:solidFill>
                <a:effectLst/>
                <a:latin typeface="Palatino Linotype" panose="02040502050505030304" pitchFamily="18" charset="0"/>
              </a:rPr>
              <a:t>Returns the result set. TABLE_DISTINCT removes duplicate rows.</a:t>
            </a:r>
            <a:endParaRPr lang="en-IN" sz="2000" b="1" dirty="0">
              <a:latin typeface="Palatino Linotype" panose="02040502050505030304" pitchFamily="18" charset="0"/>
              <a:cs typeface="Arial" panose="020B0604020202020204" pitchFamily="34" charset="0"/>
            </a:endParaRPr>
          </a:p>
        </p:txBody>
      </p:sp>
    </p:spTree>
    <p:extLst>
      <p:ext uri="{BB962C8B-B14F-4D97-AF65-F5344CB8AC3E}">
        <p14:creationId xmlns:p14="http://schemas.microsoft.com/office/powerpoint/2010/main" val="3291928945"/>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table</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0621FF14-725C-F61C-D03D-DE2BA7E0F95E}"/>
              </a:ext>
            </a:extLst>
          </p:cNvPr>
          <p:cNvSpPr/>
          <p:nvPr/>
        </p:nvSpPr>
        <p:spPr>
          <a:xfrm>
            <a:off x="262558" y="583270"/>
            <a:ext cx="11737304" cy="830997"/>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endParaRPr lang="en-US" sz="2000" dirty="0">
              <a:solidFill>
                <a:schemeClr val="tx1">
                  <a:lumMod val="95000"/>
                  <a:lumOff val="5000"/>
                </a:schemeClr>
              </a:solidFill>
              <a:latin typeface="Liberation Mono"/>
              <a:cs typeface="Arial" panose="020B0604020202020204" pitchFamily="34" charset="0"/>
            </a:endParaRPr>
          </a:p>
          <a:p>
            <a:endParaRPr lang="en-US" sz="800" dirty="0">
              <a:solidFill>
                <a:srgbClr val="0077AA"/>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TABLE </a:t>
            </a:r>
            <a:r>
              <a:rPr lang="en-US" sz="2000" dirty="0">
                <a:solidFill>
                  <a:schemeClr val="tx1">
                    <a:lumMod val="95000"/>
                    <a:lumOff val="5000"/>
                  </a:schemeClr>
                </a:solidFill>
                <a:latin typeface="Liberation Mono"/>
                <a:cs typeface="Arial" panose="020B0604020202020204" pitchFamily="34" charset="0"/>
              </a:rPr>
              <a:t>( fieldName dataType </a:t>
            </a:r>
            <a:r>
              <a:rPr lang="en-US" sz="2000" dirty="0">
                <a:solidFill>
                  <a:schemeClr val="accent5">
                    <a:lumMod val="7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a:t>
            </a:r>
            <a:r>
              <a:rPr lang="en-US" sz="2000" dirty="0">
                <a:solidFill>
                  <a:schemeClr val="tx1">
                    <a:lumMod val="95000"/>
                    <a:lumOff val="5000"/>
                  </a:schemeClr>
                </a:solidFill>
                <a:latin typeface="Liberation Mono"/>
                <a:cs typeface="Arial" panose="020B0604020202020204" pitchFamily="34" charset="0"/>
              </a:rPr>
              <a:t>),</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fieldName dataType </a:t>
            </a:r>
            <a:r>
              <a:rPr lang="en-US" sz="2000" dirty="0">
                <a:solidFill>
                  <a:schemeClr val="accent5">
                    <a:lumMod val="7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 ]</a:t>
            </a:r>
          </a:p>
        </p:txBody>
      </p:sp>
      <p:sp>
        <p:nvSpPr>
          <p:cNvPr id="3" name="TextBox 2">
            <a:extLst>
              <a:ext uri="{FF2B5EF4-FFF2-40B4-BE49-F238E27FC236}">
                <a16:creationId xmlns:a16="http://schemas.microsoft.com/office/drawing/2014/main" id="{8325E73B-C0D8-5E36-46DF-54DE42138D22}"/>
              </a:ext>
            </a:extLst>
          </p:cNvPr>
          <p:cNvSpPr txBox="1"/>
          <p:nvPr/>
        </p:nvSpPr>
        <p:spPr>
          <a:xfrm>
            <a:off x="262558" y="2060848"/>
            <a:ext cx="11522074" cy="2277547"/>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TABLE(id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chemeClr val="accent5">
                    <a:lumMod val="50000"/>
                  </a:schemeClr>
                </a:solidFill>
                <a:latin typeface="Liberation Mono"/>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3</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chemeClr val="accent5">
                    <a:lumMod val="50000"/>
                  </a:schemeClr>
                </a:solidFill>
                <a:latin typeface="Liberation Mono"/>
              </a:rPr>
              <a:t>=</a:t>
            </a:r>
            <a:r>
              <a:rPr lang="en-US" dirty="0">
                <a:latin typeface="Liberation Mono"/>
              </a:rPr>
              <a:t> (</a:t>
            </a:r>
            <a:r>
              <a:rPr lang="en-US" dirty="0">
                <a:solidFill>
                  <a:srgbClr val="669900"/>
                </a:solidFill>
                <a:latin typeface="Liberation Mono"/>
              </a:rPr>
              <a:t>'SHARMIN'</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'RUHAN'</a:t>
            </a:r>
            <a:r>
              <a:rPr lang="en-US" dirty="0">
                <a:latin typeface="Liberation Mono"/>
              </a:rPr>
              <a:t>), salary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chemeClr val="accent5">
                    <a:lumMod val="50000"/>
                  </a:schemeClr>
                </a:solidFill>
                <a:latin typeface="Liberation Mono"/>
              </a:rPr>
              <a:t>=</a:t>
            </a:r>
            <a:r>
              <a:rPr lang="en-US" dirty="0">
                <a:latin typeface="Liberation Mono"/>
              </a:rPr>
              <a:t> (</a:t>
            </a:r>
            <a:r>
              <a:rPr lang="en-US" dirty="0">
                <a:solidFill>
                  <a:srgbClr val="990055"/>
                </a:solidFill>
                <a:latin typeface="Liberation Mono"/>
              </a:rPr>
              <a:t>45000</a:t>
            </a:r>
            <a:r>
              <a:rPr lang="en-US" dirty="0">
                <a:latin typeface="Liberation Mono"/>
              </a:rPr>
              <a:t> ,</a:t>
            </a:r>
            <a:r>
              <a:rPr lang="en-US" dirty="0">
                <a:solidFill>
                  <a:srgbClr val="990055"/>
                </a:solidFill>
                <a:latin typeface="Liberation Mono"/>
              </a:rPr>
              <a:t> 12000</a:t>
            </a:r>
            <a:r>
              <a:rPr lang="en-US" dirty="0">
                <a:latin typeface="Liberation Mono"/>
              </a:rPr>
              <a:t>, </a:t>
            </a:r>
            <a:r>
              <a:rPr lang="en-US" dirty="0">
                <a:solidFill>
                  <a:srgbClr val="990055"/>
                </a:solidFill>
                <a:latin typeface="Liberation Mono"/>
              </a:rPr>
              <a:t>14000</a:t>
            </a:r>
            <a:r>
              <a:rPr lang="en-US" dirty="0">
                <a:latin typeface="Liberation Mono"/>
              </a:rPr>
              <a:t>), comm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chemeClr val="accent5">
                    <a:lumMod val="50000"/>
                  </a:schemeClr>
                </a:solidFill>
                <a:latin typeface="Liberation Mono"/>
              </a:rPr>
              <a:t>=</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990055"/>
                </a:solidFill>
                <a:latin typeface="Liberation Mono"/>
              </a:rPr>
              <a:t>300</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ename, salary, comm, salary </a:t>
            </a:r>
            <a:r>
              <a:rPr lang="en-US" dirty="0">
                <a:solidFill>
                  <a:schemeClr val="accent5">
                    <a:lumMod val="50000"/>
                  </a:schemeClr>
                </a:solidFill>
                <a:latin typeface="Liberation Mono"/>
              </a:rPr>
              <a:t>+</a:t>
            </a:r>
            <a:r>
              <a:rPr lang="en-US" dirty="0">
                <a:latin typeface="Liberation Mono"/>
              </a:rPr>
              <a:t> comm R1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(id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chemeClr val="accent5">
                    <a:lumMod val="50000"/>
                  </a:schemeClr>
                </a:solidFill>
                <a:latin typeface="Liberation Mono"/>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3</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chemeClr val="accent5">
                    <a:lumMod val="50000"/>
                  </a:schemeClr>
                </a:solidFill>
                <a:latin typeface="Liberation Mono"/>
              </a:rPr>
              <a:t>=</a:t>
            </a:r>
            <a:r>
              <a:rPr lang="en-US" dirty="0">
                <a:latin typeface="Liberation Mono"/>
              </a:rPr>
              <a:t> (</a:t>
            </a:r>
            <a:r>
              <a:rPr lang="en-US" dirty="0">
                <a:solidFill>
                  <a:srgbClr val="669900"/>
                </a:solidFill>
                <a:latin typeface="Liberation Mono"/>
              </a:rPr>
              <a:t>'SHARMIN'</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'RUHAN'</a:t>
            </a:r>
            <a:r>
              <a:rPr lang="en-US" dirty="0">
                <a:latin typeface="Liberation Mono"/>
              </a:rPr>
              <a:t>), salary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chemeClr val="accent5">
                    <a:lumMod val="50000"/>
                  </a:schemeClr>
                </a:solidFill>
                <a:latin typeface="Liberation Mono"/>
              </a:rPr>
              <a:t>=</a:t>
            </a:r>
            <a:r>
              <a:rPr lang="en-US" dirty="0">
                <a:latin typeface="Liberation Mono"/>
              </a:rPr>
              <a:t> (</a:t>
            </a:r>
            <a:r>
              <a:rPr lang="en-US" dirty="0">
                <a:solidFill>
                  <a:srgbClr val="990055"/>
                </a:solidFill>
                <a:latin typeface="Liberation Mono"/>
              </a:rPr>
              <a:t>45000</a:t>
            </a:r>
            <a:r>
              <a:rPr lang="en-US" dirty="0">
                <a:latin typeface="Liberation Mono"/>
              </a:rPr>
              <a:t>, </a:t>
            </a:r>
            <a:r>
              <a:rPr lang="en-US" dirty="0">
                <a:solidFill>
                  <a:srgbClr val="990055"/>
                </a:solidFill>
                <a:latin typeface="Liberation Mono"/>
              </a:rPr>
              <a:t>12000</a:t>
            </a:r>
            <a:r>
              <a:rPr lang="en-US" dirty="0">
                <a:latin typeface="Liberation Mono"/>
              </a:rPr>
              <a:t>, </a:t>
            </a:r>
            <a:r>
              <a:rPr lang="en-US" dirty="0">
                <a:solidFill>
                  <a:srgbClr val="990055"/>
                </a:solidFill>
                <a:latin typeface="Liberation Mono"/>
              </a:rPr>
              <a:t>14000</a:t>
            </a:r>
            <a:r>
              <a:rPr lang="en-US" dirty="0">
                <a:latin typeface="Liberation Mono"/>
              </a:rPr>
              <a:t>), comm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chemeClr val="accent5">
                    <a:lumMod val="50000"/>
                  </a:schemeClr>
                </a:solidFill>
                <a:latin typeface="Liberation Mono"/>
              </a:rPr>
              <a:t>=</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990055"/>
                </a:solidFill>
                <a:latin typeface="Liberation Mono"/>
              </a:rPr>
              <a:t>300</a:t>
            </a:r>
            <a:r>
              <a:rPr lang="en-US" dirty="0">
                <a:latin typeface="Liberation Mono"/>
              </a:rPr>
              <a:t>));</a:t>
            </a:r>
          </a:p>
          <a:p>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ename, salary, comm, salary </a:t>
            </a:r>
            <a:r>
              <a:rPr lang="en-US" dirty="0">
                <a:solidFill>
                  <a:schemeClr val="accent5">
                    <a:lumMod val="50000"/>
                  </a:schemeClr>
                </a:solidFill>
                <a:latin typeface="Liberation Mono"/>
              </a:rPr>
              <a:t>+</a:t>
            </a:r>
            <a:r>
              <a:rPr lang="en-US" dirty="0">
                <a:latin typeface="Liberation Mono"/>
              </a:rPr>
              <a:t> comm R1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(id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chemeClr val="accent5">
                    <a:lumMod val="50000"/>
                  </a:schemeClr>
                </a:solidFill>
                <a:latin typeface="Liberation Mono"/>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3</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chemeClr val="accent5">
                    <a:lumMod val="50000"/>
                  </a:schemeClr>
                </a:solidFill>
                <a:latin typeface="Liberation Mono"/>
              </a:rPr>
              <a:t>=</a:t>
            </a:r>
            <a:r>
              <a:rPr lang="en-US" dirty="0">
                <a:latin typeface="Liberation Mono"/>
              </a:rPr>
              <a:t> (</a:t>
            </a:r>
            <a:r>
              <a:rPr lang="en-US" dirty="0">
                <a:solidFill>
                  <a:srgbClr val="669900"/>
                </a:solidFill>
                <a:latin typeface="Liberation Mono"/>
              </a:rPr>
              <a:t>'SHARMIN'</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'RUHAN'</a:t>
            </a:r>
            <a:r>
              <a:rPr lang="en-US" dirty="0">
                <a:latin typeface="Liberation Mono"/>
              </a:rPr>
              <a:t>), salary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chemeClr val="accent5">
                    <a:lumMod val="50000"/>
                  </a:schemeClr>
                </a:solidFill>
                <a:latin typeface="Liberation Mono"/>
              </a:rPr>
              <a:t>=</a:t>
            </a:r>
            <a:r>
              <a:rPr lang="en-US" dirty="0">
                <a:latin typeface="Liberation Mono"/>
              </a:rPr>
              <a:t> (</a:t>
            </a:r>
            <a:r>
              <a:rPr lang="en-US" dirty="0">
                <a:solidFill>
                  <a:srgbClr val="990055"/>
                </a:solidFill>
                <a:latin typeface="Liberation Mono"/>
              </a:rPr>
              <a:t>45000</a:t>
            </a:r>
            <a:r>
              <a:rPr lang="en-US" dirty="0">
                <a:latin typeface="Liberation Mono"/>
              </a:rPr>
              <a:t>, </a:t>
            </a:r>
            <a:r>
              <a:rPr lang="en-US" dirty="0">
                <a:solidFill>
                  <a:srgbClr val="990055"/>
                </a:solidFill>
                <a:latin typeface="Liberation Mono"/>
              </a:rPr>
              <a:t>12000</a:t>
            </a:r>
            <a:r>
              <a:rPr lang="en-US" dirty="0">
                <a:latin typeface="Liberation Mono"/>
              </a:rPr>
              <a:t>, </a:t>
            </a:r>
            <a:r>
              <a:rPr lang="en-US" dirty="0">
                <a:solidFill>
                  <a:srgbClr val="990055"/>
                </a:solidFill>
                <a:latin typeface="Liberation Mono"/>
              </a:rPr>
              <a:t>14000</a:t>
            </a:r>
            <a:r>
              <a:rPr lang="en-US" dirty="0">
                <a:latin typeface="Liberation Mono"/>
              </a:rPr>
              <a:t>), comm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chemeClr val="accent5">
                    <a:lumMod val="50000"/>
                  </a:schemeClr>
                </a:solidFill>
                <a:latin typeface="Liberation Mono"/>
              </a:rPr>
              <a:t>=</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990055"/>
                </a:solidFill>
                <a:latin typeface="Liberation Mono"/>
              </a:rPr>
              <a:t>300</a:t>
            </a:r>
            <a:r>
              <a:rPr lang="en-US" dirty="0">
                <a:latin typeface="Liberation Mono"/>
              </a:rPr>
              <a:t>)) </a:t>
            </a:r>
            <a:r>
              <a:rPr lang="en-US" dirty="0">
                <a:solidFill>
                  <a:srgbClr val="0077AA"/>
                </a:solidFill>
                <a:latin typeface="Liberation Mono"/>
              </a:rPr>
              <a:t>QUALIFY</a:t>
            </a:r>
            <a:r>
              <a:rPr lang="en-US" dirty="0">
                <a:latin typeface="Liberation Mono"/>
              </a:rPr>
              <a:t>(R1 </a:t>
            </a:r>
            <a:r>
              <a:rPr lang="en-US" dirty="0">
                <a:solidFill>
                  <a:schemeClr val="accent5">
                    <a:lumMod val="50000"/>
                  </a:schemeClr>
                </a:solidFill>
                <a:latin typeface="Liberation Mono"/>
              </a:rPr>
              <a:t>&gt;</a:t>
            </a:r>
            <a:r>
              <a:rPr lang="en-US" dirty="0">
                <a:latin typeface="Liberation Mono"/>
              </a:rPr>
              <a:t> </a:t>
            </a:r>
            <a:r>
              <a:rPr lang="en-US" dirty="0">
                <a:solidFill>
                  <a:srgbClr val="990055"/>
                </a:solidFill>
                <a:latin typeface="Liberation Mono"/>
              </a:rPr>
              <a:t>15000</a:t>
            </a:r>
            <a:r>
              <a:rPr lang="en-US" dirty="0">
                <a:latin typeface="Liberation Mono"/>
              </a:rPr>
              <a:t>);</a:t>
            </a:r>
          </a:p>
        </p:txBody>
      </p:sp>
    </p:spTree>
    <p:extLst>
      <p:ext uri="{BB962C8B-B14F-4D97-AF65-F5344CB8AC3E}">
        <p14:creationId xmlns:p14="http://schemas.microsoft.com/office/powerpoint/2010/main" val="869376266"/>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explicit table</a:t>
            </a:r>
          </a:p>
        </p:txBody>
      </p:sp>
      <p:sp>
        <p:nvSpPr>
          <p:cNvPr id="3" name="Rectangle 2">
            <a:extLst>
              <a:ext uri="{FF2B5EF4-FFF2-40B4-BE49-F238E27FC236}">
                <a16:creationId xmlns:a16="http://schemas.microsoft.com/office/drawing/2014/main" id="{772C9378-D946-4C39-9AFB-D5F4D2DAC2C9}"/>
              </a:ext>
            </a:extLst>
          </p:cNvPr>
          <p:cNvSpPr/>
          <p:nvPr/>
        </p:nvSpPr>
        <p:spPr>
          <a:xfrm>
            <a:off x="4583832" y="3381346"/>
            <a:ext cx="3024336" cy="400110"/>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Selects data from a table.</a:t>
            </a:r>
            <a:endParaRPr lang="en-IN" sz="2000" b="1" dirty="0">
              <a:latin typeface="Palatino Linotype" panose="02040502050505030304" pitchFamily="18" charset="0"/>
              <a:cs typeface="Arial" panose="020B0604020202020204" pitchFamily="34" charset="0"/>
            </a:endParaRPr>
          </a:p>
        </p:txBody>
      </p:sp>
      <p:sp>
        <p:nvSpPr>
          <p:cNvPr id="4" name="Rectangle 3">
            <a:extLst>
              <a:ext uri="{FF2B5EF4-FFF2-40B4-BE49-F238E27FC236}">
                <a16:creationId xmlns:a16="http://schemas.microsoft.com/office/drawing/2014/main" id="{5AF0498E-2384-0D3F-BEAF-85087E9F03AE}"/>
              </a:ext>
            </a:extLst>
          </p:cNvPr>
          <p:cNvSpPr/>
          <p:nvPr/>
        </p:nvSpPr>
        <p:spPr>
          <a:xfrm>
            <a:off x="262558" y="4782051"/>
            <a:ext cx="11305256" cy="83099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TO-DO</a:t>
            </a:r>
            <a:endParaRPr lang="en-IN" dirty="0">
              <a:solidFill>
                <a:srgbClr val="990055"/>
              </a:solidFill>
              <a:latin typeface="Liberation Mono"/>
            </a:endParaRPr>
          </a:p>
        </p:txBody>
      </p:sp>
    </p:spTree>
    <p:extLst>
      <p:ext uri="{BB962C8B-B14F-4D97-AF65-F5344CB8AC3E}">
        <p14:creationId xmlns:p14="http://schemas.microsoft.com/office/powerpoint/2010/main" val="1872666650"/>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explicit table</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1737399"/>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TABLE </a:t>
            </a:r>
            <a:r>
              <a:rPr lang="en-US" sz="2000" dirty="0">
                <a:solidFill>
                  <a:schemeClr val="tx1">
                    <a:lumMod val="95000"/>
                    <a:lumOff val="5000"/>
                  </a:schemeClr>
                </a:solidFill>
                <a:latin typeface="Liberation Mono"/>
                <a:cs typeface="Arial" panose="020B0604020202020204" pitchFamily="34" charset="0"/>
              </a:rPr>
              <a:t>tableName</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LAST</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a:t>
            </a:r>
            <a:r>
              <a:rPr lang="en-US" sz="2000" dirty="0">
                <a:solidFill>
                  <a:srgbClr val="0077AA"/>
                </a:solidFill>
                <a:latin typeface="Liberation Mono"/>
                <a:cs typeface="Arial" panose="020B0604020202020204" pitchFamily="34" charset="0"/>
              </a:rPr>
              <a:t>ROW</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ROWS</a:t>
            </a:r>
            <a:r>
              <a:rPr lang="en-US" sz="2000" dirty="0">
                <a:solidFill>
                  <a:schemeClr val="tx1">
                    <a:lumMod val="95000"/>
                    <a:lumOff val="5000"/>
                  </a:schemeClr>
                </a:solidFill>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ONLY</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WITH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TIES</a:t>
            </a:r>
            <a:r>
              <a:rPr lang="en-US" sz="2000" dirty="0">
                <a:solidFill>
                  <a:schemeClr val="tx1">
                    <a:lumMod val="95000"/>
                    <a:lumOff val="5000"/>
                  </a:schemeClr>
                </a:solidFill>
                <a:latin typeface="Liberation Mono"/>
                <a:cs typeface="Arial" panose="020B0604020202020204" pitchFamily="34" charset="0"/>
              </a:rPr>
              <a:t> } ]</a:t>
            </a:r>
          </a:p>
        </p:txBody>
      </p:sp>
      <p:sp>
        <p:nvSpPr>
          <p:cNvPr id="2" name="Rectangle 1">
            <a:extLst>
              <a:ext uri="{FF2B5EF4-FFF2-40B4-BE49-F238E27FC236}">
                <a16:creationId xmlns:a16="http://schemas.microsoft.com/office/drawing/2014/main" id="{B26C98C7-BD97-3409-47CF-806517F5DD28}"/>
              </a:ext>
            </a:extLst>
          </p:cNvPr>
          <p:cNvSpPr/>
          <p:nvPr/>
        </p:nvSpPr>
        <p:spPr>
          <a:xfrm>
            <a:off x="551384" y="2723436"/>
            <a:ext cx="11161240" cy="156966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TABLE</a:t>
            </a:r>
            <a:r>
              <a:rPr lang="en-US" dirty="0">
                <a:solidFill>
                  <a:srgbClr val="000000"/>
                </a:solidFill>
                <a:latin typeface="Liberation Mono"/>
              </a:rPr>
              <a:t> emp;</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TABLE</a:t>
            </a:r>
            <a:r>
              <a:rPr lang="en-US" dirty="0">
                <a:solidFill>
                  <a:srgbClr val="000000"/>
                </a:solidFill>
                <a:latin typeface="Liberation Mono"/>
              </a:rPr>
              <a:t> emp </a:t>
            </a:r>
            <a:r>
              <a:rPr lang="en-US" dirty="0">
                <a:solidFill>
                  <a:srgbClr val="0077AA"/>
                </a:solidFill>
                <a:latin typeface="Liberation Mono"/>
              </a:rPr>
              <a:t>ORDER</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comm </a:t>
            </a:r>
            <a:r>
              <a:rPr lang="en-US" dirty="0">
                <a:solidFill>
                  <a:srgbClr val="0077AA"/>
                </a:solidFill>
                <a:latin typeface="Liberation Mono"/>
              </a:rPr>
              <a:t>NULLS</a:t>
            </a:r>
            <a:r>
              <a:rPr lang="en-US" dirty="0">
                <a:solidFill>
                  <a:srgbClr val="000000"/>
                </a:solidFill>
                <a:latin typeface="Liberation Mono"/>
              </a:rPr>
              <a:t> </a:t>
            </a:r>
            <a:r>
              <a:rPr lang="en-US" dirty="0">
                <a:solidFill>
                  <a:srgbClr val="0077AA"/>
                </a:solidFill>
                <a:latin typeface="Liberation Mono"/>
              </a:rPr>
              <a:t>LAST</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TABLE</a:t>
            </a:r>
            <a:r>
              <a:rPr lang="en-US" dirty="0">
                <a:solidFill>
                  <a:srgbClr val="000000"/>
                </a:solidFill>
                <a:latin typeface="Liberation Mono"/>
              </a:rPr>
              <a:t> emp </a:t>
            </a:r>
            <a:r>
              <a:rPr lang="en-US" dirty="0">
                <a:solidFill>
                  <a:srgbClr val="0077AA"/>
                </a:solidFill>
                <a:latin typeface="Liberation Mono"/>
              </a:rPr>
              <a:t>OFFSET</a:t>
            </a:r>
            <a:r>
              <a:rPr lang="en-US" dirty="0">
                <a:solidFill>
                  <a:srgbClr val="000000"/>
                </a:solidFill>
                <a:latin typeface="Liberation Mono"/>
              </a:rPr>
              <a:t> </a:t>
            </a:r>
            <a:r>
              <a:rPr lang="en-US" dirty="0">
                <a:solidFill>
                  <a:srgbClr val="990055"/>
                </a:solidFill>
                <a:latin typeface="Liberation Mono"/>
              </a:rPr>
              <a:t>1</a:t>
            </a:r>
            <a:r>
              <a:rPr lang="en-US" dirty="0">
                <a:solidFill>
                  <a:srgbClr val="000000"/>
                </a:solidFill>
                <a:latin typeface="Liberation Mono"/>
              </a:rPr>
              <a:t> </a:t>
            </a:r>
            <a:r>
              <a:rPr lang="en-US" dirty="0">
                <a:solidFill>
                  <a:srgbClr val="0077AA"/>
                </a:solidFill>
                <a:latin typeface="Liberation Mono"/>
              </a:rPr>
              <a:t>ROW</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TABLE</a:t>
            </a:r>
            <a:r>
              <a:rPr lang="en-US" dirty="0">
                <a:solidFill>
                  <a:srgbClr val="000000"/>
                </a:solidFill>
                <a:latin typeface="Liberation Mono"/>
              </a:rPr>
              <a:t> emp </a:t>
            </a:r>
            <a:r>
              <a:rPr lang="en-US" dirty="0">
                <a:solidFill>
                  <a:srgbClr val="0077AA"/>
                </a:solidFill>
                <a:latin typeface="Liberation Mono"/>
              </a:rPr>
              <a:t>OFFSET</a:t>
            </a:r>
            <a:r>
              <a:rPr lang="en-US" dirty="0">
                <a:solidFill>
                  <a:srgbClr val="000000"/>
                </a:solidFill>
                <a:latin typeface="Liberation Mono"/>
              </a:rPr>
              <a:t> </a:t>
            </a:r>
            <a:r>
              <a:rPr lang="en-US" dirty="0">
                <a:solidFill>
                  <a:srgbClr val="990055"/>
                </a:solidFill>
                <a:latin typeface="Liberation Mono"/>
              </a:rPr>
              <a:t>1</a:t>
            </a:r>
            <a:r>
              <a:rPr lang="en-US" dirty="0">
                <a:solidFill>
                  <a:srgbClr val="000000"/>
                </a:solidFill>
                <a:latin typeface="Liberation Mono"/>
              </a:rPr>
              <a:t> </a:t>
            </a:r>
            <a:r>
              <a:rPr lang="en-US" dirty="0">
                <a:solidFill>
                  <a:srgbClr val="0077AA"/>
                </a:solidFill>
                <a:latin typeface="Liberation Mono"/>
              </a:rPr>
              <a:t>ROW</a:t>
            </a:r>
            <a:r>
              <a:rPr lang="en-US" dirty="0">
                <a:solidFill>
                  <a:srgbClr val="000000"/>
                </a:solidFill>
                <a:latin typeface="Liberation Mono"/>
              </a:rPr>
              <a:t> </a:t>
            </a:r>
            <a:r>
              <a:rPr lang="en-US" dirty="0">
                <a:solidFill>
                  <a:srgbClr val="0077AA"/>
                </a:solidFill>
                <a:latin typeface="Liberation Mono"/>
              </a:rPr>
              <a:t>FETCH</a:t>
            </a:r>
            <a:r>
              <a:rPr lang="en-US" dirty="0">
                <a:solidFill>
                  <a:srgbClr val="000000"/>
                </a:solidFill>
                <a:latin typeface="Liberation Mono"/>
              </a:rPr>
              <a:t> </a:t>
            </a:r>
            <a:r>
              <a:rPr lang="en-US" dirty="0">
                <a:solidFill>
                  <a:srgbClr val="0077AA"/>
                </a:solidFill>
                <a:latin typeface="Liberation Mono"/>
              </a:rPr>
              <a:t>FIRST</a:t>
            </a:r>
            <a:r>
              <a:rPr lang="en-US" dirty="0">
                <a:solidFill>
                  <a:srgbClr val="000000"/>
                </a:solidFill>
                <a:latin typeface="Liberation Mono"/>
              </a:rPr>
              <a:t> </a:t>
            </a:r>
            <a:r>
              <a:rPr lang="en-US" dirty="0">
                <a:solidFill>
                  <a:srgbClr val="990055"/>
                </a:solidFill>
                <a:latin typeface="Liberation Mono"/>
              </a:rPr>
              <a:t>2</a:t>
            </a:r>
            <a:r>
              <a:rPr lang="en-US" dirty="0">
                <a:solidFill>
                  <a:srgbClr val="000000"/>
                </a:solidFill>
                <a:latin typeface="Liberation Mono"/>
              </a:rPr>
              <a:t> </a:t>
            </a:r>
            <a:r>
              <a:rPr lang="en-US" dirty="0">
                <a:solidFill>
                  <a:srgbClr val="0077AA"/>
                </a:solidFill>
                <a:latin typeface="Liberation Mono"/>
              </a:rPr>
              <a:t>ROWS</a:t>
            </a:r>
            <a:r>
              <a:rPr lang="en-US" dirty="0">
                <a:solidFill>
                  <a:srgbClr val="000000"/>
                </a:solidFill>
                <a:latin typeface="Liberation Mono"/>
              </a:rPr>
              <a:t> </a:t>
            </a:r>
            <a:r>
              <a:rPr lang="en-US" dirty="0">
                <a:solidFill>
                  <a:srgbClr val="0077AA"/>
                </a:solidFill>
                <a:latin typeface="Liberation Mono"/>
              </a:rPr>
              <a:t>ONLY</a:t>
            </a:r>
            <a:r>
              <a:rPr lang="en-US" dirty="0">
                <a:solidFill>
                  <a:srgbClr val="000000"/>
                </a:solidFill>
                <a:latin typeface="Liberation Mono"/>
              </a:rPr>
              <a:t>;</a:t>
            </a:r>
          </a:p>
        </p:txBody>
      </p:sp>
    </p:spTree>
    <p:extLst>
      <p:ext uri="{BB962C8B-B14F-4D97-AF65-F5344CB8AC3E}">
        <p14:creationId xmlns:p14="http://schemas.microsoft.com/office/powerpoint/2010/main" val="3083903212"/>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union, intersect, except clause</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3369766"/>
            <a:ext cx="11546185" cy="1015663"/>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UNION, EXCEPT, and INTERSECT combine the result of this query with the results of another query. </a:t>
            </a:r>
            <a:r>
              <a:rPr lang="en-US" sz="2000" b="1" i="1" dirty="0">
                <a:latin typeface="Palatino Linotype" panose="02040502050505030304" pitchFamily="18" charset="0"/>
                <a:cs typeface="Arial" panose="020B0604020202020204" pitchFamily="34" charset="0"/>
              </a:rPr>
              <a:t>INTERSECT has higher precedence than UNION and EXCEPT</a:t>
            </a:r>
            <a:r>
              <a:rPr lang="en-US" sz="2000" dirty="0">
                <a:latin typeface="Palatino Linotype" panose="02040502050505030304" pitchFamily="18" charset="0"/>
                <a:cs typeface="Arial" panose="020B0604020202020204" pitchFamily="34" charset="0"/>
              </a:rPr>
              <a:t>. Operators with equal precedence are evaluated from left to right.</a:t>
            </a:r>
            <a:endParaRPr lang="en-IN" sz="2000" b="1" dirty="0">
              <a:latin typeface="Palatino Linotype" panose="02040502050505030304" pitchFamily="18" charset="0"/>
              <a:cs typeface="Arial" panose="020B0604020202020204" pitchFamily="34" charset="0"/>
            </a:endParaRPr>
          </a:p>
        </p:txBody>
      </p:sp>
      <p:sp>
        <p:nvSpPr>
          <p:cNvPr id="4" name="Rectangle 3">
            <a:extLst>
              <a:ext uri="{FF2B5EF4-FFF2-40B4-BE49-F238E27FC236}">
                <a16:creationId xmlns:a16="http://schemas.microsoft.com/office/drawing/2014/main" id="{5AF0498E-2384-0D3F-BEAF-85087E9F03AE}"/>
              </a:ext>
            </a:extLst>
          </p:cNvPr>
          <p:cNvSpPr/>
          <p:nvPr/>
        </p:nvSpPr>
        <p:spPr>
          <a:xfrm>
            <a:off x="262558" y="4782051"/>
            <a:ext cx="11305256" cy="2031325"/>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The result set column names are taken from the column names of the first SELECT statement.</a:t>
            </a: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SELECT statement should have the same number of columns with same data type.</a:t>
            </a:r>
            <a:endParaRPr lang="en-IN"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95000"/>
                    <a:lumOff val="5000"/>
                  </a:schemeClr>
                </a:solidFill>
                <a:latin typeface="Palatino Linotype" panose="02040502050505030304" pitchFamily="18" charset="0"/>
                <a:cs typeface="Arial" panose="020B0604020202020204" pitchFamily="34" charset="0"/>
              </a:rPr>
              <a:t>UNION: To apply ORDER BY or LIMIT to an individual SELECT, place the clause inside the parentheses that enclose the SELECT.</a:t>
            </a:r>
          </a:p>
          <a:p>
            <a:endParaRPr lang="en-IN" sz="400" b="1" dirty="0">
              <a:solidFill>
                <a:schemeClr val="tx1">
                  <a:lumMod val="95000"/>
                  <a:lumOff val="5000"/>
                </a:schemeClr>
              </a:solidFill>
              <a:latin typeface="Palatino Linotype" panose="02040502050505030304" pitchFamily="18" charset="0"/>
              <a:cs typeface="Arial" panose="020B0604020202020204" pitchFamily="34" charset="0"/>
            </a:endParaRPr>
          </a:p>
          <a:p>
            <a:r>
              <a:rPr lang="en-IN" sz="2000" b="1" dirty="0">
                <a:solidFill>
                  <a:schemeClr val="tx1">
                    <a:lumMod val="95000"/>
                    <a:lumOff val="5000"/>
                  </a:schemeClr>
                </a:solidFill>
                <a:latin typeface="Palatino Linotype" panose="02040502050505030304" pitchFamily="18" charset="0"/>
                <a:cs typeface="Arial" panose="020B0604020202020204" pitchFamily="34" charset="0"/>
              </a:rPr>
              <a:t>    </a:t>
            </a:r>
            <a:r>
              <a:rPr lang="en-IN" sz="2000" dirty="0">
                <a:solidFill>
                  <a:srgbClr val="FF0000"/>
                </a:solidFill>
                <a:latin typeface="Palatino Linotype" panose="02040502050505030304" pitchFamily="18" charset="0"/>
                <a:cs typeface="Arial" panose="020B0604020202020204" pitchFamily="34" charset="0"/>
              </a:rPr>
              <a:t>e.g.</a:t>
            </a:r>
            <a:r>
              <a:rPr lang="en-IN" sz="2000" b="1" dirty="0">
                <a:solidFill>
                  <a:schemeClr val="tx1">
                    <a:lumMod val="95000"/>
                    <a:lumOff val="5000"/>
                  </a:schemeClr>
                </a:solidFill>
                <a:latin typeface="Palatino Linotype" panose="02040502050505030304" pitchFamily="18" charset="0"/>
                <a:cs typeface="Arial" panose="020B0604020202020204" pitchFamily="34" charset="0"/>
              </a:rPr>
              <a:t> </a:t>
            </a:r>
            <a:r>
              <a:rPr lang="en-IN" dirty="0">
                <a:solidFill>
                  <a:srgbClr val="0077AA"/>
                </a:solidFill>
                <a:latin typeface="Liberation Mono"/>
              </a:rPr>
              <a:t>SELECT</a:t>
            </a:r>
            <a:r>
              <a:rPr lang="en-IN" dirty="0">
                <a:solidFill>
                  <a:schemeClr val="tx1">
                    <a:lumMod val="95000"/>
                    <a:lumOff val="5000"/>
                  </a:schemeClr>
                </a:solidFill>
                <a:latin typeface="Liberation Mono"/>
                <a:cs typeface="Arial" panose="020B0604020202020204" pitchFamily="34" charset="0"/>
              </a:rPr>
              <a:t>  </a:t>
            </a:r>
            <a:r>
              <a:rPr lang="en-IN" dirty="0">
                <a:solidFill>
                  <a:schemeClr val="bg1">
                    <a:lumMod val="50000"/>
                  </a:schemeClr>
                </a:solidFill>
                <a:latin typeface="Liberation Mono"/>
                <a:cs typeface="Arial" panose="020B0604020202020204" pitchFamily="34" charset="0"/>
              </a:rPr>
              <a:t>. . .  </a:t>
            </a:r>
            <a:r>
              <a:rPr lang="en-IN" dirty="0">
                <a:solidFill>
                  <a:schemeClr val="tx1">
                    <a:lumMod val="95000"/>
                    <a:lumOff val="5000"/>
                  </a:schemeClr>
                </a:solidFill>
                <a:latin typeface="Liberation Mono"/>
                <a:cs typeface="Arial" panose="020B0604020202020204" pitchFamily="34" charset="0"/>
              </a:rPr>
              <a:t> </a:t>
            </a:r>
            <a:r>
              <a:rPr lang="en-IN" dirty="0">
                <a:solidFill>
                  <a:srgbClr val="0077AA"/>
                </a:solidFill>
                <a:latin typeface="Liberation Mono"/>
              </a:rPr>
              <a:t>UNION</a:t>
            </a:r>
            <a:r>
              <a:rPr lang="en-IN" dirty="0">
                <a:solidFill>
                  <a:schemeClr val="tx1">
                    <a:lumMod val="95000"/>
                    <a:lumOff val="5000"/>
                  </a:schemeClr>
                </a:solidFill>
                <a:latin typeface="Liberation Mono"/>
                <a:cs typeface="Arial" panose="020B0604020202020204" pitchFamily="34" charset="0"/>
              </a:rPr>
              <a:t> </a:t>
            </a:r>
            <a:r>
              <a:rPr lang="en-IN" dirty="0">
                <a:solidFill>
                  <a:srgbClr val="0077AA"/>
                </a:solidFill>
                <a:latin typeface="Liberation Mono"/>
              </a:rPr>
              <a:t>SELECT</a:t>
            </a:r>
            <a:r>
              <a:rPr lang="en-IN" dirty="0">
                <a:solidFill>
                  <a:schemeClr val="tx1">
                    <a:lumMod val="95000"/>
                    <a:lumOff val="5000"/>
                  </a:schemeClr>
                </a:solidFill>
                <a:latin typeface="Liberation Mono"/>
                <a:cs typeface="Arial" panose="020B0604020202020204" pitchFamily="34" charset="0"/>
              </a:rPr>
              <a:t> </a:t>
            </a:r>
            <a:r>
              <a:rPr lang="en-IN" dirty="0">
                <a:solidFill>
                  <a:schemeClr val="bg1">
                    <a:lumMod val="50000"/>
                  </a:schemeClr>
                </a:solidFill>
                <a:latin typeface="Liberation Mono"/>
                <a:cs typeface="Arial" panose="020B0604020202020204" pitchFamily="34" charset="0"/>
              </a:rPr>
              <a:t>. . . </a:t>
            </a:r>
            <a:r>
              <a:rPr lang="en-IN" dirty="0">
                <a:solidFill>
                  <a:srgbClr val="0077AA"/>
                </a:solidFill>
                <a:latin typeface="Liberation Mono"/>
              </a:rPr>
              <a:t>ORDER</a:t>
            </a:r>
            <a:r>
              <a:rPr lang="en-IN" dirty="0">
                <a:solidFill>
                  <a:schemeClr val="bg1">
                    <a:lumMod val="50000"/>
                  </a:schemeClr>
                </a:solidFill>
                <a:latin typeface="Liberation Mono"/>
                <a:cs typeface="Arial" panose="020B0604020202020204" pitchFamily="34" charset="0"/>
              </a:rPr>
              <a:t> </a:t>
            </a:r>
            <a:r>
              <a:rPr lang="en-IN" dirty="0">
                <a:solidFill>
                  <a:srgbClr val="0077AA"/>
                </a:solidFill>
                <a:latin typeface="Liberation Mono"/>
              </a:rPr>
              <a:t>BY</a:t>
            </a:r>
            <a:r>
              <a:rPr lang="en-IN" dirty="0">
                <a:solidFill>
                  <a:schemeClr val="bg1">
                    <a:lumMod val="50000"/>
                  </a:schemeClr>
                </a:solidFill>
                <a:latin typeface="Liberation Mono"/>
                <a:cs typeface="Arial" panose="020B0604020202020204" pitchFamily="34" charset="0"/>
              </a:rPr>
              <a:t> </a:t>
            </a:r>
            <a:r>
              <a:rPr lang="en-IN" dirty="0">
                <a:latin typeface="Liberation Mono"/>
                <a:cs typeface="Arial" panose="020B0604020202020204" pitchFamily="34" charset="0"/>
              </a:rPr>
              <a:t>deptno</a:t>
            </a:r>
            <a:r>
              <a:rPr lang="en-IN" dirty="0">
                <a:solidFill>
                  <a:schemeClr val="bg1">
                    <a:lumMod val="50000"/>
                  </a:schemeClr>
                </a:solidFill>
                <a:latin typeface="Liberation Mono"/>
                <a:cs typeface="Arial" panose="020B0604020202020204" pitchFamily="34" charset="0"/>
              </a:rPr>
              <a:t> </a:t>
            </a:r>
            <a:r>
              <a:rPr lang="en-IN" dirty="0">
                <a:solidFill>
                  <a:srgbClr val="0077AA"/>
                </a:solidFill>
                <a:latin typeface="Liberation Mono"/>
              </a:rPr>
              <a:t>LIMIT</a:t>
            </a:r>
            <a:r>
              <a:rPr lang="en-IN" dirty="0">
                <a:solidFill>
                  <a:schemeClr val="bg1">
                    <a:lumMod val="50000"/>
                  </a:schemeClr>
                </a:solidFill>
                <a:latin typeface="Liberation Mono"/>
                <a:cs typeface="Arial" panose="020B0604020202020204" pitchFamily="34" charset="0"/>
              </a:rPr>
              <a:t> </a:t>
            </a:r>
            <a:r>
              <a:rPr lang="en-IN" dirty="0">
                <a:solidFill>
                  <a:srgbClr val="990055"/>
                </a:solidFill>
                <a:latin typeface="Liberation Mono"/>
              </a:rPr>
              <a:t>4</a:t>
            </a:r>
          </a:p>
        </p:txBody>
      </p:sp>
    </p:spTree>
    <p:extLst>
      <p:ext uri="{BB962C8B-B14F-4D97-AF65-F5344CB8AC3E}">
        <p14:creationId xmlns:p14="http://schemas.microsoft.com/office/powerpoint/2010/main" val="408784868"/>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990330-4808-A261-509C-57FB076D25D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union [ ALL ]</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3559BC03-A025-8CDC-F113-8A44620BDD22}"/>
              </a:ext>
            </a:extLst>
          </p:cNvPr>
          <p:cNvSpPr/>
          <p:nvPr/>
        </p:nvSpPr>
        <p:spPr>
          <a:xfrm>
            <a:off x="191344" y="4802376"/>
            <a:ext cx="11815510" cy="1938992"/>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it is used to combine the result sets of 2 or more SELECT statements. </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it removes duplicate rows between the various SELECT statements. </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each SELECT statement within the UNION operator must have the same number of fields with same datatypes in the result sets.</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default behaviour for UNION is that duplicate rows are removed from the result.</a:t>
            </a:r>
          </a:p>
        </p:txBody>
      </p:sp>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2246769"/>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rgbClr val="0077AA"/>
                </a:solidFill>
                <a:latin typeface="Liberation Mono"/>
              </a:rPr>
              <a:t>SELECT</a:t>
            </a:r>
            <a:r>
              <a:rPr lang="en-IN" dirty="0">
                <a:latin typeface="Liberation Mono"/>
              </a:rPr>
              <a:t>  bookname </a:t>
            </a:r>
            <a:r>
              <a:rPr lang="en-IN" dirty="0">
                <a:solidFill>
                  <a:srgbClr val="0077AA"/>
                </a:solidFill>
                <a:latin typeface="Liberation Mono"/>
              </a:rPr>
              <a:t>FROM</a:t>
            </a:r>
            <a:r>
              <a:rPr lang="en-IN" dirty="0">
                <a:latin typeface="Liberation Mono"/>
              </a:rPr>
              <a:t> newbooks; </a:t>
            </a:r>
            <a:r>
              <a:rPr lang="en-IN" dirty="0">
                <a:solidFill>
                  <a:srgbClr val="FF0000"/>
                </a:solidFill>
                <a:latin typeface="Liberation Mono"/>
              </a:rPr>
              <a:t>// ERROR</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newbooks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LIMIT</a:t>
            </a:r>
            <a:r>
              <a:rPr lang="en-IN" dirty="0">
                <a:latin typeface="Liberation Mono"/>
              </a:rPr>
              <a:t> </a:t>
            </a:r>
            <a:r>
              <a:rPr lang="en-IN" dirty="0">
                <a:solidFill>
                  <a:srgbClr val="990055"/>
                </a:solidFill>
                <a:latin typeface="Liberation Mono"/>
              </a:rPr>
              <a:t>3</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newbooks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DESC</a:t>
            </a:r>
            <a:r>
              <a:rPr lang="en-IN" dirty="0">
                <a:latin typeface="Liberation Mono"/>
              </a:rPr>
              <a:t> </a:t>
            </a:r>
            <a:r>
              <a:rPr lang="en-IN" dirty="0">
                <a:solidFill>
                  <a:srgbClr val="0077AA"/>
                </a:solidFill>
                <a:latin typeface="Liberation Mono"/>
              </a:rPr>
              <a:t>LIMIT</a:t>
            </a:r>
            <a:r>
              <a:rPr lang="en-IN" dirty="0">
                <a:latin typeface="Liberation Mono"/>
              </a:rPr>
              <a:t> </a:t>
            </a:r>
            <a:r>
              <a:rPr lang="en-IN" dirty="0">
                <a:solidFill>
                  <a:srgbClr val="990055"/>
                </a:solidFill>
                <a:latin typeface="Liberation Mono"/>
              </a:rPr>
              <a:t>3</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chemeClr val="accent4">
                    <a:lumMod val="50000"/>
                  </a:schemeClr>
                </a:solidFill>
                <a:latin typeface="Liberation Mono"/>
              </a:rPr>
              <a:t>ALL</a:t>
            </a:r>
            <a:r>
              <a:rPr lang="en-IN" dirty="0">
                <a:latin typeface="Liberation Mono"/>
              </a:rPr>
              <a:t> </a:t>
            </a: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newbooks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LIMIT</a:t>
            </a:r>
            <a:r>
              <a:rPr lang="en-IN" dirty="0">
                <a:latin typeface="Liberation Mono"/>
              </a:rPr>
              <a:t> </a:t>
            </a:r>
            <a:r>
              <a:rPr lang="en-IN" dirty="0">
                <a:solidFill>
                  <a:srgbClr val="990055"/>
                </a:solidFill>
                <a:latin typeface="Liberation Mono"/>
              </a:rPr>
              <a:t>3</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chemeClr val="accent4">
                    <a:lumMod val="50000"/>
                  </a:schemeClr>
                </a:solidFill>
                <a:latin typeface="Liberation Mono"/>
              </a:rPr>
              <a:t>ALL </a:t>
            </a: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newbooks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DESC</a:t>
            </a:r>
            <a:r>
              <a:rPr lang="en-IN" dirty="0">
                <a:latin typeface="Liberation Mono"/>
              </a:rPr>
              <a:t> </a:t>
            </a:r>
            <a:r>
              <a:rPr lang="en-IN" dirty="0">
                <a:solidFill>
                  <a:srgbClr val="0077AA"/>
                </a:solidFill>
                <a:latin typeface="Liberation Mono"/>
              </a:rPr>
              <a:t>LIMIT</a:t>
            </a:r>
            <a:r>
              <a:rPr lang="en-IN" dirty="0">
                <a:latin typeface="Liberation Mono"/>
              </a:rPr>
              <a:t> </a:t>
            </a:r>
            <a:r>
              <a:rPr lang="en-IN" dirty="0">
                <a:solidFill>
                  <a:srgbClr val="990055"/>
                </a:solidFill>
                <a:latin typeface="Liberation Mono"/>
              </a:rPr>
              <a:t>3</a:t>
            </a:r>
            <a:r>
              <a:rPr lang="en-IN" dirty="0">
                <a:latin typeface="Liberation Mono"/>
              </a:rPr>
              <a:t>;</a:t>
            </a:r>
          </a:p>
        </p:txBody>
      </p:sp>
      <p:sp>
        <p:nvSpPr>
          <p:cNvPr id="2" name="Rectangle 1">
            <a:extLst>
              <a:ext uri="{FF2B5EF4-FFF2-40B4-BE49-F238E27FC236}">
                <a16:creationId xmlns:a16="http://schemas.microsoft.com/office/drawing/2014/main" id="{36F94A35-F023-25A1-08CC-A094AFF39D58}"/>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 </a:t>
            </a:r>
          </a:p>
        </p:txBody>
      </p:sp>
    </p:spTree>
    <p:extLst>
      <p:ext uri="{BB962C8B-B14F-4D97-AF65-F5344CB8AC3E}">
        <p14:creationId xmlns:p14="http://schemas.microsoft.com/office/powerpoint/2010/main" val="20876525"/>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990330-4808-A261-509C-57FB076D25D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union [ ALL ]  with explicitTable</a:t>
            </a:r>
            <a:endParaRPr lang="en-IN" sz="3200" i="1" dirty="0">
              <a:solidFill>
                <a:srgbClr val="FF9900"/>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196977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IN" dirty="0">
                <a:solidFill>
                  <a:srgbClr val="FF0000"/>
                </a:solidFill>
                <a:latin typeface="Liberation Mono"/>
              </a:rPr>
              <a:t>// ERROR</a:t>
            </a:r>
            <a:endParaRPr lang="en-US"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LIMIT</a:t>
            </a:r>
            <a:r>
              <a:rPr lang="en-US" dirty="0">
                <a:latin typeface="Liberation Mono"/>
              </a:rPr>
              <a:t> </a:t>
            </a:r>
            <a:r>
              <a:rPr lang="en-US" dirty="0">
                <a:solidFill>
                  <a:srgbClr val="990055"/>
                </a:solidFill>
                <a:latin typeface="Liberation Mono"/>
              </a:rPr>
              <a:t>3</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DESC</a:t>
            </a:r>
            <a:r>
              <a:rPr lang="en-US" dirty="0">
                <a:latin typeface="Liberation Mono"/>
              </a:rPr>
              <a:t> </a:t>
            </a:r>
            <a:r>
              <a:rPr lang="en-US" dirty="0">
                <a:solidFill>
                  <a:srgbClr val="0077AA"/>
                </a:solidFill>
                <a:latin typeface="Liberation Mono"/>
              </a:rPr>
              <a:t>LIMIT</a:t>
            </a:r>
            <a:r>
              <a:rPr lang="en-US" dirty="0">
                <a:latin typeface="Liberation Mono"/>
              </a:rPr>
              <a:t> </a:t>
            </a:r>
            <a:r>
              <a:rPr lang="en-US" dirty="0">
                <a:solidFill>
                  <a:srgbClr val="990055"/>
                </a:solidFill>
                <a:latin typeface="Liberation Mono"/>
              </a:rPr>
              <a:t>3</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 ALL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LIMIT</a:t>
            </a:r>
            <a:r>
              <a:rPr lang="en-US" dirty="0">
                <a:latin typeface="Liberation Mono"/>
              </a:rPr>
              <a:t> </a:t>
            </a:r>
            <a:r>
              <a:rPr lang="en-US" dirty="0">
                <a:solidFill>
                  <a:srgbClr val="990055"/>
                </a:solidFill>
                <a:latin typeface="Liberation Mono"/>
              </a:rPr>
              <a:t>3</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 ALL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DESC</a:t>
            </a:r>
            <a:r>
              <a:rPr lang="en-US" dirty="0">
                <a:latin typeface="Liberation Mono"/>
              </a:rPr>
              <a:t> </a:t>
            </a:r>
            <a:r>
              <a:rPr lang="en-US" dirty="0">
                <a:solidFill>
                  <a:srgbClr val="0077AA"/>
                </a:solidFill>
                <a:latin typeface="Liberation Mono"/>
              </a:rPr>
              <a:t>LIMIT</a:t>
            </a:r>
            <a:r>
              <a:rPr lang="en-US" dirty="0">
                <a:latin typeface="Liberation Mono"/>
              </a:rPr>
              <a:t> </a:t>
            </a:r>
            <a:r>
              <a:rPr lang="en-US" dirty="0">
                <a:solidFill>
                  <a:srgbClr val="990055"/>
                </a:solidFill>
                <a:latin typeface="Liberation Mono"/>
              </a:rPr>
              <a:t>3</a:t>
            </a:r>
            <a:r>
              <a:rPr lang="en-US" dirty="0">
                <a:latin typeface="Liberation Mono"/>
              </a:rPr>
              <a:t>;</a:t>
            </a:r>
            <a:endParaRPr lang="en-IN" dirty="0">
              <a:latin typeface="Liberation Mono"/>
            </a:endParaRPr>
          </a:p>
        </p:txBody>
      </p:sp>
      <p:sp>
        <p:nvSpPr>
          <p:cNvPr id="2" name="Rectangle 1">
            <a:extLst>
              <a:ext uri="{FF2B5EF4-FFF2-40B4-BE49-F238E27FC236}">
                <a16:creationId xmlns:a16="http://schemas.microsoft.com/office/drawing/2014/main" id="{36F94A35-F023-25A1-08CC-A094AFF39D58}"/>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 </a:t>
            </a:r>
          </a:p>
        </p:txBody>
      </p:sp>
    </p:spTree>
    <p:extLst>
      <p:ext uri="{BB962C8B-B14F-4D97-AF65-F5344CB8AC3E}">
        <p14:creationId xmlns:p14="http://schemas.microsoft.com/office/powerpoint/2010/main" val="433379109"/>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990330-4808-A261-509C-57FB076D25D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union [ ALL ]  with tableValue</a:t>
            </a:r>
            <a:endParaRPr lang="en-IN" sz="3200" i="1" dirty="0">
              <a:solidFill>
                <a:srgbClr val="FF9900"/>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116955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bookid;</a:t>
            </a:r>
          </a:p>
        </p:txBody>
      </p:sp>
      <p:sp>
        <p:nvSpPr>
          <p:cNvPr id="2" name="Rectangle 1">
            <a:extLst>
              <a:ext uri="{FF2B5EF4-FFF2-40B4-BE49-F238E27FC236}">
                <a16:creationId xmlns:a16="http://schemas.microsoft.com/office/drawing/2014/main" id="{36F94A35-F023-25A1-08CC-A094AFF39D58}"/>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 </a:t>
            </a:r>
          </a:p>
        </p:txBody>
      </p:sp>
    </p:spTree>
    <p:extLst>
      <p:ext uri="{BB962C8B-B14F-4D97-AF65-F5344CB8AC3E}">
        <p14:creationId xmlns:p14="http://schemas.microsoft.com/office/powerpoint/2010/main" val="2550012697"/>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990330-4808-A261-509C-57FB076D25D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intersect</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9691FCDD-2C99-F279-AB80-96A358A253AA}"/>
              </a:ext>
            </a:extLst>
          </p:cNvPr>
          <p:cNvSpPr/>
          <p:nvPr/>
        </p:nvSpPr>
        <p:spPr>
          <a:xfrm>
            <a:off x="262558" y="1780959"/>
            <a:ext cx="11522074" cy="646331"/>
          </a:xfrm>
          <a:prstGeom prst="rect">
            <a:avLst/>
          </a:prstGeom>
          <a:solidFill>
            <a:schemeClr val="accent5">
              <a:lumMod val="20000"/>
              <a:lumOff val="80000"/>
            </a:schemeClr>
          </a:solidFill>
        </p:spPr>
        <p:txBody>
          <a:bodyPr wrap="square">
            <a:spAutoFit/>
          </a:bodyPr>
          <a:lstStyle/>
          <a:p>
            <a:r>
              <a:rPr lang="en-IN" dirty="0">
                <a:latin typeface="Arial" panose="020B0604020202020204" pitchFamily="34" charset="0"/>
                <a:cs typeface="Arial" panose="020B0604020202020204" pitchFamily="34" charset="0"/>
              </a:rPr>
              <a:t>An INTERSECT query returns the intersection of 2 or more datasets. If a record exists in both data sets, it will be included in the INTERSECT results.</a:t>
            </a:r>
          </a:p>
        </p:txBody>
      </p:sp>
      <p:sp>
        <p:nvSpPr>
          <p:cNvPr id="7" name="Rectangle 6">
            <a:extLst>
              <a:ext uri="{FF2B5EF4-FFF2-40B4-BE49-F238E27FC236}">
                <a16:creationId xmlns:a16="http://schemas.microsoft.com/office/drawing/2014/main" id="{DBA8B64B-B7D9-2951-2FAA-B39362848D6B}"/>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INTERSECT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
        <p:nvSpPr>
          <p:cNvPr id="2" name="Rectangle 1">
            <a:extLst>
              <a:ext uri="{FF2B5EF4-FFF2-40B4-BE49-F238E27FC236}">
                <a16:creationId xmlns:a16="http://schemas.microsoft.com/office/drawing/2014/main" id="{833216CD-7239-3E71-129C-ED2C9397653D}"/>
              </a:ext>
            </a:extLst>
          </p:cNvPr>
          <p:cNvSpPr/>
          <p:nvPr/>
        </p:nvSpPr>
        <p:spPr>
          <a:xfrm>
            <a:off x="191344" y="2766407"/>
            <a:ext cx="11737304" cy="1569660"/>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dept </a:t>
            </a:r>
            <a:r>
              <a:rPr lang="en-IN" dirty="0">
                <a:solidFill>
                  <a:schemeClr val="accent4">
                    <a:lumMod val="50000"/>
                  </a:schemeClr>
                </a:solidFill>
                <a:latin typeface="Liberation Mono"/>
              </a:rPr>
              <a:t>INTERSECT</a:t>
            </a:r>
            <a:r>
              <a:rPr lang="en-IN" dirty="0">
                <a:latin typeface="Liberation Mono"/>
              </a:rPr>
              <a:t> </a:t>
            </a: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emp;</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dept </a:t>
            </a:r>
            <a:r>
              <a:rPr lang="en-IN" dirty="0">
                <a:solidFill>
                  <a:schemeClr val="accent4">
                    <a:lumMod val="50000"/>
                  </a:schemeClr>
                </a:solidFill>
                <a:latin typeface="Liberation Mono"/>
              </a:rPr>
              <a:t>INTERSECT</a:t>
            </a:r>
            <a:r>
              <a:rPr lang="en-IN" dirty="0">
                <a:latin typeface="Liberation Mono"/>
              </a:rPr>
              <a:t> </a:t>
            </a: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emp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deptno </a:t>
            </a:r>
            <a:r>
              <a:rPr lang="en-IN" dirty="0">
                <a:solidFill>
                  <a:srgbClr val="0077AA"/>
                </a:solidFill>
                <a:latin typeface="Liberation Mono"/>
              </a:rPr>
              <a:t>DESC</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dept </a:t>
            </a:r>
            <a:r>
              <a:rPr lang="en-IN" dirty="0">
                <a:solidFill>
                  <a:schemeClr val="accent4">
                    <a:lumMod val="50000"/>
                  </a:schemeClr>
                </a:solidFill>
                <a:latin typeface="Liberation Mono"/>
              </a:rPr>
              <a:t>INTERSECT</a:t>
            </a:r>
            <a:r>
              <a:rPr lang="en-IN" dirty="0">
                <a:latin typeface="Liberation Mono"/>
              </a:rPr>
              <a:t> </a:t>
            </a: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emp </a:t>
            </a:r>
            <a:r>
              <a:rPr lang="en-IN" dirty="0">
                <a:solidFill>
                  <a:srgbClr val="0077AA"/>
                </a:solidFill>
                <a:latin typeface="Liberation Mono"/>
              </a:rPr>
              <a:t>OFFSET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ROWS</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dept </a:t>
            </a:r>
            <a:r>
              <a:rPr lang="en-IN" dirty="0">
                <a:solidFill>
                  <a:schemeClr val="accent4">
                    <a:lumMod val="50000"/>
                  </a:schemeClr>
                </a:solidFill>
                <a:latin typeface="Liberation Mono"/>
              </a:rPr>
              <a:t>INTERSECT</a:t>
            </a:r>
            <a:r>
              <a:rPr lang="en-IN" dirty="0">
                <a:latin typeface="Liberation Mono"/>
              </a:rPr>
              <a:t> </a:t>
            </a: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emp </a:t>
            </a:r>
            <a:r>
              <a:rPr lang="en-IN" dirty="0">
                <a:solidFill>
                  <a:srgbClr val="0077AA"/>
                </a:solidFill>
                <a:latin typeface="Liberation Mono"/>
              </a:rPr>
              <a:t>OFFSET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ROWS</a:t>
            </a:r>
            <a:r>
              <a:rPr lang="en-IN" dirty="0">
                <a:latin typeface="Liberation Mono"/>
              </a:rPr>
              <a:t> </a:t>
            </a:r>
            <a:r>
              <a:rPr lang="en-IN" dirty="0">
                <a:solidFill>
                  <a:srgbClr val="0077AA"/>
                </a:solidFill>
                <a:latin typeface="Liberation Mono"/>
              </a:rPr>
              <a:t>FETCH</a:t>
            </a:r>
            <a:r>
              <a:rPr lang="en-IN" dirty="0">
                <a:latin typeface="Liberation Mono"/>
              </a:rPr>
              <a:t> </a:t>
            </a:r>
            <a:r>
              <a:rPr lang="en-IN" dirty="0">
                <a:solidFill>
                  <a:srgbClr val="0077AA"/>
                </a:solidFill>
                <a:latin typeface="Liberation Mono"/>
              </a:rPr>
              <a:t>FIRST</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0077AA"/>
                </a:solidFill>
                <a:latin typeface="Liberation Mono"/>
              </a:rPr>
              <a:t>ROWS</a:t>
            </a:r>
            <a:r>
              <a:rPr lang="en-IN" dirty="0">
                <a:latin typeface="Liberation Mono"/>
              </a:rPr>
              <a:t> </a:t>
            </a:r>
            <a:r>
              <a:rPr lang="en-IN" dirty="0">
                <a:solidFill>
                  <a:srgbClr val="0077AA"/>
                </a:solidFill>
                <a:latin typeface="Liberation Mono"/>
              </a:rPr>
              <a:t>ONLY</a:t>
            </a:r>
            <a:r>
              <a:rPr lang="en-IN" dirty="0">
                <a:latin typeface="Liberation Mono"/>
              </a:rPr>
              <a:t>;</a:t>
            </a:r>
          </a:p>
        </p:txBody>
      </p:sp>
    </p:spTree>
    <p:extLst>
      <p:ext uri="{BB962C8B-B14F-4D97-AF65-F5344CB8AC3E}">
        <p14:creationId xmlns:p14="http://schemas.microsoft.com/office/powerpoint/2010/main" val="13680091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default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DEFAULT </a:t>
            </a:r>
            <a:r>
              <a:rPr lang="en-IN" sz="2000" dirty="0">
                <a:solidFill>
                  <a:srgbClr val="000000"/>
                </a:solidFill>
                <a:latin typeface="Liberation Mono"/>
              </a:rPr>
              <a:t>{ </a:t>
            </a:r>
            <a:r>
              <a:rPr lang="en-IN" sz="2000" i="1" dirty="0">
                <a:solidFill>
                  <a:srgbClr val="000000"/>
                </a:solidFill>
                <a:latin typeface="Liberation Mono"/>
              </a:rPr>
              <a:t>string</a:t>
            </a:r>
            <a:r>
              <a:rPr lang="en-IN" sz="2000" dirty="0">
                <a:solidFill>
                  <a:srgbClr val="000000"/>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rgbClr val="000000"/>
                </a:solidFill>
                <a:latin typeface="Liberation Mono"/>
              </a:rPr>
              <a:t> </a:t>
            </a:r>
            <a:r>
              <a:rPr lang="en-IN" sz="2000" i="1" dirty="0">
                <a:solidFill>
                  <a:srgbClr val="000000"/>
                </a:solidFill>
                <a:latin typeface="Liberation Mono"/>
              </a:rPr>
              <a:t>integer</a:t>
            </a:r>
            <a:r>
              <a:rPr lang="en-IN" sz="2000" dirty="0">
                <a:solidFill>
                  <a:srgbClr val="000000"/>
                </a:solidFill>
                <a:latin typeface="Liberation Mono"/>
              </a:rPr>
              <a:t> }</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298959" y="2340000"/>
            <a:ext cx="11593288" cy="104644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CREATE</a:t>
            </a:r>
            <a:r>
              <a:rPr lang="en-US" dirty="0">
                <a:latin typeface="Liberation Mono"/>
              </a:rPr>
              <a:t> </a:t>
            </a:r>
            <a:r>
              <a:rPr lang="en-US" dirty="0">
                <a:solidFill>
                  <a:srgbClr val="0077AA"/>
                </a:solidFill>
                <a:latin typeface="Liberation Mono"/>
              </a:rPr>
              <a:t>TABLE</a:t>
            </a:r>
            <a:r>
              <a:rPr lang="en-US" dirty="0">
                <a:latin typeface="Liberation Mono"/>
              </a:rPr>
              <a:t> temp(userID </a:t>
            </a:r>
            <a:r>
              <a:rPr lang="en-US" dirty="0">
                <a:solidFill>
                  <a:srgbClr val="834689"/>
                </a:solidFill>
                <a:latin typeface="Liberation Mono"/>
                <a:cs typeface="Arial" panose="020B0604020202020204" pitchFamily="34" charset="0"/>
              </a:rPr>
              <a:t>INT</a:t>
            </a:r>
            <a:r>
              <a:rPr lang="en-US" dirty="0">
                <a:latin typeface="Liberation Mono"/>
              </a:rPr>
              <a:t>, userName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city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FD8603"/>
                </a:solidFill>
                <a:latin typeface="Liberation Mono"/>
              </a:rPr>
              <a:t>DEFAULT</a:t>
            </a:r>
            <a:r>
              <a:rPr lang="en-US" dirty="0">
                <a:latin typeface="Liberation Mono"/>
              </a:rPr>
              <a:t> </a:t>
            </a:r>
            <a:r>
              <a:rPr lang="en-US" dirty="0">
                <a:solidFill>
                  <a:srgbClr val="669900"/>
                </a:solidFill>
                <a:latin typeface="Liberation Mono"/>
              </a:rPr>
              <a:t>'PUNE'</a:t>
            </a:r>
            <a:r>
              <a:rPr lang="en-US" dirty="0">
                <a:latin typeface="Liberation Mono"/>
              </a:rPr>
              <a:t>, pincode </a:t>
            </a:r>
            <a:r>
              <a:rPr lang="en-US" dirty="0">
                <a:solidFill>
                  <a:srgbClr val="834689"/>
                </a:solidFill>
                <a:latin typeface="Liberation Mono"/>
                <a:cs typeface="Arial" panose="020B0604020202020204" pitchFamily="34" charset="0"/>
              </a:rPr>
              <a:t>INTEGER</a:t>
            </a:r>
            <a:r>
              <a:rPr lang="en-US" dirty="0">
                <a:latin typeface="Liberation Mono"/>
              </a:rPr>
              <a:t> </a:t>
            </a:r>
            <a:r>
              <a:rPr lang="en-US" dirty="0">
                <a:solidFill>
                  <a:srgbClr val="FD8603"/>
                </a:solidFill>
                <a:latin typeface="Liberation Mono"/>
              </a:rPr>
              <a:t>DEFAULT</a:t>
            </a:r>
            <a:r>
              <a:rPr lang="en-US" dirty="0">
                <a:latin typeface="Liberation Mono"/>
              </a:rPr>
              <a:t> </a:t>
            </a:r>
            <a:r>
              <a:rPr lang="en-US" dirty="0">
                <a:solidFill>
                  <a:srgbClr val="990055"/>
                </a:solidFill>
                <a:latin typeface="Liberation Mono"/>
              </a:rPr>
              <a:t>410039</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temp(userID, userName)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10</a:t>
            </a:r>
            <a:r>
              <a:rPr lang="en-US" dirty="0">
                <a:latin typeface="Liberation Mono"/>
              </a:rPr>
              <a:t>, </a:t>
            </a:r>
            <a:r>
              <a:rPr lang="en-US" dirty="0">
                <a:solidFill>
                  <a:srgbClr val="669900"/>
                </a:solidFill>
                <a:latin typeface="Liberation Mono"/>
              </a:rPr>
              <a:t>'SALEEL'</a:t>
            </a:r>
            <a:r>
              <a:rPr lang="en-US" dirty="0">
                <a:latin typeface="Liberation Mono"/>
              </a:rPr>
              <a:t>);</a:t>
            </a:r>
            <a:endParaRPr lang="en-IN" dirty="0">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
        <p:nvSpPr>
          <p:cNvPr id="6" name="TextBox 5">
            <a:extLst>
              <a:ext uri="{FF2B5EF4-FFF2-40B4-BE49-F238E27FC236}">
                <a16:creationId xmlns:a16="http://schemas.microsoft.com/office/drawing/2014/main" id="{B732E254-5764-DF69-1096-B517400B92BB}"/>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DEFAULT ( { </a:t>
            </a:r>
            <a:r>
              <a:rPr lang="en-IN" sz="2200" i="1" dirty="0">
                <a:solidFill>
                  <a:srgbClr val="000000"/>
                </a:solidFill>
                <a:latin typeface="Liberation Mono"/>
              </a:rPr>
              <a:t>string </a:t>
            </a:r>
            <a:r>
              <a:rPr lang="en-IN" sz="2200" dirty="0">
                <a:solidFill>
                  <a:schemeClr val="bg1">
                    <a:lumMod val="65000"/>
                  </a:schemeClr>
                </a:solidFill>
                <a:latin typeface="Liberation Mono"/>
                <a:cs typeface="Arial" panose="020B0604020202020204" pitchFamily="34" charset="0"/>
              </a:rPr>
              <a:t>|</a:t>
            </a:r>
            <a:r>
              <a:rPr lang="en-IN" sz="2200" dirty="0">
                <a:solidFill>
                  <a:srgbClr val="000000"/>
                </a:solidFill>
                <a:latin typeface="Liberation Mono"/>
              </a:rPr>
              <a:t> </a:t>
            </a:r>
            <a:r>
              <a:rPr lang="en-IN" sz="2200" i="1" dirty="0">
                <a:solidFill>
                  <a:srgbClr val="000000"/>
                </a:solidFill>
                <a:latin typeface="Liberation Mono"/>
              </a:rPr>
              <a:t>integer </a:t>
            </a:r>
            <a:r>
              <a:rPr lang="en-IN" sz="2200" dirty="0">
                <a:solidFill>
                  <a:srgbClr val="000000"/>
                </a:solidFill>
                <a:latin typeface="Liberation Mono"/>
              </a:rPr>
              <a:t>} )</a:t>
            </a:r>
            <a:endParaRPr lang="en-IN" sz="2200" dirty="0"/>
          </a:p>
        </p:txBody>
      </p:sp>
    </p:spTree>
    <p:extLst>
      <p:ext uri="{BB962C8B-B14F-4D97-AF65-F5344CB8AC3E}">
        <p14:creationId xmlns:p14="http://schemas.microsoft.com/office/powerpoint/2010/main" val="3763341075"/>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7114A12-BED0-A1EE-3B2B-D3B4B6B8CB18}"/>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intersect with explicitTable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3525DEB1-C022-55CF-7C18-485A00E7AB6A}"/>
              </a:ext>
            </a:extLst>
          </p:cNvPr>
          <p:cNvSpPr/>
          <p:nvPr/>
        </p:nvSpPr>
        <p:spPr>
          <a:xfrm>
            <a:off x="191344" y="1916832"/>
            <a:ext cx="11737304" cy="156966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TABLE</a:t>
            </a:r>
            <a:r>
              <a:rPr lang="en-US" dirty="0">
                <a:latin typeface="Liberation Mono"/>
              </a:rPr>
              <a:t> newbooks;</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bookid </a:t>
            </a:r>
            <a:r>
              <a:rPr lang="en-US" dirty="0">
                <a:solidFill>
                  <a:srgbClr val="0077AA"/>
                </a:solidFill>
                <a:latin typeface="Liberation Mono"/>
              </a:rPr>
              <a:t>DESC</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OFFSET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ROWS</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OFFSET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ROWS</a:t>
            </a:r>
            <a:r>
              <a:rPr lang="en-US" dirty="0">
                <a:latin typeface="Liberation Mono"/>
              </a:rPr>
              <a:t> </a:t>
            </a:r>
            <a:r>
              <a:rPr lang="en-US" dirty="0">
                <a:solidFill>
                  <a:srgbClr val="0077AA"/>
                </a:solidFill>
                <a:latin typeface="Liberation Mono"/>
              </a:rPr>
              <a:t>FETCH</a:t>
            </a:r>
            <a:r>
              <a:rPr lang="en-US" dirty="0">
                <a:latin typeface="Liberation Mono"/>
              </a:rPr>
              <a:t> </a:t>
            </a:r>
            <a:r>
              <a:rPr lang="en-US" dirty="0">
                <a:solidFill>
                  <a:srgbClr val="0077AA"/>
                </a:solidFill>
                <a:latin typeface="Liberation Mono"/>
              </a:rPr>
              <a:t>FIRST</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0077AA"/>
                </a:solidFill>
                <a:latin typeface="Liberation Mono"/>
              </a:rPr>
              <a:t>ROWS</a:t>
            </a:r>
            <a:r>
              <a:rPr lang="en-US" dirty="0">
                <a:latin typeface="Liberation Mono"/>
              </a:rPr>
              <a:t> </a:t>
            </a:r>
            <a:r>
              <a:rPr lang="en-US" dirty="0">
                <a:solidFill>
                  <a:srgbClr val="0077AA"/>
                </a:solidFill>
                <a:latin typeface="Liberation Mono"/>
              </a:rPr>
              <a:t>ONLY</a:t>
            </a:r>
            <a:r>
              <a:rPr lang="en-US" dirty="0">
                <a:latin typeface="Liberation Mono"/>
              </a:rPr>
              <a:t>;</a:t>
            </a:r>
            <a:endParaRPr lang="en-IN" dirty="0">
              <a:latin typeface="Liberation Mono"/>
            </a:endParaRPr>
          </a:p>
        </p:txBody>
      </p:sp>
      <p:sp>
        <p:nvSpPr>
          <p:cNvPr id="6" name="Rectangle 5">
            <a:extLst>
              <a:ext uri="{FF2B5EF4-FFF2-40B4-BE49-F238E27FC236}">
                <a16:creationId xmlns:a16="http://schemas.microsoft.com/office/drawing/2014/main" id="{2622F1C4-3161-9E80-F985-FEFB2268414A}"/>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INTERSECT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Tree>
    <p:extLst>
      <p:ext uri="{BB962C8B-B14F-4D97-AF65-F5344CB8AC3E}">
        <p14:creationId xmlns:p14="http://schemas.microsoft.com/office/powerpoint/2010/main" val="1083635348"/>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196977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bookid;</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0077AA"/>
                </a:solidFill>
                <a:latin typeface="Liberation Mono"/>
              </a:rPr>
              <a:t>OFFSET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0077AA"/>
                </a:solidFill>
                <a:latin typeface="Liberation Mono"/>
              </a:rPr>
              <a:t>OFFSET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a:t>
            </a:r>
            <a:r>
              <a:rPr lang="en-US" dirty="0">
                <a:latin typeface="Liberation Mono"/>
              </a:rPr>
              <a:t> </a:t>
            </a:r>
            <a:r>
              <a:rPr lang="en-US" dirty="0">
                <a:solidFill>
                  <a:srgbClr val="0077AA"/>
                </a:solidFill>
                <a:latin typeface="Liberation Mono"/>
              </a:rPr>
              <a:t>FETCH</a:t>
            </a:r>
            <a:r>
              <a:rPr lang="en-US" dirty="0">
                <a:latin typeface="Liberation Mono"/>
              </a:rPr>
              <a:t> </a:t>
            </a:r>
            <a:r>
              <a:rPr lang="en-US" dirty="0">
                <a:solidFill>
                  <a:srgbClr val="0077AA"/>
                </a:solidFill>
                <a:latin typeface="Liberation Mono"/>
              </a:rPr>
              <a:t>FIRST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a:t>
            </a:r>
            <a:r>
              <a:rPr lang="en-US" dirty="0">
                <a:latin typeface="Liberation Mono"/>
              </a:rPr>
              <a:t> </a:t>
            </a:r>
            <a:r>
              <a:rPr lang="en-US" dirty="0">
                <a:solidFill>
                  <a:srgbClr val="0077AA"/>
                </a:solidFill>
                <a:latin typeface="Liberation Mono"/>
              </a:rPr>
              <a:t>ONLY</a:t>
            </a:r>
            <a:r>
              <a:rPr lang="en-US" dirty="0">
                <a:latin typeface="Liberation Mono"/>
              </a:rPr>
              <a:t>;</a:t>
            </a:r>
          </a:p>
        </p:txBody>
      </p:sp>
      <p:sp>
        <p:nvSpPr>
          <p:cNvPr id="4" name="Rectangle 3">
            <a:extLst>
              <a:ext uri="{FF2B5EF4-FFF2-40B4-BE49-F238E27FC236}">
                <a16:creationId xmlns:a16="http://schemas.microsoft.com/office/drawing/2014/main" id="{0D6E3AEB-4D5C-C895-F20F-87967365CD5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intersect with tableValue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E23CC95F-2659-9200-37C7-39DB07D52100}"/>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INTERSECT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Tree>
    <p:extLst>
      <p:ext uri="{BB962C8B-B14F-4D97-AF65-F5344CB8AC3E}">
        <p14:creationId xmlns:p14="http://schemas.microsoft.com/office/powerpoint/2010/main" val="2208035709"/>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AAD19BB-2157-5D1D-F9B5-F3B5AB7B3AA0}"/>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EXCEPT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
        <p:nvSpPr>
          <p:cNvPr id="5" name="Rectangle 4">
            <a:extLst>
              <a:ext uri="{FF2B5EF4-FFF2-40B4-BE49-F238E27FC236}">
                <a16:creationId xmlns:a16="http://schemas.microsoft.com/office/drawing/2014/main" id="{EF2228BE-4EFC-E19E-B2BE-3995E512EC1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except</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7B6EE0E2-D47D-BDE3-C690-942295678ADC}"/>
              </a:ext>
            </a:extLst>
          </p:cNvPr>
          <p:cNvSpPr/>
          <p:nvPr/>
        </p:nvSpPr>
        <p:spPr>
          <a:xfrm>
            <a:off x="191344" y="1916832"/>
            <a:ext cx="11737304" cy="1477328"/>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EXCEPT</a:t>
            </a:r>
            <a:r>
              <a:rPr lang="en-US" dirty="0">
                <a:latin typeface="Liberation Mono"/>
              </a:rPr>
              <a:t> </a:t>
            </a: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newbooks; </a:t>
            </a:r>
            <a:r>
              <a:rPr lang="en-US" dirty="0">
                <a:solidFill>
                  <a:srgbClr val="00B050"/>
                </a:solidFill>
                <a:latin typeface="Liberation Mono"/>
              </a:rPr>
              <a:t>/* Fetch  everything from books that are not </a:t>
            </a:r>
          </a:p>
          <a:p>
            <a:r>
              <a:rPr lang="en-US" dirty="0">
                <a:solidFill>
                  <a:srgbClr val="00B050"/>
                </a:solidFill>
                <a:latin typeface="Liberation Mono"/>
              </a:rPr>
              <a:t>                                                                                                                                        present in newbooks */</a:t>
            </a:r>
          </a:p>
          <a:p>
            <a:pPr marL="285750" indent="-285750">
              <a:buFont typeface="Arial" panose="020B0604020202020204" pitchFamily="34" charset="0"/>
              <a:buChar char="•"/>
            </a:pPr>
            <a:endParaRPr lang="en-US"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newbooks  </a:t>
            </a:r>
            <a:r>
              <a:rPr lang="en-US" dirty="0">
                <a:solidFill>
                  <a:schemeClr val="accent4">
                    <a:lumMod val="50000"/>
                  </a:schemeClr>
                </a:solidFill>
                <a:latin typeface="Liberation Mono"/>
              </a:rPr>
              <a:t>EXCEPT</a:t>
            </a:r>
            <a:r>
              <a:rPr lang="en-US" dirty="0">
                <a:latin typeface="Liberation Mono"/>
              </a:rPr>
              <a:t> </a:t>
            </a: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rgbClr val="00B050"/>
                </a:solidFill>
                <a:latin typeface="Liberation Mono"/>
              </a:rPr>
              <a:t>/* Fetch everything  from newbooks that are not</a:t>
            </a:r>
          </a:p>
          <a:p>
            <a:r>
              <a:rPr lang="en-US" dirty="0">
                <a:solidFill>
                  <a:srgbClr val="00B050"/>
                </a:solidFill>
                <a:latin typeface="Liberation Mono"/>
              </a:rPr>
              <a:t>                                                                                                                                        present in books */</a:t>
            </a:r>
            <a:endParaRPr lang="en-IN" dirty="0">
              <a:solidFill>
                <a:srgbClr val="00B050"/>
              </a:solidFill>
              <a:latin typeface="Liberation Mono"/>
            </a:endParaRPr>
          </a:p>
        </p:txBody>
      </p:sp>
    </p:spTree>
    <p:extLst>
      <p:ext uri="{BB962C8B-B14F-4D97-AF65-F5344CB8AC3E}">
        <p14:creationId xmlns:p14="http://schemas.microsoft.com/office/powerpoint/2010/main" val="356636202"/>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369332"/>
          </a:xfrm>
          <a:prstGeom prst="rect">
            <a:avLst/>
          </a:prstGeom>
        </p:spPr>
        <p:txBody>
          <a:bodyPr wrap="square">
            <a:spAutoFit/>
          </a:bodyPr>
          <a:lstStyle/>
          <a:p>
            <a:pPr marL="285750" indent="-285750">
              <a:buFont typeface="Arial" panose="020B0604020202020204" pitchFamily="34" charset="0"/>
              <a:buChar char="•"/>
            </a:pPr>
            <a:r>
              <a:rPr lang="en-US" dirty="0">
                <a:latin typeface="Liberation Mono"/>
              </a:rPr>
              <a:t>To-do</a:t>
            </a:r>
            <a:endParaRPr lang="en-IN" dirty="0">
              <a:latin typeface="Liberation Mono"/>
            </a:endParaRPr>
          </a:p>
        </p:txBody>
      </p:sp>
      <p:sp>
        <p:nvSpPr>
          <p:cNvPr id="5" name="Rectangle 4">
            <a:extLst>
              <a:ext uri="{FF2B5EF4-FFF2-40B4-BE49-F238E27FC236}">
                <a16:creationId xmlns:a16="http://schemas.microsoft.com/office/drawing/2014/main" id="{F762DCDE-B30F-BD8E-C0A7-40837FBE70DA}"/>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except with explicitTable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83587070-E6C1-3A39-44B6-D4E5EFF751F8}"/>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EXCEPT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Tree>
    <p:extLst>
      <p:ext uri="{BB962C8B-B14F-4D97-AF65-F5344CB8AC3E}">
        <p14:creationId xmlns:p14="http://schemas.microsoft.com/office/powerpoint/2010/main" val="1425000272"/>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9272836-B3D0-63B7-4782-C38D30469645}"/>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except with tableValue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25BA796F-DADF-7591-276B-F19A608B24DA}"/>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EXCEPT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
        <p:nvSpPr>
          <p:cNvPr id="2" name="Rectangle 1">
            <a:extLst>
              <a:ext uri="{FF2B5EF4-FFF2-40B4-BE49-F238E27FC236}">
                <a16:creationId xmlns:a16="http://schemas.microsoft.com/office/drawing/2014/main" id="{865A7A27-9C16-754D-CC2D-EADD8CC6044C}"/>
              </a:ext>
            </a:extLst>
          </p:cNvPr>
          <p:cNvSpPr/>
          <p:nvPr/>
        </p:nvSpPr>
        <p:spPr>
          <a:xfrm>
            <a:off x="191344" y="1944121"/>
            <a:ext cx="11737304" cy="369332"/>
          </a:xfrm>
          <a:prstGeom prst="rect">
            <a:avLst/>
          </a:prstGeom>
        </p:spPr>
        <p:txBody>
          <a:bodyPr wrap="square">
            <a:spAutoFit/>
          </a:bodyPr>
          <a:lstStyle/>
          <a:p>
            <a:pPr marL="285750" indent="-285750">
              <a:buFont typeface="Arial" panose="020B0604020202020204" pitchFamily="34" charset="0"/>
              <a:buChar char="•"/>
            </a:pPr>
            <a:r>
              <a:rPr lang="en-US" dirty="0">
                <a:latin typeface="Liberation Mono"/>
              </a:rPr>
              <a:t>To-do</a:t>
            </a:r>
            <a:endParaRPr lang="en-IN" dirty="0">
              <a:latin typeface="Liberation Mono"/>
            </a:endParaRPr>
          </a:p>
        </p:txBody>
      </p:sp>
    </p:spTree>
    <p:extLst>
      <p:ext uri="{BB962C8B-B14F-4D97-AF65-F5344CB8AC3E}">
        <p14:creationId xmlns:p14="http://schemas.microsoft.com/office/powerpoint/2010/main" val="3884597789"/>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3029436"/>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sequences</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4037002"/>
            <a:ext cx="11546185" cy="400110"/>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To-do</a:t>
            </a:r>
            <a:endParaRPr lang="en-IN" sz="2000" b="1" dirty="0">
              <a:latin typeface="Palatino Linotype" panose="02040502050505030304" pitchFamily="18" charset="0"/>
              <a:cs typeface="Arial" panose="020B0604020202020204" pitchFamily="34" charset="0"/>
            </a:endParaRPr>
          </a:p>
        </p:txBody>
      </p:sp>
      <p:sp>
        <p:nvSpPr>
          <p:cNvPr id="4" name="Rectangle 3">
            <a:extLst>
              <a:ext uri="{FF2B5EF4-FFF2-40B4-BE49-F238E27FC236}">
                <a16:creationId xmlns:a16="http://schemas.microsoft.com/office/drawing/2014/main" id="{8FFE5C14-1D5D-674C-1ED6-665F106EF02E}"/>
              </a:ext>
            </a:extLst>
          </p:cNvPr>
          <p:cNvSpPr/>
          <p:nvPr/>
        </p:nvSpPr>
        <p:spPr>
          <a:xfrm>
            <a:off x="310455" y="4941168"/>
            <a:ext cx="11546186" cy="1600438"/>
          </a:xfrm>
          <a:prstGeom prst="rect">
            <a:avLst/>
          </a:prstGeom>
        </p:spPr>
        <p:txBody>
          <a:bodyPr wrap="square">
            <a:spAutoFit/>
          </a:bodyPr>
          <a:lstStyle/>
          <a:p>
            <a:r>
              <a:rPr lang="en-US" sz="2200" dirty="0">
                <a:solidFill>
                  <a:srgbClr val="FF0000"/>
                </a:solidFill>
                <a:latin typeface="Arial" pitchFamily="34" charset="0"/>
                <a:cs typeface="Arial" pitchFamily="34" charset="0"/>
              </a:rPr>
              <a:t>Remember:</a:t>
            </a:r>
          </a:p>
          <a:p>
            <a:endParaRPr lang="en-US" sz="600" dirty="0">
              <a:solidFill>
                <a:srgbClr val="FF0000"/>
              </a:solidFill>
              <a:latin typeface="Arial" pitchFamily="34" charset="0"/>
              <a:cs typeface="Arial"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data type of a sequence must be a numeric type, the default is BIGINT.</a:t>
            </a:r>
          </a:p>
          <a:p>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Sequence can produce only integer values.</a:t>
            </a:r>
          </a:p>
          <a:p>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Used values are never re-used, even when the transaction is rolled back.</a:t>
            </a:r>
            <a:endParaRPr lang="en-US" sz="2000" dirty="0">
              <a:solidFill>
                <a:srgbClr val="FF0000"/>
              </a:solidFill>
              <a:latin typeface="Liberation Mono"/>
              <a:cs typeface="Arial" panose="020B0604020202020204" pitchFamily="34" charset="0"/>
            </a:endParaRPr>
          </a:p>
        </p:txBody>
      </p:sp>
      <p:graphicFrame>
        <p:nvGraphicFramePr>
          <p:cNvPr id="6" name="Table 5">
            <a:extLst>
              <a:ext uri="{FF2B5EF4-FFF2-40B4-BE49-F238E27FC236}">
                <a16:creationId xmlns:a16="http://schemas.microsoft.com/office/drawing/2014/main" id="{D0CB4446-B492-29FC-E4BB-F3995D3FADAE}"/>
              </a:ext>
            </a:extLst>
          </p:cNvPr>
          <p:cNvGraphicFramePr>
            <a:graphicFrameLocks noGrp="1"/>
          </p:cNvGraphicFramePr>
          <p:nvPr>
            <p:extLst>
              <p:ext uri="{D42A27DB-BD31-4B8C-83A1-F6EECF244321}">
                <p14:modId xmlns:p14="http://schemas.microsoft.com/office/powerpoint/2010/main" val="1446199321"/>
              </p:ext>
            </p:extLst>
          </p:nvPr>
        </p:nvGraphicFramePr>
        <p:xfrm>
          <a:off x="191344" y="116632"/>
          <a:ext cx="11809312" cy="2654298"/>
        </p:xfrm>
        <a:graphic>
          <a:graphicData uri="http://schemas.openxmlformats.org/drawingml/2006/table">
            <a:tbl>
              <a:tblPr firstRow="1" bandRow="1">
                <a:tableStyleId>{7E9639D4-E3E2-4D34-9284-5A2195B3D0D7}</a:tableStyleId>
              </a:tblPr>
              <a:tblGrid>
                <a:gridCol w="2520280">
                  <a:extLst>
                    <a:ext uri="{9D8B030D-6E8A-4147-A177-3AD203B41FA5}">
                      <a16:colId xmlns:a16="http://schemas.microsoft.com/office/drawing/2014/main" val="20000"/>
                    </a:ext>
                  </a:extLst>
                </a:gridCol>
                <a:gridCol w="928903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Type</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Range</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chemeClr val="tx2"/>
                          </a:solidFill>
                          <a:latin typeface="Liberation Mono"/>
                          <a:ea typeface="+mn-ea"/>
                          <a:cs typeface="+mn-cs"/>
                        </a:rPr>
                        <a:t>  TINYINT</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values are between -128 and 127</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SMALLINT</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values are between -32768 and 32767</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INT / INTEGER</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values are between -2147483648 and 2147483647</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BIGINT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values are between -9223372036854775808 and 9223372036854775807</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to-do</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646832441"/>
                  </a:ext>
                </a:extLst>
              </a:tr>
            </a:tbl>
          </a:graphicData>
        </a:graphic>
      </p:graphicFrame>
    </p:spTree>
    <p:extLst>
      <p:ext uri="{BB962C8B-B14F-4D97-AF65-F5344CB8AC3E}">
        <p14:creationId xmlns:p14="http://schemas.microsoft.com/office/powerpoint/2010/main" val="3292041375"/>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sequence</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97EB69AB-9923-CB3A-3D43-D0E03D8B5882}"/>
              </a:ext>
            </a:extLst>
          </p:cNvPr>
          <p:cNvSpPr/>
          <p:nvPr/>
        </p:nvSpPr>
        <p:spPr>
          <a:xfrm>
            <a:off x="190550" y="457502"/>
            <a:ext cx="11810106" cy="3724096"/>
          </a:xfrm>
          <a:prstGeom prst="rect">
            <a:avLst/>
          </a:prstGeom>
        </p:spPr>
        <p:txBody>
          <a:bodyPr wrap="square">
            <a:spAutoFit/>
          </a:bodyPr>
          <a:lstStyle/>
          <a:p>
            <a:r>
              <a:rPr lang="en-IN" sz="2000" dirty="0">
                <a:solidFill>
                  <a:srgbClr val="0077AA"/>
                </a:solidFill>
                <a:latin typeface="Liberation Mono"/>
              </a:rPr>
              <a:t>CREATE SEQUENCE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sequenceName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AS dataType ]</a:t>
            </a:r>
          </a:p>
          <a:p>
            <a:r>
              <a:rPr lang="en-IN" sz="2000" dirty="0">
                <a:solidFill>
                  <a:srgbClr val="0077AA"/>
                </a:solidFill>
                <a:latin typeface="Liberation Mono"/>
              </a:rPr>
              <a:t>    </a:t>
            </a:r>
            <a:r>
              <a:rPr lang="en-IN" sz="2000" i="1" dirty="0">
                <a:solidFill>
                  <a:schemeClr val="accent4">
                    <a:lumMod val="50000"/>
                  </a:schemeClr>
                </a:solidFill>
                <a:latin typeface="Liberation Mono"/>
              </a:rPr>
              <a:t>sequenceOption</a:t>
            </a:r>
          </a:p>
          <a:p>
            <a:r>
              <a:rPr lang="en-IN" sz="800" dirty="0">
                <a:solidFill>
                  <a:schemeClr val="tx1">
                    <a:lumMod val="75000"/>
                    <a:lumOff val="25000"/>
                  </a:schemeClr>
                </a:solidFill>
                <a:latin typeface="Liberation Mono"/>
              </a:rPr>
              <a:t>    </a:t>
            </a:r>
          </a:p>
          <a:p>
            <a:endParaRPr lang="en-IN" sz="800" dirty="0">
              <a:solidFill>
                <a:schemeClr val="tx1">
                  <a:lumMod val="75000"/>
                  <a:lumOff val="25000"/>
                </a:schemeClr>
              </a:solidFill>
              <a:latin typeface="Liberation Mono"/>
            </a:endParaRPr>
          </a:p>
          <a:p>
            <a:r>
              <a:rPr lang="en-US" sz="2000" dirty="0">
                <a:solidFill>
                  <a:srgbClr val="000000"/>
                </a:solidFill>
                <a:latin typeface="Liberation Mono"/>
              </a:rPr>
              <a:t>   </a:t>
            </a:r>
            <a:r>
              <a:rPr lang="en-US" sz="2000" dirty="0">
                <a:solidFill>
                  <a:schemeClr val="tx1">
                    <a:lumMod val="75000"/>
                    <a:lumOff val="25000"/>
                  </a:schemeClr>
                </a:solidFill>
                <a:latin typeface="Liberation Mono"/>
              </a:rPr>
              <a:t>[</a:t>
            </a:r>
            <a:r>
              <a:rPr lang="en-US" sz="2000" dirty="0">
                <a:solidFill>
                  <a:srgbClr val="000000"/>
                </a:solidFill>
                <a:latin typeface="Liberation Mono"/>
              </a:rPr>
              <a:t>  </a:t>
            </a:r>
            <a:r>
              <a:rPr lang="en-US" sz="2000" i="1" dirty="0">
                <a:solidFill>
                  <a:schemeClr val="accent4">
                    <a:lumMod val="50000"/>
                  </a:schemeClr>
                </a:solidFill>
                <a:latin typeface="Liberation Mono"/>
              </a:rPr>
              <a:t>sequenceOption</a:t>
            </a:r>
          </a:p>
          <a:p>
            <a:pPr marL="808038" indent="-457200">
              <a:buAutoNum type="arabicPeriod"/>
            </a:pPr>
            <a:r>
              <a:rPr lang="en-US" sz="2000" dirty="0">
                <a:solidFill>
                  <a:srgbClr val="000000"/>
                </a:solidFill>
                <a:latin typeface="Liberation Mono"/>
              </a:rPr>
              <a:t>START WITH long</a:t>
            </a:r>
          </a:p>
          <a:p>
            <a:pPr marL="808038" indent="-457200">
              <a:buAutoNum type="arabicPeriod"/>
            </a:pPr>
            <a:r>
              <a:rPr lang="en-US" sz="2000" dirty="0">
                <a:solidFill>
                  <a:srgbClr val="000000"/>
                </a:solidFill>
                <a:latin typeface="Liberation Mono"/>
              </a:rPr>
              <a:t>INCREMENT BY long</a:t>
            </a:r>
          </a:p>
          <a:p>
            <a:pPr marL="808038" indent="-457200">
              <a:buAutoNum type="arabicPeriod"/>
            </a:pPr>
            <a:r>
              <a:rPr lang="en-US" sz="2000" dirty="0">
                <a:solidFill>
                  <a:srgbClr val="000000"/>
                </a:solidFill>
                <a:latin typeface="Liberation Mono"/>
              </a:rPr>
              <a:t>MAXVALUE long</a:t>
            </a:r>
          </a:p>
          <a:p>
            <a:pPr marL="808038" indent="-457200">
              <a:buAutoNum type="arabicPeriod"/>
            </a:pPr>
            <a:r>
              <a:rPr lang="en-US" sz="2000" dirty="0">
                <a:solidFill>
                  <a:srgbClr val="000000"/>
                </a:solidFill>
                <a:latin typeface="Liberation Mono"/>
              </a:rPr>
              <a:t>MINVALUE long</a:t>
            </a:r>
          </a:p>
          <a:p>
            <a:pPr marL="808038" indent="-457200">
              <a:buAutoNum type="arabicPeriod"/>
            </a:pPr>
            <a:r>
              <a:rPr lang="en-US" sz="2000" dirty="0">
                <a:solidFill>
                  <a:srgbClr val="000000"/>
                </a:solidFill>
                <a:latin typeface="Liberation Mono"/>
              </a:rPr>
              <a:t>CACHE long</a:t>
            </a:r>
          </a:p>
          <a:p>
            <a:pPr marL="808038" indent="-457200">
              <a:buAutoNum type="arabicPeriod"/>
            </a:pPr>
            <a:r>
              <a:rPr lang="en-US" sz="2000" dirty="0">
                <a:solidFill>
                  <a:srgbClr val="000000"/>
                </a:solidFill>
                <a:latin typeface="Liberation Mono"/>
              </a:rPr>
              <a:t>CYCLE</a:t>
            </a:r>
          </a:p>
          <a:p>
            <a:r>
              <a:rPr lang="en-US" sz="2000" dirty="0">
                <a:solidFill>
                  <a:srgbClr val="000000"/>
                </a:solidFill>
                <a:latin typeface="Liberation Mono"/>
              </a:rPr>
              <a:t>   </a:t>
            </a:r>
            <a:r>
              <a:rPr lang="en-US" sz="2000" dirty="0">
                <a:solidFill>
                  <a:schemeClr val="tx1">
                    <a:lumMod val="75000"/>
                    <a:lumOff val="25000"/>
                  </a:schemeClr>
                </a:solidFill>
                <a:latin typeface="Liberation Mono"/>
              </a:rPr>
              <a:t>]</a:t>
            </a:r>
            <a:endParaRPr lang="en-IN" sz="2000" dirty="0">
              <a:solidFill>
                <a:schemeClr val="tx1">
                  <a:lumMod val="75000"/>
                  <a:lumOff val="25000"/>
                </a:schemeClr>
              </a:solidFill>
              <a:latin typeface="Liberation Mono"/>
            </a:endParaRPr>
          </a:p>
        </p:txBody>
      </p:sp>
      <p:sp>
        <p:nvSpPr>
          <p:cNvPr id="7" name="TextBox 6">
            <a:extLst>
              <a:ext uri="{FF2B5EF4-FFF2-40B4-BE49-F238E27FC236}">
                <a16:creationId xmlns:a16="http://schemas.microsoft.com/office/drawing/2014/main" id="{82F5B3F2-1C90-6E9D-AB47-AD71A30B754B}"/>
              </a:ext>
            </a:extLst>
          </p:cNvPr>
          <p:cNvSpPr txBox="1"/>
          <p:nvPr/>
        </p:nvSpPr>
        <p:spPr>
          <a:xfrm>
            <a:off x="190550" y="4265801"/>
            <a:ext cx="11810106" cy="132343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SEQUENCE</a:t>
            </a:r>
            <a:r>
              <a:rPr lang="en-IN" dirty="0">
                <a:latin typeface="Liberation Mono"/>
              </a:rPr>
              <a:t> s1 START WITH </a:t>
            </a:r>
            <a:r>
              <a:rPr lang="en-IN" dirty="0">
                <a:solidFill>
                  <a:srgbClr val="990055"/>
                </a:solidFill>
                <a:latin typeface="Liberation Mono"/>
              </a:rPr>
              <a:t>10</a:t>
            </a:r>
            <a:r>
              <a:rPr lang="en-IN" dirty="0">
                <a:latin typeface="Liberation Mono"/>
              </a:rPr>
              <a:t> INCREMENT BY </a:t>
            </a:r>
            <a:r>
              <a:rPr lang="en-IN" dirty="0">
                <a:solidFill>
                  <a:srgbClr val="990055"/>
                </a:solidFill>
                <a:latin typeface="Liberation Mono"/>
              </a:rPr>
              <a:t>2</a:t>
            </a:r>
            <a:r>
              <a:rPr lang="en-IN" dirty="0">
                <a:latin typeface="Liberation Mono"/>
              </a:rPr>
              <a:t> MAXVALUE </a:t>
            </a:r>
            <a:r>
              <a:rPr lang="en-IN" dirty="0">
                <a:solidFill>
                  <a:srgbClr val="990055"/>
                </a:solidFill>
                <a:latin typeface="Liberation Mono"/>
              </a:rPr>
              <a:t>20</a:t>
            </a:r>
            <a:r>
              <a:rPr lang="en-IN" dirty="0">
                <a:latin typeface="Liberation Mono"/>
              </a:rPr>
              <a:t>  MINVALUE </a:t>
            </a:r>
            <a:r>
              <a:rPr lang="en-IN" dirty="0">
                <a:solidFill>
                  <a:srgbClr val="990055"/>
                </a:solidFill>
                <a:latin typeface="Liberation Mono"/>
              </a:rPr>
              <a:t>10</a:t>
            </a:r>
            <a:r>
              <a:rPr lang="en-IN" dirty="0">
                <a:latin typeface="Liberation Mono"/>
              </a:rPr>
              <a:t>  CYCLE;</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SEQUENCE</a:t>
            </a:r>
            <a:r>
              <a:rPr lang="en-IN" dirty="0">
                <a:latin typeface="Liberation Mono"/>
              </a:rPr>
              <a:t> s1 AS </a:t>
            </a:r>
            <a:r>
              <a:rPr lang="en-IN" dirty="0">
                <a:solidFill>
                  <a:srgbClr val="834689"/>
                </a:solidFill>
                <a:latin typeface="Liberation Mono"/>
                <a:cs typeface="Arial" panose="020B0604020202020204" pitchFamily="34" charset="0"/>
              </a:rPr>
              <a:t>INT</a:t>
            </a:r>
            <a:r>
              <a:rPr lang="en-IN" dirty="0">
                <a:latin typeface="Liberation Mono"/>
              </a:rPr>
              <a:t> START WITH </a:t>
            </a:r>
            <a:r>
              <a:rPr lang="en-IN" dirty="0">
                <a:solidFill>
                  <a:srgbClr val="990055"/>
                </a:solidFill>
                <a:latin typeface="Liberation Mono"/>
              </a:rPr>
              <a:t>10</a:t>
            </a:r>
            <a:r>
              <a:rPr lang="en-IN" dirty="0">
                <a:latin typeface="Liberation Mono"/>
              </a:rPr>
              <a:t> INCREMENT BY </a:t>
            </a:r>
            <a:r>
              <a:rPr lang="en-IN" dirty="0">
                <a:solidFill>
                  <a:srgbClr val="990055"/>
                </a:solidFill>
                <a:latin typeface="Liberation Mono"/>
              </a:rPr>
              <a:t>2</a:t>
            </a:r>
            <a:r>
              <a:rPr lang="en-IN" dirty="0">
                <a:latin typeface="Liberation Mono"/>
              </a:rPr>
              <a:t> MAXVALUE </a:t>
            </a:r>
            <a:r>
              <a:rPr lang="en-IN" dirty="0">
                <a:solidFill>
                  <a:srgbClr val="990055"/>
                </a:solidFill>
                <a:latin typeface="Liberation Mono"/>
              </a:rPr>
              <a:t>20</a:t>
            </a:r>
            <a:r>
              <a:rPr lang="en-IN" dirty="0">
                <a:latin typeface="Liberation Mono"/>
              </a:rPr>
              <a:t>  MINVALUE </a:t>
            </a:r>
            <a:r>
              <a:rPr lang="en-IN" dirty="0">
                <a:solidFill>
                  <a:srgbClr val="990055"/>
                </a:solidFill>
                <a:latin typeface="Liberation Mono"/>
              </a:rPr>
              <a:t>10</a:t>
            </a:r>
            <a:r>
              <a:rPr lang="en-IN" dirty="0">
                <a:latin typeface="Liberation Mono"/>
              </a:rPr>
              <a:t>  CYCLE;</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en-IN" dirty="0">
                <a:solidFill>
                  <a:srgbClr val="0077AA"/>
                </a:solidFill>
                <a:latin typeface="Liberation Mono"/>
              </a:rPr>
              <a:t>CALL</a:t>
            </a:r>
            <a:r>
              <a:rPr lang="en-IN" dirty="0">
                <a:latin typeface="Liberation Mono"/>
              </a:rPr>
              <a:t> </a:t>
            </a:r>
            <a:r>
              <a:rPr lang="en-IN" dirty="0">
                <a:solidFill>
                  <a:srgbClr val="803A69"/>
                </a:solidFill>
                <a:latin typeface="Liberation Mono"/>
              </a:rPr>
              <a:t>NEXTVAL</a:t>
            </a:r>
            <a:r>
              <a:rPr lang="en-IN" dirty="0">
                <a:latin typeface="Liberation Mono"/>
              </a:rPr>
              <a:t>('s1');</a:t>
            </a:r>
          </a:p>
        </p:txBody>
      </p:sp>
    </p:spTree>
    <p:extLst>
      <p:ext uri="{BB962C8B-B14F-4D97-AF65-F5344CB8AC3E}">
        <p14:creationId xmlns:p14="http://schemas.microsoft.com/office/powerpoint/2010/main" val="859624197"/>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19600" y="1484784"/>
            <a:ext cx="3124200" cy="48815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437928" y="116632"/>
            <a:ext cx="9087544" cy="1200329"/>
          </a:xfrm>
          <a:prstGeom prst="rect">
            <a:avLst/>
          </a:prstGeom>
        </p:spPr>
        <p:txBody>
          <a:bodyPr wrap="square">
            <a:spAutoFit/>
          </a:bodyPr>
          <a:lstStyle/>
          <a:p>
            <a:pPr algn="ctr"/>
            <a:r>
              <a:rPr lang="en-IN" sz="3600" dirty="0">
                <a:solidFill>
                  <a:srgbClr val="FE1212"/>
                </a:solidFill>
                <a:latin typeface="Segoe Print" panose="02000600000000000000" pitchFamily="2" charset="0"/>
              </a:rPr>
              <a:t>"Live as if you were to die tomorrow.</a:t>
            </a:r>
          </a:p>
          <a:p>
            <a:pPr algn="ctr"/>
            <a:r>
              <a:rPr lang="en-IN" sz="3600" dirty="0">
                <a:solidFill>
                  <a:srgbClr val="FE1212"/>
                </a:solidFill>
                <a:latin typeface="Segoe Print" panose="02000600000000000000" pitchFamily="2" charset="0"/>
              </a:rPr>
              <a:t>Learn as if you were to live </a:t>
            </a:r>
            <a:r>
              <a:rPr lang="en-IN" sz="3600">
                <a:solidFill>
                  <a:srgbClr val="FE1212"/>
                </a:solidFill>
                <a:latin typeface="Segoe Print" panose="02000600000000000000" pitchFamily="2" charset="0"/>
              </a:rPr>
              <a:t>forever"</a:t>
            </a:r>
            <a:endParaRPr lang="en-IN" sz="3600" dirty="0">
              <a:solidFill>
                <a:srgbClr val="FE1212"/>
              </a:solidFill>
              <a:latin typeface="Segoe Print" panose="02000600000000000000" pitchFamily="2" charset="0"/>
            </a:endParaRPr>
          </a:p>
        </p:txBody>
      </p:sp>
    </p:spTree>
    <p:extLst>
      <p:ext uri="{BB962C8B-B14F-4D97-AF65-F5344CB8AC3E}">
        <p14:creationId xmlns:p14="http://schemas.microsoft.com/office/powerpoint/2010/main" val="1148130326"/>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EC805C6-2E59-C889-207B-5CB6FBEA9826}"/>
              </a:ext>
            </a:extLst>
          </p:cNvPr>
          <p:cNvSpPr/>
          <p:nvPr/>
        </p:nvSpPr>
        <p:spPr>
          <a:xfrm>
            <a:off x="191345" y="260648"/>
            <a:ext cx="5328592"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FIFO   QUESTIONS 1,2,3,4 ANSWER 1,2,3,4</a:t>
            </a:r>
            <a:endParaRPr lang="en-IN" sz="2000" dirty="0">
              <a:latin typeface="Palatino Linotype" panose="02040502050505030304" pitchFamily="18" charset="0"/>
              <a:cs typeface="Segoe UI Light" panose="020B0502040204020203" pitchFamily="34" charset="0"/>
            </a:endParaRPr>
          </a:p>
        </p:txBody>
      </p:sp>
      <p:sp>
        <p:nvSpPr>
          <p:cNvPr id="4" name="TextBox 3">
            <a:extLst>
              <a:ext uri="{FF2B5EF4-FFF2-40B4-BE49-F238E27FC236}">
                <a16:creationId xmlns:a16="http://schemas.microsoft.com/office/drawing/2014/main" id="{718534F4-0F36-64F1-144C-7E0417E38AF9}"/>
              </a:ext>
            </a:extLst>
          </p:cNvPr>
          <p:cNvSpPr txBox="1"/>
          <p:nvPr/>
        </p:nvSpPr>
        <p:spPr>
          <a:xfrm>
            <a:off x="407368" y="883959"/>
            <a:ext cx="10873208" cy="3416320"/>
          </a:xfrm>
          <a:prstGeom prst="rect">
            <a:avLst/>
          </a:prstGeom>
          <a:noFill/>
        </p:spPr>
        <p:txBody>
          <a:bodyPr wrap="square">
            <a:spAutoFit/>
          </a:bodyPr>
          <a:lstStyle/>
          <a:p>
            <a:r>
              <a:rPr lang="en-IN" dirty="0">
                <a:latin typeface="Liberation Mono"/>
              </a:rPr>
              <a:t>CREATE ALIAS CONVERT_COUNTRY_CODE AS '</a:t>
            </a:r>
          </a:p>
          <a:p>
            <a:r>
              <a:rPr lang="en-IN" dirty="0">
                <a:latin typeface="Liberation Mono"/>
              </a:rPr>
              <a:t>    String </a:t>
            </a:r>
            <a:r>
              <a:rPr lang="en-IN" dirty="0" err="1">
                <a:latin typeface="Liberation Mono"/>
              </a:rPr>
              <a:t>convertCountryCode</a:t>
            </a:r>
            <a:r>
              <a:rPr lang="en-IN" dirty="0">
                <a:latin typeface="Liberation Mono"/>
              </a:rPr>
              <a:t>(String </a:t>
            </a:r>
            <a:r>
              <a:rPr lang="en-IN" dirty="0" err="1">
                <a:latin typeface="Liberation Mono"/>
              </a:rPr>
              <a:t>country_code</a:t>
            </a:r>
            <a:r>
              <a:rPr lang="en-IN" dirty="0">
                <a:latin typeface="Liberation Mono"/>
              </a:rPr>
              <a:t>) {</a:t>
            </a:r>
          </a:p>
          <a:p>
            <a:r>
              <a:rPr lang="en-IN" dirty="0">
                <a:latin typeface="Liberation Mono"/>
              </a:rPr>
              <a:t>        switch(</a:t>
            </a:r>
            <a:r>
              <a:rPr lang="en-IN" dirty="0" err="1">
                <a:latin typeface="Liberation Mono"/>
              </a:rPr>
              <a:t>country_code</a:t>
            </a:r>
            <a:r>
              <a:rPr lang="en-IN" dirty="0">
                <a:latin typeface="Liberation Mono"/>
              </a:rPr>
              <a:t>) {</a:t>
            </a:r>
          </a:p>
          <a:p>
            <a:r>
              <a:rPr lang="en-IN" dirty="0">
                <a:latin typeface="Liberation Mono"/>
              </a:rPr>
              <a:t>            case "UK": return "United Kingdom";</a:t>
            </a:r>
          </a:p>
          <a:p>
            <a:r>
              <a:rPr lang="en-IN" dirty="0">
                <a:latin typeface="Liberation Mono"/>
              </a:rPr>
              <a:t>            case "US": return "United States";</a:t>
            </a:r>
          </a:p>
          <a:p>
            <a:r>
              <a:rPr lang="en-IN" dirty="0">
                <a:latin typeface="Liberation Mono"/>
              </a:rPr>
              <a:t>            // Skipping the rest of the cases...</a:t>
            </a:r>
          </a:p>
          <a:p>
            <a:r>
              <a:rPr lang="en-IN" dirty="0">
                <a:latin typeface="Liberation Mono"/>
              </a:rPr>
              <a:t>            default: return </a:t>
            </a:r>
            <a:r>
              <a:rPr lang="en-IN" dirty="0" err="1">
                <a:latin typeface="Liberation Mono"/>
              </a:rPr>
              <a:t>country_code</a:t>
            </a:r>
            <a:r>
              <a:rPr lang="en-IN" dirty="0">
                <a:latin typeface="Liberation Mono"/>
              </a:rPr>
              <a:t>;</a:t>
            </a:r>
          </a:p>
          <a:p>
            <a:r>
              <a:rPr lang="en-IN" dirty="0">
                <a:latin typeface="Liberation Mono"/>
              </a:rPr>
              <a:t>        }</a:t>
            </a:r>
          </a:p>
          <a:p>
            <a:r>
              <a:rPr lang="en-IN" dirty="0">
                <a:latin typeface="Liberation Mono"/>
              </a:rPr>
              <a:t>    }</a:t>
            </a:r>
          </a:p>
          <a:p>
            <a:r>
              <a:rPr lang="en-IN" dirty="0">
                <a:latin typeface="Liberation Mono"/>
              </a:rPr>
              <a:t>';</a:t>
            </a:r>
          </a:p>
          <a:p>
            <a:endParaRPr lang="en-IN" dirty="0">
              <a:latin typeface="Liberation Mono"/>
            </a:endParaRPr>
          </a:p>
          <a:p>
            <a:r>
              <a:rPr lang="en-IN" dirty="0">
                <a:latin typeface="Liberation Mono"/>
              </a:rPr>
              <a:t>SELECT CONVERT_COUNTRY_CODE('UK');</a:t>
            </a:r>
          </a:p>
        </p:txBody>
      </p:sp>
      <p:sp>
        <p:nvSpPr>
          <p:cNvPr id="6" name="TextBox 5">
            <a:extLst>
              <a:ext uri="{FF2B5EF4-FFF2-40B4-BE49-F238E27FC236}">
                <a16:creationId xmlns:a16="http://schemas.microsoft.com/office/drawing/2014/main" id="{1B259286-5FF5-D5A5-E40B-FDEEB466B352}"/>
              </a:ext>
            </a:extLst>
          </p:cNvPr>
          <p:cNvSpPr txBox="1"/>
          <p:nvPr/>
        </p:nvSpPr>
        <p:spPr>
          <a:xfrm>
            <a:off x="407368" y="4515979"/>
            <a:ext cx="11161240" cy="2308324"/>
          </a:xfrm>
          <a:prstGeom prst="rect">
            <a:avLst/>
          </a:prstGeom>
          <a:noFill/>
        </p:spPr>
        <p:txBody>
          <a:bodyPr wrap="square">
            <a:spAutoFit/>
          </a:bodyPr>
          <a:lstStyle/>
          <a:p>
            <a:r>
              <a:rPr lang="en-IN" dirty="0"/>
              <a:t>CREATE ALIAS XXX AS '</a:t>
            </a:r>
          </a:p>
          <a:p>
            <a:r>
              <a:rPr lang="en-IN" dirty="0"/>
              <a:t>    String </a:t>
            </a:r>
            <a:r>
              <a:rPr lang="en-IN" dirty="0" err="1"/>
              <a:t>reverseString</a:t>
            </a:r>
            <a:r>
              <a:rPr lang="en-IN" dirty="0"/>
              <a:t>(String input) {</a:t>
            </a:r>
          </a:p>
          <a:p>
            <a:r>
              <a:rPr lang="en-IN" dirty="0"/>
              <a:t>        StringBuilder reversed = new StringBuilder(input);</a:t>
            </a:r>
          </a:p>
          <a:p>
            <a:r>
              <a:rPr lang="en-IN" dirty="0"/>
              <a:t>        return </a:t>
            </a:r>
            <a:r>
              <a:rPr lang="en-IN" dirty="0" err="1"/>
              <a:t>reversed.reverse</a:t>
            </a:r>
            <a:r>
              <a:rPr lang="en-IN" dirty="0"/>
              <a:t>().</a:t>
            </a:r>
            <a:r>
              <a:rPr lang="en-IN" dirty="0" err="1"/>
              <a:t>toString</a:t>
            </a:r>
            <a:r>
              <a:rPr lang="en-IN" dirty="0"/>
              <a:t>();</a:t>
            </a:r>
          </a:p>
          <a:p>
            <a:r>
              <a:rPr lang="en-IN" dirty="0"/>
              <a:t>    }</a:t>
            </a:r>
          </a:p>
          <a:p>
            <a:r>
              <a:rPr lang="en-IN" dirty="0"/>
              <a:t>';</a:t>
            </a:r>
          </a:p>
          <a:p>
            <a:endParaRPr lang="en-IN" dirty="0"/>
          </a:p>
          <a:p>
            <a:r>
              <a:rPr lang="en-IN" dirty="0"/>
              <a:t>SELECT XXX ('123');</a:t>
            </a:r>
          </a:p>
        </p:txBody>
      </p:sp>
    </p:spTree>
    <p:extLst>
      <p:ext uri="{BB962C8B-B14F-4D97-AF65-F5344CB8AC3E}">
        <p14:creationId xmlns:p14="http://schemas.microsoft.com/office/powerpoint/2010/main" val="4076487359"/>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primary key using alter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a:extLst>
              <a:ext uri="{FF2B5EF4-FFF2-40B4-BE49-F238E27FC236}">
                <a16:creationId xmlns:a16="http://schemas.microsoft.com/office/drawing/2014/main" id="{C719848B-35AE-4D16-A9C7-09A7B14F8FA2}"/>
              </a:ext>
            </a:extLst>
          </p:cNvPr>
          <p:cNvSpPr/>
          <p:nvPr/>
        </p:nvSpPr>
        <p:spPr>
          <a:xfrm>
            <a:off x="191345" y="116632"/>
            <a:ext cx="11737303" cy="2215991"/>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0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PRIMARY</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a:t>
            </a:r>
          </a:p>
          <a:p>
            <a:pPr marL="457200" indent="-457200">
              <a:buFont typeface="+mj-lt"/>
              <a:buAutoNum type="arabicPeriod"/>
            </a:pPr>
            <a:r>
              <a:rPr lang="en-IN" sz="2000" dirty="0">
                <a:solidFill>
                  <a:srgbClr val="C00000"/>
                </a:solidFill>
                <a:latin typeface="Liberation Mono"/>
                <a:cs typeface="Arial" panose="020B0604020202020204" pitchFamily="34" charset="0"/>
              </a:rPr>
              <a:t>UNIQUE</a:t>
            </a:r>
            <a:r>
              <a:rPr lang="en-IN" sz="2000" dirty="0">
                <a:latin typeface="Liberation Mono"/>
                <a:cs typeface="Arial" panose="020B0604020202020204" pitchFamily="34" charset="0"/>
              </a:rPr>
              <a:t> ( { columnName | VALUE },  . . . )	</a:t>
            </a:r>
          </a:p>
          <a:p>
            <a:pPr marL="457200" indent="-457200">
              <a:buFont typeface="+mj-lt"/>
              <a:buAutoNum type="arabicPeriod"/>
            </a:pPr>
            <a:r>
              <a:rPr lang="en-IN" sz="2000" dirty="0">
                <a:solidFill>
                  <a:srgbClr val="C00000"/>
                </a:solidFill>
                <a:latin typeface="Liberation Mono"/>
                <a:cs typeface="Arial" panose="020B0604020202020204" pitchFamily="34" charset="0"/>
              </a:rPr>
              <a:t>FOREIGN</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 REFERENCES refTableName ( refColumnName ) </a:t>
            </a:r>
          </a:p>
          <a:p>
            <a:r>
              <a:rPr lang="en-IN" sz="2000" dirty="0">
                <a:latin typeface="Liberation Mono"/>
                <a:cs typeface="Arial" panose="020B0604020202020204" pitchFamily="34" charset="0"/>
              </a:rPr>
              <a:t>                                 { ON DELETE { CASCADE  | SET NULL }  | ON UPDATE { CASCADE  | SET NULL } }</a:t>
            </a:r>
          </a:p>
        </p:txBody>
      </p:sp>
    </p:spTree>
    <p:extLst>
      <p:ext uri="{BB962C8B-B14F-4D97-AF65-F5344CB8AC3E}">
        <p14:creationId xmlns:p14="http://schemas.microsoft.com/office/powerpoint/2010/main" val="16509191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invisible column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50446690"/>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A4007A6-2D6E-69A8-DB9B-0A583E8F3A33}"/>
              </a:ext>
            </a:extLst>
          </p:cNvPr>
          <p:cNvSpPr txBox="1"/>
          <p:nvPr/>
        </p:nvSpPr>
        <p:spPr>
          <a:xfrm>
            <a:off x="839416" y="2274838"/>
            <a:ext cx="8302151" cy="3139321"/>
          </a:xfrm>
          <a:prstGeom prst="rect">
            <a:avLst/>
          </a:prstGeom>
          <a:noFill/>
        </p:spPr>
        <p:txBody>
          <a:bodyPr wrap="square">
            <a:spAutoFit/>
          </a:bodyPr>
          <a:lstStyle/>
          <a:p>
            <a:r>
              <a:rPr lang="en-IN" dirty="0"/>
              <a:t>SELECT X FROM SYSTEM_RANGE(1, 10);</a:t>
            </a:r>
          </a:p>
          <a:p>
            <a:r>
              <a:rPr lang="en-IN" dirty="0"/>
              <a:t>-- 1, 2, 3, 4, 5, 6, 7, 8, 9, 10</a:t>
            </a:r>
          </a:p>
          <a:p>
            <a:endParaRPr lang="en-IN" dirty="0"/>
          </a:p>
          <a:p>
            <a:r>
              <a:rPr lang="en-IN" dirty="0"/>
              <a:t>SELECT X FROM SYSTEM_RANGE(1, 10, 2);</a:t>
            </a:r>
          </a:p>
          <a:p>
            <a:r>
              <a:rPr lang="en-IN" dirty="0"/>
              <a:t>-- 1, 3, 5, 7, 9</a:t>
            </a:r>
          </a:p>
          <a:p>
            <a:endParaRPr lang="en-IN" dirty="0"/>
          </a:p>
          <a:p>
            <a:r>
              <a:rPr lang="en-IN" dirty="0"/>
              <a:t>SELECT X FROM SYSTEM_RANGE(1, 10, -1);</a:t>
            </a:r>
          </a:p>
          <a:p>
            <a:r>
              <a:rPr lang="en-IN" dirty="0"/>
              <a:t>-- </a:t>
            </a:r>
            <a:r>
              <a:rPr lang="en-IN"/>
              <a:t>No rows</a:t>
            </a:r>
          </a:p>
          <a:p>
            <a:endParaRPr lang="en-IN" dirty="0"/>
          </a:p>
          <a:p>
            <a:r>
              <a:rPr lang="en-IN" dirty="0"/>
              <a:t>SELECT X FROM SYSTEM_RANGE(10, 2, -2);</a:t>
            </a:r>
          </a:p>
          <a:p>
            <a:r>
              <a:rPr lang="en-IN" dirty="0"/>
              <a:t>-- 10, 8, 6, 4, 2</a:t>
            </a:r>
          </a:p>
        </p:txBody>
      </p:sp>
    </p:spTree>
    <p:extLst>
      <p:ext uri="{BB962C8B-B14F-4D97-AF65-F5344CB8AC3E}">
        <p14:creationId xmlns:p14="http://schemas.microsoft.com/office/powerpoint/2010/main" val="36289641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invisible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INVISIBLE</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278632" y="2268000"/>
            <a:ext cx="11593288" cy="156966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CREATE</a:t>
            </a:r>
            <a:r>
              <a:rPr lang="en-US" dirty="0">
                <a:latin typeface="Liberation Mono"/>
              </a:rPr>
              <a:t> </a:t>
            </a:r>
            <a:r>
              <a:rPr lang="en-US" dirty="0">
                <a:solidFill>
                  <a:srgbClr val="0077AA"/>
                </a:solidFill>
                <a:latin typeface="Liberation Mono"/>
              </a:rPr>
              <a:t>TABLE</a:t>
            </a:r>
            <a:r>
              <a:rPr lang="en-US" dirty="0">
                <a:latin typeface="Liberation Mono"/>
              </a:rPr>
              <a:t> temp(userID </a:t>
            </a:r>
            <a:r>
              <a:rPr lang="en-US" dirty="0">
                <a:solidFill>
                  <a:srgbClr val="834689"/>
                </a:solidFill>
                <a:latin typeface="Liberation Mono"/>
                <a:cs typeface="Arial" panose="020B0604020202020204" pitchFamily="34" charset="0"/>
              </a:rPr>
              <a:t>INT</a:t>
            </a:r>
            <a:r>
              <a:rPr lang="en-US" dirty="0">
                <a:latin typeface="Liberation Mono"/>
              </a:rPr>
              <a:t>, userName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password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FD8603"/>
                </a:solidFill>
                <a:latin typeface="Liberation Mono"/>
              </a:rPr>
              <a:t>INVISIBLE</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'SHARMIN'</a:t>
            </a:r>
            <a:r>
              <a:rPr lang="en-US" dirty="0">
                <a:latin typeface="Liberation Mono"/>
              </a:rPr>
              <a:t>,</a:t>
            </a:r>
            <a:r>
              <a:rPr lang="en-US" dirty="0">
                <a:solidFill>
                  <a:srgbClr val="669900"/>
                </a:solidFill>
                <a:latin typeface="Liberation Mono"/>
              </a:rPr>
              <a:t> 'SHARMIN’</a:t>
            </a:r>
            <a:r>
              <a:rPr lang="en-US"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temp(userid, username, password)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2</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'SALEEL’</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temp; </a:t>
            </a:r>
            <a:r>
              <a:rPr lang="en-US" dirty="0">
                <a:solidFill>
                  <a:srgbClr val="00B050"/>
                </a:solidFill>
                <a:latin typeface="Liberation Mono"/>
              </a:rPr>
              <a:t>// This statement will not display the invisible columns.</a:t>
            </a:r>
            <a:endParaRPr lang="en-IN" dirty="0">
              <a:solidFill>
                <a:srgbClr val="00B050"/>
              </a:solidFill>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invisible column will not be displayed as a result of SELECT </a:t>
            </a:r>
            <a:r>
              <a:rPr lang="en-IN" dirty="0">
                <a:solidFill>
                  <a:srgbClr val="A67F59"/>
                </a:solidFill>
                <a:latin typeface="Liberation Mono"/>
              </a:rPr>
              <a:t>*</a:t>
            </a:r>
            <a:r>
              <a:rPr lang="en-IN" dirty="0">
                <a:latin typeface="Arial" panose="020B0604020202020204" pitchFamily="34" charset="0"/>
                <a:cs typeface="Arial" panose="020B0604020202020204" pitchFamily="34" charset="0"/>
              </a:rPr>
              <a:t> query.</a:t>
            </a:r>
          </a:p>
        </p:txBody>
      </p:sp>
      <p:sp>
        <p:nvSpPr>
          <p:cNvPr id="6" name="TextBox 5">
            <a:extLst>
              <a:ext uri="{FF2B5EF4-FFF2-40B4-BE49-F238E27FC236}">
                <a16:creationId xmlns:a16="http://schemas.microsoft.com/office/drawing/2014/main" id="{75D4EE61-224A-89B6-828C-C775A1B0CAB2}"/>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VISIBLE | INVISIBLE</a:t>
            </a:r>
            <a:endParaRPr lang="en-IN" sz="2200" dirty="0"/>
          </a:p>
        </p:txBody>
      </p:sp>
    </p:spTree>
    <p:extLst>
      <p:ext uri="{BB962C8B-B14F-4D97-AF65-F5344CB8AC3E}">
        <p14:creationId xmlns:p14="http://schemas.microsoft.com/office/powerpoint/2010/main" val="1240886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always as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5" name="TextBox 4">
            <a:extLst>
              <a:ext uri="{FF2B5EF4-FFF2-40B4-BE49-F238E27FC236}">
                <a16:creationId xmlns:a16="http://schemas.microsoft.com/office/drawing/2014/main" id="{06231146-E91A-B998-4414-2B284ED76174}"/>
              </a:ext>
            </a:extLst>
          </p:cNvPr>
          <p:cNvSpPr txBox="1"/>
          <p:nvPr/>
        </p:nvSpPr>
        <p:spPr>
          <a:xfrm>
            <a:off x="335360" y="4581128"/>
            <a:ext cx="11665296" cy="200054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t>
            </a:r>
            <a:r>
              <a:rPr lang="en-US" b="0" i="0" dirty="0">
                <a:solidFill>
                  <a:srgbClr val="000000"/>
                </a:solidFill>
                <a:effectLst/>
                <a:latin typeface="Arial" panose="020B0604020202020204" pitchFamily="34" charset="0"/>
              </a:rPr>
              <a:t>set explicitly</a:t>
            </a:r>
            <a:r>
              <a:rPr lang="en-IN" dirty="0">
                <a:latin typeface="Arial" panose="020B0604020202020204" pitchFamily="34" charset="0"/>
                <a:cs typeface="Arial" panose="020B0604020202020204" pitchFamily="34" charset="0"/>
              </a:rPr>
              <a:t>.</a:t>
            </a:r>
          </a:p>
          <a:p>
            <a:pPr marL="285750" indent="-285750" algn="l">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1" i="1" dirty="0">
                <a:latin typeface="Arial" panose="020B0604020202020204" pitchFamily="34" charset="0"/>
                <a:cs typeface="Arial" panose="020B0604020202020204" pitchFamily="34" charset="0"/>
              </a:rPr>
              <a:t>Identity</a:t>
            </a:r>
            <a:r>
              <a:rPr lang="en-US" dirty="0">
                <a:latin typeface="Arial" panose="020B0604020202020204" pitchFamily="34" charset="0"/>
                <a:cs typeface="Arial" panose="020B0604020202020204" pitchFamily="34" charset="0"/>
              </a:rPr>
              <a:t> column has implicit NOT NULL constraint.</a:t>
            </a: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TO-DO </a:t>
            </a:r>
            <a:endParaRPr lang="en-US"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1" i="1" dirty="0">
                <a:latin typeface="Arial" panose="020B0604020202020204" pitchFamily="34" charset="0"/>
                <a:cs typeface="Arial" panose="020B0604020202020204" pitchFamily="34" charset="0"/>
              </a:rPr>
              <a:t>Identity</a:t>
            </a:r>
            <a:r>
              <a:rPr lang="en-US" dirty="0">
                <a:latin typeface="Arial" panose="020B0604020202020204" pitchFamily="34" charset="0"/>
                <a:cs typeface="Arial" panose="020B0604020202020204" pitchFamily="34" charset="0"/>
              </a:rPr>
              <a:t> column may not have DEFAULT expressions.</a:t>
            </a:r>
            <a:endParaRPr lang="en-IN"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00E20371-1CB2-23B8-41CA-DC6861EE5E2D}"/>
              </a:ext>
            </a:extLst>
          </p:cNvPr>
          <p:cNvSpPr txBox="1"/>
          <p:nvPr/>
        </p:nvSpPr>
        <p:spPr>
          <a:xfrm>
            <a:off x="203967" y="3250149"/>
            <a:ext cx="11784066" cy="923330"/>
          </a:xfrm>
          <a:prstGeom prst="rect">
            <a:avLst/>
          </a:prstGeom>
          <a:noFill/>
        </p:spPr>
        <p:txBody>
          <a:bodyPr wrap="square">
            <a:spAutoFit/>
          </a:bodyPr>
          <a:lstStyle/>
          <a:p>
            <a:r>
              <a:rPr lang="en-US" dirty="0">
                <a:solidFill>
                  <a:schemeClr val="bg2">
                    <a:lumMod val="10000"/>
                  </a:schemeClr>
                </a:solidFill>
                <a:latin typeface="Arial" panose="020B0604020202020204" pitchFamily="34" charset="0"/>
                <a:cs typeface="Arial" panose="020B0604020202020204" pitchFamily="34" charset="0"/>
              </a:rPr>
              <a:t>A generated column is a type of column that stores values calculated from an expression applied to data in other columns of the same table. The value of a generated column cannot be altered manually and is automatically updated whenever the data it depends on changes.</a:t>
            </a:r>
          </a:p>
        </p:txBody>
      </p:sp>
    </p:spTree>
    <p:extLst>
      <p:ext uri="{BB962C8B-B14F-4D97-AF65-F5344CB8AC3E}">
        <p14:creationId xmlns:p14="http://schemas.microsoft.com/office/powerpoint/2010/main" val="11261129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generated always as</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GENERATED</a:t>
            </a:r>
            <a:r>
              <a:rPr lang="en-IN" sz="2000" dirty="0">
                <a:solidFill>
                  <a:srgbClr val="000000"/>
                </a:solidFill>
                <a:latin typeface="Liberation Mono"/>
              </a:rPr>
              <a:t> </a:t>
            </a:r>
            <a:r>
              <a:rPr lang="en-IN" sz="2000" i="1" dirty="0">
                <a:solidFill>
                  <a:schemeClr val="accent4">
                    <a:lumMod val="50000"/>
                  </a:schemeClr>
                </a:solidFill>
                <a:latin typeface="Liberation Mono"/>
              </a:rPr>
              <a:t>ALWAYS</a:t>
            </a:r>
            <a:r>
              <a:rPr lang="en-IN" sz="2000" dirty="0">
                <a:solidFill>
                  <a:srgbClr val="000000"/>
                </a:solidFill>
                <a:latin typeface="Liberation Mono"/>
              </a:rPr>
              <a:t> </a:t>
            </a:r>
            <a:r>
              <a:rPr lang="en-IN" sz="2000" i="1" dirty="0">
                <a:solidFill>
                  <a:schemeClr val="accent4">
                    <a:lumMod val="50000"/>
                  </a:schemeClr>
                </a:solidFill>
                <a:latin typeface="Liberation Mono"/>
              </a:rPr>
              <a:t>AS</a:t>
            </a:r>
            <a:r>
              <a:rPr lang="en-IN" sz="2000" dirty="0">
                <a:solidFill>
                  <a:srgbClr val="000000"/>
                </a:solidFill>
                <a:latin typeface="Liberation Mono"/>
              </a:rPr>
              <a:t> ( { </a:t>
            </a:r>
            <a:r>
              <a:rPr lang="en-IN" sz="2000" i="1" dirty="0">
                <a:solidFill>
                  <a:srgbClr val="000000"/>
                </a:solidFill>
                <a:latin typeface="Liberation Mono"/>
              </a:rPr>
              <a:t>generatedColumnExpression</a:t>
            </a:r>
            <a:r>
              <a:rPr lang="en-IN" sz="2000" dirty="0">
                <a:solidFill>
                  <a:srgbClr val="000000"/>
                </a:solidFill>
                <a:latin typeface="Liberation Mono"/>
              </a:rPr>
              <a:t> |  </a:t>
            </a:r>
            <a:r>
              <a:rPr lang="en-IN" sz="2000" dirty="0">
                <a:solidFill>
                  <a:srgbClr val="FD8603"/>
                </a:solidFill>
                <a:latin typeface="Liberation Mono"/>
              </a:rPr>
              <a:t>NEXTVAL</a:t>
            </a:r>
            <a:r>
              <a:rPr lang="en-IN" sz="2000" dirty="0">
                <a:solidFill>
                  <a:srgbClr val="000000"/>
                </a:solidFill>
                <a:latin typeface="Liberation Mono"/>
              </a:rPr>
              <a:t>('S1') } )</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0CCED48-AD63-2B2B-80D2-FC508121B208}"/>
              </a:ext>
            </a:extLst>
          </p:cNvPr>
          <p:cNvSpPr txBox="1"/>
          <p:nvPr/>
        </p:nvSpPr>
        <p:spPr>
          <a:xfrm>
            <a:off x="407368" y="2996952"/>
            <a:ext cx="11440915"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sal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 total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ALWAYS</a:t>
            </a:r>
            <a:r>
              <a:rPr lang="en-IN" dirty="0">
                <a:latin typeface="Liberation Mono"/>
              </a:rPr>
              <a:t> </a:t>
            </a:r>
            <a:r>
              <a:rPr lang="en-IN" dirty="0">
                <a:solidFill>
                  <a:srgbClr val="FD8603"/>
                </a:solidFill>
                <a:latin typeface="Liberation Mono"/>
              </a:rPr>
              <a:t>AS</a:t>
            </a:r>
            <a:r>
              <a:rPr lang="en-IN" dirty="0">
                <a:latin typeface="Liberation Mono"/>
              </a:rPr>
              <a:t> (sal + comm));</a:t>
            </a:r>
          </a:p>
        </p:txBody>
      </p:sp>
      <p:sp>
        <p:nvSpPr>
          <p:cNvPr id="11" name="TextBox 10">
            <a:extLst>
              <a:ext uri="{FF2B5EF4-FFF2-40B4-BE49-F238E27FC236}">
                <a16:creationId xmlns:a16="http://schemas.microsoft.com/office/drawing/2014/main" id="{0AE19D8E-F5E0-B6EA-C9EA-204F9A9AD971}"/>
              </a:ext>
            </a:extLst>
          </p:cNvPr>
          <p:cNvSpPr txBox="1"/>
          <p:nvPr/>
        </p:nvSpPr>
        <p:spPr>
          <a:xfrm>
            <a:off x="407368" y="2276872"/>
            <a:ext cx="8423065" cy="430887"/>
          </a:xfrm>
          <a:prstGeom prst="rect">
            <a:avLst/>
          </a:prstGeom>
          <a:noFill/>
        </p:spPr>
        <p:txBody>
          <a:bodyPr wrap="square">
            <a:spAutoFit/>
          </a:bodyPr>
          <a:lstStyle/>
          <a:p>
            <a:pPr marL="457200" indent="-457200">
              <a:buFont typeface="+mj-lt"/>
              <a:buAutoNum type="arabicPeriod"/>
            </a:pPr>
            <a:r>
              <a:rPr lang="en-IN" sz="2200" dirty="0">
                <a:solidFill>
                  <a:srgbClr val="000000"/>
                </a:solidFill>
                <a:latin typeface="Liberation Mono"/>
              </a:rPr>
              <a:t>GENERATED ALWAYS AS ( { </a:t>
            </a:r>
            <a:r>
              <a:rPr lang="en-IN" sz="2200" i="1" dirty="0">
                <a:solidFill>
                  <a:srgbClr val="000000"/>
                </a:solidFill>
                <a:latin typeface="Liberation Mono"/>
              </a:rPr>
              <a:t>generatedColumnExpression </a:t>
            </a:r>
            <a:r>
              <a:rPr lang="en-IN" sz="2200" dirty="0">
                <a:solidFill>
                  <a:srgbClr val="000000"/>
                </a:solidFill>
                <a:latin typeface="Liberation Mono"/>
              </a:rPr>
              <a:t>} )</a:t>
            </a:r>
            <a:endParaRPr lang="en-IN" sz="2200" dirty="0"/>
          </a:p>
        </p:txBody>
      </p:sp>
      <p:sp>
        <p:nvSpPr>
          <p:cNvPr id="13" name="TextBox 12">
            <a:extLst>
              <a:ext uri="{FF2B5EF4-FFF2-40B4-BE49-F238E27FC236}">
                <a16:creationId xmlns:a16="http://schemas.microsoft.com/office/drawing/2014/main" id="{D55B48BB-61F9-5495-C912-C29BD20331FB}"/>
              </a:ext>
            </a:extLst>
          </p:cNvPr>
          <p:cNvSpPr txBox="1"/>
          <p:nvPr/>
        </p:nvSpPr>
        <p:spPr>
          <a:xfrm>
            <a:off x="407368" y="5661248"/>
            <a:ext cx="11440916"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 (id </a:t>
            </a:r>
            <a:r>
              <a:rPr lang="en-IN" dirty="0">
                <a:solidFill>
                  <a:srgbClr val="834689"/>
                </a:solidFill>
                <a:latin typeface="Liberation Mono"/>
                <a:cs typeface="Arial" panose="020B0604020202020204" pitchFamily="34" charset="0"/>
              </a:rPr>
              <a:t>INTEGER</a:t>
            </a:r>
            <a:r>
              <a:rPr lang="en-IN" dirty="0">
                <a:latin typeface="Liberation Mono"/>
              </a:rPr>
              <a:t> </a:t>
            </a:r>
            <a:r>
              <a:rPr lang="en-US" dirty="0">
                <a:solidFill>
                  <a:srgbClr val="FD8603"/>
                </a:solidFill>
                <a:latin typeface="Liberation Mono"/>
              </a:rPr>
              <a:t>GENERATED ALWAYS AS </a:t>
            </a:r>
            <a:r>
              <a:rPr lang="en-US" dirty="0">
                <a:latin typeface="Liberation Mono"/>
              </a:rPr>
              <a:t>(</a:t>
            </a:r>
            <a:r>
              <a:rPr lang="en-US" dirty="0">
                <a:solidFill>
                  <a:srgbClr val="FD8603"/>
                </a:solidFill>
                <a:latin typeface="Liberation Mono"/>
              </a:rPr>
              <a:t>NEXTVAL</a:t>
            </a:r>
            <a:r>
              <a:rPr lang="en-US" dirty="0">
                <a:latin typeface="Liberation Mono"/>
              </a:rPr>
              <a:t>('S1'))</a:t>
            </a:r>
            <a:r>
              <a:rPr lang="en-IN" dirty="0">
                <a:latin typeface="Liberation Mono"/>
              </a:rPr>
              <a:t>);</a:t>
            </a:r>
          </a:p>
        </p:txBody>
      </p:sp>
      <p:grpSp>
        <p:nvGrpSpPr>
          <p:cNvPr id="2" name="Group 1">
            <a:extLst>
              <a:ext uri="{FF2B5EF4-FFF2-40B4-BE49-F238E27FC236}">
                <a16:creationId xmlns:a16="http://schemas.microsoft.com/office/drawing/2014/main" id="{FA93D51E-0F9C-A282-BF18-6FEF3C79A60D}"/>
              </a:ext>
            </a:extLst>
          </p:cNvPr>
          <p:cNvGrpSpPr/>
          <p:nvPr/>
        </p:nvGrpSpPr>
        <p:grpSpPr>
          <a:xfrm>
            <a:off x="407368" y="4383487"/>
            <a:ext cx="11440916" cy="1058402"/>
            <a:chOff x="324728" y="3735415"/>
            <a:chExt cx="8495073" cy="1058402"/>
          </a:xfrm>
        </p:grpSpPr>
        <p:sp>
          <p:nvSpPr>
            <p:cNvPr id="12" name="TextBox 11">
              <a:extLst>
                <a:ext uri="{FF2B5EF4-FFF2-40B4-BE49-F238E27FC236}">
                  <a16:creationId xmlns:a16="http://schemas.microsoft.com/office/drawing/2014/main" id="{F24D08F1-AC92-762D-2DBB-0962AE746230}"/>
                </a:ext>
              </a:extLst>
            </p:cNvPr>
            <p:cNvSpPr txBox="1"/>
            <p:nvPr/>
          </p:nvSpPr>
          <p:spPr>
            <a:xfrm>
              <a:off x="324728" y="4362930"/>
              <a:ext cx="8495073" cy="430887"/>
            </a:xfrm>
            <a:prstGeom prst="rect">
              <a:avLst/>
            </a:prstGeom>
            <a:noFill/>
          </p:spPr>
          <p:txBody>
            <a:bodyPr wrap="square">
              <a:spAutoFit/>
            </a:bodyPr>
            <a:lstStyle/>
            <a:p>
              <a:pPr marL="457200" indent="-457200">
                <a:buFont typeface="+mj-lt"/>
                <a:buAutoNum type="arabicPeriod" startAt="2"/>
              </a:pPr>
              <a:r>
                <a:rPr lang="en-IN" sz="2200" dirty="0">
                  <a:latin typeface="Liberation Mono"/>
                </a:rPr>
                <a:t>GENERATED ALWAYS AS ( { NEXTVAL('S1') } )</a:t>
              </a:r>
              <a:endParaRPr lang="en-IN" sz="2200" dirty="0"/>
            </a:p>
          </p:txBody>
        </p:sp>
        <p:grpSp>
          <p:nvGrpSpPr>
            <p:cNvPr id="37" name="Group 36">
              <a:extLst>
                <a:ext uri="{FF2B5EF4-FFF2-40B4-BE49-F238E27FC236}">
                  <a16:creationId xmlns:a16="http://schemas.microsoft.com/office/drawing/2014/main" id="{9D5F47B2-7EE2-746A-79DD-927D680A9118}"/>
                </a:ext>
              </a:extLst>
            </p:cNvPr>
            <p:cNvGrpSpPr/>
            <p:nvPr/>
          </p:nvGrpSpPr>
          <p:grpSpPr>
            <a:xfrm>
              <a:off x="3937176" y="3735415"/>
              <a:ext cx="2166180" cy="629974"/>
              <a:chOff x="3518211" y="3956375"/>
              <a:chExt cx="2166180" cy="629974"/>
            </a:xfrm>
          </p:grpSpPr>
          <p:grpSp>
            <p:nvGrpSpPr>
              <p:cNvPr id="32" name="Group 31">
                <a:extLst>
                  <a:ext uri="{FF2B5EF4-FFF2-40B4-BE49-F238E27FC236}">
                    <a16:creationId xmlns:a16="http://schemas.microsoft.com/office/drawing/2014/main" id="{276CCBFF-A715-2D93-BC5D-B299C8B4A4A6}"/>
                  </a:ext>
                </a:extLst>
              </p:cNvPr>
              <p:cNvGrpSpPr/>
              <p:nvPr/>
            </p:nvGrpSpPr>
            <p:grpSpPr>
              <a:xfrm>
                <a:off x="3518211" y="4110168"/>
                <a:ext cx="454088" cy="476181"/>
                <a:chOff x="3518211" y="4110168"/>
                <a:chExt cx="454088" cy="476181"/>
              </a:xfrm>
            </p:grpSpPr>
            <p:cxnSp>
              <p:nvCxnSpPr>
                <p:cNvPr id="28" name="Straight Arrow Connector 27">
                  <a:extLst>
                    <a:ext uri="{FF2B5EF4-FFF2-40B4-BE49-F238E27FC236}">
                      <a16:creationId xmlns:a16="http://schemas.microsoft.com/office/drawing/2014/main" id="{3F44CEBA-8D38-DDEF-F171-766648315BAD}"/>
                    </a:ext>
                  </a:extLst>
                </p:cNvPr>
                <p:cNvCxnSpPr>
                  <a:cxnSpLocks/>
                </p:cNvCxnSpPr>
                <p:nvPr/>
              </p:nvCxnSpPr>
              <p:spPr>
                <a:xfrm>
                  <a:off x="3525435" y="4110168"/>
                  <a:ext cx="0" cy="476181"/>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9CB442D8-9752-877F-DE4E-2822DC1A5709}"/>
                    </a:ext>
                  </a:extLst>
                </p:cNvPr>
                <p:cNvCxnSpPr>
                  <a:cxnSpLocks/>
                </p:cNvCxnSpPr>
                <p:nvPr/>
              </p:nvCxnSpPr>
              <p:spPr>
                <a:xfrm>
                  <a:off x="3518211" y="4110168"/>
                  <a:ext cx="454088"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36" name="TextBox 35">
                <a:extLst>
                  <a:ext uri="{FF2B5EF4-FFF2-40B4-BE49-F238E27FC236}">
                    <a16:creationId xmlns:a16="http://schemas.microsoft.com/office/drawing/2014/main" id="{879CCC72-33B1-CC71-AAB8-12D63B7678D8}"/>
                  </a:ext>
                </a:extLst>
              </p:cNvPr>
              <p:cNvSpPr txBox="1"/>
              <p:nvPr/>
            </p:nvSpPr>
            <p:spPr>
              <a:xfrm>
                <a:off x="3972299" y="3956375"/>
                <a:ext cx="1712092" cy="369332"/>
              </a:xfrm>
              <a:prstGeom prst="rect">
                <a:avLst/>
              </a:prstGeom>
              <a:noFill/>
            </p:spPr>
            <p:txBody>
              <a:bodyPr wrap="square">
                <a:spAutoFit/>
              </a:bodyPr>
              <a:lstStyle/>
              <a:p>
                <a:r>
                  <a:rPr lang="en-US" dirty="0">
                    <a:solidFill>
                      <a:srgbClr val="C00000"/>
                    </a:solidFill>
                    <a:latin typeface="Liberation Mono"/>
                  </a:rPr>
                  <a:t>S1 is SEQUENCE</a:t>
                </a:r>
                <a:endParaRPr lang="en-IN" dirty="0">
                  <a:solidFill>
                    <a:srgbClr val="C00000"/>
                  </a:solidFill>
                </a:endParaRPr>
              </a:p>
            </p:txBody>
          </p:sp>
        </p:grpSp>
      </p:grpSp>
      <p:cxnSp>
        <p:nvCxnSpPr>
          <p:cNvPr id="6" name="Straight Connector 5">
            <a:extLst>
              <a:ext uri="{FF2B5EF4-FFF2-40B4-BE49-F238E27FC236}">
                <a16:creationId xmlns:a16="http://schemas.microsoft.com/office/drawing/2014/main" id="{76BC68CC-3A5C-F536-05C9-6860B8C90CD8}"/>
              </a:ext>
            </a:extLst>
          </p:cNvPr>
          <p:cNvCxnSpPr/>
          <p:nvPr/>
        </p:nvCxnSpPr>
        <p:spPr>
          <a:xfrm>
            <a:off x="407368" y="3933056"/>
            <a:ext cx="11440916"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D12D3955-2705-7766-E98B-268FD0D7A314}"/>
              </a:ext>
            </a:extLst>
          </p:cNvPr>
          <p:cNvGrpSpPr/>
          <p:nvPr/>
        </p:nvGrpSpPr>
        <p:grpSpPr>
          <a:xfrm rot="10800000">
            <a:off x="8616280" y="1292128"/>
            <a:ext cx="2088232" cy="873824"/>
            <a:chOff x="4783757" y="3969201"/>
            <a:chExt cx="2088232" cy="873824"/>
          </a:xfrm>
        </p:grpSpPr>
        <p:grpSp>
          <p:nvGrpSpPr>
            <p:cNvPr id="9" name="Group 8">
              <a:extLst>
                <a:ext uri="{FF2B5EF4-FFF2-40B4-BE49-F238E27FC236}">
                  <a16:creationId xmlns:a16="http://schemas.microsoft.com/office/drawing/2014/main" id="{96ADA8C2-F68A-E9DA-A748-7ABDF55C1574}"/>
                </a:ext>
              </a:extLst>
            </p:cNvPr>
            <p:cNvGrpSpPr/>
            <p:nvPr/>
          </p:nvGrpSpPr>
          <p:grpSpPr>
            <a:xfrm>
              <a:off x="4783757" y="4113769"/>
              <a:ext cx="454086" cy="729256"/>
              <a:chOff x="4783757" y="4113769"/>
              <a:chExt cx="454086" cy="729256"/>
            </a:xfrm>
          </p:grpSpPr>
          <p:cxnSp>
            <p:nvCxnSpPr>
              <p:cNvPr id="14" name="Straight Arrow Connector 13">
                <a:extLst>
                  <a:ext uri="{FF2B5EF4-FFF2-40B4-BE49-F238E27FC236}">
                    <a16:creationId xmlns:a16="http://schemas.microsoft.com/office/drawing/2014/main" id="{1ADB5667-CD3B-2296-FCC6-D629D2AA816C}"/>
                  </a:ext>
                </a:extLst>
              </p:cNvPr>
              <p:cNvCxnSpPr>
                <a:cxnSpLocks/>
              </p:cNvCxnSpPr>
              <p:nvPr/>
            </p:nvCxnSpPr>
            <p:spPr>
              <a:xfrm rot="10800000" flipV="1">
                <a:off x="4799856" y="4113769"/>
                <a:ext cx="0" cy="729256"/>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CCD00A23-BB50-C070-A7E3-471BEAC4141A}"/>
                  </a:ext>
                </a:extLst>
              </p:cNvPr>
              <p:cNvCxnSpPr>
                <a:cxnSpLocks/>
              </p:cNvCxnSpPr>
              <p:nvPr/>
            </p:nvCxnSpPr>
            <p:spPr>
              <a:xfrm>
                <a:off x="4783757" y="4149080"/>
                <a:ext cx="454086"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10" name="TextBox 9">
              <a:extLst>
                <a:ext uri="{FF2B5EF4-FFF2-40B4-BE49-F238E27FC236}">
                  <a16:creationId xmlns:a16="http://schemas.microsoft.com/office/drawing/2014/main" id="{30371B37-3EE4-2921-EA9D-E4AACBE2B21D}"/>
                </a:ext>
              </a:extLst>
            </p:cNvPr>
            <p:cNvSpPr txBox="1"/>
            <p:nvPr/>
          </p:nvSpPr>
          <p:spPr>
            <a:xfrm rot="10800000">
              <a:off x="5159896" y="3969201"/>
              <a:ext cx="1712093" cy="369332"/>
            </a:xfrm>
            <a:prstGeom prst="rect">
              <a:avLst/>
            </a:prstGeom>
            <a:noFill/>
          </p:spPr>
          <p:txBody>
            <a:bodyPr wrap="square">
              <a:spAutoFit/>
            </a:bodyPr>
            <a:lstStyle/>
            <a:p>
              <a:r>
                <a:rPr lang="en-US" dirty="0">
                  <a:solidFill>
                    <a:srgbClr val="C00000"/>
                  </a:solidFill>
                  <a:latin typeface="Liberation Mono"/>
                </a:rPr>
                <a:t>S1 is SEQUENCE</a:t>
              </a:r>
              <a:endParaRPr lang="en-IN" dirty="0">
                <a:solidFill>
                  <a:srgbClr val="C00000"/>
                </a:solidFill>
              </a:endParaRPr>
            </a:p>
          </p:txBody>
        </p:sp>
      </p:grpSp>
    </p:spTree>
    <p:extLst>
      <p:ext uri="{BB962C8B-B14F-4D97-AF65-F5344CB8AC3E}">
        <p14:creationId xmlns:p14="http://schemas.microsoft.com/office/powerpoint/2010/main" val="11328731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always as identity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TextBox 2">
            <a:extLst>
              <a:ext uri="{FF2B5EF4-FFF2-40B4-BE49-F238E27FC236}">
                <a16:creationId xmlns:a16="http://schemas.microsoft.com/office/drawing/2014/main" id="{9118F22A-9D9A-2081-34DA-09F2B62271F1}"/>
              </a:ext>
            </a:extLst>
          </p:cNvPr>
          <p:cNvSpPr txBox="1"/>
          <p:nvPr/>
        </p:nvSpPr>
        <p:spPr>
          <a:xfrm>
            <a:off x="335360" y="5013176"/>
            <a:ext cx="11665296" cy="160043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assigned.</a:t>
            </a:r>
          </a:p>
          <a:p>
            <a:pPr marL="285750" indent="-285750" algn="l">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99753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707886"/>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a:t>
            </a:r>
            <a:r>
              <a:rPr lang="en-US" sz="2000" i="1" dirty="0">
                <a:solidFill>
                  <a:schemeClr val="accent4">
                    <a:lumMod val="50000"/>
                  </a:schemeClr>
                </a:solidFill>
                <a:latin typeface="Liberation Mono"/>
              </a:rPr>
              <a:t>GENERATED</a:t>
            </a:r>
            <a:r>
              <a:rPr lang="en-US" sz="2000" dirty="0">
                <a:solidFill>
                  <a:srgbClr val="000000"/>
                </a:solidFill>
                <a:latin typeface="Liberation Mono"/>
              </a:rPr>
              <a:t> </a:t>
            </a:r>
            <a:r>
              <a:rPr lang="en-US" sz="2000" i="1" dirty="0">
                <a:solidFill>
                  <a:schemeClr val="accent4">
                    <a:lumMod val="50000"/>
                  </a:schemeClr>
                </a:solidFill>
                <a:latin typeface="Liberation Mono"/>
              </a:rPr>
              <a:t>ALWAYS</a:t>
            </a:r>
            <a:r>
              <a:rPr lang="en-US" sz="2000" dirty="0">
                <a:solidFill>
                  <a:srgbClr val="000000"/>
                </a:solidFill>
                <a:latin typeface="Liberation Mono"/>
              </a:rPr>
              <a:t> </a:t>
            </a:r>
            <a:r>
              <a:rPr lang="en-US" sz="2000" i="1" dirty="0">
                <a:solidFill>
                  <a:schemeClr val="accent4">
                    <a:lumMod val="50000"/>
                  </a:schemeClr>
                </a:solidFill>
                <a:latin typeface="Liberation Mono"/>
              </a:rPr>
              <a:t>AS</a:t>
            </a:r>
            <a:r>
              <a:rPr lang="en-US" sz="2000" dirty="0">
                <a:solidFill>
                  <a:srgbClr val="000000"/>
                </a:solidFill>
                <a:latin typeface="Liberation Mono"/>
              </a:rPr>
              <a:t> </a:t>
            </a:r>
            <a:r>
              <a:rPr lang="en-US" sz="2000" i="1" dirty="0">
                <a:solidFill>
                  <a:schemeClr val="accent4">
                    <a:lumMod val="50000"/>
                  </a:schemeClr>
                </a:solidFill>
                <a:latin typeface="Liberation Mono"/>
              </a:rPr>
              <a:t>IDENTITY </a:t>
            </a:r>
            <a:r>
              <a:rPr lang="en-US" sz="2000" dirty="0">
                <a:latin typeface="Liberation Mono"/>
              </a:rPr>
              <a:t>[</a:t>
            </a:r>
            <a:r>
              <a:rPr lang="en-US" sz="2000" i="1" dirty="0">
                <a:solidFill>
                  <a:schemeClr val="accent4">
                    <a:lumMod val="50000"/>
                  </a:schemeClr>
                </a:solidFill>
                <a:latin typeface="Liberation Mono"/>
              </a:rPr>
              <a:t> </a:t>
            </a:r>
            <a:r>
              <a:rPr lang="en-US" sz="2000" dirty="0">
                <a:solidFill>
                  <a:srgbClr val="000000"/>
                </a:solidFill>
                <a:latin typeface="Liberation Mono"/>
              </a:rPr>
              <a:t>(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 ]</a:t>
            </a:r>
            <a:r>
              <a:rPr lang="en-IN" sz="2000" dirty="0">
                <a:solidFill>
                  <a:schemeClr val="tx1">
                    <a:lumMod val="75000"/>
                    <a:lumOff val="25000"/>
                  </a:schemeClr>
                </a:solidFill>
                <a:latin typeface="Liberation Mono"/>
              </a:rPr>
              <a:t> </a:t>
            </a:r>
          </a:p>
        </p:txBody>
      </p:sp>
      <p:sp>
        <p:nvSpPr>
          <p:cNvPr id="2" name="Rectangle 1">
            <a:extLst>
              <a:ext uri="{FF2B5EF4-FFF2-40B4-BE49-F238E27FC236}">
                <a16:creationId xmlns:a16="http://schemas.microsoft.com/office/drawing/2014/main" id="{88BEC597-4A34-6604-E838-64BC9A6B00AB}"/>
              </a:ext>
            </a:extLst>
          </p:cNvPr>
          <p:cNvSpPr/>
          <p:nvPr/>
        </p:nvSpPr>
        <p:spPr>
          <a:xfrm>
            <a:off x="911424" y="1"/>
            <a:ext cx="9756576"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generated always as identity</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38C1F74D-0D9A-8C90-7645-6467D3CC98F1}"/>
              </a:ext>
            </a:extLst>
          </p:cNvPr>
          <p:cNvSpPr txBox="1"/>
          <p:nvPr/>
        </p:nvSpPr>
        <p:spPr>
          <a:xfrm>
            <a:off x="190550" y="3816000"/>
            <a:ext cx="11810106"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ALWAYS</a:t>
            </a:r>
            <a:r>
              <a:rPr lang="en-IN" dirty="0">
                <a:latin typeface="Liberation Mono"/>
              </a:rPr>
              <a:t> </a:t>
            </a:r>
            <a:r>
              <a:rPr lang="en-IN" dirty="0">
                <a:solidFill>
                  <a:srgbClr val="FD8603"/>
                </a:solidFill>
                <a:latin typeface="Liberation Mono"/>
              </a:rPr>
              <a:t>AS</a:t>
            </a:r>
            <a:r>
              <a:rPr lang="en-IN" dirty="0">
                <a:latin typeface="Liberation Mono"/>
              </a:rPr>
              <a:t> </a:t>
            </a:r>
            <a:r>
              <a:rPr lang="en-IN" dirty="0">
                <a:solidFill>
                  <a:srgbClr val="FD8603"/>
                </a:solidFill>
                <a:latin typeface="Liberation Mono"/>
              </a:rPr>
              <a:t>IDENTITY</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a:t>
            </a:r>
          </a:p>
          <a:p>
            <a:pPr marL="285750" indent="-285750">
              <a:buFont typeface="Arial" panose="020B0604020202020204" pitchFamily="34" charset="0"/>
              <a:buChar char="•"/>
            </a:pPr>
            <a:endParaRPr lang="en-IN" sz="800" dirty="0">
              <a:solidFill>
                <a:srgbClr val="0077AA"/>
              </a:solidFill>
              <a:latin typeface="Liberation Mono"/>
            </a:endParaRPr>
          </a:p>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ALWAYS</a:t>
            </a:r>
            <a:r>
              <a:rPr lang="en-IN" dirty="0">
                <a:latin typeface="Liberation Mono"/>
              </a:rPr>
              <a:t> </a:t>
            </a:r>
            <a:r>
              <a:rPr lang="en-IN" dirty="0">
                <a:solidFill>
                  <a:srgbClr val="FD8603"/>
                </a:solidFill>
                <a:latin typeface="Liberation Mono"/>
              </a:rPr>
              <a:t>AS</a:t>
            </a:r>
            <a:r>
              <a:rPr lang="en-IN" dirty="0">
                <a:latin typeface="Liberation Mono"/>
              </a:rPr>
              <a:t> </a:t>
            </a:r>
            <a:r>
              <a:rPr lang="en-IN" dirty="0">
                <a:solidFill>
                  <a:srgbClr val="FD8603"/>
                </a:solidFill>
                <a:latin typeface="Liberation Mono"/>
              </a:rPr>
              <a:t>IDENTITY</a:t>
            </a:r>
            <a:r>
              <a:rPr lang="en-IN" dirty="0">
                <a:latin typeface="Liberation Mono"/>
              </a:rPr>
              <a:t> (</a:t>
            </a:r>
            <a:r>
              <a:rPr lang="en-IN" i="1" dirty="0">
                <a:latin typeface="Liberation Mono"/>
              </a:rPr>
              <a:t>START</a:t>
            </a:r>
            <a:r>
              <a:rPr lang="en-IN" dirty="0">
                <a:latin typeface="Liberation Mono"/>
              </a:rPr>
              <a:t> </a:t>
            </a:r>
            <a:r>
              <a:rPr lang="en-IN" i="1" dirty="0">
                <a:latin typeface="Liberation Mono"/>
              </a:rPr>
              <a:t>WITH</a:t>
            </a:r>
            <a:r>
              <a:rPr lang="en-IN" dirty="0">
                <a:latin typeface="Liberation Mono"/>
              </a:rPr>
              <a:t> </a:t>
            </a:r>
            <a:r>
              <a:rPr lang="en-IN" dirty="0">
                <a:solidFill>
                  <a:srgbClr val="990055"/>
                </a:solidFill>
                <a:latin typeface="Liberation Mono"/>
              </a:rPr>
              <a:t>10</a:t>
            </a:r>
            <a:r>
              <a:rPr lang="en-IN" dirty="0">
                <a:latin typeface="Liberation Mono"/>
              </a:rPr>
              <a:t> </a:t>
            </a:r>
            <a:r>
              <a:rPr lang="en-IN" i="1" dirty="0">
                <a:latin typeface="Liberation Mono"/>
              </a:rPr>
              <a:t>INCREMENT</a:t>
            </a:r>
            <a:r>
              <a:rPr lang="en-IN" dirty="0">
                <a:latin typeface="Liberation Mono"/>
              </a:rPr>
              <a:t> </a:t>
            </a:r>
            <a:r>
              <a:rPr lang="en-IN" i="1" dirty="0">
                <a:latin typeface="Liberation Mono"/>
              </a:rPr>
              <a:t>BY</a:t>
            </a:r>
            <a:r>
              <a:rPr lang="en-IN" dirty="0">
                <a:latin typeface="Liberation Mono"/>
              </a:rPr>
              <a:t> </a:t>
            </a:r>
            <a:r>
              <a:rPr lang="en-IN" dirty="0">
                <a:solidFill>
                  <a:srgbClr val="990055"/>
                </a:solidFill>
                <a:latin typeface="Liberation Mono"/>
              </a:rPr>
              <a:t>2</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a:t>
            </a:r>
          </a:p>
        </p:txBody>
      </p:sp>
      <p:sp>
        <p:nvSpPr>
          <p:cNvPr id="9" name="TextBox 8">
            <a:extLst>
              <a:ext uri="{FF2B5EF4-FFF2-40B4-BE49-F238E27FC236}">
                <a16:creationId xmlns:a16="http://schemas.microsoft.com/office/drawing/2014/main" id="{BB990BB8-7B32-12D3-F729-35D674D56666}"/>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Identity column is a column generated with a sequence.</a:t>
            </a:r>
            <a:endParaRPr lang="en-IN"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5C8328E3-4BE0-E0D6-D3D8-570286A66982}"/>
              </a:ext>
            </a:extLst>
          </p:cNvPr>
          <p:cNvSpPr txBox="1"/>
          <p:nvPr/>
        </p:nvSpPr>
        <p:spPr>
          <a:xfrm>
            <a:off x="263352" y="1484784"/>
            <a:ext cx="6096000" cy="2185214"/>
          </a:xfrm>
          <a:prstGeom prst="rect">
            <a:avLst/>
          </a:prstGeom>
          <a:noFill/>
        </p:spPr>
        <p:txBody>
          <a:bodyPr wrap="square">
            <a:spAutoFit/>
          </a:bodyPr>
          <a:lstStyle/>
          <a:p>
            <a:r>
              <a:rPr lang="en-US" sz="2000" i="1" dirty="0">
                <a:solidFill>
                  <a:schemeClr val="accent4">
                    <a:lumMod val="50000"/>
                  </a:schemeClr>
                </a:solidFill>
                <a:latin typeface="Liberation Mono"/>
              </a:rPr>
              <a:t>sequenceOption</a:t>
            </a:r>
            <a:endParaRPr lang="en-US" sz="1800" i="1" dirty="0">
              <a:solidFill>
                <a:schemeClr val="accent4">
                  <a:lumMod val="50000"/>
                </a:schemeClr>
              </a:solidFill>
              <a:latin typeface="Liberation Mono"/>
            </a:endParaRPr>
          </a:p>
          <a:p>
            <a:endParaRPr lang="en-US" sz="800" i="1" dirty="0">
              <a:solidFill>
                <a:schemeClr val="accent4">
                  <a:lumMod val="50000"/>
                </a:schemeClr>
              </a:solidFill>
              <a:latin typeface="Liberation Mono"/>
            </a:endParaRPr>
          </a:p>
          <a:p>
            <a:pPr marL="622300" indent="-457200">
              <a:buAutoNum type="arabicPeriod"/>
            </a:pPr>
            <a:r>
              <a:rPr lang="en-US" sz="1800" dirty="0">
                <a:solidFill>
                  <a:srgbClr val="000000"/>
                </a:solidFill>
                <a:latin typeface="Liberation Mono"/>
              </a:rPr>
              <a:t>START WITH long</a:t>
            </a:r>
          </a:p>
          <a:p>
            <a:pPr marL="622300" indent="-457200">
              <a:buAutoNum type="arabicPeriod"/>
            </a:pPr>
            <a:r>
              <a:rPr lang="en-US" sz="1800" dirty="0">
                <a:solidFill>
                  <a:srgbClr val="000000"/>
                </a:solidFill>
                <a:latin typeface="Liberation Mono"/>
              </a:rPr>
              <a:t>INCREMENT BY long</a:t>
            </a:r>
          </a:p>
          <a:p>
            <a:pPr marL="622300" indent="-457200">
              <a:buAutoNum type="arabicPeriod"/>
            </a:pPr>
            <a:r>
              <a:rPr lang="en-US" sz="1800" dirty="0">
                <a:solidFill>
                  <a:srgbClr val="000000"/>
                </a:solidFill>
                <a:latin typeface="Liberation Mono"/>
              </a:rPr>
              <a:t>MAXVALUE long</a:t>
            </a:r>
          </a:p>
          <a:p>
            <a:pPr marL="622300" indent="-457200">
              <a:buAutoNum type="arabicPeriod"/>
            </a:pPr>
            <a:r>
              <a:rPr lang="en-US" sz="1800" dirty="0">
                <a:solidFill>
                  <a:srgbClr val="000000"/>
                </a:solidFill>
                <a:latin typeface="Liberation Mono"/>
              </a:rPr>
              <a:t>MINVALUE long</a:t>
            </a:r>
          </a:p>
          <a:p>
            <a:pPr marL="622300" indent="-457200">
              <a:buAutoNum type="arabicPeriod"/>
            </a:pPr>
            <a:r>
              <a:rPr lang="en-US" sz="1800" dirty="0">
                <a:solidFill>
                  <a:srgbClr val="000000"/>
                </a:solidFill>
                <a:latin typeface="Liberation Mono"/>
              </a:rPr>
              <a:t>CACHE long</a:t>
            </a:r>
          </a:p>
          <a:p>
            <a:pPr marL="622300" indent="-457200">
              <a:buAutoNum type="arabicPeriod"/>
            </a:pPr>
            <a:r>
              <a:rPr lang="en-US" sz="1800" dirty="0">
                <a:solidFill>
                  <a:srgbClr val="000000"/>
                </a:solidFill>
                <a:latin typeface="Liberation Mono"/>
              </a:rPr>
              <a:t>CYCLE</a:t>
            </a:r>
          </a:p>
        </p:txBody>
      </p:sp>
    </p:spTree>
    <p:extLst>
      <p:ext uri="{BB962C8B-B14F-4D97-AF65-F5344CB8AC3E}">
        <p14:creationId xmlns:p14="http://schemas.microsoft.com/office/powerpoint/2010/main" val="26484112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by default as identity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TextBox 2">
            <a:extLst>
              <a:ext uri="{FF2B5EF4-FFF2-40B4-BE49-F238E27FC236}">
                <a16:creationId xmlns:a16="http://schemas.microsoft.com/office/drawing/2014/main" id="{171CA693-7448-FB8B-1764-14AF9D092E5B}"/>
              </a:ext>
            </a:extLst>
          </p:cNvPr>
          <p:cNvSpPr txBox="1"/>
          <p:nvPr/>
        </p:nvSpPr>
        <p:spPr>
          <a:xfrm>
            <a:off x="335360" y="5013176"/>
            <a:ext cx="11665296" cy="160043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assigned.</a:t>
            </a:r>
          </a:p>
          <a:p>
            <a:pPr marL="285750" indent="-285750" algn="l">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572450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707886"/>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a:t>
            </a:r>
            <a:r>
              <a:rPr lang="en-US" sz="2000" i="1" dirty="0">
                <a:solidFill>
                  <a:schemeClr val="accent4">
                    <a:lumMod val="50000"/>
                  </a:schemeClr>
                </a:solidFill>
                <a:latin typeface="Liberation Mono"/>
              </a:rPr>
              <a:t>GENERATED</a:t>
            </a:r>
            <a:r>
              <a:rPr lang="en-US" sz="2000" dirty="0">
                <a:solidFill>
                  <a:srgbClr val="000000"/>
                </a:solidFill>
                <a:latin typeface="Liberation Mono"/>
              </a:rPr>
              <a:t> </a:t>
            </a:r>
            <a:r>
              <a:rPr lang="en-US" sz="2000" i="1" dirty="0">
                <a:solidFill>
                  <a:schemeClr val="accent4">
                    <a:lumMod val="50000"/>
                  </a:schemeClr>
                </a:solidFill>
                <a:latin typeface="Liberation Mono"/>
              </a:rPr>
              <a:t>BY DEFAULT</a:t>
            </a:r>
            <a:r>
              <a:rPr lang="en-US" sz="2000" dirty="0">
                <a:solidFill>
                  <a:srgbClr val="000000"/>
                </a:solidFill>
                <a:latin typeface="Liberation Mono"/>
              </a:rPr>
              <a:t> </a:t>
            </a:r>
            <a:r>
              <a:rPr lang="en-US" sz="2000" i="1" dirty="0">
                <a:solidFill>
                  <a:schemeClr val="accent4">
                    <a:lumMod val="50000"/>
                  </a:schemeClr>
                </a:solidFill>
                <a:latin typeface="Liberation Mono"/>
              </a:rPr>
              <a:t>AS</a:t>
            </a:r>
            <a:r>
              <a:rPr lang="en-US" sz="2000" dirty="0">
                <a:solidFill>
                  <a:srgbClr val="000000"/>
                </a:solidFill>
                <a:latin typeface="Liberation Mono"/>
              </a:rPr>
              <a:t> </a:t>
            </a:r>
            <a:r>
              <a:rPr lang="en-US" sz="2000" i="1" dirty="0">
                <a:solidFill>
                  <a:schemeClr val="accent4">
                    <a:lumMod val="50000"/>
                  </a:schemeClr>
                </a:solidFill>
                <a:latin typeface="Liberation Mono"/>
              </a:rPr>
              <a:t>IDENTITY</a:t>
            </a:r>
            <a:r>
              <a:rPr lang="en-US" sz="2000" dirty="0">
                <a:solidFill>
                  <a:srgbClr val="000000"/>
                </a:solidFill>
                <a:latin typeface="Liberation Mono"/>
              </a:rPr>
              <a:t>(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r>
              <a:rPr lang="en-IN" sz="2000" dirty="0">
                <a:solidFill>
                  <a:schemeClr val="tx1">
                    <a:lumMod val="75000"/>
                    <a:lumOff val="25000"/>
                  </a:schemeClr>
                </a:solidFill>
                <a:latin typeface="Liberation Mono"/>
              </a:rPr>
              <a:t> </a:t>
            </a:r>
          </a:p>
        </p:txBody>
      </p:sp>
      <p:sp>
        <p:nvSpPr>
          <p:cNvPr id="2" name="Rectangle 1">
            <a:extLst>
              <a:ext uri="{FF2B5EF4-FFF2-40B4-BE49-F238E27FC236}">
                <a16:creationId xmlns:a16="http://schemas.microsoft.com/office/drawing/2014/main" id="{88BEC597-4A34-6604-E838-64BC9A6B00AB}"/>
              </a:ext>
            </a:extLst>
          </p:cNvPr>
          <p:cNvSpPr/>
          <p:nvPr/>
        </p:nvSpPr>
        <p:spPr>
          <a:xfrm>
            <a:off x="407368" y="1"/>
            <a:ext cx="10260632"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generated by default as identity</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38C1F74D-0D9A-8C90-7645-6467D3CC98F1}"/>
              </a:ext>
            </a:extLst>
          </p:cNvPr>
          <p:cNvSpPr txBox="1"/>
          <p:nvPr/>
        </p:nvSpPr>
        <p:spPr>
          <a:xfrm>
            <a:off x="190550" y="3862789"/>
            <a:ext cx="11521280"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BY DEFAULT AS</a:t>
            </a:r>
            <a:r>
              <a:rPr lang="en-IN" dirty="0">
                <a:latin typeface="Liberation Mono"/>
              </a:rPr>
              <a:t> </a:t>
            </a:r>
            <a:r>
              <a:rPr lang="en-IN" dirty="0">
                <a:solidFill>
                  <a:srgbClr val="FD8603"/>
                </a:solidFill>
                <a:latin typeface="Liberation Mono"/>
              </a:rPr>
              <a:t>IDENTITY</a:t>
            </a:r>
            <a:r>
              <a:rPr lang="en-IN" dirty="0">
                <a:latin typeface="Liberation Mono"/>
              </a:rPr>
              <a:t> (</a:t>
            </a:r>
            <a:r>
              <a:rPr lang="en-IN" i="1" dirty="0">
                <a:latin typeface="Liberation Mono"/>
              </a:rPr>
              <a:t>START</a:t>
            </a:r>
            <a:r>
              <a:rPr lang="en-IN" dirty="0">
                <a:latin typeface="Liberation Mono"/>
              </a:rPr>
              <a:t> </a:t>
            </a:r>
            <a:r>
              <a:rPr lang="en-IN" i="1" dirty="0">
                <a:latin typeface="Liberation Mono"/>
              </a:rPr>
              <a:t>WITH</a:t>
            </a:r>
            <a:r>
              <a:rPr lang="en-IN" dirty="0">
                <a:latin typeface="Liberation Mono"/>
              </a:rPr>
              <a:t> </a:t>
            </a:r>
            <a:r>
              <a:rPr lang="en-IN" dirty="0">
                <a:solidFill>
                  <a:srgbClr val="990055"/>
                </a:solidFill>
                <a:latin typeface="Liberation Mono"/>
              </a:rPr>
              <a:t>10</a:t>
            </a:r>
            <a:r>
              <a:rPr lang="en-IN" dirty="0">
                <a:latin typeface="Liberation Mono"/>
              </a:rPr>
              <a:t> </a:t>
            </a:r>
            <a:r>
              <a:rPr lang="en-IN" i="1" dirty="0">
                <a:latin typeface="Liberation Mono"/>
              </a:rPr>
              <a:t>INCREMENT</a:t>
            </a:r>
            <a:r>
              <a:rPr lang="en-IN" dirty="0">
                <a:latin typeface="Liberation Mono"/>
              </a:rPr>
              <a:t> </a:t>
            </a:r>
            <a:r>
              <a:rPr lang="en-IN" i="1" dirty="0">
                <a:latin typeface="Liberation Mono"/>
              </a:rPr>
              <a:t>BY</a:t>
            </a:r>
            <a:r>
              <a:rPr lang="en-IN" dirty="0">
                <a:latin typeface="Liberation Mono"/>
              </a:rPr>
              <a:t> </a:t>
            </a:r>
            <a:r>
              <a:rPr lang="en-IN" dirty="0">
                <a:solidFill>
                  <a:srgbClr val="990055"/>
                </a:solidFill>
                <a:latin typeface="Liberation Mono"/>
              </a:rPr>
              <a:t>2</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a:t>
            </a:r>
          </a:p>
        </p:txBody>
      </p:sp>
      <p:sp>
        <p:nvSpPr>
          <p:cNvPr id="6" name="TextBox 5">
            <a:extLst>
              <a:ext uri="{FF2B5EF4-FFF2-40B4-BE49-F238E27FC236}">
                <a16:creationId xmlns:a16="http://schemas.microsoft.com/office/drawing/2014/main" id="{1FDD5F8E-721F-608D-F858-CE7B9670C860}"/>
              </a:ext>
            </a:extLst>
          </p:cNvPr>
          <p:cNvSpPr txBox="1"/>
          <p:nvPr/>
        </p:nvSpPr>
        <p:spPr>
          <a:xfrm>
            <a:off x="263352" y="1406386"/>
            <a:ext cx="6096000" cy="2185214"/>
          </a:xfrm>
          <a:prstGeom prst="rect">
            <a:avLst/>
          </a:prstGeom>
          <a:noFill/>
        </p:spPr>
        <p:txBody>
          <a:bodyPr wrap="square">
            <a:spAutoFit/>
          </a:bodyPr>
          <a:lstStyle/>
          <a:p>
            <a:r>
              <a:rPr lang="en-US" sz="2000" i="1" dirty="0">
                <a:solidFill>
                  <a:schemeClr val="accent4">
                    <a:lumMod val="50000"/>
                  </a:schemeClr>
                </a:solidFill>
                <a:latin typeface="Liberation Mono"/>
              </a:rPr>
              <a:t>sequenceOption</a:t>
            </a:r>
            <a:endParaRPr lang="en-US" sz="1800" i="1" dirty="0">
              <a:solidFill>
                <a:schemeClr val="accent4">
                  <a:lumMod val="50000"/>
                </a:schemeClr>
              </a:solidFill>
              <a:latin typeface="Liberation Mono"/>
            </a:endParaRPr>
          </a:p>
          <a:p>
            <a:endParaRPr lang="en-US" sz="800" i="1" dirty="0">
              <a:solidFill>
                <a:schemeClr val="accent4">
                  <a:lumMod val="50000"/>
                </a:schemeClr>
              </a:solidFill>
              <a:latin typeface="Liberation Mono"/>
            </a:endParaRPr>
          </a:p>
          <a:p>
            <a:pPr marL="622300" indent="-457200">
              <a:buAutoNum type="arabicPeriod"/>
            </a:pPr>
            <a:r>
              <a:rPr lang="en-US" sz="1800" dirty="0">
                <a:solidFill>
                  <a:srgbClr val="000000"/>
                </a:solidFill>
                <a:latin typeface="Liberation Mono"/>
              </a:rPr>
              <a:t>START WITH long</a:t>
            </a:r>
          </a:p>
          <a:p>
            <a:pPr marL="622300" indent="-457200">
              <a:buAutoNum type="arabicPeriod"/>
            </a:pPr>
            <a:r>
              <a:rPr lang="en-US" sz="1800" dirty="0">
                <a:solidFill>
                  <a:srgbClr val="000000"/>
                </a:solidFill>
                <a:latin typeface="Liberation Mono"/>
              </a:rPr>
              <a:t>INCREMENT BY long</a:t>
            </a:r>
          </a:p>
          <a:p>
            <a:pPr marL="622300" indent="-457200">
              <a:buAutoNum type="arabicPeriod"/>
            </a:pPr>
            <a:r>
              <a:rPr lang="en-US" sz="1800" dirty="0">
                <a:solidFill>
                  <a:srgbClr val="000000"/>
                </a:solidFill>
                <a:latin typeface="Liberation Mono"/>
              </a:rPr>
              <a:t>MAXVALUE long</a:t>
            </a:r>
          </a:p>
          <a:p>
            <a:pPr marL="622300" indent="-457200">
              <a:buAutoNum type="arabicPeriod"/>
            </a:pPr>
            <a:r>
              <a:rPr lang="en-US" sz="1800" dirty="0">
                <a:solidFill>
                  <a:srgbClr val="000000"/>
                </a:solidFill>
                <a:latin typeface="Liberation Mono"/>
              </a:rPr>
              <a:t>MINVALUE long</a:t>
            </a:r>
          </a:p>
          <a:p>
            <a:pPr marL="622300" indent="-457200">
              <a:buAutoNum type="arabicPeriod"/>
            </a:pPr>
            <a:r>
              <a:rPr lang="en-US" sz="1800" dirty="0">
                <a:solidFill>
                  <a:srgbClr val="000000"/>
                </a:solidFill>
                <a:latin typeface="Liberation Mono"/>
              </a:rPr>
              <a:t>CACHE long</a:t>
            </a:r>
          </a:p>
          <a:p>
            <a:pPr marL="622300" indent="-457200">
              <a:buAutoNum type="arabicPeriod"/>
            </a:pPr>
            <a:r>
              <a:rPr lang="en-US" sz="1800" dirty="0">
                <a:solidFill>
                  <a:srgbClr val="000000"/>
                </a:solidFill>
                <a:latin typeface="Liberation Mono"/>
              </a:rPr>
              <a:t>CYCLE</a:t>
            </a:r>
          </a:p>
        </p:txBody>
      </p:sp>
      <p:sp>
        <p:nvSpPr>
          <p:cNvPr id="9" name="TextBox 8">
            <a:extLst>
              <a:ext uri="{FF2B5EF4-FFF2-40B4-BE49-F238E27FC236}">
                <a16:creationId xmlns:a16="http://schemas.microsoft.com/office/drawing/2014/main" id="{BB990BB8-7B32-12D3-F729-35D674D56666}"/>
              </a:ext>
            </a:extLst>
          </p:cNvPr>
          <p:cNvSpPr txBox="1"/>
          <p:nvPr/>
        </p:nvSpPr>
        <p:spPr>
          <a:xfrm>
            <a:off x="335360" y="5157192"/>
            <a:ext cx="11665296" cy="160043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Identity column is a column generated with a sequence.</a:t>
            </a:r>
          </a:p>
          <a:p>
            <a:pPr marL="285750" indent="-285750" algn="l">
              <a:buFont typeface="Arial" panose="020B0604020202020204" pitchFamily="34" charset="0"/>
              <a:buChar char="•"/>
            </a:pPr>
            <a:endParaRPr lang="en-US" sz="800" b="0" i="0" dirty="0">
              <a:solidFill>
                <a:srgbClr val="000000"/>
              </a:solidFill>
              <a:effectLst/>
              <a:latin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NULL not allowed for column</a:t>
            </a:r>
            <a:r>
              <a:rPr lang="en-US" dirty="0">
                <a:solidFill>
                  <a:srgbClr val="000000"/>
                </a:solidFill>
                <a:latin typeface="Arial" panose="020B0604020202020204" pitchFamily="34" charset="0"/>
                <a:cs typeface="Arial" panose="020B0604020202020204" pitchFamily="34" charset="0"/>
              </a:rPr>
              <a:t>.</a:t>
            </a:r>
          </a:p>
          <a:p>
            <a:pPr marL="285750" indent="-285750" algn="l">
              <a:buFont typeface="Arial" panose="020B0604020202020204" pitchFamily="34" charset="0"/>
              <a:buChar char="•"/>
            </a:pPr>
            <a:endParaRPr lang="en-US" sz="800" dirty="0">
              <a:solidFill>
                <a:srgbClr val="000000"/>
              </a:solidFill>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solidFill>
                  <a:srgbClr val="000000"/>
                </a:solidFill>
                <a:latin typeface="Arial" panose="020B0604020202020204" pitchFamily="34" charset="0"/>
                <a:cs typeface="Arial" panose="020B0604020202020204" pitchFamily="34" charset="0"/>
              </a:rPr>
              <a:t>User defined value can be inserted.</a:t>
            </a:r>
          </a:p>
        </p:txBody>
      </p:sp>
    </p:spTree>
    <p:extLst>
      <p:ext uri="{BB962C8B-B14F-4D97-AF65-F5344CB8AC3E}">
        <p14:creationId xmlns:p14="http://schemas.microsoft.com/office/powerpoint/2010/main" val="30343859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1524000" y="0"/>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login</a:t>
            </a:r>
            <a:endParaRPr lang="en-US" sz="3200" i="1" dirty="0">
              <a:solidFill>
                <a:srgbClr val="FF9900"/>
              </a:solidFill>
              <a:latin typeface="Arial" pitchFamily="34" charset="0"/>
              <a:cs typeface="Arial" pitchFamily="34" charset="0"/>
            </a:endParaRPr>
          </a:p>
        </p:txBody>
      </p:sp>
      <p:sp>
        <p:nvSpPr>
          <p:cNvPr id="2" name="Rectangle 1"/>
          <p:cNvSpPr/>
          <p:nvPr/>
        </p:nvSpPr>
        <p:spPr>
          <a:xfrm>
            <a:off x="191344" y="693857"/>
            <a:ext cx="9669635" cy="430887"/>
          </a:xfrm>
          <a:prstGeom prst="rect">
            <a:avLst/>
          </a:prstGeom>
          <a:solidFill>
            <a:schemeClr val="accent6"/>
          </a:solidFill>
        </p:spPr>
        <p:txBody>
          <a:bodyPr wrap="none">
            <a:spAutoFit/>
          </a:bodyPr>
          <a:lstStyle/>
          <a:p>
            <a:r>
              <a:rPr lang="en-IN" sz="2200" dirty="0">
                <a:solidFill>
                  <a:srgbClr val="FFFF00"/>
                </a:solidFill>
                <a:latin typeface="Consolas" panose="020B0609020204030204" pitchFamily="49" charset="0"/>
                <a:ea typeface="Calibri" panose="020F0502020204030204" pitchFamily="34" charset="0"/>
              </a:rPr>
              <a:t>GOTO </a:t>
            </a:r>
            <a:r>
              <a:rPr lang="pt-BR" sz="2200" dirty="0">
                <a:solidFill>
                  <a:srgbClr val="FFFF00"/>
                </a:solidFill>
                <a:latin typeface="Consolas" panose="020B0609020204030204" pitchFamily="49" charset="0"/>
                <a:ea typeface="Calibri" panose="020F0502020204030204" pitchFamily="34" charset="0"/>
              </a:rPr>
              <a:t>C:\Program Files (x86)\H2\bin\h2.bat (run the .bat file)</a:t>
            </a:r>
            <a:endParaRPr lang="en-IN" sz="2200" b="1" dirty="0">
              <a:solidFill>
                <a:srgbClr val="FFFF00"/>
              </a:solidFill>
              <a:latin typeface="Consolas" panose="020B0609020204030204" pitchFamily="49" charset="0"/>
            </a:endParaRPr>
          </a:p>
        </p:txBody>
      </p:sp>
      <p:pic>
        <p:nvPicPr>
          <p:cNvPr id="13" name="Picture 12">
            <a:extLst>
              <a:ext uri="{FF2B5EF4-FFF2-40B4-BE49-F238E27FC236}">
                <a16:creationId xmlns:a16="http://schemas.microsoft.com/office/drawing/2014/main" id="{C0AF513B-51DA-F43A-42EA-4DB833AE991C}"/>
              </a:ext>
            </a:extLst>
          </p:cNvPr>
          <p:cNvPicPr>
            <a:picLocks noChangeAspect="1"/>
          </p:cNvPicPr>
          <p:nvPr/>
        </p:nvPicPr>
        <p:blipFill>
          <a:blip r:embed="rId2"/>
          <a:stretch>
            <a:fillRect/>
          </a:stretch>
        </p:blipFill>
        <p:spPr>
          <a:xfrm>
            <a:off x="191344" y="1233826"/>
            <a:ext cx="6936795" cy="5308896"/>
          </a:xfrm>
          <a:prstGeom prst="rect">
            <a:avLst/>
          </a:prstGeom>
        </p:spPr>
      </p:pic>
      <p:sp>
        <p:nvSpPr>
          <p:cNvPr id="3" name="TextBox 2">
            <a:extLst>
              <a:ext uri="{FF2B5EF4-FFF2-40B4-BE49-F238E27FC236}">
                <a16:creationId xmlns:a16="http://schemas.microsoft.com/office/drawing/2014/main" id="{611B7AEB-88A8-A80F-3D5E-0F860DBEF1B1}"/>
              </a:ext>
            </a:extLst>
          </p:cNvPr>
          <p:cNvSpPr txBox="1"/>
          <p:nvPr/>
        </p:nvSpPr>
        <p:spPr>
          <a:xfrm>
            <a:off x="2135560" y="5085184"/>
            <a:ext cx="563421" cy="461665"/>
          </a:xfrm>
          <a:prstGeom prst="rect">
            <a:avLst/>
          </a:prstGeom>
          <a:noFill/>
        </p:spPr>
        <p:txBody>
          <a:bodyPr wrap="square">
            <a:spAutoFit/>
          </a:bodyPr>
          <a:lstStyle/>
          <a:p>
            <a:r>
              <a:rPr lang="pt-BR" sz="2400" dirty="0">
                <a:solidFill>
                  <a:srgbClr val="FF0000"/>
                </a:solidFill>
                <a:latin typeface="Consolas" panose="020B0609020204030204" pitchFamily="49" charset="0"/>
                <a:ea typeface="Calibri" panose="020F0502020204030204" pitchFamily="34" charset="0"/>
              </a:rPr>
              <a:t>sa</a:t>
            </a:r>
            <a:endParaRPr lang="en-IN" sz="2400" dirty="0">
              <a:solidFill>
                <a:srgbClr val="FF0000"/>
              </a:solidFill>
            </a:endParaRPr>
          </a:p>
        </p:txBody>
      </p:sp>
      <p:sp>
        <p:nvSpPr>
          <p:cNvPr id="5" name="TextBox 4">
            <a:extLst>
              <a:ext uri="{FF2B5EF4-FFF2-40B4-BE49-F238E27FC236}">
                <a16:creationId xmlns:a16="http://schemas.microsoft.com/office/drawing/2014/main" id="{7E4F9F51-0A95-EA91-BBE3-3ABA758F321C}"/>
              </a:ext>
            </a:extLst>
          </p:cNvPr>
          <p:cNvSpPr txBox="1"/>
          <p:nvPr/>
        </p:nvSpPr>
        <p:spPr>
          <a:xfrm>
            <a:off x="7847551" y="1844824"/>
            <a:ext cx="2568930" cy="400110"/>
          </a:xfrm>
          <a:prstGeom prst="rect">
            <a:avLst/>
          </a:prstGeom>
          <a:noFill/>
        </p:spPr>
        <p:txBody>
          <a:bodyPr wrap="square">
            <a:spAutoFit/>
          </a:bodyPr>
          <a:lstStyle/>
          <a:p>
            <a:pPr marL="285750" indent="-285750">
              <a:buFont typeface="Arial" panose="020B0604020202020204" pitchFamily="34" charset="0"/>
              <a:buChar char="•"/>
            </a:pPr>
            <a:r>
              <a:rPr lang="en-IN" sz="2000" dirty="0">
                <a:solidFill>
                  <a:srgbClr val="0077AA"/>
                </a:solidFill>
                <a:latin typeface="Liberation Mono"/>
              </a:rPr>
              <a:t>CALL</a:t>
            </a:r>
            <a:r>
              <a:rPr lang="en-IN" dirty="0">
                <a:latin typeface="Liberation Mono"/>
              </a:rPr>
              <a:t> SCHEMA();</a:t>
            </a:r>
          </a:p>
        </p:txBody>
      </p:sp>
    </p:spTree>
    <p:extLst>
      <p:ext uri="{BB962C8B-B14F-4D97-AF65-F5344CB8AC3E}">
        <p14:creationId xmlns:p14="http://schemas.microsoft.com/office/powerpoint/2010/main" val="27335079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always as nextval</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TextBox 2">
            <a:extLst>
              <a:ext uri="{FF2B5EF4-FFF2-40B4-BE49-F238E27FC236}">
                <a16:creationId xmlns:a16="http://schemas.microsoft.com/office/drawing/2014/main" id="{9118F22A-9D9A-2081-34DA-09F2B62271F1}"/>
              </a:ext>
            </a:extLst>
          </p:cNvPr>
          <p:cNvSpPr txBox="1"/>
          <p:nvPr/>
        </p:nvSpPr>
        <p:spPr>
          <a:xfrm>
            <a:off x="335360" y="5013176"/>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TODO.</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976918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generated always as nextval</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GENERATED</a:t>
            </a:r>
            <a:r>
              <a:rPr lang="en-IN" sz="2000" dirty="0">
                <a:solidFill>
                  <a:srgbClr val="000000"/>
                </a:solidFill>
                <a:latin typeface="Liberation Mono"/>
              </a:rPr>
              <a:t> </a:t>
            </a:r>
            <a:r>
              <a:rPr lang="en-IN" sz="2000" i="1" dirty="0">
                <a:solidFill>
                  <a:schemeClr val="accent4">
                    <a:lumMod val="50000"/>
                  </a:schemeClr>
                </a:solidFill>
                <a:latin typeface="Liberation Mono"/>
              </a:rPr>
              <a:t>ALWAYS</a:t>
            </a:r>
            <a:r>
              <a:rPr lang="en-IN" sz="2000" dirty="0">
                <a:solidFill>
                  <a:srgbClr val="000000"/>
                </a:solidFill>
                <a:latin typeface="Liberation Mono"/>
              </a:rPr>
              <a:t> </a:t>
            </a:r>
            <a:r>
              <a:rPr lang="en-IN" sz="2000" i="1" dirty="0">
                <a:solidFill>
                  <a:schemeClr val="accent4">
                    <a:lumMod val="50000"/>
                  </a:schemeClr>
                </a:solidFill>
                <a:latin typeface="Liberation Mono"/>
              </a:rPr>
              <a:t>AS</a:t>
            </a:r>
            <a:r>
              <a:rPr lang="en-IN" sz="2000" dirty="0">
                <a:solidFill>
                  <a:srgbClr val="000000"/>
                </a:solidFill>
                <a:latin typeface="Liberation Mono"/>
              </a:rPr>
              <a:t> ( </a:t>
            </a:r>
            <a:r>
              <a:rPr lang="en-IN" sz="2000" dirty="0">
                <a:solidFill>
                  <a:srgbClr val="FD8603"/>
                </a:solidFill>
                <a:latin typeface="Liberation Mono"/>
              </a:rPr>
              <a:t>NEXTVAL</a:t>
            </a:r>
            <a:r>
              <a:rPr lang="en-IN" sz="2000" dirty="0">
                <a:solidFill>
                  <a:srgbClr val="000000"/>
                </a:solidFill>
                <a:latin typeface="Liberation Mono"/>
              </a:rPr>
              <a:t>('S1')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11" name="TextBox 10">
            <a:extLst>
              <a:ext uri="{FF2B5EF4-FFF2-40B4-BE49-F238E27FC236}">
                <a16:creationId xmlns:a16="http://schemas.microsoft.com/office/drawing/2014/main" id="{0AE19D8E-F5E0-B6EA-C9EA-204F9A9AD971}"/>
              </a:ext>
            </a:extLst>
          </p:cNvPr>
          <p:cNvSpPr txBox="1"/>
          <p:nvPr/>
        </p:nvSpPr>
        <p:spPr>
          <a:xfrm>
            <a:off x="335360" y="1628800"/>
            <a:ext cx="8495073" cy="461665"/>
          </a:xfrm>
          <a:prstGeom prst="rect">
            <a:avLst/>
          </a:prstGeom>
          <a:noFill/>
        </p:spPr>
        <p:txBody>
          <a:bodyPr wrap="square">
            <a:spAutoFit/>
          </a:bodyPr>
          <a:lstStyle/>
          <a:p>
            <a:r>
              <a:rPr lang="en-IN" sz="2200" dirty="0">
                <a:solidFill>
                  <a:srgbClr val="000000"/>
                </a:solidFill>
                <a:latin typeface="Liberation Mono"/>
              </a:rPr>
              <a:t>GENERATED ALWAYS AS ( </a:t>
            </a:r>
            <a:r>
              <a:rPr lang="en-IN" sz="2200" i="1" dirty="0">
                <a:solidFill>
                  <a:srgbClr val="000000"/>
                </a:solidFill>
                <a:latin typeface="Liberation Mono"/>
              </a:rPr>
              <a:t>nextval(</a:t>
            </a:r>
            <a:r>
              <a:rPr lang="en-US" sz="2400" dirty="0">
                <a:latin typeface="Liberation Mono"/>
              </a:rPr>
              <a:t>'</a:t>
            </a:r>
            <a:r>
              <a:rPr lang="en-IN" sz="2200" i="1" dirty="0">
                <a:solidFill>
                  <a:srgbClr val="39AE0A"/>
                </a:solidFill>
                <a:latin typeface="Liberation Mono"/>
              </a:rPr>
              <a:t>sequenceName</a:t>
            </a:r>
            <a:r>
              <a:rPr lang="en-US" sz="2400" dirty="0">
                <a:latin typeface="Liberation Mono"/>
              </a:rPr>
              <a:t>'</a:t>
            </a:r>
            <a:r>
              <a:rPr lang="en-IN" sz="2200" i="1" dirty="0">
                <a:solidFill>
                  <a:srgbClr val="000000"/>
                </a:solidFill>
                <a:latin typeface="Liberation Mono"/>
              </a:rPr>
              <a:t>)</a:t>
            </a:r>
            <a:r>
              <a:rPr lang="en-IN" sz="2200" dirty="0">
                <a:solidFill>
                  <a:srgbClr val="000000"/>
                </a:solidFill>
                <a:latin typeface="Liberation Mono"/>
              </a:rPr>
              <a:t> )</a:t>
            </a:r>
            <a:endParaRPr lang="en-IN" sz="2200" dirty="0"/>
          </a:p>
        </p:txBody>
      </p:sp>
      <p:grpSp>
        <p:nvGrpSpPr>
          <p:cNvPr id="2" name="Group 1">
            <a:extLst>
              <a:ext uri="{FF2B5EF4-FFF2-40B4-BE49-F238E27FC236}">
                <a16:creationId xmlns:a16="http://schemas.microsoft.com/office/drawing/2014/main" id="{7FFC916E-84A0-EA9D-CE50-3D3290B3FC0F}"/>
              </a:ext>
            </a:extLst>
          </p:cNvPr>
          <p:cNvGrpSpPr/>
          <p:nvPr/>
        </p:nvGrpSpPr>
        <p:grpSpPr>
          <a:xfrm>
            <a:off x="334963" y="2564904"/>
            <a:ext cx="11521280" cy="1015663"/>
            <a:chOff x="334963" y="3233160"/>
            <a:chExt cx="11521280" cy="1015663"/>
          </a:xfrm>
        </p:grpSpPr>
        <p:sp>
          <p:nvSpPr>
            <p:cNvPr id="13" name="TextBox 12">
              <a:extLst>
                <a:ext uri="{FF2B5EF4-FFF2-40B4-BE49-F238E27FC236}">
                  <a16:creationId xmlns:a16="http://schemas.microsoft.com/office/drawing/2014/main" id="{D55B48BB-61F9-5495-C912-C29BD20331FB}"/>
                </a:ext>
              </a:extLst>
            </p:cNvPr>
            <p:cNvSpPr txBox="1"/>
            <p:nvPr/>
          </p:nvSpPr>
          <p:spPr>
            <a:xfrm>
              <a:off x="334963" y="3879491"/>
              <a:ext cx="11521280"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 (id </a:t>
              </a:r>
              <a:r>
                <a:rPr lang="en-IN" dirty="0">
                  <a:solidFill>
                    <a:srgbClr val="834689"/>
                  </a:solidFill>
                  <a:latin typeface="Liberation Mono"/>
                  <a:cs typeface="Arial" panose="020B0604020202020204" pitchFamily="34" charset="0"/>
                </a:rPr>
                <a:t>INTEGER</a:t>
              </a:r>
              <a:r>
                <a:rPr lang="en-IN" dirty="0">
                  <a:latin typeface="Liberation Mono"/>
                </a:rPr>
                <a:t> </a:t>
              </a:r>
              <a:r>
                <a:rPr lang="en-US" dirty="0">
                  <a:solidFill>
                    <a:srgbClr val="FD8603"/>
                  </a:solidFill>
                  <a:latin typeface="Liberation Mono"/>
                </a:rPr>
                <a:t>GENERATED ALWAYS AS </a:t>
              </a:r>
              <a:r>
                <a:rPr lang="en-US" dirty="0">
                  <a:latin typeface="Liberation Mono"/>
                </a:rPr>
                <a:t>(</a:t>
              </a:r>
              <a:r>
                <a:rPr lang="en-US" dirty="0">
                  <a:solidFill>
                    <a:srgbClr val="FD8603"/>
                  </a:solidFill>
                  <a:latin typeface="Liberation Mono"/>
                </a:rPr>
                <a:t>NEXTVAL</a:t>
              </a:r>
              <a:r>
                <a:rPr lang="en-US" dirty="0">
                  <a:latin typeface="Liberation Mono"/>
                </a:rPr>
                <a:t>('S1'))</a:t>
              </a:r>
              <a:r>
                <a:rPr lang="en-IN" dirty="0">
                  <a:latin typeface="Liberation Mono"/>
                </a:rPr>
                <a:t>);</a:t>
              </a:r>
            </a:p>
          </p:txBody>
        </p:sp>
        <p:grpSp>
          <p:nvGrpSpPr>
            <p:cNvPr id="37" name="Group 36">
              <a:extLst>
                <a:ext uri="{FF2B5EF4-FFF2-40B4-BE49-F238E27FC236}">
                  <a16:creationId xmlns:a16="http://schemas.microsoft.com/office/drawing/2014/main" id="{9D5F47B2-7EE2-746A-79DD-927D680A9118}"/>
                </a:ext>
              </a:extLst>
            </p:cNvPr>
            <p:cNvGrpSpPr/>
            <p:nvPr/>
          </p:nvGrpSpPr>
          <p:grpSpPr>
            <a:xfrm>
              <a:off x="7104112" y="3233160"/>
              <a:ext cx="2117414" cy="646331"/>
              <a:chOff x="4783757" y="3978930"/>
              <a:chExt cx="2117414" cy="646331"/>
            </a:xfrm>
          </p:grpSpPr>
          <p:grpSp>
            <p:nvGrpSpPr>
              <p:cNvPr id="32" name="Group 31">
                <a:extLst>
                  <a:ext uri="{FF2B5EF4-FFF2-40B4-BE49-F238E27FC236}">
                    <a16:creationId xmlns:a16="http://schemas.microsoft.com/office/drawing/2014/main" id="{276CCBFF-A715-2D93-BC5D-B299C8B4A4A6}"/>
                  </a:ext>
                </a:extLst>
              </p:cNvPr>
              <p:cNvGrpSpPr/>
              <p:nvPr/>
            </p:nvGrpSpPr>
            <p:grpSpPr>
              <a:xfrm>
                <a:off x="4783757" y="4149080"/>
                <a:ext cx="454086" cy="476181"/>
                <a:chOff x="4783757" y="4149080"/>
                <a:chExt cx="454086" cy="476181"/>
              </a:xfrm>
            </p:grpSpPr>
            <p:cxnSp>
              <p:nvCxnSpPr>
                <p:cNvPr id="28" name="Straight Arrow Connector 27">
                  <a:extLst>
                    <a:ext uri="{FF2B5EF4-FFF2-40B4-BE49-F238E27FC236}">
                      <a16:creationId xmlns:a16="http://schemas.microsoft.com/office/drawing/2014/main" id="{3F44CEBA-8D38-DDEF-F171-766648315BAD}"/>
                    </a:ext>
                  </a:extLst>
                </p:cNvPr>
                <p:cNvCxnSpPr>
                  <a:cxnSpLocks/>
                </p:cNvCxnSpPr>
                <p:nvPr/>
              </p:nvCxnSpPr>
              <p:spPr>
                <a:xfrm>
                  <a:off x="4799856" y="4149080"/>
                  <a:ext cx="0" cy="476181"/>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9CB442D8-9752-877F-DE4E-2822DC1A5709}"/>
                    </a:ext>
                  </a:extLst>
                </p:cNvPr>
                <p:cNvCxnSpPr>
                  <a:cxnSpLocks/>
                </p:cNvCxnSpPr>
                <p:nvPr/>
              </p:nvCxnSpPr>
              <p:spPr>
                <a:xfrm>
                  <a:off x="4783757" y="4149080"/>
                  <a:ext cx="454086"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36" name="TextBox 35">
                <a:extLst>
                  <a:ext uri="{FF2B5EF4-FFF2-40B4-BE49-F238E27FC236}">
                    <a16:creationId xmlns:a16="http://schemas.microsoft.com/office/drawing/2014/main" id="{879CCC72-33B1-CC71-AAB8-12D63B7678D8}"/>
                  </a:ext>
                </a:extLst>
              </p:cNvPr>
              <p:cNvSpPr txBox="1"/>
              <p:nvPr/>
            </p:nvSpPr>
            <p:spPr>
              <a:xfrm>
                <a:off x="5189079" y="3978930"/>
                <a:ext cx="1712092" cy="369332"/>
              </a:xfrm>
              <a:prstGeom prst="rect">
                <a:avLst/>
              </a:prstGeom>
              <a:noFill/>
            </p:spPr>
            <p:txBody>
              <a:bodyPr wrap="square">
                <a:spAutoFit/>
              </a:bodyPr>
              <a:lstStyle/>
              <a:p>
                <a:r>
                  <a:rPr lang="en-US" dirty="0">
                    <a:solidFill>
                      <a:srgbClr val="C00000"/>
                    </a:solidFill>
                    <a:latin typeface="Liberation Mono"/>
                  </a:rPr>
                  <a:t>S1 is SEQUENCE</a:t>
                </a:r>
                <a:endParaRPr lang="en-IN" dirty="0">
                  <a:solidFill>
                    <a:srgbClr val="C00000"/>
                  </a:solidFill>
                </a:endParaRPr>
              </a:p>
            </p:txBody>
          </p:sp>
        </p:grpSp>
      </p:grpSp>
    </p:spTree>
    <p:extLst>
      <p:ext uri="{BB962C8B-B14F-4D97-AF65-F5344CB8AC3E}">
        <p14:creationId xmlns:p14="http://schemas.microsoft.com/office/powerpoint/2010/main" val="23524158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column array without size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654335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array without size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8F83BA4-3006-1497-F9A5-A990856F5479}"/>
              </a:ext>
            </a:extLst>
          </p:cNvPr>
          <p:cNvSpPr txBox="1"/>
          <p:nvPr/>
        </p:nvSpPr>
        <p:spPr>
          <a:xfrm>
            <a:off x="335360" y="1628800"/>
            <a:ext cx="8495073" cy="461665"/>
          </a:xfrm>
          <a:prstGeom prst="rect">
            <a:avLst/>
          </a:prstGeom>
          <a:noFill/>
        </p:spPr>
        <p:txBody>
          <a:bodyPr wrap="square">
            <a:spAutoFit/>
          </a:bodyPr>
          <a:lstStyle/>
          <a:p>
            <a:r>
              <a:rPr lang="en-IN" sz="2400" dirty="0">
                <a:solidFill>
                  <a:schemeClr val="tx1">
                    <a:lumMod val="75000"/>
                    <a:lumOff val="25000"/>
                  </a:schemeClr>
                </a:solidFill>
                <a:latin typeface="Liberation Mono"/>
              </a:rPr>
              <a:t>(</a:t>
            </a:r>
            <a:r>
              <a:rPr lang="en-IN" sz="2400" i="1" dirty="0">
                <a:latin typeface="Liberation Mono"/>
              </a:rPr>
              <a:t>columnName baseDataType ARRAY</a:t>
            </a:r>
            <a:endParaRPr lang="en-IN" sz="2200" dirty="0"/>
          </a:p>
        </p:txBody>
      </p:sp>
      <p:sp>
        <p:nvSpPr>
          <p:cNvPr id="7" name="TextBox 6">
            <a:extLst>
              <a:ext uri="{FF2B5EF4-FFF2-40B4-BE49-F238E27FC236}">
                <a16:creationId xmlns:a16="http://schemas.microsoft.com/office/drawing/2014/main" id="{28BA37DA-29BA-ACCB-C131-090038904368}"/>
              </a:ext>
            </a:extLst>
          </p:cNvPr>
          <p:cNvSpPr txBox="1"/>
          <p:nvPr/>
        </p:nvSpPr>
        <p:spPr>
          <a:xfrm>
            <a:off x="335360" y="2340000"/>
            <a:ext cx="11521280" cy="212365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candidate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votes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 phone </a:t>
            </a:r>
            <a:r>
              <a:rPr lang="en-IN" dirty="0">
                <a:solidFill>
                  <a:srgbClr val="834689"/>
                </a:solidFill>
                <a:latin typeface="Liberation Mono"/>
                <a:cs typeface="Arial" panose="020B0604020202020204" pitchFamily="34" charset="0"/>
              </a:rPr>
              <a:t>BIGINT</a:t>
            </a:r>
            <a:r>
              <a:rPr lang="en-IN" dirty="0">
                <a:latin typeface="Liberation Mono"/>
              </a:rPr>
              <a:t> </a:t>
            </a:r>
            <a:r>
              <a:rPr lang="en-IN" dirty="0">
                <a:solidFill>
                  <a:srgbClr val="FD8603"/>
                </a:solidFill>
                <a:latin typeface="Liberation Mono"/>
              </a:rPr>
              <a:t>ARRAY</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9850884228</a:t>
            </a:r>
            <a:r>
              <a:rPr lang="en-IN" dirty="0">
                <a:latin typeface="Liberation Mono"/>
              </a:rPr>
              <a:t>,</a:t>
            </a:r>
            <a:r>
              <a:rPr lang="en-IN" dirty="0">
                <a:solidFill>
                  <a:srgbClr val="990055"/>
                </a:solidFill>
                <a:latin typeface="Liberation Mono"/>
              </a:rPr>
              <a:t> 9850884229</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'SHARMIN'</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 </a:t>
            </a:r>
            <a:r>
              <a:rPr lang="en-IN" dirty="0">
                <a:solidFill>
                  <a:srgbClr val="990055"/>
                </a:solidFill>
                <a:latin typeface="Liberation Mono"/>
              </a:rPr>
              <a:t>0</a:t>
            </a:r>
            <a:r>
              <a:rPr lang="en-IN" dirty="0">
                <a:latin typeface="Liberation Mono"/>
              </a:rPr>
              <a:t> ,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 0</a:t>
            </a:r>
            <a:r>
              <a:rPr lang="en-IN" dirty="0">
                <a:latin typeface="Liberation Mono"/>
              </a:rPr>
              <a:t>], </a:t>
            </a:r>
            <a:r>
              <a:rPr lang="en-IN" dirty="0">
                <a:solidFill>
                  <a:srgbClr val="990055"/>
                </a:solidFill>
                <a:latin typeface="Liberation Mono"/>
              </a:rPr>
              <a:t>9933080987</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'VRUSHALI'</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NULL);</a:t>
            </a:r>
          </a:p>
        </p:txBody>
      </p:sp>
    </p:spTree>
    <p:extLst>
      <p:ext uri="{BB962C8B-B14F-4D97-AF65-F5344CB8AC3E}">
        <p14:creationId xmlns:p14="http://schemas.microsoft.com/office/powerpoint/2010/main" val="28921725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column array with size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5090450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array with size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8F83BA4-3006-1497-F9A5-A990856F5479}"/>
              </a:ext>
            </a:extLst>
          </p:cNvPr>
          <p:cNvSpPr txBox="1"/>
          <p:nvPr/>
        </p:nvSpPr>
        <p:spPr>
          <a:xfrm>
            <a:off x="335360" y="1628800"/>
            <a:ext cx="8495073" cy="461665"/>
          </a:xfrm>
          <a:prstGeom prst="rect">
            <a:avLst/>
          </a:prstGeom>
          <a:noFill/>
        </p:spPr>
        <p:txBody>
          <a:bodyPr wrap="square">
            <a:spAutoFit/>
          </a:bodyPr>
          <a:lstStyle/>
          <a:p>
            <a:r>
              <a:rPr lang="en-IN" sz="2400" dirty="0">
                <a:solidFill>
                  <a:schemeClr val="tx1">
                    <a:lumMod val="75000"/>
                    <a:lumOff val="25000"/>
                  </a:schemeClr>
                </a:solidFill>
                <a:latin typeface="Liberation Mono"/>
              </a:rPr>
              <a:t>(</a:t>
            </a:r>
            <a:r>
              <a:rPr lang="en-IN" sz="2400" i="1" dirty="0">
                <a:latin typeface="Liberation Mono"/>
              </a:rPr>
              <a:t>columnName baseDataType ARRAY</a:t>
            </a:r>
            <a:r>
              <a:rPr lang="en-IN" sz="2000" i="1" dirty="0">
                <a:latin typeface="Liberation Mono"/>
              </a:rPr>
              <a:t> [size]</a:t>
            </a:r>
            <a:endParaRPr lang="en-IN" sz="2200" dirty="0"/>
          </a:p>
        </p:txBody>
      </p:sp>
      <p:sp>
        <p:nvSpPr>
          <p:cNvPr id="7" name="TextBox 6">
            <a:extLst>
              <a:ext uri="{FF2B5EF4-FFF2-40B4-BE49-F238E27FC236}">
                <a16:creationId xmlns:a16="http://schemas.microsoft.com/office/drawing/2014/main" id="{28BA37DA-29BA-ACCB-C131-090038904368}"/>
              </a:ext>
            </a:extLst>
          </p:cNvPr>
          <p:cNvSpPr txBox="1"/>
          <p:nvPr/>
        </p:nvSpPr>
        <p:spPr>
          <a:xfrm>
            <a:off x="335360" y="2340000"/>
            <a:ext cx="11521280"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candidate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votes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[5], phone </a:t>
            </a:r>
            <a:r>
              <a:rPr lang="en-IN" dirty="0">
                <a:solidFill>
                  <a:srgbClr val="834689"/>
                </a:solidFill>
                <a:latin typeface="Liberation Mono"/>
                <a:cs typeface="Arial" panose="020B0604020202020204" pitchFamily="34" charset="0"/>
              </a:rPr>
              <a:t>BIGINT</a:t>
            </a:r>
            <a:r>
              <a:rPr lang="en-IN" dirty="0">
                <a:latin typeface="Liberation Mono"/>
              </a:rPr>
              <a:t> </a:t>
            </a:r>
            <a:r>
              <a:rPr lang="en-IN" dirty="0">
                <a:solidFill>
                  <a:srgbClr val="FD8603"/>
                </a:solidFill>
                <a:latin typeface="Liberation Mono"/>
              </a:rPr>
              <a:t>ARRAY</a:t>
            </a:r>
            <a:r>
              <a:rPr lang="en-IN" dirty="0">
                <a:latin typeface="Liberation Mono"/>
              </a:rPr>
              <a:t>[2]);</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9850884228</a:t>
            </a:r>
            <a:r>
              <a:rPr lang="en-IN" dirty="0">
                <a:latin typeface="Liberation Mono"/>
              </a:rPr>
              <a:t>,</a:t>
            </a:r>
            <a:r>
              <a:rPr lang="en-IN" dirty="0">
                <a:solidFill>
                  <a:srgbClr val="990055"/>
                </a:solidFill>
                <a:latin typeface="Liberation Mono"/>
              </a:rPr>
              <a:t> 9850884229</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'SHARMIN'</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9933080987</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'VRUSHALI'</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NULL);</a:t>
            </a:r>
          </a:p>
        </p:txBody>
      </p:sp>
      <p:sp>
        <p:nvSpPr>
          <p:cNvPr id="2" name="TextBox 1">
            <a:extLst>
              <a:ext uri="{FF2B5EF4-FFF2-40B4-BE49-F238E27FC236}">
                <a16:creationId xmlns:a16="http://schemas.microsoft.com/office/drawing/2014/main" id="{A625F2D8-463B-E6E2-6265-8B676B053076}"/>
              </a:ext>
            </a:extLst>
          </p:cNvPr>
          <p:cNvSpPr txBox="1"/>
          <p:nvPr/>
        </p:nvSpPr>
        <p:spPr>
          <a:xfrm>
            <a:off x="335360" y="4680000"/>
            <a:ext cx="11665296" cy="132343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temp(C1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FD8603"/>
                </a:solidFill>
                <a:latin typeface="Liberation Mono"/>
              </a:rPr>
              <a:t>ARRAY</a:t>
            </a:r>
            <a:r>
              <a:rPr lang="en-IN" dirty="0">
                <a:latin typeface="Liberation Mono"/>
              </a:rPr>
              <a:t>[2], C2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[2], C3 </a:t>
            </a:r>
            <a:r>
              <a:rPr lang="en-IN" dirty="0">
                <a:solidFill>
                  <a:srgbClr val="834689"/>
                </a:solidFill>
                <a:latin typeface="Liberation Mono"/>
                <a:cs typeface="Arial" panose="020B0604020202020204" pitchFamily="34" charset="0"/>
              </a:rPr>
              <a:t>BOOLEAN</a:t>
            </a:r>
            <a:r>
              <a:rPr lang="en-IN" dirty="0">
                <a:latin typeface="Liberation Mono"/>
              </a:rPr>
              <a:t> </a:t>
            </a:r>
            <a:r>
              <a:rPr lang="en-IN" dirty="0">
                <a:solidFill>
                  <a:srgbClr val="FD8603"/>
                </a:solidFill>
                <a:latin typeface="Liberation Mono"/>
              </a:rPr>
              <a:t>ARRAY</a:t>
            </a:r>
            <a:r>
              <a:rPr lang="en-IN" dirty="0">
                <a:latin typeface="Liberation Mono"/>
              </a:rPr>
              <a:t>[2], C4 </a:t>
            </a:r>
            <a:r>
              <a:rPr lang="en-IN" dirty="0">
                <a:solidFill>
                  <a:srgbClr val="834689"/>
                </a:solidFill>
                <a:latin typeface="Liberation Mono"/>
                <a:cs typeface="Arial" panose="020B0604020202020204" pitchFamily="34" charset="0"/>
              </a:rPr>
              <a:t>DATE</a:t>
            </a:r>
            <a:r>
              <a:rPr lang="en-IN" dirty="0">
                <a:latin typeface="Liberation Mono"/>
              </a:rPr>
              <a:t> </a:t>
            </a:r>
            <a:r>
              <a:rPr lang="en-IN" dirty="0">
                <a:solidFill>
                  <a:srgbClr val="FD8603"/>
                </a:solidFill>
                <a:latin typeface="Liberation Mono"/>
              </a:rPr>
              <a:t>ARRAY</a:t>
            </a:r>
            <a:r>
              <a:rPr lang="en-IN" dirty="0">
                <a:latin typeface="Liberation Mono"/>
              </a:rPr>
              <a:t>[2]);</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FD8603"/>
                </a:solidFill>
                <a:latin typeface="Liberation Mono"/>
              </a:rPr>
              <a:t>ARRAY</a:t>
            </a:r>
            <a:r>
              <a:rPr lang="en-US" dirty="0">
                <a:latin typeface="Liberation Mono"/>
              </a:rPr>
              <a:t>[</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FD8603"/>
                </a:solidFill>
                <a:latin typeface="Liberation Mono"/>
              </a:rPr>
              <a:t>ARRAY</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'SHARMIN'</a:t>
            </a:r>
            <a:r>
              <a:rPr lang="en-US" dirty="0">
                <a:latin typeface="Liberation Mono"/>
              </a:rPr>
              <a:t>], </a:t>
            </a:r>
            <a:r>
              <a:rPr lang="en-US" dirty="0">
                <a:solidFill>
                  <a:srgbClr val="FD8603"/>
                </a:solidFill>
                <a:latin typeface="Liberation Mono"/>
              </a:rPr>
              <a:t>ARRAY</a:t>
            </a:r>
            <a:r>
              <a:rPr lang="en-US" dirty="0">
                <a:latin typeface="Liberation Mono"/>
              </a:rPr>
              <a:t>[</a:t>
            </a:r>
            <a:r>
              <a:rPr lang="en-US" dirty="0">
                <a:solidFill>
                  <a:schemeClr val="accent6">
                    <a:lumMod val="60000"/>
                    <a:lumOff val="40000"/>
                  </a:schemeClr>
                </a:solidFill>
                <a:latin typeface="Liberation Mono"/>
              </a:rPr>
              <a:t>TRUE</a:t>
            </a:r>
            <a:r>
              <a:rPr lang="en-US" dirty="0">
                <a:latin typeface="Liberation Mono"/>
              </a:rPr>
              <a:t>, </a:t>
            </a:r>
            <a:r>
              <a:rPr lang="en-US" dirty="0">
                <a:solidFill>
                  <a:schemeClr val="accent6">
                    <a:lumMod val="60000"/>
                    <a:lumOff val="40000"/>
                  </a:schemeClr>
                </a:solidFill>
                <a:latin typeface="Liberation Mono"/>
              </a:rPr>
              <a:t>FALSE</a:t>
            </a:r>
            <a:r>
              <a:rPr lang="en-US" dirty="0">
                <a:latin typeface="Liberation Mono"/>
              </a:rPr>
              <a:t>], </a:t>
            </a:r>
            <a:r>
              <a:rPr lang="en-US" dirty="0">
                <a:solidFill>
                  <a:srgbClr val="FD8603"/>
                </a:solidFill>
                <a:latin typeface="Liberation Mono"/>
              </a:rPr>
              <a:t>ARRAY</a:t>
            </a:r>
            <a:r>
              <a:rPr lang="en-US" dirty="0">
                <a:latin typeface="Liberation Mono"/>
              </a:rPr>
              <a:t>[CURDATE(), '2023-05-23'])</a:t>
            </a:r>
            <a:endParaRPr lang="en-IN" dirty="0">
              <a:latin typeface="Liberation Mono"/>
            </a:endParaRPr>
          </a:p>
        </p:txBody>
      </p:sp>
    </p:spTree>
    <p:extLst>
      <p:ext uri="{BB962C8B-B14F-4D97-AF65-F5344CB8AC3E}">
        <p14:creationId xmlns:p14="http://schemas.microsoft.com/office/powerpoint/2010/main" val="23963596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create in-memory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7660937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memory table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MEMORY</a:t>
            </a:r>
            <a:r>
              <a:rPr lang="en-IN" sz="2000" b="0" i="0" dirty="0">
                <a:solidFill>
                  <a:srgbClr val="000000"/>
                </a:solidFill>
                <a:effectLst/>
                <a:latin typeface="Liberation Mono"/>
              </a:rPr>
              <a:t> </a:t>
            </a:r>
            <a:r>
              <a:rPr lang="en-IN" sz="2000" dirty="0">
                <a:solidFill>
                  <a:srgbClr val="0077AA"/>
                </a:solidFill>
                <a:latin typeface="Liberation Mono"/>
              </a:rPr>
              <a:t>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r>
              <a:rPr lang="en-IN" sz="2000" dirty="0">
                <a:solidFill>
                  <a:srgbClr val="0077AA"/>
                </a:solidFill>
                <a:latin typeface="Liberation Mono"/>
              </a:rPr>
              <a:t>NOT</a:t>
            </a:r>
            <a:r>
              <a:rPr lang="en-IN" sz="2000" dirty="0">
                <a:solidFill>
                  <a:srgbClr val="000000"/>
                </a:solidFill>
                <a:latin typeface="Liberation Mono"/>
              </a:rPr>
              <a:t> </a:t>
            </a:r>
            <a:r>
              <a:rPr lang="en-IN" sz="2000" dirty="0">
                <a:solidFill>
                  <a:srgbClr val="0077AA"/>
                </a:solidFill>
                <a:latin typeface="Liberation Mono"/>
              </a:rPr>
              <a:t>PERSISTENT</a:t>
            </a: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620000"/>
            <a:ext cx="11593288"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MEMORY</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CHARACTER</a:t>
            </a:r>
            <a:r>
              <a:rPr lang="en-IN" dirty="0">
                <a:latin typeface="Liberation Mono"/>
              </a:rPr>
              <a:t>(10)) </a:t>
            </a:r>
            <a:r>
              <a:rPr lang="en-IN" dirty="0">
                <a:solidFill>
                  <a:srgbClr val="0077AA"/>
                </a:solidFill>
                <a:latin typeface="Liberation Mono"/>
              </a:rPr>
              <a:t>NOT</a:t>
            </a:r>
            <a:r>
              <a:rPr lang="en-IN" dirty="0">
                <a:latin typeface="Liberation Mono"/>
              </a:rPr>
              <a:t> </a:t>
            </a:r>
            <a:r>
              <a:rPr lang="en-IN" dirty="0">
                <a:solidFill>
                  <a:srgbClr val="0077AA"/>
                </a:solidFill>
                <a:latin typeface="Liberation Mono"/>
              </a:rPr>
              <a:t>PERSISTENT</a:t>
            </a:r>
            <a:r>
              <a:rPr lang="en-IN" dirty="0">
                <a:latin typeface="Liberation Mono"/>
              </a:rPr>
              <a:t>;</a:t>
            </a:r>
          </a:p>
        </p:txBody>
      </p:sp>
      <p:sp>
        <p:nvSpPr>
          <p:cNvPr id="3" name="TextBox 2">
            <a:extLst>
              <a:ext uri="{FF2B5EF4-FFF2-40B4-BE49-F238E27FC236}">
                <a16:creationId xmlns:a16="http://schemas.microsoft.com/office/drawing/2014/main" id="{87EAB92B-F0CE-005F-4CA8-5C7ECEBFA3C9}"/>
              </a:ext>
            </a:extLst>
          </p:cNvPr>
          <p:cNvSpPr txBox="1"/>
          <p:nvPr/>
        </p:nvSpPr>
        <p:spPr>
          <a:xfrm>
            <a:off x="335360" y="5373216"/>
            <a:ext cx="11665296" cy="107721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After re-connection to the database the MEMORY table </a:t>
            </a:r>
            <a:r>
              <a:rPr lang="en-US" b="1" i="0" dirty="0">
                <a:solidFill>
                  <a:srgbClr val="000000"/>
                </a:solidFill>
                <a:effectLst/>
                <a:latin typeface="Arial" panose="020B0604020202020204" pitchFamily="34" charset="0"/>
              </a:rPr>
              <a:t>will be present but the data will be lost</a:t>
            </a:r>
            <a:r>
              <a:rPr lang="en-US" b="0" i="0" dirty="0">
                <a:solidFill>
                  <a:srgbClr val="000000"/>
                </a:solidFill>
                <a:effectLst/>
                <a:latin typeface="Arial" panose="020B0604020202020204" pitchFamily="34" charset="0"/>
              </a:rPr>
              <a:t> [ because of </a:t>
            </a:r>
            <a:r>
              <a:rPr lang="en-IN" dirty="0">
                <a:solidFill>
                  <a:srgbClr val="0077AA"/>
                </a:solidFill>
                <a:latin typeface="Liberation Mono"/>
              </a:rPr>
              <a:t>NOT</a:t>
            </a:r>
            <a:r>
              <a:rPr lang="en-IN" dirty="0">
                <a:latin typeface="Liberation Mono"/>
              </a:rPr>
              <a:t> </a:t>
            </a:r>
            <a:r>
              <a:rPr lang="en-IN" dirty="0">
                <a:solidFill>
                  <a:srgbClr val="0077AA"/>
                </a:solidFill>
                <a:latin typeface="Liberation Mono"/>
              </a:rPr>
              <a:t>PERSISTENT</a:t>
            </a:r>
            <a:r>
              <a:rPr lang="en-US" b="0" i="0" dirty="0">
                <a:solidFill>
                  <a:srgbClr val="000000"/>
                </a:solidFill>
                <a:effectLst/>
                <a:latin typeface="Arial" panose="020B0604020202020204" pitchFamily="34" charset="0"/>
              </a:rPr>
              <a:t> ] .</a:t>
            </a:r>
            <a:endParaRPr lang="en-US"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998551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temp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320712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temp table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TEMP</a:t>
            </a:r>
            <a:r>
              <a:rPr lang="en-IN" sz="2000" b="0" i="0" dirty="0">
                <a:solidFill>
                  <a:srgbClr val="000000"/>
                </a:solidFill>
                <a:effectLst/>
                <a:latin typeface="Liberation Mono"/>
              </a:rPr>
              <a:t> </a:t>
            </a:r>
            <a:r>
              <a:rPr lang="en-IN" sz="2000" dirty="0">
                <a:solidFill>
                  <a:srgbClr val="0077AA"/>
                </a:solidFill>
                <a:latin typeface="Liberation Mono"/>
              </a:rPr>
              <a:t>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620000"/>
            <a:ext cx="11593288"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TEMP</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CHARACTER</a:t>
            </a:r>
            <a:r>
              <a:rPr lang="en-IN" dirty="0">
                <a:latin typeface="Liberation Mono"/>
              </a:rPr>
              <a:t>(10)) ;</a:t>
            </a:r>
          </a:p>
        </p:txBody>
      </p:sp>
      <p:sp>
        <p:nvSpPr>
          <p:cNvPr id="6" name="TextBox 5">
            <a:extLst>
              <a:ext uri="{FF2B5EF4-FFF2-40B4-BE49-F238E27FC236}">
                <a16:creationId xmlns:a16="http://schemas.microsoft.com/office/drawing/2014/main" id="{D127E3F9-42C4-C011-433F-F6E0A01FBC33}"/>
              </a:ext>
            </a:extLst>
          </p:cNvPr>
          <p:cNvSpPr txBox="1"/>
          <p:nvPr/>
        </p:nvSpPr>
        <p:spPr>
          <a:xfrm>
            <a:off x="335360" y="5373216"/>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After re-connection to the database the TEMP </a:t>
            </a:r>
            <a:r>
              <a:rPr lang="en-US" b="1" i="0" dirty="0">
                <a:solidFill>
                  <a:srgbClr val="000000"/>
                </a:solidFill>
                <a:effectLst/>
                <a:latin typeface="Arial" panose="020B0604020202020204" pitchFamily="34" charset="0"/>
              </a:rPr>
              <a:t>table will be lost</a:t>
            </a:r>
            <a:r>
              <a:rPr lang="en-US" b="0" i="0" dirty="0">
                <a:solidFill>
                  <a:srgbClr val="000000"/>
                </a:solidFill>
                <a:effectLst/>
                <a:latin typeface="Arial" panose="020B0604020202020204" pitchFamily="34" charset="0"/>
              </a:rPr>
              <a:t>.</a:t>
            </a:r>
            <a:endParaRPr lang="en-US"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42341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console commands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9160389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fontScale="92500"/>
          </a:bodyPr>
          <a:lstStyle/>
          <a:p>
            <a:pPr algn="ctr"/>
            <a:r>
              <a:rPr lang="en-US" sz="4800" dirty="0">
                <a:solidFill>
                  <a:srgbClr val="DC525C"/>
                </a:solidFill>
                <a:latin typeface="Segoe UI Light" panose="020B0502040204020203" pitchFamily="34" charset="0"/>
                <a:cs typeface="Segoe UI Light" panose="020B0502040204020203" pitchFamily="34" charset="0"/>
              </a:rPr>
              <a:t>create global/local </a:t>
            </a:r>
            <a:r>
              <a:rPr lang="en-IN" sz="4800" dirty="0">
                <a:solidFill>
                  <a:srgbClr val="DC525C"/>
                </a:solidFill>
                <a:latin typeface="Segoe UI Light" panose="020B0502040204020203" pitchFamily="34" charset="0"/>
                <a:cs typeface="Segoe UI Light" panose="020B0502040204020203" pitchFamily="34" charset="0"/>
              </a:rPr>
              <a:t>temporary</a:t>
            </a:r>
            <a:r>
              <a:rPr lang="en-US" sz="4800" dirty="0">
                <a:solidFill>
                  <a:srgbClr val="DC525C"/>
                </a:solidFill>
                <a:latin typeface="Segoe UI Light" panose="020B0502040204020203" pitchFamily="34" charset="0"/>
                <a:cs typeface="Segoe UI Light" panose="020B0502040204020203" pitchFamily="34" charset="0"/>
              </a:rPr>
              <a:t> table</a:t>
            </a:r>
          </a:p>
        </p:txBody>
      </p:sp>
      <p:sp>
        <p:nvSpPr>
          <p:cNvPr id="7" name="Rectangle 6">
            <a:extLst>
              <a:ext uri="{FF2B5EF4-FFF2-40B4-BE49-F238E27FC236}">
                <a16:creationId xmlns:a16="http://schemas.microsoft.com/office/drawing/2014/main" id="{6A1337E7-EA2D-4FF4-8F1A-0FD70109FB9D}"/>
              </a:ext>
            </a:extLst>
          </p:cNvPr>
          <p:cNvSpPr/>
          <p:nvPr/>
        </p:nvSpPr>
        <p:spPr>
          <a:xfrm>
            <a:off x="1030378" y="3176797"/>
            <a:ext cx="10131244" cy="707886"/>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Temporary tables can be </a:t>
            </a:r>
            <a:r>
              <a:rPr lang="en-US" sz="2000" b="1" i="1" dirty="0">
                <a:latin typeface="Palatino Linotype" panose="02040502050505030304" pitchFamily="18" charset="0"/>
                <a:cs typeface="Segoe UI Light" panose="020B0502040204020203" pitchFamily="34" charset="0"/>
              </a:rPr>
              <a:t>GLOBAL</a:t>
            </a:r>
            <a:r>
              <a:rPr lang="en-US" sz="2000" dirty="0">
                <a:latin typeface="Palatino Linotype" panose="02040502050505030304" pitchFamily="18" charset="0"/>
                <a:cs typeface="Segoe UI Light" panose="020B0502040204020203" pitchFamily="34" charset="0"/>
              </a:rPr>
              <a:t> (accessible by all connections) or </a:t>
            </a:r>
            <a:r>
              <a:rPr lang="en-US" sz="2000" b="1" i="1" dirty="0">
                <a:latin typeface="Palatino Linotype" panose="02040502050505030304" pitchFamily="18" charset="0"/>
                <a:cs typeface="Segoe UI Light" panose="020B0502040204020203" pitchFamily="34" charset="0"/>
              </a:rPr>
              <a:t>LOCAL</a:t>
            </a:r>
            <a:r>
              <a:rPr lang="en-US" sz="2000" dirty="0">
                <a:latin typeface="Palatino Linotype" panose="02040502050505030304" pitchFamily="18" charset="0"/>
                <a:cs typeface="Segoe UI Light" panose="020B0502040204020203" pitchFamily="34" charset="0"/>
              </a:rPr>
              <a:t> (only accessible by the current connection).</a:t>
            </a:r>
            <a:endParaRPr lang="en-IN" sz="2000" dirty="0">
              <a:latin typeface="Palatino Linotype" panose="02040502050505030304" pitchFamily="18" charset="0"/>
              <a:cs typeface="Segoe UI Light" panose="020B0502040204020203" pitchFamily="34" charset="0"/>
            </a:endParaRPr>
          </a:p>
        </p:txBody>
      </p:sp>
      <p:sp>
        <p:nvSpPr>
          <p:cNvPr id="6" name="TextBox 5">
            <a:extLst>
              <a:ext uri="{FF2B5EF4-FFF2-40B4-BE49-F238E27FC236}">
                <a16:creationId xmlns:a16="http://schemas.microsoft.com/office/drawing/2014/main" id="{115D7B0F-9DD9-A9CD-8461-9E0EFC2EF096}"/>
              </a:ext>
            </a:extLst>
          </p:cNvPr>
          <p:cNvSpPr txBox="1"/>
          <p:nvPr/>
        </p:nvSpPr>
        <p:spPr>
          <a:xfrm>
            <a:off x="335360" y="5373216"/>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default for temporary tables is </a:t>
            </a:r>
            <a:r>
              <a:rPr lang="en-US" b="1" i="1" dirty="0">
                <a:latin typeface="Arial" panose="020B0604020202020204" pitchFamily="34" charset="0"/>
                <a:cs typeface="Arial" panose="020B0604020202020204" pitchFamily="34" charset="0"/>
              </a:rPr>
              <a:t>GLOBAL</a:t>
            </a:r>
            <a:r>
              <a:rPr lang="en-US"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7169355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global</a:t>
            </a:r>
            <a:r>
              <a:rPr lang="en-IN" sz="3200" dirty="0">
                <a:solidFill>
                  <a:srgbClr val="0077AA"/>
                </a:solidFill>
                <a:latin typeface="Liberation Mono"/>
              </a:rPr>
              <a:t> </a:t>
            </a:r>
            <a:r>
              <a:rPr lang="en-IN" sz="3200" i="1" dirty="0">
                <a:solidFill>
                  <a:srgbClr val="FF9900"/>
                </a:solidFill>
                <a:latin typeface="Arial" pitchFamily="34" charset="0"/>
                <a:cs typeface="Arial" pitchFamily="34" charset="0"/>
              </a:rPr>
              <a:t>temporary</a:t>
            </a:r>
            <a:r>
              <a:rPr lang="en-IN" sz="3200" dirty="0">
                <a:solidFill>
                  <a:srgbClr val="DC525C"/>
                </a:solidFill>
                <a:latin typeface="Segoe UI Light" panose="020B0502040204020203" pitchFamily="34" charset="0"/>
                <a:cs typeface="Segoe UI Light" panose="020B0502040204020203" pitchFamily="34" charset="0"/>
              </a:rPr>
              <a:t> </a:t>
            </a:r>
            <a:r>
              <a:rPr lang="en-US" sz="3200" i="1" dirty="0">
                <a:solidFill>
                  <a:srgbClr val="FF9900"/>
                </a:solidFill>
                <a:latin typeface="Arial" pitchFamily="34" charset="0"/>
                <a:cs typeface="Arial" pitchFamily="34" charset="0"/>
              </a:rPr>
              <a:t>table</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8ABBE188-CB4C-96A4-AF57-973CE3C67F92}"/>
              </a:ext>
            </a:extLst>
          </p:cNvPr>
          <p:cNvSpPr/>
          <p:nvPr/>
        </p:nvSpPr>
        <p:spPr>
          <a:xfrm>
            <a:off x="190550" y="738564"/>
            <a:ext cx="11810106" cy="707886"/>
          </a:xfrm>
          <a:prstGeom prst="rect">
            <a:avLst/>
          </a:prstGeom>
        </p:spPr>
        <p:txBody>
          <a:bodyPr wrap="square">
            <a:spAutoFit/>
          </a:bodyPr>
          <a:lstStyle/>
          <a:p>
            <a:r>
              <a:rPr lang="en-IN" sz="2000" dirty="0">
                <a:solidFill>
                  <a:srgbClr val="0077AA"/>
                </a:solidFill>
                <a:latin typeface="Liberation Mono"/>
              </a:rPr>
              <a:t>CREATE GLOBAL TEMPORARY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p:txBody>
      </p:sp>
      <p:sp>
        <p:nvSpPr>
          <p:cNvPr id="7" name="Rectangle 6">
            <a:extLst>
              <a:ext uri="{FF2B5EF4-FFF2-40B4-BE49-F238E27FC236}">
                <a16:creationId xmlns:a16="http://schemas.microsoft.com/office/drawing/2014/main" id="{952B7D97-7641-2BDC-2652-7E18CC619EB5}"/>
              </a:ext>
            </a:extLst>
          </p:cNvPr>
          <p:cNvSpPr/>
          <p:nvPr/>
        </p:nvSpPr>
        <p:spPr>
          <a:xfrm>
            <a:off x="303539" y="5229200"/>
            <a:ext cx="11737304"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GLOBAL TEMPORARY keyword specifies that the table is temporary and its data is visible to all sessions within the same database. However, the data in the table is only visible to the current session and is automatically dropped at the end of the session or when the session disconnects.</a:t>
            </a:r>
          </a:p>
        </p:txBody>
      </p:sp>
      <p:sp>
        <p:nvSpPr>
          <p:cNvPr id="3" name="TextBox 2">
            <a:extLst>
              <a:ext uri="{FF2B5EF4-FFF2-40B4-BE49-F238E27FC236}">
                <a16:creationId xmlns:a16="http://schemas.microsoft.com/office/drawing/2014/main" id="{06CBF873-4984-BA0B-1F2E-2C6607AD3DA7}"/>
              </a:ext>
            </a:extLst>
          </p:cNvPr>
          <p:cNvSpPr txBox="1"/>
          <p:nvPr/>
        </p:nvSpPr>
        <p:spPr>
          <a:xfrm>
            <a:off x="262558" y="1870373"/>
            <a:ext cx="11526016" cy="200054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GLOBAL</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TEMPORARY</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TABLE</a:t>
            </a:r>
            <a:r>
              <a:rPr lang="en-US" dirty="0">
                <a:latin typeface="Liberation Mono"/>
                <a:cs typeface="Arial" panose="020B0604020202020204" pitchFamily="34" charset="0"/>
              </a:rPr>
              <a:t> temp (id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 </a:t>
            </a:r>
            <a:r>
              <a:rPr lang="en-US" dirty="0">
                <a:solidFill>
                  <a:srgbClr val="FD8603"/>
                </a:solidFill>
                <a:latin typeface="Liberation Mono"/>
              </a:rPr>
              <a:t>GENERATED</a:t>
            </a:r>
            <a:r>
              <a:rPr lang="en-US" dirty="0">
                <a:latin typeface="Liberation Mono"/>
                <a:cs typeface="Arial" panose="020B0604020202020204" pitchFamily="34" charset="0"/>
              </a:rPr>
              <a:t> </a:t>
            </a:r>
            <a:r>
              <a:rPr lang="en-US" dirty="0">
                <a:solidFill>
                  <a:srgbClr val="FD8603"/>
                </a:solidFill>
                <a:latin typeface="Liberation Mono"/>
              </a:rPr>
              <a:t>ALWAYS</a:t>
            </a:r>
            <a:r>
              <a:rPr lang="en-US" dirty="0">
                <a:latin typeface="Liberation Mono"/>
                <a:cs typeface="Arial" panose="020B0604020202020204" pitchFamily="34" charset="0"/>
              </a:rPr>
              <a:t> </a:t>
            </a:r>
            <a:r>
              <a:rPr lang="en-US" dirty="0">
                <a:solidFill>
                  <a:srgbClr val="FD8603"/>
                </a:solidFill>
                <a:latin typeface="Liberation Mono"/>
              </a:rPr>
              <a:t>AS </a:t>
            </a:r>
            <a:r>
              <a:rPr lang="en-US" dirty="0">
                <a:latin typeface="Liberation Mono"/>
                <a:cs typeface="Arial" panose="020B0604020202020204" pitchFamily="34" charset="0"/>
              </a:rPr>
              <a:t>(</a:t>
            </a:r>
            <a:r>
              <a:rPr lang="en-US" dirty="0">
                <a:solidFill>
                  <a:srgbClr val="FD8603"/>
                </a:solidFill>
                <a:latin typeface="Liberation Mono"/>
              </a:rPr>
              <a:t>NEXTVAL</a:t>
            </a:r>
            <a:r>
              <a:rPr lang="en-US" dirty="0">
                <a:latin typeface="Liberation Mono"/>
                <a:cs typeface="Arial" panose="020B0604020202020204" pitchFamily="34" charset="0"/>
              </a:rPr>
              <a:t>('S1')), ename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password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a:t>
            </a:r>
            <a:r>
              <a:rPr lang="en-US" dirty="0">
                <a:solidFill>
                  <a:srgbClr val="FD8603"/>
                </a:solidFill>
                <a:latin typeface="Liberation Mono"/>
              </a:rPr>
              <a:t>INVISIBLE</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'SALEEL'</a:t>
            </a:r>
            <a:r>
              <a:rPr lang="en-IN" dirty="0">
                <a:latin typeface="Liberation Mono"/>
              </a:rPr>
              <a:t>,</a:t>
            </a:r>
            <a:r>
              <a:rPr lang="en-IN" dirty="0">
                <a:solidFill>
                  <a:srgbClr val="669900"/>
                </a:solidFill>
                <a:latin typeface="Liberation Mono"/>
              </a:rPr>
              <a:t>'SALEEL'</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'SHARMIN'</a:t>
            </a:r>
            <a:r>
              <a:rPr lang="en-IN" dirty="0">
                <a:latin typeface="Liberation Mono"/>
              </a:rPr>
              <a:t>,</a:t>
            </a:r>
            <a:r>
              <a:rPr lang="en-IN" dirty="0">
                <a:solidFill>
                  <a:srgbClr val="669900"/>
                </a:solidFill>
                <a:latin typeface="Liberation Mono"/>
              </a:rPr>
              <a:t>'SHARMIN'</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'VRUSHALI'</a:t>
            </a:r>
            <a:r>
              <a:rPr lang="en-IN" dirty="0">
                <a:latin typeface="Liberation Mono"/>
              </a:rPr>
              <a:t>,</a:t>
            </a:r>
            <a:r>
              <a:rPr lang="en-IN" dirty="0">
                <a:solidFill>
                  <a:srgbClr val="669900"/>
                </a:solidFill>
                <a:latin typeface="Liberation Mono"/>
              </a:rPr>
              <a:t>'VRUSHALI'</a:t>
            </a:r>
            <a:r>
              <a:rPr lang="en-IN" dirty="0">
                <a:latin typeface="Liberation Mono"/>
              </a:rPr>
              <a:t>);</a:t>
            </a:r>
          </a:p>
        </p:txBody>
      </p:sp>
    </p:spTree>
    <p:extLst>
      <p:ext uri="{BB962C8B-B14F-4D97-AF65-F5344CB8AC3E}">
        <p14:creationId xmlns:p14="http://schemas.microsoft.com/office/powerpoint/2010/main" val="390519804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ABBE188-CB4C-96A4-AF57-973CE3C67F92}"/>
              </a:ext>
            </a:extLst>
          </p:cNvPr>
          <p:cNvSpPr/>
          <p:nvPr/>
        </p:nvSpPr>
        <p:spPr>
          <a:xfrm>
            <a:off x="190550" y="738564"/>
            <a:ext cx="11810106" cy="707886"/>
          </a:xfrm>
          <a:prstGeom prst="rect">
            <a:avLst/>
          </a:prstGeom>
        </p:spPr>
        <p:txBody>
          <a:bodyPr wrap="square">
            <a:spAutoFit/>
          </a:bodyPr>
          <a:lstStyle/>
          <a:p>
            <a:r>
              <a:rPr lang="en-IN" sz="2000" dirty="0">
                <a:solidFill>
                  <a:srgbClr val="0077AA"/>
                </a:solidFill>
                <a:latin typeface="Liberation Mono"/>
              </a:rPr>
              <a:t>CREATE LOCAL TEMPORARY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p:txBody>
      </p:sp>
      <p:sp>
        <p:nvSpPr>
          <p:cNvPr id="3" name="Rectangle 2">
            <a:extLst>
              <a:ext uri="{FF2B5EF4-FFF2-40B4-BE49-F238E27FC236}">
                <a16:creationId xmlns:a16="http://schemas.microsoft.com/office/drawing/2014/main" id="{3388E7E8-FFD4-490B-7344-4828BE2E4A68}"/>
              </a:ext>
            </a:extLst>
          </p:cNvPr>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local</a:t>
            </a:r>
            <a:r>
              <a:rPr lang="en-IN" sz="3200" i="1" dirty="0">
                <a:solidFill>
                  <a:srgbClr val="0077AA"/>
                </a:solidFill>
                <a:latin typeface="Liberation Mono"/>
              </a:rPr>
              <a:t> </a:t>
            </a:r>
            <a:r>
              <a:rPr lang="en-IN" sz="3200" i="1" dirty="0">
                <a:solidFill>
                  <a:srgbClr val="FF9900"/>
                </a:solidFill>
                <a:latin typeface="Arial" pitchFamily="34" charset="0"/>
                <a:cs typeface="Arial" pitchFamily="34" charset="0"/>
              </a:rPr>
              <a:t>temporary</a:t>
            </a:r>
            <a:r>
              <a:rPr lang="en-IN" sz="3200" dirty="0">
                <a:solidFill>
                  <a:srgbClr val="DC525C"/>
                </a:solidFill>
                <a:latin typeface="Segoe UI Light" panose="020B0502040204020203" pitchFamily="34" charset="0"/>
                <a:cs typeface="Segoe UI Light" panose="020B0502040204020203" pitchFamily="34" charset="0"/>
              </a:rPr>
              <a:t> </a:t>
            </a:r>
            <a:r>
              <a:rPr lang="en-US" sz="3200" i="1" dirty="0">
                <a:solidFill>
                  <a:srgbClr val="FF9900"/>
                </a:solidFill>
                <a:latin typeface="Arial" pitchFamily="34" charset="0"/>
                <a:cs typeface="Arial" pitchFamily="34" charset="0"/>
              </a:rPr>
              <a:t>table</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057F8F9C-C170-D9A2-2ABB-64E6B4543D2D}"/>
              </a:ext>
            </a:extLst>
          </p:cNvPr>
          <p:cNvSpPr/>
          <p:nvPr/>
        </p:nvSpPr>
        <p:spPr>
          <a:xfrm>
            <a:off x="303539" y="5229200"/>
            <a:ext cx="11737304"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LOCAL TEMPORARY keyword specifies that the table is temporary and its data is visible to current sessions within the same database. However, the data in the table is only visible to the current session and is automatically dropped at the end of the session or when the session disconnects.</a:t>
            </a:r>
          </a:p>
        </p:txBody>
      </p:sp>
      <p:sp>
        <p:nvSpPr>
          <p:cNvPr id="8" name="TextBox 7">
            <a:extLst>
              <a:ext uri="{FF2B5EF4-FFF2-40B4-BE49-F238E27FC236}">
                <a16:creationId xmlns:a16="http://schemas.microsoft.com/office/drawing/2014/main" id="{342C789A-FA30-67A9-25FE-273109C7305E}"/>
              </a:ext>
            </a:extLst>
          </p:cNvPr>
          <p:cNvSpPr txBox="1"/>
          <p:nvPr/>
        </p:nvSpPr>
        <p:spPr>
          <a:xfrm>
            <a:off x="262558" y="1870373"/>
            <a:ext cx="11526016" cy="200054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LOCAL</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TEMPORARY</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TABLE</a:t>
            </a:r>
            <a:r>
              <a:rPr lang="en-US" dirty="0">
                <a:latin typeface="Liberation Mono"/>
                <a:cs typeface="Arial" panose="020B0604020202020204" pitchFamily="34" charset="0"/>
              </a:rPr>
              <a:t> temp (id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 </a:t>
            </a:r>
            <a:r>
              <a:rPr lang="en-US" dirty="0">
                <a:solidFill>
                  <a:srgbClr val="FD8603"/>
                </a:solidFill>
                <a:latin typeface="Liberation Mono"/>
              </a:rPr>
              <a:t>GENERATED</a:t>
            </a:r>
            <a:r>
              <a:rPr lang="en-US" dirty="0">
                <a:latin typeface="Liberation Mono"/>
                <a:cs typeface="Arial" panose="020B0604020202020204" pitchFamily="34" charset="0"/>
              </a:rPr>
              <a:t> </a:t>
            </a:r>
            <a:r>
              <a:rPr lang="en-US" dirty="0">
                <a:solidFill>
                  <a:srgbClr val="FD8603"/>
                </a:solidFill>
                <a:latin typeface="Liberation Mono"/>
              </a:rPr>
              <a:t>ALWAYS</a:t>
            </a:r>
            <a:r>
              <a:rPr lang="en-US" dirty="0">
                <a:latin typeface="Liberation Mono"/>
                <a:cs typeface="Arial" panose="020B0604020202020204" pitchFamily="34" charset="0"/>
              </a:rPr>
              <a:t> </a:t>
            </a:r>
            <a:r>
              <a:rPr lang="en-US" dirty="0">
                <a:solidFill>
                  <a:srgbClr val="FD8603"/>
                </a:solidFill>
                <a:latin typeface="Liberation Mono"/>
              </a:rPr>
              <a:t>AS </a:t>
            </a:r>
            <a:r>
              <a:rPr lang="en-US" dirty="0">
                <a:latin typeface="Liberation Mono"/>
                <a:cs typeface="Arial" panose="020B0604020202020204" pitchFamily="34" charset="0"/>
              </a:rPr>
              <a:t>(</a:t>
            </a:r>
            <a:r>
              <a:rPr lang="en-US" dirty="0">
                <a:solidFill>
                  <a:srgbClr val="FD8603"/>
                </a:solidFill>
                <a:latin typeface="Liberation Mono"/>
              </a:rPr>
              <a:t>NEXTVAL</a:t>
            </a:r>
            <a:r>
              <a:rPr lang="en-US" dirty="0">
                <a:latin typeface="Liberation Mono"/>
                <a:cs typeface="Arial" panose="020B0604020202020204" pitchFamily="34" charset="0"/>
              </a:rPr>
              <a:t>('S1')), ename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password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a:t>
            </a:r>
            <a:r>
              <a:rPr lang="en-US" dirty="0">
                <a:solidFill>
                  <a:srgbClr val="FD8603"/>
                </a:solidFill>
                <a:latin typeface="Liberation Mono"/>
              </a:rPr>
              <a:t>INVISIBLE</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'SALEEL'</a:t>
            </a:r>
            <a:r>
              <a:rPr lang="en-IN" dirty="0">
                <a:latin typeface="Liberation Mono"/>
              </a:rPr>
              <a:t>,</a:t>
            </a:r>
            <a:r>
              <a:rPr lang="en-IN" dirty="0">
                <a:solidFill>
                  <a:srgbClr val="669900"/>
                </a:solidFill>
                <a:latin typeface="Liberation Mono"/>
              </a:rPr>
              <a:t>'SALEEL'</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'SHARMIN'</a:t>
            </a:r>
            <a:r>
              <a:rPr lang="en-IN" dirty="0">
                <a:latin typeface="Liberation Mono"/>
              </a:rPr>
              <a:t>,</a:t>
            </a:r>
            <a:r>
              <a:rPr lang="en-IN" dirty="0">
                <a:solidFill>
                  <a:srgbClr val="669900"/>
                </a:solidFill>
                <a:latin typeface="Liberation Mono"/>
              </a:rPr>
              <a:t>'SHARMIN'</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'VRUSHALI'</a:t>
            </a:r>
            <a:r>
              <a:rPr lang="en-IN" dirty="0">
                <a:latin typeface="Liberation Mono"/>
              </a:rPr>
              <a:t>,</a:t>
            </a:r>
            <a:r>
              <a:rPr lang="en-IN" dirty="0">
                <a:solidFill>
                  <a:srgbClr val="669900"/>
                </a:solidFill>
                <a:latin typeface="Liberation Mono"/>
              </a:rPr>
              <a:t>'VRUSHALI'</a:t>
            </a:r>
            <a:r>
              <a:rPr lang="en-IN" dirty="0">
                <a:latin typeface="Liberation Mono"/>
              </a:rPr>
              <a:t>);</a:t>
            </a:r>
          </a:p>
        </p:txBody>
      </p:sp>
    </p:spTree>
    <p:extLst>
      <p:ext uri="{BB962C8B-B14F-4D97-AF65-F5344CB8AC3E}">
        <p14:creationId xmlns:p14="http://schemas.microsoft.com/office/powerpoint/2010/main" val="11164666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alter table</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385260660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add column</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8ABBE188-CB4C-96A4-AF57-973CE3C67F92}"/>
              </a:ext>
            </a:extLst>
          </p:cNvPr>
          <p:cNvSpPr/>
          <p:nvPr/>
        </p:nvSpPr>
        <p:spPr>
          <a:xfrm>
            <a:off x="190550" y="1674668"/>
            <a:ext cx="11810106" cy="1446550"/>
          </a:xfrm>
          <a:prstGeom prst="rect">
            <a:avLst/>
          </a:prstGeom>
        </p:spPr>
        <p:txBody>
          <a:bodyPr wrap="square">
            <a:spAutoFit/>
          </a:bodyPr>
          <a:lstStyle/>
          <a:p>
            <a:r>
              <a:rPr lang="en-IN" sz="2000" dirty="0">
                <a:solidFill>
                  <a:srgbClr val="0077AA"/>
                </a:solidFill>
                <a:latin typeface="Liberation Mono"/>
              </a:rPr>
              <a:t>ALTER</a:t>
            </a:r>
            <a:r>
              <a:rPr lang="en-IN" sz="2000" dirty="0">
                <a:solidFill>
                  <a:schemeClr val="tx1">
                    <a:lumMod val="65000"/>
                    <a:lumOff val="35000"/>
                  </a:schemeClr>
                </a:solidFill>
                <a:latin typeface="Liberation Mono"/>
              </a:rPr>
              <a:t> </a:t>
            </a:r>
            <a:r>
              <a:rPr lang="en-IN" sz="2000" dirty="0">
                <a:solidFill>
                  <a:srgbClr val="0077AA"/>
                </a:solidFill>
                <a:latin typeface="Liberation Mono"/>
              </a:rPr>
              <a:t>TABLE</a:t>
            </a:r>
            <a:r>
              <a:rPr lang="en-IN" sz="2000" dirty="0">
                <a:solidFill>
                  <a:schemeClr val="tx1">
                    <a:lumMod val="65000"/>
                    <a:lumOff val="35000"/>
                  </a:schemeClr>
                </a:solidFill>
                <a:latin typeface="Liberation Mono"/>
              </a:rPr>
              <a:t> </a:t>
            </a:r>
            <a:r>
              <a:rPr lang="en-IN" sz="2000" dirty="0">
                <a:solidFill>
                  <a:schemeClr val="tx1">
                    <a:lumMod val="75000"/>
                    <a:lumOff val="25000"/>
                  </a:schemeClr>
                </a:solidFill>
                <a:latin typeface="Liberation Mono"/>
              </a:rPr>
              <a:t>tableName</a:t>
            </a:r>
            <a:r>
              <a:rPr lang="en-IN" sz="2000" dirty="0">
                <a:solidFill>
                  <a:schemeClr val="tx1">
                    <a:lumMod val="65000"/>
                    <a:lumOff val="35000"/>
                  </a:schemeClr>
                </a:solidFill>
                <a:latin typeface="Liberation Mono"/>
              </a:rPr>
              <a:t> </a:t>
            </a:r>
            <a:r>
              <a:rPr lang="en-IN" sz="2000" dirty="0">
                <a:solidFill>
                  <a:srgbClr val="0077AA"/>
                </a:solidFill>
                <a:latin typeface="Liberation Mono"/>
              </a:rPr>
              <a:t>ADD</a:t>
            </a:r>
            <a:r>
              <a:rPr lang="en-IN" sz="2000" dirty="0">
                <a:solidFill>
                  <a:schemeClr val="tx1">
                    <a:lumMod val="65000"/>
                    <a:lumOff val="35000"/>
                  </a:schemeClr>
                </a:solidFill>
                <a:latin typeface="Liberation Mono"/>
              </a:rPr>
              <a:t> </a:t>
            </a:r>
            <a:r>
              <a:rPr lang="en-IN" sz="2000" dirty="0">
                <a:solidFill>
                  <a:srgbClr val="0077AA"/>
                </a:solidFill>
                <a:latin typeface="Liberation Mono"/>
              </a:rPr>
              <a:t>COLUMN</a:t>
            </a:r>
            <a:r>
              <a:rPr lang="en-IN" sz="2000" dirty="0">
                <a:solidFill>
                  <a:schemeClr val="tx1">
                    <a:lumMod val="65000"/>
                    <a:lumOff val="35000"/>
                  </a:schemeClr>
                </a:solidFill>
                <a:latin typeface="Liberation Mono"/>
              </a:rPr>
              <a:t>  { </a:t>
            </a:r>
            <a:r>
              <a:rPr lang="en-IN" sz="2000" i="1" dirty="0">
                <a:latin typeface="Liberation Mono"/>
              </a:rPr>
              <a:t>columnName</a:t>
            </a:r>
            <a:r>
              <a:rPr lang="en-IN" sz="2000" dirty="0">
                <a:solidFill>
                  <a:schemeClr val="tx1">
                    <a:lumMod val="65000"/>
                    <a:lumOff val="35000"/>
                  </a:schemeClr>
                </a:solidFill>
                <a:latin typeface="Liberation Mono"/>
              </a:rPr>
              <a:t> </a:t>
            </a:r>
            <a:r>
              <a:rPr lang="en-IN" sz="2000" i="1" dirty="0">
                <a:latin typeface="Liberation Mono"/>
              </a:rPr>
              <a:t>baseDataType </a:t>
            </a:r>
            <a:r>
              <a:rPr lang="en-IN" sz="2000" i="1" dirty="0">
                <a:solidFill>
                  <a:schemeClr val="accent4">
                    <a:lumMod val="50000"/>
                  </a:schemeClr>
                </a:solidFill>
                <a:latin typeface="Liberation Mono"/>
              </a:rPr>
              <a:t>columnDefination</a:t>
            </a:r>
            <a:r>
              <a:rPr lang="en-IN" sz="2000" dirty="0">
                <a:solidFill>
                  <a:schemeClr val="tx1">
                    <a:lumMod val="65000"/>
                    <a:lumOff val="35000"/>
                  </a:schemeClr>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65000"/>
                    <a:lumOff val="35000"/>
                  </a:schemeClr>
                </a:solidFill>
                <a:latin typeface="Liberation Mono"/>
              </a:rPr>
              <a:t> 	</a:t>
            </a:r>
          </a:p>
          <a:p>
            <a:r>
              <a:rPr lang="en-IN" sz="2000" dirty="0">
                <a:solidFill>
                  <a:schemeClr val="tx1">
                    <a:lumMod val="65000"/>
                    <a:lumOff val="35000"/>
                  </a:schemeClr>
                </a:solidFill>
                <a:latin typeface="Liberation Mono"/>
              </a:rPr>
              <a:t>( </a:t>
            </a:r>
            <a:r>
              <a:rPr lang="en-IN" sz="2000" i="1" dirty="0">
                <a:latin typeface="Liberation Mono"/>
              </a:rPr>
              <a:t>columnName</a:t>
            </a:r>
            <a:r>
              <a:rPr lang="en-IN" sz="2000" dirty="0">
                <a:solidFill>
                  <a:schemeClr val="tx1">
                    <a:lumMod val="65000"/>
                    <a:lumOff val="35000"/>
                  </a:schemeClr>
                </a:solidFill>
                <a:latin typeface="Liberation Mono"/>
              </a:rPr>
              <a:t> </a:t>
            </a:r>
            <a:r>
              <a:rPr lang="en-IN" sz="2000" i="1" dirty="0">
                <a:latin typeface="Liberation Mono"/>
              </a:rPr>
              <a:t>baseDataType </a:t>
            </a:r>
            <a:r>
              <a:rPr lang="en-IN" sz="2000" i="1" dirty="0">
                <a:solidFill>
                  <a:schemeClr val="accent4">
                    <a:lumMod val="50000"/>
                  </a:schemeClr>
                </a:solidFill>
                <a:latin typeface="Liberation Mono"/>
              </a:rPr>
              <a:t>columnDefination</a:t>
            </a:r>
            <a:r>
              <a:rPr lang="en-IN" sz="2000" dirty="0">
                <a:solidFill>
                  <a:schemeClr val="tx1">
                    <a:lumMod val="65000"/>
                    <a:lumOff val="35000"/>
                  </a:schemeClr>
                </a:solidFill>
                <a:latin typeface="Liberation Mono"/>
              </a:rPr>
              <a:t>, ... ) } </a:t>
            </a:r>
          </a:p>
          <a:p>
            <a:endParaRPr lang="en-IN" sz="800" dirty="0">
              <a:solidFill>
                <a:schemeClr val="tx1">
                  <a:lumMod val="65000"/>
                  <a:lumOff val="35000"/>
                </a:schemeClr>
              </a:solidFill>
              <a:latin typeface="Liberation Mono"/>
            </a:endParaRPr>
          </a:p>
          <a:p>
            <a:r>
              <a:rPr lang="en-IN" sz="2000" dirty="0">
                <a:solidFill>
                  <a:schemeClr val="accent4">
                    <a:lumMod val="50000"/>
                  </a:schemeClr>
                </a:solidFill>
                <a:latin typeface="Liberation Mono"/>
              </a:rPr>
              <a:t>(</a:t>
            </a:r>
            <a:r>
              <a:rPr lang="en-IN" sz="2000" i="1" dirty="0">
                <a:solidFill>
                  <a:schemeClr val="accent4">
                    <a:lumMod val="50000"/>
                  </a:schemeClr>
                </a:solidFill>
                <a:latin typeface="Liberation Mono"/>
              </a:rPr>
              <a:t>columnDefination</a:t>
            </a:r>
            <a:r>
              <a:rPr lang="en-IN" sz="2000" dirty="0">
                <a:solidFill>
                  <a:schemeClr val="accent4">
                    <a:lumMod val="50000"/>
                  </a:schemeClr>
                </a:solidFill>
                <a:latin typeface="Liberation Mono"/>
              </a:rPr>
              <a:t>)</a:t>
            </a:r>
            <a:endParaRPr lang="en-IN" sz="2000" dirty="0">
              <a:solidFill>
                <a:schemeClr val="tx1">
                  <a:lumMod val="75000"/>
                  <a:lumOff val="25000"/>
                </a:schemeClr>
              </a:solidFill>
              <a:latin typeface="Liberation Mono"/>
            </a:endParaRPr>
          </a:p>
          <a:p>
            <a:r>
              <a:rPr lang="en-IN" sz="2000" dirty="0">
                <a:solidFill>
                  <a:schemeClr val="tx1">
                    <a:lumMod val="65000"/>
                    <a:lumOff val="35000"/>
                  </a:schemeClr>
                </a:solidFill>
                <a:latin typeface="Liberation Mono"/>
              </a:rPr>
              <a:t>{ </a:t>
            </a:r>
            <a:r>
              <a:rPr lang="en-IN" sz="2000" dirty="0">
                <a:solidFill>
                  <a:srgbClr val="0077AA"/>
                </a:solidFill>
                <a:latin typeface="Liberation Mono"/>
              </a:rPr>
              <a:t>BEFORE</a:t>
            </a:r>
            <a:r>
              <a:rPr lang="en-IN" sz="2000" dirty="0">
                <a:solidFill>
                  <a:schemeClr val="tx1">
                    <a:lumMod val="65000"/>
                    <a:lumOff val="35000"/>
                  </a:schemeClr>
                </a:solidFill>
                <a:latin typeface="Liberation Mono"/>
              </a:rPr>
              <a:t> </a:t>
            </a:r>
            <a:r>
              <a:rPr lang="en-IN" sz="2000" i="1" dirty="0">
                <a:latin typeface="Liberation Mono"/>
              </a:rPr>
              <a:t>columnName</a:t>
            </a:r>
            <a:r>
              <a:rPr lang="en-IN" sz="2000" dirty="0">
                <a:solidFill>
                  <a:schemeClr val="tx1">
                    <a:lumMod val="65000"/>
                    <a:lumOff val="35000"/>
                  </a:schemeClr>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65000"/>
                    <a:lumOff val="35000"/>
                  </a:schemeClr>
                </a:solidFill>
                <a:latin typeface="Liberation Mono"/>
              </a:rPr>
              <a:t> </a:t>
            </a:r>
            <a:r>
              <a:rPr lang="en-IN" sz="2000" dirty="0">
                <a:solidFill>
                  <a:srgbClr val="0077AA"/>
                </a:solidFill>
                <a:latin typeface="Liberation Mono"/>
              </a:rPr>
              <a:t>AFTER</a:t>
            </a:r>
            <a:r>
              <a:rPr lang="en-IN" sz="2000" dirty="0">
                <a:solidFill>
                  <a:schemeClr val="tx1">
                    <a:lumMod val="65000"/>
                    <a:lumOff val="35000"/>
                  </a:schemeClr>
                </a:solidFill>
                <a:latin typeface="Liberation Mono"/>
              </a:rPr>
              <a:t> </a:t>
            </a:r>
            <a:r>
              <a:rPr lang="en-IN" sz="2000" i="1" dirty="0">
                <a:latin typeface="Liberation Mono"/>
              </a:rPr>
              <a:t>columnName</a:t>
            </a:r>
            <a:r>
              <a:rPr lang="en-IN" sz="2000" dirty="0">
                <a:solidFill>
                  <a:schemeClr val="tx1">
                    <a:lumMod val="65000"/>
                    <a:lumOff val="35000"/>
                  </a:schemeClr>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65000"/>
                    <a:lumOff val="35000"/>
                  </a:schemeClr>
                </a:solidFill>
                <a:latin typeface="Liberation Mono"/>
              </a:rPr>
              <a:t> </a:t>
            </a:r>
            <a:r>
              <a:rPr lang="en-IN" sz="2000" dirty="0">
                <a:solidFill>
                  <a:srgbClr val="0077AA"/>
                </a:solidFill>
                <a:latin typeface="Liberation Mono"/>
              </a:rPr>
              <a:t>FIRST</a:t>
            </a:r>
            <a:r>
              <a:rPr lang="en-IN" sz="2000" dirty="0">
                <a:solidFill>
                  <a:schemeClr val="tx1">
                    <a:lumMod val="65000"/>
                    <a:lumOff val="35000"/>
                  </a:schemeClr>
                </a:solidFill>
                <a:latin typeface="Liberation Mono"/>
              </a:rPr>
              <a:t> }</a:t>
            </a:r>
          </a:p>
        </p:txBody>
      </p:sp>
      <p:sp>
        <p:nvSpPr>
          <p:cNvPr id="3" name="TextBox 2">
            <a:extLst>
              <a:ext uri="{FF2B5EF4-FFF2-40B4-BE49-F238E27FC236}">
                <a16:creationId xmlns:a16="http://schemas.microsoft.com/office/drawing/2014/main" id="{06CBF873-4984-BA0B-1F2E-2C6607AD3DA7}"/>
              </a:ext>
            </a:extLst>
          </p:cNvPr>
          <p:cNvSpPr txBox="1"/>
          <p:nvPr/>
        </p:nvSpPr>
        <p:spPr>
          <a:xfrm>
            <a:off x="262558" y="3416220"/>
            <a:ext cx="11526016" cy="289310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CREATE</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(20));</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ALTER</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a:t>
            </a:r>
            <a:r>
              <a:rPr lang="en-IN" dirty="0">
                <a:solidFill>
                  <a:srgbClr val="0077AA"/>
                </a:solidFill>
                <a:latin typeface="Liberation Mono"/>
                <a:cs typeface="Arial" panose="020B0604020202020204" pitchFamily="34" charset="0"/>
              </a:rPr>
              <a:t>ADD</a:t>
            </a:r>
            <a:r>
              <a:rPr lang="en-IN" dirty="0">
                <a:latin typeface="Liberation Mono"/>
              </a:rPr>
              <a:t> </a:t>
            </a:r>
            <a:r>
              <a:rPr lang="en-IN" dirty="0">
                <a:solidFill>
                  <a:srgbClr val="0077AA"/>
                </a:solidFill>
                <a:latin typeface="Liberation Mono"/>
                <a:cs typeface="Arial" panose="020B0604020202020204" pitchFamily="34" charset="0"/>
              </a:rPr>
              <a:t>COLUMN</a:t>
            </a:r>
            <a:r>
              <a:rPr lang="en-IN" dirty="0">
                <a:latin typeface="Liberation Mono"/>
              </a:rPr>
              <a:t> (id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0077AA"/>
                </a:solidFill>
                <a:latin typeface="Liberation Mono"/>
                <a:cs typeface="Arial" panose="020B0604020202020204" pitchFamily="34" charset="0"/>
              </a:rPr>
              <a:t>FIRST</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ALTER</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a:t>
            </a:r>
            <a:r>
              <a:rPr lang="en-IN" dirty="0">
                <a:solidFill>
                  <a:srgbClr val="0077AA"/>
                </a:solidFill>
                <a:latin typeface="Liberation Mono"/>
                <a:cs typeface="Arial" panose="020B0604020202020204" pitchFamily="34" charset="0"/>
              </a:rPr>
              <a:t>ADD</a:t>
            </a:r>
            <a:r>
              <a:rPr lang="en-IN" dirty="0">
                <a:latin typeface="Liberation Mono"/>
              </a:rPr>
              <a:t> </a:t>
            </a:r>
            <a:r>
              <a:rPr lang="en-IN" dirty="0">
                <a:solidFill>
                  <a:srgbClr val="0077AA"/>
                </a:solidFill>
                <a:latin typeface="Liberation Mono"/>
                <a:cs typeface="Arial" panose="020B0604020202020204" pitchFamily="34" charset="0"/>
              </a:rPr>
              <a:t>COLUMN</a:t>
            </a:r>
            <a:r>
              <a:rPr lang="en-IN" dirty="0">
                <a:latin typeface="Liberation Mono"/>
              </a:rPr>
              <a:t>( sal </a:t>
            </a:r>
            <a:r>
              <a:rPr lang="en-IN" dirty="0">
                <a:solidFill>
                  <a:srgbClr val="834689"/>
                </a:solidFill>
                <a:latin typeface="Liberation Mono"/>
                <a:cs typeface="Arial" panose="020B0604020202020204" pitchFamily="34" charset="0"/>
              </a:rPr>
              <a:t>INT</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ALTER</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a:t>
            </a:r>
            <a:r>
              <a:rPr lang="en-IN" dirty="0">
                <a:solidFill>
                  <a:srgbClr val="0077AA"/>
                </a:solidFill>
                <a:latin typeface="Liberation Mono"/>
                <a:cs typeface="Arial" panose="020B0604020202020204" pitchFamily="34" charset="0"/>
              </a:rPr>
              <a:t>ADD</a:t>
            </a:r>
            <a:r>
              <a:rPr lang="en-IN" dirty="0">
                <a:latin typeface="Liberation Mono"/>
              </a:rPr>
              <a:t> </a:t>
            </a:r>
            <a:r>
              <a:rPr lang="en-IN" dirty="0">
                <a:solidFill>
                  <a:srgbClr val="0077AA"/>
                </a:solidFill>
                <a:latin typeface="Liberation Mono"/>
                <a:cs typeface="Arial" panose="020B0604020202020204" pitchFamily="34" charset="0"/>
              </a:rPr>
              <a:t>COLUMN</a:t>
            </a:r>
            <a:r>
              <a:rPr lang="en-IN" dirty="0">
                <a:latin typeface="Liberation Mono"/>
              </a:rPr>
              <a:t> (city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a:t>
            </a:r>
            <a:r>
              <a:rPr lang="en-IN" dirty="0">
                <a:solidFill>
                  <a:srgbClr val="0077AA"/>
                </a:solidFill>
                <a:latin typeface="Liberation Mono"/>
                <a:cs typeface="Arial" panose="020B0604020202020204" pitchFamily="34" charset="0"/>
              </a:rPr>
              <a:t>AFTER</a:t>
            </a:r>
            <a:r>
              <a:rPr lang="en-IN" dirty="0">
                <a:latin typeface="Liberation Mono"/>
              </a:rPr>
              <a:t> ename;</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ALTER</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a:t>
            </a:r>
            <a:r>
              <a:rPr lang="en-IN" dirty="0">
                <a:solidFill>
                  <a:srgbClr val="0077AA"/>
                </a:solidFill>
                <a:latin typeface="Liberation Mono"/>
                <a:cs typeface="Arial" panose="020B0604020202020204" pitchFamily="34" charset="0"/>
              </a:rPr>
              <a:t>ADD</a:t>
            </a:r>
            <a:r>
              <a:rPr lang="en-IN" dirty="0">
                <a:latin typeface="Liberation Mono"/>
              </a:rPr>
              <a:t> </a:t>
            </a:r>
            <a:r>
              <a:rPr lang="en-IN" dirty="0">
                <a:solidFill>
                  <a:srgbClr val="0077AA"/>
                </a:solidFill>
                <a:latin typeface="Liberation Mono"/>
                <a:cs typeface="Arial" panose="020B0604020202020204" pitchFamily="34" charset="0"/>
              </a:rPr>
              <a:t>COLUMN</a:t>
            </a:r>
            <a:r>
              <a:rPr lang="en-IN" dirty="0">
                <a:latin typeface="Liberation Mono"/>
              </a:rPr>
              <a:t> (state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a:t>
            </a:r>
            <a:r>
              <a:rPr lang="en-IN" dirty="0">
                <a:solidFill>
                  <a:srgbClr val="0077AA"/>
                </a:solidFill>
                <a:latin typeface="Liberation Mono"/>
                <a:cs typeface="Arial" panose="020B0604020202020204" pitchFamily="34" charset="0"/>
              </a:rPr>
              <a:t>BEFORE</a:t>
            </a:r>
            <a:r>
              <a:rPr lang="en-IN" dirty="0">
                <a:latin typeface="Liberation Mono"/>
              </a:rPr>
              <a:t> salary;</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ADD</a:t>
            </a:r>
            <a:r>
              <a:rPr lang="en-US" dirty="0">
                <a:latin typeface="Liberation Mono"/>
              </a:rPr>
              <a:t> </a:t>
            </a:r>
            <a:r>
              <a:rPr lang="en-US" dirty="0">
                <a:solidFill>
                  <a:srgbClr val="0077AA"/>
                </a:solidFill>
                <a:latin typeface="Liberation Mono"/>
                <a:cs typeface="Arial" panose="020B0604020202020204" pitchFamily="34" charset="0"/>
              </a:rPr>
              <a:t>COLUMN</a:t>
            </a:r>
            <a:r>
              <a:rPr lang="en-US" dirty="0">
                <a:latin typeface="Liberation Mono"/>
              </a:rPr>
              <a:t>(comm </a:t>
            </a:r>
            <a:r>
              <a:rPr lang="en-US" dirty="0">
                <a:solidFill>
                  <a:srgbClr val="834689"/>
                </a:solidFill>
                <a:latin typeface="Liberation Mono"/>
                <a:cs typeface="Arial" panose="020B0604020202020204" pitchFamily="34" charset="0"/>
              </a:rPr>
              <a:t>INT</a:t>
            </a:r>
            <a:r>
              <a:rPr lang="en-US" dirty="0">
                <a:latin typeface="Liberation Mono"/>
              </a:rPr>
              <a:t>, total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FD8603"/>
                </a:solidFill>
                <a:latin typeface="Liberation Mono"/>
              </a:rPr>
              <a:t>GENERATED</a:t>
            </a:r>
            <a:r>
              <a:rPr lang="en-US" dirty="0">
                <a:latin typeface="Liberation Mono"/>
              </a:rPr>
              <a:t> </a:t>
            </a:r>
            <a:r>
              <a:rPr lang="en-US" dirty="0">
                <a:solidFill>
                  <a:srgbClr val="FD8603"/>
                </a:solidFill>
                <a:latin typeface="Liberation Mono"/>
              </a:rPr>
              <a:t>ALWAYS</a:t>
            </a:r>
            <a:r>
              <a:rPr lang="en-US" dirty="0">
                <a:latin typeface="Liberation Mono"/>
              </a:rPr>
              <a:t> </a:t>
            </a:r>
            <a:r>
              <a:rPr lang="en-US" dirty="0">
                <a:solidFill>
                  <a:srgbClr val="FD8603"/>
                </a:solidFill>
                <a:latin typeface="Liberation Mono"/>
              </a:rPr>
              <a:t>AS</a:t>
            </a:r>
            <a:r>
              <a:rPr lang="en-US" dirty="0">
                <a:latin typeface="Liberation Mono"/>
              </a:rPr>
              <a:t>(</a:t>
            </a:r>
            <a:r>
              <a:rPr lang="en-US" dirty="0" err="1">
                <a:latin typeface="Liberation Mono"/>
              </a:rPr>
              <a:t>sal</a:t>
            </a:r>
            <a:r>
              <a:rPr lang="en-US" dirty="0">
                <a:latin typeface="Liberation Mono"/>
              </a:rPr>
              <a:t> + comm));</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solidFill>
                  <a:srgbClr val="0077AA"/>
                </a:solidFill>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6" name="TextBox 5">
            <a:extLst>
              <a:ext uri="{FF2B5EF4-FFF2-40B4-BE49-F238E27FC236}">
                <a16:creationId xmlns:a16="http://schemas.microsoft.com/office/drawing/2014/main" id="{C94E2848-1A43-811E-2596-A47DA966C0BB}"/>
              </a:ext>
            </a:extLst>
          </p:cNvPr>
          <p:cNvSpPr txBox="1"/>
          <p:nvPr/>
        </p:nvSpPr>
        <p:spPr>
          <a:xfrm>
            <a:off x="165020" y="876739"/>
            <a:ext cx="11810106"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Adds a new column to a table. </a:t>
            </a:r>
          </a:p>
        </p:txBody>
      </p:sp>
    </p:spTree>
    <p:extLst>
      <p:ext uri="{BB962C8B-B14F-4D97-AF65-F5344CB8AC3E}">
        <p14:creationId xmlns:p14="http://schemas.microsoft.com/office/powerpoint/2010/main" val="413732606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drop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425939921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drop column</a:t>
            </a:r>
            <a:endParaRPr lang="en-IN" sz="3200" i="1" dirty="0">
              <a:solidFill>
                <a:srgbClr val="FF9900"/>
              </a:solidFill>
              <a:latin typeface="Arial" pitchFamily="34" charset="0"/>
              <a:cs typeface="Arial" pitchFamily="34" charset="0"/>
            </a:endParaRP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i="1" dirty="0">
                <a:latin typeface="Palatino Linotype" panose="02040502050505030304" pitchFamily="18" charset="0"/>
                <a:cs typeface="Segoe UI Light" panose="020B0502040204020203" pitchFamily="34" charset="0"/>
              </a:rPr>
              <a:t>Removes column(s) from a table. This command commits an open transaction in this connection.</a:t>
            </a:r>
            <a:endParaRPr lang="en-US" sz="2000" dirty="0">
              <a:latin typeface="Palatino Linotype" panose="02040502050505030304" pitchFamily="18" charset="0"/>
              <a:cs typeface="Segoe UI Light" panose="020B0502040204020203" pitchFamily="34" charset="0"/>
            </a:endParaRP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
        <p:nvSpPr>
          <p:cNvPr id="3" name="Rectangle 2">
            <a:extLst>
              <a:ext uri="{FF2B5EF4-FFF2-40B4-BE49-F238E27FC236}">
                <a16:creationId xmlns:a16="http://schemas.microsoft.com/office/drawing/2014/main" id="{3BB92474-CE73-9E27-9B4E-5116CE4EDC4F}"/>
              </a:ext>
            </a:extLst>
          </p:cNvPr>
          <p:cNvSpPr/>
          <p:nvPr/>
        </p:nvSpPr>
        <p:spPr>
          <a:xfrm>
            <a:off x="190550" y="1564050"/>
            <a:ext cx="11810106" cy="400110"/>
          </a:xfrm>
          <a:prstGeom prst="rect">
            <a:avLst/>
          </a:prstGeom>
        </p:spPr>
        <p:txBody>
          <a:bodyPr wrap="square">
            <a:spAutoFit/>
          </a:bodyPr>
          <a:lstStyle/>
          <a:p>
            <a:pPr>
              <a:spcAft>
                <a:spcPts val="600"/>
              </a:spcAft>
            </a:pPr>
            <a:r>
              <a:rPr lang="en-IN" sz="2000" dirty="0">
                <a:solidFill>
                  <a:srgbClr val="0077AA"/>
                </a:solidFill>
                <a:latin typeface="Liberation Mono"/>
              </a:rPr>
              <a:t>ALTER TABLE </a:t>
            </a:r>
            <a:r>
              <a:rPr lang="en-IN" sz="2000" dirty="0">
                <a:solidFill>
                  <a:schemeClr val="tx1">
                    <a:lumMod val="75000"/>
                    <a:lumOff val="25000"/>
                  </a:schemeClr>
                </a:solidFill>
                <a:latin typeface="Liberation Mono"/>
              </a:rPr>
              <a:t>tableName</a:t>
            </a:r>
            <a:r>
              <a:rPr lang="en-IN" sz="2000" dirty="0">
                <a:solidFill>
                  <a:srgbClr val="0077AA"/>
                </a:solidFill>
                <a:latin typeface="Liberation Mono"/>
              </a:rPr>
              <a:t> DROP </a:t>
            </a:r>
            <a:r>
              <a:rPr lang="en-IN" sz="2000" dirty="0">
                <a:latin typeface="Liberation Mono"/>
              </a:rPr>
              <a:t>COLUMN</a:t>
            </a:r>
            <a:r>
              <a:rPr lang="en-IN" sz="2000" dirty="0">
                <a:solidFill>
                  <a:srgbClr val="0077AA"/>
                </a:solidFill>
                <a:latin typeface="Liberation Mono"/>
              </a:rPr>
              <a:t> </a:t>
            </a:r>
            <a:r>
              <a:rPr lang="en-IN" sz="2000" dirty="0">
                <a:solidFill>
                  <a:schemeClr val="tx1">
                    <a:lumMod val="75000"/>
                    <a:lumOff val="25000"/>
                  </a:schemeClr>
                </a:solidFill>
                <a:latin typeface="Liberation Mono"/>
              </a:rPr>
              <a:t>{ columnName </a:t>
            </a:r>
            <a:r>
              <a:rPr lang="en-IN" sz="2000" dirty="0">
                <a:solidFill>
                  <a:schemeClr val="bg1">
                    <a:lumMod val="65000"/>
                  </a:schemeClr>
                </a:solidFill>
                <a:latin typeface="Liberation Mono"/>
                <a:cs typeface="Arial" panose="020B0604020202020204" pitchFamily="34" charset="0"/>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columnName, . . . ) }</a:t>
            </a:r>
          </a:p>
        </p:txBody>
      </p:sp>
      <p:sp>
        <p:nvSpPr>
          <p:cNvPr id="4" name="TextBox 3">
            <a:extLst>
              <a:ext uri="{FF2B5EF4-FFF2-40B4-BE49-F238E27FC236}">
                <a16:creationId xmlns:a16="http://schemas.microsoft.com/office/drawing/2014/main" id="{3B351732-60CD-41D1-C9FD-46E13E39FB3A}"/>
              </a:ext>
            </a:extLst>
          </p:cNvPr>
          <p:cNvSpPr txBox="1"/>
          <p:nvPr/>
        </p:nvSpPr>
        <p:spPr>
          <a:xfrm>
            <a:off x="262558" y="2276872"/>
            <a:ext cx="11526016" cy="116955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a:t>
            </a:r>
            <a:r>
              <a:rPr lang="en-US" dirty="0">
                <a:solidFill>
                  <a:srgbClr val="0077AA"/>
                </a:solidFill>
                <a:latin typeface="Liberation Mono"/>
                <a:cs typeface="Arial" panose="020B0604020202020204" pitchFamily="34" charset="0"/>
              </a:rPr>
              <a:t> DROP </a:t>
            </a:r>
            <a:r>
              <a:rPr lang="en-US" dirty="0">
                <a:latin typeface="Liberation Mono"/>
              </a:rPr>
              <a:t>COLUMN</a:t>
            </a:r>
            <a:r>
              <a:rPr lang="en-US" dirty="0">
                <a:solidFill>
                  <a:srgbClr val="0077AA"/>
                </a:solidFill>
                <a:latin typeface="Liberation Mono"/>
                <a:cs typeface="Arial" panose="020B0604020202020204" pitchFamily="34" charset="0"/>
              </a:rPr>
              <a:t> </a:t>
            </a:r>
            <a:r>
              <a:rPr lang="en-US" dirty="0">
                <a:latin typeface="Liberation Mono"/>
              </a:rPr>
              <a:t>ename;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a:t>
            </a:r>
            <a:r>
              <a:rPr lang="en-US" dirty="0">
                <a:solidFill>
                  <a:srgbClr val="0077AA"/>
                </a:solidFill>
                <a:latin typeface="Liberation Mono"/>
                <a:cs typeface="Arial" panose="020B0604020202020204" pitchFamily="34" charset="0"/>
              </a:rPr>
              <a:t> DROP </a:t>
            </a:r>
            <a:r>
              <a:rPr lang="en-US" dirty="0">
                <a:latin typeface="Liberation Mono"/>
              </a:rPr>
              <a:t>COLUMN (</a:t>
            </a:r>
            <a:r>
              <a:rPr lang="en-US" dirty="0" err="1">
                <a:latin typeface="Liberation Mono"/>
              </a:rPr>
              <a:t>sal</a:t>
            </a:r>
            <a:r>
              <a:rPr lang="en-US" dirty="0">
                <a:latin typeface="Liberation Mono"/>
              </a:rPr>
              <a:t>, password);</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Tree>
    <p:extLst>
      <p:ext uri="{BB962C8B-B14F-4D97-AF65-F5344CB8AC3E}">
        <p14:creationId xmlns:p14="http://schemas.microsoft.com/office/powerpoint/2010/main" val="229471162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alter table alter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377383817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 alter column</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8ABBE188-CB4C-96A4-AF57-973CE3C67F92}"/>
              </a:ext>
            </a:extLst>
          </p:cNvPr>
          <p:cNvSpPr/>
          <p:nvPr/>
        </p:nvSpPr>
        <p:spPr>
          <a:xfrm>
            <a:off x="190550" y="548680"/>
            <a:ext cx="11810106" cy="6170920"/>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bg1">
                    <a:lumMod val="65000"/>
                  </a:schemeClr>
                </a:solidFill>
                <a:latin typeface="Liberation Mono"/>
              </a:rPr>
              <a:t>|</a:t>
            </a:r>
            <a:r>
              <a:rPr lang="en-IN" sz="2000" dirty="0">
                <a:solidFill>
                  <a:schemeClr val="tx1">
                    <a:lumMod val="75000"/>
                    <a:lumOff val="25000"/>
                  </a:schemeClr>
                </a:solidFill>
                <a:latin typeface="Liberation Mono"/>
              </a:rPr>
              <a:t> { </a:t>
            </a:r>
            <a:r>
              <a:rPr lang="en-IN" sz="2000" dirty="0">
                <a:solidFill>
                  <a:srgbClr val="0077AA"/>
                </a:solidFill>
                <a:latin typeface="Liberation Mono"/>
              </a:rPr>
              <a:t>RENAME</a:t>
            </a:r>
            <a:r>
              <a:rPr lang="en-IN" sz="2000" dirty="0">
                <a:solidFill>
                  <a:schemeClr val="tx1">
                    <a:lumMod val="75000"/>
                    <a:lumOff val="25000"/>
                  </a:schemeClr>
                </a:solidFill>
                <a:latin typeface="Liberation Mono"/>
              </a:rPr>
              <a:t> </a:t>
            </a:r>
            <a:r>
              <a:rPr lang="en-IN" sz="2000" dirty="0">
                <a:solidFill>
                  <a:srgbClr val="0077AA"/>
                </a:solidFill>
                <a:latin typeface="Liberation Mono"/>
              </a:rPr>
              <a:t>TO</a:t>
            </a:r>
            <a:r>
              <a:rPr lang="en-IN" sz="2000" dirty="0">
                <a:solidFill>
                  <a:schemeClr val="tx1">
                    <a:lumMod val="75000"/>
                    <a:lumOff val="25000"/>
                  </a:schemeClr>
                </a:solidFill>
                <a:latin typeface="Liberation Mono"/>
              </a:rPr>
              <a:t> name }</a:t>
            </a:r>
          </a:p>
          <a:p>
            <a:pPr>
              <a:spcAft>
                <a:spcPts val="600"/>
              </a:spcAft>
            </a:pPr>
            <a:r>
              <a:rPr lang="en-IN" sz="2000" dirty="0">
                <a:solidFill>
                  <a:schemeClr val="bg1">
                    <a:lumMod val="65000"/>
                  </a:schemeClr>
                </a:solidFill>
                <a:latin typeface="Liberation Mono"/>
              </a:rPr>
              <a:t>|</a:t>
            </a: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solidFill>
                  <a:srgbClr val="0077AA"/>
                </a:solidFill>
                <a:latin typeface="Liberation Mono"/>
              </a:rPr>
              <a:t>GENERATED</a:t>
            </a:r>
            <a:r>
              <a:rPr lang="en-IN" sz="2000" dirty="0">
                <a:solidFill>
                  <a:schemeClr val="tx1">
                    <a:lumMod val="75000"/>
                    <a:lumOff val="25000"/>
                  </a:schemeClr>
                </a:solidFill>
                <a:latin typeface="Liberation Mono"/>
              </a:rPr>
              <a:t> { ALWAYS AS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BY DEFAULT } [ alterIdentityColumnOption [...] ]</a:t>
            </a:r>
          </a:p>
          <a:p>
            <a:pPr>
              <a:spcAft>
                <a:spcPts val="600"/>
              </a:spcAft>
            </a:pPr>
            <a:r>
              <a:rPr lang="en-IN" sz="2000" dirty="0">
                <a:solidFill>
                  <a:schemeClr val="bg1">
                    <a:lumMod val="65000"/>
                  </a:schemeClr>
                </a:solidFill>
                <a:latin typeface="Liberation Mono"/>
              </a:rPr>
              <a:t>|</a:t>
            </a:r>
            <a:r>
              <a:rPr lang="en-IN" sz="2000" dirty="0">
                <a:solidFill>
                  <a:schemeClr val="tx1">
                    <a:lumMod val="75000"/>
                    <a:lumOff val="25000"/>
                  </a:schemeClr>
                </a:solidFill>
                <a:latin typeface="Liberation Mono"/>
              </a:rPr>
              <a:t> alterIdentityColumnOption [...]</a:t>
            </a:r>
          </a:p>
          <a:p>
            <a:pPr>
              <a:spcAft>
                <a:spcPts val="600"/>
              </a:spcAft>
            </a:pPr>
            <a:r>
              <a:rPr lang="en-IN" sz="2000" dirty="0">
                <a:solidFill>
                  <a:schemeClr val="bg1">
                    <a:lumMod val="65000"/>
                  </a:schemeClr>
                </a:solidFill>
                <a:latin typeface="Liberation Mono"/>
              </a:rPr>
              <a:t>|</a:t>
            </a:r>
            <a:r>
              <a:rPr lang="en-IN" sz="2000" dirty="0">
                <a:solidFill>
                  <a:schemeClr val="tx1">
                    <a:lumMod val="75000"/>
                    <a:lumOff val="25000"/>
                  </a:schemeClr>
                </a:solidFill>
                <a:latin typeface="Liberation Mono"/>
              </a:rPr>
              <a:t>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IDENTITY</a:t>
            </a:r>
          </a:p>
          <a:p>
            <a:pPr>
              <a:spcAft>
                <a:spcPts val="600"/>
              </a:spcAft>
            </a:pPr>
            <a:r>
              <a:rPr lang="en-IN" sz="2000" dirty="0">
                <a:solidFill>
                  <a:schemeClr val="bg1">
                    <a:lumMod val="65000"/>
                  </a:schemeClr>
                </a:solidFill>
                <a:latin typeface="Liberation Mono"/>
              </a:rPr>
              <a:t>|</a:t>
            </a:r>
            <a:r>
              <a:rPr lang="en-IN" sz="2000" dirty="0">
                <a:solidFill>
                  <a:schemeClr val="tx1">
                    <a:lumMod val="75000"/>
                    <a:lumOff val="25000"/>
                  </a:schemeClr>
                </a:solidFill>
                <a:latin typeface="Liberation Mono"/>
              </a:rPr>
              <a:t> { SELECTIVITY int }</a:t>
            </a:r>
          </a:p>
          <a:p>
            <a:pPr>
              <a:spcAft>
                <a:spcPts val="600"/>
              </a:spcAft>
            </a:pPr>
            <a:r>
              <a:rPr lang="en-IN" sz="2000" dirty="0">
                <a:solidFill>
                  <a:schemeClr val="bg1">
                    <a:lumMod val="65000"/>
                  </a:schemeClr>
                </a:solidFill>
                <a:latin typeface="Liberation Mono"/>
              </a:rPr>
              <a:t>|</a:t>
            </a: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solidFill>
                  <a:srgbClr val="0077AA"/>
                </a:solidFill>
                <a:latin typeface="Liberation Mono"/>
              </a:rPr>
              <a:t>DEFAULT</a:t>
            </a:r>
            <a:r>
              <a:rPr lang="en-IN" sz="2000" dirty="0">
                <a:solidFill>
                  <a:schemeClr val="tx1">
                    <a:lumMod val="75000"/>
                    <a:lumOff val="25000"/>
                  </a:schemeClr>
                </a:solidFill>
                <a:latin typeface="Liberation Mono"/>
              </a:rPr>
              <a:t> expression }</a:t>
            </a:r>
          </a:p>
          <a:p>
            <a:pPr>
              <a:spcAft>
                <a:spcPts val="600"/>
              </a:spcAft>
            </a:pPr>
            <a:r>
              <a:rPr lang="en-IN" sz="2000" dirty="0">
                <a:solidFill>
                  <a:schemeClr val="bg1">
                    <a:lumMod val="65000"/>
                  </a:schemeClr>
                </a:solidFill>
                <a:latin typeface="Liberation Mono"/>
              </a:rPr>
              <a:t>|</a:t>
            </a:r>
            <a:r>
              <a:rPr lang="en-IN" sz="2000" dirty="0">
                <a:solidFill>
                  <a:schemeClr val="tx1">
                    <a:lumMod val="75000"/>
                    <a:lumOff val="25000"/>
                  </a:schemeClr>
                </a:solidFill>
                <a:latin typeface="Liberation Mono"/>
              </a:rPr>
              <a:t> {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DEFAULT }</a:t>
            </a:r>
          </a:p>
          <a:p>
            <a:pPr>
              <a:spcAft>
                <a:spcPts val="600"/>
              </a:spcAft>
            </a:pPr>
            <a:r>
              <a:rPr lang="en-IN" sz="2000" dirty="0">
                <a:solidFill>
                  <a:schemeClr val="bg1">
                    <a:lumMod val="65000"/>
                  </a:schemeClr>
                </a:solidFill>
                <a:latin typeface="Liberation Mono"/>
              </a:rPr>
              <a:t>|</a:t>
            </a:r>
            <a:r>
              <a:rPr lang="en-IN" sz="2000" dirty="0">
                <a:solidFill>
                  <a:schemeClr val="tx1">
                    <a:lumMod val="75000"/>
                    <a:lumOff val="25000"/>
                  </a:schemeClr>
                </a:solidFill>
                <a:latin typeface="Liberation Mono"/>
              </a:rPr>
              <a:t> {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EXPRESSION }</a:t>
            </a:r>
          </a:p>
          <a:p>
            <a:pPr>
              <a:spcAft>
                <a:spcPts val="600"/>
              </a:spcAft>
            </a:pPr>
            <a:r>
              <a:rPr lang="en-IN" sz="2000" dirty="0">
                <a:solidFill>
                  <a:schemeClr val="bg1">
                    <a:lumMod val="65000"/>
                  </a:schemeClr>
                </a:solidFill>
                <a:latin typeface="Liberation Mono"/>
              </a:rPr>
              <a:t>|</a:t>
            </a: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solidFill>
                  <a:srgbClr val="0077AA"/>
                </a:solidFill>
                <a:latin typeface="Liberation Mono"/>
              </a:rPr>
              <a:t>DEFAULT</a:t>
            </a:r>
            <a:r>
              <a:rPr lang="en-IN" sz="2000" dirty="0">
                <a:solidFill>
                  <a:schemeClr val="tx1">
                    <a:lumMod val="75000"/>
                    <a:lumOff val="25000"/>
                  </a:schemeClr>
                </a:solidFill>
                <a:latin typeface="Liberation Mono"/>
              </a:rPr>
              <a:t> ON NULL }</a:t>
            </a:r>
          </a:p>
          <a:p>
            <a:pPr>
              <a:spcAft>
                <a:spcPts val="600"/>
              </a:spcAft>
            </a:pPr>
            <a:r>
              <a:rPr lang="en-IN" sz="2000" dirty="0">
                <a:solidFill>
                  <a:schemeClr val="bg1">
                    <a:lumMod val="65000"/>
                  </a:schemeClr>
                </a:solidFill>
                <a:latin typeface="Liberation Mono"/>
              </a:rPr>
              <a:t>|</a:t>
            </a:r>
            <a:r>
              <a:rPr lang="en-IN" sz="2000" dirty="0">
                <a:solidFill>
                  <a:schemeClr val="tx1">
                    <a:lumMod val="75000"/>
                    <a:lumOff val="25000"/>
                  </a:schemeClr>
                </a:solidFill>
                <a:latin typeface="Liberation Mono"/>
              </a:rPr>
              <a:t> {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a:t>
            </a:r>
            <a:r>
              <a:rPr lang="en-IN" sz="2000" dirty="0">
                <a:solidFill>
                  <a:srgbClr val="0077AA"/>
                </a:solidFill>
                <a:latin typeface="Liberation Mono"/>
              </a:rPr>
              <a:t>DEFAULT</a:t>
            </a:r>
            <a:r>
              <a:rPr lang="en-IN" sz="2000" dirty="0">
                <a:solidFill>
                  <a:schemeClr val="tx1">
                    <a:lumMod val="75000"/>
                    <a:lumOff val="25000"/>
                  </a:schemeClr>
                </a:solidFill>
                <a:latin typeface="Liberation Mono"/>
              </a:rPr>
              <a:t> ON NULL }</a:t>
            </a:r>
          </a:p>
          <a:p>
            <a:pPr>
              <a:spcAft>
                <a:spcPts val="600"/>
              </a:spcAft>
            </a:pPr>
            <a:r>
              <a:rPr lang="en-IN" sz="2000" dirty="0">
                <a:solidFill>
                  <a:schemeClr val="bg1">
                    <a:lumMod val="65000"/>
                  </a:schemeClr>
                </a:solidFill>
                <a:latin typeface="Liberation Mono"/>
              </a:rPr>
              <a:t>|</a:t>
            </a: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NOT NULL }</a:t>
            </a:r>
          </a:p>
          <a:p>
            <a:pPr>
              <a:spcAft>
                <a:spcPts val="600"/>
              </a:spcAft>
            </a:pPr>
            <a:r>
              <a:rPr lang="en-IN" sz="2000" dirty="0">
                <a:solidFill>
                  <a:schemeClr val="bg1">
                    <a:lumMod val="65000"/>
                  </a:schemeClr>
                </a:solidFill>
                <a:latin typeface="Liberation Mono"/>
              </a:rPr>
              <a:t>|</a:t>
            </a:r>
            <a:r>
              <a:rPr lang="en-IN" sz="2000" dirty="0">
                <a:solidFill>
                  <a:schemeClr val="tx1">
                    <a:lumMod val="75000"/>
                    <a:lumOff val="25000"/>
                  </a:schemeClr>
                </a:solidFill>
                <a:latin typeface="Liberation Mono"/>
              </a:rPr>
              <a:t> {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NOT NULL }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 SET NULL }</a:t>
            </a:r>
          </a:p>
          <a:p>
            <a:pPr>
              <a:spcAft>
                <a:spcPts val="600"/>
              </a:spcAft>
            </a:pPr>
            <a:r>
              <a:rPr lang="en-IN" sz="2000" dirty="0">
                <a:solidFill>
                  <a:schemeClr val="bg1">
                    <a:lumMod val="65000"/>
                  </a:schemeClr>
                </a:solidFill>
                <a:latin typeface="Liberation Mono"/>
              </a:rPr>
              <a:t>|</a:t>
            </a: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DATA TYPE dataTypeOrDomain [ USING newValueExpression ] }</a:t>
            </a:r>
          </a:p>
          <a:p>
            <a:pPr>
              <a:spcAft>
                <a:spcPts val="600"/>
              </a:spcAft>
            </a:pPr>
            <a:r>
              <a:rPr lang="en-IN" sz="2000" dirty="0">
                <a:solidFill>
                  <a:schemeClr val="bg1">
                    <a:lumMod val="65000"/>
                  </a:schemeClr>
                </a:solidFill>
                <a:latin typeface="Liberation Mono"/>
              </a:rPr>
              <a:t>|</a:t>
            </a: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 VISIBLE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INVISIBLE }  }</a:t>
            </a:r>
          </a:p>
        </p:txBody>
      </p:sp>
    </p:spTree>
    <p:extLst>
      <p:ext uri="{BB962C8B-B14F-4D97-AF65-F5344CB8AC3E}">
        <p14:creationId xmlns:p14="http://schemas.microsoft.com/office/powerpoint/2010/main" val="424531028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column size</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1852343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console commands</a:t>
            </a:r>
          </a:p>
        </p:txBody>
      </p:sp>
      <p:graphicFrame>
        <p:nvGraphicFramePr>
          <p:cNvPr id="2" name="Table 1"/>
          <p:cNvGraphicFramePr>
            <a:graphicFrameLocks noGrp="1"/>
          </p:cNvGraphicFramePr>
          <p:nvPr>
            <p:extLst>
              <p:ext uri="{D42A27DB-BD31-4B8C-83A1-F6EECF244321}">
                <p14:modId xmlns:p14="http://schemas.microsoft.com/office/powerpoint/2010/main" val="4104183962"/>
              </p:ext>
            </p:extLst>
          </p:nvPr>
        </p:nvGraphicFramePr>
        <p:xfrm>
          <a:off x="119336" y="723136"/>
          <a:ext cx="11737304" cy="2849880"/>
        </p:xfrm>
        <a:graphic>
          <a:graphicData uri="http://schemas.openxmlformats.org/drawingml/2006/table">
            <a:tbl>
              <a:tblPr firstRow="1" bandRow="1">
                <a:tableStyleId>{5940675A-B579-460E-94D1-54222C63F5DA}</a:tableStyleId>
              </a:tblPr>
              <a:tblGrid>
                <a:gridCol w="4896544">
                  <a:extLst>
                    <a:ext uri="{9D8B030D-6E8A-4147-A177-3AD203B41FA5}">
                      <a16:colId xmlns:a16="http://schemas.microsoft.com/office/drawing/2014/main" val="20000"/>
                    </a:ext>
                  </a:extLst>
                </a:gridCol>
                <a:gridCol w="6840760">
                  <a:extLst>
                    <a:ext uri="{9D8B030D-6E8A-4147-A177-3AD203B41FA5}">
                      <a16:colId xmlns:a16="http://schemas.microsoft.com/office/drawing/2014/main" val="20002"/>
                    </a:ext>
                  </a:extLst>
                </a:gridCol>
              </a:tblGrid>
              <a:tr h="281384">
                <a:tc>
                  <a:txBody>
                    <a:bodyPr/>
                    <a:lstStyle/>
                    <a:p>
                      <a:pPr algn="l"/>
                      <a:r>
                        <a:rPr kumimoji="0" lang="en-US" sz="1800" b="1" kern="1200" dirty="0">
                          <a:solidFill>
                            <a:schemeClr val="tx1"/>
                          </a:solidFill>
                          <a:latin typeface="Arial" panose="020B0604020202020204" pitchFamily="34" charset="0"/>
                          <a:ea typeface="+mn-ea"/>
                          <a:cs typeface="Arial" panose="020B0604020202020204" pitchFamily="34" charset="0"/>
                        </a:rPr>
                        <a:t>command(s)</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tc>
                  <a:txBody>
                    <a:bodyPr/>
                    <a:lstStyle/>
                    <a:p>
                      <a:r>
                        <a:rPr kumimoji="0" lang="en-IN" sz="1800" b="1" kern="1200" dirty="0">
                          <a:solidFill>
                            <a:schemeClr val="tx1"/>
                          </a:solidFill>
                          <a:latin typeface="Arial" panose="020B0604020202020204" pitchFamily="34" charset="0"/>
                          <a:ea typeface="+mn-ea"/>
                          <a:cs typeface="Arial" panose="020B0604020202020204" pitchFamily="34" charset="0"/>
                        </a:rPr>
                        <a:t>description</a:t>
                      </a:r>
                    </a:p>
                  </a:txBody>
                  <a:tcPr marL="91428" marR="91428"/>
                </a:tc>
                <a:extLst>
                  <a:ext uri="{0D108BD9-81ED-4DB2-BD59-A6C34878D82A}">
                    <a16:rowId xmlns:a16="http://schemas.microsoft.com/office/drawing/2014/main" val="10000"/>
                  </a:ext>
                </a:extLst>
              </a:tr>
              <a:tr h="370840">
                <a:tc>
                  <a:txBody>
                    <a:bodyPr/>
                    <a:lstStyle/>
                    <a:p>
                      <a:r>
                        <a:rPr lang="en-IN" sz="1800" dirty="0">
                          <a:latin typeface="Arial" panose="020B0604020202020204" pitchFamily="34" charset="0"/>
                          <a:cs typeface="Arial" panose="020B0604020202020204" pitchFamily="34" charset="0"/>
                        </a:rPr>
                        <a:t> </a:t>
                      </a:r>
                      <a:r>
                        <a:rPr lang="en-IN" sz="1800" dirty="0">
                          <a:solidFill>
                            <a:schemeClr val="accent5">
                              <a:lumMod val="75000"/>
                            </a:schemeClr>
                          </a:solidFill>
                          <a:latin typeface="Arial" panose="020B0604020202020204" pitchFamily="34" charset="0"/>
                          <a:cs typeface="Arial" panose="020B0604020202020204" pitchFamily="34" charset="0"/>
                        </a:rPr>
                        <a:t>@</a:t>
                      </a:r>
                      <a:r>
                        <a:rPr kumimoji="0" lang="en-IN" sz="1800" kern="1200" dirty="0">
                          <a:solidFill>
                            <a:schemeClr val="accent5">
                              <a:lumMod val="75000"/>
                            </a:schemeClr>
                          </a:solidFill>
                          <a:latin typeface="Arial" panose="020B0604020202020204" pitchFamily="34" charset="0"/>
                          <a:ea typeface="+mn-ea"/>
                          <a:cs typeface="Arial" panose="020B0604020202020204" pitchFamily="34" charset="0"/>
                        </a:rPr>
                        <a:t>autocommit_true</a:t>
                      </a:r>
                      <a:r>
                        <a:rPr kumimoji="0" lang="en-IN" sz="1800" kern="1200" dirty="0">
                          <a:solidFill>
                            <a:schemeClr val="tx1"/>
                          </a:solidFill>
                          <a:latin typeface="Arial" panose="020B0604020202020204" pitchFamily="34" charset="0"/>
                          <a:ea typeface="+mn-ea"/>
                          <a:cs typeface="Arial" panose="020B0604020202020204" pitchFamily="34" charset="0"/>
                        </a:rPr>
                        <a:t>; / </a:t>
                      </a:r>
                      <a:r>
                        <a:rPr kumimoji="0" lang="en-IN" sz="1800" kern="1200" dirty="0">
                          <a:solidFill>
                            <a:schemeClr val="accent5">
                              <a:lumMod val="75000"/>
                            </a:schemeClr>
                          </a:solidFill>
                          <a:latin typeface="Arial" panose="020B0604020202020204" pitchFamily="34" charset="0"/>
                          <a:ea typeface="+mn-ea"/>
                          <a:cs typeface="Arial" panose="020B0604020202020204" pitchFamily="34" charset="0"/>
                        </a:rPr>
                        <a:t>set autocommit on;</a:t>
                      </a:r>
                    </a:p>
                    <a:p>
                      <a:r>
                        <a:rPr lang="en-IN" sz="600" dirty="0">
                          <a:latin typeface="Arial" panose="020B0604020202020204" pitchFamily="34" charset="0"/>
                          <a:cs typeface="Arial" panose="020B0604020202020204" pitchFamily="34" charset="0"/>
                        </a:rPr>
                        <a:t> </a:t>
                      </a:r>
                    </a:p>
                    <a:p>
                      <a:r>
                        <a:rPr lang="en-IN" sz="1800" dirty="0">
                          <a:latin typeface="Arial" panose="020B0604020202020204" pitchFamily="34" charset="0"/>
                          <a:cs typeface="Arial" panose="020B0604020202020204" pitchFamily="34" charset="0"/>
                        </a:rPr>
                        <a:t> </a:t>
                      </a:r>
                      <a:r>
                        <a:rPr kumimoji="0" lang="en-IN" sz="1800" kern="1200" dirty="0">
                          <a:solidFill>
                            <a:schemeClr val="accent5">
                              <a:lumMod val="75000"/>
                            </a:schemeClr>
                          </a:solidFill>
                          <a:latin typeface="Arial" panose="020B0604020202020204" pitchFamily="34" charset="0"/>
                          <a:ea typeface="+mn-ea"/>
                          <a:cs typeface="Arial" panose="020B0604020202020204" pitchFamily="34" charset="0"/>
                        </a:rPr>
                        <a:t>@autocommit_false</a:t>
                      </a:r>
                      <a:r>
                        <a:rPr kumimoji="0" lang="en-IN" sz="1800" kern="1200" dirty="0">
                          <a:solidFill>
                            <a:schemeClr val="tx1"/>
                          </a:solidFill>
                          <a:latin typeface="Arial" panose="020B0604020202020204" pitchFamily="34" charset="0"/>
                          <a:ea typeface="+mn-ea"/>
                          <a:cs typeface="Arial" panose="020B0604020202020204" pitchFamily="34" charset="0"/>
                        </a:rPr>
                        <a:t>;  / </a:t>
                      </a:r>
                      <a:r>
                        <a:rPr kumimoji="0" lang="en-IN" sz="1800" kern="1200" dirty="0">
                          <a:solidFill>
                            <a:schemeClr val="accent5">
                              <a:lumMod val="75000"/>
                            </a:schemeClr>
                          </a:solidFill>
                          <a:latin typeface="Arial" panose="020B0604020202020204" pitchFamily="34" charset="0"/>
                          <a:ea typeface="+mn-ea"/>
                          <a:cs typeface="Arial" panose="020B0604020202020204" pitchFamily="34" charset="0"/>
                        </a:rPr>
                        <a:t>set autocommit off;</a:t>
                      </a:r>
                    </a:p>
                  </a:txBody>
                  <a:tcPr marL="91428" marR="91428" anchor="ctr"/>
                </a:tc>
                <a:tc>
                  <a:txBody>
                    <a:bodyPr/>
                    <a:lstStyle/>
                    <a:p>
                      <a:pPr algn="l"/>
                      <a:r>
                        <a:rPr lang="en-IN" sz="1800" dirty="0">
                          <a:latin typeface="Arial" panose="020B0604020202020204" pitchFamily="34" charset="0"/>
                          <a:cs typeface="Arial" panose="020B0604020202020204" pitchFamily="34" charset="0"/>
                        </a:rPr>
                        <a:t> Enable or disable autocommit.</a:t>
                      </a:r>
                    </a:p>
                  </a:txBody>
                  <a:tcPr marL="91428" marR="91428" anchor="ctr"/>
                </a:tc>
                <a:extLst>
                  <a:ext uri="{0D108BD9-81ED-4DB2-BD59-A6C34878D82A}">
                    <a16:rowId xmlns:a16="http://schemas.microsoft.com/office/drawing/2014/main" val="10001"/>
                  </a:ext>
                </a:extLst>
              </a:tr>
              <a:tr h="370840">
                <a:tc>
                  <a:txBody>
                    <a:bodyPr/>
                    <a:lstStyle/>
                    <a:p>
                      <a:r>
                        <a:rPr kumimoji="0" lang="en-IN" b="0" i="0" kern="1200" dirty="0">
                          <a:solidFill>
                            <a:schemeClr val="tx1"/>
                          </a:solidFill>
                          <a:effectLst/>
                          <a:latin typeface="Arial" panose="020B0604020202020204" pitchFamily="34" charset="0"/>
                          <a:ea typeface="+mn-ea"/>
                          <a:cs typeface="Arial" panose="020B0604020202020204" pitchFamily="34" charset="0"/>
                        </a:rPr>
                        <a:t> </a:t>
                      </a:r>
                      <a:r>
                        <a:rPr kumimoji="0" lang="en-IN" sz="1800" kern="1200" dirty="0">
                          <a:solidFill>
                            <a:schemeClr val="accent5">
                              <a:lumMod val="75000"/>
                            </a:schemeClr>
                          </a:solidFill>
                          <a:latin typeface="Arial" panose="020B0604020202020204" pitchFamily="34" charset="0"/>
                          <a:ea typeface="+mn-ea"/>
                          <a:cs typeface="Arial" panose="020B0604020202020204" pitchFamily="34" charset="0"/>
                        </a:rPr>
                        <a:t>@tables</a:t>
                      </a:r>
                      <a:r>
                        <a:rPr kumimoji="0" lang="en-IN" sz="1800" kern="1200" dirty="0">
                          <a:solidFill>
                            <a:schemeClr val="tx1"/>
                          </a:solidFill>
                          <a:latin typeface="Arial" panose="020B0604020202020204" pitchFamily="34" charset="0"/>
                          <a:ea typeface="+mn-ea"/>
                          <a:cs typeface="Arial" panose="020B0604020202020204" pitchFamily="34" charset="0"/>
                        </a:rPr>
                        <a:t>;</a:t>
                      </a:r>
                    </a:p>
                  </a:txBody>
                  <a:tcPr marL="91428" marR="91428" anchor="ctr"/>
                </a:tc>
                <a:tc>
                  <a:txBody>
                    <a:bodyPr/>
                    <a:lstStyle/>
                    <a:p>
                      <a:r>
                        <a:rPr lang="en-US" sz="1800" dirty="0">
                          <a:latin typeface="Arial" panose="020B0604020202020204" pitchFamily="34" charset="0"/>
                          <a:cs typeface="Arial" panose="020B0604020202020204" pitchFamily="34" charset="0"/>
                        </a:rPr>
                        <a:t> List all table names from all schema</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2"/>
                  </a:ext>
                </a:extLst>
              </a:tr>
              <a:tr h="370840">
                <a:tc>
                  <a:txBody>
                    <a:bodyPr/>
                    <a:lstStyle/>
                    <a:p>
                      <a:r>
                        <a:rPr lang="en-IN" sz="1800" dirty="0">
                          <a:latin typeface="Arial" panose="020B0604020202020204" pitchFamily="34" charset="0"/>
                          <a:cs typeface="Arial" panose="020B0604020202020204" pitchFamily="34" charset="0"/>
                        </a:rPr>
                        <a:t> </a:t>
                      </a:r>
                      <a:r>
                        <a:rPr kumimoji="0" lang="en-IN" sz="1800" kern="1200" dirty="0">
                          <a:solidFill>
                            <a:schemeClr val="accent5">
                              <a:lumMod val="75000"/>
                            </a:schemeClr>
                          </a:solidFill>
                          <a:latin typeface="Arial" panose="020B0604020202020204" pitchFamily="34" charset="0"/>
                          <a:ea typeface="+mn-ea"/>
                          <a:cs typeface="Arial" panose="020B0604020202020204" pitchFamily="34" charset="0"/>
                        </a:rPr>
                        <a:t>@list</a:t>
                      </a:r>
                      <a:r>
                        <a:rPr lang="en-IN" sz="1800" dirty="0">
                          <a:latin typeface="Arial" panose="020B0604020202020204" pitchFamily="34" charset="0"/>
                          <a:cs typeface="Arial" panose="020B0604020202020204" pitchFamily="34" charset="0"/>
                        </a:rPr>
                        <a:t> SELECT * FROM emp;</a:t>
                      </a:r>
                    </a:p>
                  </a:txBody>
                  <a:tcPr marL="91428" marR="91428" anchor="ctr"/>
                </a:tc>
                <a:tc>
                  <a:txBody>
                    <a:bodyPr/>
                    <a:lstStyle/>
                    <a:p>
                      <a:pPr marL="87313" indent="-87313"/>
                      <a:r>
                        <a:rPr kumimoji="0" lang="en-US" b="0" i="0" kern="1200" dirty="0">
                          <a:solidFill>
                            <a:schemeClr val="tx1"/>
                          </a:solidFill>
                          <a:effectLst/>
                          <a:latin typeface="Arial" panose="020B0604020202020204" pitchFamily="34" charset="0"/>
                          <a:ea typeface="+mn-ea"/>
                          <a:cs typeface="Arial" panose="020B0604020202020204" pitchFamily="34" charset="0"/>
                        </a:rPr>
                        <a:t> Show the result set in list format (each column on its own line,    with row numbers).</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3"/>
                  </a:ext>
                </a:extLst>
              </a:tr>
              <a:tr h="370840">
                <a:tc>
                  <a:txBody>
                    <a:bodyPr/>
                    <a:lstStyle/>
                    <a:p>
                      <a:r>
                        <a:rPr lang="en-IN" sz="1800" dirty="0">
                          <a:latin typeface="Arial" panose="020B0604020202020204" pitchFamily="34" charset="0"/>
                          <a:cs typeface="Arial" panose="020B0604020202020204" pitchFamily="34" charset="0"/>
                        </a:rPr>
                        <a:t> </a:t>
                      </a:r>
                      <a:r>
                        <a:rPr kumimoji="0" lang="en-IN" sz="1800" kern="1200" dirty="0">
                          <a:solidFill>
                            <a:schemeClr val="accent5">
                              <a:lumMod val="75000"/>
                            </a:schemeClr>
                          </a:solidFill>
                          <a:latin typeface="Arial" panose="020B0604020202020204" pitchFamily="34" charset="0"/>
                          <a:ea typeface="+mn-ea"/>
                          <a:cs typeface="Arial" panose="020B0604020202020204" pitchFamily="34" charset="0"/>
                        </a:rPr>
                        <a:t>@maxrows </a:t>
                      </a:r>
                      <a:r>
                        <a:rPr lang="en-IN" sz="1800" dirty="0">
                          <a:latin typeface="Arial" panose="020B0604020202020204" pitchFamily="34" charset="0"/>
                          <a:cs typeface="Arial" panose="020B0604020202020204" pitchFamily="34" charset="0"/>
                        </a:rPr>
                        <a:t>&lt;</a:t>
                      </a:r>
                      <a:r>
                        <a:rPr lang="en-IN" sz="1800" dirty="0">
                          <a:solidFill>
                            <a:srgbClr val="C00000"/>
                          </a:solidFill>
                          <a:latin typeface="Arial" panose="020B0604020202020204" pitchFamily="34" charset="0"/>
                          <a:cs typeface="Arial" panose="020B0604020202020204" pitchFamily="34" charset="0"/>
                        </a:rPr>
                        <a:t>n</a:t>
                      </a:r>
                      <a:r>
                        <a:rPr lang="en-IN" sz="1800" dirty="0">
                          <a:latin typeface="Arial" panose="020B0604020202020204" pitchFamily="34" charset="0"/>
                          <a:cs typeface="Arial" panose="020B0604020202020204" pitchFamily="34" charset="0"/>
                        </a:rPr>
                        <a:t>&gt;;</a:t>
                      </a:r>
                    </a:p>
                  </a:txBody>
                  <a:tcPr marL="91428" marR="91428" anchor="ctr"/>
                </a:tc>
                <a:tc>
                  <a:txBody>
                    <a:bodyPr/>
                    <a:lstStyle/>
                    <a:p>
                      <a:pPr algn="l"/>
                      <a:r>
                        <a:rPr kumimoji="0" lang="en-US" b="0" i="0" kern="1200" dirty="0">
                          <a:solidFill>
                            <a:schemeClr val="tx1"/>
                          </a:solidFill>
                          <a:effectLst/>
                          <a:latin typeface="+mn-lt"/>
                          <a:ea typeface="+mn-ea"/>
                          <a:cs typeface="+mn-cs"/>
                        </a:rPr>
                        <a:t> Set the maximum number of rows to display.</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extLst>
                  <a:ext uri="{0D108BD9-81ED-4DB2-BD59-A6C34878D82A}">
                    <a16:rowId xmlns:a16="http://schemas.microsoft.com/office/drawing/2014/main" val="10004"/>
                  </a:ext>
                </a:extLst>
              </a:tr>
              <a:tr h="370840">
                <a:tc>
                  <a:txBody>
                    <a:bodyPr/>
                    <a:lstStyle/>
                    <a:p>
                      <a:pPr algn="l" fontAlgn="t"/>
                      <a:r>
                        <a:rPr lang="en-IN" dirty="0">
                          <a:effectLst/>
                          <a:latin typeface="Arial" panose="020B0604020202020204" pitchFamily="34" charset="0"/>
                        </a:rPr>
                        <a:t>  </a:t>
                      </a:r>
                      <a:r>
                        <a:rPr kumimoji="0" lang="en-IN" sz="1800" kern="1200" dirty="0">
                          <a:solidFill>
                            <a:schemeClr val="accent5">
                              <a:lumMod val="75000"/>
                            </a:schemeClr>
                          </a:solidFill>
                          <a:latin typeface="Arial" panose="020B0604020202020204" pitchFamily="34" charset="0"/>
                          <a:ea typeface="+mn-ea"/>
                          <a:cs typeface="Arial" panose="020B0604020202020204" pitchFamily="34" charset="0"/>
                        </a:rPr>
                        <a:t>@history</a:t>
                      </a:r>
                      <a:r>
                        <a:rPr kumimoji="0" lang="en-IN" sz="1800" kern="1200" dirty="0">
                          <a:solidFill>
                            <a:schemeClr val="tx1"/>
                          </a:solidFill>
                          <a:latin typeface="Arial" panose="020B0604020202020204" pitchFamily="34" charset="0"/>
                          <a:ea typeface="+mn-ea"/>
                          <a:cs typeface="Arial" panose="020B0604020202020204" pitchFamily="34" charset="0"/>
                        </a:rPr>
                        <a:t>;</a:t>
                      </a:r>
                    </a:p>
                  </a:txBody>
                  <a:tcPr marL="22860" marR="22860" marT="22860" marB="22860"/>
                </a:tc>
                <a:tc>
                  <a:txBody>
                    <a:bodyPr/>
                    <a:lstStyle/>
                    <a:p>
                      <a:pPr algn="l" fontAlgn="t"/>
                      <a:r>
                        <a:rPr lang="en-IN" dirty="0">
                          <a:effectLst/>
                          <a:latin typeface="Arial" panose="020B0604020202020204" pitchFamily="34" charset="0"/>
                        </a:rPr>
                        <a:t>  List the command history.</a:t>
                      </a:r>
                    </a:p>
                  </a:txBody>
                  <a:tcPr marL="22860" marR="22860" marT="22860" marB="22860"/>
                </a:tc>
                <a:extLst>
                  <a:ext uri="{0D108BD9-81ED-4DB2-BD59-A6C34878D82A}">
                    <a16:rowId xmlns:a16="http://schemas.microsoft.com/office/drawing/2014/main" val="10005"/>
                  </a:ext>
                </a:extLst>
              </a:tr>
            </a:tbl>
          </a:graphicData>
        </a:graphic>
      </p:graphicFrame>
      <p:sp>
        <p:nvSpPr>
          <p:cNvPr id="3" name="TextBox 2">
            <a:extLst>
              <a:ext uri="{FF2B5EF4-FFF2-40B4-BE49-F238E27FC236}">
                <a16:creationId xmlns:a16="http://schemas.microsoft.com/office/drawing/2014/main" id="{B8F09FB5-FFDF-D423-351B-67232CEF88ED}"/>
              </a:ext>
            </a:extLst>
          </p:cNvPr>
          <p:cNvSpPr txBox="1"/>
          <p:nvPr/>
        </p:nvSpPr>
        <p:spPr>
          <a:xfrm>
            <a:off x="119336" y="5725125"/>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411884604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change column size</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564050"/>
            <a:ext cx="11810106" cy="784830"/>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2803575"/>
            <a:ext cx="11526016"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 </a:t>
            </a:r>
            <a:r>
              <a:rPr lang="en-IN" dirty="0">
                <a:solidFill>
                  <a:srgbClr val="0077AA"/>
                </a:solidFill>
                <a:latin typeface="Liberation Mono"/>
                <a:cs typeface="Arial" panose="020B0604020202020204" pitchFamily="34" charset="0"/>
              </a:rPr>
              <a:t>ALTER</a:t>
            </a:r>
            <a:r>
              <a:rPr lang="en-IN" dirty="0">
                <a:latin typeface="Liberation Mono"/>
              </a:rPr>
              <a:t> </a:t>
            </a:r>
            <a:r>
              <a:rPr lang="en-IN" dirty="0">
                <a:latin typeface="Liberation Mono"/>
                <a:cs typeface="Arial" panose="020B0604020202020204" pitchFamily="34" charset="0"/>
              </a:rPr>
              <a:t>COLUMN</a:t>
            </a:r>
            <a:r>
              <a:rPr lang="en-IN" dirty="0">
                <a:latin typeface="Liberation Mono"/>
              </a:rPr>
              <a:t> </a:t>
            </a:r>
            <a:r>
              <a:rPr lang="en-US" dirty="0">
                <a:latin typeface="Liberation Mono"/>
              </a:rPr>
              <a:t>ename </a:t>
            </a:r>
            <a:r>
              <a:rPr lang="en-US" dirty="0">
                <a:solidFill>
                  <a:srgbClr val="834689"/>
                </a:solidFill>
                <a:latin typeface="Liberation Mono"/>
                <a:cs typeface="Arial" panose="020B0604020202020204" pitchFamily="34" charset="0"/>
              </a:rPr>
              <a:t>VARCHAR</a:t>
            </a:r>
            <a:r>
              <a:rPr lang="en-US" dirty="0">
                <a:latin typeface="Liberation Mono"/>
              </a:rPr>
              <a:t>(20);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 change the size of the columns. </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123085584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column datatype</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15586802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199456" y="1"/>
            <a:ext cx="946854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change column datatype</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564050"/>
            <a:ext cx="11810106" cy="1815882"/>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endParaRPr lang="en-IN" sz="800" dirty="0">
              <a:solidFill>
                <a:schemeClr val="tx1">
                  <a:lumMod val="75000"/>
                  <a:lumOff val="25000"/>
                </a:schemeClr>
              </a:solidFill>
              <a:latin typeface="Liberation Mono"/>
            </a:endParaRPr>
          </a:p>
          <a:p>
            <a:pPr>
              <a:spcAft>
                <a:spcPts val="600"/>
              </a:spcAft>
            </a:pPr>
            <a:r>
              <a:rPr lang="en-IN" sz="2200" dirty="0">
                <a:solidFill>
                  <a:schemeClr val="accent4">
                    <a:lumMod val="50000"/>
                  </a:schemeClr>
                </a:solidFill>
                <a:latin typeface="Liberation Mono"/>
              </a:rPr>
              <a:t>(</a:t>
            </a:r>
            <a:r>
              <a:rPr lang="en-IN" sz="2200" i="1" dirty="0">
                <a:solidFill>
                  <a:schemeClr val="accent4">
                    <a:lumMod val="50000"/>
                  </a:schemeClr>
                </a:solidFill>
                <a:latin typeface="Liberation Mono"/>
              </a:rPr>
              <a:t>columnDefination</a:t>
            </a:r>
            <a:r>
              <a:rPr lang="en-IN" sz="2200" dirty="0">
                <a:solidFill>
                  <a:schemeClr val="accent4">
                    <a:lumMod val="50000"/>
                  </a:schemeClr>
                </a:solidFill>
                <a:latin typeface="Liberation Mono"/>
              </a:rPr>
              <a:t>)</a:t>
            </a:r>
            <a:endParaRPr lang="en-IN" sz="2200" dirty="0">
              <a:solidFill>
                <a:schemeClr val="tx1">
                  <a:lumMod val="75000"/>
                  <a:lumOff val="25000"/>
                </a:schemeClr>
              </a:solidFill>
              <a:latin typeface="Liberation Mono"/>
            </a:endParaRP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DATA TYPE dataTypeOrDomain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555593"/>
            <a:ext cx="11526016" cy="116955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 </a:t>
            </a:r>
            <a:r>
              <a:rPr lang="en-US" dirty="0">
                <a:latin typeface="Liberation Mono"/>
                <a:cs typeface="Arial" panose="020B0604020202020204" pitchFamily="34" charset="0"/>
              </a:rPr>
              <a:t>COLUMN</a:t>
            </a:r>
            <a:r>
              <a:rPr lang="en-US" dirty="0">
                <a:solidFill>
                  <a:srgbClr val="0077AA"/>
                </a:solidFill>
                <a:latin typeface="Liberation Mono"/>
                <a:cs typeface="Arial" panose="020B0604020202020204" pitchFamily="34" charset="0"/>
              </a:rPr>
              <a:t> </a:t>
            </a:r>
            <a:r>
              <a:rPr lang="en-US" dirty="0">
                <a:latin typeface="Liberation Mono"/>
              </a:rPr>
              <a:t>id </a:t>
            </a:r>
            <a:r>
              <a:rPr lang="en-US" dirty="0">
                <a:solidFill>
                  <a:srgbClr val="0077AA"/>
                </a:solidFill>
                <a:latin typeface="Liberation Mono"/>
                <a:cs typeface="Arial" panose="020B0604020202020204" pitchFamily="34" charset="0"/>
              </a:rPr>
              <a:t>SET</a:t>
            </a:r>
            <a:r>
              <a:rPr lang="en-US" dirty="0">
                <a:latin typeface="Liberation Mono"/>
              </a:rPr>
              <a:t> DATA TYPE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 </a:t>
            </a:r>
            <a:r>
              <a:rPr lang="en-US" dirty="0">
                <a:latin typeface="Liberation Mono"/>
                <a:cs typeface="Arial" panose="020B0604020202020204" pitchFamily="34" charset="0"/>
              </a:rPr>
              <a:t>COLUMN</a:t>
            </a:r>
            <a:r>
              <a:rPr lang="en-US" dirty="0">
                <a:solidFill>
                  <a:srgbClr val="0077AA"/>
                </a:solidFill>
                <a:latin typeface="Liberation Mono"/>
                <a:cs typeface="Arial" panose="020B0604020202020204" pitchFamily="34" charset="0"/>
              </a:rPr>
              <a:t> </a:t>
            </a:r>
            <a:r>
              <a:rPr lang="en-US" dirty="0">
                <a:latin typeface="Liberation Mono"/>
              </a:rPr>
              <a:t>id </a:t>
            </a:r>
            <a:r>
              <a:rPr lang="en-US" dirty="0">
                <a:solidFill>
                  <a:srgbClr val="0077AA"/>
                </a:solidFill>
                <a:latin typeface="Liberation Mono"/>
                <a:cs typeface="Arial" panose="020B0604020202020204" pitchFamily="34" charset="0"/>
              </a:rPr>
              <a:t>SET</a:t>
            </a:r>
            <a:r>
              <a:rPr lang="en-US" dirty="0">
                <a:latin typeface="Liberation Mono"/>
              </a:rPr>
              <a:t> DATA TYPE </a:t>
            </a:r>
            <a:r>
              <a:rPr lang="en-US" dirty="0">
                <a:solidFill>
                  <a:srgbClr val="834689"/>
                </a:solidFill>
                <a:latin typeface="Liberation Mono"/>
                <a:cs typeface="Arial" panose="020B0604020202020204" pitchFamily="34" charset="0"/>
              </a:rPr>
              <a:t>INT</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 change the size of the columns. </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74638271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rename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74550977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rename column</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564050"/>
            <a:ext cx="11810106" cy="1785104"/>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endParaRPr lang="en-IN" sz="800" dirty="0">
              <a:solidFill>
                <a:schemeClr val="tx1">
                  <a:lumMod val="75000"/>
                  <a:lumOff val="25000"/>
                </a:schemeClr>
              </a:solidFill>
              <a:latin typeface="Liberation Mono"/>
            </a:endParaRPr>
          </a:p>
          <a:p>
            <a:pPr>
              <a:spcAft>
                <a:spcPts val="600"/>
              </a:spcAft>
            </a:pPr>
            <a:r>
              <a:rPr lang="en-IN" sz="2200" i="1" dirty="0">
                <a:solidFill>
                  <a:schemeClr val="accent4">
                    <a:lumMod val="50000"/>
                  </a:schemeClr>
                </a:solidFill>
                <a:latin typeface="Liberation Mono"/>
              </a:rPr>
              <a:t>(columnDefination)</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RENAME</a:t>
            </a:r>
            <a:r>
              <a:rPr lang="en-IN" sz="2000" dirty="0">
                <a:solidFill>
                  <a:schemeClr val="tx1">
                    <a:lumMod val="75000"/>
                    <a:lumOff val="25000"/>
                  </a:schemeClr>
                </a:solidFill>
                <a:latin typeface="Liberation Mono"/>
              </a:rPr>
              <a:t> </a:t>
            </a:r>
            <a:r>
              <a:rPr lang="en-IN" sz="2000" dirty="0">
                <a:solidFill>
                  <a:srgbClr val="0077AA"/>
                </a:solidFill>
                <a:latin typeface="Liberation Mono"/>
              </a:rPr>
              <a:t>TO</a:t>
            </a:r>
            <a:r>
              <a:rPr lang="en-IN" sz="2000" dirty="0">
                <a:solidFill>
                  <a:schemeClr val="tx1">
                    <a:lumMod val="75000"/>
                    <a:lumOff val="25000"/>
                  </a:schemeClr>
                </a:solidFill>
                <a:latin typeface="Liberation Mono"/>
              </a:rPr>
              <a:t> name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789040"/>
            <a:ext cx="11526016"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 </a:t>
            </a:r>
            <a:r>
              <a:rPr lang="en-IN" dirty="0">
                <a:solidFill>
                  <a:srgbClr val="0077AA"/>
                </a:solidFill>
                <a:latin typeface="Liberation Mono"/>
                <a:cs typeface="Arial" panose="020B0604020202020204" pitchFamily="34" charset="0"/>
              </a:rPr>
              <a:t>ALTER</a:t>
            </a:r>
            <a:r>
              <a:rPr lang="en-IN" dirty="0">
                <a:latin typeface="Liberation Mono"/>
              </a:rPr>
              <a:t> </a:t>
            </a:r>
            <a:r>
              <a:rPr lang="en-IN" dirty="0">
                <a:latin typeface="Liberation Mono"/>
                <a:cs typeface="Arial" panose="020B0604020202020204" pitchFamily="34" charset="0"/>
              </a:rPr>
              <a:t>COLUMN</a:t>
            </a:r>
            <a:r>
              <a:rPr lang="en-IN" dirty="0">
                <a:latin typeface="Liberation Mono"/>
              </a:rPr>
              <a:t> </a:t>
            </a:r>
            <a:r>
              <a:rPr lang="en-US" dirty="0">
                <a:latin typeface="Liberation Mono"/>
              </a:rPr>
              <a:t>ename </a:t>
            </a:r>
            <a:r>
              <a:rPr lang="en-US" dirty="0">
                <a:solidFill>
                  <a:srgbClr val="0077AA"/>
                </a:solidFill>
                <a:latin typeface="Liberation Mono"/>
                <a:cs typeface="Arial" panose="020B0604020202020204" pitchFamily="34" charset="0"/>
              </a:rPr>
              <a:t>RENAME</a:t>
            </a:r>
            <a:r>
              <a:rPr lang="en-US" dirty="0">
                <a:solidFill>
                  <a:srgbClr val="834689"/>
                </a:solidFill>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TO</a:t>
            </a:r>
            <a:r>
              <a:rPr lang="en-US" dirty="0">
                <a:solidFill>
                  <a:srgbClr val="834689"/>
                </a:solidFill>
                <a:latin typeface="Liberation Mono"/>
                <a:cs typeface="Arial" panose="020B0604020202020204" pitchFamily="34" charset="0"/>
              </a:rPr>
              <a:t> </a:t>
            </a:r>
            <a:r>
              <a:rPr lang="en-US" dirty="0">
                <a:latin typeface="Liberation Mono"/>
              </a:rPr>
              <a:t>employeeName</a:t>
            </a:r>
            <a:r>
              <a:rPr lang="en-US" dirty="0">
                <a:solidFill>
                  <a:srgbClr val="834689"/>
                </a:solidFill>
                <a:latin typeface="Liberation Mono"/>
                <a:cs typeface="Arial" panose="020B0604020202020204" pitchFamily="34" charset="0"/>
              </a:rPr>
              <a:t>;</a:t>
            </a:r>
            <a:endParaRPr lang="en-US"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 rename the columns. </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60404039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not null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30908923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set not null</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564050"/>
            <a:ext cx="11810106" cy="1785104"/>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endParaRPr lang="en-IN" sz="800" dirty="0">
              <a:solidFill>
                <a:schemeClr val="tx1">
                  <a:lumMod val="75000"/>
                  <a:lumOff val="25000"/>
                </a:schemeClr>
              </a:solidFill>
              <a:latin typeface="Liberation Mono"/>
            </a:endParaRPr>
          </a:p>
          <a:p>
            <a:pPr>
              <a:spcAft>
                <a:spcPts val="600"/>
              </a:spcAft>
            </a:pPr>
            <a:r>
              <a:rPr lang="en-IN" sz="2200" i="1" dirty="0">
                <a:solidFill>
                  <a:schemeClr val="accent4">
                    <a:lumMod val="50000"/>
                  </a:schemeClr>
                </a:solidFill>
                <a:latin typeface="Liberation Mono"/>
              </a:rPr>
              <a:t>(columnDefination)</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NOT NULL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667671"/>
            <a:ext cx="11526016"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 </a:t>
            </a:r>
            <a:r>
              <a:rPr lang="en-IN" dirty="0">
                <a:solidFill>
                  <a:srgbClr val="0077AA"/>
                </a:solidFill>
                <a:latin typeface="Liberation Mono"/>
                <a:cs typeface="Arial" panose="020B0604020202020204" pitchFamily="34" charset="0"/>
              </a:rPr>
              <a:t>ALTER</a:t>
            </a:r>
            <a:r>
              <a:rPr lang="en-IN" dirty="0">
                <a:latin typeface="Liberation Mono"/>
              </a:rPr>
              <a:t> </a:t>
            </a:r>
            <a:r>
              <a:rPr lang="en-IN" dirty="0">
                <a:latin typeface="Liberation Mono"/>
                <a:cs typeface="Arial" panose="020B0604020202020204" pitchFamily="34" charset="0"/>
              </a:rPr>
              <a:t>COLUMN</a:t>
            </a:r>
            <a:r>
              <a:rPr lang="en-IN" dirty="0">
                <a:latin typeface="Liberation Mono"/>
              </a:rPr>
              <a:t> </a:t>
            </a:r>
            <a:r>
              <a:rPr lang="en-US" dirty="0">
                <a:latin typeface="Liberation Mono"/>
              </a:rPr>
              <a:t>ename </a:t>
            </a:r>
            <a:r>
              <a:rPr lang="en-US" dirty="0">
                <a:solidFill>
                  <a:srgbClr val="0077AA"/>
                </a:solidFill>
                <a:latin typeface="Liberation Mono"/>
                <a:cs typeface="Arial" panose="020B0604020202020204" pitchFamily="34" charset="0"/>
              </a:rPr>
              <a:t>SET</a:t>
            </a:r>
            <a:r>
              <a:rPr lang="en-US" dirty="0">
                <a:latin typeface="Liberation Mono"/>
              </a:rPr>
              <a:t> NOT NULL;</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SET NOT NULL sets a column to not allow NULL. Rows may not contain NULL in this column.</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343588638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null / drop  not null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405722579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set null / drop not null</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827401"/>
            <a:ext cx="11810106" cy="1785104"/>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endParaRPr lang="en-IN" sz="800" dirty="0">
              <a:solidFill>
                <a:schemeClr val="tx1">
                  <a:lumMod val="75000"/>
                  <a:lumOff val="25000"/>
                </a:schemeClr>
              </a:solidFill>
              <a:latin typeface="Liberation Mono"/>
            </a:endParaRPr>
          </a:p>
          <a:p>
            <a:pPr>
              <a:spcAft>
                <a:spcPts val="600"/>
              </a:spcAft>
            </a:pPr>
            <a:r>
              <a:rPr lang="en-IN" sz="2200" i="1" dirty="0">
                <a:solidFill>
                  <a:schemeClr val="accent4">
                    <a:lumMod val="50000"/>
                  </a:schemeClr>
                </a:solidFill>
                <a:latin typeface="Liberation Mono"/>
              </a:rPr>
              <a:t>(columnDefination)</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NULL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DROP NOT NULL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987641"/>
            <a:ext cx="11526016" cy="116955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ename </a:t>
            </a:r>
            <a:r>
              <a:rPr lang="en-US" dirty="0">
                <a:solidFill>
                  <a:srgbClr val="0077AA"/>
                </a:solidFill>
                <a:latin typeface="Liberation Mono"/>
                <a:cs typeface="Arial" panose="020B0604020202020204" pitchFamily="34" charset="0"/>
              </a:rPr>
              <a:t>SET</a:t>
            </a:r>
            <a:r>
              <a:rPr lang="en-US" dirty="0">
                <a:latin typeface="Liberation Mono"/>
              </a:rPr>
              <a:t> NULL;</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ename </a:t>
            </a:r>
            <a:r>
              <a:rPr lang="en-US" dirty="0">
                <a:solidFill>
                  <a:srgbClr val="0077AA"/>
                </a:solidFill>
                <a:latin typeface="Liberation Mono"/>
                <a:cs typeface="Arial" panose="020B0604020202020204" pitchFamily="34" charset="0"/>
              </a:rPr>
              <a:t>DROP</a:t>
            </a:r>
            <a:r>
              <a:rPr lang="en-US" dirty="0">
                <a:latin typeface="Liberation Mono"/>
              </a:rPr>
              <a:t> NOT NULL;</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707886"/>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DROP NOT NULL and SET NULL set a column to allow NULL. The column may not be part of a primary key and may not be an identity column. </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33235396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default / drop default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36552799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show databases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9974275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set default / drop default</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2043425"/>
            <a:ext cx="11810106" cy="1785104"/>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endParaRPr lang="en-IN" sz="800" i="1" dirty="0">
              <a:solidFill>
                <a:schemeClr val="accent4">
                  <a:lumMod val="50000"/>
                </a:schemeClr>
              </a:solidFill>
              <a:latin typeface="Liberation Mono"/>
            </a:endParaRPr>
          </a:p>
          <a:p>
            <a:pPr>
              <a:spcAft>
                <a:spcPts val="600"/>
              </a:spcAft>
            </a:pPr>
            <a:r>
              <a:rPr lang="en-IN" sz="2200" i="1" dirty="0">
                <a:solidFill>
                  <a:schemeClr val="accent4">
                    <a:lumMod val="50000"/>
                  </a:schemeClr>
                </a:solidFill>
                <a:latin typeface="Liberation Mono"/>
              </a:rPr>
              <a:t>(columnDefination)</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latin typeface="Liberation Mono"/>
              </a:rPr>
              <a:t>DEFAULT</a:t>
            </a:r>
            <a:r>
              <a:rPr lang="en-IN" sz="2000" dirty="0">
                <a:solidFill>
                  <a:schemeClr val="tx1">
                    <a:lumMod val="75000"/>
                    <a:lumOff val="25000"/>
                  </a:schemeClr>
                </a:solidFill>
                <a:latin typeface="Liberation Mono"/>
              </a:rPr>
              <a:t> expression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DEFAULT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4152562"/>
            <a:ext cx="11526016" cy="116955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city </a:t>
            </a:r>
            <a:r>
              <a:rPr lang="en-US" dirty="0">
                <a:solidFill>
                  <a:srgbClr val="0077AA"/>
                </a:solidFill>
                <a:latin typeface="Liberation Mono"/>
                <a:cs typeface="Arial" panose="020B0604020202020204" pitchFamily="34" charset="0"/>
              </a:rPr>
              <a:t>SET</a:t>
            </a:r>
            <a:r>
              <a:rPr lang="en-US" dirty="0">
                <a:latin typeface="Liberation Mono"/>
              </a:rPr>
              <a:t> DEFAULT </a:t>
            </a:r>
            <a:r>
              <a:rPr lang="en-US" dirty="0">
                <a:solidFill>
                  <a:srgbClr val="669900"/>
                </a:solidFill>
                <a:latin typeface="Liberation Mono"/>
              </a:rPr>
              <a:t>'PUNE’</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city </a:t>
            </a:r>
            <a:r>
              <a:rPr lang="en-US" dirty="0">
                <a:solidFill>
                  <a:srgbClr val="0077AA"/>
                </a:solidFill>
                <a:latin typeface="Liberation Mono"/>
                <a:cs typeface="Arial" panose="020B0604020202020204" pitchFamily="34" charset="0"/>
              </a:rPr>
              <a:t>DROP</a:t>
            </a:r>
            <a:r>
              <a:rPr lang="en-US" dirty="0">
                <a:latin typeface="Liberation Mono"/>
              </a:rPr>
              <a:t> DEFAULT;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1015663"/>
          </a:xfrm>
          <a:prstGeom prst="rect">
            <a:avLst/>
          </a:prstGeom>
          <a:noFill/>
        </p:spPr>
        <p:txBody>
          <a:bodyPr wrap="square">
            <a:spAutoFit/>
          </a:bodyPr>
          <a:lstStyle/>
          <a:p>
            <a:r>
              <a:rPr lang="en-US" sz="2000" i="1" dirty="0">
                <a:latin typeface="Palatino Linotype" panose="02040502050505030304" pitchFamily="18" charset="0"/>
                <a:cs typeface="Segoe UI Light" panose="020B0502040204020203" pitchFamily="34" charset="0"/>
              </a:rPr>
              <a:t>SET DEFAULT </a:t>
            </a:r>
            <a:r>
              <a:rPr lang="en-US" sz="2000" dirty="0">
                <a:latin typeface="Palatino Linotype" panose="02040502050505030304" pitchFamily="18" charset="0"/>
                <a:cs typeface="Segoe UI Light" panose="020B0502040204020203" pitchFamily="34" charset="0"/>
              </a:rPr>
              <a:t>changes the default value of a column. This command doesn't affect generated and identity columns.</a:t>
            </a:r>
          </a:p>
          <a:p>
            <a:r>
              <a:rPr lang="en-US" sz="2000" i="1" dirty="0">
                <a:latin typeface="Palatino Linotype" panose="02040502050505030304" pitchFamily="18" charset="0"/>
                <a:cs typeface="Segoe UI Light" panose="020B0502040204020203" pitchFamily="34" charset="0"/>
              </a:rPr>
              <a:t>DROP DEFAULT </a:t>
            </a:r>
            <a:r>
              <a:rPr lang="en-US" sz="2000" dirty="0">
                <a:latin typeface="Palatino Linotype" panose="02040502050505030304" pitchFamily="18" charset="0"/>
                <a:cs typeface="Segoe UI Light" panose="020B0502040204020203" pitchFamily="34" charset="0"/>
              </a:rPr>
              <a:t>removes the default value of a column.</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15550776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visible / invisible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74713114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visible / invisible column</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2043425"/>
            <a:ext cx="11810106" cy="1785104"/>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endParaRPr lang="en-IN" sz="800" dirty="0">
              <a:solidFill>
                <a:schemeClr val="tx1">
                  <a:lumMod val="75000"/>
                  <a:lumOff val="25000"/>
                </a:schemeClr>
              </a:solidFill>
              <a:latin typeface="Liberation Mono"/>
            </a:endParaRPr>
          </a:p>
          <a:p>
            <a:pPr>
              <a:spcAft>
                <a:spcPts val="600"/>
              </a:spcAft>
            </a:pPr>
            <a:r>
              <a:rPr lang="en-IN" sz="2200" i="1" dirty="0">
                <a:solidFill>
                  <a:schemeClr val="accent4">
                    <a:lumMod val="50000"/>
                  </a:schemeClr>
                </a:solidFill>
                <a:latin typeface="Liberation Mono"/>
              </a:rPr>
              <a:t>(columnDefination)</a:t>
            </a:r>
          </a:p>
          <a:p>
            <a:pPr>
              <a:spcAft>
                <a:spcPts val="600"/>
              </a:spcAft>
            </a:pPr>
            <a:r>
              <a:rPr lang="en-IN" sz="2000" dirty="0">
                <a:solidFill>
                  <a:schemeClr val="tx1">
                    <a:lumMod val="75000"/>
                    <a:lumOff val="25000"/>
                  </a:schemeClr>
                </a:solidFill>
                <a:latin typeface="Liberation Mono"/>
              </a:rPr>
              <a:t>{</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 VISIBLE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INVISIBLE }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4080554"/>
            <a:ext cx="11526016" cy="116955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password </a:t>
            </a:r>
            <a:r>
              <a:rPr lang="en-US" dirty="0">
                <a:solidFill>
                  <a:srgbClr val="0077AA"/>
                </a:solidFill>
                <a:latin typeface="Liberation Mono"/>
                <a:cs typeface="Arial" panose="020B0604020202020204" pitchFamily="34" charset="0"/>
              </a:rPr>
              <a:t>SET</a:t>
            </a:r>
            <a:r>
              <a:rPr lang="en-US" dirty="0">
                <a:latin typeface="Liberation Mono"/>
              </a:rPr>
              <a:t> INVISIBLE;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password </a:t>
            </a:r>
            <a:r>
              <a:rPr lang="en-US" dirty="0">
                <a:solidFill>
                  <a:srgbClr val="0077AA"/>
                </a:solidFill>
                <a:latin typeface="Liberation Mono"/>
                <a:cs typeface="Arial" panose="020B0604020202020204" pitchFamily="34" charset="0"/>
              </a:rPr>
              <a:t>SET</a:t>
            </a:r>
            <a:r>
              <a:rPr lang="en-US" dirty="0">
                <a:latin typeface="Liberation Mono"/>
              </a:rPr>
              <a:t> VISIBLE;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707886"/>
          </a:xfrm>
          <a:prstGeom prst="rect">
            <a:avLst/>
          </a:prstGeom>
          <a:noFill/>
        </p:spPr>
        <p:txBody>
          <a:bodyPr wrap="square">
            <a:spAutoFit/>
          </a:bodyPr>
          <a:lstStyle/>
          <a:p>
            <a:r>
              <a:rPr lang="en-US" sz="2000" i="1" dirty="0">
                <a:latin typeface="Palatino Linotype" panose="02040502050505030304" pitchFamily="18" charset="0"/>
                <a:cs typeface="Segoe UI Light" panose="020B0502040204020203" pitchFamily="34" charset="0"/>
              </a:rPr>
              <a:t>SET INVISIBLE makes the column hidden, i.e. it will not appear in SELECT * results. SET VISIBLE has the reverse effect.</a:t>
            </a:r>
            <a:endParaRPr lang="en-US" sz="2000" dirty="0">
              <a:latin typeface="Palatino Linotype" panose="02040502050505030304" pitchFamily="18" charset="0"/>
              <a:cs typeface="Segoe UI Light" panose="020B0502040204020203" pitchFamily="34" charset="0"/>
            </a:endParaRP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58855479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generated always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97162994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623392" y="1"/>
            <a:ext cx="10044608"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set generated always column</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2147079"/>
            <a:ext cx="11810106" cy="3816429"/>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endParaRPr lang="en-IN" sz="800" dirty="0">
              <a:solidFill>
                <a:schemeClr val="tx1">
                  <a:lumMod val="75000"/>
                  <a:lumOff val="25000"/>
                </a:schemeClr>
              </a:solidFill>
              <a:latin typeface="Liberation Mono"/>
            </a:endParaRPr>
          </a:p>
          <a:p>
            <a:pPr>
              <a:spcAft>
                <a:spcPts val="600"/>
              </a:spcAft>
            </a:pPr>
            <a:r>
              <a:rPr lang="en-IN" sz="2200" i="1" dirty="0">
                <a:solidFill>
                  <a:schemeClr val="accent4">
                    <a:lumMod val="50000"/>
                  </a:schemeClr>
                </a:solidFill>
                <a:latin typeface="Liberation Mono"/>
              </a:rPr>
              <a:t>(columnDefination)</a:t>
            </a:r>
          </a:p>
          <a:p>
            <a:pPr>
              <a:spcAft>
                <a:spcPts val="600"/>
              </a:spcAft>
            </a:pP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solidFill>
                  <a:srgbClr val="0077AA"/>
                </a:solidFill>
                <a:latin typeface="Liberation Mono"/>
              </a:rPr>
              <a:t>GENERATED</a:t>
            </a:r>
            <a:r>
              <a:rPr lang="en-IN" sz="2000" dirty="0">
                <a:solidFill>
                  <a:schemeClr val="tx1">
                    <a:lumMod val="75000"/>
                    <a:lumOff val="25000"/>
                  </a:schemeClr>
                </a:solidFill>
                <a:latin typeface="Liberation Mono"/>
              </a:rPr>
              <a:t> { ALWAYS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BY DEFAULT } {</a:t>
            </a:r>
            <a:r>
              <a:rPr lang="en-US" sz="2000" dirty="0">
                <a:solidFill>
                  <a:schemeClr val="tx1">
                    <a:lumMod val="75000"/>
                    <a:lumOff val="25000"/>
                  </a:schemeClr>
                </a:solidFill>
                <a:latin typeface="Liberation Mono"/>
              </a:rPr>
              <a:t>START WITH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75000"/>
                    <a:lumOff val="25000"/>
                  </a:schemeClr>
                </a:solidFill>
                <a:latin typeface="Liberation Mono"/>
              </a:rPr>
              <a:t> RESTART WITH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75000"/>
                    <a:lumOff val="25000"/>
                  </a:schemeClr>
                </a:solidFill>
                <a:latin typeface="Liberation Mono"/>
              </a:rPr>
              <a:t> SET </a:t>
            </a:r>
            <a:r>
              <a:rPr lang="en-US" sz="2000" i="1" dirty="0">
                <a:solidFill>
                  <a:schemeClr val="accent4">
                    <a:lumMod val="50000"/>
                  </a:schemeClr>
                </a:solidFill>
                <a:latin typeface="Liberation Mono"/>
              </a:rPr>
              <a:t>basicSequenceOption</a:t>
            </a:r>
            <a:r>
              <a:rPr lang="en-US" sz="2000" dirty="0">
                <a:solidFill>
                  <a:schemeClr val="tx1">
                    <a:lumMod val="75000"/>
                    <a:lumOff val="25000"/>
                  </a:schemeClr>
                </a:solidFill>
                <a:latin typeface="Liberation Mono"/>
              </a:rPr>
              <a:t> }</a:t>
            </a:r>
          </a:p>
          <a:p>
            <a:pPr>
              <a:spcAft>
                <a:spcPts val="600"/>
              </a:spcAft>
            </a:pPr>
            <a:r>
              <a:rPr lang="en-US" sz="2200" i="1" dirty="0">
                <a:solidFill>
                  <a:schemeClr val="accent4">
                    <a:lumMod val="50000"/>
                  </a:schemeClr>
                </a:solidFill>
                <a:latin typeface="Liberation Mono"/>
              </a:rPr>
              <a:t>(basicSequenceOption)</a:t>
            </a:r>
          </a:p>
          <a:p>
            <a:pPr marL="622300" indent="-457200">
              <a:buAutoNum type="arabicPeriod"/>
            </a:pPr>
            <a:r>
              <a:rPr lang="en-US" sz="2000" dirty="0">
                <a:solidFill>
                  <a:srgbClr val="000000"/>
                </a:solidFill>
                <a:latin typeface="Liberation Mono"/>
              </a:rPr>
              <a:t>INCREMENT BY long</a:t>
            </a:r>
          </a:p>
          <a:p>
            <a:pPr marL="622300" indent="-457200">
              <a:buAutoNum type="arabicPeriod"/>
            </a:pPr>
            <a:r>
              <a:rPr lang="en-US" sz="2000" dirty="0">
                <a:solidFill>
                  <a:srgbClr val="000000"/>
                </a:solidFill>
                <a:latin typeface="Liberation Mono"/>
              </a:rPr>
              <a:t>MAXVALUE long</a:t>
            </a:r>
          </a:p>
          <a:p>
            <a:pPr marL="622300" indent="-457200">
              <a:buAutoNum type="arabicPeriod"/>
            </a:pPr>
            <a:r>
              <a:rPr lang="en-US" sz="2000" dirty="0">
                <a:solidFill>
                  <a:srgbClr val="000000"/>
                </a:solidFill>
                <a:latin typeface="Liberation Mono"/>
              </a:rPr>
              <a:t>MINVALUE long</a:t>
            </a:r>
          </a:p>
          <a:p>
            <a:pPr marL="622300" indent="-457200">
              <a:buAutoNum type="arabicPeriod"/>
            </a:pPr>
            <a:r>
              <a:rPr lang="en-US" sz="2000" dirty="0">
                <a:solidFill>
                  <a:srgbClr val="000000"/>
                </a:solidFill>
                <a:latin typeface="Liberation Mono"/>
              </a:rPr>
              <a:t>CACHE long</a:t>
            </a:r>
          </a:p>
          <a:p>
            <a:pPr marL="622300" indent="-457200">
              <a:buAutoNum type="arabicPeriod"/>
            </a:pPr>
            <a:r>
              <a:rPr lang="en-US" sz="2000" dirty="0">
                <a:solidFill>
                  <a:srgbClr val="000000"/>
                </a:solidFill>
                <a:latin typeface="Liberation Mono"/>
              </a:rPr>
              <a:t>CYCLE</a:t>
            </a:r>
            <a:endParaRPr lang="en-IN" sz="2000" dirty="0">
              <a:solidFill>
                <a:schemeClr val="tx1">
                  <a:lumMod val="75000"/>
                  <a:lumOff val="25000"/>
                </a:schemeClr>
              </a:solidFill>
              <a:latin typeface="Liberation Mono"/>
            </a:endParaRP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1015663"/>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SET GENERATED ALWAYS, SET GENERATED BY DEFAULT, or identity options convert the column into identity column (if it wasn't an identity column) and set new values of specified options for its sequence. </a:t>
            </a:r>
          </a:p>
        </p:txBody>
      </p:sp>
      <p:sp>
        <p:nvSpPr>
          <p:cNvPr id="3" name="Rectangle 2">
            <a:extLst>
              <a:ext uri="{FF2B5EF4-FFF2-40B4-BE49-F238E27FC236}">
                <a16:creationId xmlns:a16="http://schemas.microsoft.com/office/drawing/2014/main" id="{4EDC2881-AA67-7388-08F7-14A81DCAAD45}"/>
              </a:ext>
            </a:extLst>
          </p:cNvPr>
          <p:cNvSpPr/>
          <p:nvPr/>
        </p:nvSpPr>
        <p:spPr>
          <a:xfrm>
            <a:off x="303539" y="5879594"/>
            <a:ext cx="11737304" cy="861774"/>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At a time only one </a:t>
            </a:r>
            <a:r>
              <a:rPr lang="en-US" sz="2000" dirty="0">
                <a:solidFill>
                  <a:schemeClr val="accent4">
                    <a:lumMod val="50000"/>
                  </a:schemeClr>
                </a:solidFill>
                <a:latin typeface="Arial" panose="020B0604020202020204" pitchFamily="34" charset="0"/>
                <a:cs typeface="Arial" panose="020B0604020202020204" pitchFamily="34" charset="0"/>
              </a:rPr>
              <a:t>basicSequenceOption</a:t>
            </a:r>
            <a:r>
              <a:rPr lang="en-US" dirty="0">
                <a:latin typeface="Arial" panose="020B0604020202020204" pitchFamily="34" charset="0"/>
                <a:cs typeface="Arial" panose="020B0604020202020204" pitchFamily="34" charset="0"/>
              </a:rPr>
              <a:t> can  be given with ALTER TABLE command.</a:t>
            </a:r>
          </a:p>
        </p:txBody>
      </p:sp>
    </p:spTree>
    <p:extLst>
      <p:ext uri="{BB962C8B-B14F-4D97-AF65-F5344CB8AC3E}">
        <p14:creationId xmlns:p14="http://schemas.microsoft.com/office/powerpoint/2010/main" val="15747583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94F79B57-E51A-CC40-62FA-5B2B3629CAC8}"/>
              </a:ext>
            </a:extLst>
          </p:cNvPr>
          <p:cNvSpPr txBox="1"/>
          <p:nvPr/>
        </p:nvSpPr>
        <p:spPr>
          <a:xfrm>
            <a:off x="262558" y="882586"/>
            <a:ext cx="11526016" cy="5601533"/>
          </a:xfrm>
          <a:prstGeom prst="rect">
            <a:avLst/>
          </a:prstGeom>
          <a:noFill/>
        </p:spPr>
        <p:txBody>
          <a:bodyPr wrap="square">
            <a:spAutoFit/>
          </a:bodyPr>
          <a:lstStyle/>
          <a:p>
            <a:r>
              <a:rPr lang="en-US" sz="2400" dirty="0">
                <a:solidFill>
                  <a:schemeClr val="tx1">
                    <a:lumMod val="75000"/>
                    <a:lumOff val="25000"/>
                  </a:schemeClr>
                </a:solidFill>
                <a:latin typeface="Liberation Mono"/>
              </a:rPr>
              <a:t>START WITH</a:t>
            </a:r>
          </a:p>
          <a:p>
            <a:pPr marL="285750" indent="-285750">
              <a:buFont typeface="Arial" panose="020B0604020202020204" pitchFamily="34" charset="0"/>
              <a:buChar char="•"/>
            </a:pPr>
            <a:endParaRPr lang="en-US" sz="1200" dirty="0">
              <a:solidFill>
                <a:srgbClr val="0077AA"/>
              </a:solidFill>
              <a:latin typeface="Liberation Mono"/>
              <a:cs typeface="Leelawadee UI Semilight" panose="020B0402040204020203" pitchFamily="34" charset="-34"/>
            </a:endParaRPr>
          </a:p>
          <a:p>
            <a:pPr marL="285750" indent="-285750">
              <a:buFont typeface="Arial" panose="020B0604020202020204" pitchFamily="34" charset="0"/>
              <a:buChar char="•"/>
            </a:pP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TABLE</a:t>
            </a:r>
            <a:r>
              <a:rPr lang="en-US" dirty="0">
                <a:latin typeface="Liberation Mono"/>
                <a:cs typeface="Leelawadee UI Semilight" panose="020B0402040204020203" pitchFamily="34" charset="-34"/>
              </a:rPr>
              <a:t> </a:t>
            </a:r>
            <a:r>
              <a:rPr lang="en-IN" dirty="0">
                <a:latin typeface="Liberation Mono"/>
                <a:cs typeface="Leelawadee UI Semilight" panose="020B0402040204020203" pitchFamily="34" charset="-34"/>
              </a:rPr>
              <a:t>temp</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COLUMN id </a:t>
            </a:r>
            <a:r>
              <a:rPr lang="en-US" dirty="0">
                <a:solidFill>
                  <a:srgbClr val="0077AA"/>
                </a:solidFill>
                <a:latin typeface="Liberation Mono"/>
                <a:cs typeface="Leelawadee UI Semilight" panose="020B0402040204020203" pitchFamily="34" charset="-34"/>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GENERATED</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ALWAYS</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START</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WITH</a:t>
            </a:r>
            <a:r>
              <a:rPr lang="en-US" dirty="0">
                <a:latin typeface="Liberation Mono"/>
                <a:cs typeface="Leelawadee UI Semilight" panose="020B0402040204020203" pitchFamily="34" charset="-34"/>
              </a:rPr>
              <a:t> </a:t>
            </a:r>
            <a:r>
              <a:rPr lang="en-US" dirty="0">
                <a:solidFill>
                  <a:srgbClr val="990055"/>
                </a:solidFill>
                <a:latin typeface="Liberation Mono"/>
                <a:cs typeface="Leelawadee UI Semilight" panose="020B0402040204020203" pitchFamily="34" charset="-34"/>
              </a:rPr>
              <a:t>1</a:t>
            </a:r>
            <a:r>
              <a:rPr lang="en-US" dirty="0">
                <a:latin typeface="Liberation Mono"/>
                <a:cs typeface="Leelawadee UI Semilight" panose="020B0402040204020203" pitchFamily="34" charset="-34"/>
              </a:rPr>
              <a:t>;</a:t>
            </a: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r>
              <a:rPr lang="en-US" sz="2400" dirty="0">
                <a:solidFill>
                  <a:schemeClr val="tx1">
                    <a:lumMod val="75000"/>
                    <a:lumOff val="25000"/>
                  </a:schemeClr>
                </a:solidFill>
                <a:latin typeface="Liberation Mono"/>
              </a:rPr>
              <a:t>RESTART WITH</a:t>
            </a:r>
          </a:p>
          <a:p>
            <a:pPr marL="285750" indent="-285750">
              <a:buFont typeface="Arial" panose="020B0604020202020204" pitchFamily="34" charset="0"/>
              <a:buChar char="•"/>
            </a:pPr>
            <a:endParaRPr lang="en-US" sz="1200"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sz="800" dirty="0">
              <a:latin typeface="Liberation Mono"/>
              <a:cs typeface="Leelawadee UI Semilight" panose="020B0402040204020203" pitchFamily="34" charset="-34"/>
            </a:endParaRPr>
          </a:p>
          <a:p>
            <a:pPr marL="285750" indent="-285750">
              <a:buFont typeface="Arial" panose="020B0604020202020204" pitchFamily="34" charset="0"/>
              <a:buChar char="•"/>
            </a:pP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TABLE</a:t>
            </a:r>
            <a:r>
              <a:rPr lang="en-US" dirty="0">
                <a:latin typeface="Liberation Mono"/>
                <a:cs typeface="Leelawadee UI Semilight" panose="020B0402040204020203" pitchFamily="34" charset="-34"/>
              </a:rPr>
              <a:t> </a:t>
            </a:r>
            <a:r>
              <a:rPr lang="en-IN" dirty="0">
                <a:latin typeface="Liberation Mono"/>
                <a:cs typeface="Leelawadee UI Semilight" panose="020B0402040204020203" pitchFamily="34" charset="-34"/>
              </a:rPr>
              <a:t>temp</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COLUMN id </a:t>
            </a:r>
            <a:r>
              <a:rPr lang="en-US" dirty="0">
                <a:solidFill>
                  <a:srgbClr val="0077AA"/>
                </a:solidFill>
                <a:latin typeface="Liberation Mono"/>
                <a:cs typeface="Leelawadee UI Semilight" panose="020B0402040204020203" pitchFamily="34" charset="-34"/>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GENERATED</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ALWAYS</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RESTART</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WITH</a:t>
            </a:r>
            <a:r>
              <a:rPr lang="en-US" dirty="0">
                <a:latin typeface="Liberation Mono"/>
                <a:cs typeface="Leelawadee UI Semilight" panose="020B0402040204020203" pitchFamily="34" charset="-34"/>
              </a:rPr>
              <a:t> </a:t>
            </a:r>
            <a:r>
              <a:rPr lang="en-US" dirty="0">
                <a:solidFill>
                  <a:srgbClr val="990055"/>
                </a:solidFill>
                <a:latin typeface="Liberation Mono"/>
                <a:cs typeface="Leelawadee UI Semilight" panose="020B0402040204020203" pitchFamily="34" charset="-34"/>
              </a:rPr>
              <a:t>100</a:t>
            </a:r>
            <a:r>
              <a:rPr lang="en-US" dirty="0">
                <a:latin typeface="Liberation Mono"/>
                <a:cs typeface="Leelawadee UI Semilight" panose="020B0402040204020203" pitchFamily="34" charset="-34"/>
              </a:rPr>
              <a:t>;</a:t>
            </a: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r>
              <a:rPr lang="en-US" sz="2400" dirty="0">
                <a:solidFill>
                  <a:schemeClr val="tx1">
                    <a:lumMod val="75000"/>
                    <a:lumOff val="25000"/>
                  </a:schemeClr>
                </a:solidFill>
                <a:latin typeface="Liberation Mono"/>
              </a:rPr>
              <a:t>SET</a:t>
            </a:r>
            <a:r>
              <a:rPr lang="en-US" sz="1800" dirty="0">
                <a:solidFill>
                  <a:schemeClr val="tx1">
                    <a:lumMod val="75000"/>
                    <a:lumOff val="25000"/>
                  </a:schemeClr>
                </a:solidFill>
                <a:latin typeface="Liberation Mono"/>
                <a:cs typeface="Leelawadee UI Semilight" panose="020B0402040204020203" pitchFamily="34" charset="-34"/>
              </a:rPr>
              <a:t> </a:t>
            </a:r>
            <a:r>
              <a:rPr lang="en-US" sz="2400" i="1" dirty="0">
                <a:solidFill>
                  <a:schemeClr val="accent4">
                    <a:lumMod val="50000"/>
                  </a:schemeClr>
                </a:solidFill>
                <a:latin typeface="Liberation Mono"/>
                <a:cs typeface="Leelawadee UI Semilight" panose="020B0402040204020203" pitchFamily="34" charset="-34"/>
              </a:rPr>
              <a:t>basicSequenceOption</a:t>
            </a:r>
            <a:endParaRPr lang="en-US" sz="2400"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sz="800" dirty="0">
              <a:latin typeface="Liberation Mono"/>
              <a:cs typeface="Leelawadee UI Semilight" panose="020B0402040204020203" pitchFamily="34" charset="-34"/>
            </a:endParaRPr>
          </a:p>
          <a:p>
            <a:pPr marL="285750" indent="-285750">
              <a:buFont typeface="Arial" panose="020B0604020202020204" pitchFamily="34" charset="0"/>
              <a:buChar char="•"/>
            </a:pP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TABLE</a:t>
            </a:r>
            <a:r>
              <a:rPr lang="en-US" dirty="0">
                <a:latin typeface="Liberation Mono"/>
                <a:cs typeface="Leelawadee UI Semilight" panose="020B0402040204020203" pitchFamily="34" charset="-34"/>
              </a:rPr>
              <a:t> </a:t>
            </a:r>
            <a:r>
              <a:rPr lang="en-IN" dirty="0">
                <a:latin typeface="Liberation Mono"/>
                <a:cs typeface="Leelawadee UI Semilight" panose="020B0402040204020203" pitchFamily="34" charset="-34"/>
              </a:rPr>
              <a:t>temp</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COLUMN id </a:t>
            </a:r>
            <a:r>
              <a:rPr lang="en-US" dirty="0">
                <a:solidFill>
                  <a:srgbClr val="0077AA"/>
                </a:solidFill>
                <a:latin typeface="Liberation Mono"/>
                <a:cs typeface="Leelawadee UI Semilight" panose="020B0402040204020203" pitchFamily="34" charset="-34"/>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GENERATED</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ALWAYS</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MAXVALUE</a:t>
            </a:r>
            <a:r>
              <a:rPr lang="en-US" dirty="0">
                <a:latin typeface="Liberation Mono"/>
                <a:cs typeface="Leelawadee UI Semilight" panose="020B0402040204020203" pitchFamily="34" charset="-34"/>
              </a:rPr>
              <a:t> </a:t>
            </a:r>
            <a:r>
              <a:rPr lang="en-US" dirty="0">
                <a:solidFill>
                  <a:srgbClr val="990055"/>
                </a:solidFill>
                <a:latin typeface="Liberation Mono"/>
                <a:cs typeface="Leelawadee UI Semilight" panose="020B0402040204020203" pitchFamily="34" charset="-34"/>
              </a:rPr>
              <a:t>105</a:t>
            </a:r>
            <a:r>
              <a:rPr lang="en-US" dirty="0">
                <a:latin typeface="Liberation Mono"/>
                <a:cs typeface="Leelawadee UI Semilight" panose="020B0402040204020203" pitchFamily="34" charset="-34"/>
              </a:rPr>
              <a:t>;</a:t>
            </a:r>
          </a:p>
          <a:p>
            <a:pPr marL="285750" indent="-285750">
              <a:buFont typeface="Arial" panose="020B0604020202020204" pitchFamily="34" charset="0"/>
              <a:buChar char="•"/>
            </a:pPr>
            <a:endParaRPr lang="en-US" sz="800" dirty="0">
              <a:latin typeface="Liberation Mono"/>
              <a:cs typeface="Leelawadee UI Semilight" panose="020B0402040204020203" pitchFamily="34" charset="-34"/>
            </a:endParaRPr>
          </a:p>
          <a:p>
            <a:pPr marL="285750" indent="-285750">
              <a:buFont typeface="Arial" panose="020B0604020202020204" pitchFamily="34" charset="0"/>
              <a:buChar char="•"/>
            </a:pP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TABLE</a:t>
            </a:r>
            <a:r>
              <a:rPr lang="en-US" dirty="0">
                <a:latin typeface="Liberation Mono"/>
                <a:cs typeface="Leelawadee UI Semilight" panose="020B0402040204020203" pitchFamily="34" charset="-34"/>
              </a:rPr>
              <a:t> </a:t>
            </a:r>
            <a:r>
              <a:rPr lang="en-IN" dirty="0">
                <a:latin typeface="Liberation Mono"/>
                <a:cs typeface="Leelawadee UI Semilight" panose="020B0402040204020203" pitchFamily="34" charset="-34"/>
              </a:rPr>
              <a:t>temp</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COLUMN id </a:t>
            </a:r>
            <a:r>
              <a:rPr lang="en-US" dirty="0">
                <a:solidFill>
                  <a:srgbClr val="0077AA"/>
                </a:solidFill>
                <a:latin typeface="Liberation Mono"/>
                <a:cs typeface="Leelawadee UI Semilight" panose="020B0402040204020203" pitchFamily="34" charset="-34"/>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GENERATED</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ALWAYS</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CYCLE</a:t>
            </a:r>
            <a:r>
              <a:rPr lang="en-US" dirty="0">
                <a:latin typeface="Liberation Mono"/>
                <a:cs typeface="Leelawadee UI Semilight" panose="020B0402040204020203" pitchFamily="34" charset="-34"/>
              </a:rPr>
              <a:t>; </a:t>
            </a:r>
          </a:p>
          <a:p>
            <a:pPr marL="285750" indent="-285750">
              <a:buFont typeface="Arial" panose="020B0604020202020204" pitchFamily="34" charset="0"/>
              <a:buChar char="•"/>
            </a:pPr>
            <a:endParaRPr lang="en-US" dirty="0">
              <a:solidFill>
                <a:srgbClr val="0077AA"/>
              </a:solidFill>
              <a:latin typeface="Liberation Mono"/>
              <a:cs typeface="Leelawadee UI Semilight" panose="020B0402040204020203" pitchFamily="34" charset="-34"/>
            </a:endParaRPr>
          </a:p>
          <a:p>
            <a:pPr marL="285750" indent="-285750">
              <a:buFont typeface="Arial" panose="020B0604020202020204" pitchFamily="34" charset="0"/>
              <a:buChar char="•"/>
            </a:pPr>
            <a:endParaRPr lang="en-US" dirty="0">
              <a:solidFill>
                <a:srgbClr val="0077AA"/>
              </a:solidFill>
              <a:latin typeface="Liberation Mono"/>
              <a:cs typeface="Leelawadee UI Semilight" panose="020B0402040204020203" pitchFamily="34" charset="-34"/>
            </a:endParaRPr>
          </a:p>
          <a:p>
            <a:pPr marL="285750" indent="-285750">
              <a:buFont typeface="Arial" panose="020B0604020202020204" pitchFamily="34" charset="0"/>
              <a:buChar char="•"/>
            </a:pPr>
            <a:r>
              <a:rPr lang="en-IN" dirty="0">
                <a:solidFill>
                  <a:srgbClr val="0077AA"/>
                </a:solidFill>
                <a:latin typeface="Liberation Mono"/>
                <a:cs typeface="Leelawadee UI Semilight" panose="020B0402040204020203" pitchFamily="34" charset="-34"/>
              </a:rPr>
              <a:t>SHOW</a:t>
            </a:r>
            <a:r>
              <a:rPr lang="en-IN" dirty="0">
                <a:latin typeface="Liberation Mono"/>
                <a:cs typeface="Leelawadee UI Semilight" panose="020B0402040204020203" pitchFamily="34" charset="-34"/>
              </a:rPr>
              <a:t> COLUMNS </a:t>
            </a:r>
            <a:r>
              <a:rPr lang="en-IN" dirty="0">
                <a:solidFill>
                  <a:srgbClr val="0077AA"/>
                </a:solidFill>
                <a:latin typeface="Liberation Mono"/>
                <a:cs typeface="Leelawadee UI Semilight" panose="020B0402040204020203" pitchFamily="34" charset="-34"/>
              </a:rPr>
              <a:t>FROM</a:t>
            </a:r>
            <a:r>
              <a:rPr lang="en-IN" dirty="0">
                <a:latin typeface="Liberation Mono"/>
                <a:cs typeface="Leelawadee UI Semilight" panose="020B0402040204020203" pitchFamily="34" charset="-34"/>
              </a:rPr>
              <a:t> temp;</a:t>
            </a:r>
          </a:p>
        </p:txBody>
      </p:sp>
      <p:sp>
        <p:nvSpPr>
          <p:cNvPr id="3" name="Rectangle 2">
            <a:extLst>
              <a:ext uri="{FF2B5EF4-FFF2-40B4-BE49-F238E27FC236}">
                <a16:creationId xmlns:a16="http://schemas.microsoft.com/office/drawing/2014/main" id="{D789C200-3C39-4046-1CD9-DA12D565E366}"/>
              </a:ext>
            </a:extLst>
          </p:cNvPr>
          <p:cNvSpPr/>
          <p:nvPr/>
        </p:nvSpPr>
        <p:spPr>
          <a:xfrm>
            <a:off x="623392" y="1"/>
            <a:ext cx="10044608"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set generated always column</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55849938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drop identity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83381518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drop identity</a:t>
            </a:r>
            <a:endParaRPr lang="en-IN" sz="3200" i="1" dirty="0">
              <a:solidFill>
                <a:srgbClr val="FF9900"/>
              </a:solidFill>
              <a:latin typeface="Arial" pitchFamily="34" charset="0"/>
              <a:cs typeface="Arial" pitchFamily="34" charset="0"/>
            </a:endParaRP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i="1" dirty="0">
                <a:latin typeface="Palatino Linotype" panose="02040502050505030304" pitchFamily="18" charset="0"/>
                <a:cs typeface="Segoe UI Light" panose="020B0502040204020203" pitchFamily="34" charset="0"/>
              </a:rPr>
              <a:t>DROP IDENTITY removes identity status of a column.</a:t>
            </a:r>
            <a:endParaRPr lang="en-US" sz="2000" dirty="0">
              <a:latin typeface="Palatino Linotype" panose="02040502050505030304" pitchFamily="18" charset="0"/>
              <a:cs typeface="Segoe UI Light" panose="020B0502040204020203" pitchFamily="34" charset="0"/>
            </a:endParaRP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
        <p:nvSpPr>
          <p:cNvPr id="3" name="Rectangle 2">
            <a:extLst>
              <a:ext uri="{FF2B5EF4-FFF2-40B4-BE49-F238E27FC236}">
                <a16:creationId xmlns:a16="http://schemas.microsoft.com/office/drawing/2014/main" id="{3BB92474-CE73-9E27-9B4E-5116CE4EDC4F}"/>
              </a:ext>
            </a:extLst>
          </p:cNvPr>
          <p:cNvSpPr/>
          <p:nvPr/>
        </p:nvSpPr>
        <p:spPr>
          <a:xfrm>
            <a:off x="190550" y="1564050"/>
            <a:ext cx="11810106" cy="1785104"/>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endParaRPr lang="en-IN" sz="800" dirty="0">
              <a:solidFill>
                <a:schemeClr val="accent4">
                  <a:lumMod val="50000"/>
                </a:schemeClr>
              </a:solidFill>
              <a:latin typeface="Liberation Mono"/>
            </a:endParaRPr>
          </a:p>
          <a:p>
            <a:pPr>
              <a:spcAft>
                <a:spcPts val="600"/>
              </a:spcAft>
            </a:pPr>
            <a:r>
              <a:rPr lang="en-IN" sz="2200" i="1" dirty="0">
                <a:solidFill>
                  <a:schemeClr val="accent4">
                    <a:lumMod val="50000"/>
                  </a:schemeClr>
                </a:solidFill>
                <a:latin typeface="Liberation Mono"/>
              </a:rPr>
              <a:t>(columnDefination)</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IDENTITY }</a:t>
            </a:r>
          </a:p>
        </p:txBody>
      </p:sp>
      <p:sp>
        <p:nvSpPr>
          <p:cNvPr id="4" name="TextBox 3">
            <a:extLst>
              <a:ext uri="{FF2B5EF4-FFF2-40B4-BE49-F238E27FC236}">
                <a16:creationId xmlns:a16="http://schemas.microsoft.com/office/drawing/2014/main" id="{3B351732-60CD-41D1-C9FD-46E13E39FB3A}"/>
              </a:ext>
            </a:extLst>
          </p:cNvPr>
          <p:cNvSpPr txBox="1"/>
          <p:nvPr/>
        </p:nvSpPr>
        <p:spPr>
          <a:xfrm>
            <a:off x="262558" y="3566626"/>
            <a:ext cx="11526016" cy="144655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(id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FD8603"/>
                </a:solidFill>
                <a:latin typeface="Liberation Mono"/>
              </a:rPr>
              <a:t>GENERATED</a:t>
            </a:r>
            <a:r>
              <a:rPr lang="en-US" dirty="0">
                <a:latin typeface="Liberation Mono"/>
              </a:rPr>
              <a:t> </a:t>
            </a:r>
            <a:r>
              <a:rPr lang="en-US" dirty="0">
                <a:solidFill>
                  <a:srgbClr val="FD8603"/>
                </a:solidFill>
                <a:latin typeface="Liberation Mono"/>
              </a:rPr>
              <a:t>ALWAYS</a:t>
            </a:r>
            <a:r>
              <a:rPr lang="en-US" dirty="0">
                <a:latin typeface="Liberation Mono"/>
              </a:rPr>
              <a:t> </a:t>
            </a:r>
            <a:r>
              <a:rPr lang="en-US" dirty="0">
                <a:solidFill>
                  <a:srgbClr val="FD8603"/>
                </a:solidFill>
                <a:latin typeface="Liberation Mono"/>
              </a:rPr>
              <a:t>AS</a:t>
            </a:r>
            <a:r>
              <a:rPr lang="en-US" dirty="0">
                <a:latin typeface="Liberation Mono"/>
              </a:rPr>
              <a:t> </a:t>
            </a:r>
            <a:r>
              <a:rPr lang="en-US" dirty="0">
                <a:solidFill>
                  <a:srgbClr val="FD8603"/>
                </a:solidFill>
                <a:latin typeface="Liberation Mono"/>
              </a:rPr>
              <a:t>IDENTITY</a:t>
            </a:r>
            <a:r>
              <a:rPr lang="en-US" dirty="0">
                <a:latin typeface="Liberation Mono"/>
              </a:rPr>
              <a:t> (START WITH </a:t>
            </a:r>
            <a:r>
              <a:rPr lang="en-US" dirty="0">
                <a:solidFill>
                  <a:srgbClr val="990055"/>
                </a:solidFill>
                <a:latin typeface="Liberation Mono"/>
              </a:rPr>
              <a:t>1</a:t>
            </a:r>
            <a:r>
              <a:rPr lang="en-US" dirty="0">
                <a:latin typeface="Liberation Mono"/>
              </a:rPr>
              <a:t> INCREMENT BY </a:t>
            </a:r>
            <a:r>
              <a:rPr lang="en-US" dirty="0">
                <a:solidFill>
                  <a:srgbClr val="990055"/>
                </a:solidFill>
                <a:latin typeface="Liberation Mono"/>
              </a:rPr>
              <a:t>1</a:t>
            </a:r>
            <a:r>
              <a:rPr lang="en-US" dirty="0">
                <a:latin typeface="Liberation Mono"/>
              </a:rPr>
              <a:t> MAXVALUE </a:t>
            </a:r>
            <a:r>
              <a:rPr lang="en-US" dirty="0">
                <a:solidFill>
                  <a:srgbClr val="990055"/>
                </a:solidFill>
                <a:latin typeface="Liberation Mono"/>
              </a:rPr>
              <a:t>10</a:t>
            </a:r>
            <a:r>
              <a:rPr lang="en-US" dirty="0">
                <a:latin typeface="Liberation Mono"/>
              </a:rPr>
              <a:t> CYCLE ), ename </a:t>
            </a:r>
            <a:r>
              <a:rPr lang="en-US" dirty="0">
                <a:solidFill>
                  <a:srgbClr val="834689"/>
                </a:solidFill>
                <a:latin typeface="Liberation Mono"/>
                <a:cs typeface="Arial" panose="020B0604020202020204" pitchFamily="34" charset="0"/>
              </a:rPr>
              <a:t>VARCHAR_IGNORECASE</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id </a:t>
            </a:r>
            <a:r>
              <a:rPr lang="en-US" dirty="0">
                <a:solidFill>
                  <a:srgbClr val="0077AA"/>
                </a:solidFill>
                <a:latin typeface="Liberation Mono"/>
                <a:cs typeface="Arial" panose="020B0604020202020204" pitchFamily="34" charset="0"/>
              </a:rPr>
              <a:t>DROP</a:t>
            </a:r>
            <a:r>
              <a:rPr lang="en-US" dirty="0">
                <a:latin typeface="Liberation Mono"/>
              </a:rPr>
              <a:t> IDENTITY;</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Tree>
    <p:extLst>
      <p:ext uri="{BB962C8B-B14F-4D97-AF65-F5344CB8AC3E}">
        <p14:creationId xmlns:p14="http://schemas.microsoft.com/office/powerpoint/2010/main" val="67970492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rename a table</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109611398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rename table</a:t>
            </a:r>
            <a:endParaRPr lang="en-IN" sz="3200" i="1" dirty="0">
              <a:solidFill>
                <a:srgbClr val="FF9900"/>
              </a:solidFill>
              <a:latin typeface="Arial" pitchFamily="34" charset="0"/>
              <a:cs typeface="Arial" pitchFamily="34" charset="0"/>
            </a:endParaRP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i="1" dirty="0">
                <a:latin typeface="Palatino Linotype" panose="02040502050505030304" pitchFamily="18" charset="0"/>
                <a:cs typeface="Segoe UI Light" panose="020B0502040204020203" pitchFamily="34" charset="0"/>
              </a:rPr>
              <a:t>Renames a table. This command commits an open transaction in this connection.</a:t>
            </a:r>
            <a:endParaRPr lang="en-US" sz="2000" dirty="0">
              <a:latin typeface="Palatino Linotype" panose="02040502050505030304" pitchFamily="18" charset="0"/>
              <a:cs typeface="Segoe UI Light" panose="020B0502040204020203" pitchFamily="34" charset="0"/>
            </a:endParaRP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
        <p:nvSpPr>
          <p:cNvPr id="3" name="Rectangle 2">
            <a:extLst>
              <a:ext uri="{FF2B5EF4-FFF2-40B4-BE49-F238E27FC236}">
                <a16:creationId xmlns:a16="http://schemas.microsoft.com/office/drawing/2014/main" id="{3BB92474-CE73-9E27-9B4E-5116CE4EDC4F}"/>
              </a:ext>
            </a:extLst>
          </p:cNvPr>
          <p:cNvSpPr/>
          <p:nvPr/>
        </p:nvSpPr>
        <p:spPr>
          <a:xfrm>
            <a:off x="190550" y="1564050"/>
            <a:ext cx="11810106" cy="400110"/>
          </a:xfrm>
          <a:prstGeom prst="rect">
            <a:avLst/>
          </a:prstGeom>
        </p:spPr>
        <p:txBody>
          <a:bodyPr wrap="square">
            <a:spAutoFit/>
          </a:bodyPr>
          <a:lstStyle/>
          <a:p>
            <a:pPr>
              <a:spcAft>
                <a:spcPts val="600"/>
              </a:spcAft>
            </a:pPr>
            <a:r>
              <a:rPr lang="en-IN" sz="2000" dirty="0">
                <a:solidFill>
                  <a:srgbClr val="0077AA"/>
                </a:solidFill>
                <a:latin typeface="Liberation Mono"/>
              </a:rPr>
              <a:t>ALTER TABLE </a:t>
            </a:r>
            <a:r>
              <a:rPr lang="en-IN" sz="2000" dirty="0">
                <a:solidFill>
                  <a:schemeClr val="tx1">
                    <a:lumMod val="75000"/>
                    <a:lumOff val="25000"/>
                  </a:schemeClr>
                </a:solidFill>
                <a:latin typeface="Liberation Mono"/>
              </a:rPr>
              <a:t>tableName</a:t>
            </a:r>
            <a:r>
              <a:rPr lang="en-IN" sz="2000" dirty="0">
                <a:solidFill>
                  <a:srgbClr val="0077AA"/>
                </a:solidFill>
                <a:latin typeface="Liberation Mono"/>
              </a:rPr>
              <a:t> RENAME </a:t>
            </a:r>
            <a:r>
              <a:rPr lang="en-IN" sz="2000" dirty="0">
                <a:latin typeface="Liberation Mono"/>
              </a:rPr>
              <a:t>TO</a:t>
            </a:r>
            <a:r>
              <a:rPr lang="en-IN" sz="2000" dirty="0">
                <a:solidFill>
                  <a:srgbClr val="0077AA"/>
                </a:solidFill>
                <a:latin typeface="Liberation Mono"/>
              </a:rPr>
              <a:t> </a:t>
            </a:r>
            <a:r>
              <a:rPr lang="en-IN" sz="2000" dirty="0">
                <a:solidFill>
                  <a:schemeClr val="tx1">
                    <a:lumMod val="75000"/>
                    <a:lumOff val="25000"/>
                  </a:schemeClr>
                </a:solidFill>
                <a:latin typeface="Liberation Mono"/>
              </a:rPr>
              <a:t>newName</a:t>
            </a:r>
          </a:p>
        </p:txBody>
      </p:sp>
      <p:sp>
        <p:nvSpPr>
          <p:cNvPr id="4" name="TextBox 3">
            <a:extLst>
              <a:ext uri="{FF2B5EF4-FFF2-40B4-BE49-F238E27FC236}">
                <a16:creationId xmlns:a16="http://schemas.microsoft.com/office/drawing/2014/main" id="{3B351732-60CD-41D1-C9FD-46E13E39FB3A}"/>
              </a:ext>
            </a:extLst>
          </p:cNvPr>
          <p:cNvSpPr txBox="1"/>
          <p:nvPr/>
        </p:nvSpPr>
        <p:spPr>
          <a:xfrm>
            <a:off x="262558" y="2276872"/>
            <a:ext cx="11526016"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a:t>
            </a:r>
            <a:r>
              <a:rPr lang="en-US" dirty="0">
                <a:solidFill>
                  <a:srgbClr val="0077AA"/>
                </a:solidFill>
                <a:latin typeface="Liberation Mono"/>
                <a:cs typeface="Arial" panose="020B0604020202020204" pitchFamily="34" charset="0"/>
              </a:rPr>
              <a:t> RENAME </a:t>
            </a:r>
            <a:r>
              <a:rPr lang="en-US" dirty="0">
                <a:latin typeface="Liberation Mono"/>
                <a:cs typeface="Arial" panose="020B0604020202020204" pitchFamily="34" charset="0"/>
              </a:rPr>
              <a:t>TO</a:t>
            </a:r>
            <a:r>
              <a:rPr lang="en-US" dirty="0">
                <a:latin typeface="Liberation Mono"/>
              </a:rPr>
              <a:t> abc;</a:t>
            </a:r>
          </a:p>
        </p:txBody>
      </p:sp>
    </p:spTree>
    <p:extLst>
      <p:ext uri="{BB962C8B-B14F-4D97-AF65-F5344CB8AC3E}">
        <p14:creationId xmlns:p14="http://schemas.microsoft.com/office/powerpoint/2010/main" val="856695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700"/>
              </a:spcBef>
              <a:buClr>
                <a:schemeClr val="accent2"/>
              </a:buClr>
              <a:buSzPct val="60000"/>
              <a:defRPr/>
            </a:pPr>
            <a:r>
              <a:rPr lang="en-IN" b="1" dirty="0">
                <a:latin typeface="Arial" pitchFamily="34" charset="0"/>
                <a:cs typeface="Arial" pitchFamily="34" charset="0"/>
              </a:rPr>
              <a:t>SHOW SCHEMA</a:t>
            </a:r>
          </a:p>
        </p:txBody>
      </p:sp>
      <p:sp>
        <p:nvSpPr>
          <p:cNvPr id="3" name="Rectangle 2"/>
          <p:cNvSpPr/>
          <p:nvPr/>
        </p:nvSpPr>
        <p:spPr>
          <a:xfrm>
            <a:off x="614569" y="2460073"/>
            <a:ext cx="9906000" cy="1295868"/>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SHOW </a:t>
            </a:r>
            <a:r>
              <a:rPr lang="en-IN" dirty="0">
                <a:latin typeface="Liberation Mono"/>
                <a:ea typeface="Times New Roman" panose="02020603050405020304" pitchFamily="18" charset="0"/>
              </a:rPr>
              <a:t>schemas;</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@TABLES;</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SHOW TABLES </a:t>
            </a:r>
            <a:r>
              <a:rPr lang="en-IN" dirty="0">
                <a:latin typeface="Liberation Mono"/>
                <a:ea typeface="Times New Roman" panose="02020603050405020304" pitchFamily="18" charset="0"/>
              </a:rPr>
              <a:t>FROM</a:t>
            </a:r>
            <a:r>
              <a:rPr lang="en-IN" dirty="0">
                <a:solidFill>
                  <a:srgbClr val="0077AA"/>
                </a:solidFill>
                <a:latin typeface="Liberation Mono"/>
                <a:ea typeface="Times New Roman" panose="02020603050405020304" pitchFamily="18" charset="0"/>
              </a:rPr>
              <a:t> </a:t>
            </a:r>
            <a:r>
              <a:rPr lang="en-IN" dirty="0">
                <a:latin typeface="Liberation Mono"/>
                <a:cs typeface="Arial" panose="020B0604020202020204" pitchFamily="34" charset="0"/>
              </a:rPr>
              <a:t>H2DB</a:t>
            </a:r>
            <a:r>
              <a:rPr lang="en-IN" dirty="0">
                <a:latin typeface="Liberation Mono"/>
                <a:ea typeface="Times New Roman" panose="02020603050405020304" pitchFamily="18" charset="0"/>
              </a:rPr>
              <a:t>;</a:t>
            </a:r>
          </a:p>
        </p:txBody>
      </p:sp>
      <p:sp>
        <p:nvSpPr>
          <p:cNvPr id="6" name="Rectangle 5"/>
          <p:cNvSpPr/>
          <p:nvPr/>
        </p:nvSpPr>
        <p:spPr>
          <a:xfrm>
            <a:off x="609600" y="1411070"/>
            <a:ext cx="6986598" cy="400110"/>
          </a:xfrm>
          <a:prstGeom prst="rect">
            <a:avLst/>
          </a:prstGeom>
        </p:spPr>
        <p:txBody>
          <a:bodyPr wrap="square">
            <a:spAutoFit/>
          </a:bodyPr>
          <a:lstStyle/>
          <a:p>
            <a:r>
              <a:rPr lang="en-IN" sz="2000" dirty="0">
                <a:solidFill>
                  <a:srgbClr val="0077AA"/>
                </a:solidFill>
                <a:latin typeface="Liberation Mono"/>
              </a:rPr>
              <a:t>SHOW</a:t>
            </a:r>
            <a:r>
              <a:rPr lang="en-IN" sz="2000" dirty="0">
                <a:solidFill>
                  <a:srgbClr val="000000"/>
                </a:solidFill>
                <a:latin typeface="Liberation Mono"/>
              </a:rPr>
              <a:t> { </a:t>
            </a:r>
            <a:r>
              <a:rPr lang="en-IN" sz="2000" dirty="0">
                <a:solidFill>
                  <a:srgbClr val="0077AA"/>
                </a:solidFill>
                <a:latin typeface="Liberation Mono"/>
              </a:rPr>
              <a:t>SCHEMAS </a:t>
            </a:r>
            <a:r>
              <a:rPr lang="en-IN" sz="2000" dirty="0">
                <a:solidFill>
                  <a:schemeClr val="bg1">
                    <a:lumMod val="65000"/>
                  </a:schemeClr>
                </a:solidFill>
                <a:latin typeface="Liberation Mono"/>
                <a:cs typeface="Arial" panose="020B0604020202020204" pitchFamily="34" charset="0"/>
              </a:rPr>
              <a:t>|</a:t>
            </a:r>
            <a:r>
              <a:rPr lang="en-IN" sz="2000" dirty="0">
                <a:solidFill>
                  <a:srgbClr val="A67F59"/>
                </a:solidFill>
                <a:latin typeface="Liberation Mono"/>
              </a:rPr>
              <a:t> { </a:t>
            </a:r>
            <a:r>
              <a:rPr lang="en-IN" sz="2000" dirty="0">
                <a:solidFill>
                  <a:srgbClr val="0077AA"/>
                </a:solidFill>
                <a:latin typeface="Liberation Mono"/>
              </a:rPr>
              <a:t>TABLES </a:t>
            </a:r>
            <a:r>
              <a:rPr lang="en-IN" sz="2000" dirty="0">
                <a:solidFill>
                  <a:schemeClr val="bg1">
                    <a:lumMod val="65000"/>
                  </a:schemeClr>
                </a:solidFill>
                <a:latin typeface="Liberation Mono"/>
                <a:cs typeface="Arial" panose="020B0604020202020204" pitchFamily="34" charset="0"/>
              </a:rPr>
              <a:t>|</a:t>
            </a:r>
            <a:r>
              <a:rPr lang="en-IN" sz="2000" dirty="0">
                <a:solidFill>
                  <a:srgbClr val="0077AA"/>
                </a:solidFill>
                <a:latin typeface="Liberation Mono"/>
              </a:rPr>
              <a:t> @TABLES </a:t>
            </a:r>
            <a:r>
              <a:rPr lang="en-IN" sz="2000" dirty="0">
                <a:solidFill>
                  <a:srgbClr val="A67F59"/>
                </a:solidFill>
                <a:latin typeface="Liberation Mono"/>
              </a:rPr>
              <a:t>} </a:t>
            </a:r>
            <a:r>
              <a:rPr lang="en-IN" sz="2000" dirty="0">
                <a:solidFill>
                  <a:srgbClr val="999999"/>
                </a:solidFill>
                <a:latin typeface="Liberation Mono"/>
              </a:rPr>
              <a:t>[</a:t>
            </a:r>
            <a:r>
              <a:rPr lang="en-IN" sz="2000" dirty="0">
                <a:latin typeface="Liberation Mono"/>
              </a:rPr>
              <a:t>FROM</a:t>
            </a:r>
            <a:r>
              <a:rPr lang="en-IN" sz="2000" dirty="0">
                <a:solidFill>
                  <a:srgbClr val="000000"/>
                </a:solidFill>
                <a:latin typeface="Liberation Mono"/>
              </a:rPr>
              <a:t> </a:t>
            </a:r>
            <a:r>
              <a:rPr lang="en-IN" sz="2000" dirty="0">
                <a:solidFill>
                  <a:srgbClr val="669900"/>
                </a:solidFill>
                <a:latin typeface="Liberation Mono"/>
              </a:rPr>
              <a:t>schemaName</a:t>
            </a:r>
            <a:r>
              <a:rPr lang="en-IN" sz="2000" dirty="0">
                <a:solidFill>
                  <a:srgbClr val="999999"/>
                </a:solidFill>
                <a:latin typeface="Liberation Mono"/>
              </a:rPr>
              <a:t>] </a:t>
            </a:r>
            <a:r>
              <a:rPr lang="en-IN" sz="2000" dirty="0">
                <a:solidFill>
                  <a:srgbClr val="000000"/>
                </a:solidFill>
                <a:latin typeface="Liberation Mono"/>
              </a:rPr>
              <a:t>}</a:t>
            </a:r>
            <a:endParaRPr lang="en-IN" sz="2000" dirty="0"/>
          </a:p>
        </p:txBody>
      </p:sp>
      <p:sp>
        <p:nvSpPr>
          <p:cNvPr id="7" name="Title 1">
            <a:extLst>
              <a:ext uri="{FF2B5EF4-FFF2-40B4-BE49-F238E27FC236}">
                <a16:creationId xmlns:a16="http://schemas.microsoft.com/office/drawing/2014/main" id="{B64A00B8-3F32-1186-E833-C3422211D6FB}"/>
              </a:ext>
            </a:extLst>
          </p:cNvPr>
          <p:cNvSpPr txBox="1">
            <a:spLocks/>
          </p:cNvSpPr>
          <p:nvPr/>
        </p:nvSpPr>
        <p:spPr>
          <a:xfrm>
            <a:off x="609600" y="3612201"/>
            <a:ext cx="10972800" cy="914400"/>
          </a:xfrm>
          <a:prstGeom prst="rect">
            <a:avLst/>
          </a:prstGeom>
        </p:spPr>
        <p:txBody>
          <a:bodyPr vert="horz" anchor="b" anchorCtr="0">
            <a:normAutofit/>
          </a:bodyPr>
          <a:lstStyle>
            <a:lvl1pPr algn="l" rtl="0" eaLnBrk="1" latinLnBrk="0" hangingPunct="1">
              <a:spcBef>
                <a:spcPct val="0"/>
              </a:spcBef>
              <a:buNone/>
              <a:defRPr kumimoji="0" sz="3200" kern="1200">
                <a:solidFill>
                  <a:schemeClr val="tx2"/>
                </a:solidFill>
                <a:latin typeface="+mj-lt"/>
                <a:ea typeface="+mj-ea"/>
                <a:cs typeface="+mj-cs"/>
              </a:defRPr>
            </a:lvl1pPr>
          </a:lstStyle>
          <a:p>
            <a:pPr>
              <a:spcBef>
                <a:spcPts val="700"/>
              </a:spcBef>
              <a:buClr>
                <a:schemeClr val="accent2"/>
              </a:buClr>
              <a:buSzPct val="60000"/>
              <a:defRPr/>
            </a:pPr>
            <a:r>
              <a:rPr lang="en-IN" b="1" dirty="0">
                <a:latin typeface="Arial" pitchFamily="34" charset="0"/>
                <a:cs typeface="Arial" pitchFamily="34" charset="0"/>
              </a:rPr>
              <a:t>USE SCHEMA</a:t>
            </a:r>
          </a:p>
        </p:txBody>
      </p:sp>
      <p:sp>
        <p:nvSpPr>
          <p:cNvPr id="8" name="Rectangle 7">
            <a:extLst>
              <a:ext uri="{FF2B5EF4-FFF2-40B4-BE49-F238E27FC236}">
                <a16:creationId xmlns:a16="http://schemas.microsoft.com/office/drawing/2014/main" id="{EDE602EF-ED07-2024-11A5-4D45D762555E}"/>
              </a:ext>
            </a:extLst>
          </p:cNvPr>
          <p:cNvSpPr/>
          <p:nvPr/>
        </p:nvSpPr>
        <p:spPr>
          <a:xfrm>
            <a:off x="609600" y="5268385"/>
            <a:ext cx="8839200" cy="464871"/>
          </a:xfrm>
          <a:prstGeom prst="rect">
            <a:avLst/>
          </a:prstGeom>
        </p:spPr>
        <p:txBody>
          <a:bodyPr wrap="square">
            <a:spAutoFit/>
          </a:bodyPr>
          <a:lstStyle/>
          <a:p>
            <a:pPr>
              <a:lnSpc>
                <a:spcPct val="150000"/>
              </a:lnSpc>
            </a:pPr>
            <a:r>
              <a:rPr lang="en-IN" dirty="0">
                <a:solidFill>
                  <a:srgbClr val="0077AA"/>
                </a:solidFill>
                <a:latin typeface="Liberation Mono"/>
                <a:cs typeface="Arial" panose="020B0604020202020204" pitchFamily="34" charset="0"/>
              </a:rPr>
              <a:t>USE </a:t>
            </a:r>
            <a:r>
              <a:rPr lang="en-IN" dirty="0">
                <a:latin typeface="Liberation Mono"/>
                <a:cs typeface="Arial" panose="020B0604020202020204" pitchFamily="34" charset="0"/>
              </a:rPr>
              <a:t>H2DB;</a:t>
            </a:r>
          </a:p>
        </p:txBody>
      </p:sp>
      <p:sp>
        <p:nvSpPr>
          <p:cNvPr id="9" name="Rectangle 8">
            <a:extLst>
              <a:ext uri="{FF2B5EF4-FFF2-40B4-BE49-F238E27FC236}">
                <a16:creationId xmlns:a16="http://schemas.microsoft.com/office/drawing/2014/main" id="{3E1166D5-13EA-00A3-E5C3-BA6D26005454}"/>
              </a:ext>
            </a:extLst>
          </p:cNvPr>
          <p:cNvSpPr/>
          <p:nvPr/>
        </p:nvSpPr>
        <p:spPr>
          <a:xfrm>
            <a:off x="609600" y="4760331"/>
            <a:ext cx="2162772" cy="400110"/>
          </a:xfrm>
          <a:prstGeom prst="rect">
            <a:avLst/>
          </a:prstGeom>
        </p:spPr>
        <p:txBody>
          <a:bodyPr wrap="none">
            <a:spAutoFit/>
          </a:bodyPr>
          <a:lstStyle/>
          <a:p>
            <a:r>
              <a:rPr lang="en-IN" sz="2000" dirty="0">
                <a:solidFill>
                  <a:srgbClr val="0077AA"/>
                </a:solidFill>
                <a:latin typeface="Liberation Mono"/>
              </a:rPr>
              <a:t>USE</a:t>
            </a:r>
            <a:r>
              <a:rPr lang="en-IN" sz="2000" dirty="0">
                <a:solidFill>
                  <a:srgbClr val="000000"/>
                </a:solidFill>
                <a:latin typeface="Liberation Mono"/>
              </a:rPr>
              <a:t> </a:t>
            </a:r>
            <a:r>
              <a:rPr lang="en-IN" sz="2000" i="1" dirty="0">
                <a:solidFill>
                  <a:srgbClr val="000000"/>
                </a:solidFill>
                <a:latin typeface="Liberation Mono"/>
              </a:rPr>
              <a:t>schema_name</a:t>
            </a:r>
          </a:p>
        </p:txBody>
      </p:sp>
    </p:spTree>
    <p:extLst>
      <p:ext uri="{BB962C8B-B14F-4D97-AF65-F5344CB8AC3E}">
        <p14:creationId xmlns:p14="http://schemas.microsoft.com/office/powerpoint/2010/main" val="403499630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16BBAC1-68DB-401C-8903-D3401BF26015}"/>
              </a:ext>
            </a:extLst>
          </p:cNvPr>
          <p:cNvSpPr txBox="1">
            <a:spLocks/>
          </p:cNvSpPr>
          <p:nvPr/>
        </p:nvSpPr>
        <p:spPr>
          <a:xfrm>
            <a:off x="1676182" y="2435950"/>
            <a:ext cx="8838049"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constraints</a:t>
            </a:r>
          </a:p>
        </p:txBody>
      </p:sp>
      <p:sp>
        <p:nvSpPr>
          <p:cNvPr id="8" name="Rectangle 7">
            <a:extLst>
              <a:ext uri="{FF2B5EF4-FFF2-40B4-BE49-F238E27FC236}">
                <a16:creationId xmlns:a16="http://schemas.microsoft.com/office/drawing/2014/main" id="{C00433B9-72C4-4EE5-AA94-A89EF775506D}"/>
              </a:ext>
            </a:extLst>
          </p:cNvPr>
          <p:cNvSpPr/>
          <p:nvPr/>
        </p:nvSpPr>
        <p:spPr>
          <a:xfrm>
            <a:off x="370570" y="3286725"/>
            <a:ext cx="11449272" cy="707886"/>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CONSTRAINT is used to define rules to allow or restrict what values can be stored in columns. The purpose of inducing constraints is to enforce the integrity of a database. </a:t>
            </a:r>
          </a:p>
        </p:txBody>
      </p:sp>
      <p:sp>
        <p:nvSpPr>
          <p:cNvPr id="12" name="TextBox 11">
            <a:extLst>
              <a:ext uri="{FF2B5EF4-FFF2-40B4-BE49-F238E27FC236}">
                <a16:creationId xmlns:a16="http://schemas.microsoft.com/office/drawing/2014/main" id="{973CF11B-0932-4E50-AD98-3D0817EB9826}"/>
              </a:ext>
            </a:extLst>
          </p:cNvPr>
          <p:cNvSpPr txBox="1"/>
          <p:nvPr/>
        </p:nvSpPr>
        <p:spPr>
          <a:xfrm>
            <a:off x="479376" y="4365104"/>
            <a:ext cx="10945216" cy="1846659"/>
          </a:xfrm>
          <a:prstGeom prst="rect">
            <a:avLst/>
          </a:prstGeom>
          <a:noFill/>
        </p:spPr>
        <p:txBody>
          <a:bodyPr wrap="square">
            <a:spAutoFit/>
          </a:bodyPr>
          <a:lstStyle/>
          <a:p>
            <a:r>
              <a:rPr lang="en-US" dirty="0">
                <a:latin typeface="Palatino Linotype" panose="02040502050505030304" pitchFamily="18" charset="0"/>
                <a:cs typeface="Arial" panose="020B0604020202020204" pitchFamily="34" charset="0"/>
              </a:rPr>
              <a:t>CONSTRAINTS can be classified into two types – </a:t>
            </a:r>
          </a:p>
          <a:p>
            <a:endParaRPr lang="en-US" sz="800" dirty="0">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sz="2000" i="1" dirty="0">
                <a:solidFill>
                  <a:srgbClr val="0070C0"/>
                </a:solidFill>
                <a:latin typeface="Palatino Linotype" panose="02040502050505030304" pitchFamily="18" charset="0"/>
                <a:cs typeface="Arial" panose="020B0604020202020204" pitchFamily="34" charset="0"/>
              </a:rPr>
              <a:t>Column Level</a:t>
            </a:r>
          </a:p>
          <a:p>
            <a:pPr marL="285750" indent="-285750">
              <a:buFont typeface="Arial" panose="020B0604020202020204" pitchFamily="34" charset="0"/>
              <a:buChar char="•"/>
            </a:pPr>
            <a:endParaRPr lang="en-US" sz="400" i="1"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sz="2000" i="1" dirty="0">
                <a:solidFill>
                  <a:srgbClr val="0070C0"/>
                </a:solidFill>
                <a:latin typeface="Palatino Linotype" panose="02040502050505030304" pitchFamily="18" charset="0"/>
                <a:cs typeface="Arial" panose="020B0604020202020204" pitchFamily="34" charset="0"/>
              </a:rPr>
              <a:t>Table Level</a:t>
            </a:r>
            <a:endParaRPr lang="en-US" i="1" dirty="0">
              <a:solidFill>
                <a:srgbClr val="0070C0"/>
              </a:solidFill>
              <a:latin typeface="Palatino Linotype" panose="02040502050505030304" pitchFamily="18" charset="0"/>
              <a:cs typeface="Arial" panose="020B0604020202020204" pitchFamily="34" charset="0"/>
            </a:endParaRPr>
          </a:p>
          <a:p>
            <a:endParaRPr lang="en-US" sz="800" dirty="0">
              <a:latin typeface="Palatino Linotype" panose="02040502050505030304" pitchFamily="18" charset="0"/>
              <a:cs typeface="Arial" panose="020B0604020202020204" pitchFamily="34" charset="0"/>
            </a:endParaRPr>
          </a:p>
          <a:p>
            <a:r>
              <a:rPr lang="en-US" dirty="0">
                <a:latin typeface="Palatino Linotype" panose="02040502050505030304" pitchFamily="18" charset="0"/>
                <a:cs typeface="Arial" panose="020B0604020202020204" pitchFamily="34" charset="0"/>
              </a:rPr>
              <a:t>The column level constraints can apply only to one column where as table level constraints are applied to the entire table.</a:t>
            </a:r>
            <a:endParaRPr lang="en-IN" dirty="0">
              <a:latin typeface="Palatino Linotype" panose="02040502050505030304" pitchFamily="18" charset="0"/>
              <a:cs typeface="Arial" panose="020B0604020202020204" pitchFamily="34" charset="0"/>
            </a:endParaRPr>
          </a:p>
        </p:txBody>
      </p:sp>
    </p:spTree>
    <p:extLst>
      <p:ext uri="{BB962C8B-B14F-4D97-AF65-F5344CB8AC3E}">
        <p14:creationId xmlns:p14="http://schemas.microsoft.com/office/powerpoint/2010/main" val="58351349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16BBAC1-68DB-401C-8903-D3401BF26015}"/>
              </a:ext>
            </a:extLst>
          </p:cNvPr>
          <p:cNvSpPr txBox="1">
            <a:spLocks/>
          </p:cNvSpPr>
          <p:nvPr/>
        </p:nvSpPr>
        <p:spPr>
          <a:xfrm>
            <a:off x="1676182" y="2435950"/>
            <a:ext cx="8838049"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constraints</a:t>
            </a:r>
          </a:p>
        </p:txBody>
      </p:sp>
      <p:sp>
        <p:nvSpPr>
          <p:cNvPr id="9" name="Rectangle 8">
            <a:extLst>
              <a:ext uri="{FF2B5EF4-FFF2-40B4-BE49-F238E27FC236}">
                <a16:creationId xmlns:a16="http://schemas.microsoft.com/office/drawing/2014/main" id="{9C5DB24B-FF56-430A-8067-27089C808925}"/>
              </a:ext>
            </a:extLst>
          </p:cNvPr>
          <p:cNvSpPr/>
          <p:nvPr/>
        </p:nvSpPr>
        <p:spPr>
          <a:xfrm>
            <a:off x="3623343" y="3214718"/>
            <a:ext cx="5328190" cy="400110"/>
          </a:xfrm>
          <a:prstGeom prst="rect">
            <a:avLst/>
          </a:prstGeom>
        </p:spPr>
        <p:txBody>
          <a:bodyPr wrap="none">
            <a:spAutoFit/>
          </a:bodyPr>
          <a:lstStyle/>
          <a:p>
            <a:r>
              <a:rPr lang="en-US" sz="2000" dirty="0">
                <a:solidFill>
                  <a:schemeClr val="tx1">
                    <a:lumMod val="85000"/>
                    <a:lumOff val="15000"/>
                  </a:schemeClr>
                </a:solidFill>
                <a:latin typeface="Palatino Linotype" panose="02040502050505030304" pitchFamily="18" charset="0"/>
                <a:cs typeface="Segoe UI Light" panose="020B0502040204020203" pitchFamily="34" charset="0"/>
              </a:rPr>
              <a:t>To limit or to restrict or to check or to control.</a:t>
            </a:r>
          </a:p>
        </p:txBody>
      </p:sp>
      <p:sp>
        <p:nvSpPr>
          <p:cNvPr id="10" name="Rectangle 9">
            <a:extLst>
              <a:ext uri="{FF2B5EF4-FFF2-40B4-BE49-F238E27FC236}">
                <a16:creationId xmlns:a16="http://schemas.microsoft.com/office/drawing/2014/main" id="{45F62011-223C-402C-8ABA-DF42E08FE77B}"/>
              </a:ext>
            </a:extLst>
          </p:cNvPr>
          <p:cNvSpPr/>
          <p:nvPr/>
        </p:nvSpPr>
        <p:spPr>
          <a:xfrm>
            <a:off x="479920" y="476672"/>
            <a:ext cx="11376720" cy="83099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b="1" dirty="0"/>
          </a:p>
          <a:p>
            <a:pPr marL="285750" indent="-285750">
              <a:buFont typeface="Arial" panose="020B0604020202020204" pitchFamily="34" charset="0"/>
              <a:buChar char="•"/>
            </a:pPr>
            <a:r>
              <a:rPr lang="en-IN" dirty="0">
                <a:solidFill>
                  <a:schemeClr val="accent4">
                    <a:lumMod val="50000"/>
                  </a:schemeClr>
                </a:solidFill>
                <a:latin typeface="Arial" panose="020B0604020202020204" pitchFamily="34" charset="0"/>
                <a:cs typeface="Arial" panose="020B0604020202020204" pitchFamily="34" charset="0"/>
              </a:rPr>
              <a:t>TO-DO</a:t>
            </a:r>
            <a:endParaRPr lang="en-IN" dirty="0">
              <a:latin typeface="Arial" panose="020B0604020202020204" pitchFamily="34" charset="0"/>
              <a:cs typeface="Arial" panose="020B0604020202020204" pitchFamily="34" charset="0"/>
            </a:endParaRPr>
          </a:p>
        </p:txBody>
      </p:sp>
      <p:sp>
        <p:nvSpPr>
          <p:cNvPr id="11" name="Rectangle 10">
            <a:extLst>
              <a:ext uri="{FF2B5EF4-FFF2-40B4-BE49-F238E27FC236}">
                <a16:creationId xmlns:a16="http://schemas.microsoft.com/office/drawing/2014/main" id="{789D37B7-7A04-4E8D-9981-5258B75421C5}"/>
              </a:ext>
            </a:extLst>
          </p:cNvPr>
          <p:cNvSpPr/>
          <p:nvPr/>
        </p:nvSpPr>
        <p:spPr>
          <a:xfrm>
            <a:off x="479920" y="4046876"/>
            <a:ext cx="11376720" cy="830997"/>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solidFill>
                <a:srgbClr val="FF0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7717282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636912"/>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primary key constraint</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263352" y="71914"/>
            <a:ext cx="11737305" cy="1938992"/>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a:p>
            <a:endParaRPr lang="en-US"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cannot be NULL.</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value must be unique.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table has only one primary key.</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primary key values cannot be changed, if it is referred by some other column.</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primary key must be given a value when a new record is inserted.</a:t>
            </a:r>
            <a:endParaRPr lang="en-IN" b="1"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609FB7D5-F5A8-4D4F-BCC4-E6E422ECF696}"/>
              </a:ext>
            </a:extLst>
          </p:cNvPr>
          <p:cNvSpPr txBox="1"/>
          <p:nvPr/>
        </p:nvSpPr>
        <p:spPr>
          <a:xfrm>
            <a:off x="216468" y="5129316"/>
            <a:ext cx="11810107" cy="1107996"/>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IN" sz="1800" dirty="0">
                <a:solidFill>
                  <a:schemeClr val="tx1"/>
                </a:solidFill>
                <a:latin typeface="Arial" panose="020B0604020202020204" pitchFamily="34" charset="0"/>
                <a:cs typeface="Arial" panose="020B0604020202020204" pitchFamily="34" charset="0"/>
              </a:rPr>
              <a:t>Primary key in a relation is always associated with an </a:t>
            </a:r>
            <a:r>
              <a:rPr lang="en-IN" sz="1800" b="1" dirty="0">
                <a:solidFill>
                  <a:schemeClr val="tx1"/>
                </a:solidFill>
                <a:latin typeface="Arial" panose="020B0604020202020204" pitchFamily="34" charset="0"/>
                <a:cs typeface="Arial" panose="020B0604020202020204" pitchFamily="34" charset="0"/>
              </a:rPr>
              <a:t>INDEX</a:t>
            </a:r>
            <a:r>
              <a:rPr lang="en-IN" sz="1800" dirty="0">
                <a:solidFill>
                  <a:schemeClr val="tx1"/>
                </a:solidFill>
                <a:latin typeface="Arial" panose="020B0604020202020204" pitchFamily="34" charset="0"/>
                <a:cs typeface="Arial" panose="020B0604020202020204" pitchFamily="34" charset="0"/>
              </a:rPr>
              <a:t> object.</a:t>
            </a:r>
          </a:p>
          <a:p>
            <a:pPr>
              <a:lnSpc>
                <a:spcPct val="100000"/>
              </a:lnSpc>
            </a:pPr>
            <a:r>
              <a:rPr lang="en-US" sz="1800" dirty="0">
                <a:solidFill>
                  <a:schemeClr val="tx1"/>
                </a:solidFill>
                <a:latin typeface="Arial" panose="020B0604020202020204" pitchFamily="34" charset="0"/>
                <a:cs typeface="Arial" panose="020B0604020202020204" pitchFamily="34" charset="0"/>
              </a:rPr>
              <a:t>The PRIMARY KEY should be given after GENERATED ALWAYS.</a:t>
            </a:r>
            <a:endParaRPr lang="en-IN" sz="1800" dirty="0">
              <a:solidFill>
                <a:schemeClr val="tx1"/>
              </a:solidFill>
              <a:latin typeface="Arial" panose="020B06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5E46642D-DBEE-4521-B4D3-3B62B58F0FF5}"/>
              </a:ext>
            </a:extLst>
          </p:cNvPr>
          <p:cNvSpPr/>
          <p:nvPr/>
        </p:nvSpPr>
        <p:spPr>
          <a:xfrm>
            <a:off x="263352" y="3429000"/>
            <a:ext cx="11521280" cy="707886"/>
          </a:xfrm>
          <a:prstGeom prst="rect">
            <a:avLst/>
          </a:prstGeom>
        </p:spPr>
        <p:txBody>
          <a:bodyPr wrap="square">
            <a:spAutoFit/>
          </a:bodyPr>
          <a:lstStyle/>
          <a:p>
            <a:r>
              <a:rPr lang="en-US" sz="2000" dirty="0">
                <a:latin typeface="Palatino Linotype" panose="02040502050505030304" pitchFamily="18" charset="0"/>
              </a:rPr>
              <a:t>A primary key is a special column (or set of combined columns) in a relational database table, that is used to uniquely identify each record. Each database table needs a primary key.</a:t>
            </a:r>
          </a:p>
        </p:txBody>
      </p:sp>
    </p:spTree>
    <p:extLst>
      <p:ext uri="{BB962C8B-B14F-4D97-AF65-F5344CB8AC3E}">
        <p14:creationId xmlns:p14="http://schemas.microsoft.com/office/powerpoint/2010/main" val="295869027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single column / composite primary key</a:t>
            </a:r>
          </a:p>
        </p:txBody>
      </p:sp>
      <p:sp>
        <p:nvSpPr>
          <p:cNvPr id="9" name="Rectangle 8">
            <a:extLst>
              <a:ext uri="{FF2B5EF4-FFF2-40B4-BE49-F238E27FC236}">
                <a16:creationId xmlns:a16="http://schemas.microsoft.com/office/drawing/2014/main" id="{5007B62A-EC27-99FB-8BAC-D63F894077E3}"/>
              </a:ext>
            </a:extLst>
          </p:cNvPr>
          <p:cNvSpPr/>
          <p:nvPr/>
        </p:nvSpPr>
        <p:spPr>
          <a:xfrm>
            <a:off x="190550" y="848906"/>
            <a:ext cx="11810106" cy="3477875"/>
          </a:xfrm>
          <a:prstGeom prst="rect">
            <a:avLst/>
          </a:prstGeom>
        </p:spPr>
        <p:txBody>
          <a:bodyPr wrap="square">
            <a:spAutoFit/>
          </a:bodyPr>
          <a:lstStyle/>
          <a:p>
            <a:r>
              <a:rPr lang="en-IN" sz="2400" dirty="0">
                <a:solidFill>
                  <a:schemeClr val="tx1">
                    <a:lumMod val="50000"/>
                    <a:lumOff val="50000"/>
                  </a:schemeClr>
                </a:solidFill>
                <a:latin typeface="Liberation Mono"/>
              </a:rPr>
              <a:t>Column Level Constraint</a:t>
            </a:r>
          </a:p>
          <a:p>
            <a:pPr marL="457200" indent="-457200">
              <a:buFont typeface="+mj-lt"/>
              <a:buAutoNum type="arabicPeriod"/>
            </a:pPr>
            <a:endParaRPr lang="en-IN" sz="2000" dirty="0">
              <a:solidFill>
                <a:srgbClr val="0077AA"/>
              </a:solidFill>
              <a:latin typeface="Liberation Mono"/>
            </a:endParaRPr>
          </a:p>
          <a:p>
            <a:pPr marL="457200" indent="-457200">
              <a:buFont typeface="+mj-lt"/>
              <a:buAutoNum type="arabicPeriod"/>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dirty="0">
                <a:latin typeface="Liberation Mono"/>
              </a:rPr>
              <a:t>[ </a:t>
            </a:r>
            <a:r>
              <a:rPr lang="en-IN" sz="2000" i="1" dirty="0">
                <a:latin typeface="Liberation Mono"/>
              </a:rPr>
              <a:t>constraint </a:t>
            </a:r>
            <a:r>
              <a:rPr lang="en-IN" sz="2000" i="1" dirty="0">
                <a:solidFill>
                  <a:schemeClr val="tx1">
                    <a:lumMod val="50000"/>
                    <a:lumOff val="50000"/>
                  </a:schemeClr>
                </a:solidFill>
                <a:latin typeface="Liberation Mono"/>
              </a:rPr>
              <a:t>constraint-name</a:t>
            </a:r>
            <a:r>
              <a:rPr lang="en-IN" sz="2000" i="1" dirty="0">
                <a:latin typeface="Liberation Mono"/>
              </a:rPr>
              <a:t> </a:t>
            </a:r>
            <a:r>
              <a:rPr lang="en-IN" sz="2000" dirty="0">
                <a:latin typeface="Liberation Mono"/>
              </a:rPr>
              <a:t>] </a:t>
            </a:r>
            <a:r>
              <a:rPr lang="en-US" sz="2000" dirty="0">
                <a:solidFill>
                  <a:srgbClr val="C00000"/>
                </a:solidFill>
                <a:latin typeface="Liberation Mono"/>
                <a:cs typeface="Arial" panose="020B0604020202020204" pitchFamily="34" charset="0"/>
              </a:rPr>
              <a:t>PRIMARY</a:t>
            </a:r>
            <a:r>
              <a:rPr lang="en-US" sz="2000" dirty="0">
                <a:solidFill>
                  <a:srgbClr val="0077AA"/>
                </a:solidFill>
                <a:latin typeface="Liberation Mono"/>
                <a:cs typeface="Arial" panose="020B0604020202020204" pitchFamily="34" charset="0"/>
              </a:rPr>
              <a:t> </a:t>
            </a:r>
            <a:r>
              <a:rPr lang="en-US" sz="2000" dirty="0">
                <a:solidFill>
                  <a:srgbClr val="C00000"/>
                </a:solidFill>
                <a:latin typeface="Liberation Mono"/>
                <a:cs typeface="Arial" panose="020B0604020202020204" pitchFamily="34" charset="0"/>
              </a:rPr>
              <a:t>KEY</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p>
          <a:p>
            <a:endParaRPr lang="en-IN" sz="800" dirty="0">
              <a:solidFill>
                <a:schemeClr val="tx1">
                  <a:lumMod val="75000"/>
                  <a:lumOff val="25000"/>
                </a:schemeClr>
              </a:solidFill>
              <a:latin typeface="Liberation Mono"/>
            </a:endParaRPr>
          </a:p>
          <a:p>
            <a:endParaRPr lang="en-IN" sz="800" dirty="0">
              <a:solidFill>
                <a:schemeClr val="tx1">
                  <a:lumMod val="75000"/>
                  <a:lumOff val="25000"/>
                </a:schemeClr>
              </a:solidFill>
              <a:latin typeface="Liberation Mono"/>
            </a:endParaRPr>
          </a:p>
          <a:p>
            <a:endParaRPr lang="en-IN" sz="800" dirty="0">
              <a:solidFill>
                <a:schemeClr val="tx1">
                  <a:lumMod val="75000"/>
                  <a:lumOff val="25000"/>
                </a:schemeClr>
              </a:solidFill>
              <a:latin typeface="Liberation Mono"/>
            </a:endParaRPr>
          </a:p>
          <a:p>
            <a:endParaRPr lang="en-IN" sz="800" dirty="0">
              <a:solidFill>
                <a:schemeClr val="tx1">
                  <a:lumMod val="75000"/>
                  <a:lumOff val="25000"/>
                </a:schemeClr>
              </a:solidFill>
              <a:latin typeface="Liberation Mono"/>
            </a:endParaRPr>
          </a:p>
          <a:p>
            <a:r>
              <a:rPr lang="en-IN" sz="2400" dirty="0">
                <a:solidFill>
                  <a:schemeClr val="tx1">
                    <a:lumMod val="50000"/>
                    <a:lumOff val="50000"/>
                  </a:schemeClr>
                </a:solidFill>
                <a:latin typeface="Liberation Mono"/>
              </a:rPr>
              <a:t>Table Level Constraint</a:t>
            </a:r>
          </a:p>
          <a:p>
            <a:endParaRPr lang="en-IN" sz="2000" dirty="0">
              <a:solidFill>
                <a:schemeClr val="tx1">
                  <a:lumMod val="75000"/>
                  <a:lumOff val="25000"/>
                </a:schemeClr>
              </a:solidFill>
              <a:latin typeface="Liberation Mono"/>
            </a:endParaRPr>
          </a:p>
          <a:p>
            <a:pPr marL="457200" indent="-457200">
              <a:buFont typeface="+mj-lt"/>
              <a:buAutoNum type="arabicPeriod" startAt="2"/>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dirty="0">
                <a:latin typeface="Liberation Mono"/>
              </a:rPr>
              <a:t>[ </a:t>
            </a:r>
            <a:r>
              <a:rPr lang="en-IN" sz="2000" i="1" dirty="0">
                <a:latin typeface="Liberation Mono"/>
              </a:rPr>
              <a:t>constraint </a:t>
            </a:r>
            <a:r>
              <a:rPr lang="en-IN" sz="2000" i="1" dirty="0">
                <a:solidFill>
                  <a:schemeClr val="tx1">
                    <a:lumMod val="50000"/>
                    <a:lumOff val="50000"/>
                  </a:schemeClr>
                </a:solidFill>
                <a:latin typeface="Liberation Mono"/>
              </a:rPr>
              <a:t>constraint-name </a:t>
            </a:r>
            <a:r>
              <a:rPr lang="en-IN" sz="2000" dirty="0">
                <a:latin typeface="Liberation Mono"/>
              </a:rPr>
              <a:t>]</a:t>
            </a:r>
            <a:r>
              <a:rPr lang="en-IN" sz="2000" i="1" dirty="0">
                <a:latin typeface="Liberation Mono"/>
              </a:rPr>
              <a:t> </a:t>
            </a:r>
            <a:r>
              <a:rPr lang="en-US" sz="2000" dirty="0">
                <a:solidFill>
                  <a:srgbClr val="C00000"/>
                </a:solidFill>
                <a:latin typeface="Liberation Mono"/>
                <a:cs typeface="Arial" panose="020B0604020202020204" pitchFamily="34" charset="0"/>
              </a:rPr>
              <a:t>PRIMARY</a:t>
            </a:r>
            <a:r>
              <a:rPr lang="en-US" sz="2000" dirty="0">
                <a:solidFill>
                  <a:srgbClr val="0077AA"/>
                </a:solidFill>
                <a:latin typeface="Liberation Mono"/>
                <a:cs typeface="Arial" panose="020B0604020202020204" pitchFamily="34" charset="0"/>
              </a:rPr>
              <a:t> </a:t>
            </a:r>
            <a:r>
              <a:rPr lang="en-US" sz="2000" dirty="0">
                <a:solidFill>
                  <a:srgbClr val="C00000"/>
                </a:solidFill>
                <a:latin typeface="Liberation Mono"/>
                <a:cs typeface="Arial" panose="020B0604020202020204" pitchFamily="34" charset="0"/>
              </a:rPr>
              <a:t>KEY </a:t>
            </a:r>
          </a:p>
          <a:p>
            <a:r>
              <a:rPr lang="en-US" sz="2000" dirty="0">
                <a:solidFill>
                  <a:srgbClr val="C00000"/>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IN" sz="2000" i="1" dirty="0">
                <a:latin typeface="Liberation Mono"/>
              </a:rPr>
              <a:t>columnName</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60F7B5D8-3AB2-ED31-947B-3DDABB0329BD}"/>
              </a:ext>
            </a:extLst>
          </p:cNvPr>
          <p:cNvSpPr txBox="1"/>
          <p:nvPr/>
        </p:nvSpPr>
        <p:spPr>
          <a:xfrm>
            <a:off x="216468" y="5201324"/>
            <a:ext cx="11810107" cy="1107996"/>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Data will be sorted and stored in ascending order in the case of INT datatype.</a:t>
            </a:r>
          </a:p>
          <a:p>
            <a:pPr>
              <a:lnSpc>
                <a:spcPct val="100000"/>
              </a:lnSpc>
            </a:pPr>
            <a:r>
              <a:rPr lang="en-US" sz="1800" dirty="0">
                <a:solidFill>
                  <a:schemeClr val="tx1"/>
                </a:solidFill>
                <a:latin typeface="Arial" panose="020B0604020202020204" pitchFamily="34" charset="0"/>
                <a:cs typeface="Arial" panose="020B0604020202020204" pitchFamily="34" charset="0"/>
              </a:rPr>
              <a:t>Character data will not be sorted in H2 database.</a:t>
            </a:r>
            <a:endParaRPr lang="en-IN" sz="1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1516320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95E6761-66B5-5240-F60D-096DF73A8428}"/>
              </a:ext>
            </a:extLst>
          </p:cNvPr>
          <p:cNvSpPr txBox="1"/>
          <p:nvPr/>
        </p:nvSpPr>
        <p:spPr>
          <a:xfrm>
            <a:off x="262558" y="1196752"/>
            <a:ext cx="11666090" cy="4247317"/>
          </a:xfrm>
          <a:prstGeom prst="rect">
            <a:avLst/>
          </a:prstGeom>
          <a:noFill/>
        </p:spPr>
        <p:txBody>
          <a:bodyPr wrap="square">
            <a:spAutoFit/>
          </a:bodyPr>
          <a:lstStyle/>
          <a:p>
            <a:r>
              <a:rPr lang="en-US" sz="2400" dirty="0">
                <a:solidFill>
                  <a:schemeClr val="tx1">
                    <a:lumMod val="50000"/>
                    <a:lumOff val="50000"/>
                  </a:schemeClr>
                </a:solidFill>
                <a:latin typeface="Liberation Mono"/>
              </a:rPr>
              <a:t>Single column primary key</a:t>
            </a:r>
          </a:p>
          <a:p>
            <a:pPr marL="285750" indent="-285750">
              <a:buFont typeface="Arial" panose="020B0604020202020204" pitchFamily="34" charset="0"/>
              <a:buChar char="•"/>
            </a:pPr>
            <a:endParaRPr lang="en-US"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 TABLE </a:t>
            </a:r>
            <a:r>
              <a:rPr lang="en-US" dirty="0">
                <a:latin typeface="Liberation Mono"/>
              </a:rPr>
              <a:t>dept(deptno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C00000"/>
                </a:solidFill>
                <a:latin typeface="Liberation Mono"/>
              </a:rPr>
              <a:t>PRIMARY KEY</a:t>
            </a:r>
            <a:r>
              <a:rPr lang="en-US" dirty="0">
                <a:latin typeface="Liberation Mono"/>
              </a:rPr>
              <a:t>, dname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 TABLE </a:t>
            </a:r>
            <a:r>
              <a:rPr lang="en-US" dirty="0">
                <a:latin typeface="Liberation Mono"/>
              </a:rPr>
              <a:t>dept(deptno </a:t>
            </a:r>
            <a:r>
              <a:rPr lang="en-US" dirty="0">
                <a:solidFill>
                  <a:srgbClr val="834689"/>
                </a:solidFill>
                <a:latin typeface="Liberation Mono"/>
                <a:cs typeface="Arial" panose="020B0604020202020204" pitchFamily="34" charset="0"/>
              </a:rPr>
              <a:t>INT</a:t>
            </a:r>
            <a:r>
              <a:rPr lang="en-US" dirty="0">
                <a:latin typeface="Liberation Mono"/>
              </a:rPr>
              <a:t>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pk_deptno  </a:t>
            </a:r>
            <a:r>
              <a:rPr lang="en-US" dirty="0">
                <a:solidFill>
                  <a:srgbClr val="C00000"/>
                </a:solidFill>
                <a:latin typeface="Liberation Mono"/>
              </a:rPr>
              <a:t>PRIMARY</a:t>
            </a:r>
            <a:r>
              <a:rPr lang="en-US" dirty="0">
                <a:latin typeface="Liberation Mono"/>
              </a:rPr>
              <a:t> </a:t>
            </a:r>
            <a:r>
              <a:rPr lang="en-US" dirty="0">
                <a:solidFill>
                  <a:srgbClr val="C00000"/>
                </a:solidFill>
                <a:latin typeface="Liberation Mono"/>
              </a:rPr>
              <a:t>KEY</a:t>
            </a:r>
            <a:r>
              <a:rPr lang="en-US" dirty="0">
                <a:latin typeface="Liberation Mono"/>
              </a:rPr>
              <a:t>, dname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 TABLE </a:t>
            </a:r>
            <a:r>
              <a:rPr lang="en-US" dirty="0">
                <a:latin typeface="Liberation Mono"/>
              </a:rPr>
              <a:t>dept(deptno </a:t>
            </a:r>
            <a:r>
              <a:rPr lang="en-US" dirty="0">
                <a:solidFill>
                  <a:srgbClr val="834689"/>
                </a:solidFill>
                <a:latin typeface="Liberation Mono"/>
                <a:cs typeface="Arial" panose="020B0604020202020204" pitchFamily="34" charset="0"/>
              </a:rPr>
              <a:t>INT</a:t>
            </a:r>
            <a:r>
              <a:rPr lang="en-US" dirty="0">
                <a:latin typeface="Liberation Mono"/>
              </a:rPr>
              <a:t>, dname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pk_deptno  </a:t>
            </a:r>
            <a:r>
              <a:rPr lang="en-US" dirty="0">
                <a:solidFill>
                  <a:srgbClr val="C00000"/>
                </a:solidFill>
                <a:latin typeface="Liberation Mono"/>
              </a:rPr>
              <a:t>PRIMARY</a:t>
            </a:r>
            <a:r>
              <a:rPr lang="en-US" dirty="0">
                <a:latin typeface="Liberation Mono"/>
              </a:rPr>
              <a:t> </a:t>
            </a:r>
            <a:r>
              <a:rPr lang="en-US" dirty="0">
                <a:solidFill>
                  <a:srgbClr val="C00000"/>
                </a:solidFill>
                <a:latin typeface="Liberation Mono"/>
              </a:rPr>
              <a:t>KEY</a:t>
            </a:r>
            <a:r>
              <a:rPr lang="en-US" dirty="0">
                <a:latin typeface="Liberation Mono"/>
              </a:rPr>
              <a:t>(deptno));</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dept(id </a:t>
            </a:r>
            <a:r>
              <a:rPr lang="en-US" dirty="0">
                <a:solidFill>
                  <a:srgbClr val="834689"/>
                </a:solidFill>
                <a:latin typeface="Liberation Mono"/>
                <a:cs typeface="Arial" panose="020B0604020202020204" pitchFamily="34" charset="0"/>
              </a:rPr>
              <a:t>INTEGER</a:t>
            </a:r>
            <a:r>
              <a:rPr lang="en-US" dirty="0">
                <a:latin typeface="Liberation Mono"/>
              </a:rPr>
              <a:t> </a:t>
            </a:r>
            <a:r>
              <a:rPr lang="en-US" dirty="0">
                <a:solidFill>
                  <a:srgbClr val="FD8603"/>
                </a:solidFill>
                <a:latin typeface="Liberation Mono"/>
              </a:rPr>
              <a:t>GENERATED</a:t>
            </a:r>
            <a:r>
              <a:rPr lang="en-US" dirty="0">
                <a:latin typeface="Liberation Mono"/>
              </a:rPr>
              <a:t> </a:t>
            </a:r>
            <a:r>
              <a:rPr lang="en-US" dirty="0">
                <a:solidFill>
                  <a:srgbClr val="FD8603"/>
                </a:solidFill>
                <a:latin typeface="Liberation Mono"/>
              </a:rPr>
              <a:t>ALWAYS</a:t>
            </a:r>
            <a:r>
              <a:rPr lang="en-US" dirty="0">
                <a:latin typeface="Liberation Mono"/>
              </a:rPr>
              <a:t> </a:t>
            </a:r>
            <a:r>
              <a:rPr lang="en-US" dirty="0">
                <a:solidFill>
                  <a:srgbClr val="FD8603"/>
                </a:solidFill>
                <a:latin typeface="Liberation Mono"/>
              </a:rPr>
              <a:t>AS</a:t>
            </a:r>
            <a:r>
              <a:rPr lang="en-US" dirty="0">
                <a:latin typeface="Liberation Mono"/>
              </a:rPr>
              <a:t> </a:t>
            </a:r>
            <a:r>
              <a:rPr lang="en-US" dirty="0">
                <a:solidFill>
                  <a:srgbClr val="FD8603"/>
                </a:solidFill>
                <a:latin typeface="Liberation Mono"/>
              </a:rPr>
              <a:t>IDENTITY</a:t>
            </a:r>
            <a:r>
              <a:rPr lang="en-US" dirty="0">
                <a:latin typeface="Liberation Mono"/>
              </a:rPr>
              <a:t> (START WITH </a:t>
            </a:r>
            <a:r>
              <a:rPr lang="en-US" dirty="0">
                <a:solidFill>
                  <a:srgbClr val="990055"/>
                </a:solidFill>
                <a:latin typeface="Liberation Mono"/>
              </a:rPr>
              <a:t>10</a:t>
            </a:r>
            <a:r>
              <a:rPr lang="en-US" dirty="0">
                <a:latin typeface="Liberation Mono"/>
              </a:rPr>
              <a:t> INCREMENT BY </a:t>
            </a:r>
            <a:r>
              <a:rPr lang="en-US" dirty="0">
                <a:solidFill>
                  <a:srgbClr val="990055"/>
                </a:solidFill>
                <a:latin typeface="Liberation Mono"/>
              </a:rPr>
              <a:t>2</a:t>
            </a:r>
            <a:r>
              <a:rPr lang="en-US" dirty="0">
                <a:latin typeface="Liberation Mono"/>
              </a:rPr>
              <a:t>) </a:t>
            </a:r>
            <a:r>
              <a:rPr lang="en-US" dirty="0">
                <a:solidFill>
                  <a:srgbClr val="C00000"/>
                </a:solidFill>
                <a:latin typeface="Liberation Mono"/>
              </a:rPr>
              <a:t>PRIMARY</a:t>
            </a:r>
            <a:r>
              <a:rPr lang="en-US" dirty="0">
                <a:latin typeface="Liberation Mono"/>
              </a:rPr>
              <a:t> </a:t>
            </a:r>
            <a:r>
              <a:rPr lang="en-US" dirty="0">
                <a:solidFill>
                  <a:srgbClr val="C00000"/>
                </a:solidFill>
                <a:latin typeface="Liberation Mono"/>
              </a:rPr>
              <a:t>KEY</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salary </a:t>
            </a:r>
            <a:r>
              <a:rPr lang="en-US" dirty="0">
                <a:solidFill>
                  <a:srgbClr val="834689"/>
                </a:solidFill>
                <a:latin typeface="Liberation Mono"/>
                <a:cs typeface="Arial" panose="020B0604020202020204" pitchFamily="34" charset="0"/>
              </a:rPr>
              <a:t>INTEGER</a:t>
            </a:r>
            <a:r>
              <a:rPr lang="en-US" dirty="0">
                <a:latin typeface="Liberation Mono"/>
              </a:rPr>
              <a:t>, comm </a:t>
            </a:r>
            <a:r>
              <a:rPr lang="en-US" dirty="0">
                <a:solidFill>
                  <a:srgbClr val="834689"/>
                </a:solidFill>
                <a:latin typeface="Liberation Mono"/>
                <a:cs typeface="Arial" panose="020B0604020202020204" pitchFamily="34" charset="0"/>
              </a:rPr>
              <a:t>INTEGER</a:t>
            </a:r>
            <a:r>
              <a:rPr lang="en-US" dirty="0">
                <a:latin typeface="Liberation Mono"/>
              </a:rPr>
              <a:t>);</a:t>
            </a:r>
          </a:p>
          <a:p>
            <a:pPr marL="285750" indent="-285750">
              <a:buFont typeface="Arial" panose="020B0604020202020204" pitchFamily="34" charset="0"/>
              <a:buChar char="•"/>
            </a:pPr>
            <a:endParaRPr lang="en-US" dirty="0">
              <a:latin typeface="Liberation Mono"/>
            </a:endParaRPr>
          </a:p>
          <a:p>
            <a:pPr marL="285750" indent="-285750">
              <a:buFont typeface="Arial" panose="020B0604020202020204" pitchFamily="34" charset="0"/>
              <a:buChar char="•"/>
            </a:pPr>
            <a:endParaRPr lang="en-US" dirty="0">
              <a:latin typeface="Liberation Mono"/>
            </a:endParaRPr>
          </a:p>
          <a:p>
            <a:r>
              <a:rPr lang="en-IN" sz="2400" dirty="0">
                <a:solidFill>
                  <a:schemeClr val="tx1">
                    <a:lumMod val="50000"/>
                    <a:lumOff val="50000"/>
                  </a:schemeClr>
                </a:solidFill>
                <a:latin typeface="Liberation Mono"/>
              </a:rPr>
              <a:t>Composite primary key</a:t>
            </a:r>
          </a:p>
          <a:p>
            <a:endParaRPr lang="en-IN" dirty="0">
              <a:solidFill>
                <a:schemeClr val="tx1">
                  <a:lumMod val="75000"/>
                  <a:lumOff val="25000"/>
                </a:schemeClr>
              </a:solidFill>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 TABLE </a:t>
            </a:r>
            <a:r>
              <a:rPr lang="en-US" dirty="0">
                <a:latin typeface="Liberation Mono"/>
              </a:rPr>
              <a:t>dept(deptno </a:t>
            </a:r>
            <a:r>
              <a:rPr lang="en-US" dirty="0">
                <a:solidFill>
                  <a:srgbClr val="834689"/>
                </a:solidFill>
                <a:latin typeface="Liberation Mono"/>
                <a:cs typeface="Arial" panose="020B0604020202020204" pitchFamily="34" charset="0"/>
              </a:rPr>
              <a:t>INT</a:t>
            </a:r>
            <a:r>
              <a:rPr lang="en-US" dirty="0">
                <a:latin typeface="Liberation Mono"/>
              </a:rPr>
              <a:t>, dname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pk_deptno  </a:t>
            </a:r>
            <a:r>
              <a:rPr lang="en-US" dirty="0">
                <a:solidFill>
                  <a:srgbClr val="C00000"/>
                </a:solidFill>
                <a:latin typeface="Liberation Mono"/>
              </a:rPr>
              <a:t>PRIMARY</a:t>
            </a:r>
            <a:r>
              <a:rPr lang="en-US" dirty="0">
                <a:latin typeface="Liberation Mono"/>
              </a:rPr>
              <a:t> </a:t>
            </a:r>
            <a:r>
              <a:rPr lang="en-US" dirty="0">
                <a:solidFill>
                  <a:srgbClr val="C00000"/>
                </a:solidFill>
                <a:latin typeface="Liberation Mono"/>
              </a:rPr>
              <a:t>KEY</a:t>
            </a:r>
            <a:r>
              <a:rPr lang="en-US" dirty="0">
                <a:latin typeface="Liberation Mono"/>
              </a:rPr>
              <a:t>(deptno, dname));</a:t>
            </a:r>
          </a:p>
        </p:txBody>
      </p:sp>
      <p:sp>
        <p:nvSpPr>
          <p:cNvPr id="2" name="Rectangle 1">
            <a:extLst>
              <a:ext uri="{FF2B5EF4-FFF2-40B4-BE49-F238E27FC236}">
                <a16:creationId xmlns:a16="http://schemas.microsoft.com/office/drawing/2014/main" id="{7E2ECAC2-BE53-8703-A5EB-02D3D88658F6}"/>
              </a:ext>
            </a:extLst>
          </p:cNvPr>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single column / composite primary key</a:t>
            </a:r>
          </a:p>
        </p:txBody>
      </p:sp>
    </p:spTree>
    <p:extLst>
      <p:ext uri="{BB962C8B-B14F-4D97-AF65-F5344CB8AC3E}">
        <p14:creationId xmlns:p14="http://schemas.microsoft.com/office/powerpoint/2010/main" val="234909126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primary key using alter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a:extLst>
              <a:ext uri="{FF2B5EF4-FFF2-40B4-BE49-F238E27FC236}">
                <a16:creationId xmlns:a16="http://schemas.microsoft.com/office/drawing/2014/main" id="{3829F8C4-2A61-BDEC-5882-FB581CD9A16B}"/>
              </a:ext>
            </a:extLst>
          </p:cNvPr>
          <p:cNvSpPr/>
          <p:nvPr/>
        </p:nvSpPr>
        <p:spPr>
          <a:xfrm>
            <a:off x="191345" y="1347152"/>
            <a:ext cx="11737303" cy="1323439"/>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2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 </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PRIMARY</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latin typeface="Liberation Mono"/>
              </a:rPr>
              <a:t>[ </a:t>
            </a:r>
            <a:r>
              <a:rPr lang="en-IN" sz="2000" i="1" dirty="0">
                <a:latin typeface="Liberation Mono"/>
              </a:rPr>
              <a:t>constraint</a:t>
            </a:r>
            <a:r>
              <a:rPr lang="en-US" sz="2000" dirty="0">
                <a:latin typeface="Liberation Mono"/>
              </a:rPr>
              <a:t> </a:t>
            </a:r>
            <a:r>
              <a:rPr lang="en-IN" sz="2000" i="1" dirty="0">
                <a:solidFill>
                  <a:schemeClr val="tx1">
                    <a:lumMod val="50000"/>
                    <a:lumOff val="50000"/>
                  </a:schemeClr>
                </a:solidFill>
                <a:latin typeface="Liberation Mono"/>
              </a:rPr>
              <a:t>constraint-name</a:t>
            </a:r>
            <a:r>
              <a:rPr lang="en-IN" sz="2000" dirty="0">
                <a:solidFill>
                  <a:schemeClr val="tx1">
                    <a:lumMod val="50000"/>
                    <a:lumOff val="50000"/>
                  </a:schemeClr>
                </a:solidFill>
                <a:latin typeface="Liberation Mono"/>
              </a:rPr>
              <a:t> </a:t>
            </a:r>
            <a:r>
              <a:rPr lang="en-IN" sz="2000" dirty="0">
                <a:latin typeface="Liberation Mono"/>
              </a:rPr>
              <a:t>]</a:t>
            </a:r>
            <a:r>
              <a:rPr lang="en-US" sz="2000" dirty="0">
                <a:latin typeface="Liberation Mono"/>
              </a:rPr>
              <a:t> </a:t>
            </a:r>
            <a:r>
              <a:rPr lang="en-US" sz="2000" dirty="0">
                <a:solidFill>
                  <a:srgbClr val="C00000"/>
                </a:solidFill>
                <a:latin typeface="Liberation Mono"/>
                <a:cs typeface="Arial" panose="020B0604020202020204" pitchFamily="34" charset="0"/>
              </a:rPr>
              <a:t>PRIMARY</a:t>
            </a:r>
            <a:r>
              <a:rPr lang="en-US" sz="2000" dirty="0">
                <a:latin typeface="Liberation Mono"/>
              </a:rPr>
              <a:t> </a:t>
            </a:r>
            <a:r>
              <a:rPr lang="en-US" sz="2000" dirty="0">
                <a:solidFill>
                  <a:srgbClr val="C00000"/>
                </a:solidFill>
                <a:latin typeface="Liberation Mono"/>
                <a:cs typeface="Arial" panose="020B0604020202020204" pitchFamily="34" charset="0"/>
              </a:rPr>
              <a:t>KEY</a:t>
            </a:r>
            <a:r>
              <a:rPr lang="en-US" sz="2000" dirty="0">
                <a:latin typeface="Liberation Mono"/>
                <a:cs typeface="Arial" panose="020B0604020202020204" pitchFamily="34" charset="0"/>
              </a:rPr>
              <a:t>(</a:t>
            </a:r>
            <a:r>
              <a:rPr lang="en-IN" sz="2000" dirty="0">
                <a:latin typeface="Liberation Mono"/>
                <a:cs typeface="Arial" panose="020B0604020202020204" pitchFamily="34" charset="0"/>
              </a:rPr>
              <a:t>columnName, . . .</a:t>
            </a:r>
            <a:r>
              <a:rPr lang="en-US" sz="2000" dirty="0">
                <a:latin typeface="Liberation Mono"/>
                <a:cs typeface="Arial" panose="020B0604020202020204" pitchFamily="34" charset="0"/>
              </a:rPr>
              <a:t>)</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196769093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add primary key using alter</a:t>
            </a:r>
          </a:p>
        </p:txBody>
      </p:sp>
      <p:sp>
        <p:nvSpPr>
          <p:cNvPr id="10" name="Rectangle 9">
            <a:extLst>
              <a:ext uri="{FF2B5EF4-FFF2-40B4-BE49-F238E27FC236}">
                <a16:creationId xmlns:a16="http://schemas.microsoft.com/office/drawing/2014/main" id="{6CD4A46B-E85B-44E2-A313-0ABDC1F1383A}"/>
              </a:ext>
            </a:extLst>
          </p:cNvPr>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ADD PRIMARY KEY </a:t>
            </a:r>
            <a:r>
              <a:rPr lang="en-IN" dirty="0">
                <a:latin typeface="Arial" panose="020B0604020202020204" pitchFamily="34" charset="0"/>
                <a:cs typeface="Arial" panose="020B0604020202020204" pitchFamily="34" charset="0"/>
              </a:rPr>
              <a:t>on existing column.</a:t>
            </a:r>
          </a:p>
        </p:txBody>
      </p:sp>
      <p:sp>
        <p:nvSpPr>
          <p:cNvPr id="4" name="Rectangle 3">
            <a:extLst>
              <a:ext uri="{FF2B5EF4-FFF2-40B4-BE49-F238E27FC236}">
                <a16:creationId xmlns:a16="http://schemas.microsoft.com/office/drawing/2014/main" id="{EFC6C7CA-F9DE-4B11-0F1E-E4C101D72870}"/>
              </a:ext>
            </a:extLst>
          </p:cNvPr>
          <p:cNvSpPr/>
          <p:nvPr/>
        </p:nvSpPr>
        <p:spPr>
          <a:xfrm>
            <a:off x="191345" y="1347152"/>
            <a:ext cx="11737303" cy="1323439"/>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2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 </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PRIMARY</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latin typeface="Liberation Mono"/>
              </a:rPr>
              <a:t>[ </a:t>
            </a:r>
            <a:r>
              <a:rPr lang="en-IN" sz="2000" i="1" dirty="0">
                <a:latin typeface="Liberation Mono"/>
              </a:rPr>
              <a:t>constraint</a:t>
            </a:r>
            <a:r>
              <a:rPr lang="en-US" sz="2000" dirty="0">
                <a:latin typeface="Liberation Mono"/>
              </a:rPr>
              <a:t> </a:t>
            </a:r>
            <a:r>
              <a:rPr lang="en-IN" sz="2000" i="1" dirty="0">
                <a:solidFill>
                  <a:schemeClr val="tx1">
                    <a:lumMod val="50000"/>
                    <a:lumOff val="50000"/>
                  </a:schemeClr>
                </a:solidFill>
                <a:latin typeface="Liberation Mono"/>
              </a:rPr>
              <a:t>constraint-name</a:t>
            </a:r>
            <a:r>
              <a:rPr lang="en-IN" sz="2000" dirty="0">
                <a:solidFill>
                  <a:schemeClr val="tx1">
                    <a:lumMod val="50000"/>
                    <a:lumOff val="50000"/>
                  </a:schemeClr>
                </a:solidFill>
                <a:latin typeface="Liberation Mono"/>
              </a:rPr>
              <a:t> </a:t>
            </a:r>
            <a:r>
              <a:rPr lang="en-IN" sz="2000" dirty="0">
                <a:latin typeface="Liberation Mono"/>
              </a:rPr>
              <a:t>]</a:t>
            </a:r>
            <a:r>
              <a:rPr lang="en-US" sz="2000" dirty="0">
                <a:latin typeface="Liberation Mono"/>
              </a:rPr>
              <a:t> </a:t>
            </a:r>
            <a:r>
              <a:rPr lang="en-US" sz="2000" dirty="0">
                <a:solidFill>
                  <a:srgbClr val="C00000"/>
                </a:solidFill>
                <a:latin typeface="Liberation Mono"/>
                <a:cs typeface="Arial" panose="020B0604020202020204" pitchFamily="34" charset="0"/>
              </a:rPr>
              <a:t>PRIMARY</a:t>
            </a:r>
            <a:r>
              <a:rPr lang="en-US" sz="2000" dirty="0">
                <a:latin typeface="Liberation Mono"/>
              </a:rPr>
              <a:t> </a:t>
            </a:r>
            <a:r>
              <a:rPr lang="en-US" sz="2000" dirty="0">
                <a:solidFill>
                  <a:srgbClr val="C00000"/>
                </a:solidFill>
                <a:latin typeface="Liberation Mono"/>
                <a:cs typeface="Arial" panose="020B0604020202020204" pitchFamily="34" charset="0"/>
              </a:rPr>
              <a:t>KEY</a:t>
            </a:r>
            <a:r>
              <a:rPr lang="en-US" sz="2000" dirty="0">
                <a:latin typeface="Liberation Mono"/>
                <a:cs typeface="Arial" panose="020B0604020202020204" pitchFamily="34" charset="0"/>
              </a:rPr>
              <a:t>(</a:t>
            </a:r>
            <a:r>
              <a:rPr lang="en-IN" sz="2000" dirty="0">
                <a:latin typeface="Liberation Mono"/>
                <a:cs typeface="Arial" panose="020B0604020202020204" pitchFamily="34" charset="0"/>
              </a:rPr>
              <a:t>columnName, . . .</a:t>
            </a:r>
            <a:r>
              <a:rPr lang="en-US" sz="2000" dirty="0">
                <a:latin typeface="Liberation Mono"/>
                <a:cs typeface="Arial" panose="020B0604020202020204" pitchFamily="34" charset="0"/>
              </a:rPr>
              <a:t>)</a:t>
            </a:r>
            <a:endParaRPr lang="en-IN" sz="2000" dirty="0">
              <a:latin typeface="Liberation Mono"/>
              <a:cs typeface="Arial" panose="020B0604020202020204" pitchFamily="34" charset="0"/>
            </a:endParaRP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Column "</a:t>
            </a:r>
            <a:r>
              <a:rPr lang="en-US" sz="1800" i="1" dirty="0">
                <a:solidFill>
                  <a:schemeClr val="tx1"/>
                </a:solidFill>
                <a:latin typeface="Arial" panose="020B0604020202020204" pitchFamily="34" charset="0"/>
                <a:cs typeface="Arial" panose="020B0604020202020204" pitchFamily="34" charset="0"/>
              </a:rPr>
              <a:t>ColumnName</a:t>
            </a:r>
            <a:r>
              <a:rPr lang="en-US" sz="1800" dirty="0">
                <a:solidFill>
                  <a:schemeClr val="tx1"/>
                </a:solidFill>
                <a:latin typeface="Arial" panose="020B0604020202020204" pitchFamily="34" charset="0"/>
                <a:cs typeface="Arial" panose="020B0604020202020204" pitchFamily="34" charset="0"/>
              </a:rPr>
              <a:t>" must not be nullable.</a:t>
            </a:r>
            <a:endParaRPr lang="en-IN" sz="1800" dirty="0">
              <a:solidFill>
                <a:schemeClr val="tx1"/>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C1090BC9-48BC-3D1C-6EC5-BA0B8927CBBA}"/>
              </a:ext>
            </a:extLst>
          </p:cNvPr>
          <p:cNvSpPr txBox="1"/>
          <p:nvPr/>
        </p:nvSpPr>
        <p:spPr>
          <a:xfrm>
            <a:off x="290744" y="3082895"/>
            <a:ext cx="11493887" cy="172354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INT</a:t>
            </a:r>
            <a:r>
              <a:rPr lang="en-IN" dirty="0">
                <a:latin typeface="Liberation Mono"/>
              </a:rPr>
              <a:t>);</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en-IN" dirty="0">
                <a:solidFill>
                  <a:srgbClr val="0077AA"/>
                </a:solidFill>
                <a:latin typeface="Liberation Mono"/>
              </a:rPr>
              <a:t>ALTER</a:t>
            </a:r>
            <a:r>
              <a:rPr lang="en-IN" dirty="0">
                <a:latin typeface="Liberation Mono"/>
              </a:rPr>
              <a:t> </a:t>
            </a:r>
            <a:r>
              <a:rPr lang="en-IN" dirty="0">
                <a:solidFill>
                  <a:srgbClr val="0077AA"/>
                </a:solidFill>
                <a:latin typeface="Liberation Mono"/>
              </a:rPr>
              <a:t>TABLE</a:t>
            </a:r>
            <a:r>
              <a:rPr lang="en-IN" dirty="0">
                <a:latin typeface="Liberation Mono"/>
              </a:rPr>
              <a:t> temp </a:t>
            </a:r>
            <a:r>
              <a:rPr lang="en-IN" dirty="0">
                <a:solidFill>
                  <a:srgbClr val="0077AA"/>
                </a:solidFill>
                <a:latin typeface="Liberation Mono"/>
              </a:rPr>
              <a:t>ALTER</a:t>
            </a:r>
            <a:r>
              <a:rPr lang="en-IN" dirty="0">
                <a:latin typeface="Liberation Mono"/>
              </a:rPr>
              <a:t> COLUMN c1 </a:t>
            </a:r>
            <a:r>
              <a:rPr lang="en-IN" dirty="0">
                <a:solidFill>
                  <a:srgbClr val="0077AA"/>
                </a:solidFill>
                <a:latin typeface="Liberation Mono"/>
              </a:rPr>
              <a:t>SET</a:t>
            </a:r>
            <a:r>
              <a:rPr lang="en-IN" dirty="0">
                <a:latin typeface="Liberation Mono"/>
              </a:rPr>
              <a:t> </a:t>
            </a:r>
            <a:r>
              <a:rPr lang="en-IN" dirty="0">
                <a:latin typeface="Liberation Mono"/>
                <a:cs typeface="Arial" panose="020B0604020202020204" pitchFamily="34" charset="0"/>
              </a:rPr>
              <a:t>NOT</a:t>
            </a:r>
            <a:r>
              <a:rPr lang="en-IN" dirty="0">
                <a:latin typeface="Liberation Mono"/>
              </a:rPr>
              <a:t> </a:t>
            </a:r>
            <a:r>
              <a:rPr lang="en-IN" dirty="0">
                <a:latin typeface="Liberation Mono"/>
                <a:cs typeface="Arial" panose="020B0604020202020204" pitchFamily="34" charset="0"/>
              </a:rPr>
              <a:t>NULL</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ADD</a:t>
            </a:r>
            <a:r>
              <a:rPr lang="en-US" dirty="0">
                <a:latin typeface="Liberation Mono"/>
              </a:rPr>
              <a:t> </a:t>
            </a:r>
            <a:r>
              <a:rPr lang="en-US" dirty="0">
                <a:solidFill>
                  <a:srgbClr val="C00000"/>
                </a:solidFill>
                <a:latin typeface="Liberation Mono"/>
                <a:cs typeface="Arial" panose="020B0604020202020204" pitchFamily="34" charset="0"/>
              </a:rPr>
              <a:t>PRIMARY</a:t>
            </a:r>
            <a:r>
              <a:rPr lang="en-US" dirty="0">
                <a:latin typeface="Liberation Mono"/>
              </a:rPr>
              <a:t> </a:t>
            </a:r>
            <a:r>
              <a:rPr lang="en-US" dirty="0">
                <a:solidFill>
                  <a:srgbClr val="C00000"/>
                </a:solidFill>
                <a:latin typeface="Liberation Mono"/>
                <a:cs typeface="Arial" panose="020B0604020202020204" pitchFamily="34" charset="0"/>
              </a:rPr>
              <a:t>KEY</a:t>
            </a:r>
            <a:r>
              <a:rPr lang="en-US" dirty="0">
                <a:latin typeface="Liberation Mono"/>
              </a:rPr>
              <a:t>(c1);</a:t>
            </a:r>
            <a:endParaRPr lang="en-IN" dirty="0">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ADD</a:t>
            </a:r>
            <a:r>
              <a:rPr lang="en-US" dirty="0">
                <a:latin typeface="Liberation Mono"/>
              </a:rPr>
              <a:t>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pk</a:t>
            </a:r>
            <a:r>
              <a:rPr lang="en-US" dirty="0">
                <a:latin typeface="Liberation Mono"/>
              </a:rPr>
              <a:t>_</a:t>
            </a:r>
            <a:r>
              <a:rPr lang="en-US" dirty="0">
                <a:solidFill>
                  <a:schemeClr val="tx1">
                    <a:lumMod val="50000"/>
                    <a:lumOff val="50000"/>
                  </a:schemeClr>
                </a:solidFill>
                <a:latin typeface="Liberation Mono"/>
              </a:rPr>
              <a:t>c1</a:t>
            </a:r>
            <a:r>
              <a:rPr lang="en-US" dirty="0">
                <a:latin typeface="Liberation Mono"/>
              </a:rPr>
              <a:t> </a:t>
            </a:r>
            <a:r>
              <a:rPr lang="en-US" dirty="0">
                <a:solidFill>
                  <a:srgbClr val="C00000"/>
                </a:solidFill>
                <a:latin typeface="Liberation Mono"/>
                <a:cs typeface="Arial" panose="020B0604020202020204" pitchFamily="34" charset="0"/>
              </a:rPr>
              <a:t>PRIMARY</a:t>
            </a:r>
            <a:r>
              <a:rPr lang="en-US" dirty="0">
                <a:latin typeface="Liberation Mono"/>
              </a:rPr>
              <a:t> </a:t>
            </a:r>
            <a:r>
              <a:rPr lang="en-US" dirty="0">
                <a:solidFill>
                  <a:srgbClr val="C00000"/>
                </a:solidFill>
                <a:latin typeface="Liberation Mono"/>
                <a:cs typeface="Arial" panose="020B0604020202020204" pitchFamily="34" charset="0"/>
              </a:rPr>
              <a:t>KEY</a:t>
            </a:r>
            <a:r>
              <a:rPr lang="en-US" dirty="0">
                <a:latin typeface="Liberation Mono"/>
              </a:rPr>
              <a:t>(c1);</a:t>
            </a:r>
            <a:endParaRPr lang="en-IN" dirty="0">
              <a:latin typeface="Liberation Mono"/>
            </a:endParaRPr>
          </a:p>
        </p:txBody>
      </p:sp>
    </p:spTree>
    <p:extLst>
      <p:ext uri="{BB962C8B-B14F-4D97-AF65-F5344CB8AC3E}">
        <p14:creationId xmlns:p14="http://schemas.microsoft.com/office/powerpoint/2010/main" val="218058906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drop primary key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5" name="Rectangle 4">
            <a:extLst>
              <a:ext uri="{FF2B5EF4-FFF2-40B4-BE49-F238E27FC236}">
                <a16:creationId xmlns:a16="http://schemas.microsoft.com/office/drawing/2014/main" id="{65ED0E33-F34A-5025-1502-CE641B5EFC6C}"/>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 </a:t>
            </a:r>
            <a:r>
              <a:rPr lang="en-IN" sz="2000" dirty="0">
                <a:solidFill>
                  <a:srgbClr val="C00000"/>
                </a:solidFill>
                <a:latin typeface="Liberation Mono"/>
                <a:cs typeface="Arial" panose="020B0604020202020204" pitchFamily="34" charset="0"/>
              </a:rPr>
              <a:t>PRIMARY</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i="1" dirty="0">
                <a:latin typeface="Liberation Mono"/>
              </a:rPr>
              <a:t>constraint</a:t>
            </a:r>
            <a:r>
              <a:rPr lang="en-IN" sz="2000" dirty="0">
                <a:latin typeface="Liberation Mono"/>
                <a:cs typeface="Arial" panose="020B0604020202020204" pitchFamily="34" charset="0"/>
              </a:rPr>
              <a:t> </a:t>
            </a:r>
            <a:r>
              <a:rPr lang="en-IN" sz="2000" i="1" dirty="0">
                <a:solidFill>
                  <a:schemeClr val="tx1">
                    <a:lumMod val="50000"/>
                    <a:lumOff val="50000"/>
                  </a:schemeClr>
                </a:solidFill>
                <a:latin typeface="Liberation Mono"/>
              </a:rPr>
              <a:t>constraint-name</a:t>
            </a:r>
            <a:r>
              <a:rPr lang="en-IN" sz="2000" dirty="0">
                <a:latin typeface="Liberation Mono"/>
                <a:cs typeface="Arial" panose="020B0604020202020204" pitchFamily="34" charset="0"/>
              </a:rPr>
              <a:t> { RESTRICT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CASCADE } }</a:t>
            </a:r>
          </a:p>
        </p:txBody>
      </p:sp>
    </p:spTree>
    <p:extLst>
      <p:ext uri="{BB962C8B-B14F-4D97-AF65-F5344CB8AC3E}">
        <p14:creationId xmlns:p14="http://schemas.microsoft.com/office/powerpoint/2010/main" val="124148463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drop primary key</a:t>
            </a:r>
          </a:p>
        </p:txBody>
      </p:sp>
      <p:sp>
        <p:nvSpPr>
          <p:cNvPr id="4" name="Rectangle 3">
            <a:extLst>
              <a:ext uri="{FF2B5EF4-FFF2-40B4-BE49-F238E27FC236}">
                <a16:creationId xmlns:a16="http://schemas.microsoft.com/office/drawing/2014/main" id="{EFC6C7CA-F9DE-4B11-0F1E-E4C101D72870}"/>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 </a:t>
            </a:r>
            <a:r>
              <a:rPr lang="en-IN" sz="2000" dirty="0">
                <a:solidFill>
                  <a:srgbClr val="C00000"/>
                </a:solidFill>
                <a:latin typeface="Liberation Mono"/>
                <a:cs typeface="Arial" panose="020B0604020202020204" pitchFamily="34" charset="0"/>
              </a:rPr>
              <a:t>PRIMARY</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i="1" dirty="0">
                <a:latin typeface="Liberation Mono"/>
              </a:rPr>
              <a:t>constraint</a:t>
            </a:r>
            <a:r>
              <a:rPr lang="en-IN" sz="2000" dirty="0">
                <a:latin typeface="Liberation Mono"/>
                <a:cs typeface="Arial" panose="020B0604020202020204" pitchFamily="34" charset="0"/>
              </a:rPr>
              <a:t> </a:t>
            </a:r>
            <a:r>
              <a:rPr lang="en-IN" sz="2000" i="1" dirty="0">
                <a:solidFill>
                  <a:schemeClr val="tx1">
                    <a:lumMod val="50000"/>
                    <a:lumOff val="50000"/>
                  </a:schemeClr>
                </a:solidFill>
                <a:latin typeface="Liberation Mono"/>
              </a:rPr>
              <a:t>constraint-name</a:t>
            </a:r>
            <a:r>
              <a:rPr lang="en-IN" sz="2000" dirty="0">
                <a:latin typeface="Liberation Mono"/>
                <a:cs typeface="Arial" panose="020B0604020202020204" pitchFamily="34" charset="0"/>
              </a:rPr>
              <a:t> { RESTRICT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CASCADE } }</a:t>
            </a: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to-do</a:t>
            </a:r>
            <a:endParaRPr lang="en-IN" sz="1800" dirty="0">
              <a:solidFill>
                <a:schemeClr val="tx1"/>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B65FDA04-0AB1-0353-EC07-91CB3F44A914}"/>
              </a:ext>
            </a:extLst>
          </p:cNvPr>
          <p:cNvSpPr/>
          <p:nvPr/>
        </p:nvSpPr>
        <p:spPr>
          <a:xfrm>
            <a:off x="290745" y="817897"/>
            <a:ext cx="11493886"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DROP CONSTRAINT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DROP PRIMARY KEY </a:t>
            </a:r>
            <a:r>
              <a:rPr lang="en-IN" dirty="0">
                <a:latin typeface="Arial" panose="020B0604020202020204" pitchFamily="34" charset="0"/>
                <a:cs typeface="Arial" panose="020B0604020202020204" pitchFamily="34" charset="0"/>
              </a:rPr>
              <a:t>on existing column.</a:t>
            </a:r>
          </a:p>
        </p:txBody>
      </p:sp>
      <p:sp>
        <p:nvSpPr>
          <p:cNvPr id="7" name="TextBox 6">
            <a:extLst>
              <a:ext uri="{FF2B5EF4-FFF2-40B4-BE49-F238E27FC236}">
                <a16:creationId xmlns:a16="http://schemas.microsoft.com/office/drawing/2014/main" id="{FA90DE5E-EE2D-6DCB-C68D-2F16113C91F4}"/>
              </a:ext>
            </a:extLst>
          </p:cNvPr>
          <p:cNvSpPr txBox="1"/>
          <p:nvPr/>
        </p:nvSpPr>
        <p:spPr>
          <a:xfrm>
            <a:off x="290744" y="1988835"/>
            <a:ext cx="11493887" cy="116955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temp </a:t>
            </a:r>
            <a:r>
              <a:rPr lang="en-US" dirty="0">
                <a:solidFill>
                  <a:srgbClr val="0077AA"/>
                </a:solidFill>
                <a:latin typeface="Liberation Mono"/>
              </a:rPr>
              <a:t>DROP</a:t>
            </a:r>
            <a:r>
              <a:rPr lang="en-US" dirty="0">
                <a:latin typeface="Liberation Mono"/>
              </a:rPr>
              <a:t> </a:t>
            </a:r>
            <a:r>
              <a:rPr lang="en-US" dirty="0">
                <a:solidFill>
                  <a:srgbClr val="C00000"/>
                </a:solidFill>
                <a:latin typeface="Liberation Mono"/>
                <a:cs typeface="Arial" panose="020B0604020202020204" pitchFamily="34" charset="0"/>
              </a:rPr>
              <a:t>PRIMARY</a:t>
            </a:r>
            <a:r>
              <a:rPr lang="en-US" dirty="0">
                <a:latin typeface="Liberation Mono"/>
              </a:rPr>
              <a:t> </a:t>
            </a:r>
            <a:r>
              <a:rPr lang="en-US" dirty="0">
                <a:solidFill>
                  <a:srgbClr val="C00000"/>
                </a:solidFill>
                <a:latin typeface="Liberation Mono"/>
                <a:cs typeface="Arial" panose="020B0604020202020204" pitchFamily="34" charset="0"/>
              </a:rPr>
              <a:t>KEY</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temp </a:t>
            </a:r>
            <a:r>
              <a:rPr lang="en-US" dirty="0">
                <a:solidFill>
                  <a:srgbClr val="0077AA"/>
                </a:solidFill>
                <a:latin typeface="Liberation Mono"/>
              </a:rPr>
              <a:t>DROP</a:t>
            </a:r>
            <a:r>
              <a:rPr lang="en-US" dirty="0">
                <a:latin typeface="Liberation Mono"/>
              </a:rPr>
              <a:t>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pk_id</a:t>
            </a:r>
            <a:r>
              <a:rPr lang="en-US" dirty="0">
                <a:latin typeface="Liberation Mono"/>
              </a:rPr>
              <a:t> ;</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temp </a:t>
            </a:r>
            <a:r>
              <a:rPr lang="en-US" dirty="0">
                <a:solidFill>
                  <a:srgbClr val="0077AA"/>
                </a:solidFill>
                <a:latin typeface="Liberation Mono"/>
              </a:rPr>
              <a:t>DROP</a:t>
            </a:r>
            <a:r>
              <a:rPr lang="en-US" dirty="0">
                <a:latin typeface="Liberation Mono"/>
              </a:rPr>
              <a:t>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pk_id</a:t>
            </a:r>
            <a:r>
              <a:rPr lang="en-US" dirty="0">
                <a:latin typeface="Liberation Mono"/>
              </a:rPr>
              <a:t>;</a:t>
            </a:r>
            <a:endParaRPr lang="en-IN" dirty="0">
              <a:latin typeface="Liberation Mono"/>
            </a:endParaRPr>
          </a:p>
        </p:txBody>
      </p:sp>
    </p:spTree>
    <p:extLst>
      <p:ext uri="{BB962C8B-B14F-4D97-AF65-F5344CB8AC3E}">
        <p14:creationId xmlns:p14="http://schemas.microsoft.com/office/powerpoint/2010/main" val="112168742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unique key constraint</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D0DFC63B-0C1A-4089-BBF5-37A01CE99472}"/>
              </a:ext>
            </a:extLst>
          </p:cNvPr>
          <p:cNvSpPr/>
          <p:nvPr/>
        </p:nvSpPr>
        <p:spPr>
          <a:xfrm>
            <a:off x="263352" y="156981"/>
            <a:ext cx="11737305" cy="1692771"/>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r>
              <a:rPr lang="en-US" sz="2400" dirty="0">
                <a:solidFill>
                  <a:srgbClr val="FF0000"/>
                </a:solidFill>
                <a:latin typeface="Arial" panose="020B0604020202020204" pitchFamily="34" charset="0"/>
                <a:cs typeface="Arial" panose="020B0604020202020204" pitchFamily="34" charset="0"/>
              </a:rPr>
              <a:t>:</a:t>
            </a:r>
          </a:p>
          <a:p>
            <a:endParaRPr lang="en-US"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unique key can be NULL.</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unique key value must be unique.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table can have multiple unique key.</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column can have unique key as well as a primary key.</a:t>
            </a:r>
          </a:p>
        </p:txBody>
      </p:sp>
      <p:sp>
        <p:nvSpPr>
          <p:cNvPr id="4" name="TextBox 3">
            <a:extLst>
              <a:ext uri="{FF2B5EF4-FFF2-40B4-BE49-F238E27FC236}">
                <a16:creationId xmlns:a16="http://schemas.microsoft.com/office/drawing/2014/main" id="{21EA9905-3215-40B9-BC2A-DE6FAFB787C5}"/>
              </a:ext>
            </a:extLst>
          </p:cNvPr>
          <p:cNvSpPr txBox="1"/>
          <p:nvPr/>
        </p:nvSpPr>
        <p:spPr>
          <a:xfrm>
            <a:off x="263351" y="4527781"/>
            <a:ext cx="9937104" cy="984885"/>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r>
              <a:rPr lang="en-US" sz="2400" dirty="0">
                <a:solidFill>
                  <a:srgbClr val="FF0000"/>
                </a:solidFill>
                <a:latin typeface="Arial" panose="020B0604020202020204" pitchFamily="34" charset="0"/>
                <a:cs typeface="Arial" panose="020B0604020202020204" pitchFamily="34" charset="0"/>
              </a:rPr>
              <a:t>:</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IN" sz="1800" dirty="0">
                <a:solidFill>
                  <a:schemeClr val="tx1"/>
                </a:solidFill>
                <a:latin typeface="Arial" panose="020B0604020202020204" pitchFamily="34" charset="0"/>
                <a:cs typeface="Arial" panose="020B0604020202020204" pitchFamily="34" charset="0"/>
              </a:rPr>
              <a:t>Unique key in a relation is always associated with an </a:t>
            </a:r>
            <a:r>
              <a:rPr lang="en-IN" sz="1800" b="1" i="1" dirty="0">
                <a:solidFill>
                  <a:schemeClr val="tx1"/>
                </a:solidFill>
                <a:latin typeface="Arial" panose="020B0604020202020204" pitchFamily="34" charset="0"/>
                <a:cs typeface="Arial" panose="020B0604020202020204" pitchFamily="34" charset="0"/>
              </a:rPr>
              <a:t>INDEX</a:t>
            </a:r>
            <a:r>
              <a:rPr lang="en-IN" sz="1800" dirty="0">
                <a:solidFill>
                  <a:schemeClr val="tx1"/>
                </a:solidFill>
                <a:latin typeface="Arial" panose="020B0604020202020204" pitchFamily="34" charset="0"/>
                <a:cs typeface="Arial" panose="020B0604020202020204" pitchFamily="34" charset="0"/>
              </a:rPr>
              <a:t> object.</a:t>
            </a:r>
          </a:p>
          <a:p>
            <a:pPr>
              <a:lnSpc>
                <a:spcPct val="100000"/>
              </a:lnSpc>
            </a:pPr>
            <a:endParaRPr lang="en-IN" sz="800" dirty="0">
              <a:solidFill>
                <a:schemeClr val="tx1"/>
              </a:solidFill>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C3B79674-F21B-4C8C-8E2E-9E36A20C5C25}"/>
              </a:ext>
            </a:extLst>
          </p:cNvPr>
          <p:cNvSpPr/>
          <p:nvPr/>
        </p:nvSpPr>
        <p:spPr>
          <a:xfrm>
            <a:off x="263350" y="3248036"/>
            <a:ext cx="11665297" cy="646331"/>
          </a:xfrm>
          <a:prstGeom prst="rect">
            <a:avLst/>
          </a:prstGeom>
        </p:spPr>
        <p:txBody>
          <a:bodyPr wrap="square">
            <a:spAutoFit/>
          </a:bodyPr>
          <a:lstStyle/>
          <a:p>
            <a:r>
              <a:rPr lang="en-IN" dirty="0">
                <a:latin typeface="Palatino Linotype" panose="02040502050505030304" pitchFamily="18" charset="0"/>
              </a:rPr>
              <a:t>A </a:t>
            </a:r>
            <a:r>
              <a:rPr lang="en-IN" b="1" dirty="0">
                <a:latin typeface="Palatino Linotype" panose="02040502050505030304" pitchFamily="18" charset="0"/>
              </a:rPr>
              <a:t>UNIQUE key </a:t>
            </a:r>
            <a:r>
              <a:rPr lang="en-US" dirty="0">
                <a:latin typeface="Palatino Linotype" panose="02040502050505030304" pitchFamily="18" charset="0"/>
              </a:rPr>
              <a:t>constraint</a:t>
            </a:r>
            <a:r>
              <a:rPr lang="en-IN" b="1" dirty="0">
                <a:latin typeface="Palatino Linotype" panose="02040502050505030304" pitchFamily="18" charset="0"/>
              </a:rPr>
              <a:t> </a:t>
            </a:r>
            <a:r>
              <a:rPr lang="en-IN" dirty="0">
                <a:latin typeface="Palatino Linotype" panose="02040502050505030304" pitchFamily="18" charset="0"/>
              </a:rPr>
              <a:t>is a set of one or more than one fields/columns of a table that uniquely identify a record in a database table.</a:t>
            </a:r>
          </a:p>
        </p:txBody>
      </p:sp>
    </p:spTree>
    <p:extLst>
      <p:ext uri="{BB962C8B-B14F-4D97-AF65-F5344CB8AC3E}">
        <p14:creationId xmlns:p14="http://schemas.microsoft.com/office/powerpoint/2010/main" val="39253891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create and drop schema</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5990276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add single column</a:t>
            </a:r>
            <a:r>
              <a:rPr lang="en-US" sz="3200" dirty="0">
                <a:solidFill>
                  <a:srgbClr val="0077AA"/>
                </a:solidFill>
                <a:latin typeface="Liberation Mono"/>
                <a:cs typeface="Arial" panose="020B0604020202020204" pitchFamily="34" charset="0"/>
              </a:rPr>
              <a:t> </a:t>
            </a:r>
            <a:r>
              <a:rPr lang="en-IN" sz="3200" i="1" dirty="0">
                <a:solidFill>
                  <a:srgbClr val="FF9900"/>
                </a:solidFill>
                <a:latin typeface="Arial" pitchFamily="34" charset="0"/>
                <a:cs typeface="Arial" pitchFamily="34" charset="0"/>
              </a:rPr>
              <a:t>/ composite </a:t>
            </a:r>
            <a:r>
              <a:rPr lang="en-US" sz="3200" i="1" dirty="0">
                <a:solidFill>
                  <a:srgbClr val="FF9900"/>
                </a:solidFill>
                <a:latin typeface="Arial" pitchFamily="34" charset="0"/>
                <a:cs typeface="Arial" pitchFamily="34" charset="0"/>
              </a:rPr>
              <a:t>unique</a:t>
            </a:r>
            <a:endParaRPr lang="en-IN" sz="3200" i="1" dirty="0">
              <a:solidFill>
                <a:srgbClr val="FF9900"/>
              </a:solidFill>
              <a:latin typeface="Arial" pitchFamily="34" charset="0"/>
              <a:cs typeface="Arial" pitchFamily="34" charset="0"/>
            </a:endParaRPr>
          </a:p>
        </p:txBody>
      </p:sp>
      <p:sp>
        <p:nvSpPr>
          <p:cNvPr id="9" name="Rectangle 8">
            <a:extLst>
              <a:ext uri="{FF2B5EF4-FFF2-40B4-BE49-F238E27FC236}">
                <a16:creationId xmlns:a16="http://schemas.microsoft.com/office/drawing/2014/main" id="{5007B62A-EC27-99FB-8BAC-D63F894077E3}"/>
              </a:ext>
            </a:extLst>
          </p:cNvPr>
          <p:cNvSpPr/>
          <p:nvPr/>
        </p:nvSpPr>
        <p:spPr>
          <a:xfrm>
            <a:off x="190550" y="848906"/>
            <a:ext cx="11810106" cy="3477875"/>
          </a:xfrm>
          <a:prstGeom prst="rect">
            <a:avLst/>
          </a:prstGeom>
        </p:spPr>
        <p:txBody>
          <a:bodyPr wrap="square">
            <a:spAutoFit/>
          </a:bodyPr>
          <a:lstStyle/>
          <a:p>
            <a:r>
              <a:rPr lang="en-IN" sz="2400" dirty="0">
                <a:solidFill>
                  <a:schemeClr val="tx1">
                    <a:lumMod val="50000"/>
                    <a:lumOff val="50000"/>
                  </a:schemeClr>
                </a:solidFill>
                <a:latin typeface="Liberation Mono"/>
              </a:rPr>
              <a:t>Column Level Constraint</a:t>
            </a:r>
          </a:p>
          <a:p>
            <a:pPr marL="457200" indent="-457200">
              <a:buFont typeface="+mj-lt"/>
              <a:buAutoNum type="arabicPeriod"/>
            </a:pPr>
            <a:endParaRPr lang="en-IN" sz="2000" dirty="0">
              <a:solidFill>
                <a:srgbClr val="0077AA"/>
              </a:solidFill>
              <a:latin typeface="Liberation Mono"/>
            </a:endParaRPr>
          </a:p>
          <a:p>
            <a:pPr marL="457200" indent="-457200">
              <a:buFont typeface="+mj-lt"/>
              <a:buAutoNum type="arabicPeriod"/>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dirty="0">
                <a:latin typeface="Liberation Mono"/>
              </a:rPr>
              <a:t>[</a:t>
            </a:r>
            <a:r>
              <a:rPr lang="en-IN" sz="2000" i="1" dirty="0">
                <a:solidFill>
                  <a:schemeClr val="accent4">
                    <a:lumMod val="50000"/>
                  </a:schemeClr>
                </a:solidFill>
                <a:latin typeface="Liberation Mono"/>
              </a:rPr>
              <a:t> </a:t>
            </a:r>
            <a:r>
              <a:rPr lang="en-IN" sz="2000" i="1" dirty="0">
                <a:latin typeface="Liberation Mono"/>
              </a:rPr>
              <a:t>constraint </a:t>
            </a:r>
            <a:r>
              <a:rPr lang="en-IN" sz="2000" i="1" dirty="0">
                <a:solidFill>
                  <a:schemeClr val="tx1">
                    <a:lumMod val="50000"/>
                    <a:lumOff val="50000"/>
                  </a:schemeClr>
                </a:solidFill>
                <a:latin typeface="Liberation Mono"/>
              </a:rPr>
              <a:t>constraint-name</a:t>
            </a:r>
            <a:r>
              <a:rPr lang="en-IN" sz="2000" i="1" dirty="0">
                <a:latin typeface="Liberation Mono"/>
              </a:rPr>
              <a:t> </a:t>
            </a:r>
            <a:r>
              <a:rPr lang="en-IN" sz="2000" dirty="0">
                <a:latin typeface="Liberation Mono"/>
              </a:rPr>
              <a:t>] </a:t>
            </a:r>
            <a:r>
              <a:rPr lang="en-US" sz="2000" dirty="0">
                <a:solidFill>
                  <a:srgbClr val="C00000"/>
                </a:solidFill>
                <a:latin typeface="Liberation Mono"/>
                <a:cs typeface="Arial" panose="020B0604020202020204" pitchFamily="34" charset="0"/>
              </a:rPr>
              <a:t>UNIQUE</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p>
          <a:p>
            <a:endParaRPr lang="en-IN" sz="800" dirty="0">
              <a:solidFill>
                <a:schemeClr val="tx1">
                  <a:lumMod val="75000"/>
                  <a:lumOff val="25000"/>
                </a:schemeClr>
              </a:solidFill>
              <a:latin typeface="Liberation Mono"/>
            </a:endParaRPr>
          </a:p>
          <a:p>
            <a:endParaRPr lang="en-IN" sz="800" dirty="0">
              <a:solidFill>
                <a:schemeClr val="tx1">
                  <a:lumMod val="75000"/>
                  <a:lumOff val="25000"/>
                </a:schemeClr>
              </a:solidFill>
              <a:latin typeface="Liberation Mono"/>
            </a:endParaRPr>
          </a:p>
          <a:p>
            <a:endParaRPr lang="en-IN" sz="800" dirty="0">
              <a:solidFill>
                <a:schemeClr val="tx1">
                  <a:lumMod val="75000"/>
                  <a:lumOff val="25000"/>
                </a:schemeClr>
              </a:solidFill>
              <a:latin typeface="Liberation Mono"/>
            </a:endParaRPr>
          </a:p>
          <a:p>
            <a:endParaRPr lang="en-IN" sz="800" dirty="0">
              <a:solidFill>
                <a:schemeClr val="tx1">
                  <a:lumMod val="75000"/>
                  <a:lumOff val="25000"/>
                </a:schemeClr>
              </a:solidFill>
              <a:latin typeface="Liberation Mono"/>
            </a:endParaRPr>
          </a:p>
          <a:p>
            <a:r>
              <a:rPr lang="en-IN" sz="2400" dirty="0">
                <a:solidFill>
                  <a:schemeClr val="tx1">
                    <a:lumMod val="50000"/>
                    <a:lumOff val="50000"/>
                  </a:schemeClr>
                </a:solidFill>
                <a:latin typeface="Liberation Mono"/>
              </a:rPr>
              <a:t>Table Level Constraint</a:t>
            </a:r>
          </a:p>
          <a:p>
            <a:endParaRPr lang="en-IN" sz="2000" dirty="0">
              <a:solidFill>
                <a:schemeClr val="tx1">
                  <a:lumMod val="75000"/>
                  <a:lumOff val="25000"/>
                </a:schemeClr>
              </a:solidFill>
              <a:latin typeface="Liberation Mono"/>
            </a:endParaRPr>
          </a:p>
          <a:p>
            <a:pPr marL="457200" indent="-457200">
              <a:buFont typeface="+mj-lt"/>
              <a:buAutoNum type="arabicPeriod" startAt="2"/>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i="1" dirty="0">
                <a:latin typeface="Liberation Mono"/>
              </a:rPr>
              <a:t>constraint </a:t>
            </a:r>
            <a:r>
              <a:rPr lang="en-IN" sz="2000" i="1" dirty="0">
                <a:solidFill>
                  <a:schemeClr val="tx1">
                    <a:lumMod val="50000"/>
                    <a:lumOff val="50000"/>
                  </a:schemeClr>
                </a:solidFill>
                <a:latin typeface="Liberation Mono"/>
              </a:rPr>
              <a:t>constraint-name</a:t>
            </a:r>
            <a:r>
              <a:rPr lang="en-IN" sz="2000" i="1" dirty="0">
                <a:latin typeface="Liberation Mono"/>
              </a:rPr>
              <a:t> </a:t>
            </a:r>
            <a:r>
              <a:rPr lang="en-US" sz="2000" dirty="0">
                <a:solidFill>
                  <a:srgbClr val="C00000"/>
                </a:solidFill>
                <a:latin typeface="Liberation Mono"/>
                <a:cs typeface="Arial" panose="020B0604020202020204" pitchFamily="34" charset="0"/>
              </a:rPr>
              <a:t>UNIQUE</a:t>
            </a:r>
            <a:r>
              <a:rPr lang="en-US" sz="2000" dirty="0">
                <a:latin typeface="Liberation Mono"/>
                <a:cs typeface="Arial" panose="020B0604020202020204" pitchFamily="34" charset="0"/>
              </a:rPr>
              <a:t>(</a:t>
            </a:r>
            <a:r>
              <a:rPr lang="en-IN" sz="2000" i="1" dirty="0">
                <a:latin typeface="Liberation Mono"/>
              </a:rPr>
              <a:t>columnName</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a:p>
            <a:endParaRPr lang="en-IN" sz="2000" dirty="0">
              <a:solidFill>
                <a:schemeClr val="tx1">
                  <a:lumMod val="75000"/>
                  <a:lumOff val="25000"/>
                </a:schemeClr>
              </a:solidFill>
              <a:latin typeface="Liberation Mono"/>
            </a:endParaRPr>
          </a:p>
        </p:txBody>
      </p:sp>
      <p:sp>
        <p:nvSpPr>
          <p:cNvPr id="2" name="TextBox 1">
            <a:extLst>
              <a:ext uri="{FF2B5EF4-FFF2-40B4-BE49-F238E27FC236}">
                <a16:creationId xmlns:a16="http://schemas.microsoft.com/office/drawing/2014/main" id="{60F7B5D8-3AB2-ED31-947B-3DDABB0329BD}"/>
              </a:ext>
            </a:extLst>
          </p:cNvPr>
          <p:cNvSpPr txBox="1"/>
          <p:nvPr/>
        </p:nvSpPr>
        <p:spPr>
          <a:xfrm>
            <a:off x="216468" y="5550331"/>
            <a:ext cx="11810107" cy="1107996"/>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Data will be sorted and stored in ascending order in the case of </a:t>
            </a:r>
            <a:r>
              <a:rPr lang="en-US" sz="1800" dirty="0">
                <a:solidFill>
                  <a:srgbClr val="834689"/>
                </a:solidFill>
                <a:latin typeface="Liberation Mono"/>
                <a:cs typeface="Arial" panose="020B0604020202020204" pitchFamily="34" charset="0"/>
              </a:rPr>
              <a:t>INT</a:t>
            </a:r>
            <a:r>
              <a:rPr lang="en-US" sz="1800" dirty="0">
                <a:solidFill>
                  <a:schemeClr val="tx1"/>
                </a:solidFill>
                <a:latin typeface="Arial" panose="020B0604020202020204" pitchFamily="34" charset="0"/>
                <a:cs typeface="Arial" panose="020B0604020202020204" pitchFamily="34" charset="0"/>
              </a:rPr>
              <a:t> datatype.</a:t>
            </a:r>
          </a:p>
          <a:p>
            <a:pPr>
              <a:lnSpc>
                <a:spcPct val="100000"/>
              </a:lnSpc>
            </a:pPr>
            <a:r>
              <a:rPr lang="en-US" sz="1800" dirty="0">
                <a:solidFill>
                  <a:schemeClr val="tx1"/>
                </a:solidFill>
                <a:latin typeface="Arial" panose="020B0604020202020204" pitchFamily="34" charset="0"/>
                <a:cs typeface="Arial" panose="020B0604020202020204" pitchFamily="34" charset="0"/>
              </a:rPr>
              <a:t>Character data will not be sorted in H2 database.</a:t>
            </a:r>
            <a:endParaRPr lang="en-IN" sz="1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2671369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95E6761-66B5-5240-F60D-096DF73A8428}"/>
              </a:ext>
            </a:extLst>
          </p:cNvPr>
          <p:cNvSpPr txBox="1"/>
          <p:nvPr/>
        </p:nvSpPr>
        <p:spPr>
          <a:xfrm>
            <a:off x="262558" y="1196752"/>
            <a:ext cx="11666090" cy="3970318"/>
          </a:xfrm>
          <a:prstGeom prst="rect">
            <a:avLst/>
          </a:prstGeom>
          <a:noFill/>
        </p:spPr>
        <p:txBody>
          <a:bodyPr wrap="square">
            <a:spAutoFit/>
          </a:bodyPr>
          <a:lstStyle/>
          <a:p>
            <a:r>
              <a:rPr lang="en-US" sz="2400" dirty="0">
                <a:solidFill>
                  <a:schemeClr val="tx1">
                    <a:lumMod val="50000"/>
                    <a:lumOff val="50000"/>
                  </a:schemeClr>
                </a:solidFill>
                <a:latin typeface="Liberation Mono"/>
              </a:rPr>
              <a:t>Single column primary key</a:t>
            </a:r>
          </a:p>
          <a:p>
            <a:pPr marL="285750" indent="-285750">
              <a:buFont typeface="Arial" panose="020B0604020202020204" pitchFamily="34" charset="0"/>
              <a:buChar char="•"/>
            </a:pPr>
            <a:endParaRPr lang="en-US"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temp(id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C00000"/>
                </a:solidFill>
                <a:latin typeface="Liberation Mono"/>
              </a:rPr>
              <a:t>UNIQUE</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temp(id </a:t>
            </a:r>
            <a:r>
              <a:rPr lang="en-US" dirty="0">
                <a:solidFill>
                  <a:srgbClr val="834689"/>
                </a:solidFill>
                <a:latin typeface="Liberation Mono"/>
                <a:cs typeface="Arial" panose="020B0604020202020204" pitchFamily="34" charset="0"/>
              </a:rPr>
              <a:t>INT</a:t>
            </a:r>
            <a:r>
              <a:rPr lang="en-US" dirty="0">
                <a:latin typeface="Liberation Mono"/>
              </a:rPr>
              <a:t>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unique_id </a:t>
            </a:r>
            <a:r>
              <a:rPr lang="en-US" dirty="0">
                <a:solidFill>
                  <a:srgbClr val="C00000"/>
                </a:solidFill>
                <a:latin typeface="Liberation Mono"/>
              </a:rPr>
              <a:t>UNIQUE</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temp(id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i="1" dirty="0">
                <a:latin typeface="Liberation Mono"/>
              </a:rPr>
              <a:t>CONSTRAINT</a:t>
            </a:r>
            <a:r>
              <a:rPr lang="en-US" dirty="0">
                <a:latin typeface="Liberation Mono"/>
              </a:rPr>
              <a:t> </a:t>
            </a:r>
            <a:r>
              <a:rPr lang="en-US" dirty="0" err="1">
                <a:solidFill>
                  <a:schemeClr val="tx1">
                    <a:lumMod val="50000"/>
                    <a:lumOff val="50000"/>
                  </a:schemeClr>
                </a:solidFill>
                <a:latin typeface="Liberation Mono"/>
              </a:rPr>
              <a:t>unique_id</a:t>
            </a:r>
            <a:r>
              <a:rPr lang="en-US" dirty="0">
                <a:solidFill>
                  <a:schemeClr val="tx1">
                    <a:lumMod val="50000"/>
                    <a:lumOff val="50000"/>
                  </a:schemeClr>
                </a:solidFill>
                <a:latin typeface="Liberation Mono"/>
              </a:rPr>
              <a:t> </a:t>
            </a:r>
            <a:r>
              <a:rPr lang="en-US" dirty="0">
                <a:solidFill>
                  <a:srgbClr val="C00000"/>
                </a:solidFill>
                <a:latin typeface="Liberation Mono"/>
              </a:rPr>
              <a:t>UNIQUE</a:t>
            </a:r>
            <a:r>
              <a:rPr lang="en-US" dirty="0">
                <a:latin typeface="Liberation Mono"/>
              </a:rPr>
              <a:t>(id));</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temp(id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FD8603"/>
                </a:solidFill>
                <a:latin typeface="Liberation Mono"/>
              </a:rPr>
              <a:t>GENERATED</a:t>
            </a:r>
            <a:r>
              <a:rPr lang="en-US" dirty="0">
                <a:latin typeface="Liberation Mono"/>
              </a:rPr>
              <a:t> </a:t>
            </a:r>
            <a:r>
              <a:rPr lang="en-US" dirty="0">
                <a:solidFill>
                  <a:srgbClr val="FD8603"/>
                </a:solidFill>
                <a:latin typeface="Liberation Mono"/>
              </a:rPr>
              <a:t>ALWAYS</a:t>
            </a:r>
            <a:r>
              <a:rPr lang="en-US" dirty="0">
                <a:latin typeface="Liberation Mono"/>
              </a:rPr>
              <a:t> </a:t>
            </a:r>
            <a:r>
              <a:rPr lang="en-US" dirty="0">
                <a:solidFill>
                  <a:srgbClr val="FD8603"/>
                </a:solidFill>
                <a:latin typeface="Liberation Mono"/>
              </a:rPr>
              <a:t>AS</a:t>
            </a:r>
            <a:r>
              <a:rPr lang="en-US" dirty="0">
                <a:latin typeface="Liberation Mono"/>
              </a:rPr>
              <a:t> </a:t>
            </a:r>
            <a:r>
              <a:rPr lang="en-US" dirty="0">
                <a:solidFill>
                  <a:srgbClr val="FD8603"/>
                </a:solidFill>
                <a:latin typeface="Liberation Mono"/>
              </a:rPr>
              <a:t>IDENTITY</a:t>
            </a:r>
            <a:r>
              <a:rPr lang="en-US" dirty="0">
                <a:latin typeface="Liberation Mono"/>
              </a:rPr>
              <a:t> (START WITH </a:t>
            </a:r>
            <a:r>
              <a:rPr lang="en-US" dirty="0">
                <a:solidFill>
                  <a:srgbClr val="990055"/>
                </a:solidFill>
                <a:latin typeface="Liberation Mono"/>
              </a:rPr>
              <a:t>10</a:t>
            </a:r>
            <a:r>
              <a:rPr lang="en-US" dirty="0">
                <a:latin typeface="Liberation Mono"/>
              </a:rPr>
              <a:t> INCREMENT BY </a:t>
            </a:r>
            <a:r>
              <a:rPr lang="en-US" dirty="0">
                <a:solidFill>
                  <a:srgbClr val="990055"/>
                </a:solidFill>
                <a:latin typeface="Liberation Mono"/>
              </a:rPr>
              <a:t>2</a:t>
            </a:r>
            <a:r>
              <a:rPr lang="en-US" dirty="0">
                <a:latin typeface="Liberation Mono"/>
              </a:rPr>
              <a:t>) </a:t>
            </a:r>
            <a:r>
              <a:rPr lang="en-US" dirty="0">
                <a:solidFill>
                  <a:srgbClr val="C00000"/>
                </a:solidFill>
                <a:latin typeface="Liberation Mono"/>
              </a:rPr>
              <a:t>UNIQUE</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salary </a:t>
            </a:r>
            <a:r>
              <a:rPr lang="en-US" dirty="0">
                <a:solidFill>
                  <a:srgbClr val="834689"/>
                </a:solidFill>
                <a:latin typeface="Liberation Mono"/>
                <a:cs typeface="Arial" panose="020B0604020202020204" pitchFamily="34" charset="0"/>
              </a:rPr>
              <a:t>INT</a:t>
            </a:r>
            <a:r>
              <a:rPr lang="en-US" dirty="0">
                <a:latin typeface="Liberation Mono"/>
              </a:rPr>
              <a:t>, comm </a:t>
            </a:r>
            <a:r>
              <a:rPr lang="en-US" dirty="0">
                <a:solidFill>
                  <a:srgbClr val="834689"/>
                </a:solidFill>
                <a:latin typeface="Liberation Mono"/>
                <a:cs typeface="Arial" panose="020B0604020202020204" pitchFamily="34" charset="0"/>
              </a:rPr>
              <a:t>INT</a:t>
            </a:r>
            <a:r>
              <a:rPr lang="en-US" dirty="0">
                <a:latin typeface="Liberation Mono"/>
              </a:rPr>
              <a:t>);</a:t>
            </a:r>
          </a:p>
          <a:p>
            <a:pPr marL="285750" indent="-285750">
              <a:buFont typeface="Arial" panose="020B0604020202020204" pitchFamily="34" charset="0"/>
              <a:buChar char="•"/>
            </a:pPr>
            <a:endParaRPr lang="en-US" dirty="0">
              <a:latin typeface="Liberation Mono"/>
            </a:endParaRPr>
          </a:p>
          <a:p>
            <a:pPr marL="285750" indent="-285750">
              <a:buFont typeface="Arial" panose="020B0604020202020204" pitchFamily="34" charset="0"/>
              <a:buChar char="•"/>
            </a:pPr>
            <a:endParaRPr lang="en-US" dirty="0">
              <a:latin typeface="Liberation Mono"/>
            </a:endParaRPr>
          </a:p>
          <a:p>
            <a:r>
              <a:rPr lang="en-IN" sz="2400" dirty="0">
                <a:solidFill>
                  <a:schemeClr val="tx1">
                    <a:lumMod val="50000"/>
                    <a:lumOff val="50000"/>
                  </a:schemeClr>
                </a:solidFill>
                <a:latin typeface="Liberation Mono"/>
              </a:rPr>
              <a:t>Composite primary key</a:t>
            </a:r>
          </a:p>
          <a:p>
            <a:endParaRPr lang="en-IN" dirty="0">
              <a:solidFill>
                <a:schemeClr val="tx1">
                  <a:lumMod val="75000"/>
                  <a:lumOff val="25000"/>
                </a:schemeClr>
              </a:solidFill>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T1(id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i="1" dirty="0">
                <a:latin typeface="Liberation Mono"/>
              </a:rPr>
              <a:t>CONSTRAINT</a:t>
            </a:r>
            <a:r>
              <a:rPr lang="en-US" dirty="0">
                <a:latin typeface="Liberation Mono"/>
              </a:rPr>
              <a:t> </a:t>
            </a:r>
            <a:r>
              <a:rPr lang="en-US" dirty="0" err="1">
                <a:solidFill>
                  <a:schemeClr val="tx1">
                    <a:lumMod val="50000"/>
                    <a:lumOff val="50000"/>
                  </a:schemeClr>
                </a:solidFill>
                <a:latin typeface="Liberation Mono"/>
              </a:rPr>
              <a:t>unique_id</a:t>
            </a:r>
            <a:r>
              <a:rPr lang="en-US" dirty="0">
                <a:solidFill>
                  <a:schemeClr val="tx1">
                    <a:lumMod val="50000"/>
                    <a:lumOff val="50000"/>
                  </a:schemeClr>
                </a:solidFill>
                <a:latin typeface="Liberation Mono"/>
              </a:rPr>
              <a:t> </a:t>
            </a:r>
            <a:r>
              <a:rPr lang="en-US" dirty="0">
                <a:solidFill>
                  <a:srgbClr val="C00000"/>
                </a:solidFill>
                <a:latin typeface="Liberation Mono"/>
              </a:rPr>
              <a:t>UNIQUE</a:t>
            </a:r>
            <a:r>
              <a:rPr lang="en-US" dirty="0">
                <a:latin typeface="Liberation Mono"/>
              </a:rPr>
              <a:t>(id, ename));</a:t>
            </a:r>
          </a:p>
        </p:txBody>
      </p:sp>
      <p:sp>
        <p:nvSpPr>
          <p:cNvPr id="3" name="Rectangle 2">
            <a:extLst>
              <a:ext uri="{FF2B5EF4-FFF2-40B4-BE49-F238E27FC236}">
                <a16:creationId xmlns:a16="http://schemas.microsoft.com/office/drawing/2014/main" id="{071B1174-3022-59E5-3A75-5B04BC94F70A}"/>
              </a:ext>
            </a:extLst>
          </p:cNvPr>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add single column / composite </a:t>
            </a:r>
            <a:r>
              <a:rPr lang="en-US" sz="3200" i="1" dirty="0">
                <a:solidFill>
                  <a:srgbClr val="FF9900"/>
                </a:solidFill>
                <a:latin typeface="Arial" pitchFamily="34" charset="0"/>
                <a:cs typeface="Arial" pitchFamily="34" charset="0"/>
              </a:rPr>
              <a:t>unique</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282576401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unique key using alter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a:extLst>
              <a:ext uri="{FF2B5EF4-FFF2-40B4-BE49-F238E27FC236}">
                <a16:creationId xmlns:a16="http://schemas.microsoft.com/office/drawing/2014/main" id="{C719848B-35AE-4D16-A9C7-09A7B14F8FA2}"/>
              </a:ext>
            </a:extLst>
          </p:cNvPr>
          <p:cNvSpPr/>
          <p:nvPr/>
        </p:nvSpPr>
        <p:spPr>
          <a:xfrm>
            <a:off x="191345" y="116632"/>
            <a:ext cx="11737303" cy="1323439"/>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2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UNIQUE</a:t>
            </a:r>
            <a:r>
              <a:rPr lang="en-IN" sz="2000" dirty="0">
                <a:latin typeface="Liberation Mono"/>
                <a:cs typeface="Arial" panose="020B0604020202020204" pitchFamily="34" charset="0"/>
              </a:rPr>
              <a:t> ( { columnName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VALUE },  . . . )</a:t>
            </a:r>
          </a:p>
        </p:txBody>
      </p:sp>
    </p:spTree>
    <p:extLst>
      <p:ext uri="{BB962C8B-B14F-4D97-AF65-F5344CB8AC3E}">
        <p14:creationId xmlns:p14="http://schemas.microsoft.com/office/powerpoint/2010/main" val="401656479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add unique key using alter</a:t>
            </a:r>
          </a:p>
        </p:txBody>
      </p:sp>
      <p:sp>
        <p:nvSpPr>
          <p:cNvPr id="13" name="Rectangle 12">
            <a:extLst>
              <a:ext uri="{FF2B5EF4-FFF2-40B4-BE49-F238E27FC236}">
                <a16:creationId xmlns:a16="http://schemas.microsoft.com/office/drawing/2014/main" id="{D798C05A-C469-4E59-9933-34212ED963AC}"/>
              </a:ext>
            </a:extLst>
          </p:cNvPr>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ADD UNIQUE KEY </a:t>
            </a:r>
            <a:r>
              <a:rPr lang="en-IN" dirty="0">
                <a:latin typeface="Arial" panose="020B0604020202020204" pitchFamily="34" charset="0"/>
                <a:cs typeface="Arial" panose="020B0604020202020204" pitchFamily="34" charset="0"/>
              </a:rPr>
              <a:t>on existing column.</a:t>
            </a:r>
          </a:p>
        </p:txBody>
      </p:sp>
      <p:sp>
        <p:nvSpPr>
          <p:cNvPr id="2" name="Rectangle 1">
            <a:extLst>
              <a:ext uri="{FF2B5EF4-FFF2-40B4-BE49-F238E27FC236}">
                <a16:creationId xmlns:a16="http://schemas.microsoft.com/office/drawing/2014/main" id="{09AC0CA9-4BDF-7066-1FDD-C509B7995928}"/>
              </a:ext>
            </a:extLst>
          </p:cNvPr>
          <p:cNvSpPr/>
          <p:nvPr/>
        </p:nvSpPr>
        <p:spPr>
          <a:xfrm>
            <a:off x="191345" y="1347152"/>
            <a:ext cx="11737303" cy="1323439"/>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2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UNIQUE</a:t>
            </a:r>
            <a:r>
              <a:rPr lang="en-IN" sz="2000" dirty="0">
                <a:latin typeface="Liberation Mono"/>
                <a:cs typeface="Arial" panose="020B0604020202020204" pitchFamily="34" charset="0"/>
              </a:rPr>
              <a:t> ( { columnName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VALUE },  . . . )</a:t>
            </a:r>
          </a:p>
        </p:txBody>
      </p:sp>
      <p:sp>
        <p:nvSpPr>
          <p:cNvPr id="3" name="TextBox 2">
            <a:extLst>
              <a:ext uri="{FF2B5EF4-FFF2-40B4-BE49-F238E27FC236}">
                <a16:creationId xmlns:a16="http://schemas.microsoft.com/office/drawing/2014/main" id="{0A7F77DC-2069-B8A7-4455-FFECDCA069E5}"/>
              </a:ext>
            </a:extLst>
          </p:cNvPr>
          <p:cNvSpPr txBox="1"/>
          <p:nvPr/>
        </p:nvSpPr>
        <p:spPr>
          <a:xfrm>
            <a:off x="290744" y="3082895"/>
            <a:ext cx="11493887" cy="132343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INT</a:t>
            </a:r>
            <a:r>
              <a:rPr lang="en-IN" dirty="0">
                <a:latin typeface="Liberation Mono"/>
              </a:rPr>
              <a:t>);</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fr-FR" dirty="0">
                <a:solidFill>
                  <a:srgbClr val="0077AA"/>
                </a:solidFill>
                <a:latin typeface="Liberation Mono"/>
              </a:rPr>
              <a:t>ALTER</a:t>
            </a:r>
            <a:r>
              <a:rPr lang="fr-FR" dirty="0">
                <a:latin typeface="Liberation Mono"/>
              </a:rPr>
              <a:t> </a:t>
            </a:r>
            <a:r>
              <a:rPr lang="fr-FR" dirty="0">
                <a:solidFill>
                  <a:srgbClr val="0077AA"/>
                </a:solidFill>
                <a:latin typeface="Liberation Mono"/>
              </a:rPr>
              <a:t>TABLE</a:t>
            </a:r>
            <a:r>
              <a:rPr lang="fr-FR" dirty="0">
                <a:latin typeface="Liberation Mono"/>
              </a:rPr>
              <a:t> </a:t>
            </a:r>
            <a:r>
              <a:rPr lang="en-IN" dirty="0">
                <a:latin typeface="Liberation Mono"/>
              </a:rPr>
              <a:t>temp</a:t>
            </a:r>
            <a:r>
              <a:rPr lang="fr-FR" dirty="0">
                <a:latin typeface="Liberation Mono"/>
              </a:rPr>
              <a:t> </a:t>
            </a:r>
            <a:r>
              <a:rPr lang="fr-FR" dirty="0">
                <a:solidFill>
                  <a:srgbClr val="0077AA"/>
                </a:solidFill>
                <a:latin typeface="Liberation Mono"/>
              </a:rPr>
              <a:t>ADD</a:t>
            </a:r>
            <a:r>
              <a:rPr lang="fr-FR" dirty="0">
                <a:latin typeface="Liberation Mono"/>
              </a:rPr>
              <a:t> </a:t>
            </a:r>
            <a:r>
              <a:rPr lang="fr-FR" dirty="0">
                <a:solidFill>
                  <a:srgbClr val="C00000"/>
                </a:solidFill>
                <a:latin typeface="Liberation Mono"/>
                <a:cs typeface="Arial" panose="020B0604020202020204" pitchFamily="34" charset="0"/>
              </a:rPr>
              <a:t>UNIQUE</a:t>
            </a:r>
            <a:r>
              <a:rPr lang="fr-FR" dirty="0">
                <a:latin typeface="Liberation Mono"/>
              </a:rPr>
              <a:t>(c1)</a:t>
            </a:r>
          </a:p>
          <a:p>
            <a:pPr marL="285750" indent="-285750">
              <a:buFont typeface="Arial" panose="020B0604020202020204" pitchFamily="34" charset="0"/>
              <a:buChar char="•"/>
            </a:pPr>
            <a:endParaRPr lang="fr-FR" sz="800" dirty="0">
              <a:latin typeface="Liberation Mono"/>
            </a:endParaRPr>
          </a:p>
          <a:p>
            <a:pPr marL="285750" indent="-285750">
              <a:buFont typeface="Arial" panose="020B0604020202020204" pitchFamily="34" charset="0"/>
              <a:buChar char="•"/>
            </a:pPr>
            <a:r>
              <a:rPr lang="fr-FR" dirty="0">
                <a:solidFill>
                  <a:srgbClr val="0077AA"/>
                </a:solidFill>
                <a:latin typeface="Liberation Mono"/>
              </a:rPr>
              <a:t>ALTER</a:t>
            </a:r>
            <a:r>
              <a:rPr lang="fr-FR" dirty="0">
                <a:latin typeface="Liberation Mono"/>
              </a:rPr>
              <a:t> </a:t>
            </a:r>
            <a:r>
              <a:rPr lang="fr-FR" dirty="0">
                <a:solidFill>
                  <a:srgbClr val="0077AA"/>
                </a:solidFill>
                <a:latin typeface="Liberation Mono"/>
              </a:rPr>
              <a:t>TABLE</a:t>
            </a:r>
            <a:r>
              <a:rPr lang="fr-FR" dirty="0">
                <a:latin typeface="Liberation Mono"/>
              </a:rPr>
              <a:t> </a:t>
            </a:r>
            <a:r>
              <a:rPr lang="en-IN" dirty="0">
                <a:latin typeface="Liberation Mono"/>
              </a:rPr>
              <a:t>temp</a:t>
            </a:r>
            <a:r>
              <a:rPr lang="fr-FR" dirty="0">
                <a:latin typeface="Liberation Mono"/>
              </a:rPr>
              <a:t> </a:t>
            </a:r>
            <a:r>
              <a:rPr lang="fr-FR" dirty="0">
                <a:solidFill>
                  <a:srgbClr val="0077AA"/>
                </a:solidFill>
                <a:latin typeface="Liberation Mono"/>
              </a:rPr>
              <a:t>ADD</a:t>
            </a:r>
            <a:r>
              <a:rPr lang="fr-FR" dirty="0">
                <a:latin typeface="Liberation Mono"/>
              </a:rPr>
              <a:t> </a:t>
            </a:r>
            <a:r>
              <a:rPr lang="en-US" i="1" dirty="0">
                <a:latin typeface="Liberation Mono"/>
              </a:rPr>
              <a:t>CONSTRAINT</a:t>
            </a:r>
            <a:r>
              <a:rPr lang="fr-FR" dirty="0">
                <a:latin typeface="Liberation Mono"/>
              </a:rPr>
              <a:t> </a:t>
            </a:r>
            <a:r>
              <a:rPr lang="fr-FR" dirty="0">
                <a:solidFill>
                  <a:schemeClr val="tx1">
                    <a:lumMod val="50000"/>
                    <a:lumOff val="50000"/>
                  </a:schemeClr>
                </a:solidFill>
                <a:latin typeface="Liberation Mono"/>
              </a:rPr>
              <a:t>uni_c1 </a:t>
            </a:r>
            <a:r>
              <a:rPr lang="fr-FR" dirty="0">
                <a:solidFill>
                  <a:srgbClr val="C00000"/>
                </a:solidFill>
                <a:latin typeface="Liberation Mono"/>
                <a:cs typeface="Arial" panose="020B0604020202020204" pitchFamily="34" charset="0"/>
              </a:rPr>
              <a:t>UNIQUE</a:t>
            </a:r>
            <a:r>
              <a:rPr lang="fr-FR" dirty="0">
                <a:latin typeface="Liberation Mono"/>
              </a:rPr>
              <a:t>(c1);</a:t>
            </a:r>
            <a:endParaRPr lang="en-IN" dirty="0">
              <a:latin typeface="Liberation Mono"/>
            </a:endParaRPr>
          </a:p>
        </p:txBody>
      </p:sp>
    </p:spTree>
    <p:extLst>
      <p:ext uri="{BB962C8B-B14F-4D97-AF65-F5344CB8AC3E}">
        <p14:creationId xmlns:p14="http://schemas.microsoft.com/office/powerpoint/2010/main" val="345203764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drop unique key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26B63AB2-12BA-4056-9937-3BAC16433B84}"/>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a:t>
            </a:r>
            <a:r>
              <a:rPr lang="en-IN" sz="2000" i="1" dirty="0">
                <a:latin typeface="Liberation Mono"/>
              </a:rPr>
              <a:t>constraint</a:t>
            </a:r>
            <a:r>
              <a:rPr lang="en-IN" sz="2000" dirty="0">
                <a:latin typeface="Liberation Mono"/>
                <a:cs typeface="Arial" panose="020B0604020202020204" pitchFamily="34" charset="0"/>
              </a:rPr>
              <a:t> </a:t>
            </a:r>
            <a:r>
              <a:rPr lang="en-IN" sz="2000" i="1" dirty="0">
                <a:solidFill>
                  <a:schemeClr val="tx1">
                    <a:lumMod val="50000"/>
                    <a:lumOff val="50000"/>
                  </a:schemeClr>
                </a:solidFill>
                <a:latin typeface="Liberation Mono"/>
              </a:rPr>
              <a:t>constraint-name</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395399260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drop unique key</a:t>
            </a:r>
          </a:p>
        </p:txBody>
      </p:sp>
      <p:sp>
        <p:nvSpPr>
          <p:cNvPr id="4" name="Rectangle 3">
            <a:extLst>
              <a:ext uri="{FF2B5EF4-FFF2-40B4-BE49-F238E27FC236}">
                <a16:creationId xmlns:a16="http://schemas.microsoft.com/office/drawing/2014/main" id="{EFC6C7CA-F9DE-4B11-0F1E-E4C101D72870}"/>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a:t>
            </a:r>
            <a:r>
              <a:rPr lang="en-IN" sz="2000" i="1" dirty="0">
                <a:latin typeface="Liberation Mono"/>
              </a:rPr>
              <a:t>constraint</a:t>
            </a:r>
            <a:r>
              <a:rPr lang="en-IN" sz="2000" dirty="0">
                <a:latin typeface="Liberation Mono"/>
                <a:cs typeface="Arial" panose="020B0604020202020204" pitchFamily="34" charset="0"/>
              </a:rPr>
              <a:t> </a:t>
            </a:r>
            <a:r>
              <a:rPr lang="en-IN" sz="2000" i="1" dirty="0">
                <a:solidFill>
                  <a:schemeClr val="tx1">
                    <a:lumMod val="50000"/>
                    <a:lumOff val="50000"/>
                  </a:schemeClr>
                </a:solidFill>
                <a:latin typeface="Liberation Mono"/>
              </a:rPr>
              <a:t>constraint-name</a:t>
            </a:r>
            <a:endParaRPr lang="en-IN" sz="2000" dirty="0">
              <a:latin typeface="Liberation Mono"/>
              <a:cs typeface="Arial" panose="020B0604020202020204" pitchFamily="34" charset="0"/>
            </a:endParaRP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to-do</a:t>
            </a:r>
            <a:endParaRPr lang="en-IN" sz="1800" dirty="0">
              <a:solidFill>
                <a:schemeClr val="tx1"/>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B65FDA04-0AB1-0353-EC07-91CB3F44A914}"/>
              </a:ext>
            </a:extLst>
          </p:cNvPr>
          <p:cNvSpPr/>
          <p:nvPr/>
        </p:nvSpPr>
        <p:spPr>
          <a:xfrm>
            <a:off x="290745" y="817897"/>
            <a:ext cx="11493886"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DROP CONSTRAINT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DROP UNIQUE KEY </a:t>
            </a:r>
            <a:r>
              <a:rPr lang="en-IN" dirty="0">
                <a:latin typeface="Arial" panose="020B0604020202020204" pitchFamily="34" charset="0"/>
                <a:cs typeface="Arial" panose="020B0604020202020204" pitchFamily="34" charset="0"/>
              </a:rPr>
              <a:t>on existing column.</a:t>
            </a:r>
          </a:p>
        </p:txBody>
      </p:sp>
      <p:sp>
        <p:nvSpPr>
          <p:cNvPr id="7" name="TextBox 6">
            <a:extLst>
              <a:ext uri="{FF2B5EF4-FFF2-40B4-BE49-F238E27FC236}">
                <a16:creationId xmlns:a16="http://schemas.microsoft.com/office/drawing/2014/main" id="{FA90DE5E-EE2D-6DCB-C68D-2F16113C91F4}"/>
              </a:ext>
            </a:extLst>
          </p:cNvPr>
          <p:cNvSpPr txBox="1"/>
          <p:nvPr/>
        </p:nvSpPr>
        <p:spPr>
          <a:xfrm>
            <a:off x="290744" y="1988835"/>
            <a:ext cx="11493887" cy="769441"/>
          </a:xfrm>
          <a:prstGeom prst="rect">
            <a:avLst/>
          </a:prstGeom>
          <a:noFill/>
        </p:spPr>
        <p:txBody>
          <a:bodyPr wrap="square">
            <a:spAutoFit/>
          </a:bodyPr>
          <a:lstStyle/>
          <a:p>
            <a:pPr marL="285750" indent="-285750">
              <a:buFont typeface="Arial" panose="020B0604020202020204" pitchFamily="34" charset="0"/>
              <a:buChar char="•"/>
            </a:pPr>
            <a:r>
              <a:rPr lang="fr-FR" dirty="0">
                <a:solidFill>
                  <a:srgbClr val="0077AA"/>
                </a:solidFill>
                <a:latin typeface="Liberation Mono"/>
              </a:rPr>
              <a:t>ALTER</a:t>
            </a:r>
            <a:r>
              <a:rPr lang="fr-FR" dirty="0">
                <a:latin typeface="Liberation Mono"/>
              </a:rPr>
              <a:t> </a:t>
            </a:r>
            <a:r>
              <a:rPr lang="fr-FR" dirty="0">
                <a:solidFill>
                  <a:srgbClr val="0077AA"/>
                </a:solidFill>
                <a:latin typeface="Liberation Mono"/>
              </a:rPr>
              <a:t>TABLE</a:t>
            </a:r>
            <a:r>
              <a:rPr lang="fr-FR" dirty="0">
                <a:latin typeface="Liberation Mono"/>
              </a:rPr>
              <a:t> temp </a:t>
            </a:r>
            <a:r>
              <a:rPr lang="fr-FR" dirty="0">
                <a:solidFill>
                  <a:srgbClr val="0077AA"/>
                </a:solidFill>
                <a:latin typeface="Liberation Mono"/>
              </a:rPr>
              <a:t>DROP</a:t>
            </a:r>
            <a:r>
              <a:rPr lang="fr-FR" dirty="0">
                <a:latin typeface="Liberation Mono"/>
              </a:rPr>
              <a:t> </a:t>
            </a:r>
            <a:r>
              <a:rPr lang="en-IN" sz="1800" i="1" dirty="0">
                <a:latin typeface="Liberation Mono"/>
              </a:rPr>
              <a:t>constraint</a:t>
            </a:r>
            <a:r>
              <a:rPr lang="fr-FR" dirty="0">
                <a:latin typeface="Liberation Mono"/>
              </a:rPr>
              <a:t> </a:t>
            </a:r>
            <a:r>
              <a:rPr lang="fr-FR" dirty="0">
                <a:solidFill>
                  <a:schemeClr val="tx1">
                    <a:lumMod val="50000"/>
                    <a:lumOff val="50000"/>
                  </a:schemeClr>
                </a:solidFill>
                <a:latin typeface="Liberation Mono"/>
              </a:rPr>
              <a:t>constraint_a</a:t>
            </a:r>
            <a:r>
              <a:rPr lang="fr-FR" dirty="0">
                <a:latin typeface="Liberation Mono"/>
              </a:rPr>
              <a:t>;</a:t>
            </a:r>
          </a:p>
          <a:p>
            <a:pPr marL="285750" indent="-285750">
              <a:buFont typeface="Arial" panose="020B0604020202020204" pitchFamily="34" charset="0"/>
              <a:buChar char="•"/>
            </a:pPr>
            <a:endParaRPr lang="fr-FR" sz="800" dirty="0">
              <a:solidFill>
                <a:srgbClr val="0077AA"/>
              </a:solidFill>
              <a:latin typeface="Liberation Mono"/>
            </a:endParaRPr>
          </a:p>
          <a:p>
            <a:pPr marL="285750" indent="-285750">
              <a:buFont typeface="Arial" panose="020B0604020202020204" pitchFamily="34" charset="0"/>
              <a:buChar char="•"/>
            </a:pPr>
            <a:r>
              <a:rPr lang="fr-FR" dirty="0">
                <a:solidFill>
                  <a:srgbClr val="0077AA"/>
                </a:solidFill>
                <a:latin typeface="Liberation Mono"/>
              </a:rPr>
              <a:t>ALTER</a:t>
            </a:r>
            <a:r>
              <a:rPr lang="fr-FR" dirty="0">
                <a:latin typeface="Liberation Mono"/>
              </a:rPr>
              <a:t> </a:t>
            </a:r>
            <a:r>
              <a:rPr lang="fr-FR" dirty="0">
                <a:solidFill>
                  <a:srgbClr val="0077AA"/>
                </a:solidFill>
                <a:latin typeface="Liberation Mono"/>
              </a:rPr>
              <a:t>TABLE</a:t>
            </a:r>
            <a:r>
              <a:rPr lang="fr-FR" dirty="0">
                <a:latin typeface="Liberation Mono"/>
              </a:rPr>
              <a:t> temp </a:t>
            </a:r>
            <a:r>
              <a:rPr lang="fr-FR" dirty="0">
                <a:solidFill>
                  <a:srgbClr val="0077AA"/>
                </a:solidFill>
                <a:latin typeface="Liberation Mono"/>
              </a:rPr>
              <a:t>DROP</a:t>
            </a:r>
            <a:r>
              <a:rPr lang="fr-FR" dirty="0">
                <a:latin typeface="Liberation Mono"/>
              </a:rPr>
              <a:t> </a:t>
            </a:r>
            <a:r>
              <a:rPr lang="en-IN" sz="1800" i="1" dirty="0">
                <a:latin typeface="Liberation Mono"/>
              </a:rPr>
              <a:t>constraint</a:t>
            </a:r>
            <a:r>
              <a:rPr lang="fr-FR" dirty="0">
                <a:latin typeface="Liberation Mono"/>
              </a:rPr>
              <a:t> </a:t>
            </a:r>
            <a:r>
              <a:rPr lang="fr-FR" dirty="0">
                <a:solidFill>
                  <a:schemeClr val="tx1">
                    <a:lumMod val="50000"/>
                    <a:lumOff val="50000"/>
                  </a:schemeClr>
                </a:solidFill>
                <a:latin typeface="Liberation Mono"/>
              </a:rPr>
              <a:t>uni_id</a:t>
            </a:r>
            <a:r>
              <a:rPr lang="fr-FR" dirty="0">
                <a:latin typeface="Liberation Mono"/>
              </a:rPr>
              <a:t>;</a:t>
            </a:r>
            <a:endParaRPr lang="en-IN" dirty="0">
              <a:latin typeface="Liberation Mono"/>
            </a:endParaRPr>
          </a:p>
        </p:txBody>
      </p:sp>
      <p:sp>
        <p:nvSpPr>
          <p:cNvPr id="8" name="TextBox 7">
            <a:extLst>
              <a:ext uri="{FF2B5EF4-FFF2-40B4-BE49-F238E27FC236}">
                <a16:creationId xmlns:a16="http://schemas.microsoft.com/office/drawing/2014/main" id="{BD64A41C-1A0A-F43D-3F0D-AE4E1E126B93}"/>
              </a:ext>
            </a:extLst>
          </p:cNvPr>
          <p:cNvSpPr txBox="1"/>
          <p:nvPr/>
        </p:nvSpPr>
        <p:spPr>
          <a:xfrm>
            <a:off x="290744" y="4001937"/>
            <a:ext cx="11349872" cy="430887"/>
          </a:xfrm>
          <a:prstGeom prst="rect">
            <a:avLst/>
          </a:prstGeom>
          <a:noFill/>
        </p:spPr>
        <p:txBody>
          <a:bodyPr wrap="square">
            <a:spAutoFit/>
          </a:bodyPr>
          <a:lstStyle/>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a:t>
            </a:r>
            <a:r>
              <a:rPr lang="en-IN" sz="2200" dirty="0">
                <a:solidFill>
                  <a:srgbClr val="0077AA"/>
                </a:solidFill>
                <a:latin typeface="Liberation Mono"/>
              </a:rPr>
              <a:t>TABLE_CONSTRAINTS</a:t>
            </a:r>
            <a:r>
              <a:rPr lang="en-IN" sz="2200" dirty="0">
                <a:latin typeface="Liberation Mono"/>
              </a:rPr>
              <a:t>;</a:t>
            </a:r>
          </a:p>
        </p:txBody>
      </p:sp>
    </p:spTree>
    <p:extLst>
      <p:ext uri="{BB962C8B-B14F-4D97-AF65-F5344CB8AC3E}">
        <p14:creationId xmlns:p14="http://schemas.microsoft.com/office/powerpoint/2010/main" val="83881462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8" y="2679854"/>
            <a:ext cx="8838049" cy="707886"/>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foreign key constraint</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6" name="Rectangle 5">
            <a:extLst>
              <a:ext uri="{FF2B5EF4-FFF2-40B4-BE49-F238E27FC236}">
                <a16:creationId xmlns:a16="http://schemas.microsoft.com/office/drawing/2014/main" id="{77271AF6-2DA2-4C26-A817-0A825B9BAE51}"/>
              </a:ext>
            </a:extLst>
          </p:cNvPr>
          <p:cNvSpPr/>
          <p:nvPr/>
        </p:nvSpPr>
        <p:spPr>
          <a:xfrm>
            <a:off x="335360" y="3494618"/>
            <a:ext cx="11521280" cy="1323439"/>
          </a:xfrm>
          <a:prstGeom prst="rect">
            <a:avLst/>
          </a:prstGeom>
        </p:spPr>
        <p:txBody>
          <a:bodyPr wrap="square">
            <a:spAutoFit/>
          </a:bodyPr>
          <a:lstStyle/>
          <a:p>
            <a:r>
              <a:rPr lang="en-US" sz="2000" dirty="0">
                <a:latin typeface="Palatino Linotype" panose="02040502050505030304" pitchFamily="18" charset="0"/>
                <a:cs typeface="Segoe UI Light" panose="020B0502040204020203" pitchFamily="34" charset="0"/>
              </a:rPr>
              <a:t>A </a:t>
            </a:r>
            <a:r>
              <a:rPr lang="en-US" sz="2000" b="1" dirty="0">
                <a:latin typeface="Palatino Linotype" panose="02040502050505030304" pitchFamily="18" charset="0"/>
                <a:cs typeface="Segoe UI Light" panose="020B0502040204020203" pitchFamily="34" charset="0"/>
              </a:rPr>
              <a:t>FOREIGN KEY</a:t>
            </a:r>
            <a:r>
              <a:rPr lang="en-US" sz="2000" dirty="0">
                <a:latin typeface="Palatino Linotype" panose="02040502050505030304" pitchFamily="18" charset="0"/>
                <a:cs typeface="Segoe UI Light" panose="020B0502040204020203" pitchFamily="34" charset="0"/>
              </a:rPr>
              <a:t> is a </a:t>
            </a:r>
            <a:r>
              <a:rPr lang="en-US" sz="2000" b="1" dirty="0">
                <a:latin typeface="Palatino Linotype" panose="02040502050505030304" pitchFamily="18" charset="0"/>
                <a:cs typeface="Segoe UI Light" panose="020B0502040204020203" pitchFamily="34" charset="0"/>
              </a:rPr>
              <a:t>key</a:t>
            </a:r>
            <a:r>
              <a:rPr lang="en-US" sz="2000" dirty="0">
                <a:latin typeface="Palatino Linotype" panose="02040502050505030304" pitchFamily="18" charset="0"/>
                <a:cs typeface="Segoe UI Light" panose="020B0502040204020203" pitchFamily="34" charset="0"/>
              </a:rPr>
              <a:t> used to link two tables together. A </a:t>
            </a:r>
            <a:r>
              <a:rPr lang="en-US" sz="2000" b="1" dirty="0">
                <a:latin typeface="Palatino Linotype" panose="02040502050505030304" pitchFamily="18" charset="0"/>
                <a:cs typeface="Segoe UI Light" panose="020B0502040204020203" pitchFamily="34" charset="0"/>
              </a:rPr>
              <a:t>FOREIGN KEY</a:t>
            </a:r>
            <a:r>
              <a:rPr lang="en-US" sz="2000" dirty="0">
                <a:latin typeface="Palatino Linotype" panose="02040502050505030304" pitchFamily="18" charset="0"/>
                <a:cs typeface="Segoe UI Light" panose="020B0502040204020203" pitchFamily="34" charset="0"/>
              </a:rPr>
              <a:t> is a field (or collection of fields) in one table that refers to the PRIMARY </a:t>
            </a:r>
            <a:r>
              <a:rPr lang="en-US" sz="2000" b="1" dirty="0">
                <a:latin typeface="Palatino Linotype" panose="02040502050505030304" pitchFamily="18" charset="0"/>
                <a:cs typeface="Segoe UI Light" panose="020B0502040204020203" pitchFamily="34" charset="0"/>
              </a:rPr>
              <a:t>KEY</a:t>
            </a:r>
            <a:r>
              <a:rPr lang="en-US" sz="2000" dirty="0">
                <a:latin typeface="Palatino Linotype" panose="02040502050505030304" pitchFamily="18" charset="0"/>
                <a:cs typeface="Segoe UI Light" panose="020B0502040204020203" pitchFamily="34" charset="0"/>
              </a:rPr>
              <a:t> in another table. The table containing the </a:t>
            </a:r>
            <a:r>
              <a:rPr lang="en-US" sz="2000" b="1" dirty="0">
                <a:latin typeface="Palatino Linotype" panose="02040502050505030304" pitchFamily="18" charset="0"/>
                <a:cs typeface="Segoe UI Light" panose="020B0502040204020203" pitchFamily="34" charset="0"/>
              </a:rPr>
              <a:t>foreign key</a:t>
            </a:r>
            <a:r>
              <a:rPr lang="en-US" sz="2000" dirty="0">
                <a:latin typeface="Palatino Linotype" panose="02040502050505030304" pitchFamily="18" charset="0"/>
                <a:cs typeface="Segoe UI Light" panose="020B0502040204020203" pitchFamily="34" charset="0"/>
              </a:rPr>
              <a:t> is called the child table, and the table containing the candidate </a:t>
            </a:r>
            <a:r>
              <a:rPr lang="en-US" sz="2000" b="1" dirty="0">
                <a:latin typeface="Palatino Linotype" panose="02040502050505030304" pitchFamily="18" charset="0"/>
                <a:cs typeface="Segoe UI Light" panose="020B0502040204020203" pitchFamily="34" charset="0"/>
              </a:rPr>
              <a:t>key</a:t>
            </a:r>
            <a:r>
              <a:rPr lang="en-US" sz="2000" dirty="0">
                <a:latin typeface="Palatino Linotype" panose="02040502050505030304" pitchFamily="18" charset="0"/>
                <a:cs typeface="Segoe UI Light" panose="020B0502040204020203" pitchFamily="34" charset="0"/>
              </a:rPr>
              <a:t> is called the referenced or parent table.</a:t>
            </a:r>
          </a:p>
        </p:txBody>
      </p:sp>
    </p:spTree>
    <p:extLst>
      <p:ext uri="{BB962C8B-B14F-4D97-AF65-F5344CB8AC3E}">
        <p14:creationId xmlns:p14="http://schemas.microsoft.com/office/powerpoint/2010/main" val="75826643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7368" y="1068993"/>
            <a:ext cx="11377264" cy="1938992"/>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foreign key can have a different column name from its primary key.</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DataType of primary key and foreign key column must be same.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It ensures rows in one table have corresponding rows in another.</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Unlike the Primary key, they do not have to be unique.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Foreign keys can be null even though primary keys can not.</a:t>
            </a:r>
          </a:p>
        </p:txBody>
      </p:sp>
      <p:sp>
        <p:nvSpPr>
          <p:cNvPr id="7" name="Rectangle 6">
            <a:extLst>
              <a:ext uri="{FF2B5EF4-FFF2-40B4-BE49-F238E27FC236}">
                <a16:creationId xmlns:a16="http://schemas.microsoft.com/office/drawing/2014/main" id="{E47CA1B9-519B-4544-9313-2BFB87DDDB99}"/>
              </a:ext>
            </a:extLst>
          </p:cNvPr>
          <p:cNvSpPr/>
          <p:nvPr/>
        </p:nvSpPr>
        <p:spPr>
          <a:xfrm>
            <a:off x="407368" y="3783811"/>
            <a:ext cx="11377264" cy="1661993"/>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IN" sz="800" dirty="0">
              <a:solidFill>
                <a:srgbClr val="0089A4"/>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The table containing the FOREIGN KEY is referred to as the child table, and the table containing the PRIMARY KEY (referenced key) is the parent table.</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PARENT and CHILD tables must use the same storage engine, </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and they cannot be defined as temporary tables.</a:t>
            </a:r>
            <a:endParaRPr lang="en-IN" dirty="0">
              <a:latin typeface="Arial" panose="020B0604020202020204" pitchFamily="34" charset="0"/>
              <a:cs typeface="Arial" panose="020B0604020202020204" pitchFamily="34" charset="0"/>
            </a:endParaRPr>
          </a:p>
        </p:txBody>
      </p:sp>
      <p:sp>
        <p:nvSpPr>
          <p:cNvPr id="8" name="Rectangle 7">
            <a:extLst>
              <a:ext uri="{FF2B5EF4-FFF2-40B4-BE49-F238E27FC236}">
                <a16:creationId xmlns:a16="http://schemas.microsoft.com/office/drawing/2014/main" id="{85E5C1CC-9113-40B6-A9F2-DA1BE5E09819}"/>
              </a:ext>
            </a:extLst>
          </p:cNvPr>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foreign key</a:t>
            </a:r>
          </a:p>
        </p:txBody>
      </p:sp>
    </p:spTree>
    <p:extLst>
      <p:ext uri="{BB962C8B-B14F-4D97-AF65-F5344CB8AC3E}">
        <p14:creationId xmlns:p14="http://schemas.microsoft.com/office/powerpoint/2010/main" val="343476354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single column / composite foreign key</a:t>
            </a:r>
          </a:p>
        </p:txBody>
      </p:sp>
      <p:sp>
        <p:nvSpPr>
          <p:cNvPr id="9" name="Rectangle 8">
            <a:extLst>
              <a:ext uri="{FF2B5EF4-FFF2-40B4-BE49-F238E27FC236}">
                <a16:creationId xmlns:a16="http://schemas.microsoft.com/office/drawing/2014/main" id="{5007B62A-EC27-99FB-8BAC-D63F894077E3}"/>
              </a:ext>
            </a:extLst>
          </p:cNvPr>
          <p:cNvSpPr/>
          <p:nvPr/>
        </p:nvSpPr>
        <p:spPr>
          <a:xfrm>
            <a:off x="190550" y="848906"/>
            <a:ext cx="11810106" cy="4401205"/>
          </a:xfrm>
          <a:prstGeom prst="rect">
            <a:avLst/>
          </a:prstGeom>
        </p:spPr>
        <p:txBody>
          <a:bodyPr wrap="square">
            <a:spAutoFit/>
          </a:bodyPr>
          <a:lstStyle/>
          <a:p>
            <a:r>
              <a:rPr lang="en-IN" sz="2400" dirty="0">
                <a:solidFill>
                  <a:schemeClr val="tx1">
                    <a:lumMod val="50000"/>
                    <a:lumOff val="50000"/>
                  </a:schemeClr>
                </a:solidFill>
                <a:latin typeface="Liberation Mono"/>
              </a:rPr>
              <a:t>Column Level Constraint</a:t>
            </a:r>
          </a:p>
          <a:p>
            <a:pPr marL="457200" indent="-457200">
              <a:buFont typeface="+mj-lt"/>
              <a:buAutoNum type="arabicPeriod"/>
            </a:pPr>
            <a:endParaRPr lang="en-IN" sz="2000" dirty="0">
              <a:solidFill>
                <a:srgbClr val="0077AA"/>
              </a:solidFill>
              <a:latin typeface="Liberation Mono"/>
            </a:endParaRPr>
          </a:p>
          <a:p>
            <a:pPr marL="457200" indent="-457200">
              <a:buFont typeface="+mj-lt"/>
              <a:buAutoNum type="arabicPeriod"/>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pPr marL="719138" indent="-719138"/>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dirty="0">
                <a:solidFill>
                  <a:schemeClr val="tx1">
                    <a:lumMod val="75000"/>
                    <a:lumOff val="25000"/>
                  </a:schemeClr>
                </a:solidFill>
                <a:latin typeface="Liberation Mono"/>
              </a:rPr>
              <a:t>[</a:t>
            </a:r>
            <a:r>
              <a:rPr lang="en-IN" sz="2000" i="1" dirty="0">
                <a:solidFill>
                  <a:schemeClr val="accent4">
                    <a:lumMod val="50000"/>
                  </a:schemeClr>
                </a:solidFill>
                <a:latin typeface="Liberation Mono"/>
              </a:rPr>
              <a:t> </a:t>
            </a:r>
            <a:r>
              <a:rPr lang="en-IN" sz="2000" i="1" dirty="0">
                <a:latin typeface="Liberation Mono"/>
              </a:rPr>
              <a:t>constraint </a:t>
            </a:r>
            <a:r>
              <a:rPr lang="en-IN" sz="2000" i="1" dirty="0">
                <a:solidFill>
                  <a:schemeClr val="tx1">
                    <a:lumMod val="50000"/>
                    <a:lumOff val="50000"/>
                  </a:schemeClr>
                </a:solidFill>
                <a:latin typeface="Liberation Mono"/>
              </a:rPr>
              <a:t>constraint-name </a:t>
            </a:r>
            <a:r>
              <a:rPr lang="en-IN" sz="2000" dirty="0">
                <a:solidFill>
                  <a:schemeClr val="tx1">
                    <a:lumMod val="75000"/>
                    <a:lumOff val="25000"/>
                  </a:schemeClr>
                </a:solidFill>
                <a:latin typeface="Liberation Mono"/>
              </a:rPr>
              <a:t>]</a:t>
            </a:r>
            <a:r>
              <a:rPr lang="en-IN" sz="2000" i="1" dirty="0">
                <a:solidFill>
                  <a:schemeClr val="tx1">
                    <a:lumMod val="50000"/>
                    <a:lumOff val="50000"/>
                  </a:schemeClr>
                </a:solidFill>
                <a:latin typeface="Liberation Mono"/>
              </a:rPr>
              <a:t> </a:t>
            </a:r>
            <a:r>
              <a:rPr lang="en-IN" sz="2000" dirty="0">
                <a:solidFill>
                  <a:srgbClr val="C00000"/>
                </a:solidFill>
                <a:latin typeface="Liberation Mono"/>
                <a:cs typeface="Arial" panose="020B0604020202020204" pitchFamily="34" charset="0"/>
              </a:rPr>
              <a:t>REFERENCES</a:t>
            </a:r>
            <a:r>
              <a:rPr lang="en-IN" sz="2000" dirty="0">
                <a:solidFill>
                  <a:schemeClr val="tx1">
                    <a:lumMod val="75000"/>
                    <a:lumOff val="25000"/>
                  </a:schemeClr>
                </a:solidFill>
                <a:latin typeface="Liberation Mono"/>
              </a:rPr>
              <a:t> refTableName   ( refColumnName , . . . ) </a:t>
            </a:r>
          </a:p>
          <a:p>
            <a:r>
              <a:rPr lang="en-IN" sz="2000" dirty="0">
                <a:solidFill>
                  <a:schemeClr val="tx1">
                    <a:lumMod val="75000"/>
                    <a:lumOff val="25000"/>
                  </a:schemeClr>
                </a:solidFill>
                <a:latin typeface="Liberation Mono"/>
              </a:rPr>
              <a:t>             { </a:t>
            </a:r>
            <a:r>
              <a:rPr lang="en-IN" sz="2000" dirty="0">
                <a:solidFill>
                  <a:srgbClr val="0077AA"/>
                </a:solidFill>
                <a:latin typeface="Liberation Mono"/>
              </a:rPr>
              <a:t>ON</a:t>
            </a:r>
            <a:r>
              <a:rPr lang="en-IN" sz="2000" dirty="0">
                <a:solidFill>
                  <a:schemeClr val="tx1">
                    <a:lumMod val="75000"/>
                    <a:lumOff val="25000"/>
                  </a:schemeClr>
                </a:solidFill>
                <a:latin typeface="Liberation Mono"/>
              </a:rPr>
              <a:t> </a:t>
            </a:r>
            <a:r>
              <a:rPr lang="en-IN" sz="2000" dirty="0">
                <a:solidFill>
                  <a:srgbClr val="0077AA"/>
                </a:solidFill>
                <a:latin typeface="Liberation Mono"/>
              </a:rPr>
              <a:t>DELETE</a:t>
            </a:r>
            <a:r>
              <a:rPr lang="en-IN" sz="2000" dirty="0">
                <a:solidFill>
                  <a:schemeClr val="tx1">
                    <a:lumMod val="75000"/>
                    <a:lumOff val="25000"/>
                  </a:schemeClr>
                </a:solidFill>
                <a:latin typeface="Liberation Mono"/>
              </a:rPr>
              <a:t> { CASCADE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SET NULL }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a:t>
            </a:r>
            <a:r>
              <a:rPr lang="en-IN" sz="2000" dirty="0">
                <a:solidFill>
                  <a:srgbClr val="0077AA"/>
                </a:solidFill>
                <a:latin typeface="Liberation Mono"/>
              </a:rPr>
              <a:t>ON</a:t>
            </a:r>
            <a:r>
              <a:rPr lang="en-IN" sz="2000" dirty="0">
                <a:solidFill>
                  <a:schemeClr val="tx1">
                    <a:lumMod val="75000"/>
                    <a:lumOff val="25000"/>
                  </a:schemeClr>
                </a:solidFill>
                <a:latin typeface="Liberation Mono"/>
              </a:rPr>
              <a:t> </a:t>
            </a:r>
            <a:r>
              <a:rPr lang="en-IN" sz="2000" dirty="0">
                <a:solidFill>
                  <a:srgbClr val="0077AA"/>
                </a:solidFill>
                <a:latin typeface="Liberation Mono"/>
              </a:rPr>
              <a:t>UPDATE</a:t>
            </a:r>
            <a:r>
              <a:rPr lang="en-IN" sz="2000" dirty="0">
                <a:solidFill>
                  <a:schemeClr val="tx1">
                    <a:lumMod val="75000"/>
                    <a:lumOff val="25000"/>
                  </a:schemeClr>
                </a:solidFill>
                <a:latin typeface="Liberation Mono"/>
              </a:rPr>
              <a:t> { CASCADE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SET NULL } }</a:t>
            </a:r>
          </a:p>
          <a:p>
            <a:endParaRPr lang="en-IN" sz="800" dirty="0">
              <a:solidFill>
                <a:schemeClr val="tx1">
                  <a:lumMod val="75000"/>
                  <a:lumOff val="25000"/>
                </a:schemeClr>
              </a:solidFill>
              <a:latin typeface="Liberation Mono"/>
            </a:endParaRPr>
          </a:p>
          <a:p>
            <a:endParaRPr lang="en-IN" sz="800" dirty="0">
              <a:solidFill>
                <a:schemeClr val="tx1">
                  <a:lumMod val="75000"/>
                  <a:lumOff val="25000"/>
                </a:schemeClr>
              </a:solidFill>
              <a:latin typeface="Liberation Mono"/>
            </a:endParaRPr>
          </a:p>
          <a:p>
            <a:endParaRPr lang="en-IN" sz="800" dirty="0">
              <a:solidFill>
                <a:schemeClr val="tx1">
                  <a:lumMod val="75000"/>
                  <a:lumOff val="25000"/>
                </a:schemeClr>
              </a:solidFill>
              <a:latin typeface="Liberation Mono"/>
            </a:endParaRPr>
          </a:p>
          <a:p>
            <a:endParaRPr lang="en-IN" sz="800" dirty="0">
              <a:solidFill>
                <a:schemeClr val="tx1">
                  <a:lumMod val="75000"/>
                  <a:lumOff val="25000"/>
                </a:schemeClr>
              </a:solidFill>
              <a:latin typeface="Liberation Mono"/>
            </a:endParaRPr>
          </a:p>
          <a:p>
            <a:r>
              <a:rPr lang="en-IN" sz="2400" dirty="0">
                <a:solidFill>
                  <a:schemeClr val="tx1">
                    <a:lumMod val="50000"/>
                    <a:lumOff val="50000"/>
                  </a:schemeClr>
                </a:solidFill>
                <a:latin typeface="Liberation Mono"/>
              </a:rPr>
              <a:t>Table Level Constraint</a:t>
            </a:r>
          </a:p>
          <a:p>
            <a:endParaRPr lang="en-IN" sz="2000" dirty="0">
              <a:solidFill>
                <a:schemeClr val="tx1">
                  <a:lumMod val="75000"/>
                  <a:lumOff val="25000"/>
                </a:schemeClr>
              </a:solidFill>
              <a:latin typeface="Liberation Mono"/>
            </a:endParaRPr>
          </a:p>
          <a:p>
            <a:pPr marL="457200" indent="-457200">
              <a:buFont typeface="+mj-lt"/>
              <a:buAutoNum type="arabicPeriod" startAt="2"/>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dirty="0">
                <a:solidFill>
                  <a:schemeClr val="tx1">
                    <a:lumMod val="75000"/>
                    <a:lumOff val="25000"/>
                  </a:schemeClr>
                </a:solidFill>
                <a:latin typeface="Liberation Mono"/>
              </a:rPr>
              <a:t>[</a:t>
            </a:r>
            <a:r>
              <a:rPr lang="en-IN" sz="2000" i="1" dirty="0">
                <a:solidFill>
                  <a:schemeClr val="accent4">
                    <a:lumMod val="50000"/>
                  </a:schemeClr>
                </a:solidFill>
                <a:latin typeface="Liberation Mono"/>
              </a:rPr>
              <a:t> </a:t>
            </a:r>
            <a:r>
              <a:rPr lang="en-IN" sz="2000" i="1" dirty="0">
                <a:latin typeface="Liberation Mono"/>
              </a:rPr>
              <a:t>constraint </a:t>
            </a:r>
            <a:r>
              <a:rPr lang="en-IN" sz="2000" i="1" dirty="0">
                <a:solidFill>
                  <a:schemeClr val="tx1">
                    <a:lumMod val="50000"/>
                    <a:lumOff val="50000"/>
                  </a:schemeClr>
                </a:solidFill>
                <a:latin typeface="Liberation Mono"/>
              </a:rPr>
              <a:t>constraint-name</a:t>
            </a:r>
            <a:r>
              <a:rPr lang="en-IN" sz="2000" i="1" dirty="0">
                <a:latin typeface="Liberation Mono"/>
              </a:rPr>
              <a:t> </a:t>
            </a:r>
            <a:r>
              <a:rPr lang="en-IN" sz="2000" dirty="0">
                <a:solidFill>
                  <a:schemeClr val="tx1">
                    <a:lumMod val="75000"/>
                    <a:lumOff val="25000"/>
                  </a:schemeClr>
                </a:solidFill>
                <a:latin typeface="Liberation Mono"/>
              </a:rPr>
              <a:t>] </a:t>
            </a:r>
            <a:r>
              <a:rPr lang="en-IN" sz="2000" dirty="0">
                <a:solidFill>
                  <a:srgbClr val="C00000"/>
                </a:solidFill>
                <a:latin typeface="Liberation Mono"/>
                <a:cs typeface="Arial" panose="020B0604020202020204" pitchFamily="34" charset="0"/>
              </a:rPr>
              <a:t>FOREIGN</a:t>
            </a:r>
            <a:r>
              <a:rPr lang="en-IN" sz="2000" i="1" dirty="0">
                <a:latin typeface="Liberation Mono"/>
              </a:rPr>
              <a:t> </a:t>
            </a:r>
            <a:r>
              <a:rPr lang="en-IN" sz="2000" dirty="0">
                <a:solidFill>
                  <a:srgbClr val="C00000"/>
                </a:solidFill>
                <a:latin typeface="Liberation Mono"/>
                <a:cs typeface="Arial" panose="020B0604020202020204" pitchFamily="34" charset="0"/>
              </a:rPr>
              <a:t>KEY</a:t>
            </a:r>
            <a:r>
              <a:rPr lang="en-IN" sz="2000" i="1" dirty="0">
                <a:latin typeface="Liberation Mono"/>
              </a:rPr>
              <a:t> (</a:t>
            </a:r>
          </a:p>
          <a:p>
            <a:r>
              <a:rPr lang="en-IN" sz="2000" i="1" dirty="0">
                <a:latin typeface="Liberation Mono"/>
              </a:rPr>
              <a:t>               columnName, . . . </a:t>
            </a:r>
            <a:r>
              <a:rPr lang="en-IN" sz="2000" dirty="0">
                <a:solidFill>
                  <a:schemeClr val="tx1">
                    <a:lumMod val="75000"/>
                    <a:lumOff val="25000"/>
                  </a:schemeClr>
                </a:solidFill>
                <a:latin typeface="Liberation Mono"/>
              </a:rPr>
              <a:t>)  </a:t>
            </a:r>
            <a:r>
              <a:rPr lang="en-IN" sz="2000" dirty="0">
                <a:solidFill>
                  <a:srgbClr val="C00000"/>
                </a:solidFill>
                <a:latin typeface="Liberation Mono"/>
                <a:cs typeface="Arial" panose="020B0604020202020204" pitchFamily="34" charset="0"/>
              </a:rPr>
              <a:t>REFERENCES</a:t>
            </a:r>
            <a:r>
              <a:rPr lang="en-IN" sz="2000" dirty="0">
                <a:solidFill>
                  <a:schemeClr val="tx1">
                    <a:lumMod val="75000"/>
                    <a:lumOff val="25000"/>
                  </a:schemeClr>
                </a:solidFill>
                <a:latin typeface="Liberation Mono"/>
              </a:rPr>
              <a:t> refTableName ( refColumnName , . . . )</a:t>
            </a:r>
          </a:p>
          <a:p>
            <a:r>
              <a:rPr lang="en-IN" sz="2000" dirty="0">
                <a:solidFill>
                  <a:schemeClr val="tx1">
                    <a:lumMod val="75000"/>
                    <a:lumOff val="25000"/>
                  </a:schemeClr>
                </a:solidFill>
                <a:latin typeface="Liberation Mono"/>
              </a:rPr>
              <a:t>              { </a:t>
            </a:r>
            <a:r>
              <a:rPr lang="en-IN" sz="2000" dirty="0">
                <a:solidFill>
                  <a:srgbClr val="0077AA"/>
                </a:solidFill>
                <a:latin typeface="Liberation Mono"/>
              </a:rPr>
              <a:t>ON</a:t>
            </a:r>
            <a:r>
              <a:rPr lang="en-IN" sz="2000" dirty="0">
                <a:solidFill>
                  <a:schemeClr val="tx1">
                    <a:lumMod val="75000"/>
                    <a:lumOff val="25000"/>
                  </a:schemeClr>
                </a:solidFill>
                <a:latin typeface="Liberation Mono"/>
              </a:rPr>
              <a:t> </a:t>
            </a:r>
            <a:r>
              <a:rPr lang="en-IN" sz="2000" dirty="0">
                <a:solidFill>
                  <a:srgbClr val="0077AA"/>
                </a:solidFill>
                <a:latin typeface="Liberation Mono"/>
              </a:rPr>
              <a:t>DELETE</a:t>
            </a:r>
            <a:r>
              <a:rPr lang="en-IN" sz="2000" dirty="0">
                <a:solidFill>
                  <a:schemeClr val="tx1">
                    <a:lumMod val="75000"/>
                    <a:lumOff val="25000"/>
                  </a:schemeClr>
                </a:solidFill>
                <a:latin typeface="Liberation Mono"/>
              </a:rPr>
              <a:t> { CASCADE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SET NULL }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a:t>
            </a:r>
            <a:r>
              <a:rPr lang="en-IN" sz="2000" dirty="0">
                <a:solidFill>
                  <a:srgbClr val="0077AA"/>
                </a:solidFill>
                <a:latin typeface="Liberation Mono"/>
              </a:rPr>
              <a:t>ON</a:t>
            </a:r>
            <a:r>
              <a:rPr lang="en-IN" sz="2000" dirty="0">
                <a:solidFill>
                  <a:schemeClr val="tx1">
                    <a:lumMod val="75000"/>
                    <a:lumOff val="25000"/>
                  </a:schemeClr>
                </a:solidFill>
                <a:latin typeface="Liberation Mono"/>
              </a:rPr>
              <a:t> </a:t>
            </a:r>
            <a:r>
              <a:rPr lang="en-IN" sz="2000" dirty="0">
                <a:solidFill>
                  <a:srgbClr val="0077AA"/>
                </a:solidFill>
                <a:latin typeface="Liberation Mono"/>
              </a:rPr>
              <a:t>UPDATE</a:t>
            </a:r>
            <a:r>
              <a:rPr lang="en-IN" sz="2000" dirty="0">
                <a:solidFill>
                  <a:schemeClr val="tx1">
                    <a:lumMod val="75000"/>
                    <a:lumOff val="25000"/>
                  </a:schemeClr>
                </a:solidFill>
                <a:latin typeface="Liberation Mono"/>
              </a:rPr>
              <a:t> { CASCADE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SET NULL }</a:t>
            </a:r>
          </a:p>
        </p:txBody>
      </p:sp>
      <p:sp>
        <p:nvSpPr>
          <p:cNvPr id="2" name="TextBox 1">
            <a:extLst>
              <a:ext uri="{FF2B5EF4-FFF2-40B4-BE49-F238E27FC236}">
                <a16:creationId xmlns:a16="http://schemas.microsoft.com/office/drawing/2014/main" id="{60F7B5D8-3AB2-ED31-947B-3DDABB0329BD}"/>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to-do.</a:t>
            </a:r>
            <a:endParaRPr lang="en-IN" sz="1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7824252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95E6761-66B5-5240-F60D-096DF73A8428}"/>
              </a:ext>
            </a:extLst>
          </p:cNvPr>
          <p:cNvSpPr txBox="1"/>
          <p:nvPr/>
        </p:nvSpPr>
        <p:spPr>
          <a:xfrm>
            <a:off x="262558" y="955169"/>
            <a:ext cx="11666090" cy="5478423"/>
          </a:xfrm>
          <a:prstGeom prst="rect">
            <a:avLst/>
          </a:prstGeom>
          <a:noFill/>
        </p:spPr>
        <p:txBody>
          <a:bodyPr wrap="square">
            <a:spAutoFit/>
          </a:bodyPr>
          <a:lstStyle/>
          <a:p>
            <a:r>
              <a:rPr lang="en-US" sz="2400" dirty="0">
                <a:solidFill>
                  <a:schemeClr val="tx1">
                    <a:lumMod val="50000"/>
                    <a:lumOff val="50000"/>
                  </a:schemeClr>
                </a:solidFill>
                <a:latin typeface="Liberation Mono"/>
              </a:rPr>
              <a:t>Column level foreign key</a:t>
            </a:r>
          </a:p>
          <a:p>
            <a:pPr marL="285750" indent="-285750">
              <a:buFont typeface="Arial" panose="020B0604020202020204" pitchFamily="34" charset="0"/>
              <a:buChar char="•"/>
            </a:pPr>
            <a:endParaRPr lang="en-US"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emp(empno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CHARACTER VARYING</a:t>
            </a:r>
            <a:r>
              <a:rPr lang="en-US" dirty="0">
                <a:latin typeface="Liberation Mono"/>
              </a:rPr>
              <a:t>(10), deptno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C00000"/>
                </a:solidFill>
                <a:latin typeface="Liberation Mono"/>
              </a:rPr>
              <a:t>REFERENCES</a:t>
            </a:r>
            <a:r>
              <a:rPr lang="en-US" dirty="0">
                <a:latin typeface="Liberation Mono"/>
              </a:rPr>
              <a:t> dept(deptno));</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CREATE</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a:t>
            </a:r>
            <a:r>
              <a:rPr lang="en-US" dirty="0">
                <a:latin typeface="Liberation Mono"/>
              </a:rPr>
              <a:t>emp</a:t>
            </a:r>
            <a:r>
              <a:rPr lang="en-IN" dirty="0">
                <a:latin typeface="Liberation Mono"/>
              </a:rPr>
              <a:t>(empno </a:t>
            </a:r>
            <a:r>
              <a:rPr lang="en-IN" dirty="0">
                <a:solidFill>
                  <a:srgbClr val="834689"/>
                </a:solidFill>
                <a:latin typeface="Liberation Mono"/>
                <a:cs typeface="Arial" panose="020B0604020202020204" pitchFamily="34" charset="0"/>
              </a:rPr>
              <a:t>INT</a:t>
            </a:r>
            <a:r>
              <a:rPr lang="en-IN" dirty="0">
                <a:latin typeface="Liberation Mono"/>
              </a:rPr>
              <a:t>, ename </a:t>
            </a:r>
            <a:r>
              <a:rPr lang="en-US" dirty="0">
                <a:solidFill>
                  <a:srgbClr val="834689"/>
                </a:solidFill>
                <a:latin typeface="Liberation Mono"/>
                <a:cs typeface="Arial" panose="020B0604020202020204" pitchFamily="34" charset="0"/>
              </a:rPr>
              <a:t>CHARACTER VARYING</a:t>
            </a:r>
            <a:r>
              <a:rPr lang="en-IN" dirty="0">
                <a:latin typeface="Liberation Mono"/>
              </a:rPr>
              <a:t>(10), deptno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C00000"/>
                </a:solidFill>
                <a:latin typeface="Liberation Mono"/>
              </a:rPr>
              <a:t>REFERENCES</a:t>
            </a:r>
            <a:r>
              <a:rPr lang="en-IN" dirty="0">
                <a:latin typeface="Liberation Mono"/>
              </a:rPr>
              <a:t> dept(deptno) </a:t>
            </a:r>
            <a:r>
              <a:rPr lang="en-IN" dirty="0">
                <a:solidFill>
                  <a:srgbClr val="C00000"/>
                </a:solidFill>
                <a:latin typeface="Liberation Mono"/>
              </a:rPr>
              <a:t>ON</a:t>
            </a:r>
            <a:r>
              <a:rPr lang="en-IN" dirty="0">
                <a:latin typeface="Liberation Mono"/>
              </a:rPr>
              <a:t> </a:t>
            </a:r>
            <a:r>
              <a:rPr lang="en-IN" dirty="0">
                <a:solidFill>
                  <a:srgbClr val="C00000"/>
                </a:solidFill>
                <a:latin typeface="Liberation Mono"/>
              </a:rPr>
              <a:t>DELETE</a:t>
            </a:r>
            <a:r>
              <a:rPr lang="en-IN" dirty="0">
                <a:latin typeface="Liberation Mono"/>
              </a:rPr>
              <a:t> </a:t>
            </a:r>
            <a:r>
              <a:rPr lang="en-IN" dirty="0">
                <a:solidFill>
                  <a:srgbClr val="C00000"/>
                </a:solidFill>
                <a:latin typeface="Liberation Mono"/>
              </a:rPr>
              <a:t>CASCADE</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CREATE</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a:t>
            </a:r>
            <a:r>
              <a:rPr lang="en-US" dirty="0">
                <a:latin typeface="Liberation Mono"/>
              </a:rPr>
              <a:t>emp</a:t>
            </a:r>
            <a:r>
              <a:rPr lang="en-IN" dirty="0">
                <a:latin typeface="Liberation Mono"/>
              </a:rPr>
              <a:t>(empno </a:t>
            </a:r>
            <a:r>
              <a:rPr lang="en-IN" dirty="0">
                <a:solidFill>
                  <a:srgbClr val="834689"/>
                </a:solidFill>
                <a:latin typeface="Liberation Mono"/>
                <a:cs typeface="Arial" panose="020B0604020202020204" pitchFamily="34" charset="0"/>
              </a:rPr>
              <a:t>INT</a:t>
            </a:r>
            <a:r>
              <a:rPr lang="en-IN" dirty="0">
                <a:latin typeface="Liberation Mono"/>
              </a:rPr>
              <a:t>, ename </a:t>
            </a:r>
            <a:r>
              <a:rPr lang="en-US" dirty="0">
                <a:solidFill>
                  <a:srgbClr val="834689"/>
                </a:solidFill>
                <a:latin typeface="Liberation Mono"/>
                <a:cs typeface="Arial" panose="020B0604020202020204" pitchFamily="34" charset="0"/>
              </a:rPr>
              <a:t>CHARACTER VARYING</a:t>
            </a:r>
            <a:r>
              <a:rPr lang="en-IN" dirty="0">
                <a:latin typeface="Liberation Mono"/>
              </a:rPr>
              <a:t>(10), deptno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C00000"/>
                </a:solidFill>
                <a:latin typeface="Liberation Mono"/>
              </a:rPr>
              <a:t>REFERENCES</a:t>
            </a:r>
            <a:r>
              <a:rPr lang="en-IN" dirty="0">
                <a:latin typeface="Liberation Mono"/>
              </a:rPr>
              <a:t> dept(deptno) </a:t>
            </a:r>
            <a:r>
              <a:rPr lang="en-IN" dirty="0">
                <a:solidFill>
                  <a:srgbClr val="C00000"/>
                </a:solidFill>
                <a:latin typeface="Liberation Mono"/>
              </a:rPr>
              <a:t>ON</a:t>
            </a:r>
            <a:r>
              <a:rPr lang="en-IN" dirty="0">
                <a:latin typeface="Liberation Mono"/>
              </a:rPr>
              <a:t> </a:t>
            </a:r>
            <a:r>
              <a:rPr lang="en-IN" dirty="0">
                <a:solidFill>
                  <a:srgbClr val="C00000"/>
                </a:solidFill>
                <a:latin typeface="Liberation Mono"/>
              </a:rPr>
              <a:t>DELETE</a:t>
            </a:r>
            <a:r>
              <a:rPr lang="en-IN" dirty="0">
                <a:latin typeface="Liberation Mono"/>
              </a:rPr>
              <a:t> </a:t>
            </a:r>
            <a:r>
              <a:rPr lang="en-IN" dirty="0">
                <a:solidFill>
                  <a:srgbClr val="C00000"/>
                </a:solidFill>
                <a:latin typeface="Liberation Mono"/>
              </a:rPr>
              <a:t>SET</a:t>
            </a:r>
            <a:r>
              <a:rPr lang="en-IN" dirty="0">
                <a:latin typeface="Liberation Mono"/>
              </a:rPr>
              <a:t> </a:t>
            </a:r>
            <a:r>
              <a:rPr lang="en-IN" dirty="0">
                <a:solidFill>
                  <a:srgbClr val="C00000"/>
                </a:solidFill>
                <a:latin typeface="Liberation Mono"/>
              </a:rPr>
              <a:t>NULL</a:t>
            </a:r>
            <a:r>
              <a:rPr lang="en-IN" dirty="0">
                <a:latin typeface="Liberation Mono"/>
              </a:rPr>
              <a:t>);</a:t>
            </a:r>
          </a:p>
          <a:p>
            <a:pPr marL="285750" indent="-285750">
              <a:buFont typeface="Arial" panose="020B0604020202020204" pitchFamily="34" charset="0"/>
              <a:buChar char="•"/>
            </a:pPr>
            <a:endParaRPr lang="en-US" dirty="0">
              <a:latin typeface="Liberation Mono"/>
            </a:endParaRPr>
          </a:p>
          <a:p>
            <a:pPr marL="285750" indent="-285750">
              <a:buFont typeface="Arial" panose="020B0604020202020204" pitchFamily="34" charset="0"/>
              <a:buChar char="•"/>
            </a:pPr>
            <a:endParaRPr lang="en-US" dirty="0">
              <a:latin typeface="Liberation Mono"/>
            </a:endParaRPr>
          </a:p>
          <a:p>
            <a:r>
              <a:rPr lang="en-IN" sz="2400" dirty="0">
                <a:solidFill>
                  <a:schemeClr val="tx1">
                    <a:lumMod val="50000"/>
                    <a:lumOff val="50000"/>
                  </a:schemeClr>
                </a:solidFill>
                <a:latin typeface="Liberation Mono"/>
              </a:rPr>
              <a:t>Table level foreign key</a:t>
            </a:r>
          </a:p>
          <a:p>
            <a:endParaRPr lang="en-IN"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emp(empno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CHARACTER VARYING</a:t>
            </a:r>
            <a:r>
              <a:rPr lang="en-US" dirty="0">
                <a:latin typeface="Liberation Mono"/>
              </a:rPr>
              <a:t>(10), deptno </a:t>
            </a:r>
            <a:r>
              <a:rPr lang="en-US" dirty="0">
                <a:solidFill>
                  <a:srgbClr val="834689"/>
                </a:solidFill>
                <a:latin typeface="Liberation Mono"/>
                <a:cs typeface="Arial" panose="020B0604020202020204" pitchFamily="34" charset="0"/>
              </a:rPr>
              <a:t>CHARACTER VARYING</a:t>
            </a:r>
            <a:r>
              <a:rPr lang="en-US" dirty="0">
                <a:latin typeface="Liberation Mono"/>
              </a:rPr>
              <a:t>(10), </a:t>
            </a:r>
            <a:r>
              <a:rPr lang="en-IN" sz="1800"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fk_deptno </a:t>
            </a:r>
            <a:r>
              <a:rPr lang="en-US" dirty="0">
                <a:solidFill>
                  <a:srgbClr val="C00000"/>
                </a:solidFill>
                <a:latin typeface="Liberation Mono"/>
              </a:rPr>
              <a:t>FOREIGN</a:t>
            </a:r>
            <a:r>
              <a:rPr lang="en-US" dirty="0">
                <a:latin typeface="Liberation Mono"/>
              </a:rPr>
              <a:t> </a:t>
            </a:r>
            <a:r>
              <a:rPr lang="en-US" dirty="0">
                <a:solidFill>
                  <a:srgbClr val="C00000"/>
                </a:solidFill>
                <a:latin typeface="Liberation Mono"/>
              </a:rPr>
              <a:t>KEY</a:t>
            </a:r>
            <a:r>
              <a:rPr lang="en-US" dirty="0">
                <a:latin typeface="Liberation Mono"/>
              </a:rPr>
              <a:t>(deptno) </a:t>
            </a:r>
            <a:r>
              <a:rPr lang="en-US" dirty="0">
                <a:solidFill>
                  <a:srgbClr val="C00000"/>
                </a:solidFill>
                <a:latin typeface="Liberation Mono"/>
              </a:rPr>
              <a:t>REFERENCES</a:t>
            </a:r>
            <a:r>
              <a:rPr lang="en-US" dirty="0">
                <a:latin typeface="Liberation Mono"/>
              </a:rPr>
              <a:t> dept(deptno));</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emp(empno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CHARACTER VARYING</a:t>
            </a:r>
            <a:r>
              <a:rPr lang="en-US" dirty="0">
                <a:latin typeface="Liberation Mono"/>
              </a:rPr>
              <a:t>(10), deptno </a:t>
            </a:r>
            <a:r>
              <a:rPr lang="en-US" dirty="0">
                <a:solidFill>
                  <a:srgbClr val="834689"/>
                </a:solidFill>
                <a:latin typeface="Liberation Mono"/>
                <a:cs typeface="Arial" panose="020B0604020202020204" pitchFamily="34" charset="0"/>
              </a:rPr>
              <a:t>CHARACTER VARYING</a:t>
            </a:r>
            <a:r>
              <a:rPr lang="en-US" dirty="0">
                <a:latin typeface="Liberation Mono"/>
              </a:rPr>
              <a:t>(10), </a:t>
            </a:r>
            <a:r>
              <a:rPr lang="en-IN" sz="1800"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fk_deptno </a:t>
            </a:r>
            <a:r>
              <a:rPr lang="en-US" dirty="0">
                <a:solidFill>
                  <a:srgbClr val="C00000"/>
                </a:solidFill>
                <a:latin typeface="Liberation Mono"/>
              </a:rPr>
              <a:t>FOREIGN</a:t>
            </a:r>
            <a:r>
              <a:rPr lang="en-US" dirty="0">
                <a:latin typeface="Liberation Mono"/>
              </a:rPr>
              <a:t> </a:t>
            </a:r>
            <a:r>
              <a:rPr lang="en-US" dirty="0">
                <a:solidFill>
                  <a:srgbClr val="C00000"/>
                </a:solidFill>
                <a:latin typeface="Liberation Mono"/>
              </a:rPr>
              <a:t>KEY</a:t>
            </a:r>
            <a:r>
              <a:rPr lang="en-US" dirty="0">
                <a:latin typeface="Liberation Mono"/>
              </a:rPr>
              <a:t>(deptno) </a:t>
            </a:r>
            <a:r>
              <a:rPr lang="en-US" dirty="0">
                <a:solidFill>
                  <a:srgbClr val="C00000"/>
                </a:solidFill>
                <a:latin typeface="Liberation Mono"/>
              </a:rPr>
              <a:t>REFERENCES</a:t>
            </a:r>
            <a:r>
              <a:rPr lang="en-US" dirty="0">
                <a:latin typeface="Liberation Mono"/>
              </a:rPr>
              <a:t> dept(deptno) </a:t>
            </a:r>
            <a:r>
              <a:rPr lang="en-US" dirty="0">
                <a:solidFill>
                  <a:srgbClr val="C00000"/>
                </a:solidFill>
                <a:latin typeface="Liberation Mono"/>
              </a:rPr>
              <a:t>ON DELETE CASCADE</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emp(empno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CHARACTER VARYING</a:t>
            </a:r>
            <a:r>
              <a:rPr lang="en-US" dirty="0">
                <a:latin typeface="Liberation Mono"/>
              </a:rPr>
              <a:t>(10), deptno </a:t>
            </a:r>
            <a:r>
              <a:rPr lang="en-US" dirty="0">
                <a:solidFill>
                  <a:srgbClr val="834689"/>
                </a:solidFill>
                <a:latin typeface="Liberation Mono"/>
                <a:cs typeface="Arial" panose="020B0604020202020204" pitchFamily="34" charset="0"/>
              </a:rPr>
              <a:t>CHARACTER VARYING</a:t>
            </a:r>
            <a:r>
              <a:rPr lang="en-US" dirty="0">
                <a:latin typeface="Liberation Mono"/>
              </a:rPr>
              <a:t>(10), </a:t>
            </a:r>
            <a:r>
              <a:rPr lang="en-IN" sz="1800"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fk_deptno </a:t>
            </a:r>
            <a:r>
              <a:rPr lang="en-US" dirty="0">
                <a:solidFill>
                  <a:srgbClr val="C00000"/>
                </a:solidFill>
                <a:latin typeface="Liberation Mono"/>
              </a:rPr>
              <a:t>FOREIGN</a:t>
            </a:r>
            <a:r>
              <a:rPr lang="en-US" dirty="0">
                <a:latin typeface="Liberation Mono"/>
              </a:rPr>
              <a:t> </a:t>
            </a:r>
            <a:r>
              <a:rPr lang="en-US" dirty="0">
                <a:solidFill>
                  <a:srgbClr val="C00000"/>
                </a:solidFill>
                <a:latin typeface="Liberation Mono"/>
              </a:rPr>
              <a:t>KEY</a:t>
            </a:r>
            <a:r>
              <a:rPr lang="en-US" dirty="0">
                <a:latin typeface="Liberation Mono"/>
              </a:rPr>
              <a:t>(deptno) </a:t>
            </a:r>
            <a:r>
              <a:rPr lang="en-US" dirty="0">
                <a:solidFill>
                  <a:srgbClr val="C00000"/>
                </a:solidFill>
                <a:latin typeface="Liberation Mono"/>
              </a:rPr>
              <a:t>REFERENCES</a:t>
            </a:r>
            <a:r>
              <a:rPr lang="en-US" dirty="0">
                <a:latin typeface="Liberation Mono"/>
              </a:rPr>
              <a:t> dept(deptno) </a:t>
            </a:r>
            <a:r>
              <a:rPr lang="en-US" dirty="0">
                <a:solidFill>
                  <a:srgbClr val="C00000"/>
                </a:solidFill>
                <a:latin typeface="Liberation Mono"/>
              </a:rPr>
              <a:t>ON DELETE SET NULL</a:t>
            </a:r>
            <a:r>
              <a:rPr lang="en-US" dirty="0">
                <a:latin typeface="Liberation Mono"/>
              </a:rPr>
              <a:t>);</a:t>
            </a:r>
          </a:p>
        </p:txBody>
      </p:sp>
      <p:sp>
        <p:nvSpPr>
          <p:cNvPr id="2" name="Rectangle 1">
            <a:extLst>
              <a:ext uri="{FF2B5EF4-FFF2-40B4-BE49-F238E27FC236}">
                <a16:creationId xmlns:a16="http://schemas.microsoft.com/office/drawing/2014/main" id="{7E2ECAC2-BE53-8703-A5EB-02D3D88658F6}"/>
              </a:ext>
            </a:extLst>
          </p:cNvPr>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single column / composite foreign key</a:t>
            </a:r>
          </a:p>
        </p:txBody>
      </p:sp>
    </p:spTree>
    <p:extLst>
      <p:ext uri="{BB962C8B-B14F-4D97-AF65-F5344CB8AC3E}">
        <p14:creationId xmlns:p14="http://schemas.microsoft.com/office/powerpoint/2010/main" val="29338219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create / drop schema</a:t>
            </a:r>
          </a:p>
        </p:txBody>
      </p:sp>
      <p:sp>
        <p:nvSpPr>
          <p:cNvPr id="6" name="Rectangle 5"/>
          <p:cNvSpPr/>
          <p:nvPr/>
        </p:nvSpPr>
        <p:spPr>
          <a:xfrm>
            <a:off x="263352" y="2044575"/>
            <a:ext cx="8839199"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CREATE SCHEMA </a:t>
            </a:r>
            <a:r>
              <a:rPr lang="en-IN" dirty="0">
                <a:latin typeface="Liberation Mono"/>
              </a:rPr>
              <a:t>H2DB</a:t>
            </a:r>
            <a:r>
              <a:rPr lang="en-IN" dirty="0">
                <a:latin typeface="Liberation Mono"/>
                <a:ea typeface="Arial Unicode MS"/>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CREATE SCHEMA </a:t>
            </a:r>
            <a:r>
              <a:rPr lang="en-IN" dirty="0">
                <a:solidFill>
                  <a:schemeClr val="tx1">
                    <a:lumMod val="65000"/>
                    <a:lumOff val="35000"/>
                  </a:schemeClr>
                </a:solidFill>
                <a:latin typeface="Liberation Mono"/>
              </a:rPr>
              <a:t>IF NOT EXISTS</a:t>
            </a:r>
            <a:r>
              <a:rPr lang="en-IN" dirty="0">
                <a:solidFill>
                  <a:srgbClr val="A67F59"/>
                </a:solidFill>
                <a:latin typeface="Liberation Mono"/>
              </a:rPr>
              <a:t> </a:t>
            </a:r>
            <a:r>
              <a:rPr lang="en-IN" dirty="0">
                <a:latin typeface="Liberation Mono"/>
              </a:rPr>
              <a:t>H2DB</a:t>
            </a:r>
            <a:r>
              <a:rPr lang="en-IN" dirty="0">
                <a:latin typeface="Liberation Mono"/>
                <a:ea typeface="Arial Unicode MS"/>
                <a:cs typeface="Arial" panose="020B0604020202020204" pitchFamily="34" charset="0"/>
              </a:rPr>
              <a:t>;</a:t>
            </a:r>
          </a:p>
        </p:txBody>
      </p:sp>
      <p:sp>
        <p:nvSpPr>
          <p:cNvPr id="7" name="Rectangle 6"/>
          <p:cNvSpPr/>
          <p:nvPr/>
        </p:nvSpPr>
        <p:spPr>
          <a:xfrm>
            <a:off x="263352" y="703184"/>
            <a:ext cx="11593288" cy="369332"/>
          </a:xfrm>
          <a:prstGeom prst="rect">
            <a:avLst/>
          </a:prstGeom>
          <a:solidFill>
            <a:srgbClr val="EAE2DA"/>
          </a:solidFill>
        </p:spPr>
        <p:txBody>
          <a:bodyPr wrap="square">
            <a:spAutoFit/>
          </a:bodyPr>
          <a:lstStyle/>
          <a:p>
            <a:r>
              <a:rPr lang="en-IN" dirty="0">
                <a:latin typeface="Arial" panose="020B0604020202020204" pitchFamily="34" charset="0"/>
                <a:cs typeface="Arial" panose="020B0604020202020204" pitchFamily="34" charset="0"/>
              </a:rPr>
              <a:t>CREATE SCHEMA creates a new schema with the given name.</a:t>
            </a:r>
          </a:p>
        </p:txBody>
      </p:sp>
      <p:sp>
        <p:nvSpPr>
          <p:cNvPr id="9" name="Rectangle 8">
            <a:extLst>
              <a:ext uri="{FF2B5EF4-FFF2-40B4-BE49-F238E27FC236}">
                <a16:creationId xmlns:a16="http://schemas.microsoft.com/office/drawing/2014/main" id="{4C6B98D5-E605-54B1-47C2-70D45F1EAC89}"/>
              </a:ext>
            </a:extLst>
          </p:cNvPr>
          <p:cNvSpPr/>
          <p:nvPr/>
        </p:nvSpPr>
        <p:spPr>
          <a:xfrm>
            <a:off x="263352" y="1412776"/>
            <a:ext cx="8773885" cy="40011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lang="en-IN" sz="2000" dirty="0">
                <a:solidFill>
                  <a:srgbClr val="0077AA"/>
                </a:solidFill>
                <a:latin typeface="Liberation Mono"/>
              </a:rPr>
              <a:t>CREATE SCHEMA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rgbClr val="669900"/>
                </a:solidFill>
                <a:latin typeface="Liberation Mono"/>
              </a:rPr>
              <a:t>schema_name </a:t>
            </a:r>
            <a:r>
              <a:rPr lang="en-IN" sz="2000" dirty="0">
                <a:solidFill>
                  <a:srgbClr val="0077AA"/>
                </a:solidFill>
                <a:latin typeface="Liberation Mono"/>
              </a:rPr>
              <a:t>AUTHORIZATION </a:t>
            </a:r>
            <a:r>
              <a:rPr lang="en-IN" sz="2000" dirty="0">
                <a:latin typeface="Liberation Mono"/>
              </a:rPr>
              <a:t>ownerName</a:t>
            </a:r>
          </a:p>
        </p:txBody>
      </p:sp>
      <p:sp>
        <p:nvSpPr>
          <p:cNvPr id="2" name="Rectangle 1">
            <a:extLst>
              <a:ext uri="{FF2B5EF4-FFF2-40B4-BE49-F238E27FC236}">
                <a16:creationId xmlns:a16="http://schemas.microsoft.com/office/drawing/2014/main" id="{C84B1048-8328-D253-1A36-1E7347CBADB4}"/>
              </a:ext>
            </a:extLst>
          </p:cNvPr>
          <p:cNvSpPr/>
          <p:nvPr/>
        </p:nvSpPr>
        <p:spPr>
          <a:xfrm>
            <a:off x="263352" y="5445224"/>
            <a:ext cx="8839199"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DROP SCHEMA </a:t>
            </a:r>
            <a:r>
              <a:rPr lang="en-IN" dirty="0">
                <a:latin typeface="Liberation Mono"/>
              </a:rPr>
              <a:t>H2DB </a:t>
            </a:r>
            <a:r>
              <a:rPr lang="en-IN" dirty="0">
                <a:solidFill>
                  <a:srgbClr val="FD8603"/>
                </a:solidFill>
                <a:latin typeface="Liberation Mono"/>
              </a:rPr>
              <a:t>CASCADE</a:t>
            </a:r>
            <a:r>
              <a:rPr lang="en-IN" dirty="0">
                <a:latin typeface="Liberation Mono"/>
                <a:ea typeface="Arial Unicode MS"/>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DROP SCHEMA </a:t>
            </a:r>
            <a:r>
              <a:rPr lang="en-IN" dirty="0">
                <a:solidFill>
                  <a:schemeClr val="tx1">
                    <a:lumMod val="65000"/>
                    <a:lumOff val="35000"/>
                  </a:schemeClr>
                </a:solidFill>
                <a:latin typeface="Liberation Mono"/>
              </a:rPr>
              <a:t>IF NOT EXISTS</a:t>
            </a:r>
            <a:r>
              <a:rPr lang="en-IN" dirty="0">
                <a:solidFill>
                  <a:srgbClr val="A67F59"/>
                </a:solidFill>
                <a:latin typeface="Liberation Mono"/>
              </a:rPr>
              <a:t> </a:t>
            </a:r>
            <a:r>
              <a:rPr lang="en-IN" dirty="0">
                <a:latin typeface="Liberation Mono"/>
              </a:rPr>
              <a:t>H2DB </a:t>
            </a:r>
            <a:r>
              <a:rPr lang="en-IN" dirty="0">
                <a:solidFill>
                  <a:srgbClr val="FD8603"/>
                </a:solidFill>
                <a:latin typeface="Liberation Mono"/>
              </a:rPr>
              <a:t>CASCADE</a:t>
            </a:r>
            <a:r>
              <a:rPr lang="en-IN" dirty="0">
                <a:latin typeface="Liberation Mono"/>
                <a:ea typeface="Arial Unicode MS"/>
                <a:cs typeface="Arial" panose="020B0604020202020204" pitchFamily="34" charset="0"/>
              </a:rPr>
              <a:t>;</a:t>
            </a:r>
          </a:p>
        </p:txBody>
      </p:sp>
      <p:sp>
        <p:nvSpPr>
          <p:cNvPr id="3" name="Rectangle 2">
            <a:extLst>
              <a:ext uri="{FF2B5EF4-FFF2-40B4-BE49-F238E27FC236}">
                <a16:creationId xmlns:a16="http://schemas.microsoft.com/office/drawing/2014/main" id="{AB71C056-7C4D-252B-5717-C6399A62D5F7}"/>
              </a:ext>
            </a:extLst>
          </p:cNvPr>
          <p:cNvSpPr/>
          <p:nvPr/>
        </p:nvSpPr>
        <p:spPr>
          <a:xfrm>
            <a:off x="263352" y="3356992"/>
            <a:ext cx="11593288" cy="369332"/>
          </a:xfrm>
          <a:prstGeom prst="rect">
            <a:avLst/>
          </a:prstGeom>
          <a:solidFill>
            <a:srgbClr val="EAE2DA"/>
          </a:solidFill>
        </p:spPr>
        <p:txBody>
          <a:bodyPr wrap="square">
            <a:spAutoFit/>
          </a:bodyPr>
          <a:lstStyle/>
          <a:p>
            <a:r>
              <a:rPr lang="en-IN" dirty="0">
                <a:latin typeface="Arial" panose="020B0604020202020204" pitchFamily="34" charset="0"/>
                <a:cs typeface="Arial" panose="020B0604020202020204" pitchFamily="34" charset="0"/>
              </a:rPr>
              <a:t>DROP SCHEMA will drop the existing schema.</a:t>
            </a:r>
          </a:p>
        </p:txBody>
      </p:sp>
      <p:sp>
        <p:nvSpPr>
          <p:cNvPr id="5" name="Rectangle 4">
            <a:extLst>
              <a:ext uri="{FF2B5EF4-FFF2-40B4-BE49-F238E27FC236}">
                <a16:creationId xmlns:a16="http://schemas.microsoft.com/office/drawing/2014/main" id="{E47C98AE-ED7B-7496-78AD-F04026512752}"/>
              </a:ext>
            </a:extLst>
          </p:cNvPr>
          <p:cNvSpPr/>
          <p:nvPr/>
        </p:nvSpPr>
        <p:spPr>
          <a:xfrm>
            <a:off x="263352" y="4797152"/>
            <a:ext cx="8773885" cy="40011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lang="en-IN" sz="2000" dirty="0">
                <a:solidFill>
                  <a:srgbClr val="0077AA"/>
                </a:solidFill>
                <a:latin typeface="Liberation Mono"/>
              </a:rPr>
              <a:t>DROP SCHEMA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rgbClr val="669900"/>
                </a:solidFill>
                <a:latin typeface="Liberation Mono"/>
              </a:rPr>
              <a:t>schema_name </a:t>
            </a:r>
            <a:r>
              <a:rPr lang="en-IN" sz="2000" dirty="0">
                <a:latin typeface="Liberation Mono"/>
              </a:rPr>
              <a:t>[</a:t>
            </a:r>
            <a:r>
              <a:rPr lang="en-IN" sz="2000" dirty="0">
                <a:solidFill>
                  <a:srgbClr val="0077AA"/>
                </a:solidFill>
                <a:latin typeface="Liberation Mono"/>
              </a:rPr>
              <a:t> </a:t>
            </a:r>
            <a:r>
              <a:rPr lang="en-IN" sz="2000" dirty="0">
                <a:solidFill>
                  <a:srgbClr val="FD8603"/>
                </a:solidFill>
                <a:latin typeface="Liberation Mono"/>
              </a:rPr>
              <a:t>RESTRICT</a:t>
            </a:r>
            <a:r>
              <a:rPr lang="en-IN" sz="2000" dirty="0">
                <a:solidFill>
                  <a:srgbClr val="0077AA"/>
                </a:solidFill>
                <a:latin typeface="Liberation Mono"/>
              </a:rPr>
              <a:t> </a:t>
            </a:r>
            <a:r>
              <a:rPr lang="en-IN" sz="2000" dirty="0">
                <a:latin typeface="Liberation Mono"/>
              </a:rPr>
              <a:t>|</a:t>
            </a:r>
            <a:r>
              <a:rPr lang="en-IN" sz="2000" dirty="0">
                <a:solidFill>
                  <a:srgbClr val="0077AA"/>
                </a:solidFill>
                <a:latin typeface="Liberation Mono"/>
              </a:rPr>
              <a:t> </a:t>
            </a:r>
            <a:r>
              <a:rPr lang="en-IN" sz="2000" dirty="0">
                <a:solidFill>
                  <a:srgbClr val="FD8603"/>
                </a:solidFill>
                <a:latin typeface="Liberation Mono"/>
              </a:rPr>
              <a:t>CASCADE</a:t>
            </a:r>
            <a:r>
              <a:rPr lang="en-IN" sz="2000" dirty="0">
                <a:solidFill>
                  <a:srgbClr val="0077AA"/>
                </a:solidFill>
                <a:latin typeface="Liberation Mono"/>
              </a:rPr>
              <a:t> </a:t>
            </a:r>
            <a:r>
              <a:rPr lang="en-IN" sz="2000" dirty="0">
                <a:latin typeface="Liberation Mono"/>
              </a:rPr>
              <a:t>]</a:t>
            </a:r>
          </a:p>
        </p:txBody>
      </p:sp>
      <p:sp>
        <p:nvSpPr>
          <p:cNvPr id="13" name="TextBox 12">
            <a:extLst>
              <a:ext uri="{FF2B5EF4-FFF2-40B4-BE49-F238E27FC236}">
                <a16:creationId xmlns:a16="http://schemas.microsoft.com/office/drawing/2014/main" id="{FE0D621C-B7EA-005E-2D73-82FBDAEDE0E2}"/>
              </a:ext>
            </a:extLst>
          </p:cNvPr>
          <p:cNvSpPr txBox="1"/>
          <p:nvPr/>
        </p:nvSpPr>
        <p:spPr>
          <a:xfrm>
            <a:off x="263352" y="3933056"/>
            <a:ext cx="11593288" cy="646331"/>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The command will fail if objects in this schema exist and the RESTRICT clause is used (the default). All objects in this schema are dropped as well if the CASCADE clause is used.</a:t>
            </a:r>
          </a:p>
        </p:txBody>
      </p:sp>
    </p:spTree>
    <p:extLst>
      <p:ext uri="{BB962C8B-B14F-4D97-AF65-F5344CB8AC3E}">
        <p14:creationId xmlns:p14="http://schemas.microsoft.com/office/powerpoint/2010/main" val="250504884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3352" y="908720"/>
            <a:ext cx="11737304" cy="3262432"/>
          </a:xfrm>
          <a:prstGeom prst="rect">
            <a:avLst/>
          </a:prstGeom>
          <a:solidFill>
            <a:schemeClr val="bg1"/>
          </a:solidFill>
        </p:spPr>
        <p:txBody>
          <a:bodyPr wrap="square">
            <a:spAutoFit/>
          </a:bodyPr>
          <a:lstStyle/>
          <a:p>
            <a:r>
              <a:rPr lang="en-IN" sz="2000" dirty="0">
                <a:solidFill>
                  <a:srgbClr val="C00000"/>
                </a:solidFill>
                <a:latin typeface="Arial" panose="020B0604020202020204" pitchFamily="34" charset="0"/>
                <a:cs typeface="Arial" panose="020B0604020202020204" pitchFamily="34" charset="0"/>
              </a:rPr>
              <a:t>A referential constraint could be violated in following cases.</a:t>
            </a:r>
          </a:p>
          <a:p>
            <a:endParaRPr lang="en-IN" sz="2000" dirty="0"/>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An </a:t>
            </a:r>
            <a:r>
              <a:rPr lang="en-IN" b="1" dirty="0">
                <a:solidFill>
                  <a:srgbClr val="006C86"/>
                </a:solidFill>
                <a:latin typeface="Arial" panose="020B0604020202020204" pitchFamily="34" charset="0"/>
                <a:cs typeface="Arial" panose="020B0604020202020204" pitchFamily="34" charset="0"/>
              </a:rPr>
              <a:t>INSERT</a:t>
            </a:r>
            <a:r>
              <a:rPr lang="en-IN" dirty="0">
                <a:latin typeface="Arial" panose="020B0604020202020204" pitchFamily="34" charset="0"/>
                <a:cs typeface="Arial" panose="020B0604020202020204" pitchFamily="34" charset="0"/>
              </a:rPr>
              <a:t> attempt to add a row to a child table that has a value in its foreign key columns that does not match a value in the corresponding parent table's column.</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An </a:t>
            </a:r>
            <a:r>
              <a:rPr lang="en-IN" b="1" dirty="0">
                <a:solidFill>
                  <a:srgbClr val="006C86"/>
                </a:solidFill>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attempt to change the value in a child table's foreign key columns to a value that has no matching value in the corresponding parent table's parent key.</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An </a:t>
            </a:r>
            <a:r>
              <a:rPr lang="en-IN" b="1" dirty="0">
                <a:solidFill>
                  <a:srgbClr val="006C86"/>
                </a:solidFill>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attempt to change the value in a parent table's parent key to a value that does not have a matching value in a child table's foreign key columns.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a:t>
            </a:r>
            <a:r>
              <a:rPr lang="en-IN" b="1" dirty="0">
                <a:solidFill>
                  <a:srgbClr val="006C86"/>
                </a:solidFill>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attempt to remove a record from a parent table that has a matching value in a child table's foreign key columns.</a:t>
            </a:r>
          </a:p>
        </p:txBody>
      </p:sp>
      <p:sp>
        <p:nvSpPr>
          <p:cNvPr id="2" name="Rectangle 1">
            <a:extLst>
              <a:ext uri="{FF2B5EF4-FFF2-40B4-BE49-F238E27FC236}">
                <a16:creationId xmlns:a16="http://schemas.microsoft.com/office/drawing/2014/main" id="{4A8935F6-11C8-4F3E-8E35-D8D37D7F2577}"/>
              </a:ext>
            </a:extLst>
          </p:cNvPr>
          <p:cNvSpPr/>
          <p:nvPr/>
        </p:nvSpPr>
        <p:spPr>
          <a:xfrm>
            <a:off x="406574" y="4653136"/>
            <a:ext cx="10478119" cy="1692771"/>
          </a:xfrm>
          <a:prstGeom prst="rect">
            <a:avLst/>
          </a:prstGeom>
          <a:noFill/>
        </p:spPr>
        <p:txBody>
          <a:bodyPr wrap="square">
            <a:spAutoFit/>
          </a:bodyPr>
          <a:lstStyle/>
          <a:p>
            <a:r>
              <a:rPr lang="en-US" sz="2200" dirty="0">
                <a:solidFill>
                  <a:srgbClr val="FF0000"/>
                </a:solidFill>
                <a:latin typeface="Palatino Linotype" panose="02040502050505030304" pitchFamily="18" charset="0"/>
                <a:cs typeface="Arial" panose="020B0604020202020204" pitchFamily="34" charset="0"/>
              </a:rPr>
              <a:t>Note:</a:t>
            </a:r>
          </a:p>
          <a:p>
            <a:endParaRPr lang="en-IN" sz="800" dirty="0">
              <a:solidFill>
                <a:srgbClr val="0089A4"/>
              </a:solidFill>
              <a:latin typeface="Palatino Linotype" panose="02040502050505030304" pitchFamily="18" charset="0"/>
              <a:cs typeface="Arial" panose="020B060402020202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Palatino Linotype" panose="02040502050505030304" pitchFamily="18" charset="0"/>
                <a:cs typeface="Arial" panose="020B0604020202020204" pitchFamily="34" charset="0"/>
              </a:rPr>
              <a:t>PARENT and CHILD tables must use the same storage engine, </a:t>
            </a:r>
          </a:p>
          <a:p>
            <a:pPr marL="342900" indent="-342900">
              <a:buFont typeface="Arial" panose="020B0604020202020204" pitchFamily="34" charset="0"/>
              <a:buChar char="•"/>
            </a:pPr>
            <a:r>
              <a:rPr lang="en-US" dirty="0">
                <a:solidFill>
                  <a:schemeClr val="tx1">
                    <a:lumMod val="85000"/>
                    <a:lumOff val="15000"/>
                  </a:schemeClr>
                </a:solidFill>
                <a:latin typeface="Palatino Linotype" panose="02040502050505030304" pitchFamily="18" charset="0"/>
                <a:cs typeface="Arial" panose="020B0604020202020204" pitchFamily="34" charset="0"/>
              </a:rPr>
              <a:t>and they cannot be defined as temporary tables.</a:t>
            </a:r>
          </a:p>
          <a:p>
            <a:pPr marL="342900" indent="-342900">
              <a:buFont typeface="Arial" panose="020B0604020202020204" pitchFamily="34" charset="0"/>
              <a:buChar char="•"/>
            </a:pPr>
            <a:r>
              <a:rPr lang="en-US" dirty="0">
                <a:solidFill>
                  <a:schemeClr val="bg2">
                    <a:lumMod val="25000"/>
                  </a:schemeClr>
                </a:solidFill>
                <a:latin typeface="Palatino Linotype" panose="02040502050505030304" pitchFamily="18" charset="0"/>
              </a:rPr>
              <a:t>If we don’t give constraint name. System will automatically generated the constraint name and will assign to foreign key constraint. </a:t>
            </a:r>
            <a:r>
              <a:rPr lang="en-US" sz="2000" b="1" dirty="0">
                <a:solidFill>
                  <a:schemeClr val="accent6">
                    <a:lumMod val="50000"/>
                  </a:schemeClr>
                </a:solidFill>
                <a:latin typeface="Palatino Linotype" panose="02040502050505030304" pitchFamily="18" charset="0"/>
              </a:rPr>
              <a:t>e.g. login_ibfk_1, login_ibfk_2, …..</a:t>
            </a:r>
            <a:endParaRPr lang="en-IN" b="1" dirty="0">
              <a:solidFill>
                <a:schemeClr val="accent6">
                  <a:lumMod val="50000"/>
                </a:schemeClr>
              </a:solidFill>
              <a:latin typeface="Palatino Linotype" panose="02040502050505030304" pitchFamily="18" charset="0"/>
            </a:endParaRPr>
          </a:p>
        </p:txBody>
      </p:sp>
      <p:sp>
        <p:nvSpPr>
          <p:cNvPr id="5" name="Rectangle 4">
            <a:extLst>
              <a:ext uri="{FF2B5EF4-FFF2-40B4-BE49-F238E27FC236}">
                <a16:creationId xmlns:a16="http://schemas.microsoft.com/office/drawing/2014/main" id="{FB454E24-F236-48C4-ADE8-A3E4D00AC83A}"/>
              </a:ext>
            </a:extLst>
          </p:cNvPr>
          <p:cNvSpPr/>
          <p:nvPr/>
        </p:nvSpPr>
        <p:spPr>
          <a:xfrm>
            <a:off x="1524595" y="4"/>
            <a:ext cx="9360097"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insert, update, &amp; delete – (primary key/foreign key)</a:t>
            </a:r>
          </a:p>
        </p:txBody>
      </p:sp>
    </p:spTree>
    <p:extLst>
      <p:ext uri="{BB962C8B-B14F-4D97-AF65-F5344CB8AC3E}">
        <p14:creationId xmlns:p14="http://schemas.microsoft.com/office/powerpoint/2010/main" val="102461419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foreign key using alter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5" name="Rectangle 4">
            <a:extLst>
              <a:ext uri="{FF2B5EF4-FFF2-40B4-BE49-F238E27FC236}">
                <a16:creationId xmlns:a16="http://schemas.microsoft.com/office/drawing/2014/main" id="{8D377BBB-B662-9782-C1D0-920ADE93AA71}"/>
              </a:ext>
            </a:extLst>
          </p:cNvPr>
          <p:cNvSpPr/>
          <p:nvPr/>
        </p:nvSpPr>
        <p:spPr>
          <a:xfrm>
            <a:off x="191345" y="764704"/>
            <a:ext cx="11737303" cy="1938992"/>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2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 </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FOREIGN</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 </a:t>
            </a:r>
            <a:r>
              <a:rPr lang="en-IN" sz="2000" dirty="0">
                <a:solidFill>
                  <a:srgbClr val="C00000"/>
                </a:solidFill>
                <a:latin typeface="Liberation Mono"/>
                <a:cs typeface="Arial" panose="020B0604020202020204" pitchFamily="34" charset="0"/>
              </a:rPr>
              <a:t>REFERENCES</a:t>
            </a:r>
            <a:r>
              <a:rPr lang="en-IN" sz="2000" dirty="0">
                <a:solidFill>
                  <a:schemeClr val="tx1">
                    <a:lumMod val="75000"/>
                    <a:lumOff val="25000"/>
                  </a:schemeClr>
                </a:solidFill>
                <a:latin typeface="Liberation Mono"/>
              </a:rPr>
              <a:t> refTableName ( refColumnName , . . . )  </a:t>
            </a:r>
          </a:p>
          <a:p>
            <a:pPr marL="622300"/>
            <a:r>
              <a:rPr lang="en-IN" sz="2000" dirty="0">
                <a:solidFill>
                  <a:schemeClr val="bg1">
                    <a:lumMod val="65000"/>
                  </a:schemeClr>
                </a:solidFill>
                <a:latin typeface="Liberation Mono"/>
                <a:cs typeface="Arial" panose="020B0604020202020204" pitchFamily="34" charset="0"/>
              </a:rPr>
              <a:t>| </a:t>
            </a:r>
            <a:r>
              <a:rPr lang="en-IN" sz="2000" dirty="0">
                <a:latin typeface="Liberation Mono"/>
              </a:rPr>
              <a:t>[</a:t>
            </a:r>
            <a:r>
              <a:rPr lang="en-IN" sz="2000" dirty="0">
                <a:latin typeface="Liberation Mono"/>
                <a:cs typeface="Arial" panose="020B0604020202020204" pitchFamily="34" charset="0"/>
              </a:rPr>
              <a:t> </a:t>
            </a:r>
            <a:r>
              <a:rPr lang="en-IN" sz="2000" i="1" dirty="0">
                <a:latin typeface="Liberation Mono"/>
              </a:rPr>
              <a:t>constraint</a:t>
            </a:r>
            <a:r>
              <a:rPr lang="en-US" sz="2000" dirty="0">
                <a:latin typeface="Liberation Mono"/>
              </a:rPr>
              <a:t> </a:t>
            </a:r>
            <a:r>
              <a:rPr lang="en-IN" sz="2000" i="1" dirty="0">
                <a:solidFill>
                  <a:schemeClr val="tx1">
                    <a:lumMod val="50000"/>
                    <a:lumOff val="50000"/>
                  </a:schemeClr>
                </a:solidFill>
                <a:latin typeface="Liberation Mono"/>
              </a:rPr>
              <a:t>constraint-name</a:t>
            </a:r>
            <a:r>
              <a:rPr lang="en-US" sz="2000" dirty="0">
                <a:latin typeface="Liberation Mono"/>
              </a:rPr>
              <a:t> ] </a:t>
            </a:r>
            <a:r>
              <a:rPr lang="en-IN" sz="2000" dirty="0">
                <a:solidFill>
                  <a:srgbClr val="C00000"/>
                </a:solidFill>
                <a:latin typeface="Liberation Mono"/>
                <a:cs typeface="Arial" panose="020B0604020202020204" pitchFamily="34" charset="0"/>
              </a:rPr>
              <a:t>FOREIGN</a:t>
            </a:r>
            <a:r>
              <a:rPr lang="en-US" sz="2000" dirty="0">
                <a:latin typeface="Liberation Mono"/>
              </a:rPr>
              <a:t> </a:t>
            </a:r>
            <a:r>
              <a:rPr lang="en-US" sz="2000" dirty="0">
                <a:solidFill>
                  <a:srgbClr val="C00000"/>
                </a:solidFill>
                <a:latin typeface="Liberation Mono"/>
                <a:cs typeface="Arial" panose="020B0604020202020204" pitchFamily="34" charset="0"/>
              </a:rPr>
              <a:t>KEY</a:t>
            </a:r>
            <a:r>
              <a:rPr lang="en-US" sz="2000" dirty="0">
                <a:latin typeface="Liberation Mono"/>
                <a:cs typeface="Arial" panose="020B0604020202020204" pitchFamily="34" charset="0"/>
              </a:rPr>
              <a:t>(</a:t>
            </a:r>
            <a:r>
              <a:rPr lang="en-IN" sz="2000" dirty="0">
                <a:latin typeface="Liberation Mono"/>
                <a:cs typeface="Arial" panose="020B0604020202020204" pitchFamily="34" charset="0"/>
              </a:rPr>
              <a:t>columnName, . . .</a:t>
            </a:r>
            <a:r>
              <a:rPr lang="en-US"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REFERENCES</a:t>
            </a:r>
            <a:r>
              <a:rPr lang="en-IN" sz="2000" dirty="0">
                <a:solidFill>
                  <a:schemeClr val="tx1">
                    <a:lumMod val="75000"/>
                    <a:lumOff val="25000"/>
                  </a:schemeClr>
                </a:solidFill>
                <a:latin typeface="Liberation Mono"/>
              </a:rPr>
              <a:t> refTableName (   </a:t>
            </a:r>
          </a:p>
          <a:p>
            <a:pPr marL="622300"/>
            <a:r>
              <a:rPr lang="en-IN" sz="2000" dirty="0">
                <a:solidFill>
                  <a:schemeClr val="tx1">
                    <a:lumMod val="75000"/>
                    <a:lumOff val="25000"/>
                  </a:schemeClr>
                </a:solidFill>
                <a:latin typeface="Liberation Mono"/>
              </a:rPr>
              <a:t>   refColumnName , . . . )</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178202086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add foreign key using alter</a:t>
            </a:r>
          </a:p>
        </p:txBody>
      </p:sp>
      <p:sp>
        <p:nvSpPr>
          <p:cNvPr id="10" name="Rectangle 9">
            <a:extLst>
              <a:ext uri="{FF2B5EF4-FFF2-40B4-BE49-F238E27FC236}">
                <a16:creationId xmlns:a16="http://schemas.microsoft.com/office/drawing/2014/main" id="{6CD4A46B-E85B-44E2-A313-0ABDC1F1383A}"/>
              </a:ext>
            </a:extLst>
          </p:cNvPr>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ADD FOREIGN KEY </a:t>
            </a:r>
            <a:r>
              <a:rPr lang="en-IN" dirty="0">
                <a:latin typeface="Arial" panose="020B0604020202020204" pitchFamily="34" charset="0"/>
                <a:cs typeface="Arial" panose="020B0604020202020204" pitchFamily="34" charset="0"/>
              </a:rPr>
              <a:t>on existing column.</a:t>
            </a: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to-do</a:t>
            </a:r>
            <a:endParaRPr lang="en-IN" sz="1800" dirty="0">
              <a:solidFill>
                <a:schemeClr val="tx1"/>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C1090BC9-48BC-3D1C-6EC5-BA0B8927CBBA}"/>
              </a:ext>
            </a:extLst>
          </p:cNvPr>
          <p:cNvSpPr txBox="1"/>
          <p:nvPr/>
        </p:nvSpPr>
        <p:spPr>
          <a:xfrm>
            <a:off x="290744" y="3739679"/>
            <a:ext cx="11493887"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ALTER</a:t>
            </a:r>
            <a:r>
              <a:rPr lang="en-IN" dirty="0">
                <a:latin typeface="Liberation Mono"/>
              </a:rPr>
              <a:t> </a:t>
            </a:r>
            <a:r>
              <a:rPr lang="en-IN" dirty="0">
                <a:solidFill>
                  <a:srgbClr val="0077AA"/>
                </a:solidFill>
                <a:latin typeface="Liberation Mono"/>
              </a:rPr>
              <a:t>TABLE</a:t>
            </a:r>
            <a:r>
              <a:rPr lang="en-IN" dirty="0">
                <a:latin typeface="Liberation Mono"/>
              </a:rPr>
              <a:t> emp  </a:t>
            </a:r>
            <a:r>
              <a:rPr lang="en-IN" dirty="0">
                <a:solidFill>
                  <a:srgbClr val="0077AA"/>
                </a:solidFill>
                <a:latin typeface="Liberation Mono"/>
              </a:rPr>
              <a:t>ADD</a:t>
            </a:r>
            <a:r>
              <a:rPr lang="en-IN" dirty="0">
                <a:latin typeface="Liberation Mono"/>
              </a:rPr>
              <a:t> </a:t>
            </a:r>
            <a:r>
              <a:rPr lang="en-IN" dirty="0">
                <a:solidFill>
                  <a:srgbClr val="C00000"/>
                </a:solidFill>
                <a:latin typeface="Liberation Mono"/>
                <a:cs typeface="Arial" panose="020B0604020202020204" pitchFamily="34" charset="0"/>
              </a:rPr>
              <a:t>FOREIGN</a:t>
            </a:r>
            <a:r>
              <a:rPr lang="en-IN" dirty="0">
                <a:latin typeface="Liberation Mono"/>
              </a:rPr>
              <a:t> </a:t>
            </a:r>
            <a:r>
              <a:rPr lang="en-IN" dirty="0">
                <a:solidFill>
                  <a:srgbClr val="C00000"/>
                </a:solidFill>
                <a:latin typeface="Liberation Mono"/>
                <a:cs typeface="Arial" panose="020B0604020202020204" pitchFamily="34" charset="0"/>
              </a:rPr>
              <a:t>KEY</a:t>
            </a:r>
            <a:r>
              <a:rPr lang="en-IN" dirty="0">
                <a:latin typeface="Liberation Mono"/>
              </a:rPr>
              <a:t>(deptno) </a:t>
            </a:r>
            <a:r>
              <a:rPr lang="en-IN" dirty="0">
                <a:solidFill>
                  <a:srgbClr val="C00000"/>
                </a:solidFill>
                <a:latin typeface="Liberation Mono"/>
                <a:cs typeface="Arial" panose="020B0604020202020204" pitchFamily="34" charset="0"/>
              </a:rPr>
              <a:t>REFERENCES</a:t>
            </a:r>
            <a:r>
              <a:rPr lang="en-IN" dirty="0">
                <a:latin typeface="Liberation Mono"/>
              </a:rPr>
              <a:t> DEPT(deptno);</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ALTER</a:t>
            </a:r>
            <a:r>
              <a:rPr lang="en-IN" dirty="0">
                <a:latin typeface="Liberation Mono"/>
              </a:rPr>
              <a:t> </a:t>
            </a:r>
            <a:r>
              <a:rPr lang="en-IN" dirty="0">
                <a:solidFill>
                  <a:srgbClr val="0077AA"/>
                </a:solidFill>
                <a:latin typeface="Liberation Mono"/>
              </a:rPr>
              <a:t>TABLE</a:t>
            </a:r>
            <a:r>
              <a:rPr lang="en-IN" dirty="0">
                <a:latin typeface="Liberation Mono"/>
              </a:rPr>
              <a:t> emp  </a:t>
            </a:r>
            <a:r>
              <a:rPr lang="en-IN" dirty="0">
                <a:solidFill>
                  <a:srgbClr val="0077AA"/>
                </a:solidFill>
                <a:latin typeface="Liberation Mono"/>
              </a:rPr>
              <a:t>ADD</a:t>
            </a:r>
            <a:r>
              <a:rPr lang="en-IN" dirty="0">
                <a:latin typeface="Liberation Mono"/>
              </a:rPr>
              <a:t> </a:t>
            </a:r>
            <a:r>
              <a:rPr lang="en-US" i="1" dirty="0">
                <a:latin typeface="Liberation Mono"/>
              </a:rPr>
              <a:t>CONSTRAINT</a:t>
            </a:r>
            <a:r>
              <a:rPr lang="en-IN" dirty="0">
                <a:latin typeface="Liberation Mono"/>
              </a:rPr>
              <a:t> </a:t>
            </a:r>
            <a:r>
              <a:rPr lang="en-IN" dirty="0">
                <a:solidFill>
                  <a:schemeClr val="tx1">
                    <a:lumMod val="50000"/>
                    <a:lumOff val="50000"/>
                  </a:schemeClr>
                </a:solidFill>
                <a:latin typeface="Liberation Mono"/>
              </a:rPr>
              <a:t>fk_deptno </a:t>
            </a:r>
            <a:r>
              <a:rPr lang="en-IN" dirty="0">
                <a:solidFill>
                  <a:srgbClr val="C00000"/>
                </a:solidFill>
                <a:latin typeface="Liberation Mono"/>
                <a:cs typeface="Arial" panose="020B0604020202020204" pitchFamily="34" charset="0"/>
              </a:rPr>
              <a:t>FOREIGN</a:t>
            </a:r>
            <a:r>
              <a:rPr lang="en-IN" dirty="0">
                <a:latin typeface="Liberation Mono"/>
              </a:rPr>
              <a:t> </a:t>
            </a:r>
            <a:r>
              <a:rPr lang="en-IN" dirty="0">
                <a:solidFill>
                  <a:srgbClr val="C00000"/>
                </a:solidFill>
                <a:latin typeface="Liberation Mono"/>
                <a:cs typeface="Arial" panose="020B0604020202020204" pitchFamily="34" charset="0"/>
              </a:rPr>
              <a:t>KEY</a:t>
            </a:r>
            <a:r>
              <a:rPr lang="en-IN" dirty="0">
                <a:latin typeface="Liberation Mono"/>
              </a:rPr>
              <a:t>(deptno) </a:t>
            </a:r>
            <a:r>
              <a:rPr lang="en-IN" dirty="0">
                <a:solidFill>
                  <a:srgbClr val="C00000"/>
                </a:solidFill>
                <a:latin typeface="Liberation Mono"/>
                <a:cs typeface="Arial" panose="020B0604020202020204" pitchFamily="34" charset="0"/>
              </a:rPr>
              <a:t>REFERENCES</a:t>
            </a:r>
            <a:r>
              <a:rPr lang="en-IN" dirty="0">
                <a:latin typeface="Liberation Mono"/>
              </a:rPr>
              <a:t> DEPT(deptno);</a:t>
            </a:r>
          </a:p>
        </p:txBody>
      </p:sp>
      <p:sp>
        <p:nvSpPr>
          <p:cNvPr id="3" name="Rectangle 2">
            <a:extLst>
              <a:ext uri="{FF2B5EF4-FFF2-40B4-BE49-F238E27FC236}">
                <a16:creationId xmlns:a16="http://schemas.microsoft.com/office/drawing/2014/main" id="{A0AA3E2C-4D55-99E1-D571-9E0933369DD3}"/>
              </a:ext>
            </a:extLst>
          </p:cNvPr>
          <p:cNvSpPr/>
          <p:nvPr/>
        </p:nvSpPr>
        <p:spPr>
          <a:xfrm>
            <a:off x="191345" y="1347152"/>
            <a:ext cx="11737303" cy="1938992"/>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2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 </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FOREIGN</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 </a:t>
            </a:r>
            <a:r>
              <a:rPr lang="en-IN" sz="2000" dirty="0">
                <a:solidFill>
                  <a:srgbClr val="C00000"/>
                </a:solidFill>
                <a:latin typeface="Liberation Mono"/>
                <a:cs typeface="Arial" panose="020B0604020202020204" pitchFamily="34" charset="0"/>
              </a:rPr>
              <a:t>REFERENCES</a:t>
            </a:r>
            <a:r>
              <a:rPr lang="en-IN" sz="2000" dirty="0">
                <a:solidFill>
                  <a:schemeClr val="tx1">
                    <a:lumMod val="75000"/>
                    <a:lumOff val="25000"/>
                  </a:schemeClr>
                </a:solidFill>
                <a:latin typeface="Liberation Mono"/>
              </a:rPr>
              <a:t> refTableName ( refColumnName , . . . )  </a:t>
            </a:r>
          </a:p>
          <a:p>
            <a:pPr marL="622300"/>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latin typeface="Liberation Mono"/>
              </a:rPr>
              <a:t>[</a:t>
            </a:r>
            <a:r>
              <a:rPr lang="en-IN" sz="2000" dirty="0">
                <a:latin typeface="Liberation Mono"/>
                <a:cs typeface="Arial" panose="020B0604020202020204" pitchFamily="34" charset="0"/>
              </a:rPr>
              <a:t> </a:t>
            </a:r>
            <a:r>
              <a:rPr lang="en-IN" sz="2000" i="1" dirty="0">
                <a:latin typeface="Liberation Mono"/>
              </a:rPr>
              <a:t>constraint</a:t>
            </a:r>
            <a:r>
              <a:rPr lang="en-US" sz="2000" dirty="0">
                <a:latin typeface="Liberation Mono"/>
              </a:rPr>
              <a:t> </a:t>
            </a:r>
            <a:r>
              <a:rPr lang="en-IN" sz="2000" i="1" dirty="0">
                <a:solidFill>
                  <a:schemeClr val="tx1">
                    <a:lumMod val="50000"/>
                    <a:lumOff val="50000"/>
                  </a:schemeClr>
                </a:solidFill>
                <a:latin typeface="Liberation Mono"/>
              </a:rPr>
              <a:t>constraint-name</a:t>
            </a:r>
            <a:r>
              <a:rPr lang="en-US" sz="2000" dirty="0">
                <a:latin typeface="Liberation Mono"/>
              </a:rPr>
              <a:t> ] </a:t>
            </a:r>
            <a:r>
              <a:rPr lang="en-IN" sz="2000" dirty="0">
                <a:solidFill>
                  <a:srgbClr val="C00000"/>
                </a:solidFill>
                <a:latin typeface="Liberation Mono"/>
                <a:cs typeface="Arial" panose="020B0604020202020204" pitchFamily="34" charset="0"/>
              </a:rPr>
              <a:t>FOREIGN</a:t>
            </a:r>
            <a:r>
              <a:rPr lang="en-US" sz="2000" dirty="0">
                <a:latin typeface="Liberation Mono"/>
              </a:rPr>
              <a:t> </a:t>
            </a:r>
            <a:r>
              <a:rPr lang="en-US" sz="2000" dirty="0">
                <a:solidFill>
                  <a:srgbClr val="C00000"/>
                </a:solidFill>
                <a:latin typeface="Liberation Mono"/>
                <a:cs typeface="Arial" panose="020B0604020202020204" pitchFamily="34" charset="0"/>
              </a:rPr>
              <a:t>KEY</a:t>
            </a:r>
            <a:r>
              <a:rPr lang="en-US" sz="2000" dirty="0">
                <a:latin typeface="Liberation Mono"/>
                <a:cs typeface="Arial" panose="020B0604020202020204" pitchFamily="34" charset="0"/>
              </a:rPr>
              <a:t>(</a:t>
            </a:r>
            <a:r>
              <a:rPr lang="en-IN" sz="2000" dirty="0">
                <a:latin typeface="Liberation Mono"/>
                <a:cs typeface="Arial" panose="020B0604020202020204" pitchFamily="34" charset="0"/>
              </a:rPr>
              <a:t>columnName, . . .</a:t>
            </a:r>
            <a:r>
              <a:rPr lang="en-US"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REFERENCES</a:t>
            </a:r>
            <a:r>
              <a:rPr lang="en-IN" sz="2000" dirty="0">
                <a:solidFill>
                  <a:schemeClr val="tx1">
                    <a:lumMod val="75000"/>
                    <a:lumOff val="25000"/>
                  </a:schemeClr>
                </a:solidFill>
                <a:latin typeface="Liberation Mono"/>
              </a:rPr>
              <a:t> refTableName ( </a:t>
            </a:r>
          </a:p>
          <a:p>
            <a:pPr marL="622300"/>
            <a:r>
              <a:rPr lang="en-IN" sz="2000" dirty="0">
                <a:solidFill>
                  <a:schemeClr val="tx1">
                    <a:lumMod val="75000"/>
                    <a:lumOff val="25000"/>
                  </a:schemeClr>
                </a:solidFill>
                <a:latin typeface="Liberation Mono"/>
              </a:rPr>
              <a:t>    refColumnName , . . . )</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160523383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drop foreign key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4B113489-1F88-7CC2-5587-27CF7F27BBDD}"/>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CONSTRAINT </a:t>
            </a:r>
            <a:r>
              <a:rPr lang="en-IN" sz="2000" i="1" dirty="0">
                <a:solidFill>
                  <a:schemeClr val="tx1">
                    <a:lumMod val="50000"/>
                    <a:lumOff val="50000"/>
                  </a:schemeClr>
                </a:solidFill>
                <a:latin typeface="Liberation Mono"/>
              </a:rPr>
              <a:t>constraint-name</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73539182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drop foreign key</a:t>
            </a:r>
          </a:p>
        </p:txBody>
      </p:sp>
      <p:sp>
        <p:nvSpPr>
          <p:cNvPr id="4" name="Rectangle 3">
            <a:extLst>
              <a:ext uri="{FF2B5EF4-FFF2-40B4-BE49-F238E27FC236}">
                <a16:creationId xmlns:a16="http://schemas.microsoft.com/office/drawing/2014/main" id="{EFC6C7CA-F9DE-4B11-0F1E-E4C101D72870}"/>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a:t>
            </a:r>
            <a:r>
              <a:rPr lang="en-IN" sz="2000" i="1" dirty="0">
                <a:latin typeface="Liberation Mono"/>
              </a:rPr>
              <a:t>constraint</a:t>
            </a:r>
            <a:r>
              <a:rPr lang="en-IN" sz="2000" dirty="0">
                <a:latin typeface="Liberation Mono"/>
                <a:cs typeface="Arial" panose="020B0604020202020204" pitchFamily="34" charset="0"/>
              </a:rPr>
              <a:t> </a:t>
            </a:r>
            <a:r>
              <a:rPr lang="en-IN" sz="2000" i="1" dirty="0">
                <a:solidFill>
                  <a:schemeClr val="tx1">
                    <a:lumMod val="50000"/>
                    <a:lumOff val="50000"/>
                  </a:schemeClr>
                </a:solidFill>
                <a:latin typeface="Liberation Mono"/>
              </a:rPr>
              <a:t>constraint-name</a:t>
            </a:r>
            <a:endParaRPr lang="en-IN" sz="2000" dirty="0">
              <a:latin typeface="Liberation Mono"/>
              <a:cs typeface="Arial" panose="020B0604020202020204" pitchFamily="34" charset="0"/>
            </a:endParaRP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to-do</a:t>
            </a:r>
            <a:endParaRPr lang="en-IN" sz="1800" dirty="0">
              <a:solidFill>
                <a:schemeClr val="tx1"/>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B65FDA04-0AB1-0353-EC07-91CB3F44A914}"/>
              </a:ext>
            </a:extLst>
          </p:cNvPr>
          <p:cNvSpPr/>
          <p:nvPr/>
        </p:nvSpPr>
        <p:spPr>
          <a:xfrm>
            <a:off x="290745" y="817897"/>
            <a:ext cx="11493886"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DROP CONSTRAINT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DROP FOREIGN KEY </a:t>
            </a:r>
            <a:r>
              <a:rPr lang="en-IN" dirty="0">
                <a:latin typeface="Arial" panose="020B0604020202020204" pitchFamily="34" charset="0"/>
                <a:cs typeface="Arial" panose="020B0604020202020204" pitchFamily="34" charset="0"/>
              </a:rPr>
              <a:t>on existing column.</a:t>
            </a:r>
          </a:p>
        </p:txBody>
      </p:sp>
      <p:sp>
        <p:nvSpPr>
          <p:cNvPr id="7" name="TextBox 6">
            <a:extLst>
              <a:ext uri="{FF2B5EF4-FFF2-40B4-BE49-F238E27FC236}">
                <a16:creationId xmlns:a16="http://schemas.microsoft.com/office/drawing/2014/main" id="{FA90DE5E-EE2D-6DCB-C68D-2F16113C91F4}"/>
              </a:ext>
            </a:extLst>
          </p:cNvPr>
          <p:cNvSpPr txBox="1"/>
          <p:nvPr/>
        </p:nvSpPr>
        <p:spPr>
          <a:xfrm>
            <a:off x="290744" y="1988840"/>
            <a:ext cx="11493887"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temp </a:t>
            </a:r>
            <a:r>
              <a:rPr lang="en-US" dirty="0">
                <a:solidFill>
                  <a:srgbClr val="0077AA"/>
                </a:solidFill>
                <a:latin typeface="Liberation Mono"/>
              </a:rPr>
              <a:t>DROP</a:t>
            </a:r>
            <a:r>
              <a:rPr lang="en-US" dirty="0">
                <a:latin typeface="Liberation Mono"/>
              </a:rPr>
              <a:t> </a:t>
            </a:r>
            <a:r>
              <a:rPr lang="en-IN" sz="1800"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fk_deptno</a:t>
            </a:r>
            <a:r>
              <a:rPr lang="en-US" dirty="0">
                <a:latin typeface="Liberation Mono"/>
              </a:rPr>
              <a:t>;</a:t>
            </a:r>
            <a:endParaRPr lang="en-IN" dirty="0">
              <a:latin typeface="Liberation Mono"/>
            </a:endParaRPr>
          </a:p>
        </p:txBody>
      </p:sp>
    </p:spTree>
    <p:extLst>
      <p:ext uri="{BB962C8B-B14F-4D97-AF65-F5344CB8AC3E}">
        <p14:creationId xmlns:p14="http://schemas.microsoft.com/office/powerpoint/2010/main" val="81421939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enable/disable foreign key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4B113489-1F88-7CC2-5587-27CF7F27BBDD}"/>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a:t>
            </a:r>
            <a:r>
              <a:rPr lang="en-IN" sz="2000" i="1" dirty="0">
                <a:latin typeface="Liberation Mono"/>
              </a:rPr>
              <a:t>constraint</a:t>
            </a:r>
            <a:r>
              <a:rPr lang="en-IN" sz="2000" dirty="0">
                <a:latin typeface="Liberation Mono"/>
                <a:cs typeface="Arial" panose="020B0604020202020204" pitchFamily="34" charset="0"/>
              </a:rPr>
              <a:t> </a:t>
            </a:r>
            <a:r>
              <a:rPr lang="en-IN" sz="2000" i="1" dirty="0">
                <a:solidFill>
                  <a:schemeClr val="tx1">
                    <a:lumMod val="50000"/>
                    <a:lumOff val="50000"/>
                  </a:schemeClr>
                </a:solidFill>
                <a:latin typeface="Liberation Mono"/>
              </a:rPr>
              <a:t>constraint-name</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214122433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enable / disable foreign key</a:t>
            </a:r>
          </a:p>
        </p:txBody>
      </p:sp>
      <p:sp>
        <p:nvSpPr>
          <p:cNvPr id="4" name="Rectangle 3">
            <a:extLst>
              <a:ext uri="{FF2B5EF4-FFF2-40B4-BE49-F238E27FC236}">
                <a16:creationId xmlns:a16="http://schemas.microsoft.com/office/drawing/2014/main" id="{EFC6C7CA-F9DE-4B11-0F1E-E4C101D72870}"/>
              </a:ext>
            </a:extLst>
          </p:cNvPr>
          <p:cNvSpPr/>
          <p:nvPr/>
        </p:nvSpPr>
        <p:spPr>
          <a:xfrm>
            <a:off x="191345" y="1347152"/>
            <a:ext cx="11737303" cy="400110"/>
          </a:xfrm>
          <a:prstGeom prst="rect">
            <a:avLst/>
          </a:prstGeom>
        </p:spPr>
        <p:txBody>
          <a:bodyPr wrap="square">
            <a:spAutoFit/>
          </a:bodyPr>
          <a:lstStyle/>
          <a:p>
            <a:r>
              <a:rPr lang="en-US" sz="2000" dirty="0">
                <a:solidFill>
                  <a:srgbClr val="0077AA"/>
                </a:solidFill>
                <a:latin typeface="Liberation Mono"/>
              </a:rPr>
              <a:t>ALTER TABLE </a:t>
            </a:r>
            <a:r>
              <a:rPr lang="en-US" sz="2000" dirty="0">
                <a:latin typeface="Liberation Mono"/>
                <a:cs typeface="Arial" panose="020B0604020202020204" pitchFamily="34" charset="0"/>
              </a:rPr>
              <a:t>tableName</a:t>
            </a:r>
            <a:r>
              <a:rPr lang="en-US" sz="2000" dirty="0">
                <a:solidFill>
                  <a:srgbClr val="0077AA"/>
                </a:solidFill>
                <a:latin typeface="Liberation Mono"/>
              </a:rPr>
              <a:t> SET </a:t>
            </a:r>
            <a:r>
              <a:rPr lang="en-US" sz="2000" dirty="0">
                <a:solidFill>
                  <a:srgbClr val="C00000"/>
                </a:solidFill>
                <a:latin typeface="Liberation Mono"/>
                <a:cs typeface="Arial" panose="020B0604020202020204" pitchFamily="34" charset="0"/>
              </a:rPr>
              <a:t>REFERENTIAL_INTEGRITY </a:t>
            </a:r>
            <a:r>
              <a:rPr lang="en-US" sz="2000" dirty="0">
                <a:latin typeface="Liberation Mono"/>
              </a:rPr>
              <a:t>{ FALSE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rPr>
              <a:t> </a:t>
            </a:r>
            <a:r>
              <a:rPr lang="en-US" sz="2000" dirty="0">
                <a:latin typeface="Liberation Mono"/>
              </a:rPr>
              <a:t>TRUE }</a:t>
            </a:r>
            <a:endParaRPr lang="en-IN" sz="2000" dirty="0">
              <a:latin typeface="Liberation Mono"/>
            </a:endParaRP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After disabling the foreign key constraint, you can add any value of the same </a:t>
            </a:r>
            <a:r>
              <a:rPr lang="en-US" sz="1800">
                <a:solidFill>
                  <a:schemeClr val="tx1"/>
                </a:solidFill>
                <a:latin typeface="Arial" panose="020B0604020202020204" pitchFamily="34" charset="0"/>
                <a:cs typeface="Arial" panose="020B0604020202020204" pitchFamily="34" charset="0"/>
              </a:rPr>
              <a:t>datatype in than column.</a:t>
            </a:r>
            <a:endParaRPr lang="en-IN" sz="1800" dirty="0">
              <a:solidFill>
                <a:schemeClr val="tx1"/>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B65FDA04-0AB1-0353-EC07-91CB3F44A914}"/>
              </a:ext>
            </a:extLst>
          </p:cNvPr>
          <p:cNvSpPr/>
          <p:nvPr/>
        </p:nvSpPr>
        <p:spPr>
          <a:xfrm>
            <a:off x="290745" y="817897"/>
            <a:ext cx="11493886"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ENABLE/DISABLE FOREIGN KEY </a:t>
            </a:r>
            <a:r>
              <a:rPr lang="en-IN" dirty="0">
                <a:latin typeface="Arial" panose="020B0604020202020204" pitchFamily="34" charset="0"/>
                <a:cs typeface="Arial" panose="020B0604020202020204" pitchFamily="34" charset="0"/>
              </a:rPr>
              <a:t>on existing column.</a:t>
            </a:r>
          </a:p>
        </p:txBody>
      </p:sp>
      <p:sp>
        <p:nvSpPr>
          <p:cNvPr id="7" name="TextBox 6">
            <a:extLst>
              <a:ext uri="{FF2B5EF4-FFF2-40B4-BE49-F238E27FC236}">
                <a16:creationId xmlns:a16="http://schemas.microsoft.com/office/drawing/2014/main" id="{FA90DE5E-EE2D-6DCB-C68D-2F16113C91F4}"/>
              </a:ext>
            </a:extLst>
          </p:cNvPr>
          <p:cNvSpPr txBox="1"/>
          <p:nvPr/>
        </p:nvSpPr>
        <p:spPr>
          <a:xfrm>
            <a:off x="290744" y="1988835"/>
            <a:ext cx="11493887"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emp </a:t>
            </a:r>
            <a:r>
              <a:rPr lang="en-US" dirty="0">
                <a:solidFill>
                  <a:srgbClr val="0077AA"/>
                </a:solidFill>
                <a:latin typeface="Liberation Mono"/>
              </a:rPr>
              <a:t>SET</a:t>
            </a:r>
            <a:r>
              <a:rPr lang="en-US" dirty="0">
                <a:latin typeface="Liberation Mono"/>
              </a:rPr>
              <a:t> </a:t>
            </a:r>
            <a:r>
              <a:rPr lang="en-US" dirty="0">
                <a:solidFill>
                  <a:srgbClr val="C00000"/>
                </a:solidFill>
                <a:latin typeface="Liberation Mono"/>
                <a:cs typeface="Arial" panose="020B0604020202020204" pitchFamily="34" charset="0"/>
              </a:rPr>
              <a:t>REFERENTIAL_INTEGRITY </a:t>
            </a:r>
            <a:r>
              <a:rPr lang="en-US" dirty="0">
                <a:latin typeface="Liberation Mono"/>
              </a:rPr>
              <a:t>TRUE;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emp </a:t>
            </a:r>
            <a:r>
              <a:rPr lang="en-US" dirty="0">
                <a:solidFill>
                  <a:srgbClr val="0077AA"/>
                </a:solidFill>
                <a:latin typeface="Liberation Mono"/>
              </a:rPr>
              <a:t>SET</a:t>
            </a:r>
            <a:r>
              <a:rPr lang="en-US" dirty="0">
                <a:latin typeface="Liberation Mono"/>
              </a:rPr>
              <a:t> </a:t>
            </a:r>
            <a:r>
              <a:rPr lang="en-US" dirty="0">
                <a:solidFill>
                  <a:srgbClr val="C00000"/>
                </a:solidFill>
                <a:latin typeface="Liberation Mono"/>
                <a:cs typeface="Arial" panose="020B0604020202020204" pitchFamily="34" charset="0"/>
              </a:rPr>
              <a:t>REFERENTIAL_INTEGRITY </a:t>
            </a:r>
            <a:r>
              <a:rPr lang="en-US" dirty="0">
                <a:latin typeface="Liberation Mono"/>
              </a:rPr>
              <a:t>FALSE;</a:t>
            </a:r>
          </a:p>
        </p:txBody>
      </p:sp>
    </p:spTree>
    <p:extLst>
      <p:ext uri="{BB962C8B-B14F-4D97-AF65-F5344CB8AC3E}">
        <p14:creationId xmlns:p14="http://schemas.microsoft.com/office/powerpoint/2010/main" val="1445701820"/>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drop table</a:t>
            </a:r>
          </a:p>
        </p:txBody>
      </p:sp>
      <p:sp>
        <p:nvSpPr>
          <p:cNvPr id="4" name="TextBox 3">
            <a:extLst>
              <a:ext uri="{FF2B5EF4-FFF2-40B4-BE49-F238E27FC236}">
                <a16:creationId xmlns:a16="http://schemas.microsoft.com/office/drawing/2014/main" id="{E79177F6-C165-3A57-F6A3-06AC474FBDC4}"/>
              </a:ext>
            </a:extLst>
          </p:cNvPr>
          <p:cNvSpPr txBox="1"/>
          <p:nvPr/>
        </p:nvSpPr>
        <p:spPr>
          <a:xfrm>
            <a:off x="3827748" y="3244334"/>
            <a:ext cx="4536504" cy="369332"/>
          </a:xfrm>
          <a:prstGeom prst="rect">
            <a:avLst/>
          </a:prstGeom>
          <a:noFill/>
        </p:spPr>
        <p:txBody>
          <a:bodyPr wrap="square">
            <a:spAutoFit/>
          </a:bodyPr>
          <a:lstStyle/>
          <a:p>
            <a:r>
              <a:rPr lang="en-US" b="0" i="0" dirty="0">
                <a:solidFill>
                  <a:srgbClr val="000000"/>
                </a:solidFill>
                <a:effectLst/>
                <a:latin typeface="Arial" panose="020B0604020202020204" pitchFamily="34" charset="0"/>
              </a:rPr>
              <a:t>Drops an existing table, or a list of tables.</a:t>
            </a:r>
            <a:endParaRPr lang="en-IN" dirty="0"/>
          </a:p>
        </p:txBody>
      </p:sp>
      <p:sp>
        <p:nvSpPr>
          <p:cNvPr id="3" name="TextBox 2">
            <a:extLst>
              <a:ext uri="{FF2B5EF4-FFF2-40B4-BE49-F238E27FC236}">
                <a16:creationId xmlns:a16="http://schemas.microsoft.com/office/drawing/2014/main" id="{07B64BD1-9EE3-9A6F-2527-19C84E3D5C93}"/>
              </a:ext>
            </a:extLst>
          </p:cNvPr>
          <p:cNvSpPr txBox="1"/>
          <p:nvPr/>
        </p:nvSpPr>
        <p:spPr>
          <a:xfrm>
            <a:off x="269468" y="5390345"/>
            <a:ext cx="11305256" cy="1384995"/>
          </a:xfrm>
          <a:prstGeom prst="rect">
            <a:avLst/>
          </a:prstGeom>
          <a:noFill/>
        </p:spPr>
        <p:txBody>
          <a:bodyPr wrap="square">
            <a:spAutoFit/>
          </a:bodyPr>
          <a:lstStyle/>
          <a:p>
            <a:pPr marL="342900" indent="-342900">
              <a:buFont typeface="Arial" panose="020B0604020202020204" pitchFamily="34" charset="0"/>
              <a:buChar char="•"/>
            </a:pPr>
            <a:r>
              <a:rPr lang="en-US" sz="2200" dirty="0">
                <a:solidFill>
                  <a:srgbClr val="FF0000"/>
                </a:solidFill>
                <a:latin typeface="Arial" panose="020B0604020202020204" pitchFamily="34" charset="0"/>
                <a:cs typeface="Arial" panose="020B0604020202020204" pitchFamily="34" charset="0"/>
              </a:rPr>
              <a:t>Remember:</a:t>
            </a:r>
          </a:p>
          <a:p>
            <a:pPr marL="171450" indent="-171450">
              <a:buFont typeface="Arial" panose="020B0604020202020204" pitchFamily="34" charset="0"/>
              <a:buChar char="•"/>
            </a:pPr>
            <a:endParaRPr lang="en-IN" sz="800" dirty="0">
              <a:solidFill>
                <a:schemeClr val="bg2">
                  <a:lumMod val="2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chemeClr val="bg2">
                    <a:lumMod val="25000"/>
                  </a:schemeClr>
                </a:solidFill>
                <a:latin typeface="Arial" panose="020B0604020202020204" pitchFamily="34" charset="0"/>
                <a:cs typeface="Arial" panose="020B0604020202020204" pitchFamily="34" charset="0"/>
              </a:rPr>
              <a:t>The command will fail if dependent objects exist and the RESTRICT clause is used (the default). </a:t>
            </a:r>
          </a:p>
          <a:p>
            <a:pPr marL="285750" indent="-285750">
              <a:buFont typeface="Arial" panose="020B0604020202020204" pitchFamily="34" charset="0"/>
              <a:buChar char="•"/>
            </a:pPr>
            <a:r>
              <a:rPr lang="en-US" dirty="0">
                <a:solidFill>
                  <a:schemeClr val="bg2">
                    <a:lumMod val="25000"/>
                  </a:schemeClr>
                </a:solidFill>
                <a:latin typeface="Arial" panose="020B0604020202020204" pitchFamily="34" charset="0"/>
                <a:cs typeface="Arial" panose="020B0604020202020204" pitchFamily="34" charset="0"/>
              </a:rPr>
              <a:t>All dependent </a:t>
            </a:r>
            <a:r>
              <a:rPr lang="en-US" b="1" dirty="0">
                <a:solidFill>
                  <a:schemeClr val="bg2">
                    <a:lumMod val="25000"/>
                  </a:schemeClr>
                </a:solidFill>
                <a:latin typeface="Arial" panose="020B0604020202020204" pitchFamily="34" charset="0"/>
                <a:cs typeface="Arial" panose="020B0604020202020204" pitchFamily="34" charset="0"/>
              </a:rPr>
              <a:t>views</a:t>
            </a:r>
            <a:r>
              <a:rPr lang="en-US" dirty="0">
                <a:solidFill>
                  <a:schemeClr val="bg2">
                    <a:lumMod val="25000"/>
                  </a:schemeClr>
                </a:solidFill>
                <a:latin typeface="Arial" panose="020B0604020202020204" pitchFamily="34" charset="0"/>
                <a:cs typeface="Arial" panose="020B0604020202020204" pitchFamily="34" charset="0"/>
              </a:rPr>
              <a:t> and </a:t>
            </a:r>
            <a:r>
              <a:rPr lang="en-US" b="1" dirty="0">
                <a:solidFill>
                  <a:schemeClr val="bg2">
                    <a:lumMod val="25000"/>
                  </a:schemeClr>
                </a:solidFill>
                <a:latin typeface="Arial" panose="020B0604020202020204" pitchFamily="34" charset="0"/>
                <a:cs typeface="Arial" panose="020B0604020202020204" pitchFamily="34" charset="0"/>
              </a:rPr>
              <a:t>constraints</a:t>
            </a:r>
            <a:r>
              <a:rPr lang="en-US" dirty="0">
                <a:solidFill>
                  <a:schemeClr val="bg2">
                    <a:lumMod val="25000"/>
                  </a:schemeClr>
                </a:solidFill>
                <a:latin typeface="Arial" panose="020B0604020202020204" pitchFamily="34" charset="0"/>
                <a:cs typeface="Arial" panose="020B0604020202020204" pitchFamily="34" charset="0"/>
              </a:rPr>
              <a:t> are dropped as well if the CASCADE clause is used. </a:t>
            </a:r>
          </a:p>
          <a:p>
            <a:pPr marL="285750" indent="-285750">
              <a:buFont typeface="Arial" panose="020B0604020202020204" pitchFamily="34" charset="0"/>
              <a:buChar char="•"/>
            </a:pPr>
            <a:r>
              <a:rPr lang="en-US" dirty="0">
                <a:solidFill>
                  <a:schemeClr val="bg2">
                    <a:lumMod val="25000"/>
                  </a:schemeClr>
                </a:solidFill>
                <a:latin typeface="Arial" panose="020B0604020202020204" pitchFamily="34" charset="0"/>
                <a:cs typeface="Arial" panose="020B0604020202020204" pitchFamily="34" charset="0"/>
              </a:rPr>
              <a:t>This command commits an open transaction in this connection.</a:t>
            </a:r>
            <a:endParaRPr lang="en-IN" dirty="0">
              <a:solidFill>
                <a:schemeClr val="accent5">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2143149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drop table</a:t>
            </a:r>
            <a:endParaRPr lang="en-IN" sz="3200" i="1" dirty="0">
              <a:solidFill>
                <a:srgbClr val="FF9900"/>
              </a:solidFill>
              <a:latin typeface="Arial" pitchFamily="34" charset="0"/>
              <a:cs typeface="Arial" pitchFamily="34" charset="0"/>
            </a:endParaRP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i="1" dirty="0">
                <a:solidFill>
                  <a:srgbClr val="000000"/>
                </a:solidFill>
                <a:effectLst/>
                <a:latin typeface="Arial" panose="020B0604020202020204" pitchFamily="34" charset="0"/>
              </a:rPr>
              <a:t>Drops an existing table, or a list of tables.</a:t>
            </a:r>
            <a:endParaRPr lang="en-US" sz="2000" i="1" dirty="0">
              <a:latin typeface="Palatino Linotype" panose="02040502050505030304" pitchFamily="18" charset="0"/>
              <a:cs typeface="Segoe UI Light" panose="020B0502040204020203" pitchFamily="34" charset="0"/>
            </a:endParaRP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 DROP the parent/master table user CASCADE option.</a:t>
            </a:r>
          </a:p>
        </p:txBody>
      </p:sp>
      <p:sp>
        <p:nvSpPr>
          <p:cNvPr id="3" name="Rectangle 2">
            <a:extLst>
              <a:ext uri="{FF2B5EF4-FFF2-40B4-BE49-F238E27FC236}">
                <a16:creationId xmlns:a16="http://schemas.microsoft.com/office/drawing/2014/main" id="{3BB92474-CE73-9E27-9B4E-5116CE4EDC4F}"/>
              </a:ext>
            </a:extLst>
          </p:cNvPr>
          <p:cNvSpPr/>
          <p:nvPr/>
        </p:nvSpPr>
        <p:spPr>
          <a:xfrm>
            <a:off x="190550" y="1564050"/>
            <a:ext cx="11810106" cy="400110"/>
          </a:xfrm>
          <a:prstGeom prst="rect">
            <a:avLst/>
          </a:prstGeom>
        </p:spPr>
        <p:txBody>
          <a:bodyPr wrap="square">
            <a:spAutoFit/>
          </a:bodyPr>
          <a:lstStyle/>
          <a:p>
            <a:pPr>
              <a:spcAft>
                <a:spcPts val="600"/>
              </a:spcAft>
            </a:pPr>
            <a:r>
              <a:rPr lang="en-US" sz="2000" dirty="0">
                <a:solidFill>
                  <a:srgbClr val="0077AA"/>
                </a:solidFill>
                <a:latin typeface="Liberation Mono"/>
              </a:rPr>
              <a:t>DROP TABLE </a:t>
            </a:r>
            <a:r>
              <a:rPr lang="en-US" sz="2000" dirty="0">
                <a:solidFill>
                  <a:schemeClr val="tx1">
                    <a:lumMod val="75000"/>
                    <a:lumOff val="25000"/>
                  </a:schemeClr>
                </a:solidFill>
                <a:latin typeface="Liberation Mono"/>
              </a:rPr>
              <a:t>tableName1, tableName2, . . . {</a:t>
            </a:r>
            <a:r>
              <a:rPr lang="en-US" sz="2000" dirty="0">
                <a:solidFill>
                  <a:srgbClr val="0077AA"/>
                </a:solidFill>
                <a:latin typeface="Liberation Mono"/>
              </a:rPr>
              <a:t> </a:t>
            </a:r>
            <a:r>
              <a:rPr lang="en-US" sz="2000" dirty="0">
                <a:latin typeface="Liberation Mono"/>
              </a:rPr>
              <a:t>RESTRICT</a:t>
            </a:r>
            <a:r>
              <a:rPr lang="en-US" sz="2000" dirty="0">
                <a:solidFill>
                  <a:srgbClr val="0077AA"/>
                </a:solidFill>
                <a:latin typeface="Liberation Mono"/>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rPr>
              <a:t> </a:t>
            </a:r>
            <a:r>
              <a:rPr lang="en-US" sz="2000" dirty="0">
                <a:latin typeface="Liberation Mono"/>
              </a:rPr>
              <a:t>CASCADE</a:t>
            </a:r>
            <a:r>
              <a:rPr lang="en-US" sz="2000" dirty="0">
                <a:solidFill>
                  <a:srgbClr val="0077AA"/>
                </a:solidFill>
                <a:latin typeface="Liberation Mono"/>
              </a:rPr>
              <a:t> </a:t>
            </a:r>
            <a:r>
              <a:rPr lang="en-US" sz="2000" dirty="0">
                <a:solidFill>
                  <a:schemeClr val="tx1">
                    <a:lumMod val="75000"/>
                    <a:lumOff val="25000"/>
                  </a:schemeClr>
                </a:solidFill>
                <a:latin typeface="Liberation Mono"/>
              </a:rPr>
              <a:t>}</a:t>
            </a:r>
            <a:r>
              <a:rPr lang="en-US" sz="2000" dirty="0">
                <a:solidFill>
                  <a:srgbClr val="0077AA"/>
                </a:solidFill>
                <a:latin typeface="Liberation Mono"/>
              </a:rPr>
              <a:t> </a:t>
            </a:r>
          </a:p>
        </p:txBody>
      </p:sp>
      <p:sp>
        <p:nvSpPr>
          <p:cNvPr id="4" name="TextBox 3">
            <a:extLst>
              <a:ext uri="{FF2B5EF4-FFF2-40B4-BE49-F238E27FC236}">
                <a16:creationId xmlns:a16="http://schemas.microsoft.com/office/drawing/2014/main" id="{3B351732-60CD-41D1-C9FD-46E13E39FB3A}"/>
              </a:ext>
            </a:extLst>
          </p:cNvPr>
          <p:cNvSpPr txBox="1"/>
          <p:nvPr/>
        </p:nvSpPr>
        <p:spPr>
          <a:xfrm>
            <a:off x="262558" y="2348880"/>
            <a:ext cx="11526016"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DROP TABLE </a:t>
            </a:r>
            <a:r>
              <a:rPr lang="en-US" dirty="0">
                <a:latin typeface="Liberation Mono"/>
              </a:rPr>
              <a:t>books, newbooks;</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DROP</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dept </a:t>
            </a:r>
            <a:r>
              <a:rPr lang="en-IN" dirty="0">
                <a:solidFill>
                  <a:srgbClr val="0077AA"/>
                </a:solidFill>
                <a:latin typeface="Liberation Mono"/>
                <a:cs typeface="Arial" panose="020B0604020202020204" pitchFamily="34" charset="0"/>
              </a:rPr>
              <a:t>CASCADE</a:t>
            </a:r>
            <a:r>
              <a:rPr lang="en-IN" dirty="0">
                <a:latin typeface="Liberation Mono"/>
              </a:rPr>
              <a:t>;</a:t>
            </a:r>
          </a:p>
        </p:txBody>
      </p:sp>
    </p:spTree>
    <p:extLst>
      <p:ext uri="{BB962C8B-B14F-4D97-AF65-F5344CB8AC3E}">
        <p14:creationId xmlns:p14="http://schemas.microsoft.com/office/powerpoint/2010/main" val="23236042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call command</a:t>
            </a:r>
          </a:p>
        </p:txBody>
      </p:sp>
      <p:sp>
        <p:nvSpPr>
          <p:cNvPr id="4" name="TextBox 3">
            <a:extLst>
              <a:ext uri="{FF2B5EF4-FFF2-40B4-BE49-F238E27FC236}">
                <a16:creationId xmlns:a16="http://schemas.microsoft.com/office/drawing/2014/main" id="{E79177F6-C165-3A57-F6A3-06AC474FBDC4}"/>
              </a:ext>
            </a:extLst>
          </p:cNvPr>
          <p:cNvSpPr txBox="1"/>
          <p:nvPr/>
        </p:nvSpPr>
        <p:spPr>
          <a:xfrm>
            <a:off x="479376" y="3244334"/>
            <a:ext cx="11305256" cy="923330"/>
          </a:xfrm>
          <a:prstGeom prst="rect">
            <a:avLst/>
          </a:prstGeom>
          <a:noFill/>
        </p:spPr>
        <p:txBody>
          <a:bodyPr wrap="square">
            <a:spAutoFit/>
          </a:bodyPr>
          <a:lstStyle/>
          <a:p>
            <a:r>
              <a:rPr lang="en-US" b="0" i="0" dirty="0">
                <a:solidFill>
                  <a:srgbClr val="000000"/>
                </a:solidFill>
                <a:effectLst/>
                <a:latin typeface="Arial" panose="020B0604020202020204" pitchFamily="34" charset="0"/>
              </a:rPr>
              <a:t>Calculates a simple expression. This statement returns a result set with one row, except if the called function returns a result set itself. If the called function returns an array, then each element in this array is returned as a column.</a:t>
            </a:r>
            <a:endParaRPr lang="en-IN" dirty="0"/>
          </a:p>
        </p:txBody>
      </p:sp>
    </p:spTree>
    <p:extLst>
      <p:ext uri="{BB962C8B-B14F-4D97-AF65-F5344CB8AC3E}">
        <p14:creationId xmlns:p14="http://schemas.microsoft.com/office/powerpoint/2010/main" val="42049283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54661</TotalTime>
  <Words>19376</Words>
  <Application>Microsoft Office PowerPoint</Application>
  <PresentationFormat>Widescreen</PresentationFormat>
  <Paragraphs>2573</Paragraphs>
  <Slides>220</Slides>
  <Notes>16</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220</vt:i4>
      </vt:variant>
    </vt:vector>
  </HeadingPairs>
  <TitlesOfParts>
    <vt:vector size="237" baseType="lpstr">
      <vt:lpstr>SimSun</vt:lpstr>
      <vt:lpstr>Arial</vt:lpstr>
      <vt:lpstr>Arial</vt:lpstr>
      <vt:lpstr>Bookman Old Style</vt:lpstr>
      <vt:lpstr>Calibri</vt:lpstr>
      <vt:lpstr>Cambria</vt:lpstr>
      <vt:lpstr>Consolas</vt:lpstr>
      <vt:lpstr>Gill Sans MT</vt:lpstr>
      <vt:lpstr>Liberation Mono</vt:lpstr>
      <vt:lpstr>Palatino Linotype</vt:lpstr>
      <vt:lpstr>Roboto</vt:lpstr>
      <vt:lpstr>Segoe Print</vt:lpstr>
      <vt:lpstr>Segoe UI Light</vt:lpstr>
      <vt:lpstr>Source Code Pro</vt:lpstr>
      <vt:lpstr>Wingdings</vt:lpstr>
      <vt:lpstr>Wingdings 3</vt:lpstr>
      <vt:lpstr>Origin</vt:lpstr>
      <vt:lpstr>Database Technologies – H2 Database</vt:lpstr>
      <vt:lpstr>PowerPoint Presentation</vt:lpstr>
      <vt:lpstr>PowerPoint Presentation</vt:lpstr>
      <vt:lpstr>PowerPoint Presentation</vt:lpstr>
      <vt:lpstr>PowerPoint Presentation</vt:lpstr>
      <vt:lpstr>PowerPoint Presentation</vt:lpstr>
      <vt:lpstr>SHOW SCHEMA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SELECT CLAUSE</vt:lpstr>
      <vt:lpstr>Capabilities of    SELECT Statement</vt:lpstr>
      <vt:lpstr>Capabilities of    SELECT Statement</vt:lpstr>
      <vt:lpstr>Capabilities of    SELECT Statement</vt:lpstr>
      <vt:lpstr>Capabilities of    SELECT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SALIL BAGDE</cp:lastModifiedBy>
  <cp:revision>12157</cp:revision>
  <dcterms:created xsi:type="dcterms:W3CDTF">2015-10-09T06:09:34Z</dcterms:created>
  <dcterms:modified xsi:type="dcterms:W3CDTF">2023-11-30T13:53:41Z</dcterms:modified>
</cp:coreProperties>
</file>