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5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427" r:id="rId34"/>
    <p:sldId id="1428" r:id="rId35"/>
    <p:sldId id="1430" r:id="rId36"/>
    <p:sldId id="1429" r:id="rId37"/>
    <p:sldId id="1398" r:id="rId38"/>
    <p:sldId id="1431" r:id="rId39"/>
    <p:sldId id="1426" r:id="rId40"/>
    <p:sldId id="1425" r:id="rId41"/>
    <p:sldId id="1421" r:id="rId42"/>
    <p:sldId id="1419" r:id="rId43"/>
    <p:sldId id="139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E17"/>
    <a:srgbClr val="ED6F7B"/>
    <a:srgbClr val="EF818B"/>
    <a:srgbClr val="087851"/>
    <a:srgbClr val="892F03"/>
    <a:srgbClr val="F35408"/>
    <a:srgbClr val="2869EC"/>
    <a:srgbClr val="7B6989"/>
    <a:srgbClr val="374E12"/>
    <a:srgbClr val="7DB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66" d="100"/>
          <a:sy n="66" d="100"/>
        </p:scale>
        <p:origin x="79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n:Country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"United Kingdom"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= 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name: "UK", </a:t>
            </a:r>
            <a:r>
              <a:rPr lang="en-US" dirty="0" err="1">
                <a:solidFill>
                  <a:srgbClr val="333333"/>
                </a:solidFill>
                <a:latin typeface="Monaco"/>
              </a:rPr>
              <a:t>population_size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 "66650000"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97DEC8C0-BF7E-B359-ACE9-385916A0A5AB}"/>
              </a:ext>
            </a:extLst>
          </p:cNvPr>
          <p:cNvSpPr/>
          <p:nvPr/>
        </p:nvSpPr>
        <p:spPr>
          <a:xfrm>
            <a:off x="243604" y="5661248"/>
            <a:ext cx="1169388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using SET with = and an empty map as the right operand will clear all properties from the node or relationship.</a:t>
            </a:r>
          </a:p>
          <a:p>
            <a:pPr marL="23760">
              <a:buClr>
                <a:srgbClr val="000000"/>
              </a:buClr>
            </a:pP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match(n) </a:t>
            </a:r>
            <a:r>
              <a:rPr lang="en-US" sz="1800" b="1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n = { }</a:t>
            </a:r>
            <a:endParaRPr lang="en-IN" sz="1800" b="1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581722"/>
            <a:ext cx="115212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6E5E4-B27F-17F5-A71B-E06CDEFA5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66653"/>
              </p:ext>
            </p:extLst>
          </p:nvPr>
        </p:nvGraphicFramePr>
        <p:xfrm>
          <a:off x="335360" y="1556792"/>
          <a:ext cx="115212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head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first element in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last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last element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properties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all the properties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elements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Unicode characters in a string.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789040"/>
            <a:ext cx="11521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08BBE50F-5336-4E82-C60E-A954DCFB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35863"/>
              </p:ext>
            </p:extLst>
          </p:nvPr>
        </p:nvGraphicFramePr>
        <p:xfrm>
          <a:off x="335360" y="1556792"/>
          <a:ext cx="1152128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integer value 0, false will be returned. For any other integer value true will be returned.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toFloat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335360" y="3201938"/>
            <a:ext cx="115212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AND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D90106D-2E46-8BF0-E0FD-BE1BB87E1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90967"/>
              </p:ext>
            </p:extLst>
          </p:nvPr>
        </p:nvGraphicFramePr>
        <p:xfrm>
          <a:off x="335360" y="1556792"/>
          <a:ext cx="115212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keys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all the property names of a node, relationship, or map.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labels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(node)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nodes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(path)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range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(start, end [, step])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130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BCD041D-2149-05E9-D89A-58713908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4543"/>
              </p:ext>
            </p:extLst>
          </p:nvPr>
        </p:nvGraphicFramePr>
        <p:xfrm>
          <a:off x="335360" y="1556792"/>
          <a:ext cx="1152128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9289032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tail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 list containing all the elements, excluding the first one, from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returns a list in reversed order.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toBooleanList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integer values and returns a list of boolean values. If any values are  not convertible to boolean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integer values. If any values are not convertible to integer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toStringList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string values.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21D6999-7D5A-57DD-31AB-582E3DBB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1361"/>
              </p:ext>
            </p:extLst>
          </p:nvPr>
        </p:nvGraphicFramePr>
        <p:xfrm>
          <a:off x="335360" y="1556792"/>
          <a:ext cx="11520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6047392">
                  <a:extLst>
                    <a:ext uri="{9D8B030D-6E8A-4147-A177-3AD203B41FA5}">
                      <a16:colId xmlns:a16="http://schemas.microsoft.com/office/drawing/2014/main" val="206314976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left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right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toLower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toUpper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split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splitDelimiter)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replace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search, replace)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59993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substring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start [, length])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3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B0EA352-D2AA-01E0-9815-F66F5BDA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32109"/>
              </p:ext>
            </p:extLst>
          </p:nvPr>
        </p:nvGraphicFramePr>
        <p:xfrm>
          <a:off x="335360" y="1556792"/>
          <a:ext cx="11521280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abs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ceil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floor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round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 [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, precision]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2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735470C-5065-E180-0C12-7496DBF93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12242"/>
              </p:ext>
            </p:extLst>
          </p:nvPr>
        </p:nvGraphicFramePr>
        <p:xfrm>
          <a:off x="335360" y="1556792"/>
          <a:ext cx="115212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8380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99D111A-5D75-AD3C-94A4-AC8CEA54F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7754"/>
              </p:ext>
            </p:extLst>
          </p:nvPr>
        </p:nvGraphicFramePr>
        <p:xfrm>
          <a:off x="335360" y="1556792"/>
          <a:ext cx="115212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sum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avg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dirty="0">
                          <a:solidFill>
                            <a:srgbClr val="718096"/>
                          </a:solidFill>
                          <a:latin typeface="Roboto Mono"/>
                          <a:cs typeface="+mn-cs"/>
                        </a:rPr>
                        <a:t>*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2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min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4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max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9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collect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5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EDFEA-8448-7A79-2A0A-0DD5AFC951C2}"/>
              </a:ext>
            </a:extLst>
          </p:cNvPr>
          <p:cNvSpPr txBox="1"/>
          <p:nvPr/>
        </p:nvSpPr>
        <p:spPr>
          <a:xfrm>
            <a:off x="407368" y="2780928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54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kids</a:t>
            </a:r>
            <a:r>
              <a:rPr lang="en-US" dirty="0">
                <a:solidFill>
                  <a:srgbClr val="586E75"/>
                </a:solidFill>
                <a:effectLst/>
              </a:rPr>
              <a:t>:{ 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22 </a:t>
            </a:r>
            <a:r>
              <a:rPr lang="en-US" dirty="0">
                <a:solidFill>
                  <a:srgbClr val="586E75"/>
                </a:solidFill>
                <a:effectLst/>
              </a:rPr>
              <a:t>} }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(int, float, string, date, datetime, . . .)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4904"/>
            <a:ext cx="11593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datetime()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C26D3-553F-CA40-7D08-6234F1104AF4}"/>
              </a:ext>
            </a:extLst>
          </p:cNvPr>
          <p:cNvSpPr txBox="1"/>
          <p:nvPr/>
        </p:nvSpPr>
        <p:spPr>
          <a:xfrm>
            <a:off x="335360" y="4797152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y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9A15ABB2-5BC3-0DDB-B28C-4654524C772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value</a:t>
            </a:r>
          </a:p>
        </p:txBody>
      </p:sp>
    </p:spTree>
    <p:extLst>
      <p:ext uri="{BB962C8B-B14F-4D97-AF65-F5344CB8AC3E}">
        <p14:creationId xmlns:p14="http://schemas.microsoft.com/office/powerpoint/2010/main" val="294949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 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A809F48F-7E88-3E9A-FDD2-107A4EFDE636}"/>
              </a:ext>
            </a:extLst>
          </p:cNvPr>
          <p:cNvSpPr/>
          <p:nvPr/>
        </p:nvSpPr>
        <p:spPr>
          <a:xfrm>
            <a:off x="263352" y="59088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C33"/>
                </a:solidFill>
                <a:latin typeface="Helvetica Neue"/>
              </a:rPr>
              <a:t>Maps like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{x: 1, y: 2} 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must be wrapped in parentheses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({x: 1, y: 2}).</a:t>
            </a: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map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object (MAP)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419D0C0C-A657-E7BE-0A21-A85736060F23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( {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key: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}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353BC-E5C1-60F9-2A38-BEE134988CDA}"/>
              </a:ext>
            </a:extLst>
          </p:cNvPr>
          <p:cNvSpPr txBox="1"/>
          <p:nvPr/>
        </p:nvSpPr>
        <p:spPr>
          <a:xfrm>
            <a:off x="335360" y="4509120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245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D84ED-8E2D-2147-8BCD-BA58092BD248}"/>
              </a:ext>
            </a:extLst>
          </p:cNvPr>
          <p:cNvSpPr txBox="1"/>
          <p:nvPr/>
        </p:nvSpPr>
        <p:spPr>
          <a:xfrm>
            <a:off x="335360" y="2566800"/>
            <a:ext cx="115932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'Apple'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'Grapes'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'Mango'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2.83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BA9DB-D922-3DC3-B38C-DE6DE1FC4D91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object (</a:t>
            </a:r>
            <a:r>
              <a:rPr lang="en-US" sz="24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list</a:t>
            </a:r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)</a:t>
            </a:r>
            <a:endParaRPr lang="en-IN" sz="2000" i="1" u="sng" dirty="0">
              <a:uFill>
                <a:solidFill>
                  <a:srgbClr val="ED6F7B"/>
                </a:solidFill>
              </a:uFill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BCA25AA7-41C8-1F5E-3195-78ED309B709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[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value1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value2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] </a:t>
            </a:r>
          </a:p>
        </p:txBody>
      </p:sp>
    </p:spTree>
    <p:extLst>
      <p:ext uri="{BB962C8B-B14F-4D97-AF65-F5344CB8AC3E}">
        <p14:creationId xmlns:p14="http://schemas.microsoft.com/office/powerpoint/2010/main" val="416951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save the result from a Cypher query to a parameter.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D4AE8-477B-F073-F9F0-4C0015BA2E02}"/>
              </a:ext>
            </a:extLst>
          </p:cNvPr>
          <p:cNvSpPr txBox="1"/>
          <p:nvPr/>
        </p:nvSpPr>
        <p:spPr>
          <a:xfrm>
            <a:off x="263352" y="1800000"/>
            <a:ext cx="1166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{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CYPHER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STATEMENT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A550B-D451-42CD-B185-8A3DCEFB04CC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75D5D-C752-09F6-E2F6-EC8507A7C765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201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531767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21-B17F-6B61-72BB-6A28CD7CEB3F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62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61974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414908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6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{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 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nodes(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499944" y="2924944"/>
            <a:ext cx="4824536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5231904" y="2924944"/>
            <a:ext cx="5904656" cy="792088"/>
            <a:chOff x="3503712" y="2996952"/>
            <a:chExt cx="4824536" cy="57606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17097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90A001-01A2-FD10-4211-09FDB173C3CB}"/>
              </a:ext>
            </a:extLst>
          </p:cNvPr>
          <p:cNvSpPr txBox="1"/>
          <p:nvPr/>
        </p:nvSpPr>
        <p:spPr>
          <a:xfrm>
            <a:off x="407368" y="4077072"/>
            <a:ext cx="11233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'node2'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594EC-757B-CC92-2D92-5F27618DD5E5}"/>
              </a:ext>
            </a:extLst>
          </p:cNvPr>
          <p:cNvSpPr txBox="1"/>
          <p:nvPr/>
        </p:nvSpPr>
        <p:spPr>
          <a:xfrm>
            <a:off x="335360" y="5517232"/>
            <a:ext cx="1152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node32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1431512A-DEEE-2E08-E529-5F83FA3078BA}"/>
              </a:ext>
            </a:extLst>
          </p:cNvPr>
          <p:cNvSpPr/>
          <p:nvPr/>
        </p:nvSpPr>
        <p:spPr>
          <a:xfrm>
            <a:off x="246600" y="479715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40442</TotalTime>
  <Words>4825</Words>
  <Application>Microsoft Office PowerPoint</Application>
  <PresentationFormat>Widescreen</PresentationFormat>
  <Paragraphs>497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2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9226</cp:revision>
  <dcterms:created xsi:type="dcterms:W3CDTF">2015-10-09T06:09:34Z</dcterms:created>
  <dcterms:modified xsi:type="dcterms:W3CDTF">2022-07-22T07:31:04Z</dcterms:modified>
</cp:coreProperties>
</file>