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5"/>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453" r:id="rId70"/>
    <p:sldId id="1130" r:id="rId71"/>
    <p:sldId id="1614" r:id="rId72"/>
    <p:sldId id="1265" r:id="rId73"/>
    <p:sldId id="305" r:id="rId74"/>
    <p:sldId id="1266" r:id="rId75"/>
    <p:sldId id="306" r:id="rId76"/>
    <p:sldId id="308" r:id="rId77"/>
    <p:sldId id="1131" r:id="rId78"/>
    <p:sldId id="1267" r:id="rId79"/>
    <p:sldId id="1132" r:id="rId80"/>
    <p:sldId id="1268" r:id="rId81"/>
    <p:sldId id="1133" r:id="rId82"/>
    <p:sldId id="313" r:id="rId83"/>
    <p:sldId id="1204" r:id="rId84"/>
    <p:sldId id="1134" r:id="rId85"/>
    <p:sldId id="1242" r:id="rId86"/>
    <p:sldId id="1289" r:id="rId87"/>
    <p:sldId id="1135" r:id="rId88"/>
    <p:sldId id="1136" r:id="rId89"/>
    <p:sldId id="1209" r:id="rId90"/>
    <p:sldId id="1269" r:id="rId91"/>
    <p:sldId id="1137" r:id="rId92"/>
    <p:sldId id="1270" r:id="rId93"/>
    <p:sldId id="1138" r:id="rId94"/>
    <p:sldId id="1139" r:id="rId95"/>
    <p:sldId id="1140" r:id="rId96"/>
    <p:sldId id="1078" r:id="rId97"/>
    <p:sldId id="1141" r:id="rId98"/>
    <p:sldId id="1142" r:id="rId99"/>
    <p:sldId id="1143" r:id="rId100"/>
    <p:sldId id="1388" r:id="rId101"/>
    <p:sldId id="1154" r:id="rId102"/>
    <p:sldId id="1144" r:id="rId103"/>
    <p:sldId id="1155" r:id="rId104"/>
    <p:sldId id="1145" r:id="rId105"/>
    <p:sldId id="1146" r:id="rId106"/>
    <p:sldId id="1147" r:id="rId107"/>
    <p:sldId id="1612" r:id="rId108"/>
    <p:sldId id="1613" r:id="rId109"/>
    <p:sldId id="1527" r:id="rId110"/>
    <p:sldId id="1528" r:id="rId111"/>
    <p:sldId id="551" r:id="rId112"/>
    <p:sldId id="554" r:id="rId113"/>
    <p:sldId id="1525" r:id="rId114"/>
    <p:sldId id="1526" r:id="rId115"/>
    <p:sldId id="562" r:id="rId116"/>
    <p:sldId id="563" r:id="rId117"/>
    <p:sldId id="1296" r:id="rId118"/>
    <p:sldId id="1529" r:id="rId119"/>
    <p:sldId id="1530" r:id="rId120"/>
    <p:sldId id="1540" r:id="rId121"/>
    <p:sldId id="1541" r:id="rId122"/>
    <p:sldId id="1542" r:id="rId123"/>
    <p:sldId id="1543" r:id="rId124"/>
    <p:sldId id="1059" r:id="rId125"/>
    <p:sldId id="1060" r:id="rId126"/>
    <p:sldId id="1418" r:id="rId127"/>
    <p:sldId id="576" r:id="rId128"/>
    <p:sldId id="577" r:id="rId129"/>
    <p:sldId id="1564" r:id="rId130"/>
    <p:sldId id="1566"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820" r:id="rId143"/>
    <p:sldId id="414" r:id="rId144"/>
    <p:sldId id="821" r:id="rId145"/>
    <p:sldId id="1077" r:id="rId146"/>
    <p:sldId id="1177" r:id="rId147"/>
    <p:sldId id="1535" r:id="rId148"/>
    <p:sldId id="1536" r:id="rId149"/>
    <p:sldId id="1532" r:id="rId150"/>
    <p:sldId id="1533" r:id="rId151"/>
    <p:sldId id="1534" r:id="rId152"/>
    <p:sldId id="1538" r:id="rId153"/>
    <p:sldId id="1539" r:id="rId154"/>
    <p:sldId id="1152" r:id="rId155"/>
    <p:sldId id="1153" r:id="rId156"/>
    <p:sldId id="1537" r:id="rId157"/>
    <p:sldId id="1548" r:id="rId158"/>
    <p:sldId id="1549" r:id="rId159"/>
    <p:sldId id="564" r:id="rId160"/>
    <p:sldId id="1364" r:id="rId161"/>
    <p:sldId id="826" r:id="rId162"/>
    <p:sldId id="566" r:id="rId163"/>
    <p:sldId id="1211" r:id="rId164"/>
    <p:sldId id="1430" r:id="rId165"/>
    <p:sldId id="1460" r:id="rId166"/>
    <p:sldId id="798" r:id="rId167"/>
    <p:sldId id="1215" r:id="rId168"/>
    <p:sldId id="1427" r:id="rId169"/>
    <p:sldId id="1225" r:id="rId170"/>
    <p:sldId id="1212" r:id="rId171"/>
    <p:sldId id="1213" r:id="rId172"/>
    <p:sldId id="1216" r:id="rId173"/>
    <p:sldId id="1210" r:id="rId174"/>
    <p:sldId id="1151" r:id="rId175"/>
    <p:sldId id="1226" r:id="rId176"/>
    <p:sldId id="443" r:id="rId177"/>
    <p:sldId id="445" r:id="rId178"/>
    <p:sldId id="446" r:id="rId179"/>
    <p:sldId id="1293" r:id="rId180"/>
    <p:sldId id="1403" r:id="rId181"/>
    <p:sldId id="1290" r:id="rId182"/>
    <p:sldId id="1294" r:id="rId183"/>
    <p:sldId id="1283" r:id="rId184"/>
    <p:sldId id="440" r:id="rId185"/>
    <p:sldId id="570" r:id="rId186"/>
    <p:sldId id="827" r:id="rId187"/>
    <p:sldId id="453" r:id="rId188"/>
    <p:sldId id="574" r:id="rId189"/>
    <p:sldId id="838" r:id="rId190"/>
    <p:sldId id="839" r:id="rId191"/>
    <p:sldId id="1271" r:id="rId192"/>
    <p:sldId id="1550" r:id="rId193"/>
    <p:sldId id="1551" r:id="rId194"/>
    <p:sldId id="1574" r:id="rId195"/>
    <p:sldId id="1575" r:id="rId196"/>
    <p:sldId id="1576" r:id="rId197"/>
    <p:sldId id="1577" r:id="rId198"/>
    <p:sldId id="1569" r:id="rId199"/>
    <p:sldId id="1568" r:id="rId200"/>
    <p:sldId id="1573" r:id="rId201"/>
    <p:sldId id="1572" r:id="rId202"/>
    <p:sldId id="1570" r:id="rId203"/>
    <p:sldId id="1578" r:id="rId204"/>
    <p:sldId id="1579" r:id="rId205"/>
    <p:sldId id="1571" r:id="rId206"/>
    <p:sldId id="1580" r:id="rId207"/>
    <p:sldId id="1581" r:id="rId208"/>
    <p:sldId id="1552" r:id="rId209"/>
    <p:sldId id="1553" r:id="rId210"/>
    <p:sldId id="788" r:id="rId211"/>
    <p:sldId id="1544" r:id="rId212"/>
    <p:sldId id="1545" r:id="rId213"/>
    <p:sldId id="1546" r:id="rId2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commentAuthors" Target="commentAuthor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presProps" Target="pres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heme" Target="theme/theme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notesMaster" Target="notesMasters/notesMaster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103</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88</a:t>
            </a:fld>
            <a:endParaRPr lang="en-US"/>
          </a:p>
        </p:txBody>
      </p:sp>
    </p:spTree>
    <p:extLst>
      <p:ext uri="{BB962C8B-B14F-4D97-AF65-F5344CB8AC3E}">
        <p14:creationId xmlns:p14="http://schemas.microsoft.com/office/powerpoint/2010/main" val="170459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clustered and non-clustered index</a:t>
            </a:r>
          </a:p>
        </p:txBody>
      </p:sp>
      <p:sp>
        <p:nvSpPr>
          <p:cNvPr id="10" name="TextBox 9">
            <a:extLst>
              <a:ext uri="{FF2B5EF4-FFF2-40B4-BE49-F238E27FC236}">
                <a16:creationId xmlns:a16="http://schemas.microsoft.com/office/drawing/2014/main" id="{485287CE-286B-4A46-8BFA-0AB68118BFDC}"/>
              </a:ext>
            </a:extLst>
          </p:cNvPr>
          <p:cNvSpPr txBox="1"/>
          <p:nvPr/>
        </p:nvSpPr>
        <p:spPr>
          <a:xfrm>
            <a:off x="191344" y="764704"/>
            <a:ext cx="11737304" cy="1938992"/>
          </a:xfrm>
          <a:prstGeom prst="rect">
            <a:avLst/>
          </a:prstGeom>
          <a:noFill/>
        </p:spPr>
        <p:txBody>
          <a:bodyPr wrap="square">
            <a:spAutoFit/>
          </a:bodyPr>
          <a:lstStyle/>
          <a:p>
            <a:pPr algn="just"/>
            <a:r>
              <a:rPr lang="en-US" b="0" i="0" dirty="0">
                <a:solidFill>
                  <a:srgbClr val="333333"/>
                </a:solidFill>
                <a:effectLst/>
                <a:latin typeface="Palatino Linotype" panose="02040502050505030304" pitchFamily="18" charset="0"/>
              </a:rPr>
              <a:t>Indexing in H2 Database is a process that helps us to return the requested data from the table very fast. If the table does not have an index, it scans the whole table for the requested data.</a:t>
            </a:r>
          </a:p>
          <a:p>
            <a:pPr algn="just"/>
            <a:endParaRPr lang="en-US" b="0" dirty="0">
              <a:solidFill>
                <a:srgbClr val="333333"/>
              </a:solidFill>
              <a:effectLst/>
              <a:latin typeface="Palatino Linotype" panose="02040502050505030304" pitchFamily="18" charset="0"/>
            </a:endParaRPr>
          </a:p>
          <a:p>
            <a:pPr algn="just"/>
            <a:r>
              <a:rPr lang="en-US" b="0" i="0" dirty="0">
                <a:solidFill>
                  <a:srgbClr val="333333"/>
                </a:solidFill>
                <a:effectLst/>
                <a:latin typeface="Palatino Linotype" panose="02040502050505030304" pitchFamily="18" charset="0"/>
              </a:rPr>
              <a:t>H2 Database</a:t>
            </a:r>
            <a:r>
              <a:rPr lang="en-US" b="0" dirty="0">
                <a:solidFill>
                  <a:srgbClr val="333333"/>
                </a:solidFill>
                <a:effectLst/>
                <a:latin typeface="Palatino Linotype" panose="02040502050505030304" pitchFamily="18" charset="0"/>
              </a:rPr>
              <a:t> </a:t>
            </a:r>
            <a:r>
              <a:rPr lang="en-US" dirty="0">
                <a:solidFill>
                  <a:srgbClr val="008000"/>
                </a:solidFill>
                <a:latin typeface="Palatino Linotype" panose="02040502050505030304" pitchFamily="18" charset="0"/>
              </a:rPr>
              <a:t>allows two different types of Indexing:</a:t>
            </a:r>
          </a:p>
          <a:p>
            <a:pPr algn="just"/>
            <a:endParaRPr lang="en-US" sz="400" dirty="0">
              <a:solidFill>
                <a:srgbClr val="008000"/>
              </a:solidFill>
              <a:latin typeface="Palatino Linotype" panose="02040502050505030304" pitchFamily="18" charset="0"/>
            </a:endParaRPr>
          </a:p>
          <a:p>
            <a:pPr marL="285750" indent="-285750" algn="just">
              <a:buFont typeface="Arial" panose="020B0604020202020204" pitchFamily="34" charset="0"/>
              <a:buChar char="•"/>
            </a:pPr>
            <a:r>
              <a:rPr lang="en-US" dirty="0">
                <a:solidFill>
                  <a:srgbClr val="006C86"/>
                </a:solidFill>
              </a:rPr>
              <a:t>Clustered Index</a:t>
            </a:r>
          </a:p>
          <a:p>
            <a:pPr marL="285750" indent="-285750" algn="just">
              <a:buFont typeface="Arial" panose="020B0604020202020204" pitchFamily="34" charset="0"/>
              <a:buChar char="•"/>
            </a:pPr>
            <a:endParaRPr lang="en-US" sz="400" dirty="0">
              <a:solidFill>
                <a:srgbClr val="006C86"/>
              </a:solidFill>
            </a:endParaRPr>
          </a:p>
          <a:p>
            <a:pPr marL="285750" indent="-285750" algn="just">
              <a:buFont typeface="Arial" panose="020B0604020202020204" pitchFamily="34" charset="0"/>
              <a:buChar char="•"/>
            </a:pPr>
            <a:r>
              <a:rPr lang="en-US" dirty="0">
                <a:solidFill>
                  <a:srgbClr val="006C86"/>
                </a:solidFill>
              </a:rPr>
              <a:t>Non-Clustered Index</a:t>
            </a:r>
          </a:p>
        </p:txBody>
      </p:sp>
      <p:sp>
        <p:nvSpPr>
          <p:cNvPr id="2" name="TextBox 1">
            <a:extLst>
              <a:ext uri="{FF2B5EF4-FFF2-40B4-BE49-F238E27FC236}">
                <a16:creationId xmlns:a16="http://schemas.microsoft.com/office/drawing/2014/main" id="{B8BA070F-E5B7-8A48-0AF7-82B001AFCAF1}"/>
              </a:ext>
            </a:extLst>
          </p:cNvPr>
          <p:cNvSpPr txBox="1"/>
          <p:nvPr/>
        </p:nvSpPr>
        <p:spPr>
          <a:xfrm>
            <a:off x="224450" y="2636912"/>
            <a:ext cx="11704197" cy="4124206"/>
          </a:xfrm>
          <a:prstGeom prst="rect">
            <a:avLst/>
          </a:prstGeom>
          <a:noFill/>
        </p:spPr>
        <p:txBody>
          <a:bodyPr wrap="square">
            <a:spAutoFit/>
          </a:bodyPr>
          <a:lstStyle/>
          <a:p>
            <a:pPr algn="just"/>
            <a:r>
              <a:rPr lang="en-IN" sz="2100" b="0" i="0" dirty="0">
                <a:solidFill>
                  <a:srgbClr val="610B4B"/>
                </a:solidFill>
                <a:effectLst/>
                <a:latin typeface="erdana"/>
              </a:rPr>
              <a:t>Clustered Index:-</a:t>
            </a:r>
            <a:r>
              <a:rPr lang="en-IN" sz="2000" b="0" i="0" dirty="0">
                <a:solidFill>
                  <a:srgbClr val="610B4B"/>
                </a:solidFill>
                <a:effectLst/>
                <a:latin typeface="erdana"/>
              </a:rPr>
              <a:t> </a:t>
            </a:r>
          </a:p>
          <a:p>
            <a:pPr marL="285750" indent="-285750" algn="just">
              <a:buFont typeface="Arial" panose="020B0604020202020204" pitchFamily="34" charset="0"/>
              <a:buChar char="•"/>
            </a:pPr>
            <a:r>
              <a:rPr lang="en-US" i="0" dirty="0">
                <a:solidFill>
                  <a:srgbClr val="333333"/>
                </a:solidFill>
                <a:latin typeface="Palatino Linotype" panose="02040502050505030304" pitchFamily="18" charset="0"/>
              </a:rPr>
              <a:t>Clustered index is used to optimize the speed of most common lookups and DML operations like INSERT, UPDATE, and DELETE command. </a:t>
            </a:r>
          </a:p>
          <a:p>
            <a:pPr marL="285750" indent="-285750" algn="just">
              <a:buFont typeface="Arial" panose="020B0604020202020204" pitchFamily="34" charset="0"/>
              <a:buChar char="•"/>
            </a:pPr>
            <a:r>
              <a:rPr lang="en-US" dirty="0">
                <a:solidFill>
                  <a:srgbClr val="333333"/>
                </a:solidFill>
                <a:latin typeface="Palatino Linotype" panose="02040502050505030304" pitchFamily="18" charset="0"/>
              </a:rPr>
              <a:t>Clustered indexes sort and store the data rows in the table based on their key (primary key) values </a:t>
            </a:r>
            <a:r>
              <a:rPr lang="en-US" b="0" i="0" dirty="0">
                <a:solidFill>
                  <a:srgbClr val="333333"/>
                </a:solidFill>
                <a:effectLst/>
                <a:latin typeface="inter-regular"/>
              </a:rPr>
              <a:t>that can be sorted in only one direction. </a:t>
            </a:r>
            <a:r>
              <a:rPr lang="en-US" dirty="0">
                <a:solidFill>
                  <a:srgbClr val="333333"/>
                </a:solidFill>
                <a:latin typeface="Palatino Linotype" panose="02040502050505030304" pitchFamily="18" charset="0"/>
              </a:rPr>
              <a:t> </a:t>
            </a:r>
          </a:p>
          <a:p>
            <a:pPr marL="285750" indent="-285750" algn="just">
              <a:buFont typeface="Arial" panose="020B0604020202020204" pitchFamily="34" charset="0"/>
              <a:buChar char="•"/>
            </a:pPr>
            <a:r>
              <a:rPr lang="en-US" dirty="0">
                <a:solidFill>
                  <a:srgbClr val="333333"/>
                </a:solidFill>
                <a:latin typeface="Palatino Linotype" panose="02040502050505030304" pitchFamily="18" charset="0"/>
              </a:rPr>
              <a:t>If the table column contains a </a:t>
            </a:r>
            <a:r>
              <a:rPr lang="en-US" b="1" dirty="0">
                <a:solidFill>
                  <a:srgbClr val="333333"/>
                </a:solidFill>
                <a:latin typeface="Palatino Linotype" panose="02040502050505030304" pitchFamily="18" charset="0"/>
              </a:rPr>
              <a:t>primary key</a:t>
            </a:r>
            <a:r>
              <a:rPr lang="en-US" dirty="0">
                <a:solidFill>
                  <a:srgbClr val="333333"/>
                </a:solidFill>
                <a:latin typeface="Palatino Linotype" panose="02040502050505030304" pitchFamily="18" charset="0"/>
              </a:rPr>
              <a:t> or </a:t>
            </a:r>
            <a:r>
              <a:rPr lang="en-US" b="1" dirty="0">
                <a:solidFill>
                  <a:srgbClr val="333333"/>
                </a:solidFill>
                <a:latin typeface="Palatino Linotype" panose="02040502050505030304" pitchFamily="18" charset="0"/>
              </a:rPr>
              <a:t>unique key</a:t>
            </a:r>
            <a:r>
              <a:rPr lang="en-US" dirty="0">
                <a:solidFill>
                  <a:srgbClr val="333333"/>
                </a:solidFill>
                <a:latin typeface="Palatino Linotype" panose="02040502050505030304" pitchFamily="18" charset="0"/>
              </a:rPr>
              <a:t>, MySQL creates a clustered index.</a:t>
            </a:r>
          </a:p>
          <a:p>
            <a:pPr marL="285750" indent="-285750" algn="just">
              <a:buFont typeface="Arial" panose="020B0604020202020204" pitchFamily="34" charset="0"/>
              <a:buChar char="•"/>
            </a:pPr>
            <a:r>
              <a:rPr lang="en-US" dirty="0">
                <a:solidFill>
                  <a:srgbClr val="333333"/>
                </a:solidFill>
                <a:latin typeface="Palatino Linotype" panose="02040502050505030304" pitchFamily="18" charset="0"/>
              </a:rPr>
              <a:t>Data retrieval is faster than non-cluster index </a:t>
            </a:r>
          </a:p>
          <a:p>
            <a:pPr algn="just"/>
            <a:endParaRPr lang="en-US" sz="400" dirty="0">
              <a:solidFill>
                <a:srgbClr val="333333"/>
              </a:solidFill>
              <a:latin typeface="Palatino Linotype" panose="02040502050505030304" pitchFamily="18" charset="0"/>
            </a:endParaRPr>
          </a:p>
          <a:p>
            <a:pPr algn="just"/>
            <a:r>
              <a:rPr lang="en-IN" sz="2100" b="0" i="0" dirty="0">
                <a:solidFill>
                  <a:srgbClr val="610B4B"/>
                </a:solidFill>
                <a:effectLst/>
                <a:latin typeface="erdana"/>
              </a:rPr>
              <a:t>Non-Clustered Index:-</a:t>
            </a:r>
            <a:r>
              <a:rPr lang="en-IN" sz="2000" b="0" i="0" dirty="0">
                <a:solidFill>
                  <a:srgbClr val="610B4B"/>
                </a:solidFill>
                <a:effectLst/>
                <a:latin typeface="erdana"/>
              </a:rPr>
              <a:t> </a:t>
            </a:r>
          </a:p>
          <a:p>
            <a:pPr marL="285750" indent="-285750" algn="just">
              <a:buFont typeface="Arial" panose="020B0604020202020204" pitchFamily="34" charset="0"/>
              <a:buChar char="•"/>
            </a:pPr>
            <a:r>
              <a:rPr lang="en-US" dirty="0">
                <a:solidFill>
                  <a:srgbClr val="333333"/>
                </a:solidFill>
                <a:latin typeface="Palatino Linotype" panose="02040502050505030304" pitchFamily="18" charset="0"/>
              </a:rPr>
              <a:t>The indexes other than PRIMARY indexes (clustered indexes) called a non-clustered index. </a:t>
            </a:r>
          </a:p>
          <a:p>
            <a:pPr marL="285750" indent="-285750" algn="just">
              <a:buFont typeface="Arial" panose="020B0604020202020204" pitchFamily="34" charset="0"/>
              <a:buChar char="•"/>
            </a:pPr>
            <a:r>
              <a:rPr lang="en-US" dirty="0">
                <a:solidFill>
                  <a:srgbClr val="333333"/>
                </a:solidFill>
                <a:latin typeface="Palatino Linotype" panose="02040502050505030304" pitchFamily="18" charset="0"/>
              </a:rPr>
              <a:t>The non-clustered indexes are also known as secondary indexes.</a:t>
            </a:r>
          </a:p>
          <a:p>
            <a:pPr marL="285750" indent="-285750" algn="just">
              <a:buFont typeface="Arial" panose="020B0604020202020204" pitchFamily="34" charset="0"/>
              <a:buChar char="•"/>
            </a:pPr>
            <a:r>
              <a:rPr lang="en-US" dirty="0">
                <a:solidFill>
                  <a:srgbClr val="333333"/>
                </a:solidFill>
                <a:latin typeface="Palatino Linotype" panose="02040502050505030304" pitchFamily="18" charset="0"/>
              </a:rPr>
              <a:t>The non-clustered index and table data are both stored in different places. </a:t>
            </a:r>
          </a:p>
          <a:p>
            <a:pPr marL="285750" indent="-285750" algn="just">
              <a:buFont typeface="Arial" panose="020B0604020202020204" pitchFamily="34" charset="0"/>
              <a:buChar char="•"/>
            </a:pPr>
            <a:r>
              <a:rPr lang="en-US" b="0" i="0" dirty="0">
                <a:solidFill>
                  <a:srgbClr val="333333"/>
                </a:solidFill>
                <a:effectLst/>
                <a:latin typeface="inter-regular"/>
              </a:rPr>
              <a:t>It is not sorted (ordering) the table data.</a:t>
            </a:r>
          </a:p>
          <a:p>
            <a:pPr marL="285750" indent="-285750" algn="just">
              <a:buFont typeface="Arial" panose="020B0604020202020204" pitchFamily="34" charset="0"/>
              <a:buChar char="•"/>
            </a:pPr>
            <a:r>
              <a:rPr lang="en-US" dirty="0">
                <a:solidFill>
                  <a:srgbClr val="333333"/>
                </a:solidFill>
                <a:latin typeface="Palatino Linotype" panose="02040502050505030304" pitchFamily="18" charset="0"/>
              </a:rPr>
              <a:t>Extra space is required to store logical structure</a:t>
            </a:r>
            <a:endParaRPr lang="en-US" dirty="0">
              <a:solidFill>
                <a:srgbClr val="333333"/>
              </a:solidFill>
              <a:latin typeface="inter-regular"/>
            </a:endParaRPr>
          </a:p>
          <a:p>
            <a:pPr marL="285750" indent="-285750" algn="just">
              <a:buFont typeface="Arial" panose="020B0604020202020204" pitchFamily="34" charset="0"/>
              <a:buChar char="•"/>
            </a:pPr>
            <a:r>
              <a:rPr lang="en-US" dirty="0">
                <a:solidFill>
                  <a:srgbClr val="333333"/>
                </a:solidFill>
                <a:latin typeface="Palatino Linotype" panose="02040502050505030304" pitchFamily="18" charset="0"/>
              </a:rPr>
              <a:t>Data update is faster than clustered index</a:t>
            </a:r>
            <a:endParaRPr lang="en-IN" dirty="0">
              <a:solidFill>
                <a:srgbClr val="333333"/>
              </a:solidFill>
              <a:latin typeface="Palatino Linotype" panose="02040502050505030304" pitchFamily="18" charset="0"/>
            </a:endParaRPr>
          </a:p>
        </p:txBody>
      </p:sp>
    </p:spTree>
    <p:extLst>
      <p:ext uri="{BB962C8B-B14F-4D97-AF65-F5344CB8AC3E}">
        <p14:creationId xmlns:p14="http://schemas.microsoft.com/office/powerpoint/2010/main" val="249524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0077AA"/>
                </a:solidFill>
                <a:latin typeface="Liberation Mono"/>
                <a:cs typeface="Arial" panose="020B0604020202020204" pitchFamily="34" charset="0"/>
              </a:rPr>
              <a:t>PRIMARY 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0077AA"/>
                </a:solidFill>
                <a:latin typeface="Liberation Mono"/>
                <a:cs typeface="Arial" panose="020B0604020202020204" pitchFamily="34" charset="0"/>
              </a:rPr>
              <a:t>PRIMARY KEY</a:t>
            </a:r>
            <a:r>
              <a:rPr lang="en-US" sz="2000" dirty="0">
                <a:latin typeface="Liberation Mono"/>
                <a:cs typeface="Arial" panose="020B0604020202020204" pitchFamily="34" charset="0"/>
              </a:rPr>
              <a:t>(</a:t>
            </a:r>
            <a:r>
              <a:rPr lang="en-IN" sz="2000" i="1" dirty="0">
                <a:latin typeface="Liberation Mono"/>
              </a:rPr>
              <a:t>columnName</a:t>
            </a:r>
            <a:r>
              <a:rPr lang="en-US" sz="2000" dirty="0">
                <a:latin typeface="Liberation Mono"/>
                <a:cs typeface="Arial" panose="020B0604020202020204" pitchFamily="34" charset="0"/>
              </a:rPr>
              <a:t>)</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Tree>
    <p:extLst>
      <p:ext uri="{BB962C8B-B14F-4D97-AF65-F5344CB8AC3E}">
        <p14:creationId xmlns:p14="http://schemas.microsoft.com/office/powerpoint/2010/main" val="1915163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a:solidFill>
                  <a:srgbClr val="0077AA"/>
                </a:solidFill>
                <a:latin typeface="Liberation Mono"/>
                <a:cs typeface="Arial" panose="020B0604020202020204" pitchFamily="34" charset="0"/>
              </a:rPr>
              <a:t>TABLE</a:t>
            </a:r>
            <a:r>
              <a:rPr lang="en-US">
                <a:latin typeface="Liberation Mono"/>
              </a:rPr>
              <a:t> dept(</a:t>
            </a:r>
            <a:r>
              <a:rPr lang="en-US" dirty="0">
                <a:latin typeface="Liberation Mono"/>
              </a:rPr>
              <a: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36988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9676909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44655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694967"/>
            <a:ext cx="11493887" cy="13542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8455713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2783192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3" name="Rectangle 2"/>
          <p:cNvSpPr/>
          <p:nvPr/>
        </p:nvSpPr>
        <p:spPr>
          <a:xfrm>
            <a:off x="140939" y="767263"/>
            <a:ext cx="9524369" cy="163121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DELETE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UPDATE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buFont typeface="Arial" panose="020B0604020202020204" pitchFamily="34" charset="0"/>
              <a:buChar char="•"/>
            </a:pPr>
            <a:endParaRPr lang="en-IN" sz="2000" dirty="0">
              <a:solidFill>
                <a:srgbClr val="000000"/>
              </a:solidFill>
              <a:latin typeface="Liberation Mono"/>
              <a:cs typeface="Arial" panose="020B0604020202020204" pitchFamily="34" charset="0"/>
            </a:endParaRPr>
          </a:p>
          <a:p>
            <a:r>
              <a:rPr lang="en-IN" sz="2000" i="1" dirty="0">
                <a:solidFill>
                  <a:srgbClr val="000000"/>
                </a:solidFill>
                <a:latin typeface="Liberation Mono"/>
                <a:cs typeface="Arial" panose="020B0604020202020204" pitchFamily="34" charset="0"/>
              </a:rPr>
              <a:t>reference_option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RESTRICT</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CASCADE</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990055"/>
                </a:solidFill>
                <a:latin typeface="Liberation Mono"/>
                <a:cs typeface="Arial" panose="020B0604020202020204" pitchFamily="34" charset="0"/>
              </a:rPr>
              <a:t>NULL</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NO</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ACTION</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DEFAULT</a:t>
            </a:r>
            <a:endParaRPr lang="en-IN" sz="2000" dirty="0">
              <a:latin typeface="Liberation Mono"/>
              <a:cs typeface="Arial" panose="020B0604020202020204" pitchFamily="34" charset="0"/>
            </a:endParaRPr>
          </a:p>
        </p:txBody>
      </p:sp>
      <p:sp>
        <p:nvSpPr>
          <p:cNvPr id="8" name="Rectangle 7"/>
          <p:cNvSpPr/>
          <p:nvPr/>
        </p:nvSpPr>
        <p:spPr>
          <a:xfrm>
            <a:off x="140939" y="2760144"/>
            <a:ext cx="11910122"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When an UPDATE or DELETE operation affects a key value in the parent table that has matching rows in the child table, the result depends on the referential action specified using ON UPDATE and ON DELETE sub clauses of the FOREIGN KEY clause.</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ON DELETE or ON UPDATE that is not specified, the default action is always RESTRICT.</a:t>
            </a:r>
          </a:p>
        </p:txBody>
      </p:sp>
      <p:sp>
        <p:nvSpPr>
          <p:cNvPr id="2" name="Rectangle 1"/>
          <p:cNvSpPr/>
          <p:nvPr/>
        </p:nvSpPr>
        <p:spPr>
          <a:xfrm>
            <a:off x="7248128" y="794402"/>
            <a:ext cx="4802933" cy="707886"/>
          </a:xfrm>
          <a:prstGeom prst="rect">
            <a:avLst/>
          </a:prstGeom>
          <a:solidFill>
            <a:schemeClr val="accent5">
              <a:lumMod val="50000"/>
            </a:schemeClr>
          </a:solidFill>
        </p:spPr>
        <p:txBody>
          <a:bodyPr wrap="square">
            <a:spAutoFit/>
          </a:bodyPr>
          <a:lstStyle/>
          <a:p>
            <a:r>
              <a:rPr lang="en-IN" sz="2000" dirty="0">
                <a:solidFill>
                  <a:schemeClr val="bg1">
                    <a:lumMod val="95000"/>
                  </a:schemeClr>
                </a:solidFill>
                <a:latin typeface="Arial" panose="020B0604020202020204" pitchFamily="34" charset="0"/>
                <a:cs typeface="Arial" panose="020B0604020202020204" pitchFamily="34" charset="0"/>
              </a:rPr>
              <a:t>Cascaded FOREIGN KEY actions do not activate triggers.</a:t>
            </a:r>
          </a:p>
        </p:txBody>
      </p:sp>
    </p:spTree>
    <p:extLst>
      <p:ext uri="{BB962C8B-B14F-4D97-AF65-F5344CB8AC3E}">
        <p14:creationId xmlns:p14="http://schemas.microsoft.com/office/powerpoint/2010/main" val="1583349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2" name="Rectangle 1"/>
          <p:cNvSpPr/>
          <p:nvPr/>
        </p:nvSpPr>
        <p:spPr>
          <a:xfrm>
            <a:off x="335360" y="404664"/>
            <a:ext cx="11521280" cy="178510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CASCADE: Delete or update the row from the parent table, and automatically delete or update the matching rows in the child table. Both ON DELETE CASCADE and ON UPDATE CASCADE are supported.</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NULL: Delete or update the row from the parent table, and set the foreign key column or columns in the child table to NULL. Both ON DELETE SET NULL and ON UPDATE SET NULL clauses are supported.</a:t>
            </a:r>
          </a:p>
        </p:txBody>
      </p:sp>
      <p:sp>
        <p:nvSpPr>
          <p:cNvPr id="8" name="Rectangle 7">
            <a:extLst>
              <a:ext uri="{FF2B5EF4-FFF2-40B4-BE49-F238E27FC236}">
                <a16:creationId xmlns:a16="http://schemas.microsoft.com/office/drawing/2014/main" id="{A78FEABA-0D7A-4238-A3D4-960FA1F84DF3}"/>
              </a:ext>
            </a:extLst>
          </p:cNvPr>
          <p:cNvSpPr/>
          <p:nvPr/>
        </p:nvSpPr>
        <p:spPr>
          <a:xfrm>
            <a:off x="191344" y="2480248"/>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69A7CC67-8070-4D44-BD42-D83DCB27D62F}"/>
              </a:ext>
            </a:extLst>
          </p:cNvPr>
          <p:cNvSpPr/>
          <p:nvPr/>
        </p:nvSpPr>
        <p:spPr>
          <a:xfrm>
            <a:off x="3585862" y="2420888"/>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DELETE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72E3CCCC-BC68-471E-8C79-B6BD867408B8}"/>
              </a:ext>
            </a:extLst>
          </p:cNvPr>
          <p:cNvSpPr/>
          <p:nvPr/>
        </p:nvSpPr>
        <p:spPr>
          <a:xfrm>
            <a:off x="3585861" y="4697449"/>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UPDATE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6924874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on delete / on update – foreign key</a:t>
            </a:r>
          </a:p>
        </p:txBody>
      </p:sp>
      <p:sp>
        <p:nvSpPr>
          <p:cNvPr id="5" name="Rectangle 4">
            <a:extLst>
              <a:ext uri="{FF2B5EF4-FFF2-40B4-BE49-F238E27FC236}">
                <a16:creationId xmlns:a16="http://schemas.microsoft.com/office/drawing/2014/main" id="{1EC3AF28-8BF6-4AD8-9E4B-250822387F63}"/>
              </a:ext>
            </a:extLst>
          </p:cNvPr>
          <p:cNvSpPr/>
          <p:nvPr/>
        </p:nvSpPr>
        <p:spPr>
          <a:xfrm>
            <a:off x="191344" y="887810"/>
            <a:ext cx="11737304" cy="3416320"/>
          </a:xfrm>
          <a:prstGeom prst="rect">
            <a:avLst/>
          </a:prstGeom>
        </p:spPr>
        <p:txBody>
          <a:bodyPr wrap="square">
            <a:spAutoFit/>
          </a:bodyPr>
          <a:lstStyle/>
          <a:p>
            <a:r>
              <a:rPr lang="en-IN" dirty="0">
                <a:solidFill>
                  <a:srgbClr val="2658E6"/>
                </a:solidFill>
                <a:latin typeface="Arial" panose="020B0604020202020204" pitchFamily="34" charset="0"/>
                <a:cs typeface="Arial" panose="020B0604020202020204" pitchFamily="34" charset="0"/>
              </a:rPr>
              <a:t>SET</a:t>
            </a:r>
            <a:r>
              <a:rPr lang="en-IN" dirty="0">
                <a:solidFill>
                  <a:srgbClr val="006C86"/>
                </a:solidFill>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 Delete or update the row from the parent table and set the foreign key column or columns in the child table to NULL. If you specify a SET NULL action, make sure that you have not declared the columns in the child table as NOT NULL.</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RESTRICT</a:t>
            </a:r>
            <a:r>
              <a:rPr lang="en-IN" dirty="0">
                <a:latin typeface="Arial" panose="020B0604020202020204" pitchFamily="34" charset="0"/>
                <a:cs typeface="Arial" panose="020B0604020202020204" pitchFamily="34" charset="0"/>
              </a:rPr>
              <a:t>: Rejects the delete or update operation for the parent table. Specifying RESTRICT (or NO ACTION) is the same as omitting the ON DELETE or ON UPDATE clause.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NO</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ACTION</a:t>
            </a:r>
            <a:r>
              <a:rPr lang="en-IN" dirty="0">
                <a:latin typeface="Arial" panose="020B0604020202020204" pitchFamily="34" charset="0"/>
                <a:cs typeface="Arial" panose="020B0604020202020204" pitchFamily="34" charset="0"/>
              </a:rPr>
              <a:t>:  Is equivalent to RESTRICT. The MySQL Server rejects the delete or update operation for the parent table if there is a related foreign key value in the referenced table.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This action is recognized by the MySQL parser, but both InnoDB and NDB reject table definitions containing ON DELETE SET DEFAULT or ON UPDATE SET DEFAULT clauses.</a:t>
            </a:r>
          </a:p>
        </p:txBody>
      </p:sp>
    </p:spTree>
    <p:extLst>
      <p:ext uri="{BB962C8B-B14F-4D97-AF65-F5344CB8AC3E}">
        <p14:creationId xmlns:p14="http://schemas.microsoft.com/office/powerpoint/2010/main" val="36207593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52950</TotalTime>
  <Words>20461</Words>
  <Application>Microsoft Office PowerPoint</Application>
  <PresentationFormat>Widescreen</PresentationFormat>
  <Paragraphs>2699</Paragraphs>
  <Slides>213</Slides>
  <Notes>17</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213</vt:i4>
      </vt:variant>
    </vt:vector>
  </HeadingPairs>
  <TitlesOfParts>
    <vt:vector size="233" baseType="lpstr">
      <vt:lpstr>SimSun</vt:lpstr>
      <vt:lpstr>arial</vt:lpstr>
      <vt:lpstr>arial</vt:lpstr>
      <vt:lpstr>Bookman Old Style</vt:lpstr>
      <vt:lpstr>Calibri</vt:lpstr>
      <vt:lpstr>Cambria</vt:lpstr>
      <vt:lpstr>Consolas</vt:lpstr>
      <vt:lpstr>erdana</vt:lpstr>
      <vt:lpstr>Gill Sans MT</vt:lpstr>
      <vt:lpstr>inter-regular</vt:lpstr>
      <vt:lpstr>Liberation Mono</vt:lpstr>
      <vt:lpstr>Palatino Linotype</vt:lpstr>
      <vt:lpstr>Roboto</vt:lpstr>
      <vt:lpstr>Segoe Print</vt:lpstr>
      <vt:lpstr>Segoe UI</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11867</cp:revision>
  <dcterms:created xsi:type="dcterms:W3CDTF">2015-10-09T06:09:34Z</dcterms:created>
  <dcterms:modified xsi:type="dcterms:W3CDTF">2023-05-25T10:59:49Z</dcterms:modified>
</cp:coreProperties>
</file>