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4"/>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306" r:id="rId75"/>
    <p:sldId id="308" r:id="rId76"/>
    <p:sldId id="1131" r:id="rId77"/>
    <p:sldId id="1267" r:id="rId78"/>
    <p:sldId id="1132" r:id="rId79"/>
    <p:sldId id="1268" r:id="rId80"/>
    <p:sldId id="1133" r:id="rId81"/>
    <p:sldId id="313" r:id="rId82"/>
    <p:sldId id="1204" r:id="rId83"/>
    <p:sldId id="1134" r:id="rId84"/>
    <p:sldId id="1242" r:id="rId85"/>
    <p:sldId id="1289" r:id="rId86"/>
    <p:sldId id="1135" r:id="rId87"/>
    <p:sldId id="1136" r:id="rId88"/>
    <p:sldId id="1209" r:id="rId89"/>
    <p:sldId id="1269" r:id="rId90"/>
    <p:sldId id="1137" r:id="rId91"/>
    <p:sldId id="1270" r:id="rId92"/>
    <p:sldId id="1138" r:id="rId93"/>
    <p:sldId id="1139" r:id="rId94"/>
    <p:sldId id="1140" r:id="rId95"/>
    <p:sldId id="1078" r:id="rId96"/>
    <p:sldId id="1141" r:id="rId97"/>
    <p:sldId id="1142" r:id="rId98"/>
    <p:sldId id="1143" r:id="rId99"/>
    <p:sldId id="1388" r:id="rId100"/>
    <p:sldId id="1154" r:id="rId101"/>
    <p:sldId id="1144" r:id="rId102"/>
    <p:sldId id="1155" r:id="rId103"/>
    <p:sldId id="1145" r:id="rId104"/>
    <p:sldId id="1146" r:id="rId105"/>
    <p:sldId id="1147" r:id="rId106"/>
    <p:sldId id="1612" r:id="rId107"/>
    <p:sldId id="1613" r:id="rId108"/>
    <p:sldId id="1527" r:id="rId109"/>
    <p:sldId id="1528" r:id="rId110"/>
    <p:sldId id="551" r:id="rId111"/>
    <p:sldId id="554" r:id="rId112"/>
    <p:sldId id="1525" r:id="rId113"/>
    <p:sldId id="1526" r:id="rId114"/>
    <p:sldId id="562" r:id="rId115"/>
    <p:sldId id="563" r:id="rId116"/>
    <p:sldId id="1296" r:id="rId117"/>
    <p:sldId id="1529" r:id="rId118"/>
    <p:sldId id="1530" r:id="rId119"/>
    <p:sldId id="1540" r:id="rId120"/>
    <p:sldId id="1541" r:id="rId121"/>
    <p:sldId id="1542" r:id="rId122"/>
    <p:sldId id="1543" r:id="rId123"/>
    <p:sldId id="1059" r:id="rId124"/>
    <p:sldId id="1060" r:id="rId125"/>
    <p:sldId id="1418" r:id="rId126"/>
    <p:sldId id="576" r:id="rId127"/>
    <p:sldId id="577" r:id="rId128"/>
    <p:sldId id="1564" r:id="rId129"/>
    <p:sldId id="1566" r:id="rId130"/>
    <p:sldId id="1474" r:id="rId131"/>
    <p:sldId id="1475" r:id="rId132"/>
    <p:sldId id="1476" r:id="rId133"/>
    <p:sldId id="1477" r:id="rId134"/>
    <p:sldId id="1478" r:id="rId135"/>
    <p:sldId id="1479" r:id="rId136"/>
    <p:sldId id="1481" r:id="rId137"/>
    <p:sldId id="625" r:id="rId138"/>
    <p:sldId id="1150" r:id="rId139"/>
    <p:sldId id="393" r:id="rId140"/>
    <p:sldId id="395" r:id="rId141"/>
    <p:sldId id="820" r:id="rId142"/>
    <p:sldId id="414" r:id="rId143"/>
    <p:sldId id="821" r:id="rId144"/>
    <p:sldId id="1077" r:id="rId145"/>
    <p:sldId id="1177" r:id="rId146"/>
    <p:sldId id="1535" r:id="rId147"/>
    <p:sldId id="1536" r:id="rId148"/>
    <p:sldId id="1532" r:id="rId149"/>
    <p:sldId id="1533" r:id="rId150"/>
    <p:sldId id="1534" r:id="rId151"/>
    <p:sldId id="1538" r:id="rId152"/>
    <p:sldId id="1539" r:id="rId153"/>
    <p:sldId id="1152" r:id="rId154"/>
    <p:sldId id="1153" r:id="rId155"/>
    <p:sldId id="1537" r:id="rId156"/>
    <p:sldId id="1548" r:id="rId157"/>
    <p:sldId id="1549" r:id="rId158"/>
    <p:sldId id="564" r:id="rId159"/>
    <p:sldId id="1364" r:id="rId160"/>
    <p:sldId id="826" r:id="rId161"/>
    <p:sldId id="566" r:id="rId162"/>
    <p:sldId id="1211" r:id="rId163"/>
    <p:sldId id="1430" r:id="rId164"/>
    <p:sldId id="1460" r:id="rId165"/>
    <p:sldId id="798" r:id="rId166"/>
    <p:sldId id="1215" r:id="rId167"/>
    <p:sldId id="1427" r:id="rId168"/>
    <p:sldId id="1225" r:id="rId169"/>
    <p:sldId id="1212" r:id="rId170"/>
    <p:sldId id="1213" r:id="rId171"/>
    <p:sldId id="1216" r:id="rId172"/>
    <p:sldId id="1210" r:id="rId173"/>
    <p:sldId id="1151" r:id="rId174"/>
    <p:sldId id="1226" r:id="rId175"/>
    <p:sldId id="443" r:id="rId176"/>
    <p:sldId id="445" r:id="rId177"/>
    <p:sldId id="446" r:id="rId178"/>
    <p:sldId id="1293" r:id="rId179"/>
    <p:sldId id="1403" r:id="rId180"/>
    <p:sldId id="1290" r:id="rId181"/>
    <p:sldId id="1294" r:id="rId182"/>
    <p:sldId id="1283" r:id="rId183"/>
    <p:sldId id="440" r:id="rId184"/>
    <p:sldId id="570" r:id="rId185"/>
    <p:sldId id="827" r:id="rId186"/>
    <p:sldId id="453" r:id="rId187"/>
    <p:sldId id="574" r:id="rId188"/>
    <p:sldId id="838" r:id="rId189"/>
    <p:sldId id="839" r:id="rId190"/>
    <p:sldId id="1271" r:id="rId191"/>
    <p:sldId id="1550" r:id="rId192"/>
    <p:sldId id="1551" r:id="rId193"/>
    <p:sldId id="1574" r:id="rId194"/>
    <p:sldId id="1575" r:id="rId195"/>
    <p:sldId id="1576" r:id="rId196"/>
    <p:sldId id="1577" r:id="rId197"/>
    <p:sldId id="1569" r:id="rId198"/>
    <p:sldId id="1568" r:id="rId199"/>
    <p:sldId id="1573" r:id="rId200"/>
    <p:sldId id="1572" r:id="rId201"/>
    <p:sldId id="1570" r:id="rId202"/>
    <p:sldId id="1578" r:id="rId203"/>
    <p:sldId id="1579" r:id="rId204"/>
    <p:sldId id="1571" r:id="rId205"/>
    <p:sldId id="1580" r:id="rId206"/>
    <p:sldId id="1581" r:id="rId207"/>
    <p:sldId id="1552" r:id="rId208"/>
    <p:sldId id="1553" r:id="rId209"/>
    <p:sldId id="788" r:id="rId210"/>
    <p:sldId id="1544" r:id="rId211"/>
    <p:sldId id="1545" r:id="rId212"/>
    <p:sldId id="1546" r:id="rId2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ableStyles" Target="tableStyles.xml"/><Relationship Id="rId3" Type="http://schemas.openxmlformats.org/officeDocument/2006/relationships/slide" Target="slides/slide2.xml"/><Relationship Id="rId214"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commentAuthors" Target="commentAuthor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102</a:t>
            </a:fld>
            <a:endParaRPr lang="en-IN"/>
          </a:p>
        </p:txBody>
      </p:sp>
    </p:spTree>
    <p:extLst>
      <p:ext uri="{BB962C8B-B14F-4D97-AF65-F5344CB8AC3E}">
        <p14:creationId xmlns:p14="http://schemas.microsoft.com/office/powerpoint/2010/main" val="690089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161</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77</a:t>
            </a:fld>
            <a:endParaRPr lang="en-IN"/>
          </a:p>
        </p:txBody>
      </p:sp>
    </p:spTree>
    <p:extLst>
      <p:ext uri="{BB962C8B-B14F-4D97-AF65-F5344CB8AC3E}">
        <p14:creationId xmlns:p14="http://schemas.microsoft.com/office/powerpoint/2010/main" val="2677021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79</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29D91-C89F-4238-95A2-0EBF9E6AB453}" type="slidenum">
              <a:rPr lang="en-US" smtClean="0"/>
              <a:pPr/>
              <a:t>87</a:t>
            </a:fld>
            <a:endParaRPr lang="en-US"/>
          </a:p>
        </p:txBody>
      </p:sp>
    </p:spTree>
    <p:extLst>
      <p:ext uri="{BB962C8B-B14F-4D97-AF65-F5344CB8AC3E}">
        <p14:creationId xmlns:p14="http://schemas.microsoft.com/office/powerpoint/2010/main" val="1704597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540749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2367807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3588081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check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321575" y="5221262"/>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CHECK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1A47A7E4-6467-4917-8D00-2F5C31C7F533}"/>
              </a:ext>
            </a:extLst>
          </p:cNvPr>
          <p:cNvSpPr/>
          <p:nvPr/>
        </p:nvSpPr>
        <p:spPr>
          <a:xfrm>
            <a:off x="407369" y="3140969"/>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4" name="Rectangle 3">
            <a:extLst>
              <a:ext uri="{FF2B5EF4-FFF2-40B4-BE49-F238E27FC236}">
                <a16:creationId xmlns:a16="http://schemas.microsoft.com/office/drawing/2014/main" id="{8365B915-0BE6-4CC7-A577-94F326CFA22C}"/>
              </a:ext>
            </a:extLst>
          </p:cNvPr>
          <p:cNvSpPr/>
          <p:nvPr/>
        </p:nvSpPr>
        <p:spPr>
          <a:xfrm>
            <a:off x="190550" y="1458000"/>
            <a:ext cx="8641754" cy="1015663"/>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dirty="0">
                <a:solidFill>
                  <a:srgbClr val="0077AA"/>
                </a:solidFill>
                <a:latin typeface="Liberation Mono"/>
              </a:rPr>
              <a:t>CONSTRAINT</a:t>
            </a:r>
            <a:r>
              <a:rPr lang="en-IN" sz="2000" dirty="0">
                <a:latin typeface="Liberation Mono"/>
                <a:cs typeface="Arial" panose="020B0604020202020204" pitchFamily="34" charset="0"/>
              </a:rPr>
              <a:t> [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87035530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0A39D530-940F-4419-B655-0910E600C441}"/>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614263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id="{632310A1-C3ED-4F6A-B1B8-68016A2C05F9}"/>
              </a:ext>
            </a:extLst>
          </p:cNvPr>
          <p:cNvSpPr/>
          <p:nvPr/>
        </p:nvSpPr>
        <p:spPr>
          <a:xfrm>
            <a:off x="5807967" y="3789040"/>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FD998E65-2285-4F02-85BD-82F5A3CC8922}"/>
              </a:ext>
            </a:extLst>
          </p:cNvPr>
          <p:cNvSpPr/>
          <p:nvPr/>
        </p:nvSpPr>
        <p:spPr>
          <a:xfrm>
            <a:off x="5807968" y="1358791"/>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9B0522-274A-4471-9276-674C3760AA83}"/>
              </a:ext>
            </a:extLst>
          </p:cNvPr>
          <p:cNvSpPr/>
          <p:nvPr/>
        </p:nvSpPr>
        <p:spPr>
          <a:xfrm>
            <a:off x="407368" y="526097"/>
            <a:ext cx="11521280" cy="646331"/>
          </a:xfrm>
          <a:prstGeom prst="rect">
            <a:avLst/>
          </a:prstGeom>
        </p:spPr>
        <p:txBody>
          <a:bodyPr wrap="square">
            <a:spAutoFit/>
          </a:bodyPr>
          <a:lstStyle/>
          <a:p>
            <a:r>
              <a:rPr lang="en-US" dirty="0"/>
              <a:t>The check constraint defined on a table must refer to only columns in that table. It can not refer to columns in other tables.</a:t>
            </a:r>
          </a:p>
        </p:txBody>
      </p:sp>
      <p:sp>
        <p:nvSpPr>
          <p:cNvPr id="7" name="Rectangle 6">
            <a:extLst>
              <a:ext uri="{FF2B5EF4-FFF2-40B4-BE49-F238E27FC236}">
                <a16:creationId xmlns:a16="http://schemas.microsoft.com/office/drawing/2014/main" id="{C884CE47-3510-46E3-854C-338AD3497CBF}"/>
              </a:ext>
            </a:extLst>
          </p:cNvPr>
          <p:cNvSpPr/>
          <p:nvPr/>
        </p:nvSpPr>
        <p:spPr>
          <a:xfrm>
            <a:off x="478806" y="1334541"/>
            <a:ext cx="9253692"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PRIMARY</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sp>
        <p:nvSpPr>
          <p:cNvPr id="8" name="Rectangle 7">
            <a:extLst>
              <a:ext uri="{FF2B5EF4-FFF2-40B4-BE49-F238E27FC236}">
                <a16:creationId xmlns:a16="http://schemas.microsoft.com/office/drawing/2014/main" id="{4E579850-14EE-4B20-9702-F3C986761C4F}"/>
              </a:ext>
            </a:extLst>
          </p:cNvPr>
          <p:cNvSpPr/>
          <p:nvPr/>
        </p:nvSpPr>
        <p:spPr>
          <a:xfrm>
            <a:off x="508360" y="3009726"/>
            <a:ext cx="8411524"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test </a:t>
            </a:r>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chk_id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a:t>
            </a:r>
            <a:r>
              <a:rPr lang="en-IN" dirty="0">
                <a:latin typeface="Liberation Mono"/>
                <a:cs typeface="Arial" panose="020B0604020202020204" pitchFamily="34" charset="0"/>
              </a:rPr>
              <a:t>test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latin typeface="Liberation Mono"/>
                <a:cs typeface="Arial" panose="020B0604020202020204" pitchFamily="34" charset="0"/>
              </a:rPr>
              <a:t> chk_id;</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9576622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94290-0D63-4016-81C6-859CCBD4D443}"/>
              </a:ext>
            </a:extLst>
          </p:cNvPr>
          <p:cNvSpPr/>
          <p:nvPr/>
        </p:nvSpPr>
        <p:spPr>
          <a:xfrm>
            <a:off x="1524596" y="46366"/>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check with (in, like, and between)</a:t>
            </a:r>
          </a:p>
        </p:txBody>
      </p:sp>
      <p:sp>
        <p:nvSpPr>
          <p:cNvPr id="8" name="Rectangle 7">
            <a:extLst>
              <a:ext uri="{FF2B5EF4-FFF2-40B4-BE49-F238E27FC236}">
                <a16:creationId xmlns:a16="http://schemas.microsoft.com/office/drawing/2014/main" id="{39EE2652-EC8A-4B3D-B413-CB5BD593191C}"/>
              </a:ext>
            </a:extLst>
          </p:cNvPr>
          <p:cNvSpPr/>
          <p:nvPr/>
        </p:nvSpPr>
        <p:spPr>
          <a:xfrm>
            <a:off x="290745" y="817897"/>
            <a:ext cx="899043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CHECK</a:t>
            </a:r>
            <a:r>
              <a:rPr lang="en-US" dirty="0">
                <a:latin typeface="Arial" panose="020B0604020202020204" pitchFamily="34" charset="0"/>
                <a:cs typeface="Arial" panose="020B0604020202020204" pitchFamily="34" charset="0"/>
              </a:rPr>
              <a:t> constraint using </a:t>
            </a:r>
            <a:r>
              <a:rPr lang="en-US" dirty="0">
                <a:solidFill>
                  <a:srgbClr val="C00000"/>
                </a:solidFill>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LIKE</a:t>
            </a:r>
            <a:r>
              <a:rPr lang="en-US" dirty="0">
                <a:latin typeface="Arial" panose="020B0604020202020204" pitchFamily="34" charset="0"/>
                <a:cs typeface="Arial" panose="020B0604020202020204" pitchFamily="34" charset="0"/>
              </a:rPr>
              <a:t>, and </a:t>
            </a:r>
            <a:r>
              <a:rPr lang="en-US" dirty="0">
                <a:solidFill>
                  <a:srgbClr val="C00000"/>
                </a:solidFill>
                <a:latin typeface="Arial" panose="020B0604020202020204" pitchFamily="34" charset="0"/>
                <a:cs typeface="Arial" panose="020B0604020202020204" pitchFamily="34" charset="0"/>
              </a:rPr>
              <a:t>BETWEEN</a:t>
            </a:r>
            <a:r>
              <a:rPr lang="en-US" dirty="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968F81E-A313-4737-B699-5057C629D90C}"/>
              </a:ext>
            </a:extLst>
          </p:cNvPr>
          <p:cNvSpPr/>
          <p:nvPr/>
        </p:nvSpPr>
        <p:spPr>
          <a:xfrm>
            <a:off x="407368" y="1628800"/>
            <a:ext cx="11377264" cy="3416320"/>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B0F0"/>
                </a:solidFill>
                <a:latin typeface="Liberation Mono"/>
                <a:cs typeface="Arial" panose="020B0604020202020204" pitchFamily="34"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password</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 </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and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a:t>
            </a:r>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 and </a:t>
            </a:r>
            <a:r>
              <a:rPr lang="en-IN" dirty="0">
                <a:solidFill>
                  <a:srgbClr val="990055"/>
                </a:solidFill>
                <a:latin typeface="Liberation Mono"/>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isActive </a:t>
            </a:r>
            <a:r>
              <a:rPr lang="en-IN" dirty="0">
                <a:solidFill>
                  <a:srgbClr val="834689"/>
                </a:solidFill>
                <a:latin typeface="Liberation Mono"/>
                <a:cs typeface="Arial" panose="020B0604020202020204" pitchFamily="34" charset="0"/>
              </a:rPr>
              <a:t>BOOL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isActive </a:t>
            </a:r>
            <a:r>
              <a:rPr lang="en-IN" dirty="0">
                <a:solidFill>
                  <a:srgbClr val="00B0F0"/>
                </a:solidFill>
                <a:latin typeface="Liberation Mono"/>
                <a:cs typeface="Arial" panose="020B0604020202020204" pitchFamily="34" charset="0"/>
              </a:rPr>
              <a:t>IN </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endParaRPr lang="en-IN" dirty="0">
              <a:solidFill>
                <a:srgbClr val="00B0F0"/>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8071040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COLUMN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COLUMN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visible / invisible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a:t>
            </a:r>
            <a:r>
              <a:rPr lang="en-US">
                <a:latin typeface="Liberation Mono"/>
              </a:rPr>
              <a:t>password </a:t>
            </a:r>
            <a:r>
              <a:rPr lang="en-US">
                <a:solidFill>
                  <a:srgbClr val="0077AA"/>
                </a:solidFill>
                <a:latin typeface="Liberation Mono"/>
                <a:cs typeface="Arial" panose="020B0604020202020204" pitchFamily="34" charset="0"/>
              </a:rPr>
              <a:t>SET</a:t>
            </a:r>
            <a:r>
              <a:rPr lang="en-US">
                <a:latin typeface="Liberation Mono"/>
              </a:rPr>
              <a:t> VISIBLE;</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COLUMN</a:t>
            </a:r>
            <a:r>
              <a:rPr lang="en-US" dirty="0">
                <a:latin typeface="Liberation Mono"/>
                <a:cs typeface="Leelawadee UI Semilight" panose="020B0402040204020203" pitchFamily="34" charset="-34"/>
              </a:rPr>
              <a:t>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COLUMN</a:t>
            </a:r>
            <a:r>
              <a:rPr lang="en-US" dirty="0">
                <a:latin typeface="Liberation Mono"/>
                <a:cs typeface="Leelawadee UI Semilight" panose="020B0402040204020203" pitchFamily="34" charset="-34"/>
              </a:rPr>
              <a:t>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COLUMN</a:t>
            </a:r>
            <a:r>
              <a:rPr lang="en-US" dirty="0">
                <a:latin typeface="Liberation Mono"/>
                <a:cs typeface="Leelawadee UI Semilight" panose="020B0402040204020203" pitchFamily="34" charset="-34"/>
              </a:rPr>
              <a:t>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COLUMN</a:t>
            </a:r>
            <a:r>
              <a:rPr lang="en-US" dirty="0">
                <a:latin typeface="Liberation Mono"/>
                <a:cs typeface="Leelawadee UI Semilight" panose="020B0402040204020203" pitchFamily="34" charset="-34"/>
              </a:rPr>
              <a:t>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a:t>
            </a:r>
            <a:r>
              <a:rPr lang="en-IN" dirty="0">
                <a:solidFill>
                  <a:srgbClr val="0077AA"/>
                </a:solidFill>
                <a:latin typeface="Liberation Mono"/>
                <a:cs typeface="Leelawadee UI Semilight" panose="020B0402040204020203" pitchFamily="34" charset="-34"/>
              </a:rPr>
              <a:t>COLUMNS</a:t>
            </a:r>
            <a:r>
              <a:rPr lang="en-IN" dirty="0">
                <a:latin typeface="Liberation Mono"/>
                <a:cs typeface="Leelawadee UI Semilight" panose="020B0402040204020203" pitchFamily="34" charset="-34"/>
              </a:rPr>
              <a:t>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TO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0077AA"/>
                </a:solidFill>
                <a:latin typeface="Liberation Mono"/>
                <a:cs typeface="Arial" panose="020B0604020202020204" pitchFamily="34" charset="0"/>
              </a:rPr>
              <a:t>PRIMARY 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0077AA"/>
                </a:solidFill>
                <a:latin typeface="Liberation Mono"/>
                <a:cs typeface="Arial" panose="020B0604020202020204" pitchFamily="34" charset="0"/>
              </a:rPr>
              <a:t>PRIMARY KEY</a:t>
            </a:r>
            <a:r>
              <a:rPr lang="en-US" sz="2000" dirty="0">
                <a:latin typeface="Liberation Mono"/>
                <a:cs typeface="Arial" panose="020B0604020202020204" pitchFamily="34" charset="0"/>
              </a:rPr>
              <a:t>(</a:t>
            </a:r>
            <a:r>
              <a:rPr lang="en-IN" sz="2000" i="1" dirty="0">
                <a:latin typeface="Liberation Mono"/>
              </a:rPr>
              <a:t>columnName</a:t>
            </a:r>
            <a:r>
              <a:rPr lang="en-US" sz="2000" dirty="0">
                <a:latin typeface="Liberation Mono"/>
                <a:cs typeface="Arial" panose="020B0604020202020204" pitchFamily="34" charset="0"/>
              </a:rPr>
              <a:t>)</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 (id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36988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2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44655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2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18AC7600-BD65-4F43-8D2F-87A3E298E8EC}"/>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2" name="Rectangle 1"/>
          <p:cNvSpPr/>
          <p:nvPr/>
        </p:nvSpPr>
        <p:spPr>
          <a:xfrm>
            <a:off x="290745" y="4869160"/>
            <a:ext cx="899043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vendors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664F6EAE-E046-4F67-BC66-C7DD08803E16}"/>
              </a:ext>
            </a:extLst>
          </p:cNvPr>
          <p:cNvSpPr txBox="1"/>
          <p:nvPr/>
        </p:nvSpPr>
        <p:spPr>
          <a:xfrm>
            <a:off x="290745" y="2946878"/>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648B8C23-93E8-4CA7-A02F-881EE4718DBF}"/>
              </a:ext>
            </a:extLst>
          </p:cNvPr>
          <p:cNvSpPr/>
          <p:nvPr/>
        </p:nvSpPr>
        <p:spPr>
          <a:xfrm>
            <a:off x="190550" y="1458000"/>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4367817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 with </a:t>
            </a:r>
            <a:r>
              <a:rPr lang="en-IN" b="1"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a:t>
            </a:r>
          </a:p>
        </p:txBody>
      </p:sp>
      <p:sp>
        <p:nvSpPr>
          <p:cNvPr id="17" name="Rectangle 16">
            <a:extLst>
              <a:ext uri="{FF2B5EF4-FFF2-40B4-BE49-F238E27FC236}">
                <a16:creationId xmlns:a16="http://schemas.microsoft.com/office/drawing/2014/main" id="{1054FA30-BD90-42A6-A67E-D1D783D1FA59}"/>
              </a:ext>
            </a:extLst>
          </p:cNvPr>
          <p:cNvSpPr/>
          <p:nvPr/>
        </p:nvSpPr>
        <p:spPr>
          <a:xfrm>
            <a:off x="578777" y="4145596"/>
            <a:ext cx="5544616"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ea typeface="Times New Roman" panose="02020603050405020304" pitchFamily="18" charset="0"/>
              </a:rPr>
              <a:t> uni_brandName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brandName</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id="{4BD0CAA4-1761-4C43-97E5-B683C9917B8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a:t>
            </a:r>
          </a:p>
        </p:txBody>
      </p:sp>
      <p:sp>
        <p:nvSpPr>
          <p:cNvPr id="8" name="TextBox 7">
            <a:extLst>
              <a:ext uri="{FF2B5EF4-FFF2-40B4-BE49-F238E27FC236}">
                <a16:creationId xmlns:a16="http://schemas.microsoft.com/office/drawing/2014/main" id="{87C25CC9-1005-42FD-96C8-122E68205586}"/>
              </a:ext>
            </a:extLst>
          </p:cNvPr>
          <p:cNvSpPr txBox="1"/>
          <p:nvPr/>
        </p:nvSpPr>
        <p:spPr>
          <a:xfrm>
            <a:off x="578777" y="1975554"/>
            <a:ext cx="4221079"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clients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client_id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company_name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id="{2A66024D-84AF-42B9-817F-93D516026E7C}"/>
              </a:ext>
            </a:extLst>
          </p:cNvPr>
          <p:cNvSpPr txBox="1"/>
          <p:nvPr/>
        </p:nvSpPr>
        <p:spPr>
          <a:xfrm>
            <a:off x="5879976" y="2079431"/>
            <a:ext cx="3782833"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phone</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62C9910A-9548-4805-A85F-AC3BFF01F45F}"/>
              </a:ext>
            </a:extLst>
          </p:cNvPr>
          <p:cNvSpPr txBox="1"/>
          <p:nvPr/>
        </p:nvSpPr>
        <p:spPr>
          <a:xfrm>
            <a:off x="578777" y="6075154"/>
            <a:ext cx="6096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INDEX</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clients;</a:t>
            </a:r>
          </a:p>
        </p:txBody>
      </p:sp>
      <p:sp>
        <p:nvSpPr>
          <p:cNvPr id="2" name="Rectangle 1">
            <a:extLst>
              <a:ext uri="{FF2B5EF4-FFF2-40B4-BE49-F238E27FC236}">
                <a16:creationId xmlns:a16="http://schemas.microsoft.com/office/drawing/2014/main" id="{0923A840-D013-4900-93F8-B3A10AC2432B}"/>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UNIQUE KEY</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8142689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4CBEF26E-B1F0-4181-B7BE-DDDF9E958030}"/>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6137911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228588" y="4845215"/>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a:t>
            </a:r>
            <a:r>
              <a:rPr lang="en-IN" dirty="0">
                <a:latin typeface="Liberation Mono"/>
                <a:ea typeface="Times New Roman" panose="02020603050405020304" pitchFamily="18" charset="0"/>
              </a:rPr>
              <a:t>shop_name</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C7E16DA2-9FA3-4017-A5CC-063C20910F71}"/>
              </a:ext>
            </a:extLst>
          </p:cNvPr>
          <p:cNvSpPr/>
          <p:nvPr/>
        </p:nvSpPr>
        <p:spPr>
          <a:xfrm>
            <a:off x="312724" y="2996952"/>
            <a:ext cx="554461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1" name="Rectangle 10">
            <a:extLst>
              <a:ext uri="{FF2B5EF4-FFF2-40B4-BE49-F238E27FC236}">
                <a16:creationId xmlns:a16="http://schemas.microsoft.com/office/drawing/2014/main" id="{C033090A-527D-4153-9412-A6B7AFF3130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4520376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38DA9D59-2926-4E2A-A5B4-39DF0CF249E7}"/>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395399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2" name="Rectangle 1"/>
          <p:cNvSpPr/>
          <p:nvPr/>
        </p:nvSpPr>
        <p:spPr>
          <a:xfrm>
            <a:off x="376649" y="2420888"/>
            <a:ext cx="8990430" cy="81560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&lt;COLUMN_NAME&gt;;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U_USER_ID</a:t>
            </a:r>
            <a:r>
              <a:rPr lang="en-IN" dirty="0">
                <a:latin typeface="Liberation Mono"/>
                <a:cs typeface="Arial" panose="020B0604020202020204" pitchFamily="34" charset="0"/>
              </a:rPr>
              <a:t>;      </a:t>
            </a:r>
            <a:r>
              <a:rPr lang="en-IN" dirty="0">
                <a:solidFill>
                  <a:srgbClr val="669900"/>
                </a:solidFill>
                <a:latin typeface="Liberation Mono"/>
              </a:rPr>
              <a:t>#CONSTRAINT NAME</a:t>
            </a:r>
          </a:p>
        </p:txBody>
      </p:sp>
      <p:sp>
        <p:nvSpPr>
          <p:cNvPr id="8" name="Rectangle 7">
            <a:extLst>
              <a:ext uri="{FF2B5EF4-FFF2-40B4-BE49-F238E27FC236}">
                <a16:creationId xmlns:a16="http://schemas.microsoft.com/office/drawing/2014/main" id="{009B3B35-811C-4811-8858-D19837C677F7}"/>
              </a:ext>
            </a:extLst>
          </p:cNvPr>
          <p:cNvSpPr/>
          <p:nvPr/>
        </p:nvSpPr>
        <p:spPr>
          <a:xfrm>
            <a:off x="376649" y="6021288"/>
            <a:ext cx="4692822"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email;</a:t>
            </a:r>
          </a:p>
        </p:txBody>
      </p:sp>
      <p:sp>
        <p:nvSpPr>
          <p:cNvPr id="9" name="Rectangle 8">
            <a:extLst>
              <a:ext uri="{FF2B5EF4-FFF2-40B4-BE49-F238E27FC236}">
                <a16:creationId xmlns:a16="http://schemas.microsoft.com/office/drawing/2014/main" id="{01F476AE-77AC-4917-9228-2A0BE35F7244}"/>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a:t>
            </a:r>
            <a:r>
              <a:rPr lang="en-IN" dirty="0">
                <a:latin typeface="Arial" panose="020B0604020202020204" pitchFamily="34" charset="0"/>
                <a:cs typeface="Arial" panose="020B0604020202020204" pitchFamily="34" charset="0"/>
              </a:rPr>
              <a:t>.</a:t>
            </a:r>
          </a:p>
        </p:txBody>
      </p:sp>
      <p:sp>
        <p:nvSpPr>
          <p:cNvPr id="15" name="Rectangle 14">
            <a:extLst>
              <a:ext uri="{FF2B5EF4-FFF2-40B4-BE49-F238E27FC236}">
                <a16:creationId xmlns:a16="http://schemas.microsoft.com/office/drawing/2014/main" id="{44B276FC-D2E2-41E3-BBA6-11C8E14EE7B2}"/>
              </a:ext>
            </a:extLst>
          </p:cNvPr>
          <p:cNvSpPr/>
          <p:nvPr/>
        </p:nvSpPr>
        <p:spPr>
          <a:xfrm>
            <a:off x="6096000" y="3645024"/>
            <a:ext cx="5544616"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uni_email </a:t>
            </a:r>
            <a:r>
              <a:rPr lang="en-IN" dirty="0">
                <a:solidFill>
                  <a:srgbClr val="C00000"/>
                </a:solidFill>
                <a:latin typeface="Liberation Mono"/>
                <a:cs typeface="Arial" panose="020B0604020202020204" pitchFamily="34" charset="0"/>
              </a:rPr>
              <a:t>UNIQUE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6" name="Rectangle 15">
            <a:extLst>
              <a:ext uri="{FF2B5EF4-FFF2-40B4-BE49-F238E27FC236}">
                <a16:creationId xmlns:a16="http://schemas.microsoft.com/office/drawing/2014/main" id="{039E4F27-1DC0-41D3-8092-B4BFF5464DB5}"/>
              </a:ext>
            </a:extLst>
          </p:cNvPr>
          <p:cNvSpPr/>
          <p:nvPr/>
        </p:nvSpPr>
        <p:spPr>
          <a:xfrm>
            <a:off x="407368" y="364502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7" name="Rectangle 16">
            <a:extLst>
              <a:ext uri="{FF2B5EF4-FFF2-40B4-BE49-F238E27FC236}">
                <a16:creationId xmlns:a16="http://schemas.microsoft.com/office/drawing/2014/main" id="{8447DB7B-F93C-493E-A432-B9DF58809A4D}"/>
              </a:ext>
            </a:extLst>
          </p:cNvPr>
          <p:cNvSpPr/>
          <p:nvPr/>
        </p:nvSpPr>
        <p:spPr>
          <a:xfrm>
            <a:off x="6107957" y="6030580"/>
            <a:ext cx="529148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uni_email;</a:t>
            </a:r>
          </a:p>
        </p:txBody>
      </p:sp>
      <p:sp>
        <p:nvSpPr>
          <p:cNvPr id="10" name="Rectangle 9">
            <a:extLst>
              <a:ext uri="{FF2B5EF4-FFF2-40B4-BE49-F238E27FC236}">
                <a16:creationId xmlns:a16="http://schemas.microsoft.com/office/drawing/2014/main" id="{8F8F66B6-5772-4DD3-9E60-518E4660E51D}"/>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
        <p:nvSpPr>
          <p:cNvPr id="11" name="TextBox 10">
            <a:extLst>
              <a:ext uri="{FF2B5EF4-FFF2-40B4-BE49-F238E27FC236}">
                <a16:creationId xmlns:a16="http://schemas.microsoft.com/office/drawing/2014/main" id="{585F634D-38EE-4001-9853-867F5E7B0A6D}"/>
              </a:ext>
            </a:extLst>
          </p:cNvPr>
          <p:cNvSpPr txBox="1"/>
          <p:nvPr/>
        </p:nvSpPr>
        <p:spPr>
          <a:xfrm>
            <a:off x="5904655" y="1333214"/>
            <a:ext cx="6096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table_name, constraint_name, constraint_type </a:t>
            </a:r>
            <a:r>
              <a:rPr lang="en-IN" dirty="0">
                <a:solidFill>
                  <a:srgbClr val="0077AA"/>
                </a:solidFill>
                <a:latin typeface="Liberation Mono"/>
              </a:rPr>
              <a:t>FROM</a:t>
            </a:r>
            <a:r>
              <a:rPr lang="en-IN" dirty="0">
                <a:latin typeface="Liberation Mono"/>
              </a:rPr>
              <a:t> information_schema.table_constraints </a:t>
            </a:r>
            <a:r>
              <a:rPr lang="en-IN" dirty="0">
                <a:solidFill>
                  <a:srgbClr val="0077AA"/>
                </a:solidFill>
                <a:latin typeface="Liberation Mono"/>
              </a:rPr>
              <a:t>WHERE</a:t>
            </a:r>
            <a:r>
              <a:rPr lang="en-IN" dirty="0">
                <a:latin typeface="Liberation Mono"/>
              </a:rPr>
              <a:t> constraint_schema </a:t>
            </a:r>
            <a:r>
              <a:rPr lang="en-IN" dirty="0">
                <a:solidFill>
                  <a:srgbClr val="A67F59"/>
                </a:solidFill>
                <a:latin typeface="Liberation Mono"/>
                <a:cs typeface="Arial" panose="020B0604020202020204" pitchFamily="34" charset="0"/>
              </a:rPr>
              <a:t>=</a:t>
            </a:r>
            <a:r>
              <a:rPr lang="en-IN" dirty="0">
                <a:latin typeface="Liberation Mono"/>
              </a:rPr>
              <a:t> 'z' </a:t>
            </a:r>
            <a:r>
              <a:rPr lang="en-IN" dirty="0">
                <a:solidFill>
                  <a:srgbClr val="A67F59"/>
                </a:solidFill>
                <a:latin typeface="Liberation Mono"/>
              </a:rPr>
              <a:t>AND</a:t>
            </a:r>
            <a:r>
              <a:rPr lang="en-IN" dirty="0">
                <a:latin typeface="Liberation Mono"/>
              </a:rPr>
              <a:t> table_name </a:t>
            </a:r>
            <a:r>
              <a:rPr lang="en-IN" dirty="0">
                <a:solidFill>
                  <a:srgbClr val="A67F59"/>
                </a:solidFill>
                <a:latin typeface="Liberation Mono"/>
              </a:rPr>
              <a:t>IN</a:t>
            </a:r>
            <a:r>
              <a:rPr lang="en-IN" dirty="0">
                <a:latin typeface="Liberation Mono"/>
              </a:rPr>
              <a:t> </a:t>
            </a:r>
            <a:r>
              <a:rPr lang="en-IN" dirty="0">
                <a:solidFill>
                  <a:schemeClr val="bg1">
                    <a:lumMod val="50000"/>
                  </a:schemeClr>
                </a:solidFill>
                <a:latin typeface="Liberation Mono"/>
              </a:rPr>
              <a:t>(</a:t>
            </a:r>
            <a:r>
              <a:rPr lang="en-IN" dirty="0">
                <a:latin typeface="Liberation Mono"/>
              </a:rPr>
              <a:t>'A', 'B'</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19345655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1055440" y="3494618"/>
            <a:ext cx="10153128"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260648"/>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anomaly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6838034" y="683404"/>
            <a:ext cx="487459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student_course (child) Table</a:t>
            </a:r>
          </a:p>
        </p:txBody>
      </p:sp>
      <p:sp>
        <p:nvSpPr>
          <p:cNvPr id="12" name="TextBox 11">
            <a:extLst>
              <a:ext uri="{FF2B5EF4-FFF2-40B4-BE49-F238E27FC236}">
                <a16:creationId xmlns:a16="http://schemas.microsoft.com/office/drawing/2014/main" id="{1F748B5D-FCBB-42ED-8958-5DDA05963FBE}"/>
              </a:ext>
            </a:extLst>
          </p:cNvPr>
          <p:cNvSpPr txBox="1"/>
          <p:nvPr/>
        </p:nvSpPr>
        <p:spPr>
          <a:xfrm>
            <a:off x="212662" y="3644761"/>
            <a:ext cx="11787994" cy="2800767"/>
          </a:xfrm>
          <a:prstGeom prst="rect">
            <a:avLst/>
          </a:prstGeom>
          <a:noFill/>
        </p:spPr>
        <p:txBody>
          <a:bodyPr wrap="square">
            <a:spAutoFit/>
          </a:bodyPr>
          <a:lstStyle/>
          <a:p>
            <a:pPr algn="l" fontAlgn="base"/>
            <a:r>
              <a:rPr lang="en-US" b="1" i="0" dirty="0">
                <a:solidFill>
                  <a:srgbClr val="006C86"/>
                </a:solidFill>
                <a:effectLst/>
                <a:latin typeface="Arial" panose="020B0604020202020204" pitchFamily="34" charset="0"/>
                <a:cs typeface="Arial" panose="020B0604020202020204" pitchFamily="34" charset="0"/>
              </a:rPr>
              <a:t>Insertion anomaly:</a:t>
            </a:r>
          </a:p>
          <a:p>
            <a:pPr algn="l" fontAlgn="base"/>
            <a:endParaRPr lang="en-US" sz="800" b="1"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insert a record in Student_Course (child)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7</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algn="l" fontAlgn="base"/>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algn="l" fontAlgn="base"/>
            <a:r>
              <a:rPr lang="en-US" b="1" i="0" dirty="0">
                <a:solidFill>
                  <a:srgbClr val="006C86"/>
                </a:solidFill>
                <a:effectLst/>
                <a:latin typeface="Arial" panose="020B0604020202020204" pitchFamily="34" charset="0"/>
                <a:cs typeface="Arial" panose="020B0604020202020204" pitchFamily="34" charset="0"/>
              </a:rPr>
              <a:t>Updation and Deletion anomaly:</a:t>
            </a:r>
            <a:r>
              <a:rPr lang="en-US" b="0" i="0" dirty="0">
                <a:solidFill>
                  <a:srgbClr val="006C86"/>
                </a:solidFill>
                <a:effectLst/>
                <a:latin typeface="Arial" panose="020B0604020202020204" pitchFamily="34" charset="0"/>
                <a:cs typeface="Arial" panose="020B0604020202020204" pitchFamily="34" charset="0"/>
              </a:rPr>
              <a:t> </a:t>
            </a:r>
          </a:p>
          <a:p>
            <a:pPr algn="l" fontAlgn="base"/>
            <a:endParaRPr lang="en-US"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b="0" i="0" dirty="0">
                <a:solidFill>
                  <a:schemeClr val="tx1">
                    <a:lumMod val="85000"/>
                    <a:lumOff val="15000"/>
                  </a:schemeClr>
                </a:solidFill>
                <a:effectLst/>
                <a:latin typeface="Arial" panose="020B0604020202020204" pitchFamily="34" charset="0"/>
                <a:cs typeface="Arial" panose="020B0604020202020204" pitchFamily="34" charset="0"/>
              </a:rPr>
              <a:t>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6</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algn="l"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dirty="0">
                <a:latin typeface="Arial" panose="020B0604020202020204" pitchFamily="34" charset="0"/>
                <a:cs typeface="Arial" panose="020B0604020202020204" pitchFamily="34" charset="0"/>
              </a:rPr>
              <a:t>Student_Course (child)</a:t>
            </a:r>
            <a:r>
              <a:rPr lang="en-US" b="0" i="0" dirty="0">
                <a:solidFill>
                  <a:schemeClr val="tx1">
                    <a:lumMod val="85000"/>
                    <a:lumOff val="15000"/>
                  </a:schemeClr>
                </a:solidFill>
                <a:effectLst/>
                <a:latin typeface="Arial" panose="020B0604020202020204" pitchFamily="34" charset="0"/>
                <a:cs typeface="Arial" panose="020B0604020202020204" pitchFamily="34" charset="0"/>
              </a:rPr>
              <a: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9</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3</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delete a record from 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p:txBody>
      </p:sp>
      <p:graphicFrame>
        <p:nvGraphicFramePr>
          <p:cNvPr id="2" name="Table 1">
            <a:extLst>
              <a:ext uri="{FF2B5EF4-FFF2-40B4-BE49-F238E27FC236}">
                <a16:creationId xmlns:a16="http://schemas.microsoft.com/office/drawing/2014/main" id="{78FA7036-C613-4AD7-B9CF-9BF349ECAF00}"/>
              </a:ext>
            </a:extLst>
          </p:cNvPr>
          <p:cNvGraphicFramePr>
            <a:graphicFrameLocks noGrp="1"/>
          </p:cNvGraphicFramePr>
          <p:nvPr/>
        </p:nvGraphicFramePr>
        <p:xfrm>
          <a:off x="263318" y="1124744"/>
          <a:ext cx="6336739" cy="2224752"/>
        </p:xfrm>
        <a:graphic>
          <a:graphicData uri="http://schemas.openxmlformats.org/drawingml/2006/table">
            <a:tbl>
              <a:tblPr firstRow="1" bandRow="1">
                <a:tableStyleId>{10A1B5D5-9B99-4C35-A422-299274C87663}</a:tableStyleId>
              </a:tblPr>
              <a:tblGrid>
                <a:gridCol w="985286">
                  <a:extLst>
                    <a:ext uri="{9D8B030D-6E8A-4147-A177-3AD203B41FA5}">
                      <a16:colId xmlns:a16="http://schemas.microsoft.com/office/drawing/2014/main" val="335185449"/>
                    </a:ext>
                  </a:extLst>
                </a:gridCol>
                <a:gridCol w="1163359">
                  <a:extLst>
                    <a:ext uri="{9D8B030D-6E8A-4147-A177-3AD203B41FA5}">
                      <a16:colId xmlns:a16="http://schemas.microsoft.com/office/drawing/2014/main" val="410791785"/>
                    </a:ext>
                  </a:extLst>
                </a:gridCol>
                <a:gridCol w="1095179">
                  <a:extLst>
                    <a:ext uri="{9D8B030D-6E8A-4147-A177-3AD203B41FA5}">
                      <a16:colId xmlns:a16="http://schemas.microsoft.com/office/drawing/2014/main" val="1178793827"/>
                    </a:ext>
                  </a:extLst>
                </a:gridCol>
                <a:gridCol w="921311">
                  <a:extLst>
                    <a:ext uri="{9D8B030D-6E8A-4147-A177-3AD203B41FA5}">
                      <a16:colId xmlns:a16="http://schemas.microsoft.com/office/drawing/2014/main" val="831646229"/>
                    </a:ext>
                  </a:extLst>
                </a:gridCol>
                <a:gridCol w="775572">
                  <a:extLst>
                    <a:ext uri="{9D8B030D-6E8A-4147-A177-3AD203B41FA5}">
                      <a16:colId xmlns:a16="http://schemas.microsoft.com/office/drawing/2014/main" val="3072107594"/>
                    </a:ext>
                  </a:extLst>
                </a:gridCol>
                <a:gridCol w="1396032">
                  <a:extLst>
                    <a:ext uri="{9D8B030D-6E8A-4147-A177-3AD203B41FA5}">
                      <a16:colId xmlns:a16="http://schemas.microsoft.com/office/drawing/2014/main" val="2857807087"/>
                    </a:ext>
                  </a:extLst>
                </a:gridCol>
              </a:tblGrid>
              <a:tr h="370792">
                <a:tc>
                  <a:txBody>
                    <a:bodyPr/>
                    <a:lstStyle/>
                    <a:p>
                      <a:pPr algn="l"/>
                      <a:r>
                        <a:rPr lang="en-US" sz="1800" b="0" dirty="0">
                          <a:solidFill>
                            <a:schemeClr val="tx1"/>
                          </a:solidFill>
                          <a:latin typeface="Arial" panose="020B0604020202020204" pitchFamily="34" charset="0"/>
                          <a:cs typeface="Arial" panose="020B0604020202020204" pitchFamily="34" charset="0"/>
                        </a:rPr>
                        <a:t>RollNo</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Mobile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City</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State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isActive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Ramesh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Pune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MH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2</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Amit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3</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Rajan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4</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Bhavin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5</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Pankaj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graphicFrame>
        <p:nvGraphicFramePr>
          <p:cNvPr id="5" name="Table 4">
            <a:extLst>
              <a:ext uri="{FF2B5EF4-FFF2-40B4-BE49-F238E27FC236}">
                <a16:creationId xmlns:a16="http://schemas.microsoft.com/office/drawing/2014/main" id="{DF6C10CD-76FC-48F5-A58D-0C287FA6DF55}"/>
              </a:ext>
            </a:extLst>
          </p:cNvPr>
          <p:cNvGraphicFramePr>
            <a:graphicFrameLocks noGrp="1"/>
          </p:cNvGraphicFramePr>
          <p:nvPr/>
        </p:nvGraphicFramePr>
        <p:xfrm>
          <a:off x="6838034" y="1124744"/>
          <a:ext cx="4874590" cy="2224752"/>
        </p:xfrm>
        <a:graphic>
          <a:graphicData uri="http://schemas.openxmlformats.org/drawingml/2006/table">
            <a:tbl>
              <a:tblPr firstRow="1" bandRow="1">
                <a:tableStyleId>{10A1B5D5-9B99-4C35-A422-299274C87663}</a:tableStyleId>
              </a:tblPr>
              <a:tblGrid>
                <a:gridCol w="935982">
                  <a:extLst>
                    <a:ext uri="{9D8B030D-6E8A-4147-A177-3AD203B41FA5}">
                      <a16:colId xmlns:a16="http://schemas.microsoft.com/office/drawing/2014/main" val="335185449"/>
                    </a:ext>
                  </a:extLst>
                </a:gridCol>
                <a:gridCol w="1954619">
                  <a:extLst>
                    <a:ext uri="{9D8B030D-6E8A-4147-A177-3AD203B41FA5}">
                      <a16:colId xmlns:a16="http://schemas.microsoft.com/office/drawing/2014/main" val="410791785"/>
                    </a:ext>
                  </a:extLst>
                </a:gridCol>
                <a:gridCol w="1983989">
                  <a:extLst>
                    <a:ext uri="{9D8B030D-6E8A-4147-A177-3AD203B41FA5}">
                      <a16:colId xmlns:a16="http://schemas.microsoft.com/office/drawing/2014/main" val="1178793827"/>
                    </a:ext>
                  </a:extLst>
                </a:gridCol>
              </a:tblGrid>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RollNo</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solidFill>
                            <a:schemeClr val="tx1"/>
                          </a:solidFill>
                          <a:latin typeface="Arial" panose="020B0604020202020204" pitchFamily="34" charset="0"/>
                          <a:cs typeface="Arial" panose="020B0604020202020204" pitchFamily="34" charset="0"/>
                        </a:rPr>
                        <a:t>CourceDuration</a:t>
                      </a:r>
                      <a:endParaRPr lang="en-IN" b="0" dirty="0">
                        <a:solidFill>
                          <a:schemeClr val="tx1"/>
                        </a:solidFill>
                        <a:latin typeface="Arial" panose="020B0604020202020204" pitchFamily="34" charset="0"/>
                        <a:cs typeface="Arial" panose="020B0604020202020204" pitchFamily="34" charset="0"/>
                      </a:endParaRPr>
                    </a:p>
                  </a:txBody>
                  <a:tcPr/>
                </a:tc>
                <a:tc>
                  <a:txBody>
                    <a:bodyPr/>
                    <a:lstStyle/>
                    <a:p>
                      <a:pPr algn="l"/>
                      <a:r>
                        <a:rPr lang="en-US" sz="1800" b="0" dirty="0">
                          <a:solidFill>
                            <a:schemeClr val="tx1"/>
                          </a:solidFill>
                          <a:latin typeface="Arial" panose="020B0604020202020204" pitchFamily="34" charset="0"/>
                          <a:cs typeface="Arial" panose="020B0604020202020204" pitchFamily="34" charset="0"/>
                        </a:rPr>
                        <a:t>CourceName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latin typeface="Arial" panose="020B0604020202020204" pitchFamily="34" charset="0"/>
                          <a:cs typeface="Arial" panose="020B0604020202020204" pitchFamily="34" charset="0"/>
                        </a:rPr>
                        <a:t>1.5 month</a:t>
                      </a:r>
                      <a:endParaRPr lang="en-IN" b="0" dirty="0">
                        <a:latin typeface="Arial" panose="020B0604020202020204" pitchFamily="34" charset="0"/>
                        <a:cs typeface="Arial" panose="020B0604020202020204" pitchFamily="34" charset="0"/>
                      </a:endParaRPr>
                    </a:p>
                  </a:txBody>
                  <a:tcPr/>
                </a:tc>
                <a:tc>
                  <a:txBody>
                    <a:bodyPr/>
                    <a:lstStyle/>
                    <a:p>
                      <a:pPr algn="l"/>
                      <a:r>
                        <a:rPr lang="en-US" sz="1800" b="0" dirty="0">
                          <a:latin typeface="Arial" panose="020B0604020202020204" pitchFamily="34" charset="0"/>
                          <a:cs typeface="Arial" panose="020B0604020202020204" pitchFamily="34" charset="0"/>
                        </a:rPr>
                        <a:t>RDBMS</a:t>
                      </a:r>
                      <a:endParaRPr lang="en-IN" sz="1800" b="0" dirty="0">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NoSQL</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3</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Networking</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Java</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sp>
        <p:nvSpPr>
          <p:cNvPr id="11" name="Rectangle 10">
            <a:extLst>
              <a:ext uri="{FF2B5EF4-FFF2-40B4-BE49-F238E27FC236}">
                <a16:creationId xmlns:a16="http://schemas.microsoft.com/office/drawing/2014/main" id="{0A3C5162-59B7-42A7-AB3B-4953132280E8}"/>
              </a:ext>
            </a:extLst>
          </p:cNvPr>
          <p:cNvSpPr/>
          <p:nvPr/>
        </p:nvSpPr>
        <p:spPr>
          <a:xfrm>
            <a:off x="296156" y="683404"/>
            <a:ext cx="630390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 (parent) Table</a:t>
            </a:r>
          </a:p>
        </p:txBody>
      </p:sp>
    </p:spTree>
    <p:extLst>
      <p:ext uri="{BB962C8B-B14F-4D97-AF65-F5344CB8AC3E}">
        <p14:creationId xmlns:p14="http://schemas.microsoft.com/office/powerpoint/2010/main" val="41625705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332656"/>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 drop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5087888" y="836712"/>
            <a:ext cx="6048672" cy="1892826"/>
          </a:xfrm>
          <a:prstGeom prst="rect">
            <a:avLst/>
          </a:prstGeom>
        </p:spPr>
        <p:txBody>
          <a:bodyPr wrap="square">
            <a:spAutoFit/>
          </a:bodyPr>
          <a:lstStyle/>
          <a:p>
            <a:r>
              <a:rPr lang="en-US" sz="1800" dirty="0">
                <a:solidFill>
                  <a:srgbClr val="C00000"/>
                </a:solidFill>
                <a:latin typeface="Liberation Mono"/>
                <a:cs typeface="Arial" panose="020B0604020202020204" pitchFamily="34" charset="0"/>
              </a:rPr>
              <a:t>Child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student_course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FK</a:t>
            </a:r>
            <a:r>
              <a:rPr lang="en-US" dirty="0">
                <a:solidFill>
                  <a:srgbClr val="FF0000"/>
                </a:solidFill>
                <a:latin typeface="Liberation Mono"/>
                <a:cs typeface="Arial" panose="020B0604020202020204" pitchFamily="34" charset="0"/>
              </a:rPr>
              <a:t>)</a:t>
            </a:r>
            <a:r>
              <a:rPr lang="en-US" sz="1800" b="0" dirty="0">
                <a:solidFill>
                  <a:schemeClr val="tx1"/>
                </a:solidFill>
                <a:latin typeface="Liberation Mono"/>
                <a:cs typeface="Arial" panose="020B0604020202020204" pitchFamily="34" charset="0"/>
              </a:rPr>
              <a:t>	</a:t>
            </a:r>
          </a:p>
          <a:p>
            <a:r>
              <a:rPr lang="en-US" dirty="0">
                <a:latin typeface="Liberation Mono"/>
                <a:cs typeface="Arial" panose="020B0604020202020204" pitchFamily="34" charset="0"/>
              </a:rPr>
              <a:t>    </a:t>
            </a:r>
            <a:r>
              <a:rPr lang="en-US" b="0" dirty="0">
                <a:solidFill>
                  <a:schemeClr val="tx1"/>
                </a:solidFill>
                <a:latin typeface="Liberation Mono"/>
                <a:cs typeface="Arial" panose="020B0604020202020204" pitchFamily="34" charset="0"/>
              </a:rPr>
              <a:t>courceduration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p>
          <a:p>
            <a:r>
              <a:rPr lang="en-US" sz="1800" b="0" dirty="0">
                <a:solidFill>
                  <a:schemeClr val="tx1"/>
                </a:solidFill>
                <a:latin typeface="Liberation Mono"/>
                <a:cs typeface="Arial" panose="020B0604020202020204" pitchFamily="34" charset="0"/>
              </a:rPr>
              <a:t>    courcename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endParaRPr lang="en-US" dirty="0">
              <a:latin typeface="Liberation Mono"/>
              <a:cs typeface="Arial" panose="020B0604020202020204" pitchFamily="34" charset="0"/>
            </a:endParaRPr>
          </a:p>
          <a:p>
            <a:r>
              <a:rPr lang="en-US" dirty="0">
                <a:latin typeface="Liberation Mono"/>
                <a:cs typeface="Arial" panose="020B0604020202020204" pitchFamily="34" charset="0"/>
              </a:rPr>
              <a:t>}</a:t>
            </a:r>
          </a:p>
        </p:txBody>
      </p:sp>
      <p:sp>
        <p:nvSpPr>
          <p:cNvPr id="11" name="TextBox 10">
            <a:extLst>
              <a:ext uri="{FF2B5EF4-FFF2-40B4-BE49-F238E27FC236}">
                <a16:creationId xmlns:a16="http://schemas.microsoft.com/office/drawing/2014/main" id="{284B127A-1D84-4127-9059-0AD6133EF878}"/>
              </a:ext>
            </a:extLst>
          </p:cNvPr>
          <p:cNvSpPr txBox="1"/>
          <p:nvPr/>
        </p:nvSpPr>
        <p:spPr>
          <a:xfrm>
            <a:off x="839416" y="836712"/>
            <a:ext cx="3861476" cy="2754600"/>
          </a:xfrm>
          <a:prstGeom prst="rect">
            <a:avLst/>
          </a:prstGeom>
          <a:noFill/>
        </p:spPr>
        <p:txBody>
          <a:bodyPr wrap="square">
            <a:spAutoFit/>
          </a:bodyPr>
          <a:lstStyle/>
          <a:p>
            <a:r>
              <a:rPr lang="en-US" sz="2000" dirty="0">
                <a:solidFill>
                  <a:srgbClr val="C00000"/>
                </a:solidFill>
                <a:latin typeface="Liberation Mono"/>
                <a:cs typeface="Arial" panose="020B0604020202020204" pitchFamily="34" charset="0"/>
              </a:rPr>
              <a:t>Parent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  =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PK</a:t>
            </a:r>
            <a:r>
              <a:rPr lang="en-US" dirty="0">
                <a:solidFill>
                  <a:srgbClr val="FF0000"/>
                </a:solidFill>
                <a:latin typeface="Liberation Mono"/>
                <a:cs typeface="Arial" panose="020B0604020202020204" pitchFamily="34" charset="0"/>
              </a:rPr>
              <a:t>)</a:t>
            </a:r>
            <a:r>
              <a:rPr lang="en-US" sz="1900" dirty="0">
                <a:solidFill>
                  <a:srgbClr val="FF0000"/>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mobile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state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isActive </a:t>
            </a:r>
            <a:r>
              <a:rPr lang="en-US" dirty="0">
                <a:solidFill>
                  <a:srgbClr val="834689"/>
                </a:solidFill>
                <a:latin typeface="Liberation Mono"/>
                <a:cs typeface="Arial" panose="020B0604020202020204" pitchFamily="34" charset="0"/>
              </a:rPr>
              <a:t>BOOL</a:t>
            </a:r>
            <a:r>
              <a:rPr lang="en-US" sz="1800" b="0" dirty="0">
                <a:solidFill>
                  <a:schemeClr val="tx1"/>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a:t>
            </a:r>
            <a:endParaRPr lang="en-IN" dirty="0">
              <a:latin typeface="Liberation Mono"/>
            </a:endParaRPr>
          </a:p>
        </p:txBody>
      </p:sp>
      <p:sp>
        <p:nvSpPr>
          <p:cNvPr id="27" name="Rectangle 26">
            <a:extLst>
              <a:ext uri="{FF2B5EF4-FFF2-40B4-BE49-F238E27FC236}">
                <a16:creationId xmlns:a16="http://schemas.microsoft.com/office/drawing/2014/main" id="{78AB7B4D-037D-43FC-A0FC-F1333B33592B}"/>
              </a:ext>
            </a:extLst>
          </p:cNvPr>
          <p:cNvSpPr/>
          <p:nvPr/>
        </p:nvSpPr>
        <p:spPr>
          <a:xfrm>
            <a:off x="263352" y="3717032"/>
            <a:ext cx="11737304" cy="2708434"/>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DDL command could be violated in following cases.</a:t>
            </a:r>
          </a:p>
          <a:p>
            <a:endParaRPr lang="en-IN" sz="800" dirty="0"/>
          </a:p>
          <a:p>
            <a:r>
              <a:rPr lang="en-US" b="1" dirty="0">
                <a:solidFill>
                  <a:srgbClr val="006C86"/>
                </a:solidFill>
                <a:latin typeface="Arial" panose="020B0604020202020204" pitchFamily="34" charset="0"/>
                <a:cs typeface="Arial" panose="020B0604020202020204" pitchFamily="34" charset="0"/>
              </a:rPr>
              <a:t>Alter command:</a:t>
            </a:r>
          </a:p>
          <a:p>
            <a:endParaRPr lang="en-IN" sz="800" dirty="0"/>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modify datatype of RollNo in Student or Student_Course table with </a:t>
            </a:r>
            <a:r>
              <a:rPr lang="en-IN" dirty="0">
                <a:solidFill>
                  <a:srgbClr val="834689"/>
                </a:solidFill>
                <a:latin typeface="Arial" panose="020B0604020202020204" pitchFamily="34" charset="0"/>
                <a:cs typeface="Arial" panose="020B0604020202020204" pitchFamily="34" charset="0"/>
              </a:rPr>
              <a:t>VARCHAR</a:t>
            </a:r>
            <a:r>
              <a:rPr lang="en-IN" dirty="0">
                <a:solidFill>
                  <a:schemeClr val="tx1">
                    <a:lumMod val="85000"/>
                    <a:lumOff val="15000"/>
                  </a:schemeClr>
                </a:solidFill>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apply auto_increment to RollNo in Student table, </a:t>
            </a:r>
            <a:r>
              <a:rPr lang="en-IN" dirty="0">
                <a:solidFill>
                  <a:srgbClr val="C00000"/>
                </a:solidFill>
                <a:latin typeface="Arial" panose="020B0604020202020204" pitchFamily="34" charset="0"/>
                <a:cs typeface="Arial" panose="020B0604020202020204" pitchFamily="34" charset="0"/>
              </a:rPr>
              <a:t>it will not allow</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RollNo column from Student table ,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dirty="0">
              <a:solidFill>
                <a:schemeClr val="tx1">
                  <a:lumMod val="85000"/>
                  <a:lumOff val="15000"/>
                </a:schemeClr>
              </a:solidFill>
              <a:latin typeface="Arial" panose="020B0604020202020204" pitchFamily="34" charset="0"/>
              <a:cs typeface="Arial" panose="020B0604020202020204" pitchFamily="34" charset="0"/>
            </a:endParaRPr>
          </a:p>
          <a:p>
            <a:r>
              <a:rPr lang="en-US" b="1" dirty="0">
                <a:solidFill>
                  <a:srgbClr val="006C86"/>
                </a:solidFill>
                <a:latin typeface="Arial" panose="020B0604020202020204" pitchFamily="34" charset="0"/>
                <a:cs typeface="Arial" panose="020B0604020202020204" pitchFamily="34" charset="0"/>
              </a:rPr>
              <a:t>Drop command:</a:t>
            </a:r>
          </a:p>
          <a:p>
            <a:endParaRPr lang="en-US" sz="800" b="1" dirty="0">
              <a:solidFill>
                <a:srgbClr val="006C8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Student (parent) table,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09326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600786" y="838200"/>
            <a:ext cx="899043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stretch>
            <a:fillRect/>
          </a:stretch>
        </p:blipFill>
        <p:spPr>
          <a:xfrm>
            <a:off x="1829356" y="2014959"/>
            <a:ext cx="5180926" cy="3891269"/>
          </a:xfrm>
          <a:prstGeom prst="rect">
            <a:avLst/>
          </a:prstGeom>
        </p:spPr>
      </p:pic>
      <p:pic>
        <p:nvPicPr>
          <p:cNvPr id="1026" name="Picture 2" descr="MySQL recursive foreign 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705" y="2010007"/>
            <a:ext cx="1961895"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876959" y="4648200"/>
            <a:ext cx="5638066" cy="1107996"/>
          </a:xfrm>
          <a:prstGeom prst="rect">
            <a:avLst/>
          </a:prstGeom>
          <a:solidFill>
            <a:schemeClr val="bg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a:t>
            </a:r>
            <a:r>
              <a:rPr lang="en-IN" sz="2200" b="1" i="1" dirty="0">
                <a:latin typeface="Segoe UI" panose="020B0502040204020203" pitchFamily="34" charset="0"/>
                <a:cs typeface="Segoe UI" panose="020B0502040204020203" pitchFamily="34" charset="0"/>
              </a:rPr>
              <a:t>parent table </a:t>
            </a:r>
            <a:r>
              <a:rPr lang="en-IN" sz="2200" dirty="0">
                <a:latin typeface="Segoe UI" panose="020B0502040204020203" pitchFamily="34" charset="0"/>
                <a:cs typeface="Segoe UI" panose="020B0502040204020203" pitchFamily="34" charset="0"/>
              </a:rPr>
              <a:t>or </a:t>
            </a:r>
            <a:r>
              <a:rPr lang="en-IN" sz="2200" b="1" i="1" dirty="0">
                <a:latin typeface="Segoe UI" panose="020B0502040204020203" pitchFamily="34" charset="0"/>
                <a:cs typeface="Segoe UI" panose="020B0502040204020203" pitchFamily="34" charset="0"/>
              </a:rPr>
              <a:t>referenced table</a:t>
            </a:r>
            <a:r>
              <a:rPr lang="en-IN" sz="2200" dirty="0">
                <a:latin typeface="Segoe UI" panose="020B0502040204020203" pitchFamily="34" charset="0"/>
                <a:cs typeface="Segoe UI" panose="020B0502040204020203" pitchFamily="34" charset="0"/>
              </a:rPr>
              <a:t>, and the orders table is known as </a:t>
            </a:r>
            <a:r>
              <a:rPr lang="en-IN" sz="2200" b="1" i="1" dirty="0">
                <a:latin typeface="Segoe UI" panose="020B0502040204020203" pitchFamily="34" charset="0"/>
                <a:cs typeface="Segoe UI" panose="020B0502040204020203" pitchFamily="34" charset="0"/>
              </a:rPr>
              <a:t>child table </a:t>
            </a:r>
            <a:r>
              <a:rPr lang="en-IN" sz="2200" b="1" dirty="0">
                <a:latin typeface="Segoe UI" panose="020B0502040204020203" pitchFamily="34" charset="0"/>
                <a:cs typeface="Segoe UI" panose="020B0502040204020203" pitchFamily="34" charset="0"/>
              </a:rPr>
              <a:t>or </a:t>
            </a:r>
            <a:r>
              <a:rPr lang="en-IN" sz="2200" b="1" i="1" dirty="0">
                <a:latin typeface="Segoe UI" panose="020B0502040204020203" pitchFamily="34" charset="0"/>
                <a:cs typeface="Segoe UI" panose="020B0502040204020203" pitchFamily="34" charset="0"/>
              </a:rPr>
              <a:t>referencing table</a:t>
            </a:r>
            <a:r>
              <a:rPr lang="en-IN" sz="22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9331138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2AC5BF-F401-400C-9E24-C603715BF983}"/>
              </a:ext>
            </a:extLst>
          </p:cNvPr>
          <p:cNvPicPr>
            <a:picLocks noChangeAspect="1"/>
          </p:cNvPicPr>
          <p:nvPr/>
        </p:nvPicPr>
        <p:blipFill>
          <a:blip r:embed="rId3"/>
          <a:stretch>
            <a:fillRect/>
          </a:stretch>
        </p:blipFill>
        <p:spPr>
          <a:xfrm>
            <a:off x="7176120" y="1556751"/>
            <a:ext cx="5015880" cy="4608552"/>
          </a:xfrm>
          <a:prstGeom prst="rect">
            <a:avLst/>
          </a:prstGeom>
        </p:spPr>
      </p:pic>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19336" y="692697"/>
            <a:ext cx="11881320" cy="646331"/>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B69DA52-EE90-4F18-BF1C-914923E0889E}"/>
              </a:ext>
            </a:extLst>
          </p:cNvPr>
          <p:cNvSpPr txBox="1"/>
          <p:nvPr/>
        </p:nvSpPr>
        <p:spPr>
          <a:xfrm>
            <a:off x="191344" y="1615999"/>
            <a:ext cx="460851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 </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movie_year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movie_time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movie_lang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movie_dt_rel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movie_rel_country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5C9078FC-44BA-4B7D-921E-5CCF560FDDBE}"/>
              </a:ext>
            </a:extLst>
          </p:cNvPr>
          <p:cNvSpPr txBox="1"/>
          <p:nvPr/>
        </p:nvSpPr>
        <p:spPr>
          <a:xfrm>
            <a:off x="191344" y="4478294"/>
            <a:ext cx="7992888"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movie_cast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role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fk_movie_id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movie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fk_actor_id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actor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id="{6A0425CF-4EEC-41FB-B1D5-20B9067682A8}"/>
              </a:ext>
            </a:extLst>
          </p:cNvPr>
          <p:cNvSpPr txBox="1"/>
          <p:nvPr/>
        </p:nvSpPr>
        <p:spPr>
          <a:xfrm>
            <a:off x="4007768" y="1615999"/>
            <a:ext cx="3744416"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actor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actor_fname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actor_lname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actor_gender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8455713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find </a:t>
            </a:r>
            <a:r>
              <a:rPr lang="en-IN" b="1" i="1" dirty="0">
                <a:latin typeface="Arial" panose="020B0604020202020204" pitchFamily="34" charset="0"/>
                <a:cs typeface="Arial" panose="020B0604020202020204" pitchFamily="34" charset="0"/>
              </a:rPr>
              <a:t>Foreign Key </a:t>
            </a:r>
            <a:r>
              <a:rPr lang="en-IN" dirty="0">
                <a:latin typeface="Arial" panose="020B0604020202020204" pitchFamily="34" charset="0"/>
                <a:cs typeface="Arial" panose="020B0604020202020204" pitchFamily="34" charset="0"/>
              </a:rPr>
              <a:t>columns.</a:t>
            </a:r>
          </a:p>
        </p:txBody>
      </p:sp>
      <p:sp>
        <p:nvSpPr>
          <p:cNvPr id="17" name="Rectangle 16">
            <a:extLst>
              <a:ext uri="{FF2B5EF4-FFF2-40B4-BE49-F238E27FC236}">
                <a16:creationId xmlns:a16="http://schemas.microsoft.com/office/drawing/2014/main" id="{1054FA30-BD90-42A6-A67E-D1D783D1FA59}"/>
              </a:ext>
            </a:extLst>
          </p:cNvPr>
          <p:cNvSpPr/>
          <p:nvPr/>
        </p:nvSpPr>
        <p:spPr>
          <a:xfrm>
            <a:off x="290745" y="5369806"/>
            <a:ext cx="4509111"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brand_id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8" name="TextBox 7">
            <a:extLst>
              <a:ext uri="{FF2B5EF4-FFF2-40B4-BE49-F238E27FC236}">
                <a16:creationId xmlns:a16="http://schemas.microsoft.com/office/drawing/2014/main" id="{87C25CC9-1005-42FD-96C8-122E68205586}"/>
              </a:ext>
            </a:extLst>
          </p:cNvPr>
          <p:cNvSpPr txBox="1"/>
          <p:nvPr/>
        </p:nvSpPr>
        <p:spPr>
          <a:xfrm>
            <a:off x="290745" y="1481633"/>
            <a:ext cx="422107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owner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id="{2A66024D-84AF-42B9-817F-93D516026E7C}"/>
              </a:ext>
            </a:extLst>
          </p:cNvPr>
          <p:cNvSpPr txBox="1"/>
          <p:nvPr/>
        </p:nvSpPr>
        <p:spPr>
          <a:xfrm>
            <a:off x="5498342" y="1481633"/>
            <a:ext cx="4392488"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contact_id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    contact_number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7E7EF431-C3D3-4125-9F78-EA223659843D}"/>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QUESTION – find foreign key  columns</a:t>
            </a:r>
          </a:p>
        </p:txBody>
      </p:sp>
      <p:sp>
        <p:nvSpPr>
          <p:cNvPr id="13" name="Rectangle 12">
            <a:extLst>
              <a:ext uri="{FF2B5EF4-FFF2-40B4-BE49-F238E27FC236}">
                <a16:creationId xmlns:a16="http://schemas.microsoft.com/office/drawing/2014/main" id="{0BB35454-B62B-422C-8E43-7870498F83A4}"/>
              </a:ext>
            </a:extLst>
          </p:cNvPr>
          <p:cNvSpPr/>
          <p:nvPr/>
        </p:nvSpPr>
        <p:spPr>
          <a:xfrm>
            <a:off x="290745"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id="{E3C3704C-F23D-4889-9691-38EE6ED38B03}"/>
              </a:ext>
            </a:extLst>
          </p:cNvPr>
          <p:cNvSpPr/>
          <p:nvPr/>
        </p:nvSpPr>
        <p:spPr>
          <a:xfrm>
            <a:off x="5498342"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shop_brand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endParaRPr lang="en-IN" dirty="0">
              <a:latin typeface="Liberation Mono"/>
              <a:ea typeface="Times New Roman" panose="02020603050405020304" pitchFamily="18" charset="0"/>
            </a:endParaRP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a:t>
            </a:r>
            <a:r>
              <a:rPr lang="en-IN" dirty="0">
                <a:latin typeface="Liberation Mono"/>
                <a:ea typeface="Times New Roman" panose="02020603050405020304" pitchFamily="18" charset="0"/>
              </a:rPr>
              <a:t>brand_id</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Tree>
    <p:extLst>
      <p:ext uri="{BB962C8B-B14F-4D97-AF65-F5344CB8AC3E}">
        <p14:creationId xmlns:p14="http://schemas.microsoft.com/office/powerpoint/2010/main" val="27831926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321449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3" name="Rectangle 2">
            <a:extLst>
              <a:ext uri="{FF2B5EF4-FFF2-40B4-BE49-F238E27FC236}">
                <a16:creationId xmlns:a16="http://schemas.microsoft.com/office/drawing/2014/main" id="{E3B16FEB-3111-42B0-9974-6BE42645DA27}"/>
              </a:ext>
            </a:extLst>
          </p:cNvPr>
          <p:cNvSpPr/>
          <p:nvPr/>
        </p:nvSpPr>
        <p:spPr>
          <a:xfrm>
            <a:off x="290745" y="5167874"/>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2414E19E-1633-405B-B460-842657490657}"/>
              </a:ext>
            </a:extLst>
          </p:cNvPr>
          <p:cNvSpPr/>
          <p:nvPr/>
        </p:nvSpPr>
        <p:spPr>
          <a:xfrm>
            <a:off x="263352" y="3356992"/>
            <a:ext cx="4464496"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CEC83B1C-1273-4F75-B92F-B86BC6ABF53F}"/>
              </a:ext>
            </a:extLst>
          </p:cNvPr>
          <p:cNvSpPr/>
          <p:nvPr/>
        </p:nvSpPr>
        <p:spPr>
          <a:xfrm>
            <a:off x="5303912" y="3356992"/>
            <a:ext cx="591665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5619D88C-E65B-4669-A573-BA0E6D807D02}"/>
              </a:ext>
            </a:extLst>
          </p:cNvPr>
          <p:cNvSpPr/>
          <p:nvPr/>
        </p:nvSpPr>
        <p:spPr>
          <a:xfrm>
            <a:off x="190550" y="1457489"/>
            <a:ext cx="8641754"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14580477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7171661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2" name="Rectangle 1"/>
          <p:cNvSpPr/>
          <p:nvPr/>
        </p:nvSpPr>
        <p:spPr>
          <a:xfrm>
            <a:off x="380714" y="5085184"/>
            <a:ext cx="1152054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login_ibfk_1; </a:t>
            </a:r>
            <a:r>
              <a:rPr lang="en-IN" b="1" dirty="0">
                <a:solidFill>
                  <a:srgbClr val="00B050"/>
                </a:solidFill>
                <a:latin typeface="Liberation Mono"/>
                <a:cs typeface="Arial" panose="020B0604020202020204" pitchFamily="34" charset="0"/>
              </a:rPr>
              <a:t>// login_ibfk_1 is the default constraint name.</a:t>
            </a:r>
            <a:endParaRPr lang="en-IN"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a:t>
            </a:r>
            <a:r>
              <a:rPr lang="en-IN" dirty="0">
                <a:latin typeface="Arial" panose="020B0604020202020204" pitchFamily="34" charset="0"/>
                <a:cs typeface="Arial" panose="020B0604020202020204" pitchFamily="34" charset="0"/>
              </a:rPr>
              <a:t>.</a:t>
            </a:r>
          </a:p>
        </p:txBody>
      </p:sp>
      <p:sp>
        <p:nvSpPr>
          <p:cNvPr id="9" name="Rectangle 8">
            <a:extLst>
              <a:ext uri="{FF2B5EF4-FFF2-40B4-BE49-F238E27FC236}">
                <a16:creationId xmlns:a16="http://schemas.microsoft.com/office/drawing/2014/main" id="{F721C021-771E-46CA-8586-187657349569}"/>
              </a:ext>
            </a:extLst>
          </p:cNvPr>
          <p:cNvSpPr/>
          <p:nvPr/>
        </p:nvSpPr>
        <p:spPr>
          <a:xfrm>
            <a:off x="348011" y="1253660"/>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E1212"/>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6" name="Rectangle 5">
            <a:extLst>
              <a:ext uri="{FF2B5EF4-FFF2-40B4-BE49-F238E27FC236}">
                <a16:creationId xmlns:a16="http://schemas.microsoft.com/office/drawing/2014/main" id="{359D72E5-7050-4773-9F2D-5AEC37CC0492}"/>
              </a:ext>
            </a:extLst>
          </p:cNvPr>
          <p:cNvSpPr/>
          <p:nvPr/>
        </p:nvSpPr>
        <p:spPr>
          <a:xfrm>
            <a:off x="5519937" y="1253660"/>
            <a:ext cx="5916653"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35071D6D-A9EE-4928-A106-90662EE95A2A}"/>
              </a:ext>
            </a:extLst>
          </p:cNvPr>
          <p:cNvSpPr/>
          <p:nvPr/>
        </p:nvSpPr>
        <p:spPr>
          <a:xfrm>
            <a:off x="290747" y="3125868"/>
            <a:ext cx="6669350"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D85E533-D201-44C6-B876-CBD913BA8466}"/>
              </a:ext>
            </a:extLst>
          </p:cNvPr>
          <p:cNvSpPr/>
          <p:nvPr/>
        </p:nvSpPr>
        <p:spPr>
          <a:xfrm>
            <a:off x="380714" y="6156594"/>
            <a:ext cx="10539822"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constraint_type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a:t>
            </a:r>
          </a:p>
        </p:txBody>
      </p:sp>
    </p:spTree>
    <p:extLst>
      <p:ext uri="{BB962C8B-B14F-4D97-AF65-F5344CB8AC3E}">
        <p14:creationId xmlns:p14="http://schemas.microsoft.com/office/powerpoint/2010/main" val="2335779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3" name="Rectangle 2"/>
          <p:cNvSpPr/>
          <p:nvPr/>
        </p:nvSpPr>
        <p:spPr>
          <a:xfrm>
            <a:off x="140939" y="767263"/>
            <a:ext cx="9524369" cy="1631216"/>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999999"/>
                </a:solidFill>
                <a:latin typeface="Liberation Mono"/>
                <a:cs typeface="Arial" panose="020B0604020202020204" pitchFamily="34" charset="0"/>
              </a:rPr>
              <a:t>[</a:t>
            </a:r>
            <a:r>
              <a:rPr lang="en-IN" sz="2000" dirty="0">
                <a:solidFill>
                  <a:srgbClr val="0077AA"/>
                </a:solidFill>
                <a:latin typeface="Liberation Mono"/>
                <a:cs typeface="Arial" panose="020B0604020202020204" pitchFamily="34" charset="0"/>
              </a:rPr>
              <a:t>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DELETE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reference_option</a:t>
            </a:r>
            <a:r>
              <a:rPr lang="en-IN" sz="2000" dirty="0">
                <a:solidFill>
                  <a:srgbClr val="99999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999999"/>
                </a:solidFill>
                <a:latin typeface="Liberation Mono"/>
                <a:cs typeface="Arial" panose="020B0604020202020204" pitchFamily="34" charset="0"/>
              </a:rPr>
              <a:t>[</a:t>
            </a:r>
            <a:r>
              <a:rPr lang="en-IN" sz="2000" dirty="0">
                <a:solidFill>
                  <a:srgbClr val="0077AA"/>
                </a:solidFill>
                <a:latin typeface="Liberation Mono"/>
                <a:cs typeface="Arial" panose="020B0604020202020204" pitchFamily="34" charset="0"/>
              </a:rPr>
              <a:t>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UPDATE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reference_option</a:t>
            </a:r>
            <a:r>
              <a:rPr lang="en-IN" sz="2000" dirty="0">
                <a:solidFill>
                  <a:srgbClr val="99999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p>
          <a:p>
            <a:pPr marL="285750" indent="-285750">
              <a:buFont typeface="Arial" panose="020B0604020202020204" pitchFamily="34" charset="0"/>
              <a:buChar char="•"/>
            </a:pPr>
            <a:endParaRPr lang="en-IN" sz="2000" dirty="0">
              <a:solidFill>
                <a:srgbClr val="000000"/>
              </a:solidFill>
              <a:latin typeface="Liberation Mono"/>
              <a:cs typeface="Arial" panose="020B0604020202020204" pitchFamily="34" charset="0"/>
            </a:endParaRPr>
          </a:p>
          <a:p>
            <a:r>
              <a:rPr lang="en-IN" sz="2000" i="1" dirty="0">
                <a:solidFill>
                  <a:srgbClr val="000000"/>
                </a:solidFill>
                <a:latin typeface="Liberation Mono"/>
                <a:cs typeface="Arial" panose="020B0604020202020204" pitchFamily="34" charset="0"/>
              </a:rPr>
              <a:t>reference_option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RESTRICT</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CASCADE</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SET</a:t>
            </a:r>
            <a:r>
              <a:rPr lang="en-IN" sz="2000" dirty="0">
                <a:solidFill>
                  <a:srgbClr val="000000"/>
                </a:solidFill>
                <a:latin typeface="Liberation Mono"/>
                <a:cs typeface="Arial" panose="020B0604020202020204" pitchFamily="34" charset="0"/>
              </a:rPr>
              <a:t> </a:t>
            </a:r>
            <a:r>
              <a:rPr lang="en-IN" sz="2000" dirty="0">
                <a:solidFill>
                  <a:srgbClr val="990055"/>
                </a:solidFill>
                <a:latin typeface="Liberation Mono"/>
                <a:cs typeface="Arial" panose="020B0604020202020204" pitchFamily="34" charset="0"/>
              </a:rPr>
              <a:t>NULL</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NO</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ACTION</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SET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DEFAULT</a:t>
            </a:r>
            <a:endParaRPr lang="en-IN" sz="2000" dirty="0">
              <a:latin typeface="Liberation Mono"/>
              <a:cs typeface="Arial" panose="020B0604020202020204" pitchFamily="34" charset="0"/>
            </a:endParaRPr>
          </a:p>
        </p:txBody>
      </p:sp>
      <p:sp>
        <p:nvSpPr>
          <p:cNvPr id="8" name="Rectangle 7"/>
          <p:cNvSpPr/>
          <p:nvPr/>
        </p:nvSpPr>
        <p:spPr>
          <a:xfrm>
            <a:off x="140939" y="2760144"/>
            <a:ext cx="11910122"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When an UPDATE or DELETE operation affects a key value in the parent table that has matching rows in the child table, the result depends on the referential action specified using ON UPDATE and ON DELETE sub clauses of the FOREIGN KEY clause.</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ON DELETE or ON UPDATE that is not specified, the default action is always RESTRICT.</a:t>
            </a:r>
          </a:p>
        </p:txBody>
      </p:sp>
      <p:sp>
        <p:nvSpPr>
          <p:cNvPr id="2" name="Rectangle 1"/>
          <p:cNvSpPr/>
          <p:nvPr/>
        </p:nvSpPr>
        <p:spPr>
          <a:xfrm>
            <a:off x="7248128" y="794402"/>
            <a:ext cx="4802933" cy="707886"/>
          </a:xfrm>
          <a:prstGeom prst="rect">
            <a:avLst/>
          </a:prstGeom>
          <a:solidFill>
            <a:schemeClr val="accent5">
              <a:lumMod val="50000"/>
            </a:schemeClr>
          </a:solidFill>
        </p:spPr>
        <p:txBody>
          <a:bodyPr wrap="square">
            <a:spAutoFit/>
          </a:bodyPr>
          <a:lstStyle/>
          <a:p>
            <a:r>
              <a:rPr lang="en-IN" sz="2000" dirty="0">
                <a:solidFill>
                  <a:schemeClr val="bg1">
                    <a:lumMod val="95000"/>
                  </a:schemeClr>
                </a:solidFill>
                <a:latin typeface="Arial" panose="020B0604020202020204" pitchFamily="34" charset="0"/>
                <a:cs typeface="Arial" panose="020B0604020202020204" pitchFamily="34" charset="0"/>
              </a:rPr>
              <a:t>Cascaded FOREIGN KEY actions do not activate triggers.</a:t>
            </a:r>
          </a:p>
        </p:txBody>
      </p:sp>
    </p:spTree>
    <p:extLst>
      <p:ext uri="{BB962C8B-B14F-4D97-AF65-F5344CB8AC3E}">
        <p14:creationId xmlns:p14="http://schemas.microsoft.com/office/powerpoint/2010/main" val="1583349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2" name="Rectangle 1"/>
          <p:cNvSpPr/>
          <p:nvPr/>
        </p:nvSpPr>
        <p:spPr>
          <a:xfrm>
            <a:off x="335360" y="404664"/>
            <a:ext cx="11521280" cy="178510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CASCADE: Delete or update the row from the parent table, and automatically delete or update the matching rows in the child table. Both ON DELETE CASCADE and ON UPDATE CASCADE are supported.</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NULL: Delete or update the row from the parent table, and set the foreign key column or columns in the child table to NULL. Both ON DELETE SET NULL and ON UPDATE SET NULL clauses are supported.</a:t>
            </a:r>
          </a:p>
        </p:txBody>
      </p:sp>
      <p:sp>
        <p:nvSpPr>
          <p:cNvPr id="8" name="Rectangle 7">
            <a:extLst>
              <a:ext uri="{FF2B5EF4-FFF2-40B4-BE49-F238E27FC236}">
                <a16:creationId xmlns:a16="http://schemas.microsoft.com/office/drawing/2014/main" id="{A78FEABA-0D7A-4238-A3D4-960FA1F84DF3}"/>
              </a:ext>
            </a:extLst>
          </p:cNvPr>
          <p:cNvSpPr/>
          <p:nvPr/>
        </p:nvSpPr>
        <p:spPr>
          <a:xfrm>
            <a:off x="191344" y="2480248"/>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69A7CC67-8070-4D44-BD42-D83DCB27D62F}"/>
              </a:ext>
            </a:extLst>
          </p:cNvPr>
          <p:cNvSpPr/>
          <p:nvPr/>
        </p:nvSpPr>
        <p:spPr>
          <a:xfrm>
            <a:off x="3585862" y="2420888"/>
            <a:ext cx="8419167"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rgbClr val="C00000"/>
                </a:solidFill>
                <a:latin typeface="Liberation Mono"/>
                <a:cs typeface="Arial" panose="020B0604020202020204" pitchFamily="34" charset="0"/>
              </a:rPr>
              <a:t>   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users(ID) </a:t>
            </a:r>
            <a:r>
              <a:rPr lang="en-IN" dirty="0">
                <a:solidFill>
                  <a:schemeClr val="accent4">
                    <a:lumMod val="50000"/>
                  </a:schemeClr>
                </a:solidFill>
                <a:latin typeface="Liberation Mono"/>
                <a:cs typeface="Arial" panose="020B0604020202020204" pitchFamily="34" charset="0"/>
              </a:rPr>
              <a:t>ON DELETE CASCADE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a16="http://schemas.microsoft.com/office/drawing/2014/main" id="{72E3CCCC-BC68-471E-8C79-B6BD867408B8}"/>
              </a:ext>
            </a:extLst>
          </p:cNvPr>
          <p:cNvSpPr/>
          <p:nvPr/>
        </p:nvSpPr>
        <p:spPr>
          <a:xfrm>
            <a:off x="3585861" y="4697449"/>
            <a:ext cx="8419167"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rgbClr val="C00000"/>
                </a:solidFill>
                <a:latin typeface="Liberation Mono"/>
                <a:cs typeface="Arial" panose="020B0604020202020204" pitchFamily="34" charset="0"/>
              </a:rPr>
              <a:t>   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users(ID) </a:t>
            </a:r>
            <a:r>
              <a:rPr lang="en-IN" dirty="0">
                <a:solidFill>
                  <a:schemeClr val="accent4">
                    <a:lumMod val="50000"/>
                  </a:schemeClr>
                </a:solidFill>
                <a:latin typeface="Liberation Mono"/>
                <a:cs typeface="Arial" panose="020B0604020202020204" pitchFamily="34" charset="0"/>
              </a:rPr>
              <a:t>ON UPDATE CASCADE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6924874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on delete / on update – foreign key</a:t>
            </a:r>
          </a:p>
        </p:txBody>
      </p:sp>
      <p:sp>
        <p:nvSpPr>
          <p:cNvPr id="5" name="Rectangle 4">
            <a:extLst>
              <a:ext uri="{FF2B5EF4-FFF2-40B4-BE49-F238E27FC236}">
                <a16:creationId xmlns:a16="http://schemas.microsoft.com/office/drawing/2014/main" id="{1EC3AF28-8BF6-4AD8-9E4B-250822387F63}"/>
              </a:ext>
            </a:extLst>
          </p:cNvPr>
          <p:cNvSpPr/>
          <p:nvPr/>
        </p:nvSpPr>
        <p:spPr>
          <a:xfrm>
            <a:off x="191344" y="887810"/>
            <a:ext cx="11737304" cy="3416320"/>
          </a:xfrm>
          <a:prstGeom prst="rect">
            <a:avLst/>
          </a:prstGeom>
        </p:spPr>
        <p:txBody>
          <a:bodyPr wrap="square">
            <a:spAutoFit/>
          </a:bodyPr>
          <a:lstStyle/>
          <a:p>
            <a:r>
              <a:rPr lang="en-IN" dirty="0">
                <a:solidFill>
                  <a:srgbClr val="2658E6"/>
                </a:solidFill>
                <a:latin typeface="Arial" panose="020B0604020202020204" pitchFamily="34" charset="0"/>
                <a:cs typeface="Arial" panose="020B0604020202020204" pitchFamily="34" charset="0"/>
              </a:rPr>
              <a:t>SET</a:t>
            </a:r>
            <a:r>
              <a:rPr lang="en-IN" dirty="0">
                <a:solidFill>
                  <a:srgbClr val="006C86"/>
                </a:solidFill>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NULL</a:t>
            </a:r>
            <a:r>
              <a:rPr lang="en-IN" dirty="0">
                <a:latin typeface="Arial" panose="020B0604020202020204" pitchFamily="34" charset="0"/>
                <a:cs typeface="Arial" panose="020B0604020202020204" pitchFamily="34" charset="0"/>
              </a:rPr>
              <a:t>: Delete or update the row from the parent table and set the foreign key column or columns in the child table to NULL. If you specify a SET NULL action, make sure that you have not declared the columns in the child table as NOT NULL.</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RESTRICT</a:t>
            </a:r>
            <a:r>
              <a:rPr lang="en-IN" dirty="0">
                <a:latin typeface="Arial" panose="020B0604020202020204" pitchFamily="34" charset="0"/>
                <a:cs typeface="Arial" panose="020B0604020202020204" pitchFamily="34" charset="0"/>
              </a:rPr>
              <a:t>: Rejects the delete or update operation for the parent table. Specifying RESTRICT (or NO ACTION) is the same as omitting the ON DELETE or ON UPDATE clause.</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NO</a:t>
            </a:r>
            <a:r>
              <a:rPr lang="en-IN" dirty="0">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ACTION</a:t>
            </a:r>
            <a:r>
              <a:rPr lang="en-IN" dirty="0">
                <a:latin typeface="Arial" panose="020B0604020202020204" pitchFamily="34" charset="0"/>
                <a:cs typeface="Arial" panose="020B0604020202020204" pitchFamily="34" charset="0"/>
              </a:rPr>
              <a:t>:  Is equivalent to RESTRICT. The MySQL Server rejects the delete or update operation for the parent table if there is a related foreign key value in the referenced table.</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This action is recognized by the MySQL parser, but both InnoDB and NDB reject table definitions containing ON DELETE SET DEFAULT or ON UPDATE SET DEFAULT clauses.</a:t>
            </a:r>
          </a:p>
        </p:txBody>
      </p:sp>
    </p:spTree>
    <p:extLst>
      <p:ext uri="{BB962C8B-B14F-4D97-AF65-F5344CB8AC3E}">
        <p14:creationId xmlns:p14="http://schemas.microsoft.com/office/powerpoint/2010/main" val="36207593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7FB941C0-CFB1-4FA3-975D-679432B20353}"/>
              </a:ext>
            </a:extLst>
          </p:cNvPr>
          <p:cNvSpPr/>
          <p:nvPr/>
        </p:nvSpPr>
        <p:spPr>
          <a:xfrm>
            <a:off x="5735961" y="1868046"/>
            <a:ext cx="407820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42FA42D-F5E5-4AA6-AB66-1C81B90320F5}"/>
              </a:ext>
            </a:extLst>
          </p:cNvPr>
          <p:cNvSpPr/>
          <p:nvPr/>
        </p:nvSpPr>
        <p:spPr>
          <a:xfrm>
            <a:off x="290746" y="4228053"/>
            <a:ext cx="544521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5" name="Rectangle 14">
            <a:extLst>
              <a:ext uri="{FF2B5EF4-FFF2-40B4-BE49-F238E27FC236}">
                <a16:creationId xmlns:a16="http://schemas.microsoft.com/office/drawing/2014/main" id="{BD5CFF68-B162-4F3B-A3FB-141AFB29E4B4}"/>
              </a:ext>
            </a:extLst>
          </p:cNvPr>
          <p:cNvSpPr/>
          <p:nvPr/>
        </p:nvSpPr>
        <p:spPr>
          <a:xfrm>
            <a:off x="5735961" y="4228053"/>
            <a:ext cx="6264696" cy="2585323"/>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A67F59"/>
                </a:solidFill>
                <a:latin typeface="Liberation Mono"/>
              </a:rPr>
              <a:t>&gt;</a:t>
            </a:r>
            <a:r>
              <a:rPr lang="en-IN" dirty="0">
                <a:latin typeface="Liberation Mono"/>
                <a:cs typeface="Arial" panose="020B0604020202020204" pitchFamily="34" charset="0"/>
              </a:rPr>
              <a:t> 50</a:t>
            </a:r>
            <a:r>
              <a:rPr lang="en-IN" dirty="0">
                <a:solidFill>
                  <a:schemeClr val="bg1">
                    <a:lumMod val="65000"/>
                  </a:schemeClr>
                </a:solidFill>
                <a:latin typeface="Liberation Mono"/>
                <a:cs typeface="Arial" panose="020B0604020202020204" pitchFamily="34" charset="0"/>
              </a:rPr>
              <a:t>),</a:t>
            </a:r>
          </a:p>
          <a:p>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chk_email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12</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6043488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1137726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rgbClr val="A67F59"/>
                </a:solidFill>
                <a:latin typeface="Liberation Mono"/>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3EBEA6FD-C7C9-4336-B128-C08EADD4485D}"/>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535193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52913</TotalTime>
  <Words>20212</Words>
  <Application>Microsoft Office PowerPoint</Application>
  <PresentationFormat>Widescreen</PresentationFormat>
  <Paragraphs>2670</Paragraphs>
  <Slides>212</Slides>
  <Notes>17</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212</vt:i4>
      </vt:variant>
    </vt:vector>
  </HeadingPairs>
  <TitlesOfParts>
    <vt:vector size="230"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11842</cp:revision>
  <dcterms:created xsi:type="dcterms:W3CDTF">2015-10-09T06:09:34Z</dcterms:created>
  <dcterms:modified xsi:type="dcterms:W3CDTF">2023-05-25T09:48:10Z</dcterms:modified>
</cp:coreProperties>
</file>