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83"/>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340" r:id="rId69"/>
    <p:sldId id="1156" r:id="rId70"/>
    <p:sldId id="1145" r:id="rId71"/>
    <p:sldId id="1146" r:id="rId72"/>
    <p:sldId id="1147" r:id="rId73"/>
    <p:sldId id="1148" r:id="rId74"/>
    <p:sldId id="1149" r:id="rId75"/>
    <p:sldId id="1150" r:id="rId76"/>
    <p:sldId id="1151" r:id="rId77"/>
    <p:sldId id="1152" r:id="rId78"/>
    <p:sldId id="1153" r:id="rId79"/>
    <p:sldId id="1226" r:id="rId80"/>
    <p:sldId id="1227" r:id="rId81"/>
    <p:sldId id="1161" r:id="rId82"/>
    <p:sldId id="1162" r:id="rId83"/>
    <p:sldId id="1154" r:id="rId84"/>
    <p:sldId id="1155" r:id="rId85"/>
    <p:sldId id="1191" r:id="rId86"/>
    <p:sldId id="1192" r:id="rId87"/>
    <p:sldId id="1179" r:id="rId88"/>
    <p:sldId id="1180" r:id="rId89"/>
    <p:sldId id="1183" r:id="rId90"/>
    <p:sldId id="1184" r:id="rId91"/>
    <p:sldId id="1332" r:id="rId92"/>
    <p:sldId id="1333" r:id="rId93"/>
    <p:sldId id="1193" r:id="rId94"/>
    <p:sldId id="1194" r:id="rId95"/>
    <p:sldId id="1223" r:id="rId96"/>
    <p:sldId id="1224" r:id="rId97"/>
    <p:sldId id="1277" r:id="rId98"/>
    <p:sldId id="1330" r:id="rId99"/>
    <p:sldId id="1328" r:id="rId100"/>
    <p:sldId id="1331" r:id="rId101"/>
    <p:sldId id="1329" r:id="rId102"/>
    <p:sldId id="1185" r:id="rId103"/>
    <p:sldId id="1186" r:id="rId104"/>
    <p:sldId id="1187" r:id="rId105"/>
    <p:sldId id="1188" r:id="rId106"/>
    <p:sldId id="1189" r:id="rId107"/>
    <p:sldId id="1190" r:id="rId108"/>
    <p:sldId id="1234" r:id="rId109"/>
    <p:sldId id="1235" r:id="rId110"/>
    <p:sldId id="1275" r:id="rId111"/>
    <p:sldId id="1276" r:id="rId112"/>
    <p:sldId id="1336" r:id="rId113"/>
    <p:sldId id="1337" r:id="rId114"/>
    <p:sldId id="1310" r:id="rId115"/>
    <p:sldId id="1311" r:id="rId116"/>
    <p:sldId id="1273" r:id="rId117"/>
    <p:sldId id="1274" r:id="rId118"/>
    <p:sldId id="1173" r:id="rId119"/>
    <p:sldId id="1174" r:id="rId120"/>
    <p:sldId id="1175" r:id="rId121"/>
    <p:sldId id="1176" r:id="rId122"/>
    <p:sldId id="1308" r:id="rId123"/>
    <p:sldId id="1309" r:id="rId124"/>
    <p:sldId id="1200" r:id="rId125"/>
    <p:sldId id="1201" r:id="rId126"/>
    <p:sldId id="1099" r:id="rId127"/>
    <p:sldId id="1256" r:id="rId128"/>
    <p:sldId id="1257" r:id="rId129"/>
    <p:sldId id="1258" r:id="rId130"/>
    <p:sldId id="1259" r:id="rId131"/>
    <p:sldId id="1348" r:id="rId132"/>
    <p:sldId id="1349" r:id="rId133"/>
    <p:sldId id="1326" r:id="rId134"/>
    <p:sldId id="1327" r:id="rId135"/>
    <p:sldId id="1322" r:id="rId136"/>
    <p:sldId id="1323" r:id="rId137"/>
    <p:sldId id="1324" r:id="rId138"/>
    <p:sldId id="1325" r:id="rId139"/>
    <p:sldId id="1260" r:id="rId140"/>
    <p:sldId id="1261" r:id="rId141"/>
    <p:sldId id="1262" r:id="rId142"/>
    <p:sldId id="1263" r:id="rId143"/>
    <p:sldId id="1406" r:id="rId144"/>
    <p:sldId id="1264" r:id="rId145"/>
    <p:sldId id="1341" r:id="rId146"/>
    <p:sldId id="1342" r:id="rId147"/>
    <p:sldId id="1265" r:id="rId148"/>
    <p:sldId id="1266" r:id="rId149"/>
    <p:sldId id="1267" r:id="rId150"/>
    <p:sldId id="1268" r:id="rId151"/>
    <p:sldId id="1216" r:id="rId152"/>
    <p:sldId id="1092" r:id="rId153"/>
    <p:sldId id="1251" r:id="rId154"/>
    <p:sldId id="1252" r:id="rId155"/>
    <p:sldId id="1269" r:id="rId156"/>
    <p:sldId id="1270" r:id="rId157"/>
    <p:sldId id="1271" r:id="rId158"/>
    <p:sldId id="1272" r:id="rId159"/>
    <p:sldId id="1219" r:id="rId160"/>
    <p:sldId id="1204" r:id="rId161"/>
    <p:sldId id="1338" r:id="rId162"/>
    <p:sldId id="1339" r:id="rId163"/>
    <p:sldId id="1346" r:id="rId164"/>
    <p:sldId id="1347" r:id="rId165"/>
    <p:sldId id="1315" r:id="rId166"/>
    <p:sldId id="1316" r:id="rId167"/>
    <p:sldId id="1318" r:id="rId168"/>
    <p:sldId id="1292" r:id="rId169"/>
    <p:sldId id="1301" r:id="rId170"/>
    <p:sldId id="1302" r:id="rId171"/>
    <p:sldId id="1294" r:id="rId172"/>
    <p:sldId id="1293" r:id="rId173"/>
    <p:sldId id="1295" r:id="rId174"/>
    <p:sldId id="1296" r:id="rId175"/>
    <p:sldId id="1297" r:id="rId176"/>
    <p:sldId id="1303" r:id="rId177"/>
    <p:sldId id="1304" r:id="rId178"/>
    <p:sldId id="954" r:id="rId179"/>
    <p:sldId id="1307" r:id="rId180"/>
    <p:sldId id="788" r:id="rId181"/>
    <p:sldId id="1087" r:id="rId1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251"/>
    <a:srgbClr val="FF5A36"/>
    <a:srgbClr val="047796"/>
    <a:srgbClr val="F99039"/>
    <a:srgbClr val="036883"/>
    <a:srgbClr val="B6816E"/>
    <a:srgbClr val="7D4F3F"/>
    <a:srgbClr val="05A5D1"/>
    <a:srgbClr val="4F0896"/>
    <a:srgbClr val="FBF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commentAuthors" Target="commentAuthor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26-11-2021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11/26/2021</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11/26/2021</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11/26/2021</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11/26/2021</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config.set(</a:t>
            </a:r>
            <a:r>
              <a:rPr lang="en-IN" b="1"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config.set(</a:t>
            </a:r>
            <a:r>
              <a:rPr lang="en-IN" b="1"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691200"/>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170080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375843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findProductByRangeID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_startID, _endID</a:t>
            </a:r>
            <a:r>
              <a:rPr lang="en-IN" dirty="0">
                <a:solidFill>
                  <a:schemeClr val="bg1">
                    <a:lumMod val="50000"/>
                  </a:schemeClr>
                </a:solidFill>
                <a:latin typeface="Consolas" panose="020B0609020204030204" pitchFamily="49" charset="0"/>
              </a:rPr>
              <a:t>) {</a:t>
            </a:r>
          </a:p>
          <a:p>
            <a:pPr marL="900113" indent="-276225"/>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$and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$gte</a:t>
            </a:r>
            <a:r>
              <a:rPr lang="en-IN" dirty="0">
                <a:latin typeface="Consolas" panose="020B0609020204030204" pitchFamily="49" charset="0"/>
              </a:rPr>
              <a:t>: _startID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$lte</a:t>
            </a:r>
            <a:r>
              <a:rPr lang="en-IN" dirty="0">
                <a:latin typeface="Consolas" panose="020B0609020204030204" pitchFamily="49" charset="0"/>
              </a:rPr>
              <a:t>: _endID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6700"/>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3158966"/>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a:t>
            </a:r>
            <a:endParaRPr lang="en-IN" dirty="0"/>
          </a:p>
        </p:txBody>
      </p:sp>
      <p:sp>
        <p:nvSpPr>
          <p:cNvPr id="8" name="Rectangle 7"/>
          <p:cNvSpPr/>
          <p:nvPr/>
        </p:nvSpPr>
        <p:spPr>
          <a:xfrm>
            <a:off x="1524000" y="14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673188" y="1981200"/>
            <a:ext cx="8845624"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927094" y="5488776"/>
            <a:ext cx="10337812"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 job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 { job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grpSp>
        <p:nvGrpSpPr>
          <p:cNvPr id="23" name="Group 22"/>
          <p:cNvGrpSpPr/>
          <p:nvPr/>
        </p:nvGrpSpPr>
        <p:grpSpPr>
          <a:xfrm>
            <a:off x="2343069" y="2696187"/>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val="391652235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a:t>
            </a:r>
            <a:endParaRPr lang="en-IN" dirty="0"/>
          </a:p>
        </p:txBody>
      </p:sp>
      <p:sp>
        <p:nvSpPr>
          <p:cNvPr id="8" name="Rectangle 7"/>
          <p:cNvSpPr/>
          <p:nvPr/>
        </p:nvSpPr>
        <p:spPr>
          <a:xfrm>
            <a:off x="1524000" y="14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19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302949"/>
            <a:ext cx="9175340"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2000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300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371364" y="2461736"/>
            <a:ext cx="11449272"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0,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0,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0,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500, y: 500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71989654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2286000"/>
            <a:ext cx="87662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db.collection.deleteMany()</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all documents that match the filter from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11038976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2286000"/>
            <a:ext cx="87662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null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4000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'favouriteFruit.0':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12365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673188" y="762001"/>
            <a:ext cx="8845624"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Will not delete the field(s) from the saved document.</a:t>
            </a:r>
            <a:endParaRPr lang="en-IN"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_id:0, sal: 1,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:1001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1450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1450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95593075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2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Tree>
    <p:extLst>
      <p:ext uri="{BB962C8B-B14F-4D97-AF65-F5344CB8AC3E}">
        <p14:creationId xmlns:p14="http://schemas.microsoft.com/office/powerpoint/2010/main" val="500575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46534956"/>
              </p:ext>
            </p:extLst>
          </p:nvPr>
        </p:nvGraphicFramePr>
        <p:xfrm>
          <a:off x="911424" y="1524000"/>
          <a:ext cx="10585176" cy="3853204"/>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4223086548"/>
                  </a:ext>
                </a:extLst>
              </a:tr>
            </a:tbl>
          </a:graphicData>
        </a:graphic>
      </p:graphicFrame>
      <p:sp>
        <p:nvSpPr>
          <p:cNvPr id="3" name="Rectangle 2"/>
          <p:cNvSpPr/>
          <p:nvPr/>
        </p:nvSpPr>
        <p:spPr>
          <a:xfrm>
            <a:off x="911424" y="5488776"/>
            <a:ext cx="10585175" cy="130805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1000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999235591"/>
              </p:ext>
            </p:extLst>
          </p:nvPr>
        </p:nvGraphicFramePr>
        <p:xfrm>
          <a:off x="263352" y="1799805"/>
          <a:ext cx="11737304" cy="4093032"/>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40819301"/>
              </p:ext>
            </p:extLst>
          </p:nvPr>
        </p:nvGraphicFramePr>
        <p:xfrm>
          <a:off x="263352" y="1799805"/>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216539"/>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2" name="Rectangle 1"/>
          <p:cNvSpPr/>
          <p:nvPr/>
        </p:nvSpPr>
        <p:spPr>
          <a:xfrm>
            <a:off x="191344" y="5661248"/>
            <a:ext cx="11233248"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304775245"/>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30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0, '$duration', 60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 '$duration', 100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order.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184316200"/>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06151194"/>
              </p:ext>
            </p:extLst>
          </p:nvPr>
        </p:nvGraphicFramePr>
        <p:xfrm>
          <a:off x="1540070" y="3789040"/>
          <a:ext cx="4638836" cy="1280160"/>
        </p:xfrm>
        <a:graphic>
          <a:graphicData uri="http://schemas.openxmlformats.org/drawingml/2006/table">
            <a:tbl>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Source Code Pro" panose="020B0509030403020204" pitchFamily="49" charset="0"/>
                          <a:ea typeface="Source Code Pro" panose="020B0509030403020204" pitchFamily="49" charset="0"/>
                        </a:rPr>
                        <a:t>Value</a:t>
                      </a:r>
                      <a:endParaRPr lang="en-IN" dirty="0">
                        <a:effectLst/>
                        <a:latin typeface="Source Code Pro" panose="020B0509030403020204" pitchFamily="49" charset="0"/>
                        <a:ea typeface="Source Code Pro" panose="020B0509030403020204" pitchFamily="49" charset="0"/>
                      </a:endParaRPr>
                    </a:p>
                  </a:txBody>
                  <a:tcPr marL="76200" marR="76200" marT="76200" marB="76200" anchor="ctr">
                    <a:lnL w="9525" cap="flat" cmpd="sng" algn="ctr">
                      <a:solidFill>
                        <a:srgbClr val="E7EEEC"/>
                      </a:solidFill>
                      <a:prstDash val="solid"/>
                      <a:round/>
                      <a:headEnd type="none" w="med" len="med"/>
                      <a:tailEnd type="none" w="med" len="med"/>
                    </a:lnL>
                    <a:lnR w="9525" cap="flat" cmpd="sng" algn="ctr">
                      <a:solidFill>
                        <a:srgbClr val="E7EEEC"/>
                      </a:solidFill>
                      <a:prstDash val="solid"/>
                      <a:round/>
                      <a:headEnd type="none" w="med" len="med"/>
                      <a:tailEnd type="none" w="med" len="med"/>
                    </a:lnR>
                    <a:lnT w="12700" cap="flat" cmpd="sng" algn="ctr">
                      <a:solidFill>
                        <a:srgbClr val="E7EEEC"/>
                      </a:solidFill>
                      <a:prstDash val="solid"/>
                      <a:round/>
                      <a:headEnd type="none" w="med" len="med"/>
                      <a:tailEnd type="none" w="med" len="med"/>
                    </a:lnT>
                    <a:lnB w="9525" cap="flat" cmpd="sng" algn="ctr">
                      <a:solidFill>
                        <a:srgbClr val="E7EEEC"/>
                      </a:solidFill>
                      <a:prstDash val="solid"/>
                      <a:round/>
                      <a:headEnd type="none" w="med" len="med"/>
                      <a:tailEnd type="none" w="med" len="med"/>
                    </a:lnB>
                    <a:solidFill>
                      <a:srgbClr val="FFFFFF"/>
                    </a:solidFill>
                  </a:tcPr>
                </a:tc>
                <a:tc>
                  <a:txBody>
                    <a:bodyPr/>
                    <a:lstStyle/>
                    <a:p>
                      <a:pPr algn="ctr" fontAlgn="ctr"/>
                      <a:r>
                        <a:rPr lang="en-IN" dirty="0">
                          <a:solidFill>
                            <a:srgbClr val="3D4F58"/>
                          </a:solidFill>
                          <a:effectLst/>
                          <a:latin typeface="Source Code Pro" panose="020B0509030403020204" pitchFamily="49" charset="0"/>
                          <a:ea typeface="Source Code Pro" panose="020B0509030403020204" pitchFamily="49" charset="0"/>
                        </a:rPr>
                        <a:t>Description</a:t>
                      </a:r>
                      <a:endParaRPr lang="en-IN" dirty="0">
                        <a:effectLst/>
                        <a:latin typeface="Source Code Pro" panose="020B0509030403020204" pitchFamily="49" charset="0"/>
                        <a:ea typeface="Source Code Pro" panose="020B0509030403020204" pitchFamily="49" charset="0"/>
                      </a:endParaRPr>
                    </a:p>
                  </a:txBody>
                  <a:tcPr marL="76200" marR="76200" marT="76200" marB="76200" anchor="ctr">
                    <a:lnL w="9525" cap="flat" cmpd="sng" algn="ctr">
                      <a:solidFill>
                        <a:srgbClr val="E7EEEC"/>
                      </a:solidFill>
                      <a:prstDash val="solid"/>
                      <a:round/>
                      <a:headEnd type="none" w="med" len="med"/>
                      <a:tailEnd type="none" w="med" len="med"/>
                    </a:lnL>
                    <a:lnR w="9525" cap="flat" cmpd="sng" algn="ctr">
                      <a:solidFill>
                        <a:srgbClr val="E7EEEC"/>
                      </a:solidFill>
                      <a:prstDash val="solid"/>
                      <a:round/>
                      <a:headEnd type="none" w="med" len="med"/>
                      <a:tailEnd type="none" w="med" len="med"/>
                    </a:lnR>
                    <a:lnT w="12700" cap="flat" cmpd="sng" algn="ctr">
                      <a:solidFill>
                        <a:srgbClr val="E7EEEC"/>
                      </a:solidFill>
                      <a:prstDash val="solid"/>
                      <a:round/>
                      <a:headEnd type="none" w="med" len="med"/>
                      <a:tailEnd type="none" w="med" len="med"/>
                    </a:lnT>
                    <a:lnB w="9525" cap="flat" cmpd="sng" algn="ctr">
                      <a:solidFill>
                        <a:srgbClr val="E7EEEC"/>
                      </a:solidFill>
                      <a:prstDash val="solid"/>
                      <a:round/>
                      <a:headEnd type="none" w="med" len="med"/>
                      <a:tailEnd type="none" w="med" len="med"/>
                    </a:lnB>
                    <a:solidFill>
                      <a:srgbClr val="FFFFFF"/>
                    </a:solidFill>
                  </a:tcPr>
                </a:tc>
                <a:extLst>
                  <a:ext uri="{0D108BD9-81ED-4DB2-BD59-A6C34878D82A}">
                    <a16:rowId xmlns:a16="http://schemas.microsoft.com/office/drawing/2014/main" val="508773605"/>
                  </a:ext>
                </a:extLst>
              </a:tr>
              <a:tr h="0">
                <a:tc>
                  <a:txBody>
                    <a:bodyPr/>
                    <a:lstStyle/>
                    <a:p>
                      <a:pPr algn="l" fontAlgn="t"/>
                      <a:r>
                        <a:rPr lang="en-IN" dirty="0">
                          <a:effectLst/>
                          <a:latin typeface="Source Code Pro" panose="020B0509030403020204" pitchFamily="49" charset="0"/>
                          <a:ea typeface="Source Code Pro" panose="020B0509030403020204" pitchFamily="49" charset="0"/>
                        </a:rPr>
                        <a:t>  1</a:t>
                      </a:r>
                    </a:p>
                  </a:txBody>
                  <a:tcPr marL="76200" marR="76200" marT="76200" marB="76200">
                    <a:lnL>
                      <a:noFill/>
                    </a:lnL>
                    <a:lnR>
                      <a:noFill/>
                    </a:lnR>
                    <a:lnT w="9525" cap="flat" cmpd="sng" algn="ctr">
                      <a:solidFill>
                        <a:srgbClr val="E7EEEC"/>
                      </a:solidFill>
                      <a:prstDash val="solid"/>
                      <a:round/>
                      <a:headEnd type="none" w="med" len="med"/>
                      <a:tailEnd type="none" w="med" len="med"/>
                    </a:lnT>
                    <a:lnB w="9525" cap="flat" cmpd="sng" algn="ctr">
                      <a:solidFill>
                        <a:srgbClr val="E7EEEC"/>
                      </a:solidFill>
                      <a:prstDash val="solid"/>
                      <a:round/>
                      <a:headEnd type="none" w="med" len="med"/>
                      <a:tailEnd type="none" w="med" len="med"/>
                    </a:lnB>
                    <a:solidFill>
                      <a:srgbClr val="FFFFFF"/>
                    </a:solidFill>
                  </a:tcPr>
                </a:tc>
                <a:tc>
                  <a:txBody>
                    <a:bodyPr/>
                    <a:lstStyle/>
                    <a:p>
                      <a:pPr algn="l" fontAlgn="t"/>
                      <a:r>
                        <a:rPr lang="en-IN" dirty="0">
                          <a:effectLst/>
                          <a:latin typeface="Source Code Pro" panose="020B0509030403020204" pitchFamily="49" charset="0"/>
                          <a:ea typeface="Source Code Pro" panose="020B0509030403020204" pitchFamily="49" charset="0"/>
                        </a:rPr>
                        <a:t>  Sort ascending.</a:t>
                      </a:r>
                    </a:p>
                  </a:txBody>
                  <a:tcPr marL="76200" marR="76200" marT="76200" marB="76200">
                    <a:lnL>
                      <a:noFill/>
                    </a:lnL>
                    <a:lnR>
                      <a:noFill/>
                    </a:lnR>
                    <a:lnT w="9525" cap="flat" cmpd="sng" algn="ctr">
                      <a:solidFill>
                        <a:srgbClr val="E7EEEC"/>
                      </a:solidFill>
                      <a:prstDash val="solid"/>
                      <a:round/>
                      <a:headEnd type="none" w="med" len="med"/>
                      <a:tailEnd type="none" w="med" len="med"/>
                    </a:lnT>
                    <a:lnB w="9525" cap="flat" cmpd="sng" algn="ctr">
                      <a:solidFill>
                        <a:srgbClr val="E7EEEC"/>
                      </a:solidFill>
                      <a:prstDash val="solid"/>
                      <a:round/>
                      <a:headEnd type="none" w="med" len="med"/>
                      <a:tailEnd type="none" w="med" len="med"/>
                    </a:lnB>
                    <a:solidFill>
                      <a:srgbClr val="FFFFFF"/>
                    </a:solidFill>
                  </a:tcPr>
                </a:tc>
                <a:extLst>
                  <a:ext uri="{0D108BD9-81ED-4DB2-BD59-A6C34878D82A}">
                    <a16:rowId xmlns:a16="http://schemas.microsoft.com/office/drawing/2014/main" val="4272697403"/>
                  </a:ext>
                </a:extLst>
              </a:tr>
              <a:tr h="0">
                <a:tc>
                  <a:txBody>
                    <a:bodyPr/>
                    <a:lstStyle/>
                    <a:p>
                      <a:pPr algn="l" fontAlgn="t"/>
                      <a:r>
                        <a:rPr lang="en-IN" dirty="0">
                          <a:effectLst/>
                          <a:latin typeface="Source Code Pro" panose="020B0509030403020204" pitchFamily="49" charset="0"/>
                          <a:ea typeface="Source Code Pro" panose="020B0509030403020204" pitchFamily="49" charset="0"/>
                        </a:rPr>
                        <a:t>  -1</a:t>
                      </a:r>
                    </a:p>
                  </a:txBody>
                  <a:tcPr marL="76200" marR="76200" marT="76200" marB="76200">
                    <a:lnL>
                      <a:noFill/>
                    </a:lnL>
                    <a:lnR>
                      <a:noFill/>
                    </a:lnR>
                    <a:lnT w="9525" cap="flat" cmpd="sng" algn="ctr">
                      <a:solidFill>
                        <a:srgbClr val="E7EEEC"/>
                      </a:solidFill>
                      <a:prstDash val="solid"/>
                      <a:round/>
                      <a:headEnd type="none" w="med" len="med"/>
                      <a:tailEnd type="none" w="med" len="med"/>
                    </a:lnT>
                    <a:lnB w="9525" cap="flat" cmpd="sng" algn="ctr">
                      <a:solidFill>
                        <a:srgbClr val="E7EEEC"/>
                      </a:solidFill>
                      <a:prstDash val="solid"/>
                      <a:round/>
                      <a:headEnd type="none" w="med" len="med"/>
                      <a:tailEnd type="none" w="med" len="med"/>
                    </a:lnB>
                    <a:solidFill>
                      <a:srgbClr val="FFFFFF"/>
                    </a:solidFill>
                  </a:tcPr>
                </a:tc>
                <a:tc>
                  <a:txBody>
                    <a:bodyPr/>
                    <a:lstStyle/>
                    <a:p>
                      <a:pPr algn="l" fontAlgn="t"/>
                      <a:r>
                        <a:rPr lang="en-IN" dirty="0">
                          <a:effectLst/>
                          <a:latin typeface="Source Code Pro" panose="020B0509030403020204" pitchFamily="49" charset="0"/>
                          <a:ea typeface="Source Code Pro" panose="020B0509030403020204" pitchFamily="49" charset="0"/>
                        </a:rPr>
                        <a:t>  Sort descending.</a:t>
                      </a:r>
                    </a:p>
                  </a:txBody>
                  <a:tcPr marL="76200" marR="76200" marT="76200" marB="76200">
                    <a:lnL>
                      <a:noFill/>
                    </a:lnL>
                    <a:lnR>
                      <a:noFill/>
                    </a:lnR>
                    <a:lnT w="9525" cap="flat" cmpd="sng" algn="ctr">
                      <a:solidFill>
                        <a:srgbClr val="E7EEEC"/>
                      </a:solidFill>
                      <a:prstDash val="solid"/>
                      <a:round/>
                      <a:headEnd type="none" w="med" len="med"/>
                      <a:tailEnd type="none" w="med" len="med"/>
                    </a:lnT>
                    <a:lnB w="9525" cap="flat" cmpd="sng" algn="ctr">
                      <a:solidFill>
                        <a:srgbClr val="E7EEEC"/>
                      </a:solidFill>
                      <a:prstDash val="solid"/>
                      <a:round/>
                      <a:headEnd type="none" w="med" len="med"/>
                      <a:tailEnd type="none" w="med" len="med"/>
                    </a:lnB>
                    <a:solidFill>
                      <a:srgbClr val="FFFFFF"/>
                    </a:solidFill>
                  </a:tcPr>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2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2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&lt;positive integer&gt; }</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2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IN" dirty="0"/>
          </a:p>
        </p:txBody>
      </p:sp>
      <p:sp>
        <p:nvSpPr>
          <p:cNvPr id="4" name="Rectangle 3"/>
          <p:cNvSpPr/>
          <p:nvPr/>
        </p:nvSpPr>
        <p:spPr>
          <a:xfrm>
            <a:off x="1524000" y="1588602"/>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$out</a:t>
            </a:r>
            <a:r>
              <a:rPr lang="en-US" dirty="0">
                <a:solidFill>
                  <a:srgbClr val="061621"/>
                </a:solidFill>
                <a:latin typeface="Source Code Pro" panose="020B0509030403020204" pitchFamily="49" charset="0"/>
                <a:ea typeface="Source Code Pro" panose="020B0509030403020204" pitchFamily="49" charset="0"/>
              </a:rPr>
              <a:t>: "new-collection-name" }</a:t>
            </a:r>
          </a:p>
        </p:txBody>
      </p:sp>
      <p:sp>
        <p:nvSpPr>
          <p:cNvPr id="5" name="Rectangle 4"/>
          <p:cNvSpPr/>
          <p:nvPr/>
        </p:nvSpPr>
        <p:spPr>
          <a:xfrm>
            <a:off x="1524000" y="2278033"/>
            <a:ext cx="8761264"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&lt;collection to join&gt;,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&lt;output array field&gt;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08117523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556792"/>
            <a:ext cx="11161240" cy="406265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 1,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40, "quantity" : 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 2,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75, "quantity" : 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3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 1, "orderNo" : 1,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 2, "orderNo" : 1,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 3, "orderNo" : 1,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 4, "orderNo" : 2,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 5, "orderNo" : 2,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"Wed"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 6, "orderNo" : 2,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"Sun"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 7, "orderNo" : 2,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"Sun"</a:t>
            </a:r>
            <a:r>
              <a:rPr lang="en-IN" dirty="0">
                <a:latin typeface="Source Code Pro" panose="020B0509030403020204" pitchFamily="49" charset="0"/>
                <a:ea typeface="Source Code Pro" panose="020B0509030403020204" pitchFamily="49" charset="0"/>
                <a:cs typeface="Calibri" panose="020F0502020204030204" pitchFamily="34" charset="0"/>
              </a:rPr>
              <a:t> },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 8, "orderNo" : 1,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 9, "orderNo" : 1,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23392" y="5899919"/>
            <a:ext cx="10044608" cy="76944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Wingdings" panose="05000000000000000000" pitchFamily="2" charset="2"/>
              <a:buChar char="Ø"/>
            </a:pPr>
            <a:endParaRPr lang="en-IN" sz="800"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1847528" y="1494070"/>
            <a:ext cx="7848872" cy="3447098"/>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"_id",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cs typeface="Calibri" panose="020F0502020204030204" pitchFamily="34" charset="0"/>
              </a:rPr>
              <a:t> : "Order Details"</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sz="1400"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52184801"/>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3274124"/>
            <a:ext cx="2723823" cy="2246769"/>
          </a:xfrm>
          <a:prstGeom prst="rect">
            <a:avLst/>
          </a:prstGeom>
        </p:spPr>
        <p:txBody>
          <a:bodyPr wrap="non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value1,</a:t>
            </a:r>
          </a:p>
          <a:p>
            <a:r>
              <a:rPr lang="en-US" sz="2000" dirty="0">
                <a:solidFill>
                  <a:schemeClr val="accent2">
                    <a:lumMod val="50000"/>
                  </a:schemeClr>
                </a:solidFill>
                <a:latin typeface="Consolas" panose="020B0609020204030204" pitchFamily="49" charset="0"/>
                <a:cs typeface="Calibri" panose="020F0502020204030204" pitchFamily="34" charset="0"/>
              </a:rPr>
              <a:t>   field2: value2,</a:t>
            </a:r>
          </a:p>
          <a:p>
            <a:r>
              <a:rPr lang="en-US" sz="2000" dirty="0">
                <a:solidFill>
                  <a:schemeClr val="accent2">
                    <a:lumMod val="50000"/>
                  </a:schemeClr>
                </a:solidFill>
                <a:latin typeface="Consolas" panose="020B0609020204030204" pitchFamily="49" charset="0"/>
                <a:cs typeface="Calibri" panose="020F0502020204030204" pitchFamily="34" charset="0"/>
              </a:rPr>
              <a:t>   field3: value3,</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5447928" y="3274124"/>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01434"/>
            <a:ext cx="11377265"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52733548"/>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00110"/>
          </a:xfrm>
          <a:prstGeom prst="rect">
            <a:avLst/>
          </a:prstGeom>
        </p:spPr>
        <p:txBody>
          <a:bodyPr wrap="square">
            <a:spAutoFit/>
          </a:bodyPr>
          <a:lstStyle/>
          <a:p>
            <a:r>
              <a:rPr lang="en-US" dirty="0"/>
              <a:t>To start </a:t>
            </a:r>
            <a:r>
              <a:rPr lang="en-US" dirty="0">
                <a:solidFill>
                  <a:srgbClr val="FF5A36"/>
                </a:solidFill>
              </a:rPr>
              <a:t>MongoDB server</a:t>
            </a:r>
            <a:r>
              <a:rPr lang="en-US" dirty="0"/>
              <a:t>, execute </a:t>
            </a:r>
            <a:r>
              <a:rPr lang="en-US" sz="2000" b="1" dirty="0">
                <a:solidFill>
                  <a:srgbClr val="C00000"/>
                </a:solidFill>
              </a:rPr>
              <a:t>mongod.exe</a:t>
            </a:r>
            <a:r>
              <a:rPr lang="en-US" dirty="0"/>
              <a:t>.</a:t>
            </a:r>
            <a:endParaRPr lang="en-IN" dirty="0"/>
          </a:p>
        </p:txBody>
      </p:sp>
      <p:sp>
        <p:nvSpPr>
          <p:cNvPr id="4" name="Rectangle 3"/>
          <p:cNvSpPr/>
          <p:nvPr/>
        </p:nvSpPr>
        <p:spPr>
          <a:xfrm>
            <a:off x="407368" y="2564904"/>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p>
        </p:txBody>
      </p:sp>
      <p:sp>
        <p:nvSpPr>
          <p:cNvPr id="5" name="Rectangle 4"/>
          <p:cNvSpPr/>
          <p:nvPr/>
        </p:nvSpPr>
        <p:spPr>
          <a:xfrm>
            <a:off x="407368" y="942400"/>
            <a:ext cx="10517021"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4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4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00110"/>
          </a:xfrm>
          <a:prstGeom prst="rect">
            <a:avLst/>
          </a:prstGeom>
        </p:spPr>
        <p:txBody>
          <a:bodyPr wrap="square">
            <a:spAutoFit/>
          </a:bodyPr>
          <a:lstStyle/>
          <a:p>
            <a:r>
              <a:rPr lang="en-US" dirty="0"/>
              <a:t>To start </a:t>
            </a:r>
            <a:r>
              <a:rPr lang="en-US" dirty="0">
                <a:solidFill>
                  <a:srgbClr val="FF5A36"/>
                </a:solidFill>
              </a:rPr>
              <a:t>MongoDB client</a:t>
            </a:r>
            <a:r>
              <a:rPr lang="en-US" dirty="0"/>
              <a:t>, execute </a:t>
            </a:r>
            <a:r>
              <a:rPr lang="en-US" sz="2000" b="1" dirty="0">
                <a:solidFill>
                  <a:srgbClr val="C00000"/>
                </a:solidFill>
              </a:rPr>
              <a:t>mongo.exe</a:t>
            </a:r>
            <a:r>
              <a:rPr lang="en-US" dirty="0"/>
              <a:t>.</a:t>
            </a:r>
            <a:endParaRPr lang="en-IN"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"192.168.100.20:27017/db1"</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033798" y="679996"/>
            <a:ext cx="5038866" cy="461665"/>
          </a:xfrm>
          <a:prstGeom prst="rect">
            <a:avLst/>
          </a:prstGeom>
          <a:solidFill>
            <a:schemeClr val="accent6">
              <a:lumMod val="20000"/>
              <a:lumOff val="80000"/>
            </a:schemeClr>
          </a:solidFill>
        </p:spPr>
        <p:txBody>
          <a:bodyPr wrap="square">
            <a:spAutoFit/>
          </a:bodyPr>
          <a:lstStyle/>
          <a:p>
            <a:r>
              <a:rPr lang="en-US" sz="2400" dirty="0">
                <a:solidFill>
                  <a:srgbClr val="C00000"/>
                </a:solidFill>
                <a:latin typeface="Calibri" panose="020F0502020204030204" pitchFamily="34" charset="0"/>
                <a:cs typeface="Calibri" panose="020F0502020204030204" pitchFamily="34" charset="0"/>
              </a:rPr>
              <a:t>Note: </a:t>
            </a:r>
            <a:r>
              <a:rPr lang="en-US" sz="2400" dirty="0">
                <a:latin typeface="Calibri" panose="020F0502020204030204" pitchFamily="34" charset="0"/>
                <a:cs typeface="Calibri" panose="020F0502020204030204" pitchFamily="34" charset="0"/>
              </a:rPr>
              <a:t>Always give --dbpath in "" </a:t>
            </a:r>
            <a:endParaRPr lang="en-IN" sz="2400" dirty="0">
              <a:latin typeface="Calibri" panose="020F0502020204030204" pitchFamily="34" charset="0"/>
              <a:cs typeface="Calibri" panose="020F0502020204030204"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313975"/>
            <a:ext cx="3871825" cy="786598"/>
            <a:chOff x="6354577" y="4605724"/>
            <a:chExt cx="3871825" cy="786598"/>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605724"/>
              <a:ext cx="1238975" cy="620898"/>
            </a:xfrm>
            <a:prstGeom prst="bentConnector3">
              <a:avLst>
                <a:gd name="adj1" fmla="val -18"/>
              </a:avLst>
            </a:prstGeom>
            <a:ln w="1905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559318" y="5007601"/>
              <a:ext cx="2667084" cy="384721"/>
            </a:xfrm>
            <a:prstGeom prst="rect">
              <a:avLst/>
            </a:prstGeom>
            <a:noFill/>
          </p:spPr>
          <p:txBody>
            <a:bodyPr wrap="square">
              <a:spAutoFit/>
            </a:bodyPr>
            <a:lstStyle/>
            <a:p>
              <a:r>
                <a:rPr lang="en-US" sz="1900" b="1" dirty="0">
                  <a:solidFill>
                    <a:srgbClr val="0070C0"/>
                  </a:solidFill>
                </a:rPr>
                <a:t>must be empty folder</a:t>
              </a:r>
              <a:endParaRPr lang="en-IN" sz="1900" dirty="0">
                <a:solidFill>
                  <a:srgbClr val="0070C0"/>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675277694"/>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2000" u="none" dirty="0">
                          <a:solidFill>
                            <a:srgbClr val="006C86"/>
                          </a:solidFill>
                          <a:effectLst/>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2000" u="none" dirty="0">
                          <a:solidFill>
                            <a:srgbClr val="006C86"/>
                          </a:solidFill>
                          <a:effectLst/>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2000" u="none" dirty="0">
                          <a:solidFill>
                            <a:srgbClr val="006C86"/>
                          </a:solidFill>
                          <a:effectLst/>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2000" u="none" dirty="0">
                          <a:solidFill>
                            <a:srgbClr val="006C86"/>
                          </a:solidFill>
                          <a:effectLst/>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2000" u="none" dirty="0">
                          <a:solidFill>
                            <a:srgbClr val="006C86"/>
                          </a:solidFill>
                          <a:effectLst/>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2000" u="none" dirty="0">
                          <a:solidFill>
                            <a:srgbClr val="006C86"/>
                          </a:solidFill>
                          <a:effectLst/>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2000" u="none" dirty="0">
                          <a:solidFill>
                            <a:srgbClr val="006C86"/>
                          </a:solidFill>
                          <a:effectLst/>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2000" u="none" dirty="0">
                          <a:solidFill>
                            <a:srgbClr val="006C86"/>
                          </a:solidFill>
                          <a:effectLst/>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622286"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831498"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622286"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831498"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622286"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831498"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68159"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977371"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622286"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831498"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68159"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977371"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622286"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499443"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229380801"/>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2000" u="none" dirty="0">
                          <a:solidFill>
                            <a:srgbClr val="006C86"/>
                          </a:solidFill>
                          <a:effectLst/>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OR </a:t>
                      </a:r>
                      <a:r>
                        <a:rPr lang="en-US" sz="2000" dirty="0">
                          <a:effectLst/>
                        </a:rPr>
                        <a:t>returns all documents that    </a:t>
                      </a:r>
                    </a:p>
                    <a:p>
                      <a:pPr fontAlgn="base"/>
                      <a:r>
                        <a:rPr lang="en-US" sz="2000" dirty="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2000" u="none" dirty="0">
                          <a:solidFill>
                            <a:srgbClr val="006C86"/>
                          </a:solidFill>
                          <a:effectLst/>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AND </a:t>
                      </a:r>
                      <a:r>
                        <a:rPr lang="en-US" sz="2000" dirty="0">
                          <a:effectLst/>
                        </a:rPr>
                        <a:t>returns all documents that </a:t>
                      </a:r>
                    </a:p>
                    <a:p>
                      <a:pPr fontAlgn="base"/>
                      <a:r>
                        <a:rPr lang="en-US" sz="2000" dirty="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2000" u="none" dirty="0">
                          <a:solidFill>
                            <a:srgbClr val="006C86"/>
                          </a:solidFill>
                          <a:effectLst/>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Inverts the effect of a query expression and returns documents that </a:t>
                      </a:r>
                    </a:p>
                    <a:p>
                      <a:pPr fontAlgn="base"/>
                      <a:r>
                        <a:rPr lang="en-US" sz="2000" dirty="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pSp>
        <p:nvGrpSpPr>
          <p:cNvPr id="10" name="Group 9"/>
          <p:cNvGrpSpPr/>
          <p:nvPr/>
        </p:nvGrpSpPr>
        <p:grpSpPr>
          <a:xfrm>
            <a:off x="1524000" y="4221088"/>
            <a:ext cx="9144000" cy="1409527"/>
            <a:chOff x="228600" y="4191000"/>
            <a:chExt cx="7391401" cy="1409527"/>
          </a:xfrm>
        </p:grpSpPr>
        <p:sp>
          <p:nvSpPr>
            <p:cNvPr id="6" name="Rectangle 5"/>
            <p:cNvSpPr/>
            <p:nvPr/>
          </p:nvSpPr>
          <p:spPr>
            <a:xfrm>
              <a:off x="228600" y="4191000"/>
              <a:ext cx="7391401" cy="384721"/>
            </a:xfrm>
            <a:prstGeom prst="rect">
              <a:avLst/>
            </a:prstGeom>
          </p:spPr>
          <p:txBody>
            <a:bodyPr wrap="squar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&lt;exprN&gt; } ] }</a:t>
              </a:r>
            </a:p>
          </p:txBody>
        </p:sp>
        <p:sp>
          <p:nvSpPr>
            <p:cNvPr id="8" name="Rectangle 7"/>
            <p:cNvSpPr/>
            <p:nvPr/>
          </p:nvSpPr>
          <p:spPr>
            <a:xfrm>
              <a:off x="228601" y="4703403"/>
              <a:ext cx="7391400" cy="384721"/>
            </a:xfrm>
            <a:prstGeom prst="rect">
              <a:avLst/>
            </a:prstGeom>
          </p:spPr>
          <p:txBody>
            <a:bodyPr wrap="squar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&lt;exprN&gt; } ] }</a:t>
              </a:r>
            </a:p>
          </p:txBody>
        </p:sp>
        <p:sp>
          <p:nvSpPr>
            <p:cNvPr id="9" name="Rectangle 8"/>
            <p:cNvSpPr/>
            <p:nvPr/>
          </p:nvSpPr>
          <p:spPr>
            <a:xfrm>
              <a:off x="228600" y="5215806"/>
              <a:ext cx="7391401" cy="384721"/>
            </a:xfrm>
            <a:prstGeom prst="rect">
              <a:avLst/>
            </a:prstGeom>
          </p:spPr>
          <p:txBody>
            <a:bodyPr wrap="squar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grpSp>
      <p:sp>
        <p:nvSpPr>
          <p:cNvPr id="3" name="Rectangle 2">
            <a:extLst>
              <a:ext uri="{FF2B5EF4-FFF2-40B4-BE49-F238E27FC236}">
                <a16:creationId xmlns:a16="http://schemas.microsoft.com/office/drawing/2014/main" id="{CCC7FFE9-78C9-4609-9BB6-88A0F0E584F5}"/>
              </a:ext>
            </a:extLst>
          </p:cNvPr>
          <p:cNvSpPr/>
          <p:nvPr/>
        </p:nvSpPr>
        <p:spPr>
          <a:xfrm>
            <a:off x="695400" y="5947534"/>
            <a:ext cx="10801200"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:3000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7419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$or</a:t>
            </a:r>
          </a:p>
        </p:txBody>
      </p:sp>
      <p:sp>
        <p:nvSpPr>
          <p:cNvPr id="5" name="Rectangle 4"/>
          <p:cNvSpPr/>
          <p:nvPr/>
        </p:nvSpPr>
        <p:spPr>
          <a:xfrm>
            <a:off x="1694435" y="1196156"/>
            <a:ext cx="8353569"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56938"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$and</a:t>
            </a:r>
          </a:p>
        </p:txBody>
      </p:sp>
      <p:sp>
        <p:nvSpPr>
          <p:cNvPr id="8" name="Rectangle 7"/>
          <p:cNvSpPr/>
          <p:nvPr/>
        </p:nvSpPr>
        <p:spPr>
          <a:xfrm>
            <a:off x="1710269" y="3077729"/>
            <a:ext cx="8499443"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1846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$not</a:t>
            </a:r>
          </a:p>
        </p:txBody>
      </p:sp>
      <p:sp>
        <p:nvSpPr>
          <p:cNvPr id="10" name="Rectangle 9"/>
          <p:cNvSpPr/>
          <p:nvPr/>
        </p:nvSpPr>
        <p:spPr>
          <a:xfrm>
            <a:off x="1710269" y="4887870"/>
            <a:ext cx="6894836"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98069"/>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ObjectId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class is the default primary key for a MongoDB document and is usually found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 the _id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field in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inserted document.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ObjectId()</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a:t>
            </a:r>
            <a:r>
              <a:rPr lang="en-US" sz="2200" dirty="0">
                <a:solidFill>
                  <a:srgbClr val="036883"/>
                </a:solidFill>
                <a:latin typeface="Calibri" panose="020F0502020204030204" pitchFamily="34" charset="0"/>
                <a:cs typeface="Calibri" panose="020F0502020204030204" pitchFamily="34" charset="0"/>
              </a:rPr>
              <a:t>ObjectId</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84721"/>
          </a:xfrm>
          <a:prstGeom prst="rect">
            <a:avLst/>
          </a:prstGeom>
        </p:spPr>
        <p:txBody>
          <a:bodyPr wrap="square">
            <a:spAutoFit/>
          </a:bodyPr>
          <a:lstStyle/>
          <a:p>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 Returns: all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73188" y="3288268"/>
            <a:ext cx="8845624" cy="384721"/>
          </a:xfrm>
          <a:prstGeom prst="rect">
            <a:avLst/>
          </a:prstGeom>
        </p:spPr>
        <p:txBody>
          <a:bodyPr wrap="square">
            <a:spAutoFit/>
          </a:bodyPr>
          <a:lstStyle/>
          <a:p>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84721"/>
          </a:xfrm>
          <a:prstGeom prst="rect">
            <a:avLst/>
          </a:prstGeom>
        </p:spPr>
        <p:txBody>
          <a:bodyPr wrap="square">
            <a:spAutoFit/>
          </a:bodyPr>
          <a:lstStyle/>
          <a:p>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use</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0" name="Footer Placeholder 2">
            <a:extLst>
              <a:ext uri="{FF2B5EF4-FFF2-40B4-BE49-F238E27FC236}">
                <a16:creationId xmlns:a16="http://schemas.microsoft.com/office/drawing/2014/main" id="{3FFF4A64-6DFC-4D9E-8A3D-C72BE34528EB}"/>
              </a:ext>
            </a:extLst>
          </p:cNvPr>
          <p:cNvSpPr txBox="1">
            <a:spLocks/>
          </p:cNvSpPr>
          <p:nvPr/>
        </p:nvSpPr>
        <p:spPr>
          <a:xfrm>
            <a:off x="3238225" y="6523038"/>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8103315" y="220142"/>
            <a:ext cx="3452001" cy="246571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1524000" y="1846565"/>
            <a:ext cx="9114971" cy="969496"/>
          </a:xfrm>
          <a:prstGeom prst="rect">
            <a:avLst/>
          </a:prstGeom>
        </p:spPr>
        <p:txBody>
          <a:bodyPr wrap="square">
            <a:spAutoFit/>
          </a:bodyPr>
          <a:lstStyle/>
          <a:p>
            <a:r>
              <a:rPr lang="en-US" sz="19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1523998" y="3131676"/>
            <a:ext cx="9684570" cy="707886"/>
          </a:xfrm>
          <a:prstGeom prst="rect">
            <a:avLst/>
          </a:prstGeom>
          <a:noFill/>
        </p:spPr>
        <p:txBody>
          <a:bodyPr wrap="squar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if the documents are in array i.e. in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endParaRPr lang="en-US" sz="2000" dirty="0">
              <a:solidFill>
                <a:srgbClr val="92D050"/>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drops the collection if exists</a:t>
            </a:r>
            <a:endParaRPr lang="en-IN" sz="2000"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41201"/>
            <a:ext cx="11737304" cy="2308324"/>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623392" y="1692115"/>
            <a:ext cx="10404649" cy="969496"/>
          </a:xfrm>
          <a:prstGeom prst="rect">
            <a:avLst/>
          </a:prstGeom>
        </p:spPr>
        <p:txBody>
          <a:bodyPr wrap="square">
            <a:spAutoFit/>
          </a:bodyPr>
          <a:lstStyle/>
          <a:p>
            <a:r>
              <a:rPr lang="en-US" sz="19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407368" y="3090118"/>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4" name="Rectangle 13">
            <a:extLst>
              <a:ext uri="{FF2B5EF4-FFF2-40B4-BE49-F238E27FC236}">
                <a16:creationId xmlns:a16="http://schemas.microsoft.com/office/drawing/2014/main" id="{D578FF82-94F6-421C-BFA2-877E55ADCE2C}"/>
              </a:ext>
            </a:extLst>
          </p:cNvPr>
          <p:cNvSpPr/>
          <p:nvPr/>
        </p:nvSpPr>
        <p:spPr>
          <a:xfrm>
            <a:off x="623392" y="1692115"/>
            <a:ext cx="10404649" cy="969496"/>
          </a:xfrm>
          <a:prstGeom prst="rect">
            <a:avLst/>
          </a:prstGeom>
        </p:spPr>
        <p:txBody>
          <a:bodyPr wrap="square">
            <a:spAutoFit/>
          </a:bodyPr>
          <a:lstStyle/>
          <a:p>
            <a:r>
              <a:rPr lang="en-US" sz="19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767408" y="1628198"/>
            <a:ext cx="10404648" cy="677108"/>
          </a:xfrm>
          <a:prstGeom prst="rect">
            <a:avLst/>
          </a:prstGeom>
        </p:spPr>
        <p:txBody>
          <a:bodyPr wrap="square">
            <a:spAutoFit/>
          </a:bodyPr>
          <a:lstStyle/>
          <a:p>
            <a:r>
              <a:rPr lang="en-US" sz="19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63352" y="2564904"/>
            <a:ext cx="11665296"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192.168.0.6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192.168.0.6 --port 27017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6096000" cy="1415772"/>
          </a:xfrm>
          <a:prstGeom prst="rect">
            <a:avLst/>
          </a:prstGeom>
          <a:noFill/>
        </p:spPr>
        <p:txBody>
          <a:bodyPr wrap="square">
            <a:spAutoFit/>
          </a:bodyPr>
          <a:lstStyle/>
          <a:p>
            <a:r>
              <a:rPr lang="en-US" sz="24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TODO</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558533"/>
            <a:ext cx="9144000" cy="64633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p:txBody>
      </p:sp>
      <p:sp>
        <p:nvSpPr>
          <p:cNvPr id="2" name="Rectangle 1"/>
          <p:cNvSpPr/>
          <p:nvPr/>
        </p:nvSpPr>
        <p:spPr>
          <a:xfrm>
            <a:off x="1523706" y="243840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1524000" y="4657225"/>
            <a:ext cx="9900592" cy="116955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1000, maximum: 5000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4,</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2924945"/>
            <a:ext cx="10285733" cy="3568477"/>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sz="20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sz="2000"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(&lt;options&gt;)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'$sal',  .05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
        <p:nvSpPr>
          <p:cNvPr id="9" name="TextBox 8">
            <a:extLst>
              <a:ext uri="{FF2B5EF4-FFF2-40B4-BE49-F238E27FC236}">
                <a16:creationId xmlns:a16="http://schemas.microsoft.com/office/drawing/2014/main" id="{207E4145-3E07-407A-A157-964CFB4C54A1}"/>
              </a:ext>
            </a:extLst>
          </p:cNvPr>
          <p:cNvSpPr txBox="1"/>
          <p:nvPr/>
        </p:nvSpPr>
        <p:spPr>
          <a:xfrm>
            <a:off x="3791744" y="174337"/>
            <a:ext cx="8280920" cy="1508105"/>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000" dirty="0">
                <a:solidFill>
                  <a:schemeClr val="accent1">
                    <a:lumMod val="75000"/>
                  </a:schemeClr>
                </a:solidFill>
              </a:rPr>
              <a:t>For fields in an embedded documents, you can specify the field using either:</a:t>
            </a:r>
          </a:p>
          <a:p>
            <a:endParaRPr lang="en-IN" sz="8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791744" y="1743780"/>
            <a:ext cx="6336704" cy="677108"/>
          </a:xfrm>
          <a:prstGeom prst="rect">
            <a:avLst/>
          </a:prstGeom>
          <a:noFill/>
        </p:spPr>
        <p:txBody>
          <a:bodyPr wrap="square">
            <a:spAutoFit/>
          </a:bodyPr>
          <a:lstStyle/>
          <a:p>
            <a:r>
              <a:rPr lang="en-IN" sz="2000" dirty="0">
                <a:solidFill>
                  <a:schemeClr val="accent1">
                    <a:lumMod val="75000"/>
                  </a:schemeClr>
                </a:solidFill>
              </a:rPr>
              <a:t>For query on array elements:</a:t>
            </a: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b="1"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56792"/>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Rectangle 7"/>
          <p:cNvSpPr/>
          <p:nvPr/>
        </p:nvSpPr>
        <p:spPr>
          <a:xfrm>
            <a:off x="335360" y="2889518"/>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1524000" y="5661248"/>
            <a:ext cx="9756576" cy="769441"/>
          </a:xfrm>
          <a:prstGeom prst="rect">
            <a:avLst/>
          </a:prstGeom>
        </p:spPr>
        <p:txBody>
          <a:bodyPr wrap="square">
            <a:spAutoFit/>
          </a:bodyPr>
          <a:lstStyle/>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4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6000, $lt: 6500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 db.collection.find() </a:t>
            </a:r>
          </a:p>
        </p:txBody>
      </p:sp>
      <p:sp>
        <p:nvSpPr>
          <p:cNvPr id="7" name="Rectangle 6"/>
          <p:cNvSpPr/>
          <p:nvPr/>
        </p:nvSpPr>
        <p:spPr>
          <a:xfrm>
            <a:off x="1673188" y="1331476"/>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1988840"/>
            <a:ext cx="10404648" cy="175432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56759860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p:txBody>
      </p:sp>
    </p:spTree>
    <p:extLst>
      <p:ext uri="{BB962C8B-B14F-4D97-AF65-F5344CB8AC3E}">
        <p14:creationId xmlns:p14="http://schemas.microsoft.com/office/powerpoint/2010/main" val="2762672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rgbClr val="D83713"/>
                </a:solidFill>
                <a:latin typeface="Source Code Pro" panose="020B0509030403020204" pitchFamily="49" charset="0"/>
                <a:ea typeface="Source Code Pro" panose="020B0509030403020204" pitchFamily="49" charset="0"/>
              </a:rPr>
              <a:t>db['collection']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rgbClr val="D83713"/>
                </a:solidFill>
                <a:latin typeface="Source Code Pro" panose="020B0509030403020204" pitchFamily="49" charset="0"/>
                <a:ea typeface="Source Code Pro" panose="020B0509030403020204" pitchFamily="49"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a:t>
                      </a: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5000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TODO</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5476143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144000"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10, firstName: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US" dirty="0">
                <a:latin typeface="Source Code Pro" panose="020B0509030403020204" pitchFamily="49" charset="0"/>
                <a:ea typeface="Source Code Pro" panose="020B0509030403020204" pitchFamily="49" charset="0"/>
                <a:cs typeface="Calibri" panose="020F0502020204030204" pitchFamily="34" charset="0"/>
              </a:rPr>
              <a:t>, sal: 5000,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1524000" y="2631103"/>
            <a:ext cx="9144000" cy="163121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 '</a:t>
            </a:r>
            <a:r>
              <a:rPr lang="en-US" dirty="0">
                <a:latin typeface="Source Code Pro" panose="020B0509030403020204" pitchFamily="49" charset="0"/>
                <a:ea typeface="Source Code Pro" panose="020B0509030403020204" pitchFamily="49" charset="0"/>
                <a:cs typeface="Calibri" panose="020F0502020204030204" pitchFamily="34" charset="0"/>
              </a:rPr>
              <a:t>, salary: 42000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621485"/>
            <a:ext cx="10585176"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20,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30,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2000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20,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30,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50,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60,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70,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TODO</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79994976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 </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92D050"/>
                </a:solidFill>
                <a:latin typeface="Consolas" panose="020B060902020403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doc.job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data</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 data.ename.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doc.job.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12,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doc.job)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 + ": " + doc.ename.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92D050"/>
                </a:solidFill>
                <a:latin typeface="Consolas" panose="020B060902020403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doc.job==</a:t>
            </a:r>
            <a:r>
              <a:rPr lang="en-IN" dirty="0">
                <a:solidFill>
                  <a:srgbClr val="92D050"/>
                </a:solidFill>
                <a:latin typeface="Consolas" panose="020B060902020403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 doc.job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7" name="TextBox 6">
            <a:extLst>
              <a:ext uri="{FF2B5EF4-FFF2-40B4-BE49-F238E27FC236}">
                <a16:creationId xmlns:a16="http://schemas.microsoft.com/office/drawing/2014/main" id="{8409C3B5-C9E5-479D-84D8-63996D451785}"/>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color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rate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qty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total</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3778439"/>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6" y="691200"/>
            <a:ext cx="9396535"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00B050"/>
                </a:solidFill>
                <a:latin typeface="Consolas" panose="020B060902020403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_id</a:t>
            </a:r>
            <a:r>
              <a:rPr lang="en-IN" dirty="0">
                <a:latin typeface="Consolas" panose="020B0609020204030204" pitchFamily="49" charset="0"/>
              </a:rPr>
              <a:t> : id,</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ename</a:t>
            </a:r>
            <a:r>
              <a:rPr lang="en-IN" dirty="0">
                <a:latin typeface="Consolas" panose="020B0609020204030204" pitchFamily="49" charset="0"/>
              </a:rPr>
              <a:t> : _name,</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sal</a:t>
            </a:r>
            <a:r>
              <a:rPr lang="en-IN" dirty="0">
                <a:latin typeface="Consolas" panose="020B0609020204030204" pitchFamily="49" charset="0"/>
              </a:rPr>
              <a:t>: _sal,</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comm</a:t>
            </a:r>
            <a:r>
              <a:rPr lang="en-IN" dirty="0">
                <a:latin typeface="Consolas" panose="020B0609020204030204" pitchFamily="49" charset="0"/>
              </a:rPr>
              <a:t> : _comm,</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grandSalary</a:t>
            </a:r>
            <a:r>
              <a:rPr lang="en-IN" dirty="0">
                <a:latin typeface="Consolas" panose="020B0609020204030204" pitchFamily="49" charset="0"/>
              </a:rPr>
              <a:t> :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9297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30889</TotalTime>
  <Words>13104</Words>
  <Application>Microsoft Office PowerPoint</Application>
  <PresentationFormat>Widescreen</PresentationFormat>
  <Paragraphs>1338</Paragraphs>
  <Slides>181</Slides>
  <Notes>3</Notes>
  <HiddenSlides>3</HiddenSlides>
  <MMClips>0</MMClips>
  <ScaleCrop>false</ScaleCrop>
  <HeadingPairs>
    <vt:vector size="6" baseType="variant">
      <vt:variant>
        <vt:lpstr>Fonts Used</vt:lpstr>
      </vt:variant>
      <vt:variant>
        <vt:i4>22</vt:i4>
      </vt:variant>
      <vt:variant>
        <vt:lpstr>Theme</vt:lpstr>
      </vt:variant>
      <vt:variant>
        <vt:i4>1</vt:i4>
      </vt:variant>
      <vt:variant>
        <vt:lpstr>Slide Titles</vt:lpstr>
      </vt:variant>
      <vt:variant>
        <vt:i4>181</vt:i4>
      </vt:variant>
    </vt:vector>
  </HeadingPairs>
  <TitlesOfParts>
    <vt:vector size="204"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6299</cp:revision>
  <dcterms:created xsi:type="dcterms:W3CDTF">2015-10-09T06:09:34Z</dcterms:created>
  <dcterms:modified xsi:type="dcterms:W3CDTF">2021-11-26T06:38:43Z</dcterms:modified>
</cp:coreProperties>
</file>