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472" r:id="rId3"/>
    <p:sldId id="326" r:id="rId4"/>
    <p:sldId id="327" r:id="rId5"/>
    <p:sldId id="328" r:id="rId6"/>
    <p:sldId id="329" r:id="rId7"/>
    <p:sldId id="330" r:id="rId8"/>
    <p:sldId id="315" r:id="rId9"/>
    <p:sldId id="314" r:id="rId10"/>
    <p:sldId id="317" r:id="rId11"/>
    <p:sldId id="318" r:id="rId12"/>
    <p:sldId id="319" r:id="rId13"/>
    <p:sldId id="321" r:id="rId14"/>
    <p:sldId id="494" r:id="rId15"/>
    <p:sldId id="489" r:id="rId16"/>
    <p:sldId id="325" r:id="rId17"/>
    <p:sldId id="322" r:id="rId18"/>
    <p:sldId id="490" r:id="rId19"/>
    <p:sldId id="491" r:id="rId20"/>
    <p:sldId id="492" r:id="rId21"/>
    <p:sldId id="493" r:id="rId22"/>
    <p:sldId id="495" r:id="rId23"/>
    <p:sldId id="406" r:id="rId24"/>
    <p:sldId id="257" r:id="rId25"/>
    <p:sldId id="258" r:id="rId26"/>
    <p:sldId id="259" r:id="rId27"/>
    <p:sldId id="260" r:id="rId28"/>
    <p:sldId id="262" r:id="rId29"/>
    <p:sldId id="263" r:id="rId30"/>
    <p:sldId id="265" r:id="rId31"/>
    <p:sldId id="266" r:id="rId32"/>
    <p:sldId id="267" r:id="rId33"/>
    <p:sldId id="268" r:id="rId34"/>
    <p:sldId id="357" r:id="rId35"/>
    <p:sldId id="359" r:id="rId36"/>
    <p:sldId id="360" r:id="rId37"/>
    <p:sldId id="361" r:id="rId38"/>
    <p:sldId id="363" r:id="rId39"/>
    <p:sldId id="364" r:id="rId40"/>
    <p:sldId id="365" r:id="rId41"/>
    <p:sldId id="366" r:id="rId42"/>
    <p:sldId id="269" r:id="rId43"/>
    <p:sldId id="271" r:id="rId44"/>
    <p:sldId id="304" r:id="rId45"/>
    <p:sldId id="270" r:id="rId46"/>
    <p:sldId id="367" r:id="rId47"/>
    <p:sldId id="275" r:id="rId48"/>
    <p:sldId id="302" r:id="rId49"/>
    <p:sldId id="283" r:id="rId50"/>
    <p:sldId id="276" r:id="rId51"/>
    <p:sldId id="277" r:id="rId52"/>
    <p:sldId id="278" r:id="rId53"/>
    <p:sldId id="279" r:id="rId54"/>
    <p:sldId id="284" r:id="rId55"/>
    <p:sldId id="280" r:id="rId56"/>
    <p:sldId id="281" r:id="rId57"/>
    <p:sldId id="410" r:id="rId58"/>
    <p:sldId id="285" r:id="rId59"/>
    <p:sldId id="282" r:id="rId60"/>
    <p:sldId id="286" r:id="rId61"/>
    <p:sldId id="287" r:id="rId62"/>
    <p:sldId id="376" r:id="rId63"/>
    <p:sldId id="377" r:id="rId64"/>
    <p:sldId id="288" r:id="rId65"/>
    <p:sldId id="289" r:id="rId66"/>
    <p:sldId id="412" r:id="rId67"/>
    <p:sldId id="436" r:id="rId68"/>
    <p:sldId id="438" r:id="rId69"/>
    <p:sldId id="439" r:id="rId70"/>
    <p:sldId id="305" r:id="rId71"/>
    <p:sldId id="272" r:id="rId72"/>
    <p:sldId id="273" r:id="rId73"/>
    <p:sldId id="274" r:id="rId74"/>
    <p:sldId id="290" r:id="rId75"/>
    <p:sldId id="291" r:id="rId76"/>
    <p:sldId id="292" r:id="rId77"/>
    <p:sldId id="293" r:id="rId78"/>
    <p:sldId id="294" r:id="rId79"/>
    <p:sldId id="295" r:id="rId80"/>
    <p:sldId id="296" r:id="rId81"/>
    <p:sldId id="371" r:id="rId82"/>
    <p:sldId id="372" r:id="rId83"/>
    <p:sldId id="373" r:id="rId84"/>
    <p:sldId id="374" r:id="rId85"/>
    <p:sldId id="375" r:id="rId86"/>
    <p:sldId id="297" r:id="rId87"/>
    <p:sldId id="300" r:id="rId88"/>
    <p:sldId id="301" r:id="rId89"/>
    <p:sldId id="298" r:id="rId90"/>
    <p:sldId id="299" r:id="rId91"/>
    <p:sldId id="306" r:id="rId92"/>
    <p:sldId id="307" r:id="rId93"/>
    <p:sldId id="308" r:id="rId94"/>
    <p:sldId id="309" r:id="rId95"/>
    <p:sldId id="310" r:id="rId96"/>
    <p:sldId id="311" r:id="rId97"/>
    <p:sldId id="312" r:id="rId98"/>
    <p:sldId id="335" r:id="rId99"/>
    <p:sldId id="331" r:id="rId100"/>
    <p:sldId id="313" r:id="rId101"/>
    <p:sldId id="332" r:id="rId102"/>
    <p:sldId id="333" r:id="rId103"/>
    <p:sldId id="369" r:id="rId104"/>
    <p:sldId id="370" r:id="rId105"/>
    <p:sldId id="336" r:id="rId106"/>
    <p:sldId id="337" r:id="rId107"/>
    <p:sldId id="338" r:id="rId108"/>
    <p:sldId id="340" r:id="rId109"/>
    <p:sldId id="341" r:id="rId110"/>
    <p:sldId id="342" r:id="rId111"/>
    <p:sldId id="343" r:id="rId112"/>
    <p:sldId id="344" r:id="rId113"/>
    <p:sldId id="345" r:id="rId114"/>
    <p:sldId id="347" r:id="rId115"/>
    <p:sldId id="349" r:id="rId116"/>
    <p:sldId id="348" r:id="rId117"/>
    <p:sldId id="350" r:id="rId118"/>
    <p:sldId id="351" r:id="rId119"/>
    <p:sldId id="352" r:id="rId120"/>
    <p:sldId id="339" r:id="rId121"/>
    <p:sldId id="353" r:id="rId122"/>
    <p:sldId id="354" r:id="rId123"/>
    <p:sldId id="355" r:id="rId124"/>
    <p:sldId id="356" r:id="rId125"/>
    <p:sldId id="368" r:id="rId126"/>
    <p:sldId id="378" r:id="rId127"/>
    <p:sldId id="388" r:id="rId128"/>
    <p:sldId id="390" r:id="rId129"/>
    <p:sldId id="389" r:id="rId130"/>
    <p:sldId id="392" r:id="rId131"/>
    <p:sldId id="393" r:id="rId132"/>
    <p:sldId id="379" r:id="rId133"/>
    <p:sldId id="380" r:id="rId134"/>
    <p:sldId id="395" r:id="rId135"/>
    <p:sldId id="396" r:id="rId136"/>
    <p:sldId id="394" r:id="rId137"/>
    <p:sldId id="424" r:id="rId138"/>
    <p:sldId id="381" r:id="rId139"/>
    <p:sldId id="425" r:id="rId140"/>
    <p:sldId id="382" r:id="rId141"/>
    <p:sldId id="385" r:id="rId142"/>
    <p:sldId id="383" r:id="rId143"/>
    <p:sldId id="384" r:id="rId144"/>
    <p:sldId id="386" r:id="rId145"/>
    <p:sldId id="387" r:id="rId146"/>
    <p:sldId id="397" r:id="rId147"/>
    <p:sldId id="398" r:id="rId148"/>
    <p:sldId id="399" r:id="rId149"/>
    <p:sldId id="405" r:id="rId150"/>
    <p:sldId id="401" r:id="rId151"/>
    <p:sldId id="402" r:id="rId152"/>
    <p:sldId id="403" r:id="rId153"/>
    <p:sldId id="404" r:id="rId154"/>
    <p:sldId id="407" r:id="rId155"/>
    <p:sldId id="408" r:id="rId156"/>
    <p:sldId id="413" r:id="rId157"/>
    <p:sldId id="414" r:id="rId158"/>
    <p:sldId id="415" r:id="rId159"/>
    <p:sldId id="427" r:id="rId160"/>
    <p:sldId id="428" r:id="rId161"/>
    <p:sldId id="418" r:id="rId162"/>
    <p:sldId id="419" r:id="rId163"/>
    <p:sldId id="431" r:id="rId164"/>
    <p:sldId id="432" r:id="rId165"/>
    <p:sldId id="433" r:id="rId166"/>
    <p:sldId id="434" r:id="rId167"/>
    <p:sldId id="435" r:id="rId168"/>
    <p:sldId id="420" r:id="rId169"/>
    <p:sldId id="423" r:id="rId170"/>
    <p:sldId id="417" r:id="rId171"/>
    <p:sldId id="416" r:id="rId172"/>
    <p:sldId id="422" r:id="rId173"/>
    <p:sldId id="421" r:id="rId174"/>
    <p:sldId id="426" r:id="rId175"/>
    <p:sldId id="430" r:id="rId176"/>
    <p:sldId id="440" r:id="rId177"/>
    <p:sldId id="441" r:id="rId178"/>
    <p:sldId id="443" r:id="rId179"/>
    <p:sldId id="442" r:id="rId180"/>
    <p:sldId id="444" r:id="rId181"/>
    <p:sldId id="445" r:id="rId182"/>
    <p:sldId id="446" r:id="rId183"/>
    <p:sldId id="447" r:id="rId184"/>
    <p:sldId id="450" r:id="rId185"/>
    <p:sldId id="449" r:id="rId186"/>
    <p:sldId id="448" r:id="rId187"/>
    <p:sldId id="456" r:id="rId188"/>
    <p:sldId id="451" r:id="rId189"/>
    <p:sldId id="453" r:id="rId190"/>
    <p:sldId id="452" r:id="rId191"/>
    <p:sldId id="454" r:id="rId192"/>
    <p:sldId id="455" r:id="rId193"/>
    <p:sldId id="457" r:id="rId194"/>
    <p:sldId id="458" r:id="rId195"/>
    <p:sldId id="459" r:id="rId196"/>
    <p:sldId id="462" r:id="rId197"/>
    <p:sldId id="461" r:id="rId198"/>
    <p:sldId id="464" r:id="rId199"/>
    <p:sldId id="465" r:id="rId200"/>
    <p:sldId id="467" r:id="rId201"/>
    <p:sldId id="468" r:id="rId202"/>
    <p:sldId id="469" r:id="rId203"/>
    <p:sldId id="470" r:id="rId204"/>
    <p:sldId id="471" r:id="rId205"/>
    <p:sldId id="487" r:id="rId206"/>
    <p:sldId id="488" r:id="rId2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9F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2F73076-280E-4994-B9AF-08CB19D7A53F}" type="datetimeFigureOut">
              <a:rPr lang="en-US" smtClean="0"/>
              <a:pPr/>
              <a:t>5/16/2017</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2F73076-280E-4994-B9AF-08CB19D7A53F}" type="datetimeFigureOut">
              <a:rPr lang="en-US" smtClean="0"/>
              <a:pPr/>
              <a:t>5/16/2017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F73076-280E-4994-B9AF-08CB19D7A53F}" type="datetimeFigureOut">
              <a:rPr lang="en-US" smtClean="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2F73076-280E-4994-B9AF-08CB19D7A53F}" type="datetimeFigureOut">
              <a:rPr lang="en-US" smtClean="0"/>
              <a:pPr/>
              <a:t>5/16/2017</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smtClean="0">
                <a:latin typeface="Arial" pitchFamily="34" charset="0"/>
                <a:cs typeface="Arial" pitchFamily="34" charset="0"/>
              </a:rPr>
              <a:t>Oracle</a:t>
            </a:r>
            <a:endParaRPr lang="en-US" sz="3600" dirty="0">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1558766"/>
            <a:ext cx="8763000" cy="243143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endParaRPr kumimoji="0" lang="en-US" sz="3600" b="0" i="1" u="none" strike="noStrike" cap="none" normalizeH="0" baseline="0" dirty="0" smtClean="0">
              <a:ln>
                <a:noFill/>
              </a:ln>
              <a:solidFill>
                <a:srgbClr val="404040"/>
              </a:solidFill>
              <a:effectLst/>
              <a:latin typeface="Arial" pitchFamily="34" charset="0"/>
              <a:ea typeface="Arial Unicode MS" pitchFamily="34" charset="-128"/>
              <a:cs typeface="Arial" pitchFamily="34" charset="0"/>
            </a:endParaRPr>
          </a:p>
          <a:p>
            <a:pPr algn="ctr" fontAlgn="base">
              <a:spcBef>
                <a:spcPct val="0"/>
              </a:spcBef>
              <a:spcAft>
                <a:spcPct val="0"/>
              </a:spcAft>
            </a:pPr>
            <a:r>
              <a:rPr lang="en-US" sz="3200" dirty="0" smtClean="0">
                <a:latin typeface="Arial" pitchFamily="34" charset="0"/>
                <a:cs typeface="Arial" pitchFamily="34" charset="0"/>
              </a:rPr>
              <a:t>The basic constructs of  ER Model are </a:t>
            </a:r>
            <a:r>
              <a:rPr lang="en-US" sz="4000" b="1" dirty="0" smtClean="0">
                <a:latin typeface="Arial" pitchFamily="34" charset="0"/>
                <a:cs typeface="Arial" pitchFamily="34" charset="0"/>
              </a:rPr>
              <a:t>Entity, Attributes and Relationships</a:t>
            </a:r>
            <a:r>
              <a:rPr lang="en-US" sz="4000" dirty="0" smtClean="0">
                <a:latin typeface="Arial" pitchFamily="34" charset="0"/>
                <a:cs typeface="Arial" pitchFamily="34" charset="0"/>
              </a:rPr>
              <a:t>.</a:t>
            </a:r>
          </a:p>
          <a:p>
            <a:pPr lvl="0" algn="ctr" fontAlgn="base">
              <a:spcBef>
                <a:spcPct val="0"/>
              </a:spcBef>
              <a:spcAft>
                <a:spcPct val="0"/>
              </a:spcAf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1371600"/>
            <a:ext cx="8534400" cy="685800"/>
          </a:xfrm>
          <a:prstGeom prst="rect">
            <a:avLst/>
          </a:prstGeom>
          <a:noFill/>
        </p:spPr>
        <p:txBody>
          <a:bodyPr>
            <a:noAutofit/>
          </a:bodyPr>
          <a:lstStyle/>
          <a:p>
            <a:pPr lvl="0" algn="r">
              <a:spcBef>
                <a:spcPct val="0"/>
              </a:spcBef>
              <a:defRPr/>
            </a:pPr>
            <a:r>
              <a:rPr lang="en-US" sz="3200" b="1" dirty="0" smtClean="0">
                <a:latin typeface="Arial" pitchFamily="34" charset="0"/>
                <a:cs typeface="Arial" pitchFamily="34" charset="0"/>
              </a:rPr>
              <a:t>Scalar Subquery</a:t>
            </a:r>
            <a:endParaRPr lang="en-US" sz="3200" dirty="0" smtClean="0">
              <a:latin typeface="Arial" pitchFamily="34" charset="0"/>
              <a:cs typeface="Arial" pitchFamily="34" charset="0"/>
            </a:endParaRPr>
          </a:p>
          <a:p>
            <a:pPr lvl="0" algn="ctr">
              <a:spcBef>
                <a:spcPct val="0"/>
              </a:spcBef>
              <a:defRPr/>
            </a:pPr>
            <a:endParaRPr kumimoji="0" lang="en-US" sz="3200" b="1" i="1" u="none" strike="noStrike" kern="1200" cap="none" spc="0" normalizeH="0" baseline="0" noProof="0" dirty="0" smtClean="0">
              <a:ln>
                <a:noFill/>
              </a:ln>
              <a:effectLst/>
              <a:uLnTx/>
              <a:uFillTx/>
              <a:latin typeface="Arial" pitchFamily="34" charset="0"/>
              <a:cs typeface="Arial" pitchFamily="34" charset="0"/>
            </a:endParaRPr>
          </a:p>
        </p:txBody>
      </p:sp>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Subqueries </a:t>
            </a:r>
          </a:p>
        </p:txBody>
      </p:sp>
      <p:sp>
        <p:nvSpPr>
          <p:cNvPr id="5" name="Rectangle 4"/>
          <p:cNvSpPr/>
          <p:nvPr/>
        </p:nvSpPr>
        <p:spPr>
          <a:xfrm>
            <a:off x="457200" y="3048000"/>
            <a:ext cx="8534400" cy="1200329"/>
          </a:xfrm>
          <a:prstGeom prst="rect">
            <a:avLst/>
          </a:prstGeom>
          <a:solidFill>
            <a:schemeClr val="bg1">
              <a:lumMod val="95000"/>
            </a:schemeClr>
          </a:solidFill>
        </p:spPr>
        <p:txBody>
          <a:bodyPr wrap="square">
            <a:spAutoFit/>
          </a:bodyPr>
          <a:lstStyle/>
          <a:p>
            <a:pPr marL="342900" lvl="0" indent="-342900">
              <a:spcBef>
                <a:spcPct val="0"/>
              </a:spcBef>
              <a:defRPr/>
            </a:pPr>
            <a:r>
              <a:rPr lang="en-US" sz="3200" dirty="0" smtClean="0">
                <a:latin typeface="Arial" pitchFamily="34" charset="0"/>
                <a:cs typeface="Arial" pitchFamily="34" charset="0"/>
              </a:rPr>
              <a:t>The subquery appears in the </a:t>
            </a:r>
            <a:r>
              <a:rPr lang="en-US" sz="4000" b="1" dirty="0" smtClean="0">
                <a:latin typeface="Arial" pitchFamily="34" charset="0"/>
                <a:cs typeface="Arial" pitchFamily="34" charset="0"/>
              </a:rPr>
              <a:t>SELECT</a:t>
            </a:r>
            <a:r>
              <a:rPr lang="en-US" sz="4000" dirty="0" smtClean="0">
                <a:latin typeface="Arial" pitchFamily="34" charset="0"/>
                <a:cs typeface="Arial" pitchFamily="34" charset="0"/>
              </a:rPr>
              <a:t> </a:t>
            </a:r>
            <a:r>
              <a:rPr lang="en-US" sz="3200" dirty="0" smtClean="0">
                <a:latin typeface="Arial" pitchFamily="34" charset="0"/>
                <a:cs typeface="Arial" pitchFamily="34" charset="0"/>
              </a:rPr>
              <a:t>clause of the SQL.</a:t>
            </a:r>
          </a:p>
        </p:txBody>
      </p:sp>
      <p:sp>
        <p:nvSpPr>
          <p:cNvPr id="6" name="TextBox 5"/>
          <p:cNvSpPr txBox="1"/>
          <p:nvPr/>
        </p:nvSpPr>
        <p:spPr>
          <a:xfrm>
            <a:off x="152400" y="4953000"/>
            <a:ext cx="8839200" cy="646331"/>
          </a:xfrm>
          <a:prstGeom prst="rect">
            <a:avLst/>
          </a:prstGeom>
          <a:noFill/>
        </p:spPr>
        <p:txBody>
          <a:bodyPr wrap="square" rtlCol="0">
            <a:spAutoFit/>
          </a:bodyPr>
          <a:lstStyle/>
          <a:p>
            <a:pPr algn="r"/>
            <a:r>
              <a:rPr lang="en-US" sz="2400" dirty="0" smtClean="0">
                <a:latin typeface="Arial" pitchFamily="34" charset="0"/>
                <a:cs typeface="Arial" pitchFamily="34" charset="0"/>
              </a:rPr>
              <a:t>SELECT </a:t>
            </a:r>
            <a:r>
              <a:rPr lang="en-US" sz="3600" b="1" dirty="0" smtClean="0">
                <a:latin typeface="Arial" pitchFamily="34" charset="0"/>
                <a:cs typeface="Arial" pitchFamily="34" charset="0"/>
              </a:rPr>
              <a:t>(SELECT . . . . ) as [alias] </a:t>
            </a:r>
            <a:r>
              <a:rPr lang="en-US" sz="2400" dirty="0" smtClean="0">
                <a:latin typeface="Arial" pitchFamily="34" charset="0"/>
                <a:cs typeface="Arial" pitchFamily="34" charset="0"/>
              </a:rPr>
              <a:t>from TNAME</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Subqueries </a:t>
            </a:r>
          </a:p>
        </p:txBody>
      </p:sp>
      <p:sp>
        <p:nvSpPr>
          <p:cNvPr id="5" name="Title 1"/>
          <p:cNvSpPr txBox="1">
            <a:spLocks/>
          </p:cNvSpPr>
          <p:nvPr/>
        </p:nvSpPr>
        <p:spPr>
          <a:xfrm>
            <a:off x="457200" y="1524000"/>
            <a:ext cx="8534400" cy="685800"/>
          </a:xfrm>
          <a:prstGeom prst="rect">
            <a:avLst/>
          </a:prstGeom>
          <a:noFill/>
        </p:spPr>
        <p:txBody>
          <a:bodyPr>
            <a:noAutofit/>
          </a:bodyPr>
          <a:lstStyle/>
          <a:p>
            <a:pPr lvl="0" algn="r">
              <a:spcBef>
                <a:spcPct val="0"/>
              </a:spcBef>
              <a:defRPr/>
            </a:pPr>
            <a:r>
              <a:rPr lang="en-US" sz="3200" b="1" dirty="0" smtClean="0">
                <a:latin typeface="Arial" pitchFamily="34" charset="0"/>
                <a:cs typeface="Arial" pitchFamily="34" charset="0"/>
              </a:rPr>
              <a:t>Inline View Subquery</a:t>
            </a:r>
            <a:endParaRPr lang="en-US" sz="3200" dirty="0" smtClean="0">
              <a:latin typeface="Arial" pitchFamily="34" charset="0"/>
              <a:cs typeface="Arial" pitchFamily="34" charset="0"/>
            </a:endParaRPr>
          </a:p>
          <a:p>
            <a:pPr lvl="0" algn="ctr">
              <a:spcBef>
                <a:spcPct val="0"/>
              </a:spcBef>
              <a:defRPr/>
            </a:pPr>
            <a:endParaRPr kumimoji="0" lang="en-US" sz="3200" b="1" i="1" u="none" strike="noStrike" kern="1200" cap="none" spc="0" normalizeH="0" baseline="0" noProof="0" dirty="0" smtClean="0">
              <a:ln>
                <a:noFill/>
              </a:ln>
              <a:effectLst/>
              <a:uLnTx/>
              <a:uFillTx/>
              <a:latin typeface="Arial" pitchFamily="34" charset="0"/>
              <a:cs typeface="Arial" pitchFamily="34" charset="0"/>
            </a:endParaRPr>
          </a:p>
        </p:txBody>
      </p:sp>
      <p:sp>
        <p:nvSpPr>
          <p:cNvPr id="6" name="Rectangle 5"/>
          <p:cNvSpPr/>
          <p:nvPr/>
        </p:nvSpPr>
        <p:spPr>
          <a:xfrm>
            <a:off x="457200" y="3048000"/>
            <a:ext cx="8534400" cy="1200329"/>
          </a:xfrm>
          <a:prstGeom prst="rect">
            <a:avLst/>
          </a:prstGeom>
          <a:solidFill>
            <a:schemeClr val="bg1">
              <a:lumMod val="95000"/>
            </a:schemeClr>
          </a:solidFill>
        </p:spPr>
        <p:txBody>
          <a:bodyPr wrap="square">
            <a:spAutoFit/>
          </a:bodyPr>
          <a:lstStyle/>
          <a:p>
            <a:pPr marL="342900" lvl="0" indent="-342900">
              <a:spcBef>
                <a:spcPct val="0"/>
              </a:spcBef>
              <a:defRPr/>
            </a:pPr>
            <a:r>
              <a:rPr lang="en-US" sz="3200" dirty="0" smtClean="0">
                <a:latin typeface="Arial" pitchFamily="34" charset="0"/>
                <a:cs typeface="Arial" pitchFamily="34" charset="0"/>
              </a:rPr>
              <a:t>The subquery appears in the </a:t>
            </a:r>
            <a:r>
              <a:rPr lang="en-US" sz="4000" b="1" dirty="0" smtClean="0">
                <a:latin typeface="Arial" pitchFamily="34" charset="0"/>
                <a:cs typeface="Arial" pitchFamily="34" charset="0"/>
              </a:rPr>
              <a:t>FROM</a:t>
            </a:r>
            <a:r>
              <a:rPr lang="en-US" sz="4000" dirty="0" smtClean="0">
                <a:latin typeface="Arial" pitchFamily="34" charset="0"/>
                <a:cs typeface="Arial" pitchFamily="34" charset="0"/>
              </a:rPr>
              <a:t> </a:t>
            </a:r>
            <a:r>
              <a:rPr lang="en-US" sz="3200" dirty="0" smtClean="0">
                <a:latin typeface="Arial" pitchFamily="34" charset="0"/>
                <a:cs typeface="Arial" pitchFamily="34" charset="0"/>
              </a:rPr>
              <a:t>clause of the SQL.</a:t>
            </a:r>
          </a:p>
        </p:txBody>
      </p:sp>
      <p:sp>
        <p:nvSpPr>
          <p:cNvPr id="7" name="TextBox 6"/>
          <p:cNvSpPr txBox="1"/>
          <p:nvPr/>
        </p:nvSpPr>
        <p:spPr>
          <a:xfrm>
            <a:off x="152400" y="4953000"/>
            <a:ext cx="8839200" cy="646331"/>
          </a:xfrm>
          <a:prstGeom prst="rect">
            <a:avLst/>
          </a:prstGeom>
          <a:noFill/>
        </p:spPr>
        <p:txBody>
          <a:bodyPr wrap="square" rtlCol="0">
            <a:spAutoFit/>
          </a:bodyPr>
          <a:lstStyle/>
          <a:p>
            <a:pPr algn="r"/>
            <a:r>
              <a:rPr lang="en-US" sz="2400" dirty="0" smtClean="0">
                <a:latin typeface="Arial" pitchFamily="34" charset="0"/>
                <a:cs typeface="Arial" pitchFamily="34" charset="0"/>
              </a:rPr>
              <a:t>SELECT  * from </a:t>
            </a:r>
            <a:r>
              <a:rPr lang="en-US" sz="3600" b="1" dirty="0" smtClean="0">
                <a:latin typeface="Arial" pitchFamily="34" charset="0"/>
                <a:cs typeface="Arial" pitchFamily="34" charset="0"/>
              </a:rPr>
              <a:t>(SELECT . . . . ) [alias]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Subqueries </a:t>
            </a:r>
          </a:p>
        </p:txBody>
      </p:sp>
      <p:sp>
        <p:nvSpPr>
          <p:cNvPr id="5" name="Title 1"/>
          <p:cNvSpPr txBox="1">
            <a:spLocks/>
          </p:cNvSpPr>
          <p:nvPr/>
        </p:nvSpPr>
        <p:spPr>
          <a:xfrm>
            <a:off x="457200" y="1524000"/>
            <a:ext cx="8534400" cy="685800"/>
          </a:xfrm>
          <a:prstGeom prst="rect">
            <a:avLst/>
          </a:prstGeom>
          <a:noFill/>
        </p:spPr>
        <p:txBody>
          <a:bodyPr>
            <a:noAutofit/>
          </a:bodyPr>
          <a:lstStyle/>
          <a:p>
            <a:pPr lvl="0" algn="r">
              <a:spcBef>
                <a:spcPct val="0"/>
              </a:spcBef>
              <a:defRPr/>
            </a:pPr>
            <a:r>
              <a:rPr lang="en-US" sz="3200" b="1" dirty="0" smtClean="0">
                <a:latin typeface="Arial" pitchFamily="34" charset="0"/>
                <a:cs typeface="Arial" pitchFamily="34" charset="0"/>
              </a:rPr>
              <a:t>Nested Subquery</a:t>
            </a:r>
            <a:endParaRPr lang="en-US" sz="3200" dirty="0" smtClean="0">
              <a:latin typeface="Arial" pitchFamily="34" charset="0"/>
              <a:cs typeface="Arial" pitchFamily="34" charset="0"/>
            </a:endParaRPr>
          </a:p>
          <a:p>
            <a:pPr lvl="0" algn="ctr">
              <a:spcBef>
                <a:spcPct val="0"/>
              </a:spcBef>
              <a:defRPr/>
            </a:pPr>
            <a:endParaRPr kumimoji="0" lang="en-US" sz="3200" b="1" i="1" u="none" strike="noStrike" kern="1200" cap="none" spc="0" normalizeH="0" baseline="0" noProof="0" dirty="0" smtClean="0">
              <a:ln>
                <a:noFill/>
              </a:ln>
              <a:effectLst/>
              <a:uLnTx/>
              <a:uFillTx/>
              <a:latin typeface="Arial" pitchFamily="34" charset="0"/>
              <a:cs typeface="Arial" pitchFamily="34" charset="0"/>
            </a:endParaRPr>
          </a:p>
        </p:txBody>
      </p:sp>
      <p:sp>
        <p:nvSpPr>
          <p:cNvPr id="7" name="Rectangle 6"/>
          <p:cNvSpPr/>
          <p:nvPr/>
        </p:nvSpPr>
        <p:spPr>
          <a:xfrm>
            <a:off x="457200" y="3048000"/>
            <a:ext cx="8534400" cy="1200329"/>
          </a:xfrm>
          <a:prstGeom prst="rect">
            <a:avLst/>
          </a:prstGeom>
          <a:solidFill>
            <a:schemeClr val="bg1">
              <a:lumMod val="95000"/>
            </a:schemeClr>
          </a:solidFill>
        </p:spPr>
        <p:txBody>
          <a:bodyPr wrap="square">
            <a:spAutoFit/>
          </a:bodyPr>
          <a:lstStyle/>
          <a:p>
            <a:pPr marL="342900" lvl="0" indent="-342900">
              <a:spcBef>
                <a:spcPct val="0"/>
              </a:spcBef>
              <a:defRPr/>
            </a:pPr>
            <a:r>
              <a:rPr lang="en-US" sz="3200" dirty="0" smtClean="0">
                <a:latin typeface="Arial" pitchFamily="34" charset="0"/>
                <a:cs typeface="Arial" pitchFamily="34" charset="0"/>
              </a:rPr>
              <a:t>The subquery appears in the </a:t>
            </a:r>
            <a:r>
              <a:rPr lang="en-US" sz="4000" b="1" dirty="0" smtClean="0">
                <a:latin typeface="Arial" pitchFamily="34" charset="0"/>
                <a:cs typeface="Arial" pitchFamily="34" charset="0"/>
              </a:rPr>
              <a:t>WHERE</a:t>
            </a:r>
            <a:r>
              <a:rPr lang="en-US" sz="4000" dirty="0" smtClean="0">
                <a:latin typeface="Arial" pitchFamily="34" charset="0"/>
                <a:cs typeface="Arial" pitchFamily="34" charset="0"/>
              </a:rPr>
              <a:t> </a:t>
            </a:r>
            <a:r>
              <a:rPr lang="en-US" sz="3200" dirty="0" smtClean="0">
                <a:latin typeface="Arial" pitchFamily="34" charset="0"/>
                <a:cs typeface="Arial" pitchFamily="34" charset="0"/>
              </a:rPr>
              <a:t>clause of the SQL.</a:t>
            </a:r>
          </a:p>
        </p:txBody>
      </p:sp>
      <p:sp>
        <p:nvSpPr>
          <p:cNvPr id="8" name="TextBox 7"/>
          <p:cNvSpPr txBox="1"/>
          <p:nvPr/>
        </p:nvSpPr>
        <p:spPr>
          <a:xfrm>
            <a:off x="152400" y="4953000"/>
            <a:ext cx="8839200" cy="1200329"/>
          </a:xfrm>
          <a:prstGeom prst="rect">
            <a:avLst/>
          </a:prstGeom>
          <a:noFill/>
        </p:spPr>
        <p:txBody>
          <a:bodyPr wrap="square" rtlCol="0">
            <a:spAutoFit/>
          </a:bodyPr>
          <a:lstStyle/>
          <a:p>
            <a:pPr algn="r"/>
            <a:r>
              <a:rPr lang="en-US" sz="2400" dirty="0" smtClean="0">
                <a:latin typeface="Arial" pitchFamily="34" charset="0"/>
                <a:cs typeface="Arial" pitchFamily="34" charset="0"/>
              </a:rPr>
              <a:t>SELECT  * from TNAME where &lt;condition&gt; = </a:t>
            </a:r>
            <a:r>
              <a:rPr lang="en-US" sz="3600" b="1" dirty="0" smtClean="0">
                <a:latin typeface="Arial" pitchFamily="34" charset="0"/>
                <a:cs typeface="Arial" pitchFamily="34" charset="0"/>
              </a:rPr>
              <a:t>(SELECT . . . . )</a:t>
            </a:r>
          </a:p>
        </p:txBody>
      </p:sp>
      <p:sp>
        <p:nvSpPr>
          <p:cNvPr id="9" name="Rectangle 8"/>
          <p:cNvSpPr/>
          <p:nvPr/>
        </p:nvSpPr>
        <p:spPr>
          <a:xfrm>
            <a:off x="304800" y="838200"/>
            <a:ext cx="4572000" cy="646331"/>
          </a:xfrm>
          <a:prstGeom prst="rect">
            <a:avLst/>
          </a:prstGeom>
          <a:solidFill>
            <a:srgbClr val="FBC9F0"/>
          </a:solidFill>
        </p:spPr>
        <p:txBody>
          <a:bodyPr>
            <a:spAutoFit/>
          </a:bodyPr>
          <a:lstStyle/>
          <a:p>
            <a:r>
              <a:rPr lang="en-US" b="1" dirty="0" smtClean="0">
                <a:latin typeface="Arial" pitchFamily="34" charset="0"/>
                <a:cs typeface="Arial" pitchFamily="34" charset="0"/>
              </a:rPr>
              <a:t>You can nest as many as 255 levels of subquery in the WHERE clause.</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effectLst/>
                <a:uLnTx/>
                <a:uFillTx/>
                <a:latin typeface="Arial" pitchFamily="34" charset="0"/>
                <a:cs typeface="Arial" pitchFamily="34" charset="0"/>
              </a:rPr>
              <a:t>Window Functions</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job, </a:t>
            </a:r>
            <a:r>
              <a:rPr lang="en-US" sz="2000" b="1" dirty="0" smtClean="0">
                <a:latin typeface="Arial" pitchFamily="34" charset="0"/>
                <a:cs typeface="Arial" pitchFamily="34" charset="0"/>
              </a:rPr>
              <a:t>LISTAGG (ENAME,',') WITHIN GROUP (ORDER BY JOB)</a:t>
            </a:r>
            <a:r>
              <a:rPr lang="en-US" sz="2000" dirty="0" smtClean="0">
                <a:latin typeface="Arial" pitchFamily="34" charset="0"/>
                <a:cs typeface="Arial" pitchFamily="34" charset="0"/>
              </a:rPr>
              <a:t> from EMP group by job;</a:t>
            </a:r>
            <a:endParaRPr lang="en-US" sz="2000" b="1"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smtClean="0">
                <a:latin typeface="Arial" pitchFamily="34" charset="0"/>
                <a:cs typeface="Arial" pitchFamily="34" charset="0"/>
              </a:rPr>
              <a:t>Window Function</a:t>
            </a:r>
            <a:endParaRPr lang="en-US" dirty="0">
              <a:latin typeface="Arial" pitchFamily="34" charset="0"/>
              <a:cs typeface="Arial" pitchFamily="34" charset="0"/>
            </a:endParaRPr>
          </a:p>
        </p:txBody>
      </p:sp>
      <p:sp>
        <p:nvSpPr>
          <p:cNvPr id="11" name="Rectangle 10"/>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Window Function </a:t>
            </a:r>
          </a:p>
        </p:txBody>
      </p:sp>
      <p:sp>
        <p:nvSpPr>
          <p:cNvPr id="7" name="Rectangle 6"/>
          <p:cNvSpPr/>
          <p:nvPr/>
        </p:nvSpPr>
        <p:spPr>
          <a:xfrm>
            <a:off x="228600" y="990600"/>
            <a:ext cx="8610600" cy="2031325"/>
          </a:xfrm>
          <a:prstGeom prst="rect">
            <a:avLst/>
          </a:prstGeom>
        </p:spPr>
        <p:txBody>
          <a:bodyPr wrap="square">
            <a:spAutoFit/>
          </a:bodyPr>
          <a:lstStyle/>
          <a:p>
            <a:r>
              <a:rPr lang="en-US" dirty="0" smtClean="0">
                <a:latin typeface="Arial" pitchFamily="34" charset="0"/>
                <a:cs typeface="Arial" pitchFamily="34" charset="0"/>
              </a:rPr>
              <a:t>RANK ( ) OVER ( [partition_clause] order_by_clause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DENSE_RANK ( ) OVER ( [partition_clause] order_by_clause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ROW_NUMBER ( ) OVER ( [partition_clause] order_by_clause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LISTAGG (&lt;expr&gt; [, &lt;delimiter&gt;) WITHIN GROUP (ORDER BY (&lt;expression_list&gt;)</a:t>
            </a:r>
            <a:endParaRPr lang="en-US" dirty="0">
              <a:latin typeface="Arial" pitchFamily="34" charset="0"/>
              <a:cs typeface="Arial" pitchFamily="34" charset="0"/>
            </a:endParaRPr>
          </a:p>
        </p:txBody>
      </p:sp>
      <p:sp>
        <p:nvSpPr>
          <p:cNvPr id="8" name="Rectangle 7"/>
          <p:cNvSpPr/>
          <p:nvPr/>
        </p:nvSpPr>
        <p:spPr>
          <a:xfrm>
            <a:off x="152400" y="5867400"/>
            <a:ext cx="8763000" cy="707886"/>
          </a:xfrm>
          <a:prstGeom prst="rect">
            <a:avLst/>
          </a:prstGeom>
          <a:solidFill>
            <a:srgbClr val="FBC9F0"/>
          </a:solidFill>
        </p:spPr>
        <p:txBody>
          <a:bodyPr wrap="square">
            <a:spAutoFit/>
          </a:bodyPr>
          <a:lstStyle/>
          <a:p>
            <a:r>
              <a:rPr lang="en-US" sz="2000" dirty="0" smtClean="0">
                <a:latin typeface="Arial" pitchFamily="34" charset="0"/>
                <a:cs typeface="Arial" pitchFamily="34" charset="0"/>
              </a:rPr>
              <a:t>LISTAGG orders data within each group specified in the ORDER BY clause and then concatenates the values of the column.</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effectLst/>
                <a:uLnTx/>
                <a:uFillTx/>
                <a:latin typeface="Arial" pitchFamily="34" charset="0"/>
                <a:cs typeface="Arial" pitchFamily="34" charset="0"/>
              </a:rPr>
              <a:t>JOINS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3352800"/>
          </a:xfrm>
          <a:prstGeom prst="rect">
            <a:avLst/>
          </a:prstGeom>
          <a:solidFill>
            <a:schemeClr val="bg1">
              <a:lumMod val="95000"/>
            </a:schemeClr>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JOINS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 from  </a:t>
            </a:r>
            <a:r>
              <a:rPr lang="en-US" sz="2800" b="1" dirty="0" smtClean="0">
                <a:latin typeface="Arial" pitchFamily="34" charset="0"/>
                <a:cs typeface="Arial" pitchFamily="34" charset="0"/>
              </a:rPr>
              <a:t>EMP, DEPT;</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400110"/>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&lt;TName&gt;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Cartesian or Product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400" b="1" dirty="0" smtClean="0">
                <a:latin typeface="Arial" pitchFamily="34" charset="0"/>
                <a:cs typeface="Arial" pitchFamily="34" charset="0"/>
              </a:rPr>
              <a:t>Cartesian </a:t>
            </a:r>
            <a:r>
              <a:rPr lang="en-US" sz="2000" dirty="0" smtClean="0">
                <a:latin typeface="Arial" pitchFamily="34" charset="0"/>
                <a:cs typeface="Arial" pitchFamily="34" charset="0"/>
              </a:rPr>
              <a:t>or</a:t>
            </a:r>
            <a:r>
              <a:rPr lang="en-US" sz="2000" b="1" dirty="0" smtClean="0">
                <a:latin typeface="Arial" pitchFamily="34" charset="0"/>
                <a:cs typeface="Arial" pitchFamily="34" charset="0"/>
              </a:rPr>
              <a:t> </a:t>
            </a:r>
            <a:r>
              <a:rPr lang="en-US" sz="2400" b="1" dirty="0" smtClean="0">
                <a:latin typeface="Arial" pitchFamily="34" charset="0"/>
                <a:cs typeface="Arial" pitchFamily="34" charset="0"/>
              </a:rPr>
              <a:t>Product </a:t>
            </a:r>
            <a:r>
              <a:rPr lang="en-US" sz="2000" dirty="0" smtClean="0">
                <a:latin typeface="Arial" pitchFamily="34" charset="0"/>
                <a:cs typeface="Arial" pitchFamily="34" charset="0"/>
              </a:rPr>
              <a:t>joins are joins without a join condition. Each row of one table is combined with each row of another table. The result is referred to as a </a:t>
            </a:r>
            <a:r>
              <a:rPr lang="en-US" sz="2000" b="1" dirty="0" smtClean="0">
                <a:latin typeface="Arial" pitchFamily="34" charset="0"/>
                <a:cs typeface="Arial" pitchFamily="34" charset="0"/>
              </a:rPr>
              <a:t>Cartesian product</a:t>
            </a:r>
            <a:r>
              <a:rPr lang="en-US" sz="20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 from  EMP </a:t>
            </a:r>
            <a:r>
              <a:rPr lang="en-US" sz="2800" b="1" dirty="0" smtClean="0">
                <a:latin typeface="Arial" pitchFamily="34" charset="0"/>
                <a:cs typeface="Arial" pitchFamily="34" charset="0"/>
              </a:rPr>
              <a:t>CROSS JOIN</a:t>
            </a:r>
            <a:r>
              <a:rPr lang="en-US" sz="2800" dirty="0" smtClean="0">
                <a:latin typeface="Arial" pitchFamily="34" charset="0"/>
                <a:cs typeface="Arial" pitchFamily="34" charset="0"/>
              </a:rPr>
              <a:t> DEPT;</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CROSS JOIN &lt;TName&gt;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Cross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400" b="1" dirty="0" smtClean="0">
                <a:latin typeface="Arial" pitchFamily="34" charset="0"/>
                <a:cs typeface="Arial" pitchFamily="34" charset="0"/>
              </a:rPr>
              <a:t>Cross</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joins</a:t>
            </a:r>
            <a:r>
              <a:rPr lang="en-US" sz="2400" dirty="0" smtClean="0">
                <a:latin typeface="Arial" pitchFamily="34" charset="0"/>
                <a:cs typeface="Arial" pitchFamily="34" charset="0"/>
              </a:rPr>
              <a:t> </a:t>
            </a:r>
            <a:r>
              <a:rPr lang="en-US" sz="2000" dirty="0" smtClean="0">
                <a:latin typeface="Arial" pitchFamily="34" charset="0"/>
                <a:cs typeface="Arial" pitchFamily="34" charset="0"/>
              </a:rPr>
              <a:t>are joins without a join condition. Each row of one table is combined with each row of another table. The result is referred to as a </a:t>
            </a:r>
            <a:r>
              <a:rPr lang="en-US" sz="2000" b="1" dirty="0" smtClean="0">
                <a:latin typeface="Arial" pitchFamily="34" charset="0"/>
                <a:cs typeface="Arial" pitchFamily="34" charset="0"/>
              </a:rPr>
              <a:t>Cartesian product.</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SELECT * from  EMP, DEPT </a:t>
            </a:r>
            <a:r>
              <a:rPr lang="en-US" sz="2400" b="1" dirty="0" smtClean="0">
                <a:latin typeface="Arial" pitchFamily="34" charset="0"/>
                <a:cs typeface="Arial" pitchFamily="34" charset="0"/>
              </a:rPr>
              <a:t>where EMP.DEPTNO = DEPT.DEPTNO;</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&lt;TName&gt; WHERE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Equi Join</a:t>
            </a:r>
          </a:p>
        </p:txBody>
      </p:sp>
      <p:sp>
        <p:nvSpPr>
          <p:cNvPr id="1025" name="Rectangle 1"/>
          <p:cNvSpPr>
            <a:spLocks noChangeArrowheads="1"/>
          </p:cNvSpPr>
          <p:nvPr/>
        </p:nvSpPr>
        <p:spPr bwMode="auto">
          <a:xfrm>
            <a:off x="152400" y="2492514"/>
            <a:ext cx="8839200" cy="769441"/>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000" dirty="0" smtClean="0">
                <a:latin typeface="Arial" pitchFamily="34" charset="0"/>
                <a:cs typeface="Arial" pitchFamily="34" charset="0"/>
              </a:rPr>
              <a:t>An </a:t>
            </a:r>
            <a:r>
              <a:rPr lang="en-US" sz="2400" b="1" dirty="0" smtClean="0">
                <a:latin typeface="Arial" pitchFamily="34" charset="0"/>
                <a:cs typeface="Arial" pitchFamily="34" charset="0"/>
              </a:rPr>
              <a:t>equi-join</a:t>
            </a:r>
            <a:r>
              <a:rPr lang="en-US" sz="2000" dirty="0" smtClean="0">
                <a:latin typeface="Arial" pitchFamily="34" charset="0"/>
                <a:cs typeface="Arial" pitchFamily="34" charset="0"/>
              </a:rPr>
              <a:t> is a join where the join condition uses the </a:t>
            </a:r>
            <a:r>
              <a:rPr lang="en-US" sz="2000" b="1" dirty="0" smtClean="0">
                <a:latin typeface="Arial" pitchFamily="34" charset="0"/>
                <a:cs typeface="Arial" pitchFamily="34" charset="0"/>
              </a:rPr>
              <a:t>equal to (=) </a:t>
            </a:r>
            <a:r>
              <a:rPr lang="en-US" sz="2000" dirty="0" smtClean="0">
                <a:latin typeface="Arial" pitchFamily="34" charset="0"/>
                <a:cs typeface="Arial" pitchFamily="34" charset="0"/>
              </a:rPr>
              <a:t>operator to relate the rows of two tables.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Entity</a:t>
            </a:r>
          </a:p>
        </p:txBody>
      </p:sp>
      <p:sp>
        <p:nvSpPr>
          <p:cNvPr id="72705" name="Rectangle 1"/>
          <p:cNvSpPr>
            <a:spLocks noChangeArrowheads="1"/>
          </p:cNvSpPr>
          <p:nvPr/>
        </p:nvSpPr>
        <p:spPr bwMode="auto">
          <a:xfrm>
            <a:off x="228600" y="1066800"/>
            <a:ext cx="8610600" cy="39703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An entity can be a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real-world object</a:t>
            </a: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either animate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(living)</a:t>
            </a: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or inanimate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(non-living)</a:t>
            </a: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Arial" pitchFamily="34" charset="0"/>
              <a:ea typeface="MS Mincho" pitchFamily="49"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u="none" strike="noStrike" cap="none" normalizeH="0" baseline="0" dirty="0" smtClean="0">
                <a:ln>
                  <a:noFill/>
                </a:ln>
                <a:solidFill>
                  <a:srgbClr val="FF0000"/>
                </a:solidFill>
                <a:effectLst/>
                <a:latin typeface="Arial" pitchFamily="34" charset="0"/>
                <a:ea typeface="MS Mincho" pitchFamily="49" charset="-128"/>
                <a:cs typeface="Arial" pitchFamily="34" charset="0"/>
              </a:rPr>
              <a:t>For example</a:t>
            </a: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and courses offered </a:t>
            </a: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8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Arial" pitchFamily="34" charset="0"/>
              <a:ea typeface="MS Mincho" pitchFamily="49"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u="none" strike="noStrike" cap="none" normalizeH="0" baseline="0" dirty="0" smtClean="0">
                <a:ln>
                  <a:noFill/>
                </a:ln>
                <a:solidFill>
                  <a:schemeClr val="tx1"/>
                </a:solidFill>
                <a:effectLst/>
                <a:latin typeface="Arial" pitchFamily="34" charset="0"/>
                <a:ea typeface="MS Mincho" pitchFamily="49" charset="-128"/>
                <a:cs typeface="Arial" pitchFamily="34" charset="0"/>
              </a:rPr>
              <a:t>All these entities have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some attributes or properties</a:t>
            </a:r>
            <a:r>
              <a:rPr kumimoji="0" lang="en-US" sz="2800" u="none" strike="noStrike" cap="none" normalizeH="0" baseline="0" dirty="0" smtClean="0">
                <a:ln>
                  <a:noFill/>
                </a:ln>
                <a:solidFill>
                  <a:schemeClr val="tx1"/>
                </a:solidFill>
                <a:effectLst/>
                <a:latin typeface="Arial" pitchFamily="34" charset="0"/>
                <a:ea typeface="MS Mincho" pitchFamily="49" charset="-128"/>
                <a:cs typeface="Arial" pitchFamily="34" charset="0"/>
              </a:rPr>
              <a:t> that give them their </a:t>
            </a:r>
            <a:r>
              <a:rPr kumimoji="0" lang="en-US" sz="28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identity</a:t>
            </a:r>
            <a:r>
              <a:rPr kumimoji="0" lang="en-US" sz="280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endParaRPr kumimoji="0" lang="en-US" sz="4000" u="none" strike="noStrike" cap="none" normalizeH="0" baseline="0" dirty="0" smtClean="0">
              <a:ln>
                <a:noFill/>
              </a:ln>
              <a:solidFill>
                <a:schemeClr val="tx1"/>
              </a:solidFill>
              <a:effectLst/>
              <a:latin typeface="Arial" pitchFamily="34" charset="0"/>
              <a:cs typeface="Arial" pitchFamily="34" charset="0"/>
            </a:endParaRPr>
          </a:p>
        </p:txBody>
      </p:sp>
      <p:sp>
        <p:nvSpPr>
          <p:cNvPr id="72706" name="Rectangle 2"/>
          <p:cNvSpPr>
            <a:spLocks noChangeArrowheads="1"/>
          </p:cNvSpPr>
          <p:nvPr/>
        </p:nvSpPr>
        <p:spPr bwMode="auto">
          <a:xfrm>
            <a:off x="0" y="5344180"/>
            <a:ext cx="8763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0" y="0"/>
            <a:ext cx="85344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latin typeface="Arial" pitchFamily="34" charset="0"/>
                <a:cs typeface="Arial" pitchFamily="34" charset="0"/>
              </a:rPr>
              <a:t>single person, place, or thing</a:t>
            </a:r>
            <a:r>
              <a:rPr lang="en-US" sz="2400" dirty="0" smtClean="0">
                <a:latin typeface="Arial" pitchFamily="34" charset="0"/>
                <a:cs typeface="Arial" pitchFamily="34" charset="0"/>
              </a:rPr>
              <a:t> about which data can be stored.</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SELECT * from  EMP </a:t>
            </a:r>
            <a:r>
              <a:rPr lang="en-US" sz="2400" b="1" dirty="0" smtClean="0">
                <a:latin typeface="Arial" pitchFamily="34" charset="0"/>
                <a:cs typeface="Arial" pitchFamily="34" charset="0"/>
              </a:rPr>
              <a:t>INNER JOIN</a:t>
            </a:r>
            <a:r>
              <a:rPr lang="en-US" sz="2400" dirty="0" smtClean="0">
                <a:latin typeface="Arial" pitchFamily="34" charset="0"/>
                <a:cs typeface="Arial" pitchFamily="34" charset="0"/>
              </a:rPr>
              <a:t> DEPT </a:t>
            </a:r>
            <a:r>
              <a:rPr lang="en-US" sz="2400" b="1" dirty="0" smtClean="0">
                <a:latin typeface="Arial" pitchFamily="34" charset="0"/>
                <a:cs typeface="Arial" pitchFamily="34" charset="0"/>
              </a:rPr>
              <a:t>ON </a:t>
            </a:r>
            <a:r>
              <a:rPr lang="en-US" sz="2400" dirty="0" smtClean="0">
                <a:latin typeface="Arial" pitchFamily="34" charset="0"/>
                <a:cs typeface="Arial" pitchFamily="34" charset="0"/>
              </a:rPr>
              <a:t>EMP.DEPTNO = DEPT.DEPTNO;</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INNER JOIN &lt;TName&gt; ON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Inner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400" b="1" dirty="0" smtClean="0">
                <a:latin typeface="Arial" pitchFamily="34" charset="0"/>
                <a:cs typeface="Arial" pitchFamily="34" charset="0"/>
              </a:rPr>
              <a:t>Inner joins </a:t>
            </a:r>
            <a:r>
              <a:rPr lang="en-US" sz="2000" dirty="0" smtClean="0">
                <a:latin typeface="Arial" pitchFamily="34" charset="0"/>
                <a:cs typeface="Arial" pitchFamily="34" charset="0"/>
              </a:rPr>
              <a:t>are the regular joins. An </a:t>
            </a:r>
            <a:r>
              <a:rPr lang="en-US" sz="2000" b="1" dirty="0" smtClean="0">
                <a:latin typeface="Arial" pitchFamily="34" charset="0"/>
                <a:cs typeface="Arial" pitchFamily="34" charset="0"/>
              </a:rPr>
              <a:t>inner join </a:t>
            </a:r>
            <a:r>
              <a:rPr lang="en-US" sz="2000" dirty="0" smtClean="0">
                <a:latin typeface="Arial" pitchFamily="34" charset="0"/>
                <a:cs typeface="Arial" pitchFamily="34" charset="0"/>
              </a:rPr>
              <a:t>returns the rows that satisfy the join condition. Each row returned by an </a:t>
            </a:r>
            <a:r>
              <a:rPr lang="en-US" sz="2000" b="1" dirty="0" smtClean="0">
                <a:latin typeface="Arial" pitchFamily="34" charset="0"/>
                <a:cs typeface="Arial" pitchFamily="34" charset="0"/>
              </a:rPr>
              <a:t>inner join </a:t>
            </a:r>
            <a:r>
              <a:rPr lang="en-US" sz="2000" dirty="0" smtClean="0">
                <a:latin typeface="Arial" pitchFamily="34" charset="0"/>
                <a:cs typeface="Arial" pitchFamily="34" charset="0"/>
              </a:rPr>
              <a:t>contains data from all the tables involved in the join.</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a:t>
            </a:r>
            <a:r>
              <a:rPr lang="en-US" sz="2400" b="1" dirty="0" smtClean="0">
                <a:latin typeface="Arial" pitchFamily="34" charset="0"/>
                <a:cs typeface="Arial" pitchFamily="34" charset="0"/>
              </a:rPr>
              <a:t>INNER JOIN</a:t>
            </a:r>
            <a:r>
              <a:rPr lang="en-US" sz="2400" dirty="0" smtClean="0">
                <a:latin typeface="Arial" pitchFamily="34" charset="0"/>
                <a:cs typeface="Arial" pitchFamily="34" charset="0"/>
              </a:rPr>
              <a:t> DEPT </a:t>
            </a:r>
            <a:r>
              <a:rPr lang="en-US" sz="2400" b="1" dirty="0" smtClean="0">
                <a:latin typeface="Arial" pitchFamily="34" charset="0"/>
                <a:cs typeface="Arial" pitchFamily="34" charset="0"/>
              </a:rPr>
              <a:t>USING (DEPTNO);</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INNER JOIN &lt;TName&gt; USING (Column-List)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Inner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400" b="1" dirty="0" smtClean="0">
                <a:latin typeface="Arial" pitchFamily="34" charset="0"/>
                <a:cs typeface="Arial" pitchFamily="34" charset="0"/>
              </a:rPr>
              <a:t>Inner joins </a:t>
            </a:r>
            <a:r>
              <a:rPr lang="en-US" sz="2000" dirty="0" smtClean="0">
                <a:latin typeface="Arial" pitchFamily="34" charset="0"/>
                <a:cs typeface="Arial" pitchFamily="34" charset="0"/>
              </a:rPr>
              <a:t>are the regular joins. An </a:t>
            </a:r>
            <a:r>
              <a:rPr lang="en-US" sz="2000" b="1" dirty="0" smtClean="0">
                <a:latin typeface="Arial" pitchFamily="34" charset="0"/>
                <a:cs typeface="Arial" pitchFamily="34" charset="0"/>
              </a:rPr>
              <a:t>inner join</a:t>
            </a:r>
            <a:r>
              <a:rPr lang="en-US" sz="2000" dirty="0" smtClean="0">
                <a:latin typeface="Arial" pitchFamily="34" charset="0"/>
                <a:cs typeface="Arial" pitchFamily="34" charset="0"/>
              </a:rPr>
              <a:t> returns the rows that satisfy the join condition. Each row returned by an </a:t>
            </a:r>
            <a:r>
              <a:rPr lang="en-US" sz="2000" b="1" dirty="0" smtClean="0">
                <a:latin typeface="Arial" pitchFamily="34" charset="0"/>
                <a:cs typeface="Arial" pitchFamily="34" charset="0"/>
              </a:rPr>
              <a:t>inner join</a:t>
            </a:r>
            <a:r>
              <a:rPr lang="en-US" sz="2000" dirty="0" smtClean="0">
                <a:latin typeface="Arial" pitchFamily="34" charset="0"/>
                <a:cs typeface="Arial" pitchFamily="34" charset="0"/>
              </a:rPr>
              <a:t> contains data from all the tables involved in the join.</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a:t>
            </a:r>
            <a:r>
              <a:rPr lang="en-US" sz="2400" b="1" dirty="0" smtClean="0">
                <a:latin typeface="Arial" pitchFamily="34" charset="0"/>
                <a:cs typeface="Arial" pitchFamily="34" charset="0"/>
              </a:rPr>
              <a:t>NATURAL  JOIN</a:t>
            </a:r>
            <a:r>
              <a:rPr lang="en-US" sz="2400" dirty="0" smtClean="0">
                <a:latin typeface="Arial" pitchFamily="34" charset="0"/>
                <a:cs typeface="Arial" pitchFamily="34" charset="0"/>
              </a:rPr>
              <a:t> DEPT;</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NATURAL JOIN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Natural Join</a:t>
            </a:r>
          </a:p>
        </p:txBody>
      </p:sp>
      <p:sp>
        <p:nvSpPr>
          <p:cNvPr id="1025" name="Rectangle 1"/>
          <p:cNvSpPr>
            <a:spLocks noChangeArrowheads="1"/>
          </p:cNvSpPr>
          <p:nvPr/>
        </p:nvSpPr>
        <p:spPr bwMode="auto">
          <a:xfrm>
            <a:off x="152400" y="2286000"/>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A </a:t>
            </a:r>
            <a:r>
              <a:rPr lang="en-US" sz="2400" b="1" dirty="0" smtClean="0">
                <a:latin typeface="Arial" pitchFamily="34" charset="0"/>
                <a:cs typeface="Arial" pitchFamily="34" charset="0"/>
              </a:rPr>
              <a:t>Natural joins</a:t>
            </a:r>
            <a:r>
              <a:rPr lang="en-US" sz="2000" dirty="0" smtClean="0">
                <a:latin typeface="Arial" pitchFamily="34" charset="0"/>
                <a:cs typeface="Arial" pitchFamily="34" charset="0"/>
              </a:rPr>
              <a:t> is a </a:t>
            </a:r>
            <a:r>
              <a:rPr lang="en-US" sz="2000" b="1" dirty="0" smtClean="0">
                <a:latin typeface="Arial" pitchFamily="34" charset="0"/>
                <a:cs typeface="Arial" pitchFamily="34" charset="0"/>
              </a:rPr>
              <a:t>JOIN</a:t>
            </a:r>
            <a:r>
              <a:rPr lang="en-US" sz="2000" dirty="0" smtClean="0">
                <a:latin typeface="Arial" pitchFamily="34" charset="0"/>
                <a:cs typeface="Arial" pitchFamily="34" charset="0"/>
              </a:rPr>
              <a:t> operation that creates an implicit </a:t>
            </a:r>
            <a:r>
              <a:rPr lang="en-US" sz="2000" b="1" dirty="0" smtClean="0">
                <a:latin typeface="Arial" pitchFamily="34" charset="0"/>
                <a:cs typeface="Arial" pitchFamily="34" charset="0"/>
              </a:rPr>
              <a:t>join</a:t>
            </a:r>
            <a:r>
              <a:rPr lang="en-US" sz="2000" dirty="0" smtClean="0">
                <a:latin typeface="Arial" pitchFamily="34" charset="0"/>
                <a:cs typeface="Arial" pitchFamily="34" charset="0"/>
              </a:rPr>
              <a:t> clause for you based on the common columns in the two tables being joined. Common columns are columns that have the same name in both tables. </a:t>
            </a:r>
            <a:endParaRPr lang="en-US" sz="2000" dirty="0">
              <a:latin typeface="Arial" pitchFamily="34" charset="0"/>
              <a:cs typeface="Arial" pitchFamily="34" charset="0"/>
            </a:endParaRPr>
          </a:p>
        </p:txBody>
      </p:sp>
      <p:sp>
        <p:nvSpPr>
          <p:cNvPr id="9" name="Rectangle 8"/>
          <p:cNvSpPr/>
          <p:nvPr/>
        </p:nvSpPr>
        <p:spPr>
          <a:xfrm>
            <a:off x="228600" y="5791200"/>
            <a:ext cx="8686800" cy="830997"/>
          </a:xfrm>
          <a:prstGeom prst="rect">
            <a:avLst/>
          </a:prstGeom>
        </p:spPr>
        <p:txBody>
          <a:bodyPr wrap="square">
            <a:spAutoFit/>
          </a:bodyPr>
          <a:lstStyle/>
          <a:p>
            <a:pPr algn="r"/>
            <a:r>
              <a:rPr lang="en-US" sz="2400" dirty="0" smtClean="0">
                <a:latin typeface="Arial" pitchFamily="34" charset="0"/>
                <a:cs typeface="Arial" pitchFamily="34" charset="0"/>
              </a:rPr>
              <a:t>A </a:t>
            </a:r>
            <a:r>
              <a:rPr lang="en-US" sz="2400" b="1" dirty="0" smtClean="0">
                <a:latin typeface="Arial" pitchFamily="34" charset="0"/>
                <a:cs typeface="Arial" pitchFamily="34" charset="0"/>
              </a:rPr>
              <a:t>NATURAL JOIN </a:t>
            </a:r>
            <a:r>
              <a:rPr lang="en-US" sz="2400" dirty="0" smtClean="0">
                <a:latin typeface="Arial" pitchFamily="34" charset="0"/>
                <a:cs typeface="Arial" pitchFamily="34" charset="0"/>
              </a:rPr>
              <a:t>can be an </a:t>
            </a:r>
            <a:r>
              <a:rPr lang="en-US" sz="2400" b="1" dirty="0" smtClean="0">
                <a:latin typeface="Arial" pitchFamily="34" charset="0"/>
                <a:cs typeface="Arial" pitchFamily="34" charset="0"/>
              </a:rPr>
              <a:t>INNER join, a LEFT OUTER join, </a:t>
            </a:r>
            <a:r>
              <a:rPr lang="en-US" sz="2400" dirty="0" smtClean="0">
                <a:latin typeface="Arial" pitchFamily="34" charset="0"/>
                <a:cs typeface="Arial" pitchFamily="34" charset="0"/>
              </a:rPr>
              <a:t>or</a:t>
            </a:r>
            <a:r>
              <a:rPr lang="en-US" sz="2400" b="1" dirty="0" smtClean="0">
                <a:latin typeface="Arial" pitchFamily="34" charset="0"/>
                <a:cs typeface="Arial" pitchFamily="34" charset="0"/>
              </a:rPr>
              <a:t> a RIGHT OUTER join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a:t>
            </a:r>
            <a:r>
              <a:rPr lang="en-US" sz="2400" b="1" dirty="0" smtClean="0">
                <a:latin typeface="Arial" pitchFamily="34" charset="0"/>
                <a:cs typeface="Arial" pitchFamily="34" charset="0"/>
              </a:rPr>
              <a:t>SIMPLE JOIN</a:t>
            </a:r>
            <a:r>
              <a:rPr lang="en-US" sz="2400" dirty="0" smtClean="0">
                <a:latin typeface="Arial" pitchFamily="34" charset="0"/>
                <a:cs typeface="Arial" pitchFamily="34" charset="0"/>
              </a:rPr>
              <a:t> DEPT </a:t>
            </a:r>
            <a:r>
              <a:rPr lang="en-US" sz="2400" b="1" dirty="0" smtClean="0">
                <a:latin typeface="Arial" pitchFamily="34" charset="0"/>
                <a:cs typeface="Arial" pitchFamily="34" charset="0"/>
              </a:rPr>
              <a:t>USING (DEPTNO);</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SIMPLE JOIN &lt;TName&gt; USING (Column-List)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Simple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400" b="1" dirty="0" smtClean="0">
                <a:latin typeface="Arial" pitchFamily="34" charset="0"/>
                <a:cs typeface="Arial" pitchFamily="34" charset="0"/>
              </a:rPr>
              <a:t>Simple joins </a:t>
            </a:r>
            <a:r>
              <a:rPr lang="en-US" sz="2000" dirty="0" smtClean="0">
                <a:latin typeface="Arial" pitchFamily="34" charset="0"/>
                <a:cs typeface="Arial" pitchFamily="34" charset="0"/>
              </a:rPr>
              <a:t>are the regular joins. An </a:t>
            </a:r>
            <a:r>
              <a:rPr lang="en-US" sz="2000" b="1" dirty="0" smtClean="0">
                <a:latin typeface="Arial" pitchFamily="34" charset="0"/>
                <a:cs typeface="Arial" pitchFamily="34" charset="0"/>
              </a:rPr>
              <a:t>Simple join</a:t>
            </a:r>
            <a:r>
              <a:rPr lang="en-US" sz="2000" dirty="0" smtClean="0">
                <a:latin typeface="Arial" pitchFamily="34" charset="0"/>
                <a:cs typeface="Arial" pitchFamily="34" charset="0"/>
              </a:rPr>
              <a:t> returns the rows that satisfy the join condition. Each row returned by an </a:t>
            </a:r>
            <a:r>
              <a:rPr lang="en-US" sz="2000" b="1" dirty="0" smtClean="0">
                <a:latin typeface="Arial" pitchFamily="34" charset="0"/>
                <a:cs typeface="Arial" pitchFamily="34" charset="0"/>
              </a:rPr>
              <a:t>Simple join</a:t>
            </a:r>
            <a:r>
              <a:rPr lang="en-US" sz="2000" dirty="0" smtClean="0">
                <a:latin typeface="Arial" pitchFamily="34" charset="0"/>
                <a:cs typeface="Arial" pitchFamily="34" charset="0"/>
              </a:rPr>
              <a:t> contains data from all the tables involved in the join.</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SELECT * from  EMP, DEPT where </a:t>
            </a:r>
            <a:r>
              <a:rPr lang="en-US" sz="2400" b="1" dirty="0" smtClean="0">
                <a:latin typeface="Arial" pitchFamily="34" charset="0"/>
                <a:cs typeface="Arial" pitchFamily="34" charset="0"/>
              </a:rPr>
              <a:t>EMP.DEPTNO = DEPT.DEPTNO (+);</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&lt;TName&gt; WHERE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Left Outer Join using (+)</a:t>
            </a:r>
          </a:p>
        </p:txBody>
      </p:sp>
      <p:sp>
        <p:nvSpPr>
          <p:cNvPr id="1025" name="Rectangle 1"/>
          <p:cNvSpPr>
            <a:spLocks noChangeArrowheads="1"/>
          </p:cNvSpPr>
          <p:nvPr/>
        </p:nvSpPr>
        <p:spPr bwMode="auto">
          <a:xfrm>
            <a:off x="152400" y="2492514"/>
            <a:ext cx="8839200" cy="830997"/>
          </a:xfrm>
          <a:prstGeom prst="rect">
            <a:avLst/>
          </a:prstGeom>
          <a:solidFill>
            <a:schemeClr val="bg1">
              <a:lumMod val="95000"/>
            </a:schemeClr>
          </a:solid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To perform a </a:t>
            </a:r>
            <a:r>
              <a:rPr lang="en-US" sz="2000" b="1" dirty="0" smtClean="0">
                <a:latin typeface="Arial" pitchFamily="34" charset="0"/>
                <a:cs typeface="Arial" pitchFamily="34" charset="0"/>
              </a:rPr>
              <a:t>left outer join</a:t>
            </a:r>
            <a:r>
              <a:rPr lang="en-US" sz="2000" dirty="0" smtClean="0">
                <a:latin typeface="Arial" pitchFamily="34" charset="0"/>
                <a:cs typeface="Arial" pitchFamily="34" charset="0"/>
              </a:rPr>
              <a:t>, the WHERE clause is</a:t>
            </a:r>
          </a:p>
          <a:p>
            <a:pPr algn="r"/>
            <a:r>
              <a:rPr lang="en-US" sz="2800" b="1" dirty="0" smtClean="0">
                <a:latin typeface="Arial" pitchFamily="34" charset="0"/>
                <a:cs typeface="Arial" pitchFamily="34" charset="0"/>
              </a:rPr>
              <a:t>WHERE table1.column1 = table2.column2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 from  EMP </a:t>
            </a:r>
            <a:r>
              <a:rPr lang="en-US" sz="2000" b="1" dirty="0" smtClean="0">
                <a:latin typeface="Arial" pitchFamily="34" charset="0"/>
                <a:cs typeface="Arial" pitchFamily="34" charset="0"/>
              </a:rPr>
              <a:t>LEFT OUTER JOIN</a:t>
            </a:r>
            <a:r>
              <a:rPr lang="en-US" sz="2000" dirty="0" smtClean="0">
                <a:latin typeface="Arial" pitchFamily="34" charset="0"/>
                <a:cs typeface="Arial" pitchFamily="34" charset="0"/>
              </a:rPr>
              <a:t>  DEPT ON EMP.DEPTNO = DEPT.DEPTNO ;</a:t>
            </a:r>
            <a:endParaRPr lang="en-US" sz="20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LEFT OUTER JOIN  &lt;TName&gt; ON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Left Outer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The </a:t>
            </a:r>
            <a:r>
              <a:rPr lang="en-US" sz="2400" b="1" dirty="0" smtClean="0">
                <a:latin typeface="Arial" pitchFamily="34" charset="0"/>
                <a:cs typeface="Arial" pitchFamily="34" charset="0"/>
              </a:rPr>
              <a:t>Left joins </a:t>
            </a:r>
            <a:r>
              <a:rPr lang="en-US" sz="2000" dirty="0" smtClean="0">
                <a:latin typeface="Arial" pitchFamily="34" charset="0"/>
                <a:cs typeface="Arial" pitchFamily="34" charset="0"/>
              </a:rPr>
              <a:t>keyword returns all rows from the left table (table1), with the matching rows in the right table (table2). The result is NULL in the right side when there is no match.</a:t>
            </a:r>
            <a:endParaRPr 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SELECT * from  EMP, DEPT where </a:t>
            </a:r>
            <a:r>
              <a:rPr lang="en-US" sz="2400" b="1" dirty="0" smtClean="0">
                <a:latin typeface="Arial" pitchFamily="34" charset="0"/>
                <a:cs typeface="Arial" pitchFamily="34" charset="0"/>
              </a:rPr>
              <a:t>EMP.DEPTNO (+) = DEPT.DEPTNO;</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&lt;TName&gt; WHERE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Right Outer Join using (+)</a:t>
            </a:r>
          </a:p>
        </p:txBody>
      </p:sp>
      <p:sp>
        <p:nvSpPr>
          <p:cNvPr id="9" name="Rectangle 1"/>
          <p:cNvSpPr>
            <a:spLocks noChangeArrowheads="1"/>
          </p:cNvSpPr>
          <p:nvPr/>
        </p:nvSpPr>
        <p:spPr bwMode="auto">
          <a:xfrm>
            <a:off x="152400" y="2492514"/>
            <a:ext cx="8839200" cy="830997"/>
          </a:xfrm>
          <a:prstGeom prst="rect">
            <a:avLst/>
          </a:prstGeom>
          <a:solidFill>
            <a:schemeClr val="bg1">
              <a:lumMod val="95000"/>
            </a:schemeClr>
          </a:solid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To perform a </a:t>
            </a:r>
            <a:r>
              <a:rPr lang="en-US" sz="2000" b="1" dirty="0" smtClean="0">
                <a:latin typeface="Arial" pitchFamily="34" charset="0"/>
                <a:cs typeface="Arial" pitchFamily="34" charset="0"/>
              </a:rPr>
              <a:t>right outer join</a:t>
            </a:r>
            <a:r>
              <a:rPr lang="en-US" sz="2000" dirty="0" smtClean="0">
                <a:latin typeface="Arial" pitchFamily="34" charset="0"/>
                <a:cs typeface="Arial" pitchFamily="34" charset="0"/>
              </a:rPr>
              <a:t>, the WHERE clause is</a:t>
            </a:r>
          </a:p>
          <a:p>
            <a:pPr algn="r"/>
            <a:r>
              <a:rPr lang="en-US" sz="2800" b="1" dirty="0" smtClean="0">
                <a:latin typeface="Arial" pitchFamily="34" charset="0"/>
                <a:cs typeface="Arial" pitchFamily="34" charset="0"/>
              </a:rPr>
              <a:t>WHERE table1.column1 (+) = table2.column2;</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 from  EMP </a:t>
            </a:r>
            <a:r>
              <a:rPr lang="en-US" sz="2000" b="1" dirty="0" smtClean="0">
                <a:latin typeface="Arial" pitchFamily="34" charset="0"/>
                <a:cs typeface="Arial" pitchFamily="34" charset="0"/>
              </a:rPr>
              <a:t>RIGHT OUTER JOIN </a:t>
            </a:r>
            <a:r>
              <a:rPr lang="en-US" sz="2000" dirty="0" smtClean="0">
                <a:latin typeface="Arial" pitchFamily="34" charset="0"/>
                <a:cs typeface="Arial" pitchFamily="34" charset="0"/>
              </a:rPr>
              <a:t> DEPT ON EMP.DEPTNO = DEPT.DEPTNO ;</a:t>
            </a:r>
            <a:endParaRPr lang="en-US" sz="20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RIGHT OUTER JOIN  &lt;TName&gt; ON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Right Outer Join</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The </a:t>
            </a:r>
            <a:r>
              <a:rPr lang="en-US" sz="2400" b="1" dirty="0" smtClean="0">
                <a:latin typeface="Arial" pitchFamily="34" charset="0"/>
                <a:cs typeface="Arial" pitchFamily="34" charset="0"/>
              </a:rPr>
              <a:t>Right joins </a:t>
            </a:r>
            <a:r>
              <a:rPr lang="en-US" sz="2000" dirty="0" smtClean="0">
                <a:latin typeface="Arial" pitchFamily="34" charset="0"/>
                <a:cs typeface="Arial" pitchFamily="34" charset="0"/>
              </a:rPr>
              <a:t>keyword returns all rows from the right table (table2), with the matching rows in the left table (table 1). The result is NULL in the left side when there is no match.</a:t>
            </a:r>
            <a:endParaRPr lang="en-US"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 from  EMP </a:t>
            </a:r>
            <a:r>
              <a:rPr lang="en-US" sz="2000" b="1" dirty="0" smtClean="0">
                <a:latin typeface="Arial" pitchFamily="34" charset="0"/>
                <a:cs typeface="Arial" pitchFamily="34" charset="0"/>
              </a:rPr>
              <a:t>FULL OUTER JOIN </a:t>
            </a:r>
            <a:r>
              <a:rPr lang="en-US" sz="2000" dirty="0" smtClean="0">
                <a:latin typeface="Arial" pitchFamily="34" charset="0"/>
                <a:cs typeface="Arial" pitchFamily="34" charset="0"/>
              </a:rPr>
              <a:t> DEPT ON EMP.DEPTNO = DEPT.DEPTNO ;</a:t>
            </a:r>
            <a:endParaRPr lang="en-US" sz="2000" dirty="0">
              <a:latin typeface="Arial" pitchFamily="34" charset="0"/>
              <a:cs typeface="Arial" pitchFamily="34" charset="0"/>
            </a:endParaRPr>
          </a:p>
        </p:txBody>
      </p:sp>
      <p:sp>
        <p:nvSpPr>
          <p:cNvPr id="3" name="Subtitle 2"/>
          <p:cNvSpPr>
            <a:spLocks noGrp="1"/>
          </p:cNvSpPr>
          <p:nvPr>
            <p:ph type="subTitle" idx="1"/>
          </p:nvPr>
        </p:nvSpPr>
        <p:spPr>
          <a:xfrm>
            <a:off x="1219200" y="5181600"/>
            <a:ext cx="6858000" cy="533400"/>
          </a:xfrm>
        </p:spPr>
        <p:txBody>
          <a:bodyPr>
            <a:noAutofit/>
          </a:bodyPr>
          <a:lstStyle/>
          <a:p>
            <a:r>
              <a:rPr lang="en-US" dirty="0" smtClean="0">
                <a:latin typeface="Arial" pitchFamily="34" charset="0"/>
                <a:cs typeface="Arial" pitchFamily="34" charset="0"/>
              </a:rPr>
              <a:t>JOINS</a:t>
            </a:r>
            <a:endParaRPr lang="en-US"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 FULL OUTER JOIN  &lt;TName&gt; ON &lt;condition&gt; </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Full Outer Join</a:t>
            </a:r>
          </a:p>
        </p:txBody>
      </p:sp>
      <p:sp>
        <p:nvSpPr>
          <p:cNvPr id="1025" name="Rectangle 1"/>
          <p:cNvSpPr>
            <a:spLocks noChangeArrowheads="1"/>
          </p:cNvSpPr>
          <p:nvPr/>
        </p:nvSpPr>
        <p:spPr bwMode="auto">
          <a:xfrm>
            <a:off x="152400" y="2286000"/>
            <a:ext cx="8839200" cy="1292662"/>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dirty="0" smtClean="0">
                <a:latin typeface="Arial" pitchFamily="34" charset="0"/>
                <a:cs typeface="Arial" pitchFamily="34" charset="0"/>
              </a:rPr>
              <a:t>The </a:t>
            </a:r>
            <a:r>
              <a:rPr lang="en-US" sz="2400" b="1" dirty="0" smtClean="0">
                <a:latin typeface="Arial" pitchFamily="34" charset="0"/>
                <a:cs typeface="Arial" pitchFamily="34" charset="0"/>
              </a:rPr>
              <a:t>Full Outer join </a:t>
            </a:r>
            <a:r>
              <a:rPr lang="en-US" dirty="0" smtClean="0">
                <a:latin typeface="Arial" pitchFamily="34" charset="0"/>
                <a:cs typeface="Arial" pitchFamily="34" charset="0"/>
              </a:rPr>
              <a:t>keyword returns all rows from the left table (table1) and from the right table (table2).</a:t>
            </a:r>
          </a:p>
          <a:p>
            <a:r>
              <a:rPr lang="en-US" dirty="0" smtClean="0">
                <a:latin typeface="Arial" pitchFamily="34" charset="0"/>
                <a:cs typeface="Arial" pitchFamily="34" charset="0"/>
              </a:rPr>
              <a:t>The FULL OUTER JOIN keyword </a:t>
            </a:r>
            <a:r>
              <a:rPr lang="en-US" b="1" dirty="0" smtClean="0">
                <a:latin typeface="Arial" pitchFamily="34" charset="0"/>
                <a:cs typeface="Arial" pitchFamily="34" charset="0"/>
              </a:rPr>
              <a:t>combines</a:t>
            </a:r>
            <a:r>
              <a:rPr lang="en-US" dirty="0" smtClean="0">
                <a:latin typeface="Arial" pitchFamily="34" charset="0"/>
                <a:cs typeface="Arial" pitchFamily="34" charset="0"/>
              </a:rPr>
              <a:t> the result of both </a:t>
            </a:r>
            <a:r>
              <a:rPr lang="en-US" b="1" dirty="0" smtClean="0">
                <a:latin typeface="Arial" pitchFamily="34" charset="0"/>
                <a:cs typeface="Arial" pitchFamily="34" charset="0"/>
              </a:rPr>
              <a:t>LEFT and RIGHT joins.</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Set Operators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3"/>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Entity type</a:t>
            </a:r>
          </a:p>
        </p:txBody>
      </p:sp>
      <p:sp>
        <p:nvSpPr>
          <p:cNvPr id="6" name="Rectangle 1"/>
          <p:cNvSpPr>
            <a:spLocks noChangeArrowheads="1"/>
          </p:cNvSpPr>
          <p:nvPr/>
        </p:nvSpPr>
        <p:spPr bwMode="auto">
          <a:xfrm>
            <a:off x="228600" y="1066800"/>
            <a:ext cx="8610600" cy="39703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3000" dirty="0" smtClean="0">
                <a:latin typeface="Arial" pitchFamily="34" charset="0"/>
                <a:ea typeface="MS Mincho" pitchFamily="49" charset="-128"/>
                <a:cs typeface="Arial" pitchFamily="34" charset="0"/>
              </a:rPr>
              <a:t>A set of entities that have the </a:t>
            </a:r>
            <a:r>
              <a:rPr lang="en-US" sz="3600" b="1" dirty="0" smtClean="0">
                <a:latin typeface="Arial" pitchFamily="34" charset="0"/>
                <a:ea typeface="MS Mincho" pitchFamily="49" charset="-128"/>
                <a:cs typeface="Arial" pitchFamily="34" charset="0"/>
              </a:rPr>
              <a:t>same attributes </a:t>
            </a:r>
            <a:r>
              <a:rPr lang="en-US" sz="3000" dirty="0" smtClean="0">
                <a:latin typeface="Arial" pitchFamily="34" charset="0"/>
                <a:ea typeface="MS Mincho" pitchFamily="49" charset="-128"/>
                <a:cs typeface="Arial" pitchFamily="34" charset="0"/>
              </a:rPr>
              <a:t>is called an </a:t>
            </a:r>
            <a:r>
              <a:rPr lang="en-US" sz="3600" b="1" dirty="0" smtClean="0">
                <a:latin typeface="Arial" pitchFamily="34" charset="0"/>
                <a:ea typeface="MS Mincho" pitchFamily="49" charset="-128"/>
                <a:cs typeface="Arial" pitchFamily="34" charset="0"/>
              </a:rPr>
              <a:t>entity type. </a:t>
            </a:r>
          </a:p>
          <a:p>
            <a:endParaRPr lang="en-US" sz="3000" dirty="0" smtClean="0">
              <a:latin typeface="Arial" pitchFamily="34" charset="0"/>
              <a:ea typeface="MS Mincho" pitchFamily="49" charset="-128"/>
              <a:cs typeface="Arial" pitchFamily="34" charset="0"/>
            </a:endParaRPr>
          </a:p>
          <a:p>
            <a:r>
              <a:rPr lang="en-US" sz="3000" dirty="0" smtClean="0">
                <a:latin typeface="Arial" pitchFamily="34" charset="0"/>
                <a:ea typeface="MS Mincho" pitchFamily="49" charset="-128"/>
                <a:cs typeface="Arial" pitchFamily="34" charset="0"/>
              </a:rPr>
              <a:t>Each entity type in the database is described by a </a:t>
            </a:r>
            <a:r>
              <a:rPr lang="en-US" sz="3000" b="1" dirty="0" smtClean="0">
                <a:latin typeface="Arial" pitchFamily="34" charset="0"/>
                <a:ea typeface="MS Mincho" pitchFamily="49" charset="-128"/>
                <a:cs typeface="Arial" pitchFamily="34" charset="0"/>
              </a:rPr>
              <a:t>name and a list of attributes.</a:t>
            </a:r>
            <a:r>
              <a:rPr lang="en-US" sz="3000" dirty="0" smtClean="0">
                <a:latin typeface="Arial" pitchFamily="34" charset="0"/>
                <a:ea typeface="MS Mincho" pitchFamily="49" charset="-128"/>
                <a:cs typeface="Arial" pitchFamily="34" charset="0"/>
              </a:rPr>
              <a:t> </a:t>
            </a:r>
          </a:p>
          <a:p>
            <a:endParaRPr lang="en-US" sz="3000" dirty="0" smtClean="0">
              <a:latin typeface="Arial" pitchFamily="34" charset="0"/>
              <a:ea typeface="MS Mincho" pitchFamily="49" charset="-128"/>
              <a:cs typeface="Arial" pitchFamily="34" charset="0"/>
            </a:endParaRPr>
          </a:p>
          <a:p>
            <a:r>
              <a:rPr lang="en-US" sz="3000" b="1" dirty="0" smtClean="0">
                <a:solidFill>
                  <a:srgbClr val="FF0000"/>
                </a:solidFill>
                <a:latin typeface="Arial" pitchFamily="34" charset="0"/>
                <a:ea typeface="MS Mincho" pitchFamily="49" charset="-128"/>
                <a:cs typeface="Arial" pitchFamily="34" charset="0"/>
              </a:rPr>
              <a:t>For example </a:t>
            </a:r>
            <a:r>
              <a:rPr lang="en-US" sz="3000" dirty="0" smtClean="0">
                <a:latin typeface="Arial" pitchFamily="34" charset="0"/>
                <a:ea typeface="MS Mincho" pitchFamily="49" charset="-128"/>
                <a:cs typeface="Arial" pitchFamily="34" charset="0"/>
              </a:rPr>
              <a:t>an entity Person is an entity type that has Name, Age and Address attributes.</a:t>
            </a:r>
          </a:p>
        </p:txBody>
      </p:sp>
      <p:sp>
        <p:nvSpPr>
          <p:cNvPr id="58369" name="Rectangle 1"/>
          <p:cNvSpPr>
            <a:spLocks noChangeArrowheads="1"/>
          </p:cNvSpPr>
          <p:nvPr/>
        </p:nvSpPr>
        <p:spPr bwMode="auto">
          <a:xfrm>
            <a:off x="228600" y="5018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1676400"/>
            <a:ext cx="8839200" cy="990600"/>
          </a:xfrm>
          <a:prstGeom prst="rect">
            <a:avLst/>
          </a:prstGeom>
          <a:solidFill>
            <a:schemeClr val="bg1">
              <a:lumMod val="95000"/>
            </a:schemeClr>
          </a:solidFill>
        </p:spPr>
        <p:txBody>
          <a:bodyPr>
            <a:noAutofit/>
          </a:bodyPr>
          <a:lstStyle/>
          <a:p>
            <a:r>
              <a:rPr lang="en-US" sz="2800" dirty="0" smtClean="0">
                <a:latin typeface="Arial" pitchFamily="34" charset="0"/>
                <a:cs typeface="Arial" pitchFamily="34" charset="0"/>
              </a:rPr>
              <a:t>Set operators are used to join the results of two </a:t>
            </a:r>
          </a:p>
          <a:p>
            <a:r>
              <a:rPr lang="en-US" sz="2800" dirty="0" smtClean="0">
                <a:latin typeface="Arial" pitchFamily="34" charset="0"/>
                <a:cs typeface="Arial" pitchFamily="34" charset="0"/>
              </a:rPr>
              <a:t>(or more) SELECT statements.</a:t>
            </a:r>
          </a:p>
        </p:txBody>
      </p:sp>
      <p:sp>
        <p:nvSpPr>
          <p:cNvPr id="4" name="Rectangle 3"/>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Set  operators </a:t>
            </a:r>
          </a:p>
        </p:txBody>
      </p:sp>
      <p:sp>
        <p:nvSpPr>
          <p:cNvPr id="5" name="Rectangle 4"/>
          <p:cNvSpPr/>
          <p:nvPr/>
        </p:nvSpPr>
        <p:spPr>
          <a:xfrm>
            <a:off x="685800" y="3429000"/>
            <a:ext cx="7772400" cy="1077218"/>
          </a:xfrm>
          <a:prstGeom prst="rect">
            <a:avLst/>
          </a:prstGeom>
        </p:spPr>
        <p:txBody>
          <a:bodyPr wrap="square">
            <a:spAutoFit/>
          </a:bodyPr>
          <a:lstStyle/>
          <a:p>
            <a:pPr algn="ctr"/>
            <a:r>
              <a:rPr lang="en-US" sz="2400" dirty="0" smtClean="0">
                <a:latin typeface="Arial" pitchFamily="34" charset="0"/>
                <a:cs typeface="Arial" pitchFamily="34" charset="0"/>
              </a:rPr>
              <a:t>The SET operators available in Oracle are </a:t>
            </a:r>
            <a:r>
              <a:rPr lang="en-US" sz="3200" b="1" dirty="0" smtClean="0">
                <a:latin typeface="Arial" pitchFamily="34" charset="0"/>
                <a:cs typeface="Arial" pitchFamily="34" charset="0"/>
              </a:rPr>
              <a:t>UNION, UNION ALL, INTERSECT, and MINUS</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deptno from EMP </a:t>
            </a:r>
            <a:r>
              <a:rPr lang="en-US" sz="2000" b="1" dirty="0" smtClean="0">
                <a:latin typeface="Arial" pitchFamily="34" charset="0"/>
                <a:cs typeface="Arial" pitchFamily="34" charset="0"/>
              </a:rPr>
              <a:t>UNION</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SELECT deptno from DEPT;</a:t>
            </a:r>
            <a:endParaRPr lang="en-US" sz="2000" dirty="0">
              <a:latin typeface="Arial" pitchFamily="34" charset="0"/>
              <a:cs typeface="Arial" pitchFamily="34" charset="0"/>
            </a:endParaRPr>
          </a:p>
        </p:txBody>
      </p:sp>
      <p:sp>
        <p:nvSpPr>
          <p:cNvPr id="8" name="Rectangle 7"/>
          <p:cNvSpPr/>
          <p:nvPr/>
        </p:nvSpPr>
        <p:spPr>
          <a:xfrm>
            <a:off x="152400" y="990600"/>
            <a:ext cx="8839200" cy="400110"/>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UNION</a:t>
            </a:r>
          </a:p>
        </p:txBody>
      </p:sp>
      <p:sp>
        <p:nvSpPr>
          <p:cNvPr id="1025" name="Rectangle 1"/>
          <p:cNvSpPr>
            <a:spLocks noChangeArrowheads="1"/>
          </p:cNvSpPr>
          <p:nvPr/>
        </p:nvSpPr>
        <p:spPr bwMode="auto">
          <a:xfrm>
            <a:off x="152400" y="2492514"/>
            <a:ext cx="8839200" cy="769441"/>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When multiple SELECT queries are joined using </a:t>
            </a:r>
            <a:r>
              <a:rPr lang="en-US" sz="2400" b="1" dirty="0" smtClean="0">
                <a:latin typeface="Arial" pitchFamily="34" charset="0"/>
                <a:cs typeface="Arial" pitchFamily="34" charset="0"/>
              </a:rPr>
              <a:t>UNION</a:t>
            </a:r>
            <a:r>
              <a:rPr lang="en-US" sz="2400" dirty="0" smtClean="0">
                <a:latin typeface="Arial" pitchFamily="34" charset="0"/>
                <a:cs typeface="Arial" pitchFamily="34" charset="0"/>
              </a:rPr>
              <a:t> </a:t>
            </a:r>
            <a:r>
              <a:rPr lang="en-US" sz="2000" dirty="0" smtClean="0">
                <a:latin typeface="Arial" pitchFamily="34" charset="0"/>
                <a:cs typeface="Arial" pitchFamily="34" charset="0"/>
              </a:rPr>
              <a:t>operator, will combined result from all the compounded SELECT queries. </a:t>
            </a:r>
            <a:endParaRPr lang="en-US" sz="2000" b="1" dirty="0">
              <a:latin typeface="Arial" pitchFamily="34" charset="0"/>
              <a:cs typeface="Arial" pitchFamily="34" charset="0"/>
            </a:endParaRPr>
          </a:p>
        </p:txBody>
      </p:sp>
      <p:sp>
        <p:nvSpPr>
          <p:cNvPr id="9" name="Rectangle 8"/>
          <p:cNvSpPr/>
          <p:nvPr/>
        </p:nvSpPr>
        <p:spPr>
          <a:xfrm>
            <a:off x="304800" y="5943600"/>
            <a:ext cx="8458200" cy="646331"/>
          </a:xfrm>
          <a:prstGeom prst="rect">
            <a:avLst/>
          </a:prstGeom>
        </p:spPr>
        <p:txBody>
          <a:bodyPr wrap="square">
            <a:spAutoFit/>
          </a:bodyPr>
          <a:lstStyle/>
          <a:p>
            <a:r>
              <a:rPr lang="en-US" dirty="0" smtClean="0">
                <a:latin typeface="Arial" pitchFamily="34" charset="0"/>
                <a:cs typeface="Arial" pitchFamily="34" charset="0"/>
              </a:rPr>
              <a:t>Removes all duplicates and order by (ASC - </a:t>
            </a:r>
            <a:r>
              <a:rPr lang="en-US" b="1" dirty="0" smtClean="0">
                <a:latin typeface="Arial" pitchFamily="34" charset="0"/>
                <a:cs typeface="Arial" pitchFamily="34" charset="0"/>
              </a:rPr>
              <a:t>default</a:t>
            </a:r>
            <a:r>
              <a:rPr lang="en-US" dirty="0" smtClean="0">
                <a:latin typeface="Arial" pitchFamily="34" charset="0"/>
                <a:cs typeface="Arial" pitchFamily="34" charset="0"/>
              </a:rPr>
              <a:t>), without ignoring the NULL values.</a:t>
            </a:r>
            <a:endParaRPr lang="en-US"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Set operators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deptno from EMP </a:t>
            </a:r>
            <a:r>
              <a:rPr lang="en-US" sz="2000" b="1" dirty="0" smtClean="0">
                <a:latin typeface="Arial" pitchFamily="34" charset="0"/>
                <a:cs typeface="Arial" pitchFamily="34" charset="0"/>
              </a:rPr>
              <a:t>UNION ALL</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SELECT deptno from DEPT;</a:t>
            </a:r>
            <a:endParaRPr lang="en-US" sz="2000" dirty="0">
              <a:latin typeface="Arial" pitchFamily="34" charset="0"/>
              <a:cs typeface="Arial" pitchFamily="34" charset="0"/>
            </a:endParaRPr>
          </a:p>
        </p:txBody>
      </p:sp>
      <p:sp>
        <p:nvSpPr>
          <p:cNvPr id="8" name="Rectangle 7"/>
          <p:cNvSpPr/>
          <p:nvPr/>
        </p:nvSpPr>
        <p:spPr>
          <a:xfrm>
            <a:off x="152400" y="990600"/>
            <a:ext cx="8839200" cy="400110"/>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UNION ALL</a:t>
            </a:r>
          </a:p>
        </p:txBody>
      </p:sp>
      <p:sp>
        <p:nvSpPr>
          <p:cNvPr id="1025" name="Rectangle 1"/>
          <p:cNvSpPr>
            <a:spLocks noChangeArrowheads="1"/>
          </p:cNvSpPr>
          <p:nvPr/>
        </p:nvSpPr>
        <p:spPr bwMode="auto">
          <a:xfrm>
            <a:off x="152400" y="2492514"/>
            <a:ext cx="8839200" cy="769441"/>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When multiple SELECT queries are joined using </a:t>
            </a:r>
            <a:r>
              <a:rPr lang="en-US" sz="2400" b="1" dirty="0" smtClean="0">
                <a:latin typeface="Arial" pitchFamily="34" charset="0"/>
                <a:cs typeface="Arial" pitchFamily="34" charset="0"/>
              </a:rPr>
              <a:t>UNION</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ALL</a:t>
            </a:r>
            <a:r>
              <a:rPr lang="en-US" sz="2400" dirty="0" smtClean="0">
                <a:latin typeface="Arial" pitchFamily="34" charset="0"/>
                <a:cs typeface="Arial" pitchFamily="34" charset="0"/>
              </a:rPr>
              <a:t> </a:t>
            </a:r>
            <a:r>
              <a:rPr lang="en-US" sz="2000" dirty="0" smtClean="0">
                <a:latin typeface="Arial" pitchFamily="34" charset="0"/>
                <a:cs typeface="Arial" pitchFamily="34" charset="0"/>
              </a:rPr>
              <a:t>operator, will combined result from all the compounded SELECT queries. </a:t>
            </a:r>
            <a:endParaRPr lang="en-US" sz="2000" b="1" dirty="0">
              <a:latin typeface="Arial" pitchFamily="34" charset="0"/>
              <a:cs typeface="Arial" pitchFamily="34" charset="0"/>
            </a:endParaRPr>
          </a:p>
        </p:txBody>
      </p:sp>
      <p:sp>
        <p:nvSpPr>
          <p:cNvPr id="9" name="Rectangle 8"/>
          <p:cNvSpPr/>
          <p:nvPr/>
        </p:nvSpPr>
        <p:spPr>
          <a:xfrm>
            <a:off x="304800" y="5943600"/>
            <a:ext cx="8458200" cy="369332"/>
          </a:xfrm>
          <a:prstGeom prst="rect">
            <a:avLst/>
          </a:prstGeom>
        </p:spPr>
        <p:txBody>
          <a:bodyPr wrap="square">
            <a:spAutoFit/>
          </a:bodyPr>
          <a:lstStyle/>
          <a:p>
            <a:r>
              <a:rPr lang="en-US" dirty="0" smtClean="0">
                <a:latin typeface="Arial" pitchFamily="34" charset="0"/>
                <a:cs typeface="Arial" pitchFamily="34" charset="0"/>
              </a:rPr>
              <a:t>Without removing duplicate and order by (ASC - </a:t>
            </a:r>
            <a:r>
              <a:rPr lang="en-US" b="1" dirty="0" smtClean="0">
                <a:latin typeface="Arial" pitchFamily="34" charset="0"/>
                <a:cs typeface="Arial" pitchFamily="34" charset="0"/>
              </a:rPr>
              <a:t>default</a:t>
            </a:r>
            <a:r>
              <a:rPr lang="en-US" dirty="0" smtClean="0">
                <a:latin typeface="Arial" pitchFamily="34" charset="0"/>
                <a:cs typeface="Arial" pitchFamily="34" charset="0"/>
              </a:rPr>
              <a:t>).</a:t>
            </a:r>
            <a:endParaRPr lang="en-US"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Set operators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deptno from EMP </a:t>
            </a:r>
            <a:r>
              <a:rPr lang="en-US" sz="2000" b="1" dirty="0" smtClean="0">
                <a:latin typeface="Arial" pitchFamily="34" charset="0"/>
                <a:cs typeface="Arial" pitchFamily="34" charset="0"/>
              </a:rPr>
              <a:t>INTERSECT</a:t>
            </a:r>
            <a:r>
              <a:rPr lang="en-US" sz="2000" dirty="0" smtClean="0">
                <a:latin typeface="Arial" pitchFamily="34" charset="0"/>
                <a:cs typeface="Arial" pitchFamily="34" charset="0"/>
              </a:rPr>
              <a:t> SELECT deptno from DEPT;</a:t>
            </a:r>
            <a:endParaRPr lang="en-US" sz="2000" dirty="0">
              <a:latin typeface="Arial" pitchFamily="34" charset="0"/>
              <a:cs typeface="Arial" pitchFamily="34" charset="0"/>
            </a:endParaRPr>
          </a:p>
        </p:txBody>
      </p:sp>
      <p:sp>
        <p:nvSpPr>
          <p:cNvPr id="8" name="Rectangle 7"/>
          <p:cNvSpPr/>
          <p:nvPr/>
        </p:nvSpPr>
        <p:spPr>
          <a:xfrm>
            <a:off x="152400" y="990600"/>
            <a:ext cx="8839200" cy="400110"/>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INTERSECT</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INTERSECT</a:t>
            </a:r>
            <a:r>
              <a:rPr lang="en-US" sz="2000" dirty="0" smtClean="0">
                <a:latin typeface="Arial" pitchFamily="34" charset="0"/>
                <a:cs typeface="Arial" pitchFamily="34" charset="0"/>
              </a:rPr>
              <a:t> displays the common rows from both the SELECT statements, with no duplicates and data arranged in sorted order (ascending by default)</a:t>
            </a:r>
            <a:endParaRPr lang="en-US" sz="2000" b="1" dirty="0">
              <a:latin typeface="Arial" pitchFamily="34" charset="0"/>
              <a:cs typeface="Arial" pitchFamily="34" charset="0"/>
            </a:endParaRPr>
          </a:p>
        </p:txBody>
      </p:sp>
      <p:sp>
        <p:nvSpPr>
          <p:cNvPr id="9" name="Subtitle 8"/>
          <p:cNvSpPr>
            <a:spLocks noGrp="1"/>
          </p:cNvSpPr>
          <p:nvPr>
            <p:ph type="subTitle" idx="1"/>
          </p:nvPr>
        </p:nvSpPr>
        <p:spPr/>
        <p:txBody>
          <a:bodyPr/>
          <a:lstStyle/>
          <a:p>
            <a:r>
              <a:rPr lang="en-US" dirty="0" smtClean="0">
                <a:latin typeface="Arial" pitchFamily="34" charset="0"/>
                <a:cs typeface="Arial" pitchFamily="34" charset="0"/>
              </a:rPr>
              <a:t>Set operators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SELECT deptno from DEPT </a:t>
            </a:r>
            <a:r>
              <a:rPr lang="en-US" sz="2000" b="1" dirty="0" smtClean="0">
                <a:latin typeface="Arial" pitchFamily="34" charset="0"/>
                <a:cs typeface="Arial" pitchFamily="34" charset="0"/>
              </a:rPr>
              <a:t>MINUS </a:t>
            </a:r>
            <a:br>
              <a:rPr lang="en-US" sz="2000" b="1" dirty="0" smtClean="0">
                <a:latin typeface="Arial" pitchFamily="34" charset="0"/>
                <a:cs typeface="Arial" pitchFamily="34" charset="0"/>
              </a:rPr>
            </a:br>
            <a:r>
              <a:rPr lang="en-US" sz="2000" dirty="0" smtClean="0">
                <a:latin typeface="Arial" pitchFamily="34" charset="0"/>
                <a:cs typeface="Arial" pitchFamily="34" charset="0"/>
              </a:rPr>
              <a:t>SELECT deptno from EMP;</a:t>
            </a:r>
            <a:endParaRPr lang="en-US" sz="2000" dirty="0">
              <a:latin typeface="Arial" pitchFamily="34" charset="0"/>
              <a:cs typeface="Arial" pitchFamily="34" charset="0"/>
            </a:endParaRPr>
          </a:p>
        </p:txBody>
      </p:sp>
      <p:sp>
        <p:nvSpPr>
          <p:cNvPr id="8" name="Rectangle 7"/>
          <p:cNvSpPr/>
          <p:nvPr/>
        </p:nvSpPr>
        <p:spPr>
          <a:xfrm>
            <a:off x="152400" y="990600"/>
            <a:ext cx="8839200" cy="400110"/>
          </a:xfrm>
          <a:prstGeom prst="rect">
            <a:avLst/>
          </a:prstGeom>
        </p:spPr>
        <p:txBody>
          <a:bodyPr wrap="square">
            <a:spAutoFit/>
          </a:bodyPr>
          <a:lstStyle/>
          <a:p>
            <a:pPr algn="r"/>
            <a:r>
              <a:rPr lang="en-US" sz="20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MINUS</a:t>
            </a:r>
          </a:p>
        </p:txBody>
      </p:sp>
      <p:sp>
        <p:nvSpPr>
          <p:cNvPr id="1025" name="Rectangle 1"/>
          <p:cNvSpPr>
            <a:spLocks noChangeArrowheads="1"/>
          </p:cNvSpPr>
          <p:nvPr/>
        </p:nvSpPr>
        <p:spPr bwMode="auto">
          <a:xfrm>
            <a:off x="152400" y="2492514"/>
            <a:ext cx="8839200" cy="107721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MINUS</a:t>
            </a:r>
            <a:r>
              <a:rPr lang="en-US" sz="2400" dirty="0" smtClean="0">
                <a:latin typeface="Arial" pitchFamily="34" charset="0"/>
                <a:cs typeface="Arial" pitchFamily="34" charset="0"/>
              </a:rPr>
              <a:t> </a:t>
            </a:r>
            <a:r>
              <a:rPr lang="en-US" sz="2000" dirty="0" smtClean="0">
                <a:latin typeface="Arial" pitchFamily="34" charset="0"/>
                <a:cs typeface="Arial" pitchFamily="34" charset="0"/>
              </a:rPr>
              <a:t>operator displays the rows which are present in the first query but absent in the second query, with no duplicates and data arranged in ascending order by default.</a:t>
            </a:r>
            <a:endParaRPr lang="en-US" sz="2000" b="1" dirty="0">
              <a:latin typeface="Arial" pitchFamily="34" charset="0"/>
              <a:cs typeface="Arial" pitchFamily="34" charset="0"/>
            </a:endParaRPr>
          </a:p>
        </p:txBody>
      </p:sp>
      <p:sp>
        <p:nvSpPr>
          <p:cNvPr id="9" name="Subtitle 8"/>
          <p:cNvSpPr>
            <a:spLocks noGrp="1"/>
          </p:cNvSpPr>
          <p:nvPr>
            <p:ph type="subTitle" idx="1"/>
          </p:nvPr>
        </p:nvSpPr>
        <p:spPr/>
        <p:txBody>
          <a:bodyPr/>
          <a:lstStyle/>
          <a:p>
            <a:r>
              <a:rPr lang="en-US" dirty="0" smtClean="0">
                <a:latin typeface="Arial" pitchFamily="34" charset="0"/>
                <a:cs typeface="Arial" pitchFamily="34" charset="0"/>
              </a:rPr>
              <a:t>Set operators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400" b="1" i="1" dirty="0" smtClean="0">
                <a:latin typeface="Arial" pitchFamily="34" charset="0"/>
                <a:cs typeface="Arial" pitchFamily="34" charset="0"/>
              </a:rPr>
              <a:t>CREATE TABLE AS …. STATEMENT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CREATE table EMPLOYEE </a:t>
            </a:r>
            <a:r>
              <a:rPr lang="en-US" sz="2000" b="1" dirty="0" smtClean="0">
                <a:latin typeface="Arial" pitchFamily="34" charset="0"/>
                <a:cs typeface="Arial" pitchFamily="34" charset="0"/>
              </a:rPr>
              <a:t>AS SELECT *</a:t>
            </a:r>
            <a:br>
              <a:rPr lang="en-US" sz="2000" b="1" dirty="0" smtClean="0">
                <a:latin typeface="Arial" pitchFamily="34" charset="0"/>
                <a:cs typeface="Arial" pitchFamily="34" charset="0"/>
              </a:rPr>
            </a:br>
            <a:r>
              <a:rPr lang="en-US" sz="2000" b="1" dirty="0" smtClean="0">
                <a:latin typeface="Arial" pitchFamily="34" charset="0"/>
                <a:cs typeface="Arial" pitchFamily="34" charset="0"/>
              </a:rPr>
              <a:t> from EMP;</a:t>
            </a:r>
            <a:endParaRPr lang="en-US" sz="2000" b="1"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pPr algn="r"/>
            <a:r>
              <a:rPr lang="en-US" sz="2000" dirty="0" smtClean="0">
                <a:latin typeface="Arial" pitchFamily="34" charset="0"/>
                <a:cs typeface="Arial" pitchFamily="34" charset="0"/>
              </a:rPr>
              <a:t>CREATE table &lt;New TName&gt; </a:t>
            </a:r>
            <a:r>
              <a:rPr lang="en-US" sz="2000" b="1" dirty="0" smtClean="0">
                <a:latin typeface="Arial" pitchFamily="34" charset="0"/>
                <a:cs typeface="Arial" pitchFamily="34" charset="0"/>
              </a:rPr>
              <a:t>AS SELECT * / ColName1, expressions,... from &lt;TName&gt;</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 .... SELECT  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1025" name="Rectangle 1"/>
          <p:cNvSpPr>
            <a:spLocks noChangeArrowheads="1"/>
          </p:cNvSpPr>
          <p:nvPr/>
        </p:nvSpPr>
        <p:spPr bwMode="auto">
          <a:xfrm>
            <a:off x="152400" y="2492514"/>
            <a:ext cx="8839200" cy="707886"/>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000" dirty="0" smtClean="0">
                <a:latin typeface="Arial" pitchFamily="34" charset="0"/>
                <a:cs typeface="Arial" pitchFamily="34" charset="0"/>
              </a:rPr>
              <a:t>You can </a:t>
            </a:r>
            <a:r>
              <a:rPr lang="en-US" sz="2000" b="1" dirty="0" smtClean="0">
                <a:latin typeface="Arial" pitchFamily="34" charset="0"/>
                <a:cs typeface="Arial" pitchFamily="34" charset="0"/>
              </a:rPr>
              <a:t>CREATE</a:t>
            </a:r>
            <a:r>
              <a:rPr lang="en-US" sz="2000" dirty="0" smtClean="0">
                <a:latin typeface="Arial" pitchFamily="34" charset="0"/>
                <a:cs typeface="Arial" pitchFamily="34" charset="0"/>
              </a:rPr>
              <a:t> one table from another by adding a </a:t>
            </a:r>
            <a:r>
              <a:rPr lang="en-US" sz="2000" b="1" dirty="0" smtClean="0">
                <a:latin typeface="Arial" pitchFamily="34" charset="0"/>
                <a:cs typeface="Arial" pitchFamily="34" charset="0"/>
              </a:rPr>
              <a:t>SELECT</a:t>
            </a:r>
            <a:r>
              <a:rPr lang="en-US" sz="2000" dirty="0" smtClean="0">
                <a:latin typeface="Arial" pitchFamily="34" charset="0"/>
                <a:cs typeface="Arial" pitchFamily="34" charset="0"/>
              </a:rPr>
              <a:t> statement at the end of the </a:t>
            </a:r>
            <a:r>
              <a:rPr lang="en-US" sz="2000" b="1" dirty="0" smtClean="0">
                <a:latin typeface="Arial" pitchFamily="34" charset="0"/>
                <a:cs typeface="Arial" pitchFamily="34" charset="0"/>
              </a:rPr>
              <a:t>CREATE TABLE </a:t>
            </a:r>
            <a:r>
              <a:rPr lang="en-US" sz="2000" dirty="0" smtClean="0">
                <a:latin typeface="Arial" pitchFamily="34" charset="0"/>
                <a:cs typeface="Arial" pitchFamily="34" charset="0"/>
              </a:rPr>
              <a:t>statement</a:t>
            </a:r>
            <a:endParaRPr lang="en-US" sz="2000" dirty="0">
              <a:latin typeface="Arial" pitchFamily="34" charset="0"/>
              <a:cs typeface="Arial" pitchFamily="34" charset="0"/>
            </a:endParaRPr>
          </a:p>
        </p:txBody>
      </p:sp>
      <p:sp>
        <p:nvSpPr>
          <p:cNvPr id="9" name="Subtitle 8"/>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400" b="1" i="1" dirty="0" smtClean="0">
                <a:latin typeface="Arial" pitchFamily="34" charset="0"/>
                <a:cs typeface="Arial" pitchFamily="34" charset="0"/>
              </a:rPr>
              <a:t>ROWID Pseudocolumn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Rowid</a:t>
            </a:r>
          </a:p>
        </p:txBody>
      </p:sp>
      <p:sp>
        <p:nvSpPr>
          <p:cNvPr id="4" name="Rectangle 3"/>
          <p:cNvSpPr/>
          <p:nvPr/>
        </p:nvSpPr>
        <p:spPr>
          <a:xfrm>
            <a:off x="304800" y="1066800"/>
            <a:ext cx="8534400" cy="584775"/>
          </a:xfrm>
          <a:prstGeom prst="rect">
            <a:avLst/>
          </a:prstGeom>
        </p:spPr>
        <p:txBody>
          <a:bodyPr wrap="square">
            <a:spAutoFit/>
          </a:bodyPr>
          <a:lstStyle/>
          <a:p>
            <a:pPr algn="just"/>
            <a:r>
              <a:rPr lang="en-US" sz="2400" dirty="0" smtClean="0">
                <a:latin typeface="Arial" pitchFamily="34" charset="0"/>
                <a:cs typeface="Arial" pitchFamily="34" charset="0"/>
              </a:rPr>
              <a:t>ROWID pseudocolumn returns the </a:t>
            </a:r>
            <a:r>
              <a:rPr lang="en-US" sz="3200" b="1" dirty="0" smtClean="0">
                <a:latin typeface="Arial" pitchFamily="34" charset="0"/>
                <a:cs typeface="Arial" pitchFamily="34" charset="0"/>
              </a:rPr>
              <a:t>address</a:t>
            </a:r>
            <a:r>
              <a:rPr lang="en-US" sz="3200" dirty="0" smtClean="0">
                <a:latin typeface="Arial" pitchFamily="34" charset="0"/>
                <a:cs typeface="Arial" pitchFamily="34" charset="0"/>
              </a:rPr>
              <a:t> </a:t>
            </a:r>
            <a:r>
              <a:rPr lang="en-US" sz="2400" dirty="0" smtClean="0">
                <a:latin typeface="Arial" pitchFamily="34" charset="0"/>
                <a:cs typeface="Arial" pitchFamily="34" charset="0"/>
              </a:rPr>
              <a:t>of the row. </a:t>
            </a:r>
          </a:p>
        </p:txBody>
      </p:sp>
      <p:sp>
        <p:nvSpPr>
          <p:cNvPr id="5" name="Rectangle 4"/>
          <p:cNvSpPr/>
          <p:nvPr/>
        </p:nvSpPr>
        <p:spPr>
          <a:xfrm>
            <a:off x="228600" y="1942743"/>
            <a:ext cx="8763000" cy="3170099"/>
          </a:xfrm>
          <a:prstGeom prst="rect">
            <a:avLst/>
          </a:prstGeom>
        </p:spPr>
        <p:txBody>
          <a:bodyPr wrap="square">
            <a:spAutoFit/>
          </a:bodyPr>
          <a:lstStyle/>
          <a:p>
            <a:r>
              <a:rPr lang="en-US" sz="2000" dirty="0" smtClean="0">
                <a:latin typeface="Arial" pitchFamily="34" charset="0"/>
                <a:cs typeface="Arial" pitchFamily="34" charset="0"/>
              </a:rPr>
              <a:t>ROWID values contain information necessary to locate a row</a:t>
            </a:r>
          </a:p>
          <a:p>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The </a:t>
            </a:r>
            <a:r>
              <a:rPr lang="en-US" sz="3200" dirty="0" smtClean="0">
                <a:latin typeface="Arial" pitchFamily="34" charset="0"/>
                <a:cs typeface="Arial" pitchFamily="34" charset="0"/>
              </a:rPr>
              <a:t>data block </a:t>
            </a:r>
            <a:r>
              <a:rPr lang="en-US" sz="2000" dirty="0" smtClean="0">
                <a:latin typeface="Arial" pitchFamily="34" charset="0"/>
                <a:cs typeface="Arial" pitchFamily="34" charset="0"/>
              </a:rPr>
              <a:t>in the datafile in which the row resides</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The </a:t>
            </a:r>
            <a:r>
              <a:rPr lang="en-US" sz="3200" dirty="0" smtClean="0">
                <a:latin typeface="Arial" pitchFamily="34" charset="0"/>
                <a:cs typeface="Arial" pitchFamily="34" charset="0"/>
              </a:rPr>
              <a:t>position </a:t>
            </a:r>
            <a:r>
              <a:rPr lang="en-US" sz="2000" dirty="0" smtClean="0">
                <a:latin typeface="Arial" pitchFamily="34" charset="0"/>
                <a:cs typeface="Arial" pitchFamily="34" charset="0"/>
              </a:rPr>
              <a:t>of the row in the data block (first row is 0)</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The datafile in which the row resides. The </a:t>
            </a:r>
            <a:r>
              <a:rPr lang="en-US" sz="3200" dirty="0" smtClean="0">
                <a:latin typeface="Arial" pitchFamily="34" charset="0"/>
                <a:cs typeface="Arial" pitchFamily="34" charset="0"/>
              </a:rPr>
              <a:t>file number </a:t>
            </a:r>
            <a:r>
              <a:rPr lang="en-US" sz="2000" dirty="0" smtClean="0">
                <a:latin typeface="Arial" pitchFamily="34" charset="0"/>
                <a:cs typeface="Arial" pitchFamily="34" charset="0"/>
              </a:rPr>
              <a:t>is relative to the tablespace.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ROWID</a:t>
            </a:r>
            <a:r>
              <a:rPr lang="en-US" sz="2800" dirty="0" smtClean="0">
                <a:latin typeface="Arial" pitchFamily="34" charset="0"/>
                <a:cs typeface="Arial" pitchFamily="34" charset="0"/>
              </a:rPr>
              <a:t>, EMP.* </a:t>
            </a:r>
            <a:br>
              <a:rPr lang="en-US" sz="2800" dirty="0" smtClean="0">
                <a:latin typeface="Arial" pitchFamily="34" charset="0"/>
                <a:cs typeface="Arial" pitchFamily="34" charset="0"/>
              </a:rPr>
            </a:br>
            <a:r>
              <a:rPr lang="en-US" sz="2800" dirty="0" smtClean="0">
                <a:latin typeface="Arial" pitchFamily="34" charset="0"/>
                <a:cs typeface="Arial" pitchFamily="34" charset="0"/>
              </a:rPr>
              <a:t>from EMP   </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dirty="0" smtClean="0">
                <a:latin typeface="Arial" pitchFamily="34" charset="0"/>
                <a:cs typeface="Arial" pitchFamily="34" charset="0"/>
              </a:rPr>
              <a:t>Pseudocolumn</a:t>
            </a:r>
            <a:endParaRPr lang="en-US" dirty="0">
              <a:latin typeface="Arial" pitchFamily="34" charset="0"/>
              <a:cs typeface="Arial" pitchFamily="34" charset="0"/>
            </a:endParaRP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Rowid</a:t>
            </a:r>
          </a:p>
        </p:txBody>
      </p:sp>
      <p:sp>
        <p:nvSpPr>
          <p:cNvPr id="8" name="Title 1"/>
          <p:cNvSpPr txBox="1">
            <a:spLocks/>
          </p:cNvSpPr>
          <p:nvPr/>
        </p:nvSpPr>
        <p:spPr>
          <a:xfrm>
            <a:off x="152400" y="1676400"/>
            <a:ext cx="8839200" cy="990600"/>
          </a:xfrm>
          <a:prstGeom prst="rect">
            <a:avLst/>
          </a:prstGeom>
          <a:solidFill>
            <a:schemeClr val="bg1">
              <a:lumMod val="95000"/>
            </a:schemeClr>
          </a:solidFill>
        </p:spPr>
        <p:txBody>
          <a:bodyPr>
            <a:noAutofit/>
          </a:bodyPr>
          <a:lstStyle/>
          <a:p>
            <a:r>
              <a:rPr lang="en-US" sz="2800" dirty="0" smtClean="0">
                <a:latin typeface="Arial" pitchFamily="34" charset="0"/>
                <a:cs typeface="Arial" pitchFamily="34" charset="0"/>
              </a:rPr>
              <a:t>A ROWID value </a:t>
            </a:r>
            <a:r>
              <a:rPr lang="en-US" sz="3200" b="1" dirty="0" smtClean="0">
                <a:latin typeface="Arial" pitchFamily="34" charset="0"/>
                <a:cs typeface="Arial" pitchFamily="34" charset="0"/>
              </a:rPr>
              <a:t>uniquely</a:t>
            </a:r>
            <a:r>
              <a:rPr lang="en-US" sz="3200" dirty="0" smtClean="0">
                <a:latin typeface="Arial" pitchFamily="34" charset="0"/>
                <a:cs typeface="Arial" pitchFamily="34" charset="0"/>
              </a:rPr>
              <a:t> </a:t>
            </a:r>
            <a:r>
              <a:rPr lang="en-US" sz="2800" dirty="0" smtClean="0">
                <a:latin typeface="Arial" pitchFamily="34" charset="0"/>
                <a:cs typeface="Arial" pitchFamily="34" charset="0"/>
              </a:rPr>
              <a:t>identifies a row in the database</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Attributes</a:t>
            </a:r>
          </a:p>
        </p:txBody>
      </p:sp>
      <p:sp>
        <p:nvSpPr>
          <p:cNvPr id="4" name="Rectangle 1"/>
          <p:cNvSpPr>
            <a:spLocks noChangeArrowheads="1"/>
          </p:cNvSpPr>
          <p:nvPr/>
        </p:nvSpPr>
        <p:spPr bwMode="auto">
          <a:xfrm>
            <a:off x="228600" y="1066800"/>
            <a:ext cx="8610600" cy="10772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667000"/>
            <a:ext cx="8610600" cy="3046988"/>
          </a:xfrm>
          <a:prstGeom prst="rect">
            <a:avLst/>
          </a:prstGeom>
          <a:solidFill>
            <a:schemeClr val="bg1">
              <a:lumMod val="95000"/>
            </a:schemeClr>
          </a:solidFill>
        </p:spPr>
        <p:txBody>
          <a:bodyPr wrap="square">
            <a:spAutoFit/>
          </a:bodyPr>
          <a:lstStyle/>
          <a:p>
            <a:pPr>
              <a:lnSpc>
                <a:spcPct val="150000"/>
              </a:lnSpc>
              <a:buFont typeface="Arial" pitchFamily="34" charset="0"/>
              <a:buChar char="•"/>
            </a:pPr>
            <a:r>
              <a:rPr lang="en-US" sz="3200" i="1" dirty="0" smtClean="0">
                <a:latin typeface="Arial" pitchFamily="34" charset="0"/>
                <a:cs typeface="Arial" pitchFamily="34" charset="0"/>
              </a:rPr>
              <a:t> </a:t>
            </a:r>
            <a:r>
              <a:rPr lang="en-US" sz="3200" b="1" i="1"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3200" b="1" i="1"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3200" b="1" i="1"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3200" b="1" i="1" dirty="0" smtClean="0">
                <a:latin typeface="Arial" pitchFamily="34" charset="0"/>
                <a:ea typeface="MS Mincho" pitchFamily="49" charset="-128"/>
                <a:cs typeface="Arial" pitchFamily="34" charset="0"/>
              </a:rPr>
              <a:t> Complex Attribute</a:t>
            </a:r>
            <a:endParaRPr lang="en-US" sz="3200" b="1" i="1" dirty="0">
              <a:latin typeface="Arial" pitchFamily="34" charset="0"/>
              <a:ea typeface="MS Mincho" pitchFamily="49" charset="-128"/>
              <a:cs typeface="Arial"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DBMS_ROWID Package</a:t>
            </a:r>
          </a:p>
        </p:txBody>
      </p:sp>
      <p:sp>
        <p:nvSpPr>
          <p:cNvPr id="4" name="Rectangle 3"/>
          <p:cNvSpPr/>
          <p:nvPr/>
        </p:nvSpPr>
        <p:spPr>
          <a:xfrm>
            <a:off x="228600" y="1161871"/>
            <a:ext cx="8763000" cy="1200329"/>
          </a:xfrm>
          <a:prstGeom prst="rect">
            <a:avLst/>
          </a:prstGeom>
        </p:spPr>
        <p:txBody>
          <a:bodyPr wrap="square">
            <a:spAutoFit/>
          </a:bodyPr>
          <a:lstStyle/>
          <a:p>
            <a:r>
              <a:rPr lang="en-US" sz="2400" dirty="0" smtClean="0">
                <a:latin typeface="Arial" pitchFamily="34" charset="0"/>
                <a:cs typeface="Arial" pitchFamily="34" charset="0"/>
              </a:rPr>
              <a:t>The DBMS_ROWID package lets you to obtain information about ROWIDs from PL/SQL programs and SQL statements.</a:t>
            </a:r>
          </a:p>
          <a:p>
            <a:pPr algn="just"/>
            <a:r>
              <a:rPr lang="en-US" sz="2400" dirty="0" smtClean="0">
                <a:latin typeface="Arial" pitchFamily="34" charset="0"/>
                <a:cs typeface="Arial" pitchFamily="34" charset="0"/>
              </a:rPr>
              <a:t> </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graphicFrame>
        <p:nvGraphicFramePr>
          <p:cNvPr id="6" name="Table 5"/>
          <p:cNvGraphicFramePr>
            <a:graphicFrameLocks noGrp="1"/>
          </p:cNvGraphicFramePr>
          <p:nvPr/>
        </p:nvGraphicFramePr>
        <p:xfrm>
          <a:off x="381000" y="2514600"/>
          <a:ext cx="8382000" cy="2133600"/>
        </p:xfrm>
        <a:graphic>
          <a:graphicData uri="http://schemas.openxmlformats.org/drawingml/2006/table">
            <a:tbl>
              <a:tblPr firstRow="1" bandRow="1">
                <a:tableStyleId>{5940675A-B579-460E-94D1-54222C63F5DA}</a:tableStyleId>
              </a:tblPr>
              <a:tblGrid>
                <a:gridCol w="2286000"/>
                <a:gridCol w="6096000"/>
              </a:tblGrid>
              <a:tr h="711200">
                <a:tc>
                  <a:txBody>
                    <a:bodyPr/>
                    <a:lstStyle/>
                    <a:p>
                      <a:r>
                        <a:rPr lang="en-US" sz="2000" b="1" dirty="0" smtClean="0">
                          <a:latin typeface="Arial" pitchFamily="34" charset="0"/>
                          <a:cs typeface="Arial" pitchFamily="34" charset="0"/>
                        </a:rPr>
                        <a:t>row_number </a:t>
                      </a:r>
                      <a:endParaRPr lang="en-US" sz="2000" b="1" dirty="0">
                        <a:latin typeface="Arial" pitchFamily="34" charset="0"/>
                        <a:cs typeface="Arial" pitchFamily="34" charset="0"/>
                      </a:endParaRPr>
                    </a:p>
                  </a:txBody>
                  <a:tcPr anchor="ctr"/>
                </a:tc>
                <a:tc>
                  <a:txBody>
                    <a:bodyPr/>
                    <a:lstStyle/>
                    <a:p>
                      <a:r>
                        <a:rPr lang="en-US" sz="2000" dirty="0" smtClean="0">
                          <a:latin typeface="Arial" pitchFamily="34" charset="0"/>
                          <a:cs typeface="Arial" pitchFamily="34" charset="0"/>
                        </a:rPr>
                        <a:t>Returns row number in this block.</a:t>
                      </a:r>
                      <a:endParaRPr lang="en-US" sz="2000" dirty="0">
                        <a:latin typeface="Arial" pitchFamily="34" charset="0"/>
                        <a:cs typeface="Arial" pitchFamily="34" charset="0"/>
                      </a:endParaRPr>
                    </a:p>
                  </a:txBody>
                  <a:tcPr anchor="ctr"/>
                </a:tc>
              </a:tr>
              <a:tr h="711200">
                <a:tc>
                  <a:txBody>
                    <a:bodyPr/>
                    <a:lstStyle/>
                    <a:p>
                      <a:r>
                        <a:rPr lang="en-US" sz="2000" b="1" dirty="0" smtClean="0">
                          <a:latin typeface="Arial" pitchFamily="34" charset="0"/>
                          <a:cs typeface="Arial" pitchFamily="34" charset="0"/>
                        </a:rPr>
                        <a:t>block_number</a:t>
                      </a:r>
                      <a:endParaRPr lang="en-US" sz="2000" b="1"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Returns block number in this file.</a:t>
                      </a:r>
                    </a:p>
                  </a:txBody>
                  <a:tcPr anchor="ctr"/>
                </a:tc>
              </a:tr>
              <a:tr h="711200">
                <a:tc>
                  <a:txBody>
                    <a:bodyPr/>
                    <a:lstStyle/>
                    <a:p>
                      <a:r>
                        <a:rPr lang="en-US" sz="2000" b="1" dirty="0" smtClean="0">
                          <a:latin typeface="Arial" pitchFamily="34" charset="0"/>
                          <a:cs typeface="Arial" pitchFamily="34" charset="0"/>
                        </a:rPr>
                        <a:t>relative_fno </a:t>
                      </a:r>
                      <a:endParaRPr lang="en-US" sz="2000" b="1"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Returns relative file number.</a:t>
                      </a:r>
                    </a:p>
                  </a:txBody>
                  <a:tcPr anchor="ct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DBMS_ROWID Package</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7" name="Rectangle 6"/>
          <p:cNvSpPr/>
          <p:nvPr/>
        </p:nvSpPr>
        <p:spPr>
          <a:xfrm>
            <a:off x="152400" y="1295400"/>
            <a:ext cx="8839200" cy="2677656"/>
          </a:xfrm>
          <a:prstGeom prst="rect">
            <a:avLst/>
          </a:prstGeom>
          <a:solidFill>
            <a:schemeClr val="bg1">
              <a:lumMod val="95000"/>
            </a:schemeClr>
          </a:solidFill>
        </p:spPr>
        <p:txBody>
          <a:bodyPr wrap="square">
            <a:spAutoFit/>
          </a:bodyPr>
          <a:lstStyle/>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SELECT ename,</a:t>
            </a:r>
          </a:p>
          <a:p>
            <a:r>
              <a:rPr lang="en-US" sz="2400" dirty="0" smtClean="0">
                <a:latin typeface="Arial" pitchFamily="34" charset="0"/>
                <a:cs typeface="Arial" pitchFamily="34" charset="0"/>
              </a:rPr>
              <a:t>  </a:t>
            </a:r>
            <a:r>
              <a:rPr lang="en-US" sz="2400" b="1" dirty="0" smtClean="0">
                <a:latin typeface="Arial" pitchFamily="34" charset="0"/>
                <a:cs typeface="Arial" pitchFamily="34" charset="0"/>
              </a:rPr>
              <a:t>dbms_rowid.rowid_row_number (rowid) RowNumber ,</a:t>
            </a:r>
          </a:p>
          <a:p>
            <a:r>
              <a:rPr lang="en-US" sz="2400" b="1" dirty="0" smtClean="0">
                <a:latin typeface="Arial" pitchFamily="34" charset="0"/>
                <a:cs typeface="Arial" pitchFamily="34" charset="0"/>
              </a:rPr>
              <a:t>  dbms_rowid.rowid_block_number (rowid) BlockNumber, </a:t>
            </a:r>
          </a:p>
          <a:p>
            <a:r>
              <a:rPr lang="en-US" sz="2400" b="1" dirty="0" smtClean="0">
                <a:latin typeface="Arial" pitchFamily="34" charset="0"/>
                <a:cs typeface="Arial" pitchFamily="34" charset="0"/>
              </a:rPr>
              <a:t>  dbms_rowid.rowid_relative_fno (rowid) FileNumber</a:t>
            </a:r>
          </a:p>
          <a:p>
            <a:r>
              <a:rPr lang="en-US" sz="2400" dirty="0" smtClean="0">
                <a:latin typeface="Arial" pitchFamily="34" charset="0"/>
                <a:cs typeface="Arial" pitchFamily="34" charset="0"/>
              </a:rPr>
              <a:t> from EMP;</a:t>
            </a:r>
          </a:p>
          <a:p>
            <a:endParaRPr lang="en-US" sz="2400" dirty="0">
              <a:latin typeface="Arial" pitchFamily="34" charset="0"/>
              <a:cs typeface="Arial" pitchFamily="34" charset="0"/>
            </a:endParaRPr>
          </a:p>
        </p:txBody>
      </p:sp>
      <p:sp>
        <p:nvSpPr>
          <p:cNvPr id="8" name="Rectangle 7"/>
          <p:cNvSpPr/>
          <p:nvPr/>
        </p:nvSpPr>
        <p:spPr>
          <a:xfrm>
            <a:off x="304800" y="762000"/>
            <a:ext cx="1371600" cy="400110"/>
          </a:xfrm>
          <a:prstGeom prst="rect">
            <a:avLst/>
          </a:prstGeom>
        </p:spPr>
        <p:txBody>
          <a:bodyPr wrap="square">
            <a:spAutoFit/>
          </a:bodyPr>
          <a:lstStyle/>
          <a:p>
            <a:r>
              <a:rPr lang="en-US" sz="2000" dirty="0" smtClean="0">
                <a:solidFill>
                  <a:srgbClr val="FF0000"/>
                </a:solidFill>
                <a:latin typeface="Arial" pitchFamily="34" charset="0"/>
                <a:cs typeface="Arial" pitchFamily="34" charset="0"/>
              </a:rPr>
              <a:t>Example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INSERT  STATEMENT (DML)</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1800" dirty="0" smtClean="0">
                <a:latin typeface="Arial" pitchFamily="34" charset="0"/>
                <a:cs typeface="Arial" pitchFamily="34" charset="0"/>
              </a:rPr>
              <a:t>SQL&gt; INSERT into DEPT values (50, 'PURCHASE', 'PUNE') ;</a:t>
            </a:r>
            <a:endParaRPr lang="en-US" sz="1800" dirty="0">
              <a:latin typeface="Arial" pitchFamily="34" charset="0"/>
              <a:cs typeface="Arial" pitchFamily="34" charset="0"/>
            </a:endParaRPr>
          </a:p>
        </p:txBody>
      </p:sp>
      <p:sp>
        <p:nvSpPr>
          <p:cNvPr id="8" name="Rectangle 7"/>
          <p:cNvSpPr/>
          <p:nvPr/>
        </p:nvSpPr>
        <p:spPr>
          <a:xfrm>
            <a:off x="152400" y="990600"/>
            <a:ext cx="8839200" cy="707886"/>
          </a:xfrm>
          <a:prstGeom prst="rect">
            <a:avLst/>
          </a:prstGeom>
        </p:spPr>
        <p:txBody>
          <a:bodyPr wrap="square">
            <a:spAutoFit/>
          </a:bodyPr>
          <a:lstStyle/>
          <a:p>
            <a:r>
              <a:rPr lang="en-US" sz="2000" dirty="0" smtClean="0">
                <a:latin typeface="Arial" pitchFamily="34" charset="0"/>
                <a:cs typeface="Arial" pitchFamily="34" charset="0"/>
              </a:rPr>
              <a:t>INSERT INTO TName (column1, column2, ... column_n )</a:t>
            </a:r>
          </a:p>
          <a:p>
            <a:r>
              <a:rPr lang="en-US" sz="2000" dirty="0" smtClean="0">
                <a:latin typeface="Arial" pitchFamily="34" charset="0"/>
                <a:cs typeface="Arial" pitchFamily="34" charset="0"/>
              </a:rPr>
              <a:t>VALUES (expression1, expression2, ... expression_n );</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INSERT INTO TABLE  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into Table</a:t>
            </a:r>
          </a:p>
        </p:txBody>
      </p:sp>
      <p:sp>
        <p:nvSpPr>
          <p:cNvPr id="1025" name="Rectangle 1"/>
          <p:cNvSpPr>
            <a:spLocks noChangeArrowheads="1"/>
          </p:cNvSpPr>
          <p:nvPr/>
        </p:nvSpPr>
        <p:spPr bwMode="auto">
          <a:xfrm>
            <a:off x="152400" y="2492514"/>
            <a:ext cx="8839200" cy="830997"/>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INSERT</a:t>
            </a:r>
            <a:r>
              <a:rPr lang="en-US" sz="2400" dirty="0" smtClean="0">
                <a:latin typeface="Arial" pitchFamily="34" charset="0"/>
                <a:cs typeface="Arial" pitchFamily="34" charset="0"/>
              </a:rPr>
              <a:t> statement is used to insert a </a:t>
            </a:r>
            <a:r>
              <a:rPr lang="en-US" sz="2400" b="1" dirty="0" smtClean="0">
                <a:latin typeface="Arial" pitchFamily="34" charset="0"/>
                <a:cs typeface="Arial" pitchFamily="34" charset="0"/>
              </a:rPr>
              <a:t>single </a:t>
            </a:r>
            <a:r>
              <a:rPr lang="en-US" sz="2400" dirty="0" smtClean="0">
                <a:latin typeface="Arial" pitchFamily="34" charset="0"/>
                <a:cs typeface="Arial" pitchFamily="34" charset="0"/>
              </a:rPr>
              <a:t>record</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or </a:t>
            </a:r>
            <a:r>
              <a:rPr lang="en-US" sz="2400" b="1" dirty="0" smtClean="0">
                <a:latin typeface="Arial" pitchFamily="34" charset="0"/>
                <a:cs typeface="Arial" pitchFamily="34" charset="0"/>
              </a:rPr>
              <a:t>multiple</a:t>
            </a:r>
            <a:r>
              <a:rPr lang="en-US" sz="2400" dirty="0" smtClean="0">
                <a:latin typeface="Arial" pitchFamily="34" charset="0"/>
                <a:cs typeface="Arial" pitchFamily="34" charset="0"/>
              </a:rPr>
              <a:t> records into a table in Oracle.</a:t>
            </a:r>
            <a:endParaRPr lang="en-US" sz="2400" dirty="0">
              <a:latin typeface="Arial" pitchFamily="34" charset="0"/>
              <a:cs typeface="Arial" pitchFamily="34" charset="0"/>
            </a:endParaRPr>
          </a:p>
        </p:txBody>
      </p:sp>
      <p:sp>
        <p:nvSpPr>
          <p:cNvPr id="9" name="Subtitle 8"/>
          <p:cNvSpPr>
            <a:spLocks noGrp="1"/>
          </p:cNvSpPr>
          <p:nvPr>
            <p:ph type="subTitle" idx="1"/>
          </p:nvPr>
        </p:nvSpPr>
        <p:spPr/>
        <p:txBody>
          <a:bodyPr/>
          <a:lstStyle/>
          <a:p>
            <a:r>
              <a:rPr lang="en-US" dirty="0" smtClean="0">
                <a:latin typeface="Arial" pitchFamily="34" charset="0"/>
                <a:cs typeface="Arial" pitchFamily="34" charset="0"/>
              </a:rPr>
              <a:t>DML Command are not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RETURNING INTO Clause</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RETURNING INTO Clause</a:t>
            </a:r>
          </a:p>
        </p:txBody>
      </p:sp>
      <p:sp>
        <p:nvSpPr>
          <p:cNvPr id="4" name="Rectangle 3"/>
          <p:cNvSpPr/>
          <p:nvPr/>
        </p:nvSpPr>
        <p:spPr>
          <a:xfrm>
            <a:off x="228600" y="1161871"/>
            <a:ext cx="8763000" cy="1569660"/>
          </a:xfrm>
          <a:prstGeom prst="rect">
            <a:avLst/>
          </a:prstGeom>
          <a:solidFill>
            <a:schemeClr val="bg1">
              <a:lumMod val="95000"/>
            </a:schemeClr>
          </a:solidFill>
        </p:spPr>
        <p:txBody>
          <a:bodyPr wrap="square">
            <a:spAutoFit/>
          </a:bodyPr>
          <a:lstStyle/>
          <a:p>
            <a:r>
              <a:rPr lang="en-US" sz="3200" dirty="0" smtClean="0">
                <a:latin typeface="Arial" pitchFamily="34" charset="0"/>
                <a:cs typeface="Arial" pitchFamily="34" charset="0"/>
              </a:rPr>
              <a:t>The returning clause specifies the values return from </a:t>
            </a:r>
            <a:r>
              <a:rPr lang="en-US" sz="3200" b="1" dirty="0" smtClean="0">
                <a:latin typeface="Arial" pitchFamily="34" charset="0"/>
                <a:cs typeface="Arial" pitchFamily="34" charset="0"/>
              </a:rPr>
              <a:t>INSERT, UPDATE, DELETE and EXECUTE IMMEDIATE </a:t>
            </a:r>
            <a:r>
              <a:rPr lang="en-US" sz="3200" dirty="0" smtClean="0">
                <a:latin typeface="Arial" pitchFamily="34" charset="0"/>
                <a:cs typeface="Arial" pitchFamily="34" charset="0"/>
              </a:rPr>
              <a:t>statements.</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1800" dirty="0" smtClean="0">
                <a:latin typeface="Arial" pitchFamily="34" charset="0"/>
                <a:cs typeface="Arial" pitchFamily="34" charset="0"/>
              </a:rPr>
              <a:t>SQL&gt; INSERT into DEPT values (50, 'PURCHASE', 'PUNE') </a:t>
            </a:r>
            <a:r>
              <a:rPr lang="en-US" sz="1800" b="1" dirty="0" smtClean="0">
                <a:latin typeface="Arial" pitchFamily="34" charset="0"/>
                <a:cs typeface="Arial" pitchFamily="34" charset="0"/>
              </a:rPr>
              <a:t>RETURNING ROWID INTO :X</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
        <p:nvSpPr>
          <p:cNvPr id="8" name="Rectangle 7"/>
          <p:cNvSpPr/>
          <p:nvPr/>
        </p:nvSpPr>
        <p:spPr>
          <a:xfrm>
            <a:off x="152400" y="990600"/>
            <a:ext cx="8839200" cy="1015663"/>
          </a:xfrm>
          <a:prstGeom prst="rect">
            <a:avLst/>
          </a:prstGeom>
        </p:spPr>
        <p:txBody>
          <a:bodyPr wrap="square">
            <a:spAutoFit/>
          </a:bodyPr>
          <a:lstStyle/>
          <a:p>
            <a:r>
              <a:rPr lang="en-US" sz="2000" dirty="0" smtClean="0">
                <a:latin typeface="Arial" pitchFamily="34" charset="0"/>
                <a:cs typeface="Arial" pitchFamily="34" charset="0"/>
              </a:rPr>
              <a:t>INSERT INTO TName (column1, column2, ... column_n )</a:t>
            </a:r>
          </a:p>
          <a:p>
            <a:r>
              <a:rPr lang="en-US" sz="2000" dirty="0" smtClean="0">
                <a:latin typeface="Arial" pitchFamily="34" charset="0"/>
                <a:cs typeface="Arial" pitchFamily="34" charset="0"/>
              </a:rPr>
              <a:t>VALUES (expression1, expression2, ... expression_n ) </a:t>
            </a:r>
            <a:r>
              <a:rPr lang="en-US" sz="2000" b="1" dirty="0" smtClean="0">
                <a:latin typeface="Arial" pitchFamily="34" charset="0"/>
                <a:cs typeface="Arial" pitchFamily="34" charset="0"/>
              </a:rPr>
              <a:t>RETURNING ROWID INTO :X;</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RETURNING  Clause Syntax</a:t>
            </a:r>
          </a:p>
        </p:txBody>
      </p:sp>
      <p:sp>
        <p:nvSpPr>
          <p:cNvPr id="6" name="Rectangle 5"/>
          <p:cNvSpPr/>
          <p:nvPr/>
        </p:nvSpPr>
        <p:spPr>
          <a:xfrm>
            <a:off x="228600" y="20206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with returning clause </a:t>
            </a:r>
          </a:p>
        </p:txBody>
      </p:sp>
      <p:sp>
        <p:nvSpPr>
          <p:cNvPr id="7" name="Subtitle 6"/>
          <p:cNvSpPr>
            <a:spLocks noGrp="1"/>
          </p:cNvSpPr>
          <p:nvPr>
            <p:ph type="subTitle" idx="1"/>
          </p:nvPr>
        </p:nvSpPr>
        <p:spPr/>
        <p:txBody>
          <a:bodyPr/>
          <a:lstStyle/>
          <a:p>
            <a:r>
              <a:rPr lang="en-US" dirty="0" smtClean="0">
                <a:latin typeface="Arial" pitchFamily="34" charset="0"/>
                <a:cs typeface="Arial" pitchFamily="34" charset="0"/>
              </a:rPr>
              <a:t>DML Command are not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400" b="1" i="1" dirty="0" smtClean="0">
                <a:latin typeface="Arial" pitchFamily="34" charset="0"/>
                <a:cs typeface="Arial" pitchFamily="34" charset="0"/>
              </a:rPr>
              <a:t>INSERT  into SELECT.....</a:t>
            </a:r>
          </a:p>
          <a:p>
            <a:pPr algn="ctr"/>
            <a:r>
              <a:rPr lang="en-US" sz="4400" b="1" i="1" dirty="0" smtClean="0">
                <a:latin typeface="Arial" pitchFamily="34" charset="0"/>
                <a:cs typeface="Arial" pitchFamily="34" charset="0"/>
              </a:rPr>
              <a:t>STATEMENT (DML)</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latin typeface="Arial" pitchFamily="34" charset="0"/>
                <a:cs typeface="Arial" pitchFamily="34" charset="0"/>
              </a:rPr>
              <a:t>SQL&gt; INSERT into EMPLOYEE  SELECT * from EMP;</a:t>
            </a:r>
            <a:endParaRPr lang="en-US" sz="2000" dirty="0">
              <a:latin typeface="Arial" pitchFamily="34" charset="0"/>
              <a:cs typeface="Arial" pitchFamily="34" charset="0"/>
            </a:endParaRPr>
          </a:p>
        </p:txBody>
      </p:sp>
      <p:sp>
        <p:nvSpPr>
          <p:cNvPr id="8" name="Rectangle 7"/>
          <p:cNvSpPr/>
          <p:nvPr/>
        </p:nvSpPr>
        <p:spPr>
          <a:xfrm>
            <a:off x="152400" y="990600"/>
            <a:ext cx="8839200" cy="400110"/>
          </a:xfrm>
          <a:prstGeom prst="rect">
            <a:avLst/>
          </a:prstGeom>
        </p:spPr>
        <p:txBody>
          <a:bodyPr wrap="square">
            <a:spAutoFit/>
          </a:bodyPr>
          <a:lstStyle/>
          <a:p>
            <a:r>
              <a:rPr lang="en-US" sz="2000" dirty="0" smtClean="0">
                <a:latin typeface="Arial" pitchFamily="34" charset="0"/>
                <a:cs typeface="Arial" pitchFamily="34" charset="0"/>
              </a:rPr>
              <a:t>INSERT INTO TName (column1, column2, ... column_n ) </a:t>
            </a:r>
            <a:r>
              <a:rPr lang="en-US" sz="2000" b="1" i="1" dirty="0" smtClean="0">
                <a:latin typeface="Arial" pitchFamily="34" charset="0"/>
                <a:cs typeface="Arial" pitchFamily="34" charset="0"/>
              </a:rPr>
              <a:t>.... SELECT </a:t>
            </a:r>
            <a:endParaRPr lang="en-US" sz="2000" dirty="0" smtClean="0">
              <a:latin typeface="Arial" pitchFamily="34" charset="0"/>
              <a:cs typeface="Arial" pitchFamily="34" charset="0"/>
            </a:endParaRP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INSERT INTO TABLE .... SELECT  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into Table …. Select clause</a:t>
            </a:r>
          </a:p>
        </p:txBody>
      </p:sp>
      <p:sp>
        <p:nvSpPr>
          <p:cNvPr id="1025" name="Rectangle 1"/>
          <p:cNvSpPr>
            <a:spLocks noChangeArrowheads="1"/>
          </p:cNvSpPr>
          <p:nvPr/>
        </p:nvSpPr>
        <p:spPr bwMode="auto">
          <a:xfrm>
            <a:off x="152400" y="2492514"/>
            <a:ext cx="8839200" cy="830997"/>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INSERT</a:t>
            </a:r>
            <a:r>
              <a:rPr lang="en-US" sz="2400" dirty="0" smtClean="0">
                <a:latin typeface="Arial" pitchFamily="34" charset="0"/>
                <a:cs typeface="Arial" pitchFamily="34" charset="0"/>
              </a:rPr>
              <a:t> statement is used to insert a </a:t>
            </a:r>
            <a:r>
              <a:rPr lang="en-US" sz="2400" b="1" dirty="0" smtClean="0">
                <a:latin typeface="Arial" pitchFamily="34" charset="0"/>
                <a:cs typeface="Arial" pitchFamily="34" charset="0"/>
              </a:rPr>
              <a:t>single</a:t>
            </a:r>
            <a:r>
              <a:rPr lang="en-US" sz="2400" dirty="0" smtClean="0">
                <a:latin typeface="Arial" pitchFamily="34" charset="0"/>
                <a:cs typeface="Arial" pitchFamily="34" charset="0"/>
              </a:rPr>
              <a:t> record or </a:t>
            </a:r>
            <a:r>
              <a:rPr lang="en-US" sz="2400" b="1" dirty="0" smtClean="0">
                <a:latin typeface="Arial" pitchFamily="34" charset="0"/>
                <a:cs typeface="Arial" pitchFamily="34" charset="0"/>
              </a:rPr>
              <a:t>multiple</a:t>
            </a:r>
            <a:r>
              <a:rPr lang="en-US" sz="2400" dirty="0" smtClean="0">
                <a:latin typeface="Arial" pitchFamily="34" charset="0"/>
                <a:cs typeface="Arial" pitchFamily="34" charset="0"/>
              </a:rPr>
              <a:t> records into a table in Oracle.</a:t>
            </a:r>
            <a:endParaRPr lang="en-US" sz="2400" dirty="0">
              <a:latin typeface="Arial" pitchFamily="34" charset="0"/>
              <a:cs typeface="Arial" pitchFamily="34" charset="0"/>
            </a:endParaRPr>
          </a:p>
        </p:txBody>
      </p:sp>
      <p:sp>
        <p:nvSpPr>
          <p:cNvPr id="9" name="Subtitle 8"/>
          <p:cNvSpPr>
            <a:spLocks noGrp="1"/>
          </p:cNvSpPr>
          <p:nvPr>
            <p:ph type="subTitle" idx="1"/>
          </p:nvPr>
        </p:nvSpPr>
        <p:spPr/>
        <p:txBody>
          <a:bodyPr/>
          <a:lstStyle/>
          <a:p>
            <a:r>
              <a:rPr lang="en-US" dirty="0" smtClean="0">
                <a:latin typeface="Arial" pitchFamily="34" charset="0"/>
                <a:cs typeface="Arial" pitchFamily="34" charset="0"/>
              </a:rPr>
              <a:t>DML Command are not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INSERT ALL STATEMENT (DML)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Attributes</a:t>
            </a:r>
          </a:p>
        </p:txBody>
      </p:sp>
      <p:sp>
        <p:nvSpPr>
          <p:cNvPr id="1025" name="Rectangle 1"/>
          <p:cNvSpPr>
            <a:spLocks noChangeArrowheads="1"/>
          </p:cNvSpPr>
          <p:nvPr/>
        </p:nvSpPr>
        <p:spPr bwMode="auto">
          <a:xfrm>
            <a:off x="228600" y="1167348"/>
            <a:ext cx="8686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2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u="none" strike="noStrike" cap="none" normalizeH="0" baseline="0" dirty="0" smtClean="0">
                <a:ln>
                  <a:noFill/>
                </a:ln>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2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2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2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Arial" pitchFamily="34" charset="0"/>
                <a:ea typeface="MS Mincho" pitchFamily="49" charset="-128"/>
                <a:cs typeface="Arial" pitchFamily="34" charset="0"/>
              </a:rPr>
              <a:t>  ( )			                           (Virtual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400" b="1" dirty="0" smtClean="0">
                <a:latin typeface="Arial" pitchFamily="34" charset="0"/>
                <a:ea typeface="MS Mincho" pitchFamily="49" charset="-128"/>
                <a:cs typeface="Arial" pitchFamily="34" charset="0"/>
              </a:rPr>
              <a:t>  </a:t>
            </a:r>
            <a:r>
              <a:rPr kumimoji="0" lang="en-US" sz="24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3200" b="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810161"/>
            <a:ext cx="8839200" cy="1200329"/>
          </a:xfrm>
          <a:prstGeom prst="rect">
            <a:avLst/>
          </a:prstGeom>
        </p:spPr>
        <p:txBody>
          <a:bodyPr wrap="square">
            <a:spAutoFit/>
          </a:bodyPr>
          <a:lstStyle/>
          <a:p>
            <a:r>
              <a:rPr lang="en-US" dirty="0" smtClean="0">
                <a:latin typeface="Arial" pitchFamily="34" charset="0"/>
                <a:cs typeface="Arial" pitchFamily="34" charset="0"/>
              </a:rPr>
              <a:t>INSERT ALL</a:t>
            </a:r>
          </a:p>
          <a:p>
            <a:r>
              <a:rPr lang="en-US" dirty="0" smtClean="0">
                <a:latin typeface="Arial" pitchFamily="34" charset="0"/>
                <a:cs typeface="Arial" pitchFamily="34" charset="0"/>
              </a:rPr>
              <a:t>  INTO TName (column1, column2, column_n) VALUES (expr1, expr2, expr_n)</a:t>
            </a:r>
          </a:p>
          <a:p>
            <a:r>
              <a:rPr lang="en-US" dirty="0" smtClean="0">
                <a:latin typeface="Arial" pitchFamily="34" charset="0"/>
                <a:cs typeface="Arial" pitchFamily="34" charset="0"/>
              </a:rPr>
              <a:t>  INTO TName (column1, column2, column_n) VALUES (expr1, expr2, expr_n)</a:t>
            </a:r>
          </a:p>
          <a:p>
            <a:r>
              <a:rPr lang="en-US" dirty="0" smtClean="0">
                <a:latin typeface="Arial" pitchFamily="34" charset="0"/>
                <a:cs typeface="Arial" pitchFamily="34" charset="0"/>
              </a:rPr>
              <a:t>SELECT * FROM DUAL;</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INSERT ALL 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all</a:t>
            </a:r>
          </a:p>
        </p:txBody>
      </p:sp>
      <p:sp>
        <p:nvSpPr>
          <p:cNvPr id="1025" name="Rectangle 1"/>
          <p:cNvSpPr>
            <a:spLocks noChangeArrowheads="1"/>
          </p:cNvSpPr>
          <p:nvPr/>
        </p:nvSpPr>
        <p:spPr bwMode="auto">
          <a:xfrm>
            <a:off x="152400" y="2381071"/>
            <a:ext cx="8839200" cy="1200329"/>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INSERT ALL ,</a:t>
            </a:r>
            <a:r>
              <a:rPr lang="en-US" sz="2400" dirty="0" smtClean="0">
                <a:latin typeface="Arial" pitchFamily="34" charset="0"/>
                <a:cs typeface="Arial" pitchFamily="34" charset="0"/>
              </a:rPr>
              <a:t>add multiple rows with a single INSERT statement. The rows can be inserted into one table or multiple tables using only one SQL command.</a:t>
            </a:r>
            <a:endParaRPr lang="en-US" sz="2400" dirty="0">
              <a:latin typeface="Arial" pitchFamily="34" charset="0"/>
              <a:cs typeface="Arial" pitchFamily="34" charset="0"/>
            </a:endParaRPr>
          </a:p>
        </p:txBody>
      </p:sp>
      <p:sp>
        <p:nvSpPr>
          <p:cNvPr id="9" name="Title 8"/>
          <p:cNvSpPr>
            <a:spLocks noGrp="1"/>
          </p:cNvSpPr>
          <p:nvPr>
            <p:ph type="ctrTitle"/>
          </p:nvPr>
        </p:nvSpPr>
        <p:spPr/>
        <p:txBody>
          <a:bodyPr>
            <a:normAutofit/>
          </a:bodyPr>
          <a:lstStyle/>
          <a:p>
            <a:r>
              <a:rPr lang="en-US" sz="2400" dirty="0" smtClean="0">
                <a:solidFill>
                  <a:srgbClr val="FF0000"/>
                </a:solidFill>
                <a:latin typeface="Arial" pitchFamily="34" charset="0"/>
                <a:cs typeface="Arial" pitchFamily="34" charset="0"/>
              </a:rPr>
              <a:t>Example Next</a:t>
            </a:r>
            <a:endParaRPr lang="en-US" sz="2400" dirty="0">
              <a:solidFill>
                <a:srgbClr val="FF0000"/>
              </a:solidFill>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DML Command are not Autocommit</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all</a:t>
            </a: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INSERT ALL Syntax</a:t>
            </a:r>
          </a:p>
        </p:txBody>
      </p:sp>
      <p:sp>
        <p:nvSpPr>
          <p:cNvPr id="5" name="Subtitle 2"/>
          <p:cNvSpPr txBox="1">
            <a:spLocks/>
          </p:cNvSpPr>
          <p:nvPr/>
        </p:nvSpPr>
        <p:spPr>
          <a:xfrm>
            <a:off x="1219200" y="5181600"/>
            <a:ext cx="6858000" cy="533400"/>
          </a:xfrm>
          <a:prstGeom prst="rect">
            <a:avLst/>
          </a:prstGeom>
        </p:spPr>
        <p:txBody>
          <a:bodyPr>
            <a:noAutofit/>
          </a:bodyPr>
          <a:lstStyle/>
          <a:p>
            <a:pPr marL="27432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DML Command are not Autocommit</a:t>
            </a:r>
          </a:p>
          <a:p>
            <a:pPr marL="274320" marR="0" lvl="0" indent="-274320" algn="r" defTabSz="914400" rtl="0" eaLnBrk="1" fontAlgn="auto" latinLnBrk="0" hangingPunct="1">
              <a:lnSpc>
                <a:spcPct val="100000"/>
              </a:lnSpc>
              <a:spcBef>
                <a:spcPts val="600"/>
              </a:spcBef>
              <a:spcAft>
                <a:spcPts val="0"/>
              </a:spcAft>
              <a:buClr>
                <a:schemeClr val="accent1"/>
              </a:buClr>
              <a:buSzPct val="76000"/>
              <a:tabLst/>
              <a:defRPr/>
            </a:pPr>
            <a:endParaRPr lang="en-US" sz="2000" dirty="0">
              <a:solidFill>
                <a:schemeClr val="tx2"/>
              </a:solidFill>
              <a:latin typeface="Arial" pitchFamily="34" charset="0"/>
              <a:ea typeface="+mj-ea"/>
              <a:cs typeface="Arial" pitchFamily="34" charset="0"/>
            </a:endParaRPr>
          </a:p>
        </p:txBody>
      </p:sp>
      <p:sp>
        <p:nvSpPr>
          <p:cNvPr id="6" name="Title 1"/>
          <p:cNvSpPr txBox="1">
            <a:spLocks/>
          </p:cNvSpPr>
          <p:nvPr/>
        </p:nvSpPr>
        <p:spPr>
          <a:xfrm>
            <a:off x="228600" y="1981200"/>
            <a:ext cx="8458200" cy="31242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SQL&gt; INSERT ALL</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lang="en-US" sz="2000" dirty="0" smtClean="0">
                <a:latin typeface="Arial" pitchFamily="34" charset="0"/>
                <a:ea typeface="+mj-ea"/>
                <a:cs typeface="Arial" pitchFamily="34" charset="0"/>
              </a:rPr>
              <a:t>	       </a:t>
            </a: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into NEWDEPT values (deptno, dname, loc, walletid)</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a:t>
            </a:r>
            <a:r>
              <a:rPr lang="en-US" sz="2000" dirty="0" smtClean="0">
                <a:latin typeface="Arial" pitchFamily="34" charset="0"/>
                <a:ea typeface="+mj-ea"/>
                <a:cs typeface="Arial" pitchFamily="34" charset="0"/>
              </a:rPr>
              <a:t>       </a:t>
            </a: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into NEWDEPT values (deptno, dname, loc, walletid)</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into NEWDEPT values (deptno, dname, loc, walletid)</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noProof="0" dirty="0" smtClean="0">
                <a:ln>
                  <a:noFill/>
                </a:ln>
                <a:effectLst/>
                <a:uLnTx/>
                <a:uFillTx/>
                <a:latin typeface="Arial" pitchFamily="34" charset="0"/>
                <a:ea typeface="+mj-ea"/>
                <a:cs typeface="Arial" pitchFamily="34" charset="0"/>
              </a:rPr>
              <a:t>           </a:t>
            </a: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SELECT * from DEPT;</a:t>
            </a:r>
            <a:endParaRPr kumimoji="0" lang="en-US" sz="2000" b="0" i="0" u="none"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892076"/>
            <a:ext cx="8839200" cy="2308324"/>
          </a:xfrm>
          <a:prstGeom prst="rect">
            <a:avLst/>
          </a:prstGeom>
        </p:spPr>
        <p:txBody>
          <a:bodyPr wrap="square">
            <a:spAutoFit/>
          </a:bodyPr>
          <a:lstStyle/>
          <a:p>
            <a:r>
              <a:rPr lang="en-US" dirty="0" smtClean="0">
                <a:latin typeface="Arial" pitchFamily="34" charset="0"/>
                <a:cs typeface="Arial" pitchFamily="34" charset="0"/>
              </a:rPr>
              <a:t>INSERT ALL</a:t>
            </a:r>
          </a:p>
          <a:p>
            <a:r>
              <a:rPr lang="en-US" dirty="0" smtClean="0">
                <a:latin typeface="Arial" pitchFamily="34" charset="0"/>
                <a:cs typeface="Arial" pitchFamily="34" charset="0"/>
              </a:rPr>
              <a:t>  WHEN (&lt;condition&gt;) THEN</a:t>
            </a:r>
          </a:p>
          <a:p>
            <a:r>
              <a:rPr lang="en-US" dirty="0" smtClean="0">
                <a:latin typeface="Arial" pitchFamily="34" charset="0"/>
                <a:cs typeface="Arial" pitchFamily="34" charset="0"/>
              </a:rPr>
              <a:t>      INTO TName (column1, column2, column_n) VALUES (expr1, expr2, expr_n)</a:t>
            </a:r>
          </a:p>
          <a:p>
            <a:r>
              <a:rPr lang="en-US" dirty="0" smtClean="0">
                <a:latin typeface="Arial" pitchFamily="34" charset="0"/>
                <a:cs typeface="Arial" pitchFamily="34" charset="0"/>
              </a:rPr>
              <a:t>  WHEN (&lt;condition&gt;) THEN</a:t>
            </a:r>
          </a:p>
          <a:p>
            <a:r>
              <a:rPr lang="en-US" dirty="0" smtClean="0">
                <a:latin typeface="Arial" pitchFamily="34" charset="0"/>
                <a:cs typeface="Arial" pitchFamily="34" charset="0"/>
              </a:rPr>
              <a:t>      INTO TName (column1, column2, column_n) VALUES (expr1, expr2, expr_n)</a:t>
            </a:r>
          </a:p>
          <a:p>
            <a:r>
              <a:rPr lang="en-US" dirty="0" smtClean="0">
                <a:latin typeface="Arial" pitchFamily="34" charset="0"/>
                <a:cs typeface="Arial" pitchFamily="34" charset="0"/>
              </a:rPr>
              <a:t>  ELSE</a:t>
            </a:r>
          </a:p>
          <a:p>
            <a:r>
              <a:rPr lang="en-US" dirty="0" smtClean="0">
                <a:latin typeface="Arial" pitchFamily="34" charset="0"/>
                <a:cs typeface="Arial" pitchFamily="34" charset="0"/>
              </a:rPr>
              <a:t>      INTO TName (column1, column2, column_n) VALUES (expr1, expr2, expr_n)</a:t>
            </a:r>
          </a:p>
          <a:p>
            <a:r>
              <a:rPr lang="en-US" dirty="0" smtClean="0">
                <a:latin typeface="Arial" pitchFamily="34" charset="0"/>
                <a:cs typeface="Arial" pitchFamily="34" charset="0"/>
              </a:rPr>
              <a:t>SELECT * FROM DUAL;</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INSERT ALL  … WHEN Syntax</a:t>
            </a:r>
          </a:p>
        </p:txBody>
      </p:sp>
      <p:sp>
        <p:nvSpPr>
          <p:cNvPr id="6" name="Rectangle 5"/>
          <p:cNvSpPr/>
          <p:nvPr/>
        </p:nvSpPr>
        <p:spPr>
          <a:xfrm>
            <a:off x="228600" y="28588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all WHEN</a:t>
            </a:r>
          </a:p>
        </p:txBody>
      </p:sp>
      <p:sp>
        <p:nvSpPr>
          <p:cNvPr id="9" name="Title 8"/>
          <p:cNvSpPr>
            <a:spLocks noGrp="1"/>
          </p:cNvSpPr>
          <p:nvPr>
            <p:ph type="ctrTitle"/>
          </p:nvPr>
        </p:nvSpPr>
        <p:spPr/>
        <p:txBody>
          <a:bodyPr>
            <a:normAutofit/>
          </a:bodyPr>
          <a:lstStyle/>
          <a:p>
            <a:r>
              <a:rPr lang="en-US" sz="2400" dirty="0" smtClean="0">
                <a:solidFill>
                  <a:srgbClr val="FF0000"/>
                </a:solidFill>
                <a:latin typeface="Arial" pitchFamily="34" charset="0"/>
                <a:cs typeface="Arial" pitchFamily="34" charset="0"/>
              </a:rPr>
              <a:t>Example Next</a:t>
            </a:r>
            <a:endParaRPr lang="en-US" sz="2400" dirty="0">
              <a:solidFill>
                <a:srgbClr val="FF0000"/>
              </a:solidFill>
              <a:latin typeface="Arial" pitchFamily="34" charset="0"/>
              <a:cs typeface="Arial" pitchFamily="34" charset="0"/>
            </a:endParaRPr>
          </a:p>
        </p:txBody>
      </p:sp>
      <p:sp>
        <p:nvSpPr>
          <p:cNvPr id="7" name="Subtitle 6"/>
          <p:cNvSpPr>
            <a:spLocks noGrp="1"/>
          </p:cNvSpPr>
          <p:nvPr>
            <p:ph type="subTitle" idx="1"/>
          </p:nvPr>
        </p:nvSpPr>
        <p:spPr/>
        <p:txBody>
          <a:bodyPr/>
          <a:lstStyle/>
          <a:p>
            <a:r>
              <a:rPr lang="en-US" dirty="0" smtClean="0">
                <a:latin typeface="Arial" pitchFamily="34" charset="0"/>
                <a:cs typeface="Arial" pitchFamily="34" charset="0"/>
              </a:rPr>
              <a:t>DML Command are not Autocommit</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981200"/>
            <a:ext cx="8458200" cy="31242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SQL&gt; INSERT ALL</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a:t>
            </a:r>
            <a:r>
              <a:rPr kumimoji="0" lang="en-US" sz="2000" b="1" i="0" u="none" strike="noStrike" kern="1200" cap="none" spc="0" normalizeH="0" baseline="0" noProof="0" dirty="0" smtClean="0">
                <a:ln>
                  <a:noFill/>
                </a:ln>
                <a:effectLst/>
                <a:uLnTx/>
                <a:uFillTx/>
                <a:latin typeface="Arial" pitchFamily="34" charset="0"/>
                <a:ea typeface="+mj-ea"/>
                <a:cs typeface="Arial" pitchFamily="34" charset="0"/>
              </a:rPr>
              <a:t>WHEN deptno=10 then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000" dirty="0" smtClean="0">
                <a:latin typeface="Arial" pitchFamily="34" charset="0"/>
                <a:ea typeface="+mj-ea"/>
                <a:cs typeface="Arial" pitchFamily="34" charset="0"/>
              </a:rPr>
              <a:t>	       </a:t>
            </a: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into NEWDEPT values (deptno, dname, loc, walletid)</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a:t>
            </a:r>
            <a:r>
              <a:rPr lang="en-US" sz="2000" b="1" dirty="0" smtClean="0">
                <a:latin typeface="Arial" pitchFamily="34" charset="0"/>
                <a:ea typeface="+mj-ea"/>
                <a:cs typeface="Arial" pitchFamily="34" charset="0"/>
              </a:rPr>
              <a:t>WHEN deptno=20 then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000" dirty="0" smtClean="0">
                <a:latin typeface="Arial" pitchFamily="34" charset="0"/>
                <a:ea typeface="+mj-ea"/>
                <a:cs typeface="Arial" pitchFamily="34" charset="0"/>
              </a:rPr>
              <a:t>	       </a:t>
            </a: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into NEWDEPT values (deptno, dname, loc, walletid)</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a:t>
            </a:r>
            <a:r>
              <a:rPr lang="en-US" sz="2000" b="1" dirty="0" smtClean="0">
                <a:latin typeface="Arial" pitchFamily="34" charset="0"/>
                <a:ea typeface="+mj-ea"/>
                <a:cs typeface="Arial" pitchFamily="34" charset="0"/>
              </a:rPr>
              <a:t>ELSE</a:t>
            </a: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into NEWDEPT values (deptno, dname, loc, walletid)</a:t>
            </a:r>
            <a:b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br>
            <a:r>
              <a:rPr kumimoji="0" lang="en-US" sz="2000" b="0" i="0" u="none" strike="noStrike" kern="1200" cap="none" spc="0" normalizeH="0" baseline="0" noProof="0" dirty="0" smtClean="0">
                <a:ln>
                  <a:noFill/>
                </a:ln>
                <a:effectLst/>
                <a:uLnTx/>
                <a:uFillTx/>
                <a:latin typeface="Arial" pitchFamily="34" charset="0"/>
                <a:ea typeface="+mj-ea"/>
                <a:cs typeface="Arial" pitchFamily="34" charset="0"/>
              </a:rPr>
              <a:t>           SELECT * from DEPT;</a:t>
            </a:r>
            <a:endParaRPr kumimoji="0" lang="en-US" sz="20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3" name="Rectangle 2"/>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Insert all WHEN</a:t>
            </a: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INSERT ALL  … WHEN Syntax</a:t>
            </a:r>
          </a:p>
        </p:txBody>
      </p:sp>
      <p:sp>
        <p:nvSpPr>
          <p:cNvPr id="5" name="Subtitle 2"/>
          <p:cNvSpPr txBox="1">
            <a:spLocks/>
          </p:cNvSpPr>
          <p:nvPr/>
        </p:nvSpPr>
        <p:spPr>
          <a:xfrm>
            <a:off x="1219200" y="5181600"/>
            <a:ext cx="6858000" cy="533400"/>
          </a:xfrm>
          <a:prstGeom prst="rect">
            <a:avLst/>
          </a:prstGeom>
        </p:spPr>
        <p:txBody>
          <a:bodyPr>
            <a:noAutofit/>
          </a:bodyPr>
          <a:lstStyle/>
          <a:p>
            <a:pPr marL="27432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DML Command are not Autocommit</a:t>
            </a:r>
          </a:p>
          <a:p>
            <a:pPr marL="274320" marR="0" lvl="0" indent="-274320" algn="r" defTabSz="914400" rtl="0" eaLnBrk="1" fontAlgn="auto" latinLnBrk="0" hangingPunct="1">
              <a:lnSpc>
                <a:spcPct val="100000"/>
              </a:lnSpc>
              <a:spcBef>
                <a:spcPts val="600"/>
              </a:spcBef>
              <a:spcAft>
                <a:spcPts val="0"/>
              </a:spcAft>
              <a:buClr>
                <a:schemeClr val="accent1"/>
              </a:buClr>
              <a:buSzPct val="76000"/>
              <a:tabLst/>
              <a:defRPr/>
            </a:pPr>
            <a:endParaRPr lang="en-US" sz="2000" dirty="0">
              <a:solidFill>
                <a:schemeClr val="tx2"/>
              </a:solidFill>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UPDATE STATEMENT (DML)</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UPDATE EMP set sal = sal + 1000;</a:t>
            </a:r>
            <a:endParaRPr lang="en-US" sz="2400" dirty="0">
              <a:latin typeface="Arial" pitchFamily="34" charset="0"/>
              <a:cs typeface="Arial" pitchFamily="34" charset="0"/>
            </a:endParaRPr>
          </a:p>
        </p:txBody>
      </p:sp>
      <p:sp>
        <p:nvSpPr>
          <p:cNvPr id="8" name="Rectangle 7"/>
          <p:cNvSpPr/>
          <p:nvPr/>
        </p:nvSpPr>
        <p:spPr>
          <a:xfrm>
            <a:off x="152400" y="912674"/>
            <a:ext cx="8839200" cy="1754326"/>
          </a:xfrm>
          <a:prstGeom prst="rect">
            <a:avLst/>
          </a:prstGeom>
        </p:spPr>
        <p:txBody>
          <a:bodyPr wrap="square">
            <a:spAutoFit/>
          </a:bodyPr>
          <a:lstStyle/>
          <a:p>
            <a:r>
              <a:rPr lang="en-US" dirty="0" smtClean="0">
                <a:latin typeface="Arial" pitchFamily="34" charset="0"/>
                <a:cs typeface="Arial" pitchFamily="34" charset="0"/>
              </a:rPr>
              <a:t>UPDATE TName</a:t>
            </a:r>
          </a:p>
          <a:p>
            <a:r>
              <a:rPr lang="en-US" dirty="0" smtClean="0">
                <a:latin typeface="Arial" pitchFamily="34" charset="0"/>
                <a:cs typeface="Arial" pitchFamily="34" charset="0"/>
              </a:rPr>
              <a:t>SET column1 = expression1,</a:t>
            </a:r>
          </a:p>
          <a:p>
            <a:r>
              <a:rPr lang="en-US" dirty="0" smtClean="0">
                <a:latin typeface="Arial" pitchFamily="34" charset="0"/>
                <a:cs typeface="Arial" pitchFamily="34" charset="0"/>
              </a:rPr>
              <a:t>    column2 = expression2,</a:t>
            </a:r>
          </a:p>
          <a:p>
            <a:r>
              <a:rPr lang="en-US" dirty="0" smtClean="0">
                <a:latin typeface="Arial" pitchFamily="34" charset="0"/>
                <a:cs typeface="Arial" pitchFamily="34" charset="0"/>
              </a:rPr>
              <a:t>    ...</a:t>
            </a:r>
          </a:p>
          <a:p>
            <a:r>
              <a:rPr lang="en-US" dirty="0" smtClean="0">
                <a:latin typeface="Arial" pitchFamily="34" charset="0"/>
                <a:cs typeface="Arial" pitchFamily="34" charset="0"/>
              </a:rPr>
              <a:t>    column_n = expression_n</a:t>
            </a:r>
          </a:p>
          <a:p>
            <a:r>
              <a:rPr lang="en-US" dirty="0" smtClean="0">
                <a:latin typeface="Arial" pitchFamily="34" charset="0"/>
                <a:cs typeface="Arial" pitchFamily="34" charset="0"/>
              </a:rPr>
              <a:t>WHERE conditions;</a:t>
            </a:r>
            <a:endParaRPr lang="en-US" dirty="0">
              <a:latin typeface="Arial" pitchFamily="34" charset="0"/>
              <a:cs typeface="Arial" pitchFamily="34" charset="0"/>
            </a:endParaRP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UPDATE  RECORD Syntax</a:t>
            </a:r>
          </a:p>
        </p:txBody>
      </p:sp>
      <p:sp>
        <p:nvSpPr>
          <p:cNvPr id="1025" name="Rectangle 1"/>
          <p:cNvSpPr>
            <a:spLocks noChangeArrowheads="1"/>
          </p:cNvSpPr>
          <p:nvPr/>
        </p:nvSpPr>
        <p:spPr bwMode="auto">
          <a:xfrm>
            <a:off x="152400" y="2814935"/>
            <a:ext cx="8839200" cy="461665"/>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UPDATE</a:t>
            </a:r>
            <a:r>
              <a:rPr lang="en-US" sz="2400" dirty="0" smtClean="0">
                <a:latin typeface="Arial" pitchFamily="34" charset="0"/>
                <a:cs typeface="Arial" pitchFamily="34" charset="0"/>
              </a:rPr>
              <a:t> statement is used to update existing records.</a:t>
            </a:r>
            <a:endParaRPr lang="en-US" sz="2400" dirty="0">
              <a:latin typeface="Arial" pitchFamily="34" charset="0"/>
              <a:cs typeface="Arial" pitchFamily="34" charset="0"/>
            </a:endParaRPr>
          </a:p>
        </p:txBody>
      </p:sp>
      <p:sp>
        <p:nvSpPr>
          <p:cNvPr id="9" name="Rectangle 8"/>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UPDATE Record</a:t>
            </a: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DML Command are not Autocommit</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DELETE STATEMENT (DML)</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DELETE from EMP where sal &gt;= 3000;</a:t>
            </a:r>
            <a:endParaRPr lang="en-US" sz="2400" dirty="0">
              <a:latin typeface="Arial" pitchFamily="34" charset="0"/>
              <a:cs typeface="Arial" pitchFamily="34" charset="0"/>
            </a:endParaRPr>
          </a:p>
        </p:txBody>
      </p:sp>
      <p:sp>
        <p:nvSpPr>
          <p:cNvPr id="8" name="Rectangle 7"/>
          <p:cNvSpPr/>
          <p:nvPr/>
        </p:nvSpPr>
        <p:spPr>
          <a:xfrm>
            <a:off x="152400" y="912674"/>
            <a:ext cx="8839200" cy="646331"/>
          </a:xfrm>
          <a:prstGeom prst="rect">
            <a:avLst/>
          </a:prstGeom>
        </p:spPr>
        <p:txBody>
          <a:bodyPr wrap="square">
            <a:spAutoFit/>
          </a:bodyPr>
          <a:lstStyle/>
          <a:p>
            <a:r>
              <a:rPr lang="en-US" dirty="0" smtClean="0">
                <a:latin typeface="Arial" pitchFamily="34" charset="0"/>
                <a:cs typeface="Arial" pitchFamily="34" charset="0"/>
              </a:rPr>
              <a:t>DELETE FROM table</a:t>
            </a:r>
          </a:p>
          <a:p>
            <a:r>
              <a:rPr lang="en-US" dirty="0" smtClean="0">
                <a:latin typeface="Arial" pitchFamily="34" charset="0"/>
                <a:cs typeface="Arial" pitchFamily="34" charset="0"/>
              </a:rPr>
              <a:t>WHERE conditions;</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DELETE  RECORD Syntax</a:t>
            </a:r>
          </a:p>
        </p:txBody>
      </p:sp>
      <p:sp>
        <p:nvSpPr>
          <p:cNvPr id="1025" name="Rectangle 1"/>
          <p:cNvSpPr>
            <a:spLocks noChangeArrowheads="1"/>
          </p:cNvSpPr>
          <p:nvPr/>
        </p:nvSpPr>
        <p:spPr bwMode="auto">
          <a:xfrm>
            <a:off x="152400" y="2140803"/>
            <a:ext cx="8839200" cy="830997"/>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DELETE</a:t>
            </a:r>
            <a:r>
              <a:rPr lang="en-US" sz="2400" dirty="0" smtClean="0">
                <a:latin typeface="Arial" pitchFamily="34" charset="0"/>
                <a:cs typeface="Arial" pitchFamily="34" charset="0"/>
              </a:rPr>
              <a:t> statement is a used to delete a one or more records from a table.</a:t>
            </a:r>
            <a:endParaRPr lang="en-US" sz="2400" dirty="0">
              <a:latin typeface="Arial" pitchFamily="34" charset="0"/>
              <a:cs typeface="Arial" pitchFamily="34" charset="0"/>
            </a:endParaRPr>
          </a:p>
        </p:txBody>
      </p:sp>
      <p:sp>
        <p:nvSpPr>
          <p:cNvPr id="9" name="Rectangle 8"/>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DELETE Record</a:t>
            </a: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DML Command are not Autocommit</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Datatypes</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LIST of basic Datatypes</a:t>
            </a:r>
          </a:p>
        </p:txBody>
      </p:sp>
      <p:sp>
        <p:nvSpPr>
          <p:cNvPr id="5" name="Rectangle 4"/>
          <p:cNvSpPr/>
          <p:nvPr/>
        </p:nvSpPr>
        <p:spPr>
          <a:xfrm>
            <a:off x="5029200" y="1752600"/>
            <a:ext cx="3505200" cy="2862322"/>
          </a:xfrm>
          <a:prstGeom prst="rect">
            <a:avLst/>
          </a:prstGeom>
          <a:solidFill>
            <a:schemeClr val="bg1">
              <a:lumMod val="95000"/>
            </a:schemeClr>
          </a:solidFill>
        </p:spPr>
        <p:txBody>
          <a:bodyPr wrap="square">
            <a:spAutoFit/>
          </a:bodyPr>
          <a:lstStyle/>
          <a:p>
            <a:pPr>
              <a:lnSpc>
                <a:spcPct val="150000"/>
              </a:lnSpc>
            </a:pPr>
            <a:r>
              <a:rPr lang="en-US" sz="2000" dirty="0" smtClean="0">
                <a:latin typeface="Arial" pitchFamily="34" charset="0"/>
                <a:cs typeface="Arial" pitchFamily="34" charset="0"/>
              </a:rPr>
              <a:t>NUMBER</a:t>
            </a:r>
          </a:p>
          <a:p>
            <a:pPr>
              <a:lnSpc>
                <a:spcPct val="150000"/>
              </a:lnSpc>
            </a:pPr>
            <a:r>
              <a:rPr lang="en-US" sz="2000" dirty="0" smtClean="0">
                <a:latin typeface="Arial" pitchFamily="34" charset="0"/>
                <a:cs typeface="Arial" pitchFamily="34" charset="0"/>
              </a:rPr>
              <a:t>INT</a:t>
            </a:r>
          </a:p>
          <a:p>
            <a:pPr>
              <a:lnSpc>
                <a:spcPct val="150000"/>
              </a:lnSpc>
            </a:pPr>
            <a:r>
              <a:rPr lang="en-US" sz="2000" dirty="0" smtClean="0">
                <a:latin typeface="Arial" pitchFamily="34" charset="0"/>
                <a:cs typeface="Arial" pitchFamily="34" charset="0"/>
              </a:rPr>
              <a:t>INTEGER</a:t>
            </a:r>
          </a:p>
          <a:p>
            <a:pPr>
              <a:lnSpc>
                <a:spcPct val="150000"/>
              </a:lnSpc>
            </a:pPr>
            <a:r>
              <a:rPr lang="en-US" sz="2000" dirty="0" smtClean="0">
                <a:latin typeface="Arial" pitchFamily="34" charset="0"/>
                <a:cs typeface="Arial" pitchFamily="34" charset="0"/>
              </a:rPr>
              <a:t>FLOAT</a:t>
            </a:r>
          </a:p>
          <a:p>
            <a:pPr>
              <a:lnSpc>
                <a:spcPct val="150000"/>
              </a:lnSpc>
            </a:pPr>
            <a:r>
              <a:rPr lang="en-US" sz="2000" dirty="0" smtClean="0">
                <a:latin typeface="Arial" pitchFamily="34" charset="0"/>
                <a:cs typeface="Arial" pitchFamily="34" charset="0"/>
              </a:rPr>
              <a:t>DEC</a:t>
            </a:r>
          </a:p>
          <a:p>
            <a:pPr>
              <a:lnSpc>
                <a:spcPct val="150000"/>
              </a:lnSpc>
            </a:pPr>
            <a:r>
              <a:rPr lang="en-US" sz="2000" dirty="0" smtClean="0">
                <a:latin typeface="Arial" pitchFamily="34" charset="0"/>
                <a:cs typeface="Arial" pitchFamily="34" charset="0"/>
              </a:rPr>
              <a:t>DECIMAL</a:t>
            </a:r>
          </a:p>
        </p:txBody>
      </p:sp>
      <p:sp>
        <p:nvSpPr>
          <p:cNvPr id="7" name="Rectangle 6"/>
          <p:cNvSpPr/>
          <p:nvPr/>
        </p:nvSpPr>
        <p:spPr>
          <a:xfrm>
            <a:off x="609600" y="1295400"/>
            <a:ext cx="3200400" cy="1938992"/>
          </a:xfrm>
          <a:prstGeom prst="rect">
            <a:avLst/>
          </a:prstGeom>
          <a:solidFill>
            <a:schemeClr val="bg1">
              <a:lumMod val="95000"/>
            </a:schemeClr>
          </a:solidFill>
        </p:spPr>
        <p:txBody>
          <a:bodyPr wrap="square">
            <a:spAutoFit/>
          </a:bodyPr>
          <a:lstStyle/>
          <a:p>
            <a:pPr>
              <a:lnSpc>
                <a:spcPct val="150000"/>
              </a:lnSpc>
            </a:pPr>
            <a:r>
              <a:rPr lang="en-US" sz="2000" dirty="0" smtClean="0">
                <a:latin typeface="Arial" pitchFamily="34" charset="0"/>
                <a:cs typeface="Arial" pitchFamily="34" charset="0"/>
              </a:rPr>
              <a:t>CHAR</a:t>
            </a:r>
          </a:p>
          <a:p>
            <a:pPr>
              <a:lnSpc>
                <a:spcPct val="150000"/>
              </a:lnSpc>
            </a:pPr>
            <a:r>
              <a:rPr lang="en-US" sz="2000" dirty="0" smtClean="0">
                <a:latin typeface="Arial" pitchFamily="34" charset="0"/>
                <a:cs typeface="Arial" pitchFamily="34" charset="0"/>
              </a:rPr>
              <a:t>VARCHAR</a:t>
            </a:r>
          </a:p>
          <a:p>
            <a:pPr>
              <a:lnSpc>
                <a:spcPct val="150000"/>
              </a:lnSpc>
            </a:pPr>
            <a:r>
              <a:rPr lang="en-US" sz="2000" dirty="0" smtClean="0">
                <a:latin typeface="Arial" pitchFamily="34" charset="0"/>
                <a:cs typeface="Arial" pitchFamily="34" charset="0"/>
              </a:rPr>
              <a:t>VARCHAR2</a:t>
            </a:r>
          </a:p>
          <a:p>
            <a:pPr>
              <a:lnSpc>
                <a:spcPct val="150000"/>
              </a:lnSpc>
            </a:pPr>
            <a:r>
              <a:rPr lang="en-US" sz="2000" dirty="0" smtClean="0">
                <a:latin typeface="Arial" pitchFamily="34" charset="0"/>
                <a:cs typeface="Arial" pitchFamily="34" charset="0"/>
              </a:rPr>
              <a:t>LONG</a:t>
            </a:r>
            <a:endParaRPr lang="en-US" sz="2000" dirty="0">
              <a:latin typeface="Arial" pitchFamily="34" charset="0"/>
              <a:cs typeface="Arial" pitchFamily="34" charset="0"/>
            </a:endParaRPr>
          </a:p>
        </p:txBody>
      </p:sp>
      <p:sp>
        <p:nvSpPr>
          <p:cNvPr id="6" name="Rectangle 5"/>
          <p:cNvSpPr/>
          <p:nvPr/>
        </p:nvSpPr>
        <p:spPr>
          <a:xfrm>
            <a:off x="1371600" y="4038600"/>
            <a:ext cx="3200400" cy="553998"/>
          </a:xfrm>
          <a:prstGeom prst="rect">
            <a:avLst/>
          </a:prstGeom>
          <a:solidFill>
            <a:schemeClr val="bg1">
              <a:lumMod val="95000"/>
            </a:schemeClr>
          </a:solidFill>
        </p:spPr>
        <p:txBody>
          <a:bodyPr wrap="square">
            <a:spAutoFit/>
          </a:bodyPr>
          <a:lstStyle/>
          <a:p>
            <a:pPr>
              <a:lnSpc>
                <a:spcPct val="150000"/>
              </a:lnSpc>
            </a:pPr>
            <a:r>
              <a:rPr lang="en-US" sz="2000" dirty="0" smtClean="0">
                <a:latin typeface="Arial" pitchFamily="34" charset="0"/>
                <a:cs typeface="Arial" pitchFamily="34" charset="0"/>
              </a:rPr>
              <a:t>DATE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Century" pitchFamily="18" charset="0"/>
            </a:endParaRPr>
          </a:p>
        </p:txBody>
      </p:sp>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38100" cmpd="dbl">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19050">
              <a:solidFill>
                <a:srgbClr val="9BBB59"/>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19050">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19050">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19050">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19050">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19050">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19050">
              <a:solidFill>
                <a:srgbClr val="9BBB59"/>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38100" cmpd="dbl">
              <a:solidFill>
                <a:srgbClr val="9BBB59"/>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19050">
              <a:solidFill>
                <a:srgbClr val="9BBB59"/>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19050">
              <a:solidFill>
                <a:srgbClr val="9BBB59"/>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38100" cmpd="dbl">
              <a:solidFill>
                <a:srgbClr val="9BBB59"/>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Datatypes</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6" name="Rectangle 5"/>
          <p:cNvSpPr/>
          <p:nvPr/>
        </p:nvSpPr>
        <p:spPr>
          <a:xfrm>
            <a:off x="228600" y="1828800"/>
            <a:ext cx="8610600" cy="1200329"/>
          </a:xfrm>
          <a:prstGeom prst="rect">
            <a:avLst/>
          </a:prstGeom>
        </p:spPr>
        <p:txBody>
          <a:bodyPr wrap="square">
            <a:spAutoFit/>
          </a:bodyPr>
          <a:lstStyle/>
          <a:p>
            <a:r>
              <a:rPr lang="en-US" sz="2400" dirty="0" smtClean="0">
                <a:latin typeface="Arial" pitchFamily="34" charset="0"/>
                <a:cs typeface="Arial" pitchFamily="34" charset="0"/>
              </a:rPr>
              <a:t>The CHAR datatype stores </a:t>
            </a:r>
            <a:r>
              <a:rPr lang="en-US" sz="2400" b="1" dirty="0" smtClean="0">
                <a:latin typeface="Arial" pitchFamily="34" charset="0"/>
                <a:cs typeface="Arial" pitchFamily="34" charset="0"/>
              </a:rPr>
              <a:t>fixed-length</a:t>
            </a:r>
            <a:r>
              <a:rPr lang="en-US" sz="2400" dirty="0" smtClean="0">
                <a:latin typeface="Arial" pitchFamily="34" charset="0"/>
                <a:cs typeface="Arial" pitchFamily="34" charset="0"/>
              </a:rPr>
              <a:t> character strings. You must specify a string length between </a:t>
            </a:r>
            <a:r>
              <a:rPr lang="en-US" sz="2400" b="1" dirty="0" smtClean="0">
                <a:latin typeface="Arial" pitchFamily="34" charset="0"/>
                <a:cs typeface="Arial" pitchFamily="34" charset="0"/>
              </a:rPr>
              <a:t>1 and 2000</a:t>
            </a:r>
            <a:r>
              <a:rPr lang="en-US" sz="2400" dirty="0" smtClean="0">
                <a:latin typeface="Arial" pitchFamily="34" charset="0"/>
                <a:cs typeface="Arial" pitchFamily="34" charset="0"/>
              </a:rPr>
              <a:t> bytes for the CHAR column width. </a:t>
            </a:r>
            <a:r>
              <a:rPr lang="en-US" sz="2400" b="1" dirty="0" smtClean="0">
                <a:latin typeface="Arial" pitchFamily="34" charset="0"/>
                <a:cs typeface="Arial" pitchFamily="34" charset="0"/>
              </a:rPr>
              <a:t>The default is 1 byte</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7" name="TextBox 6"/>
          <p:cNvSpPr txBox="1"/>
          <p:nvPr/>
        </p:nvSpPr>
        <p:spPr>
          <a:xfrm>
            <a:off x="381000" y="1143000"/>
            <a:ext cx="3286477" cy="584775"/>
          </a:xfrm>
          <a:prstGeom prst="rect">
            <a:avLst/>
          </a:prstGeom>
          <a:noFill/>
        </p:spPr>
        <p:txBody>
          <a:bodyPr wrap="none" rtlCol="0">
            <a:spAutoFit/>
          </a:bodyPr>
          <a:lstStyle/>
          <a:p>
            <a:r>
              <a:rPr lang="en-US" sz="3200" b="1" dirty="0" smtClean="0">
                <a:latin typeface="Arial" pitchFamily="34" charset="0"/>
                <a:cs typeface="Arial" pitchFamily="34" charset="0"/>
              </a:rPr>
              <a:t>CHAR Datatype</a:t>
            </a:r>
            <a:endParaRPr lang="en-US" sz="3200" b="1" dirty="0">
              <a:latin typeface="Arial" pitchFamily="34" charset="0"/>
              <a:cs typeface="Arial" pitchFamily="34" charset="0"/>
            </a:endParaRPr>
          </a:p>
        </p:txBody>
      </p:sp>
      <p:sp>
        <p:nvSpPr>
          <p:cNvPr id="8" name="Rectangle 7"/>
          <p:cNvSpPr/>
          <p:nvPr/>
        </p:nvSpPr>
        <p:spPr>
          <a:xfrm>
            <a:off x="228600" y="3276600"/>
            <a:ext cx="8686800" cy="1631216"/>
          </a:xfrm>
          <a:prstGeom prst="rect">
            <a:avLst/>
          </a:prstGeom>
          <a:solidFill>
            <a:schemeClr val="bg1">
              <a:lumMod val="95000"/>
            </a:schemeClr>
          </a:solidFill>
        </p:spPr>
        <p:txBody>
          <a:bodyPr wrap="square">
            <a:spAutoFit/>
          </a:bodyPr>
          <a:lstStyle/>
          <a:p>
            <a:pPr marL="342900" indent="-342900">
              <a:buFont typeface="+mj-lt"/>
              <a:buAutoNum type="alphaLcParenR"/>
            </a:pPr>
            <a:r>
              <a:rPr lang="en-US" sz="2000" dirty="0" smtClean="0">
                <a:latin typeface="Arial" pitchFamily="34" charset="0"/>
                <a:cs typeface="Arial" pitchFamily="34" charset="0"/>
              </a:rPr>
              <a:t>When you </a:t>
            </a:r>
            <a:r>
              <a:rPr lang="en-US" sz="2000" b="1" dirty="0" smtClean="0">
                <a:latin typeface="Arial" pitchFamily="34" charset="0"/>
                <a:cs typeface="Arial" pitchFamily="34" charset="0"/>
              </a:rPr>
              <a:t>INSERT </a:t>
            </a:r>
            <a:r>
              <a:rPr lang="en-US" sz="2000" dirty="0" smtClean="0">
                <a:latin typeface="Arial" pitchFamily="34" charset="0"/>
                <a:cs typeface="Arial" pitchFamily="34" charset="0"/>
              </a:rPr>
              <a:t>or</a:t>
            </a:r>
            <a:r>
              <a:rPr lang="en-US" sz="2000" b="1" dirty="0" smtClean="0">
                <a:latin typeface="Arial" pitchFamily="34" charset="0"/>
                <a:cs typeface="Arial" pitchFamily="34" charset="0"/>
              </a:rPr>
              <a:t> UPDATE </a:t>
            </a:r>
            <a:r>
              <a:rPr lang="en-US" sz="2000" dirty="0" smtClean="0">
                <a:latin typeface="Arial" pitchFamily="34" charset="0"/>
                <a:cs typeface="Arial" pitchFamily="34" charset="0"/>
              </a:rPr>
              <a:t>a row in the table, the value for the CHAR column has the fixed length.</a:t>
            </a:r>
          </a:p>
          <a:p>
            <a:pPr marL="342900" indent="-342900">
              <a:buFont typeface="+mj-lt"/>
              <a:buAutoNum type="alphaLcParenR"/>
            </a:pPr>
            <a:r>
              <a:rPr lang="en-US" sz="2000" dirty="0" smtClean="0">
                <a:latin typeface="Arial" pitchFamily="34" charset="0"/>
                <a:cs typeface="Arial" pitchFamily="34" charset="0"/>
              </a:rPr>
              <a:t>If you give a shorter value, then the value is </a:t>
            </a:r>
            <a:r>
              <a:rPr lang="en-US" sz="2000" b="1" dirty="0" smtClean="0">
                <a:latin typeface="Arial" pitchFamily="34" charset="0"/>
                <a:cs typeface="Arial" pitchFamily="34" charset="0"/>
              </a:rPr>
              <a:t>blank-padded</a:t>
            </a:r>
            <a:r>
              <a:rPr lang="en-US" sz="2000" dirty="0" smtClean="0">
                <a:latin typeface="Arial" pitchFamily="34" charset="0"/>
                <a:cs typeface="Arial" pitchFamily="34" charset="0"/>
              </a:rPr>
              <a:t> to the fixed length.</a:t>
            </a:r>
          </a:p>
          <a:p>
            <a:pPr marL="342900" indent="-342900">
              <a:buFont typeface="+mj-lt"/>
              <a:buAutoNum type="alphaLcParenR"/>
            </a:pPr>
            <a:r>
              <a:rPr lang="en-US" sz="2000" dirty="0" smtClean="0">
                <a:latin typeface="Arial" pitchFamily="34" charset="0"/>
                <a:cs typeface="Arial" pitchFamily="34" charset="0"/>
              </a:rPr>
              <a:t>If a value is too large, Oracle Database returns an </a:t>
            </a:r>
            <a:r>
              <a:rPr lang="en-US" sz="2000" b="1" dirty="0" smtClean="0">
                <a:latin typeface="Arial" pitchFamily="34" charset="0"/>
                <a:cs typeface="Arial" pitchFamily="34" charset="0"/>
              </a:rPr>
              <a:t>error</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9" name="Rectangle 8"/>
          <p:cNvSpPr/>
          <p:nvPr/>
        </p:nvSpPr>
        <p:spPr>
          <a:xfrm>
            <a:off x="304800" y="5334000"/>
            <a:ext cx="8534400" cy="646331"/>
          </a:xfrm>
          <a:prstGeom prst="rect">
            <a:avLst/>
          </a:prstGeom>
          <a:solidFill>
            <a:schemeClr val="bg1">
              <a:lumMod val="95000"/>
            </a:schemeClr>
          </a:solidFill>
        </p:spPr>
        <p:txBody>
          <a:bodyPr wrap="square">
            <a:spAutoFit/>
          </a:bodyPr>
          <a:lstStyle/>
          <a:p>
            <a:r>
              <a:rPr lang="en-US" b="1" dirty="0" smtClean="0">
                <a:latin typeface="Arial" pitchFamily="34" charset="0"/>
                <a:cs typeface="Arial" pitchFamily="34" charset="0"/>
              </a:rPr>
              <a:t>ORA-12899: value too large for column "C##SALEEL"."DEPT"."DNAME" (actual: 20, maximum: 10)</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Datatypes</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6" name="Rectangle 5"/>
          <p:cNvSpPr/>
          <p:nvPr/>
        </p:nvSpPr>
        <p:spPr>
          <a:xfrm>
            <a:off x="228600" y="2057400"/>
            <a:ext cx="8610600" cy="1569660"/>
          </a:xfrm>
          <a:prstGeom prst="rect">
            <a:avLst/>
          </a:prstGeom>
        </p:spPr>
        <p:txBody>
          <a:bodyPr wrap="square">
            <a:spAutoFit/>
          </a:bodyPr>
          <a:lstStyle/>
          <a:p>
            <a:r>
              <a:rPr lang="en-US" sz="2400" dirty="0" smtClean="0">
                <a:latin typeface="Arial" pitchFamily="34" charset="0"/>
                <a:cs typeface="Arial" pitchFamily="34" charset="0"/>
              </a:rPr>
              <a:t>The VARCHAR2 datatype stores </a:t>
            </a:r>
            <a:r>
              <a:rPr lang="en-US" sz="2400" b="1" dirty="0" smtClean="0">
                <a:latin typeface="Arial" pitchFamily="34" charset="0"/>
                <a:cs typeface="Arial" pitchFamily="34" charset="0"/>
              </a:rPr>
              <a:t>variable-length</a:t>
            </a:r>
            <a:r>
              <a:rPr lang="en-US" sz="2400" dirty="0" smtClean="0">
                <a:latin typeface="Arial" pitchFamily="34" charset="0"/>
                <a:cs typeface="Arial" pitchFamily="34" charset="0"/>
              </a:rPr>
              <a:t> character strings. When you create a table with a VARCHAR2 column, you specify a maximum string length between </a:t>
            </a:r>
            <a:r>
              <a:rPr lang="en-US" sz="2400" b="1" dirty="0" smtClean="0">
                <a:latin typeface="Arial" pitchFamily="34" charset="0"/>
                <a:cs typeface="Arial" pitchFamily="34" charset="0"/>
              </a:rPr>
              <a:t>1 and 4000</a:t>
            </a:r>
            <a:r>
              <a:rPr lang="en-US" sz="2400" dirty="0" smtClean="0">
                <a:latin typeface="Arial" pitchFamily="34" charset="0"/>
                <a:cs typeface="Arial" pitchFamily="34" charset="0"/>
              </a:rPr>
              <a:t> bytes for the VARCHAR2 column.</a:t>
            </a:r>
            <a:endParaRPr lang="en-US" sz="2400" dirty="0">
              <a:latin typeface="Arial" pitchFamily="34" charset="0"/>
              <a:cs typeface="Arial" pitchFamily="34" charset="0"/>
            </a:endParaRPr>
          </a:p>
        </p:txBody>
      </p:sp>
      <p:sp>
        <p:nvSpPr>
          <p:cNvPr id="7" name="TextBox 6"/>
          <p:cNvSpPr txBox="1"/>
          <p:nvPr/>
        </p:nvSpPr>
        <p:spPr>
          <a:xfrm>
            <a:off x="381000" y="1143000"/>
            <a:ext cx="7382598" cy="584775"/>
          </a:xfrm>
          <a:prstGeom prst="rect">
            <a:avLst/>
          </a:prstGeom>
          <a:noFill/>
        </p:spPr>
        <p:txBody>
          <a:bodyPr wrap="none" rtlCol="0">
            <a:spAutoFit/>
          </a:bodyPr>
          <a:lstStyle/>
          <a:p>
            <a:r>
              <a:rPr lang="en-US" sz="3200" b="1" dirty="0" smtClean="0">
                <a:latin typeface="Arial" pitchFamily="34" charset="0"/>
                <a:cs typeface="Arial" pitchFamily="34" charset="0"/>
              </a:rPr>
              <a:t>VARCHAR and VARCHAR2 Datatype</a:t>
            </a:r>
            <a:endParaRPr lang="en-US" sz="3200" b="1" dirty="0">
              <a:latin typeface="Arial" pitchFamily="34" charset="0"/>
              <a:cs typeface="Arial" pitchFamily="34" charset="0"/>
            </a:endParaRPr>
          </a:p>
        </p:txBody>
      </p:sp>
      <p:sp>
        <p:nvSpPr>
          <p:cNvPr id="8" name="Rectangle 7"/>
          <p:cNvSpPr/>
          <p:nvPr/>
        </p:nvSpPr>
        <p:spPr>
          <a:xfrm>
            <a:off x="228600" y="3778984"/>
            <a:ext cx="8686800" cy="1015663"/>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Oracle Database stores each value in the column as a variable-length field unless a value exceeds the column's maximum length, in which case Oracle Database returns an error.</a:t>
            </a:r>
            <a:endParaRPr lang="en-US" sz="2000" dirty="0">
              <a:latin typeface="Arial" pitchFamily="34" charset="0"/>
              <a:cs typeface="Arial" pitchFamily="34" charset="0"/>
            </a:endParaRPr>
          </a:p>
        </p:txBody>
      </p:sp>
      <p:sp>
        <p:nvSpPr>
          <p:cNvPr id="10" name="Rectangle 9"/>
          <p:cNvSpPr/>
          <p:nvPr/>
        </p:nvSpPr>
        <p:spPr>
          <a:xfrm>
            <a:off x="304800" y="5334000"/>
            <a:ext cx="8534400" cy="646331"/>
          </a:xfrm>
          <a:prstGeom prst="rect">
            <a:avLst/>
          </a:prstGeom>
          <a:solidFill>
            <a:schemeClr val="bg1">
              <a:lumMod val="95000"/>
            </a:schemeClr>
          </a:solidFill>
        </p:spPr>
        <p:txBody>
          <a:bodyPr wrap="square">
            <a:spAutoFit/>
          </a:bodyPr>
          <a:lstStyle/>
          <a:p>
            <a:r>
              <a:rPr lang="en-US" b="1" dirty="0" smtClean="0">
                <a:latin typeface="Arial" pitchFamily="34" charset="0"/>
                <a:cs typeface="Arial" pitchFamily="34" charset="0"/>
              </a:rPr>
              <a:t>ORA-12899: value too large for column "C##SALEEL"."DEPT"."DNAME" (actual: 20, maximum: 10)</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Datatypes</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6" name="Rectangle 5"/>
          <p:cNvSpPr/>
          <p:nvPr/>
        </p:nvSpPr>
        <p:spPr>
          <a:xfrm>
            <a:off x="228600" y="2057400"/>
            <a:ext cx="8610600" cy="830997"/>
          </a:xfrm>
          <a:prstGeom prst="rect">
            <a:avLst/>
          </a:prstGeom>
        </p:spPr>
        <p:txBody>
          <a:bodyPr wrap="square">
            <a:spAutoFit/>
          </a:bodyPr>
          <a:lstStyle/>
          <a:p>
            <a:r>
              <a:rPr lang="en-US" sz="2400" dirty="0" smtClean="0">
                <a:latin typeface="Arial" pitchFamily="34" charset="0"/>
                <a:cs typeface="Arial" pitchFamily="34" charset="0"/>
              </a:rPr>
              <a:t>Columns defined as LONG can store </a:t>
            </a:r>
            <a:r>
              <a:rPr lang="en-US" sz="2400" b="1" dirty="0" smtClean="0">
                <a:latin typeface="Arial" pitchFamily="34" charset="0"/>
                <a:cs typeface="Arial" pitchFamily="34" charset="0"/>
              </a:rPr>
              <a:t>variable-length</a:t>
            </a:r>
            <a:r>
              <a:rPr lang="en-US" sz="2400" dirty="0" smtClean="0">
                <a:latin typeface="Arial" pitchFamily="34" charset="0"/>
                <a:cs typeface="Arial" pitchFamily="34" charset="0"/>
              </a:rPr>
              <a:t> character data containing up to </a:t>
            </a:r>
            <a:r>
              <a:rPr lang="en-US" sz="2400" b="1" dirty="0" smtClean="0">
                <a:latin typeface="Arial" pitchFamily="34" charset="0"/>
                <a:cs typeface="Arial" pitchFamily="34" charset="0"/>
              </a:rPr>
              <a:t>2 gigabytes</a:t>
            </a:r>
            <a:r>
              <a:rPr lang="en-US" sz="2400" dirty="0" smtClean="0">
                <a:latin typeface="Arial" pitchFamily="34" charset="0"/>
                <a:cs typeface="Arial" pitchFamily="34" charset="0"/>
              </a:rPr>
              <a:t> of information.</a:t>
            </a:r>
            <a:endParaRPr lang="en-US" sz="2400" dirty="0">
              <a:latin typeface="Arial" pitchFamily="34" charset="0"/>
              <a:cs typeface="Arial" pitchFamily="34" charset="0"/>
            </a:endParaRPr>
          </a:p>
        </p:txBody>
      </p:sp>
      <p:sp>
        <p:nvSpPr>
          <p:cNvPr id="7" name="TextBox 6"/>
          <p:cNvSpPr txBox="1"/>
          <p:nvPr/>
        </p:nvSpPr>
        <p:spPr>
          <a:xfrm>
            <a:off x="381000" y="1143000"/>
            <a:ext cx="3305713" cy="584775"/>
          </a:xfrm>
          <a:prstGeom prst="rect">
            <a:avLst/>
          </a:prstGeom>
          <a:noFill/>
        </p:spPr>
        <p:txBody>
          <a:bodyPr wrap="none" rtlCol="0">
            <a:spAutoFit/>
          </a:bodyPr>
          <a:lstStyle/>
          <a:p>
            <a:r>
              <a:rPr lang="en-US" sz="3200" b="1" dirty="0" smtClean="0">
                <a:latin typeface="Arial" pitchFamily="34" charset="0"/>
                <a:cs typeface="Arial" pitchFamily="34" charset="0"/>
              </a:rPr>
              <a:t>LONG Datatype</a:t>
            </a:r>
            <a:endParaRPr lang="en-US" sz="3200" b="1" dirty="0">
              <a:latin typeface="Arial" pitchFamily="34" charset="0"/>
              <a:cs typeface="Arial" pitchFamily="34" charset="0"/>
            </a:endParaRPr>
          </a:p>
        </p:txBody>
      </p:sp>
      <p:sp>
        <p:nvSpPr>
          <p:cNvPr id="8" name="Rectangle 7"/>
          <p:cNvSpPr/>
          <p:nvPr/>
        </p:nvSpPr>
        <p:spPr>
          <a:xfrm>
            <a:off x="228600" y="3778984"/>
            <a:ext cx="8686800" cy="707886"/>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You can use LONG columns in </a:t>
            </a:r>
            <a:r>
              <a:rPr lang="en-US" sz="2000" b="1" dirty="0" smtClean="0">
                <a:latin typeface="Arial" pitchFamily="34" charset="0"/>
                <a:cs typeface="Arial" pitchFamily="34" charset="0"/>
              </a:rPr>
              <a:t>SELECT lists, SET clauses of UPDATE statements, and VALUES clauses of INSERT statements.</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Datatypes</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6" name="Rectangle 5"/>
          <p:cNvSpPr/>
          <p:nvPr/>
        </p:nvSpPr>
        <p:spPr>
          <a:xfrm>
            <a:off x="228600" y="2057400"/>
            <a:ext cx="8610600" cy="830997"/>
          </a:xfrm>
          <a:prstGeom prst="rect">
            <a:avLst/>
          </a:prstGeom>
        </p:spPr>
        <p:txBody>
          <a:bodyPr wrap="square">
            <a:spAutoFit/>
          </a:bodyPr>
          <a:lstStyle/>
          <a:p>
            <a:r>
              <a:rPr lang="en-US" sz="2400" dirty="0" smtClean="0">
                <a:latin typeface="Arial" pitchFamily="34" charset="0"/>
                <a:cs typeface="Arial" pitchFamily="34" charset="0"/>
              </a:rPr>
              <a:t>The NUMBER datatype stores fixed and floating-point numbers.</a:t>
            </a:r>
            <a:endParaRPr lang="en-US" sz="2400" dirty="0">
              <a:latin typeface="Arial" pitchFamily="34" charset="0"/>
              <a:cs typeface="Arial" pitchFamily="34" charset="0"/>
            </a:endParaRPr>
          </a:p>
        </p:txBody>
      </p:sp>
      <p:sp>
        <p:nvSpPr>
          <p:cNvPr id="7" name="TextBox 6"/>
          <p:cNvSpPr txBox="1"/>
          <p:nvPr/>
        </p:nvSpPr>
        <p:spPr>
          <a:xfrm>
            <a:off x="381000" y="1143000"/>
            <a:ext cx="3829895" cy="584775"/>
          </a:xfrm>
          <a:prstGeom prst="rect">
            <a:avLst/>
          </a:prstGeom>
          <a:noFill/>
        </p:spPr>
        <p:txBody>
          <a:bodyPr wrap="none" rtlCol="0">
            <a:spAutoFit/>
          </a:bodyPr>
          <a:lstStyle/>
          <a:p>
            <a:r>
              <a:rPr lang="en-US" sz="3200" b="1" dirty="0" smtClean="0">
                <a:latin typeface="Arial" pitchFamily="34" charset="0"/>
                <a:cs typeface="Arial" pitchFamily="34" charset="0"/>
              </a:rPr>
              <a:t>NUMBER Datatype</a:t>
            </a:r>
            <a:endParaRPr lang="en-US" sz="3200" b="1" dirty="0">
              <a:latin typeface="Arial" pitchFamily="34" charset="0"/>
              <a:cs typeface="Arial" pitchFamily="34" charset="0"/>
            </a:endParaRPr>
          </a:p>
        </p:txBody>
      </p:sp>
      <p:sp>
        <p:nvSpPr>
          <p:cNvPr id="8" name="Rectangle 7"/>
          <p:cNvSpPr/>
          <p:nvPr/>
        </p:nvSpPr>
        <p:spPr>
          <a:xfrm>
            <a:off x="228600" y="3778984"/>
            <a:ext cx="8686800" cy="1477328"/>
          </a:xfrm>
          <a:prstGeom prst="rect">
            <a:avLst/>
          </a:prstGeom>
          <a:solidFill>
            <a:schemeClr val="bg1">
              <a:lumMod val="95000"/>
            </a:schemeClr>
          </a:solidFill>
        </p:spPr>
        <p:txBody>
          <a:bodyPr wrap="square">
            <a:spAutoFit/>
          </a:bodyPr>
          <a:lstStyle/>
          <a:p>
            <a:pPr>
              <a:lnSpc>
                <a:spcPct val="150000"/>
              </a:lnSpc>
            </a:pPr>
            <a:r>
              <a:rPr lang="en-US" sz="2000" dirty="0" smtClean="0">
                <a:latin typeface="Arial" pitchFamily="34" charset="0"/>
                <a:cs typeface="Arial" pitchFamily="34" charset="0"/>
              </a:rPr>
              <a:t>column_name NUMBER</a:t>
            </a:r>
          </a:p>
          <a:p>
            <a:pPr>
              <a:lnSpc>
                <a:spcPct val="150000"/>
              </a:lnSpc>
            </a:pPr>
            <a:r>
              <a:rPr lang="en-US" sz="2000" dirty="0" smtClean="0">
                <a:latin typeface="Arial" pitchFamily="34" charset="0"/>
                <a:cs typeface="Arial" pitchFamily="34" charset="0"/>
              </a:rPr>
              <a:t>column_name NUMBER (precision, scale)</a:t>
            </a:r>
          </a:p>
          <a:p>
            <a:pPr>
              <a:lnSpc>
                <a:spcPct val="150000"/>
              </a:lnSpc>
            </a:pPr>
            <a:r>
              <a:rPr lang="en-US" sz="2000" dirty="0" smtClean="0">
                <a:latin typeface="Arial" pitchFamily="34" charset="0"/>
                <a:cs typeface="Arial" pitchFamily="34" charset="0"/>
              </a:rPr>
              <a:t>column_name NUMBER (*, scale)</a:t>
            </a:r>
            <a:endParaRPr lang="en-US" sz="2000" dirty="0">
              <a:latin typeface="Arial" pitchFamily="34" charset="0"/>
              <a:cs typeface="Arial" pitchFamily="34" charset="0"/>
            </a:endParaRPr>
          </a:p>
        </p:txBody>
      </p:sp>
      <p:sp>
        <p:nvSpPr>
          <p:cNvPr id="9" name="Rectangle 8"/>
          <p:cNvSpPr/>
          <p:nvPr/>
        </p:nvSpPr>
        <p:spPr>
          <a:xfrm>
            <a:off x="5943600" y="2743200"/>
            <a:ext cx="1920719" cy="400110"/>
          </a:xfrm>
          <a:prstGeom prst="rect">
            <a:avLst/>
          </a:prstGeom>
        </p:spPr>
        <p:txBody>
          <a:bodyPr wrap="none">
            <a:spAutoFit/>
          </a:bodyPr>
          <a:lstStyle/>
          <a:p>
            <a:r>
              <a:rPr lang="en-US" sz="2000" b="1" dirty="0" smtClean="0">
                <a:latin typeface="Arial" pitchFamily="34" charset="0"/>
                <a:cs typeface="Arial" pitchFamily="34" charset="0"/>
              </a:rPr>
              <a:t>up to 38 digits</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Datatypes</a:t>
            </a:r>
          </a:p>
        </p:txBody>
      </p:sp>
      <p:sp>
        <p:nvSpPr>
          <p:cNvPr id="5" name="Rectangle 4"/>
          <p:cNvSpPr/>
          <p:nvPr/>
        </p:nvSpPr>
        <p:spPr>
          <a:xfrm>
            <a:off x="228600" y="2559784"/>
            <a:ext cx="8763000" cy="1015663"/>
          </a:xfrm>
          <a:prstGeom prst="rect">
            <a:avLst/>
          </a:prstGeom>
        </p:spPr>
        <p:txBody>
          <a:bodyPr wrap="square">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7" name="TextBox 6"/>
          <p:cNvSpPr txBox="1"/>
          <p:nvPr/>
        </p:nvSpPr>
        <p:spPr>
          <a:xfrm>
            <a:off x="228600" y="1143000"/>
            <a:ext cx="8686799" cy="954107"/>
          </a:xfrm>
          <a:prstGeom prst="rect">
            <a:avLst/>
          </a:prstGeom>
          <a:noFill/>
        </p:spPr>
        <p:txBody>
          <a:bodyPr wrap="square" rtlCol="0">
            <a:spAutoFit/>
          </a:bodyPr>
          <a:lstStyle/>
          <a:p>
            <a:r>
              <a:rPr lang="en-US" sz="2800" dirty="0" smtClean="0">
                <a:latin typeface="Arial" pitchFamily="34" charset="0"/>
                <a:cs typeface="Arial" pitchFamily="34" charset="0"/>
              </a:rPr>
              <a:t>INT, INTEGER, DEC, DECIMAL and FLOAT </a:t>
            </a:r>
            <a:r>
              <a:rPr lang="en-US" sz="2800" b="1" dirty="0" smtClean="0">
                <a:latin typeface="Arial" pitchFamily="34" charset="0"/>
                <a:cs typeface="Arial" pitchFamily="34" charset="0"/>
              </a:rPr>
              <a:t>Datatype</a:t>
            </a:r>
            <a:endParaRPr lang="en-US" sz="2800" b="1" dirty="0">
              <a:latin typeface="Arial" pitchFamily="34" charset="0"/>
              <a:cs typeface="Arial" pitchFamily="34" charset="0"/>
            </a:endParaRPr>
          </a:p>
        </p:txBody>
      </p:sp>
      <p:sp>
        <p:nvSpPr>
          <p:cNvPr id="8" name="Rectangle 7"/>
          <p:cNvSpPr/>
          <p:nvPr/>
        </p:nvSpPr>
        <p:spPr>
          <a:xfrm>
            <a:off x="228600" y="3778984"/>
            <a:ext cx="8686800" cy="2400657"/>
          </a:xfrm>
          <a:prstGeom prst="rect">
            <a:avLst/>
          </a:prstGeom>
          <a:solidFill>
            <a:schemeClr val="bg1">
              <a:lumMod val="95000"/>
            </a:schemeClr>
          </a:solidFill>
        </p:spPr>
        <p:txBody>
          <a:bodyPr wrap="square">
            <a:spAutoFit/>
          </a:bodyPr>
          <a:lstStyle/>
          <a:p>
            <a:pPr>
              <a:lnSpc>
                <a:spcPct val="150000"/>
              </a:lnSpc>
            </a:pPr>
            <a:r>
              <a:rPr lang="en-US" sz="2000" dirty="0" smtClean="0">
                <a:latin typeface="Arial" pitchFamily="34" charset="0"/>
                <a:cs typeface="Arial" pitchFamily="34" charset="0"/>
              </a:rPr>
              <a:t>column_name INT</a:t>
            </a:r>
          </a:p>
          <a:p>
            <a:pPr>
              <a:lnSpc>
                <a:spcPct val="150000"/>
              </a:lnSpc>
            </a:pPr>
            <a:r>
              <a:rPr lang="en-US" sz="2000" dirty="0" smtClean="0">
                <a:latin typeface="Arial" pitchFamily="34" charset="0"/>
                <a:cs typeface="Arial" pitchFamily="34" charset="0"/>
              </a:rPr>
              <a:t>column_name INTEGER</a:t>
            </a:r>
          </a:p>
          <a:p>
            <a:pPr>
              <a:lnSpc>
                <a:spcPct val="150000"/>
              </a:lnSpc>
            </a:pPr>
            <a:r>
              <a:rPr lang="en-US" sz="2000" dirty="0" smtClean="0">
                <a:latin typeface="Arial" pitchFamily="34" charset="0"/>
                <a:cs typeface="Arial" pitchFamily="34" charset="0"/>
              </a:rPr>
              <a:t>column_name DEC (size)</a:t>
            </a:r>
          </a:p>
          <a:p>
            <a:pPr>
              <a:lnSpc>
                <a:spcPct val="150000"/>
              </a:lnSpc>
            </a:pPr>
            <a:r>
              <a:rPr lang="en-US" sz="2000" dirty="0" smtClean="0">
                <a:latin typeface="Arial" pitchFamily="34" charset="0"/>
                <a:cs typeface="Arial" pitchFamily="34" charset="0"/>
              </a:rPr>
              <a:t>column_name DECIMAL (size)</a:t>
            </a:r>
          </a:p>
          <a:p>
            <a:pPr>
              <a:lnSpc>
                <a:spcPct val="150000"/>
              </a:lnSpc>
            </a:pPr>
            <a:r>
              <a:rPr lang="en-US" sz="2000" dirty="0" smtClean="0">
                <a:latin typeface="Arial" pitchFamily="34" charset="0"/>
                <a:cs typeface="Arial" pitchFamily="34" charset="0"/>
              </a:rPr>
              <a:t>column_name FLOAT (size)</a:t>
            </a:r>
          </a:p>
        </p:txBody>
      </p:sp>
      <p:sp>
        <p:nvSpPr>
          <p:cNvPr id="9" name="Rectangle 8"/>
          <p:cNvSpPr/>
          <p:nvPr/>
        </p:nvSpPr>
        <p:spPr>
          <a:xfrm>
            <a:off x="990600" y="2209800"/>
            <a:ext cx="7924800" cy="400110"/>
          </a:xfrm>
          <a:prstGeom prst="rect">
            <a:avLst/>
          </a:prstGeom>
        </p:spPr>
        <p:txBody>
          <a:bodyPr wrap="square">
            <a:spAutoFit/>
          </a:bodyPr>
          <a:lstStyle/>
          <a:p>
            <a:r>
              <a:rPr lang="en-US" sz="2000" dirty="0" smtClean="0">
                <a:latin typeface="Arial" pitchFamily="34" charset="0"/>
                <a:cs typeface="Arial" pitchFamily="34" charset="0"/>
              </a:rPr>
              <a:t> INT, INTEGER size is not to be given,</a:t>
            </a:r>
            <a:r>
              <a:rPr lang="en-US" sz="2000" b="1" dirty="0" smtClean="0">
                <a:latin typeface="Arial" pitchFamily="34" charset="0"/>
                <a:cs typeface="Arial" pitchFamily="34" charset="0"/>
              </a:rPr>
              <a:t> default  size 38 digits</a:t>
            </a:r>
            <a:endParaRPr lang="en-US" sz="2000" b="1" dirty="0">
              <a:latin typeface="Arial" pitchFamily="34" charset="0"/>
              <a:cs typeface="Arial" pitchFamily="34" charset="0"/>
            </a:endParaRPr>
          </a:p>
        </p:txBody>
      </p:sp>
      <p:sp>
        <p:nvSpPr>
          <p:cNvPr id="11" name="Rectangle 10"/>
          <p:cNvSpPr/>
          <p:nvPr/>
        </p:nvSpPr>
        <p:spPr>
          <a:xfrm>
            <a:off x="990600" y="2724090"/>
            <a:ext cx="7924800" cy="400110"/>
          </a:xfrm>
          <a:prstGeom prst="rect">
            <a:avLst/>
          </a:prstGeom>
        </p:spPr>
        <p:txBody>
          <a:bodyPr wrap="square">
            <a:spAutoFit/>
          </a:bodyPr>
          <a:lstStyle/>
          <a:p>
            <a:r>
              <a:rPr lang="en-US" sz="2000" dirty="0" smtClean="0">
                <a:latin typeface="Arial" pitchFamily="34" charset="0"/>
                <a:cs typeface="Arial" pitchFamily="34" charset="0"/>
              </a:rPr>
              <a:t> DEC, DECIMAL size is optional,</a:t>
            </a:r>
            <a:r>
              <a:rPr lang="en-US" sz="2000" b="1" dirty="0" smtClean="0">
                <a:latin typeface="Arial" pitchFamily="34" charset="0"/>
                <a:cs typeface="Arial" pitchFamily="34" charset="0"/>
              </a:rPr>
              <a:t> default  size 38 digits</a:t>
            </a:r>
            <a:endParaRPr lang="en-US" sz="2000" b="1" dirty="0">
              <a:latin typeface="Arial" pitchFamily="34" charset="0"/>
              <a:cs typeface="Arial" pitchFamily="34" charset="0"/>
            </a:endParaRPr>
          </a:p>
        </p:txBody>
      </p:sp>
      <p:sp>
        <p:nvSpPr>
          <p:cNvPr id="12" name="Rectangle 11"/>
          <p:cNvSpPr/>
          <p:nvPr/>
        </p:nvSpPr>
        <p:spPr>
          <a:xfrm>
            <a:off x="990600" y="3200400"/>
            <a:ext cx="7924800" cy="400110"/>
          </a:xfrm>
          <a:prstGeom prst="rect">
            <a:avLst/>
          </a:prstGeom>
        </p:spPr>
        <p:txBody>
          <a:bodyPr wrap="square">
            <a:spAutoFit/>
          </a:bodyPr>
          <a:lstStyle/>
          <a:p>
            <a:r>
              <a:rPr lang="en-US" sz="2000" dirty="0" smtClean="0">
                <a:latin typeface="Arial" pitchFamily="34" charset="0"/>
                <a:cs typeface="Arial" pitchFamily="34" charset="0"/>
              </a:rPr>
              <a:t> FLOAT size is optional,</a:t>
            </a:r>
            <a:r>
              <a:rPr lang="en-US" sz="2000" b="1" dirty="0" smtClean="0">
                <a:latin typeface="Arial" pitchFamily="34" charset="0"/>
                <a:cs typeface="Arial" pitchFamily="34" charset="0"/>
              </a:rPr>
              <a:t> default  size  126 digits</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Datatypes</a:t>
            </a:r>
          </a:p>
        </p:txBody>
      </p:sp>
      <p:sp>
        <p:nvSpPr>
          <p:cNvPr id="7" name="TextBox 6"/>
          <p:cNvSpPr txBox="1"/>
          <p:nvPr/>
        </p:nvSpPr>
        <p:spPr>
          <a:xfrm>
            <a:off x="228600" y="1143000"/>
            <a:ext cx="8686799" cy="523220"/>
          </a:xfrm>
          <a:prstGeom prst="rect">
            <a:avLst/>
          </a:prstGeom>
          <a:noFill/>
        </p:spPr>
        <p:txBody>
          <a:bodyPr wrap="square" rtlCol="0">
            <a:spAutoFit/>
          </a:bodyPr>
          <a:lstStyle/>
          <a:p>
            <a:r>
              <a:rPr lang="en-US" sz="2800" dirty="0" smtClean="0">
                <a:latin typeface="Arial" pitchFamily="34" charset="0"/>
                <a:cs typeface="Arial" pitchFamily="34" charset="0"/>
              </a:rPr>
              <a:t>DATE </a:t>
            </a:r>
            <a:r>
              <a:rPr lang="en-US" sz="2800" b="1" dirty="0" smtClean="0">
                <a:latin typeface="Arial" pitchFamily="34" charset="0"/>
                <a:cs typeface="Arial" pitchFamily="34" charset="0"/>
              </a:rPr>
              <a:t>Datatype</a:t>
            </a:r>
            <a:endParaRPr lang="en-US" sz="2800" b="1" dirty="0">
              <a:latin typeface="Arial" pitchFamily="34" charset="0"/>
              <a:cs typeface="Arial" pitchFamily="34" charset="0"/>
            </a:endParaRPr>
          </a:p>
        </p:txBody>
      </p:sp>
      <p:sp>
        <p:nvSpPr>
          <p:cNvPr id="8" name="Rectangle 7"/>
          <p:cNvSpPr/>
          <p:nvPr/>
        </p:nvSpPr>
        <p:spPr>
          <a:xfrm>
            <a:off x="228600" y="3778984"/>
            <a:ext cx="8686800" cy="553998"/>
          </a:xfrm>
          <a:prstGeom prst="rect">
            <a:avLst/>
          </a:prstGeom>
          <a:solidFill>
            <a:schemeClr val="bg1">
              <a:lumMod val="95000"/>
            </a:schemeClr>
          </a:solidFill>
        </p:spPr>
        <p:txBody>
          <a:bodyPr wrap="square">
            <a:spAutoFit/>
          </a:bodyPr>
          <a:lstStyle/>
          <a:p>
            <a:pPr>
              <a:lnSpc>
                <a:spcPct val="150000"/>
              </a:lnSpc>
            </a:pPr>
            <a:r>
              <a:rPr lang="en-US" sz="2000" dirty="0" smtClean="0">
                <a:latin typeface="Arial" pitchFamily="34" charset="0"/>
                <a:cs typeface="Arial" pitchFamily="34" charset="0"/>
              </a:rPr>
              <a:t>column_name DATE</a:t>
            </a:r>
          </a:p>
        </p:txBody>
      </p:sp>
      <p:sp>
        <p:nvSpPr>
          <p:cNvPr id="9" name="Rectangle 8"/>
          <p:cNvSpPr/>
          <p:nvPr/>
        </p:nvSpPr>
        <p:spPr>
          <a:xfrm>
            <a:off x="152400" y="2209800"/>
            <a:ext cx="8763000" cy="707886"/>
          </a:xfrm>
          <a:prstGeom prst="rect">
            <a:avLst/>
          </a:prstGeom>
        </p:spPr>
        <p:txBody>
          <a:bodyPr wrap="square">
            <a:spAutoFit/>
          </a:bodyPr>
          <a:lstStyle/>
          <a:p>
            <a:r>
              <a:rPr lang="en-US" sz="2000" dirty="0" smtClean="0">
                <a:latin typeface="Arial" pitchFamily="34" charset="0"/>
                <a:cs typeface="Arial" pitchFamily="34" charset="0"/>
              </a:rPr>
              <a:t>The default date format is set by the Oracle initialization parameter </a:t>
            </a:r>
            <a:r>
              <a:rPr lang="en-US" sz="2000" b="1" dirty="0" smtClean="0">
                <a:latin typeface="Arial" pitchFamily="34" charset="0"/>
                <a:cs typeface="Arial" pitchFamily="34" charset="0"/>
              </a:rPr>
              <a:t>NLS_DATE_FORMAT</a:t>
            </a:r>
            <a:r>
              <a:rPr lang="en-US" sz="2000" dirty="0" smtClean="0">
                <a:latin typeface="Arial" pitchFamily="34" charset="0"/>
                <a:cs typeface="Arial" pitchFamily="34" charset="0"/>
              </a:rPr>
              <a:t>.</a:t>
            </a:r>
            <a:endParaRPr lang="en-US" sz="2000" b="1" dirty="0">
              <a:latin typeface="Arial" pitchFamily="34" charset="0"/>
              <a:cs typeface="Arial" pitchFamily="34" charset="0"/>
            </a:endParaRPr>
          </a:p>
        </p:txBody>
      </p:sp>
      <p:sp>
        <p:nvSpPr>
          <p:cNvPr id="10" name="Rectangle 9"/>
          <p:cNvSpPr/>
          <p:nvPr/>
        </p:nvSpPr>
        <p:spPr>
          <a:xfrm>
            <a:off x="4114800" y="914400"/>
            <a:ext cx="4400564" cy="400110"/>
          </a:xfrm>
          <a:prstGeom prst="rect">
            <a:avLst/>
          </a:prstGeom>
        </p:spPr>
        <p:txBody>
          <a:bodyPr wrap="none">
            <a:spAutoFit/>
          </a:bodyPr>
          <a:lstStyle/>
          <a:p>
            <a:r>
              <a:rPr lang="en-US" sz="2000" dirty="0" smtClean="0">
                <a:latin typeface="Arial" pitchFamily="34" charset="0"/>
                <a:cs typeface="Arial" pitchFamily="34" charset="0"/>
              </a:rPr>
              <a:t>Default Date Format is 'DD-MON-YY'</a:t>
            </a:r>
            <a:endParaRPr lang="en-US" sz="2000" dirty="0">
              <a:latin typeface="Arial" pitchFamily="34" charset="0"/>
              <a:cs typeface="Arial" pitchFamily="34" charset="0"/>
            </a:endParaRPr>
          </a:p>
        </p:txBody>
      </p:sp>
      <p:sp>
        <p:nvSpPr>
          <p:cNvPr id="13" name="Rectangle 12"/>
          <p:cNvSpPr/>
          <p:nvPr/>
        </p:nvSpPr>
        <p:spPr>
          <a:xfrm>
            <a:off x="3962400" y="2819400"/>
            <a:ext cx="5029200" cy="707886"/>
          </a:xfrm>
          <a:prstGeom prst="rect">
            <a:avLst/>
          </a:prstGeom>
        </p:spPr>
        <p:txBody>
          <a:bodyPr wrap="square">
            <a:spAutoFit/>
          </a:bodyPr>
          <a:lstStyle/>
          <a:p>
            <a:r>
              <a:rPr lang="en-US" sz="2000" dirty="0" smtClean="0">
                <a:latin typeface="Arial" pitchFamily="34" charset="0"/>
                <a:cs typeface="Arial" pitchFamily="34" charset="0"/>
              </a:rPr>
              <a:t>Each DATE includes the </a:t>
            </a:r>
            <a:r>
              <a:rPr lang="en-US" sz="2000" b="1" dirty="0" smtClean="0">
                <a:latin typeface="Arial" pitchFamily="34" charset="0"/>
                <a:cs typeface="Arial" pitchFamily="34" charset="0"/>
              </a:rPr>
              <a:t>century, year, month, day, hour, minute, and second</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14" name="Rectangle 13"/>
          <p:cNvSpPr/>
          <p:nvPr/>
        </p:nvSpPr>
        <p:spPr>
          <a:xfrm>
            <a:off x="228600" y="4572000"/>
            <a:ext cx="8610600" cy="400110"/>
          </a:xfrm>
          <a:prstGeom prst="rect">
            <a:avLst/>
          </a:prstGeom>
        </p:spPr>
        <p:txBody>
          <a:bodyPr wrap="square">
            <a:spAutoFit/>
          </a:bodyPr>
          <a:lstStyle/>
          <a:p>
            <a:r>
              <a:rPr lang="en-US" sz="2000" dirty="0" smtClean="0">
                <a:latin typeface="Arial" pitchFamily="34" charset="0"/>
                <a:cs typeface="Arial" pitchFamily="34" charset="0"/>
              </a:rPr>
              <a:t>Valid dates range from January 1, 4712 BC to December 31, 9999 AD.</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400" b="1" i="1" dirty="0" smtClean="0">
                <a:latin typeface="Arial" pitchFamily="34" charset="0"/>
                <a:cs typeface="Arial" pitchFamily="34" charset="0"/>
              </a:rPr>
              <a:t>CREATE TABLE statement (DDL)</a:t>
            </a:r>
          </a:p>
        </p:txBody>
      </p:sp>
      <p:sp>
        <p:nvSpPr>
          <p:cNvPr id="4" name="Rectangle 3"/>
          <p:cNvSpPr/>
          <p:nvPr/>
        </p:nvSpPr>
        <p:spPr>
          <a:xfrm>
            <a:off x="1066800" y="3884474"/>
            <a:ext cx="7162800" cy="1754326"/>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To create a new table in your schema, you must have the </a:t>
            </a:r>
            <a:r>
              <a:rPr lang="en-US" sz="2400" b="1" dirty="0" smtClean="0">
                <a:latin typeface="Arial" pitchFamily="34" charset="0"/>
                <a:cs typeface="Arial" pitchFamily="34" charset="0"/>
              </a:rPr>
              <a:t>CREATE TABLE </a:t>
            </a:r>
            <a:r>
              <a:rPr lang="en-US" sz="2000" dirty="0" smtClean="0">
                <a:latin typeface="Arial" pitchFamily="34" charset="0"/>
                <a:cs typeface="Arial" pitchFamily="34" charset="0"/>
              </a:rPr>
              <a:t>system privilege.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To create a table in another user's schema, you must have the </a:t>
            </a:r>
            <a:r>
              <a:rPr lang="en-US" sz="2400" b="1" dirty="0" smtClean="0">
                <a:latin typeface="Arial" pitchFamily="34" charset="0"/>
                <a:cs typeface="Arial" pitchFamily="34" charset="0"/>
              </a:rPr>
              <a:t>CREATE ANY TABLE</a:t>
            </a:r>
            <a:r>
              <a:rPr lang="en-US" sz="2000" dirty="0" smtClean="0">
                <a:latin typeface="Arial" pitchFamily="34" charset="0"/>
                <a:cs typeface="Arial" pitchFamily="34" charset="0"/>
              </a:rPr>
              <a:t> system privilege.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solidFill>
                  <a:srgbClr val="FF0000"/>
                </a:solidFill>
                <a:latin typeface="Arial" pitchFamily="34" charset="0"/>
                <a:cs typeface="Arial" pitchFamily="34" charset="0"/>
              </a:rPr>
              <a:t>Example Next</a:t>
            </a:r>
            <a:endParaRPr lang="en-US" sz="2000" b="1" dirty="0">
              <a:latin typeface="Arial" pitchFamily="34" charset="0"/>
              <a:cs typeface="Arial" pitchFamily="34" charset="0"/>
            </a:endParaRPr>
          </a:p>
        </p:txBody>
      </p:sp>
      <p:sp>
        <p:nvSpPr>
          <p:cNvPr id="8" name="Rectangle 7"/>
          <p:cNvSpPr/>
          <p:nvPr/>
        </p:nvSpPr>
        <p:spPr>
          <a:xfrm>
            <a:off x="152400" y="990600"/>
            <a:ext cx="8839200" cy="2246769"/>
          </a:xfrm>
          <a:prstGeom prst="rect">
            <a:avLst/>
          </a:prstGeom>
        </p:spPr>
        <p:txBody>
          <a:bodyPr wrap="square">
            <a:spAutoFit/>
          </a:bodyPr>
          <a:lstStyle/>
          <a:p>
            <a:r>
              <a:rPr lang="en-US" sz="2000" dirty="0" smtClean="0">
                <a:latin typeface="Arial" pitchFamily="34" charset="0"/>
                <a:cs typeface="Arial" pitchFamily="34" charset="0"/>
              </a:rPr>
              <a:t>CREATE TABLE TName</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    column_name1 datatype (size),</a:t>
            </a:r>
            <a:br>
              <a:rPr lang="en-US" sz="2000" dirty="0" smtClean="0">
                <a:latin typeface="Arial" pitchFamily="34" charset="0"/>
                <a:cs typeface="Arial" pitchFamily="34" charset="0"/>
              </a:rPr>
            </a:br>
            <a:r>
              <a:rPr lang="en-US" sz="2000" dirty="0" smtClean="0">
                <a:latin typeface="Arial" pitchFamily="34" charset="0"/>
                <a:cs typeface="Arial" pitchFamily="34" charset="0"/>
              </a:rPr>
              <a:t>    column_name2 datatype (size),</a:t>
            </a:r>
            <a:br>
              <a:rPr lang="en-US" sz="2000" dirty="0" smtClean="0">
                <a:latin typeface="Arial" pitchFamily="34" charset="0"/>
                <a:cs typeface="Arial" pitchFamily="34" charset="0"/>
              </a:rPr>
            </a:br>
            <a:r>
              <a:rPr lang="en-US" sz="2000" dirty="0" smtClean="0">
                <a:latin typeface="Arial" pitchFamily="34" charset="0"/>
                <a:cs typeface="Arial" pitchFamily="34" charset="0"/>
              </a:rPr>
              <a:t>    column_name3 datatype (size),</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 Syntax</a:t>
            </a:r>
          </a:p>
        </p:txBody>
      </p:sp>
      <p:sp>
        <p:nvSpPr>
          <p:cNvPr id="7" name="Rectangle 6"/>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9" name="Rectangle 8"/>
          <p:cNvSpPr/>
          <p:nvPr/>
        </p:nvSpPr>
        <p:spPr>
          <a:xfrm>
            <a:off x="304800" y="5943600"/>
            <a:ext cx="8610600" cy="369332"/>
          </a:xfrm>
          <a:prstGeom prst="rect">
            <a:avLst/>
          </a:prstGeom>
        </p:spPr>
        <p:txBody>
          <a:bodyPr wrap="square">
            <a:spAutoFit/>
          </a:bodyPr>
          <a:lstStyle/>
          <a:p>
            <a:r>
              <a:rPr lang="en-US" dirty="0" smtClean="0">
                <a:latin typeface="Arial" pitchFamily="34" charset="0"/>
                <a:cs typeface="Arial" pitchFamily="34" charset="0"/>
              </a:rPr>
              <a:t>Tables are organized into rows and columns; and each table must have a name.</a:t>
            </a:r>
            <a:endParaRPr lang="en-US"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981200"/>
            <a:ext cx="8458200" cy="3124200"/>
          </a:xfrm>
          <a:prstGeom prst="rect">
            <a:avLst/>
          </a:prstGeom>
        </p:spPr>
        <p:txBody>
          <a:bodyPr>
            <a:noAutofit/>
          </a:bodyPr>
          <a:lstStyle/>
          <a:p>
            <a:pPr lvl="0">
              <a:spcBef>
                <a:spcPct val="0"/>
              </a:spcBef>
              <a:defRPr/>
            </a:pPr>
            <a:r>
              <a:rPr lang="en-US" sz="2000" dirty="0" smtClean="0">
                <a:latin typeface="Arial" pitchFamily="34" charset="0"/>
                <a:cs typeface="Arial" pitchFamily="34" charset="0"/>
              </a:rPr>
              <a:t>SQL&gt; CREATE TABLE Persons</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      ID int,</a:t>
            </a:r>
            <a:br>
              <a:rPr lang="en-US" sz="2000" dirty="0" smtClean="0">
                <a:latin typeface="Arial" pitchFamily="34" charset="0"/>
                <a:cs typeface="Arial" pitchFamily="34" charset="0"/>
              </a:rPr>
            </a:br>
            <a:r>
              <a:rPr lang="en-US" sz="2000" dirty="0" smtClean="0">
                <a:latin typeface="Arial" pitchFamily="34" charset="0"/>
                <a:cs typeface="Arial" pitchFamily="34" charset="0"/>
              </a:rPr>
              <a:t>      LastName varchar2 (25),</a:t>
            </a:r>
            <a:br>
              <a:rPr lang="en-US" sz="2000" dirty="0" smtClean="0">
                <a:latin typeface="Arial" pitchFamily="34" charset="0"/>
                <a:cs typeface="Arial" pitchFamily="34" charset="0"/>
              </a:rPr>
            </a:br>
            <a:r>
              <a:rPr lang="en-US" sz="2000" dirty="0" smtClean="0">
                <a:latin typeface="Arial" pitchFamily="34" charset="0"/>
                <a:cs typeface="Arial" pitchFamily="34" charset="0"/>
              </a:rPr>
              <a:t>      FirstName varchar2 (25),</a:t>
            </a:r>
            <a:br>
              <a:rPr lang="en-US" sz="2000" dirty="0" smtClean="0">
                <a:latin typeface="Arial" pitchFamily="34" charset="0"/>
                <a:cs typeface="Arial" pitchFamily="34" charset="0"/>
              </a:rPr>
            </a:br>
            <a:r>
              <a:rPr lang="en-US" sz="2000" dirty="0" smtClean="0">
                <a:latin typeface="Arial" pitchFamily="34" charset="0"/>
                <a:cs typeface="Arial" pitchFamily="34" charset="0"/>
              </a:rPr>
              <a:t>      Address varchar2 (250),</a:t>
            </a:r>
            <a:br>
              <a:rPr lang="en-US" sz="2000" dirty="0" smtClean="0">
                <a:latin typeface="Arial" pitchFamily="34" charset="0"/>
                <a:cs typeface="Arial" pitchFamily="34" charset="0"/>
              </a:rPr>
            </a:br>
            <a:r>
              <a:rPr lang="en-US" sz="2000" dirty="0" smtClean="0">
                <a:latin typeface="Arial" pitchFamily="34" charset="0"/>
                <a:cs typeface="Arial" pitchFamily="34" charset="0"/>
              </a:rPr>
              <a:t>      City varchar2 (20),</a:t>
            </a:r>
          </a:p>
          <a:p>
            <a:pPr lvl="0">
              <a:spcBef>
                <a:spcPct val="0"/>
              </a:spcBef>
              <a:defRPr/>
            </a:pPr>
            <a:r>
              <a:rPr lang="en-US" sz="2000" dirty="0" smtClean="0">
                <a:latin typeface="Arial" pitchFamily="34" charset="0"/>
                <a:cs typeface="Arial" pitchFamily="34" charset="0"/>
              </a:rPr>
              <a:t>      Hiredate date ,</a:t>
            </a:r>
          </a:p>
          <a:p>
            <a:pPr lvl="0">
              <a:spcBef>
                <a:spcPct val="0"/>
              </a:spcBef>
              <a:defRPr/>
            </a:pPr>
            <a:r>
              <a:rPr lang="en-US" sz="2000" dirty="0" smtClean="0">
                <a:latin typeface="Arial" pitchFamily="34" charset="0"/>
                <a:cs typeface="Arial" pitchFamily="34" charset="0"/>
              </a:rPr>
              <a:t>      Salary number</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endParaRPr kumimoji="0" lang="en-US" sz="20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3" name="Rectangle 2"/>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DATA DICTIONARY</a:t>
            </a:r>
          </a:p>
        </p:txBody>
      </p:sp>
      <p:sp>
        <p:nvSpPr>
          <p:cNvPr id="4" name="Rectangle 3"/>
          <p:cNvSpPr/>
          <p:nvPr/>
        </p:nvSpPr>
        <p:spPr>
          <a:xfrm>
            <a:off x="609600" y="3505200"/>
            <a:ext cx="7924800" cy="830997"/>
          </a:xfrm>
          <a:prstGeom prst="rect">
            <a:avLst/>
          </a:prstGeom>
          <a:solidFill>
            <a:schemeClr val="bg1">
              <a:lumMod val="95000"/>
            </a:schemeClr>
          </a:solidFill>
        </p:spPr>
        <p:txBody>
          <a:bodyPr wrap="square">
            <a:spAutoFit/>
          </a:bodyPr>
          <a:lstStyle/>
          <a:p>
            <a:r>
              <a:rPr lang="en-US" sz="2400" b="1" dirty="0" smtClean="0">
                <a:latin typeface="Arial" pitchFamily="34" charset="0"/>
                <a:cs typeface="Arial" pitchFamily="34" charset="0"/>
              </a:rPr>
              <a:t>DATA DICTIONARY</a:t>
            </a:r>
            <a:r>
              <a:rPr lang="en-US" sz="2400" dirty="0" smtClean="0">
                <a:latin typeface="Arial" pitchFamily="34" charset="0"/>
                <a:cs typeface="Arial" pitchFamily="34" charset="0"/>
              </a:rPr>
              <a:t>, which is a </a:t>
            </a:r>
            <a:r>
              <a:rPr lang="en-US" sz="2400" b="1" dirty="0" smtClean="0">
                <a:latin typeface="Arial" pitchFamily="34" charset="0"/>
                <a:cs typeface="Arial" pitchFamily="34" charset="0"/>
              </a:rPr>
              <a:t>read-only</a:t>
            </a:r>
            <a:r>
              <a:rPr lang="en-US" sz="2400" dirty="0" smtClean="0">
                <a:latin typeface="Arial" pitchFamily="34" charset="0"/>
                <a:cs typeface="Arial" pitchFamily="34" charset="0"/>
              </a:rPr>
              <a:t> set of tables that provides information about the database.</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pic>
        <p:nvPicPr>
          <p:cNvPr id="159" name="Picture 158" descr="Img1.jpg"/>
          <p:cNvPicPr>
            <a:picLocks noChangeAspect="1"/>
          </p:cNvPicPr>
          <p:nvPr/>
        </p:nvPicPr>
        <p:blipFill>
          <a:blip r:embed="rId2"/>
          <a:stretch>
            <a:fillRect/>
          </a:stretch>
        </p:blipFill>
        <p:spPr>
          <a:xfrm>
            <a:off x="609600" y="838200"/>
            <a:ext cx="8077200" cy="5460726"/>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6" name="Rectangle 5"/>
          <p:cNvSpPr/>
          <p:nvPr/>
        </p:nvSpPr>
        <p:spPr>
          <a:xfrm>
            <a:off x="762000" y="2286000"/>
            <a:ext cx="1821845" cy="369332"/>
          </a:xfrm>
          <a:prstGeom prst="rect">
            <a:avLst/>
          </a:prstGeom>
        </p:spPr>
        <p:txBody>
          <a:bodyPr wrap="none">
            <a:spAutoFit/>
          </a:bodyPr>
          <a:lstStyle/>
          <a:p>
            <a:r>
              <a:rPr lang="en-US" dirty="0" smtClean="0">
                <a:latin typeface="Arial" pitchFamily="34" charset="0"/>
                <a:cs typeface="Arial" pitchFamily="34" charset="0"/>
              </a:rPr>
              <a:t>USER_TABLES</a:t>
            </a:r>
            <a:endParaRPr lang="en-US" dirty="0">
              <a:latin typeface="Arial" pitchFamily="34" charset="0"/>
              <a:cs typeface="Arial" pitchFamily="34" charset="0"/>
            </a:endParaRPr>
          </a:p>
        </p:txBody>
      </p:sp>
      <p:sp>
        <p:nvSpPr>
          <p:cNvPr id="7" name="Rectangle 6"/>
          <p:cNvSpPr/>
          <p:nvPr/>
        </p:nvSpPr>
        <p:spPr>
          <a:xfrm>
            <a:off x="5029200" y="2286000"/>
            <a:ext cx="2668231" cy="369332"/>
          </a:xfrm>
          <a:prstGeom prst="rect">
            <a:avLst/>
          </a:prstGeom>
        </p:spPr>
        <p:txBody>
          <a:bodyPr wrap="none">
            <a:spAutoFit/>
          </a:bodyPr>
          <a:lstStyle/>
          <a:p>
            <a:r>
              <a:rPr lang="en-US" dirty="0" smtClean="0">
                <a:latin typeface="Arial" pitchFamily="34" charset="0"/>
                <a:cs typeface="Arial" pitchFamily="34" charset="0"/>
              </a:rPr>
              <a:t>USER_TAB_COLUMNS</a:t>
            </a:r>
            <a:endParaRPr lang="en-US" dirty="0">
              <a:latin typeface="Arial" pitchFamily="34" charset="0"/>
              <a:cs typeface="Arial" pitchFamily="34" charset="0"/>
            </a:endParaRPr>
          </a:p>
        </p:txBody>
      </p:sp>
      <p:sp>
        <p:nvSpPr>
          <p:cNvPr id="8" name="Rectangle 7"/>
          <p:cNvSpPr/>
          <p:nvPr/>
        </p:nvSpPr>
        <p:spPr>
          <a:xfrm>
            <a:off x="5029200" y="2743200"/>
            <a:ext cx="2202911" cy="369332"/>
          </a:xfrm>
          <a:prstGeom prst="rect">
            <a:avLst/>
          </a:prstGeom>
        </p:spPr>
        <p:txBody>
          <a:bodyPr wrap="none">
            <a:spAutoFit/>
          </a:bodyPr>
          <a:lstStyle/>
          <a:p>
            <a:r>
              <a:rPr lang="en-US" dirty="0" smtClean="0">
                <a:latin typeface="Arial" pitchFamily="34" charset="0"/>
                <a:cs typeface="Arial" pitchFamily="34" charset="0"/>
              </a:rPr>
              <a:t>USER_TAB_COLS</a:t>
            </a:r>
            <a:endParaRPr lang="en-US" dirty="0">
              <a:latin typeface="Arial" pitchFamily="34" charset="0"/>
              <a:cs typeface="Arial" pitchFamily="34" charset="0"/>
            </a:endParaRPr>
          </a:p>
        </p:txBody>
      </p:sp>
      <p:sp>
        <p:nvSpPr>
          <p:cNvPr id="10" name="Rectangle 9"/>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 DICTIONARY</a:t>
            </a:r>
          </a:p>
        </p:txBody>
      </p:sp>
      <p:sp>
        <p:nvSpPr>
          <p:cNvPr id="11" name="Rectangle 10"/>
          <p:cNvSpPr/>
          <p:nvPr/>
        </p:nvSpPr>
        <p:spPr>
          <a:xfrm>
            <a:off x="152400" y="1295400"/>
            <a:ext cx="8839200" cy="523220"/>
          </a:xfrm>
          <a:prstGeom prst="rect">
            <a:avLst/>
          </a:prstGeom>
        </p:spPr>
        <p:txBody>
          <a:bodyPr wrap="square">
            <a:spAutoFit/>
          </a:bodyPr>
          <a:lstStyle/>
          <a:p>
            <a:pPr algn="r"/>
            <a:r>
              <a:rPr lang="en-US" sz="2800" b="1" i="1" dirty="0" smtClean="0">
                <a:latin typeface="Arial" pitchFamily="34" charset="0"/>
                <a:cs typeface="Arial" pitchFamily="34" charset="0"/>
              </a:rPr>
              <a:t>TABLE &amp; COLUMN </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CONSTRAINTS </a:t>
            </a:r>
          </a:p>
        </p:txBody>
      </p:sp>
      <p:sp>
        <p:nvSpPr>
          <p:cNvPr id="5" name="Rectangle 4"/>
          <p:cNvSpPr/>
          <p:nvPr/>
        </p:nvSpPr>
        <p:spPr>
          <a:xfrm>
            <a:off x="609600" y="3505200"/>
            <a:ext cx="7924800" cy="954107"/>
          </a:xfrm>
          <a:prstGeom prst="rect">
            <a:avLst/>
          </a:prstGeom>
          <a:solidFill>
            <a:schemeClr val="bg1">
              <a:lumMod val="95000"/>
            </a:schemeClr>
          </a:solidFill>
        </p:spPr>
        <p:txBody>
          <a:bodyPr wrap="square">
            <a:spAutoFit/>
          </a:bodyPr>
          <a:lstStyle/>
          <a:p>
            <a:r>
              <a:rPr lang="en-US" sz="2400" dirty="0" smtClean="0">
                <a:latin typeface="Arial" pitchFamily="34" charset="0"/>
                <a:cs typeface="Arial" pitchFamily="34" charset="0"/>
              </a:rPr>
              <a:t>If you omit this identifier, then Oracle Database generates a name with the name </a:t>
            </a:r>
            <a:r>
              <a:rPr lang="en-US" sz="3200" b="1" dirty="0" smtClean="0">
                <a:latin typeface="Arial" pitchFamily="34" charset="0"/>
                <a:cs typeface="Arial" pitchFamily="34" charset="0"/>
              </a:rPr>
              <a:t>SYS_Cn</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Constraints</a:t>
            </a:r>
          </a:p>
        </p:txBody>
      </p:sp>
      <p:sp>
        <p:nvSpPr>
          <p:cNvPr id="4" name="Rectangle 3"/>
          <p:cNvSpPr/>
          <p:nvPr/>
        </p:nvSpPr>
        <p:spPr>
          <a:xfrm>
            <a:off x="228600" y="612845"/>
            <a:ext cx="8763000" cy="4985980"/>
          </a:xfrm>
          <a:prstGeom prst="rect">
            <a:avLst/>
          </a:prstGeom>
          <a:solidFill>
            <a:schemeClr val="bg1">
              <a:lumMod val="95000"/>
            </a:schemeClr>
          </a:solidFill>
        </p:spPr>
        <p:txBody>
          <a:bodyPr wrap="square">
            <a:spAutoFit/>
          </a:bodyPr>
          <a:lstStyle/>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A </a:t>
            </a:r>
            <a:r>
              <a:rPr lang="en-US" sz="2400" b="1" dirty="0" smtClean="0">
                <a:latin typeface="Arial" pitchFamily="34" charset="0"/>
                <a:cs typeface="Arial" pitchFamily="34" charset="0"/>
              </a:rPr>
              <a:t>PRIMARY KEY</a:t>
            </a:r>
            <a:r>
              <a:rPr lang="en-US" dirty="0" smtClean="0">
                <a:latin typeface="Arial" pitchFamily="34" charset="0"/>
                <a:cs typeface="Arial" pitchFamily="34" charset="0"/>
              </a:rPr>
              <a:t> constraint combines a NOT NULL constraint and a unique constraint in a single declaration. It prohibits multiple rows from having the same value in the same column or combination of columns and prohibits values from being null.</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A </a:t>
            </a:r>
            <a:r>
              <a:rPr lang="en-US" sz="2400" b="1" dirty="0" smtClean="0">
                <a:latin typeface="Arial" pitchFamily="34" charset="0"/>
                <a:cs typeface="Arial" pitchFamily="34" charset="0"/>
              </a:rPr>
              <a:t>FOREIGN KEY</a:t>
            </a:r>
            <a:r>
              <a:rPr lang="en-US" b="1" dirty="0" smtClean="0">
                <a:latin typeface="Arial" pitchFamily="34" charset="0"/>
                <a:cs typeface="Arial" pitchFamily="34" charset="0"/>
              </a:rPr>
              <a:t> </a:t>
            </a:r>
            <a:r>
              <a:rPr lang="en-US" dirty="0" smtClean="0">
                <a:latin typeface="Arial" pitchFamily="34" charset="0"/>
                <a:cs typeface="Arial" pitchFamily="34" charset="0"/>
              </a:rPr>
              <a:t>constraint requires values in one table to match values in another table.</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A </a:t>
            </a:r>
            <a:r>
              <a:rPr lang="en-US" sz="2400" b="1" dirty="0" smtClean="0">
                <a:latin typeface="Arial" pitchFamily="34" charset="0"/>
                <a:cs typeface="Arial" pitchFamily="34" charset="0"/>
              </a:rPr>
              <a:t>UNIQUE</a:t>
            </a:r>
            <a:r>
              <a:rPr lang="en-US" dirty="0" smtClean="0">
                <a:latin typeface="Arial" pitchFamily="34" charset="0"/>
                <a:cs typeface="Arial" pitchFamily="34" charset="0"/>
              </a:rPr>
              <a:t> constraint prohibits multiple rows from having the same value in the same column or combination of columns but allows some values to be null.</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A </a:t>
            </a:r>
            <a:r>
              <a:rPr lang="en-US" sz="2400" b="1" dirty="0" smtClean="0">
                <a:latin typeface="Arial" pitchFamily="34" charset="0"/>
                <a:cs typeface="Arial" pitchFamily="34" charset="0"/>
              </a:rPr>
              <a:t>NOT NULL </a:t>
            </a:r>
            <a:r>
              <a:rPr lang="en-US" dirty="0" smtClean="0">
                <a:latin typeface="Arial" pitchFamily="34" charset="0"/>
                <a:cs typeface="Arial" pitchFamily="34" charset="0"/>
              </a:rPr>
              <a:t>constraint prohibits a database value from being null.</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A </a:t>
            </a:r>
            <a:r>
              <a:rPr lang="en-US" sz="2400" b="1" dirty="0" smtClean="0">
                <a:latin typeface="Arial" pitchFamily="34" charset="0"/>
                <a:cs typeface="Arial" pitchFamily="34" charset="0"/>
              </a:rPr>
              <a:t>CHECK</a:t>
            </a:r>
            <a:r>
              <a:rPr lang="en-US" dirty="0" smtClean="0">
                <a:latin typeface="Arial" pitchFamily="34" charset="0"/>
                <a:cs typeface="Arial" pitchFamily="34" charset="0"/>
              </a:rPr>
              <a:t> constraint requires a value in the database to comply with a specified condition.</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PRIMARY KEY Constraints</a:t>
            </a:r>
          </a:p>
        </p:txBody>
      </p:sp>
      <p:sp>
        <p:nvSpPr>
          <p:cNvPr id="5" name="Rectangle 4"/>
          <p:cNvSpPr/>
          <p:nvPr/>
        </p:nvSpPr>
        <p:spPr>
          <a:xfrm>
            <a:off x="152400" y="1255455"/>
            <a:ext cx="8839200" cy="3170099"/>
          </a:xfrm>
          <a:prstGeom prst="rect">
            <a:avLst/>
          </a:prstGeom>
          <a:solidFill>
            <a:schemeClr val="bg1">
              <a:lumMod val="95000"/>
            </a:schemeClr>
          </a:solidFill>
        </p:spPr>
        <p:txBody>
          <a:bodyPr wrap="square">
            <a:spAutoFit/>
          </a:bodyPr>
          <a:lstStyle/>
          <a:p>
            <a:pPr marL="342900" indent="-342900">
              <a:buFont typeface="+mj-lt"/>
              <a:buAutoNum type="arabicPeriod"/>
            </a:pPr>
            <a:r>
              <a:rPr lang="en-US" sz="2000" dirty="0" smtClean="0">
                <a:latin typeface="Arial" pitchFamily="34" charset="0"/>
                <a:cs typeface="Arial" pitchFamily="34" charset="0"/>
              </a:rPr>
              <a:t>No primary key value can appear in more than one row in the table.</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No column that is part of the primary key can contain a null.</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A table or view can have only one primary key.</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You cannot designate the same column or combination of columns as both a primary key and a unique key.</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A composite primary key cannot have more than 32 columns.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FOREIGN KEY Constraints</a:t>
            </a:r>
          </a:p>
        </p:txBody>
      </p:sp>
      <p:sp>
        <p:nvSpPr>
          <p:cNvPr id="5" name="Rectangle 4"/>
          <p:cNvSpPr/>
          <p:nvPr/>
        </p:nvSpPr>
        <p:spPr>
          <a:xfrm>
            <a:off x="457200" y="685800"/>
            <a:ext cx="8229600" cy="830997"/>
          </a:xfrm>
          <a:prstGeom prst="rect">
            <a:avLst/>
          </a:prstGeom>
        </p:spPr>
        <p:txBody>
          <a:bodyPr wrap="square">
            <a:spAutoFit/>
          </a:bodyPr>
          <a:lstStyle/>
          <a:p>
            <a:r>
              <a:rPr lang="en-US" dirty="0" smtClean="0">
                <a:latin typeface="Arial" pitchFamily="34" charset="0"/>
                <a:cs typeface="Arial" pitchFamily="34" charset="0"/>
              </a:rPr>
              <a:t>The table containing the foreign key is called the </a:t>
            </a:r>
            <a:r>
              <a:rPr lang="en-US" sz="2400" b="1" dirty="0" smtClean="0">
                <a:latin typeface="Arial" pitchFamily="34" charset="0"/>
                <a:cs typeface="Arial" pitchFamily="34" charset="0"/>
              </a:rPr>
              <a:t>child object</a:t>
            </a:r>
            <a:r>
              <a:rPr lang="en-US" dirty="0" smtClean="0">
                <a:latin typeface="Arial" pitchFamily="34" charset="0"/>
                <a:cs typeface="Arial" pitchFamily="34" charset="0"/>
              </a:rPr>
              <a:t>, and the table containing the referenced key is called the </a:t>
            </a:r>
            <a:r>
              <a:rPr lang="en-US" sz="2400" b="1" dirty="0" smtClean="0">
                <a:latin typeface="Arial" pitchFamily="34" charset="0"/>
                <a:cs typeface="Arial" pitchFamily="34" charset="0"/>
              </a:rPr>
              <a:t>parent object.</a:t>
            </a:r>
          </a:p>
        </p:txBody>
      </p:sp>
      <p:sp>
        <p:nvSpPr>
          <p:cNvPr id="7" name="Rectangle 6"/>
          <p:cNvSpPr/>
          <p:nvPr/>
        </p:nvSpPr>
        <p:spPr>
          <a:xfrm>
            <a:off x="152400" y="1676400"/>
            <a:ext cx="8839200" cy="1938992"/>
          </a:xfrm>
          <a:prstGeom prst="rect">
            <a:avLst/>
          </a:prstGeom>
          <a:solidFill>
            <a:schemeClr val="bg1">
              <a:lumMod val="95000"/>
            </a:schemeClr>
          </a:solidFill>
        </p:spPr>
        <p:txBody>
          <a:bodyPr wrap="square">
            <a:spAutoFit/>
          </a:bodyPr>
          <a:lstStyle/>
          <a:p>
            <a:pPr marL="342900" indent="-342900">
              <a:buFont typeface="+mj-lt"/>
              <a:buAutoNum type="arabicPeriod"/>
            </a:pPr>
            <a:r>
              <a:rPr lang="en-US" sz="2000" dirty="0" smtClean="0">
                <a:latin typeface="Arial" pitchFamily="34" charset="0"/>
                <a:cs typeface="Arial" pitchFamily="34" charset="0"/>
              </a:rPr>
              <a:t>Foreign key value can appear in more than one row in the table.</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Column that is part of the foreign key can contain a null.</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A composite foreign key cannot have more than 32 columns.</a:t>
            </a:r>
          </a:p>
          <a:p>
            <a:pPr marL="342900" indent="-342900">
              <a:buFont typeface="+mj-lt"/>
              <a:buAutoNum type="arabicPeriod"/>
            </a:pPr>
            <a:endParaRPr lang="en-US" sz="2000" dirty="0" smtClean="0">
              <a:latin typeface="Arial" pitchFamily="34" charset="0"/>
              <a:cs typeface="Arial" pitchFamily="34" charset="0"/>
            </a:endParaRPr>
          </a:p>
        </p:txBody>
      </p:sp>
      <p:sp>
        <p:nvSpPr>
          <p:cNvPr id="8" name="Rectangle 7"/>
          <p:cNvSpPr/>
          <p:nvPr/>
        </p:nvSpPr>
        <p:spPr>
          <a:xfrm>
            <a:off x="175672" y="3733800"/>
            <a:ext cx="3634328" cy="523220"/>
          </a:xfrm>
          <a:prstGeom prst="rect">
            <a:avLst/>
          </a:prstGeom>
        </p:spPr>
        <p:txBody>
          <a:bodyPr wrap="none">
            <a:spAutoFit/>
          </a:bodyPr>
          <a:lstStyle/>
          <a:p>
            <a:r>
              <a:rPr lang="en-US" sz="2800" b="1" dirty="0" smtClean="0">
                <a:latin typeface="Arial" pitchFamily="34" charset="0"/>
                <a:cs typeface="Arial" pitchFamily="34" charset="0"/>
              </a:rPr>
              <a:t>ON DELETE Clause</a:t>
            </a:r>
            <a:endParaRPr lang="en-US" sz="2800" dirty="0">
              <a:latin typeface="Arial" pitchFamily="34" charset="0"/>
              <a:cs typeface="Arial" pitchFamily="34" charset="0"/>
            </a:endParaRPr>
          </a:p>
        </p:txBody>
      </p:sp>
      <p:sp>
        <p:nvSpPr>
          <p:cNvPr id="9" name="Rectangle 8"/>
          <p:cNvSpPr/>
          <p:nvPr/>
        </p:nvSpPr>
        <p:spPr>
          <a:xfrm>
            <a:off x="457200" y="4419600"/>
            <a:ext cx="8229600" cy="1631216"/>
          </a:xfrm>
          <a:prstGeom prst="rect">
            <a:avLst/>
          </a:prstGeom>
        </p:spPr>
        <p:txBody>
          <a:bodyPr wrap="square">
            <a:spAutoFit/>
          </a:bodyPr>
          <a:lstStyle/>
          <a:p>
            <a:r>
              <a:rPr lang="en-US" sz="2000" dirty="0" smtClean="0">
                <a:latin typeface="Arial" pitchFamily="34" charset="0"/>
                <a:cs typeface="Arial" pitchFamily="34" charset="0"/>
              </a:rPr>
              <a:t>Specify </a:t>
            </a:r>
            <a:r>
              <a:rPr lang="en-US" sz="2000" b="1" dirty="0" smtClean="0">
                <a:latin typeface="Arial" pitchFamily="34" charset="0"/>
                <a:cs typeface="Arial" pitchFamily="34" charset="0"/>
              </a:rPr>
              <a:t>CASCADE</a:t>
            </a:r>
            <a:r>
              <a:rPr lang="en-US" sz="2000" dirty="0" smtClean="0">
                <a:latin typeface="Arial" pitchFamily="34" charset="0"/>
                <a:cs typeface="Arial" pitchFamily="34" charset="0"/>
              </a:rPr>
              <a:t> if you want Oracle to remove dependent foreign key values.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Specify </a:t>
            </a:r>
            <a:r>
              <a:rPr lang="en-US" sz="2000" b="1" dirty="0" smtClean="0">
                <a:latin typeface="Arial" pitchFamily="34" charset="0"/>
                <a:cs typeface="Arial" pitchFamily="34" charset="0"/>
              </a:rPr>
              <a:t>SET NULL</a:t>
            </a:r>
            <a:r>
              <a:rPr lang="en-US" sz="2000" dirty="0" smtClean="0">
                <a:latin typeface="Arial" pitchFamily="34" charset="0"/>
                <a:cs typeface="Arial" pitchFamily="34" charset="0"/>
              </a:rPr>
              <a:t> if you want Oracle to convert dependent foreign key values to NULL.</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UNIQUE</a:t>
            </a:r>
            <a:r>
              <a:rPr lang="en-US" sz="3600" b="1" dirty="0" smtClean="0">
                <a:latin typeface="Arial" pitchFamily="34" charset="0"/>
                <a:cs typeface="Arial" pitchFamily="34" charset="0"/>
              </a:rPr>
              <a:t> </a:t>
            </a:r>
            <a:r>
              <a:rPr lang="en-US" sz="3600" b="1" i="1" dirty="0" smtClean="0">
                <a:solidFill>
                  <a:srgbClr val="FF9900"/>
                </a:solidFill>
                <a:latin typeface="Arial" pitchFamily="34" charset="0"/>
                <a:cs typeface="Arial" pitchFamily="34" charset="0"/>
              </a:rPr>
              <a:t>Constraints</a:t>
            </a:r>
          </a:p>
        </p:txBody>
      </p:sp>
      <p:sp>
        <p:nvSpPr>
          <p:cNvPr id="5" name="Rectangle 4"/>
          <p:cNvSpPr/>
          <p:nvPr/>
        </p:nvSpPr>
        <p:spPr>
          <a:xfrm>
            <a:off x="152400" y="1255455"/>
            <a:ext cx="8839200" cy="2554545"/>
          </a:xfrm>
          <a:prstGeom prst="rect">
            <a:avLst/>
          </a:prstGeom>
          <a:solidFill>
            <a:schemeClr val="bg1">
              <a:lumMod val="95000"/>
            </a:schemeClr>
          </a:solidFill>
        </p:spPr>
        <p:txBody>
          <a:bodyPr wrap="square">
            <a:spAutoFit/>
          </a:bodyPr>
          <a:lstStyle/>
          <a:p>
            <a:pPr marL="342900" indent="-342900">
              <a:buFont typeface="+mj-lt"/>
              <a:buAutoNum type="arabicPeriod"/>
            </a:pPr>
            <a:r>
              <a:rPr lang="en-US" sz="2000" dirty="0" smtClean="0">
                <a:latin typeface="Arial" pitchFamily="34" charset="0"/>
                <a:cs typeface="Arial" pitchFamily="34" charset="0"/>
              </a:rPr>
              <a:t>No unique key value can appear in more than one row in the table.</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Column that is part of the unique key can contain a null.</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You cannot designate the same column or combination of columns as both a primary key and a unique key.</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A composite unique key cannot have more than 32 columns.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NOT NULL Constraints</a:t>
            </a:r>
          </a:p>
        </p:txBody>
      </p:sp>
      <p:sp>
        <p:nvSpPr>
          <p:cNvPr id="5" name="Rectangle 4"/>
          <p:cNvSpPr/>
          <p:nvPr/>
        </p:nvSpPr>
        <p:spPr>
          <a:xfrm>
            <a:off x="152400" y="3124200"/>
            <a:ext cx="8839200" cy="461665"/>
          </a:xfrm>
          <a:prstGeom prst="rect">
            <a:avLst/>
          </a:prstGeom>
          <a:noFill/>
        </p:spPr>
        <p:txBody>
          <a:bodyPr wrap="square">
            <a:spAutoFit/>
          </a:bodyPr>
          <a:lstStyle/>
          <a:p>
            <a:r>
              <a:rPr lang="en-US" sz="2000" dirty="0" smtClean="0">
                <a:latin typeface="Arial" pitchFamily="34" charset="0"/>
                <a:cs typeface="Arial" pitchFamily="34" charset="0"/>
              </a:rPr>
              <a:t>If you specify neither NOT NULL nor NULL, then the default is </a:t>
            </a:r>
            <a:r>
              <a:rPr lang="en-US" sz="2400" b="1" dirty="0" smtClean="0">
                <a:latin typeface="Arial" pitchFamily="34" charset="0"/>
                <a:cs typeface="Arial" pitchFamily="34" charset="0"/>
              </a:rPr>
              <a:t>NULL</a:t>
            </a:r>
            <a:endParaRPr lang="en-US" sz="2000" b="1" dirty="0">
              <a:latin typeface="Arial" pitchFamily="34" charset="0"/>
              <a:cs typeface="Arial" pitchFamily="34" charset="0"/>
            </a:endParaRPr>
          </a:p>
        </p:txBody>
      </p:sp>
      <p:sp>
        <p:nvSpPr>
          <p:cNvPr id="7" name="Rectangle 6"/>
          <p:cNvSpPr/>
          <p:nvPr/>
        </p:nvSpPr>
        <p:spPr>
          <a:xfrm>
            <a:off x="152400" y="1600200"/>
            <a:ext cx="8839200" cy="400110"/>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A NOT NULL constraint prohibits a column from containing </a:t>
            </a:r>
            <a:r>
              <a:rPr lang="en-US" sz="2000" b="1" dirty="0" smtClean="0">
                <a:latin typeface="Arial" pitchFamily="34" charset="0"/>
                <a:cs typeface="Arial" pitchFamily="34" charset="0"/>
              </a:rPr>
              <a:t>nulls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CHECK</a:t>
            </a:r>
            <a:r>
              <a:rPr lang="en-US" sz="3600" b="1" dirty="0" smtClean="0">
                <a:latin typeface="Arial" pitchFamily="34" charset="0"/>
                <a:cs typeface="Arial" pitchFamily="34" charset="0"/>
              </a:rPr>
              <a:t> </a:t>
            </a:r>
            <a:r>
              <a:rPr lang="en-US" sz="3600" b="1" i="1" dirty="0" smtClean="0">
                <a:solidFill>
                  <a:srgbClr val="FF9900"/>
                </a:solidFill>
                <a:latin typeface="Arial" pitchFamily="34" charset="0"/>
                <a:cs typeface="Arial" pitchFamily="34" charset="0"/>
              </a:rPr>
              <a:t>Constraints</a:t>
            </a:r>
          </a:p>
        </p:txBody>
      </p:sp>
      <p:sp>
        <p:nvSpPr>
          <p:cNvPr id="5" name="Rectangle 4"/>
          <p:cNvSpPr/>
          <p:nvPr/>
        </p:nvSpPr>
        <p:spPr>
          <a:xfrm>
            <a:off x="152400" y="1255455"/>
            <a:ext cx="8839200" cy="1938992"/>
          </a:xfrm>
          <a:prstGeom prst="rect">
            <a:avLst/>
          </a:prstGeom>
          <a:solidFill>
            <a:schemeClr val="bg1">
              <a:lumMod val="95000"/>
            </a:schemeClr>
          </a:solidFill>
        </p:spPr>
        <p:txBody>
          <a:bodyPr wrap="square">
            <a:spAutoFit/>
          </a:bodyPr>
          <a:lstStyle/>
          <a:p>
            <a:pPr marL="342900" indent="-342900">
              <a:buFont typeface="+mj-lt"/>
              <a:buAutoNum type="arabicPeriod"/>
            </a:pPr>
            <a:r>
              <a:rPr lang="en-US" sz="2000" dirty="0" smtClean="0">
                <a:latin typeface="Arial" pitchFamily="34" charset="0"/>
                <a:cs typeface="Arial" pitchFamily="34" charset="0"/>
              </a:rPr>
              <a:t>Subqueries and scalar subquery expressions.</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Calls to user-defined functions</a:t>
            </a:r>
          </a:p>
          <a:p>
            <a:pPr marL="342900" indent="-342900">
              <a:buFont typeface="+mj-lt"/>
              <a:buAutoNum type="arabicPeriod"/>
            </a:pPr>
            <a:endParaRPr lang="en-US" sz="2000" dirty="0" smtClean="0">
              <a:latin typeface="Arial" pitchFamily="34" charset="0"/>
              <a:cs typeface="Arial" pitchFamily="34" charset="0"/>
            </a:endParaRPr>
          </a:p>
          <a:p>
            <a:pPr marL="342900" indent="-342900">
              <a:buFont typeface="+mj-lt"/>
              <a:buAutoNum type="arabicPeriod"/>
            </a:pPr>
            <a:r>
              <a:rPr lang="en-US" sz="2000" dirty="0" smtClean="0">
                <a:latin typeface="Arial" pitchFamily="34" charset="0"/>
                <a:cs typeface="Arial" pitchFamily="34" charset="0"/>
              </a:rPr>
              <a:t>The pseudocolumns CURRVAL, NEXTVAL, LEVEL, or ROWNUM</a:t>
            </a:r>
          </a:p>
          <a:p>
            <a:pPr marL="342900" indent="-342900">
              <a:buFont typeface="+mj-lt"/>
              <a:buAutoNum type="arabicPeriod"/>
            </a:pPr>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Constraints</a:t>
            </a:r>
          </a:p>
        </p:txBody>
      </p:sp>
      <p:sp>
        <p:nvSpPr>
          <p:cNvPr id="4" name="Rectangle 3"/>
          <p:cNvSpPr/>
          <p:nvPr/>
        </p:nvSpPr>
        <p:spPr>
          <a:xfrm>
            <a:off x="228600" y="612845"/>
            <a:ext cx="8763000" cy="1938992"/>
          </a:xfrm>
          <a:prstGeom prst="rect">
            <a:avLst/>
          </a:prstGeom>
          <a:solidFill>
            <a:schemeClr val="bg1">
              <a:lumMod val="95000"/>
            </a:schemeClr>
          </a:solidFill>
        </p:spPr>
        <p:txBody>
          <a:bodyPr wrap="square">
            <a:spAutoFit/>
          </a:bodyPr>
          <a:lstStyle/>
          <a:p>
            <a:pPr marL="342900" indent="-342900"/>
            <a:r>
              <a:rPr lang="en-US" sz="2000" dirty="0" smtClean="0">
                <a:latin typeface="Arial" pitchFamily="34" charset="0"/>
                <a:cs typeface="Arial" pitchFamily="34" charset="0"/>
              </a:rPr>
              <a:t>You can define constraints syntactically in two ways</a:t>
            </a:r>
          </a:p>
          <a:p>
            <a:pPr marL="342900" indent="-342900"/>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As part of the definition of an individual column or attribute. This is called </a:t>
            </a:r>
            <a:r>
              <a:rPr lang="en-US" sz="2000" b="1" dirty="0" smtClean="0">
                <a:latin typeface="Arial" pitchFamily="34" charset="0"/>
                <a:cs typeface="Arial" pitchFamily="34" charset="0"/>
              </a:rPr>
              <a:t>inline</a:t>
            </a:r>
            <a:r>
              <a:rPr lang="en-US" sz="2000" dirty="0" smtClean="0">
                <a:latin typeface="Arial" pitchFamily="34" charset="0"/>
                <a:cs typeface="Arial" pitchFamily="34" charset="0"/>
              </a:rPr>
              <a:t> specification.</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As part of the table definition. This is called </a:t>
            </a:r>
            <a:r>
              <a:rPr lang="en-US" sz="2000" b="1" dirty="0" smtClean="0">
                <a:latin typeface="Arial" pitchFamily="34" charset="0"/>
                <a:cs typeface="Arial" pitchFamily="34" charset="0"/>
              </a:rPr>
              <a:t>out-of-line</a:t>
            </a:r>
            <a:r>
              <a:rPr lang="en-US" sz="2000" dirty="0" smtClean="0">
                <a:latin typeface="Arial" pitchFamily="34" charset="0"/>
                <a:cs typeface="Arial" pitchFamily="34" charset="0"/>
              </a:rPr>
              <a:t> specification.</a:t>
            </a:r>
          </a:p>
        </p:txBody>
      </p:sp>
      <p:sp>
        <p:nvSpPr>
          <p:cNvPr id="5" name="Rectangle 4"/>
          <p:cNvSpPr/>
          <p:nvPr/>
        </p:nvSpPr>
        <p:spPr>
          <a:xfrm>
            <a:off x="228600" y="2967335"/>
            <a:ext cx="8686800" cy="1569660"/>
          </a:xfrm>
          <a:prstGeom prst="rect">
            <a:avLst/>
          </a:prstGeom>
        </p:spPr>
        <p:txBody>
          <a:bodyPr wrap="square">
            <a:spAutoFit/>
          </a:bodyPr>
          <a:lstStyle/>
          <a:p>
            <a:r>
              <a:rPr lang="en-US" sz="2400" b="1" dirty="0" smtClean="0">
                <a:latin typeface="Arial" pitchFamily="34" charset="0"/>
                <a:cs typeface="Arial" pitchFamily="34" charset="0"/>
              </a:rPr>
              <a:t>NOT NULL</a:t>
            </a:r>
            <a:r>
              <a:rPr lang="en-US" sz="2400" dirty="0" smtClean="0">
                <a:latin typeface="Arial" pitchFamily="34" charset="0"/>
                <a:cs typeface="Arial" pitchFamily="34" charset="0"/>
              </a:rPr>
              <a:t> constraints must be declared </a:t>
            </a:r>
            <a:r>
              <a:rPr lang="en-US" sz="2400" b="1" dirty="0" smtClean="0">
                <a:latin typeface="Arial" pitchFamily="34" charset="0"/>
                <a:cs typeface="Arial" pitchFamily="34" charset="0"/>
              </a:rPr>
              <a:t>inline.</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 All </a:t>
            </a:r>
            <a:r>
              <a:rPr lang="en-US" sz="2400" b="1" dirty="0" smtClean="0">
                <a:latin typeface="Arial" pitchFamily="34" charset="0"/>
                <a:cs typeface="Arial" pitchFamily="34" charset="0"/>
              </a:rPr>
              <a:t>OTHER</a:t>
            </a:r>
            <a:r>
              <a:rPr lang="en-US" sz="2400" dirty="0" smtClean="0">
                <a:latin typeface="Arial" pitchFamily="34" charset="0"/>
                <a:cs typeface="Arial" pitchFamily="34" charset="0"/>
              </a:rPr>
              <a:t> constraints can be declared either </a:t>
            </a:r>
            <a:r>
              <a:rPr lang="en-US" sz="2400" b="1" dirty="0" smtClean="0">
                <a:latin typeface="Arial" pitchFamily="34" charset="0"/>
                <a:cs typeface="Arial" pitchFamily="34" charset="0"/>
              </a:rPr>
              <a:t>inline</a:t>
            </a:r>
            <a:r>
              <a:rPr lang="en-US" sz="2400" dirty="0" smtClean="0">
                <a:latin typeface="Arial" pitchFamily="34" charset="0"/>
                <a:cs typeface="Arial" pitchFamily="34" charset="0"/>
              </a:rPr>
              <a:t> or </a:t>
            </a:r>
            <a:r>
              <a:rPr lang="en-US" sz="2400" b="1" dirty="0" smtClean="0">
                <a:latin typeface="Arial" pitchFamily="34" charset="0"/>
                <a:cs typeface="Arial" pitchFamily="34" charset="0"/>
              </a:rPr>
              <a:t>out of line.</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Constraints</a:t>
            </a:r>
          </a:p>
        </p:txBody>
      </p:sp>
      <p:sp>
        <p:nvSpPr>
          <p:cNvPr id="5" name="Rectangle 4"/>
          <p:cNvSpPr/>
          <p:nvPr/>
        </p:nvSpPr>
        <p:spPr>
          <a:xfrm>
            <a:off x="228600" y="1088648"/>
            <a:ext cx="8686800" cy="892552"/>
          </a:xfrm>
          <a:prstGeom prst="rect">
            <a:avLst/>
          </a:prstGeom>
        </p:spPr>
        <p:txBody>
          <a:bodyPr wrap="square">
            <a:spAutoFit/>
          </a:bodyPr>
          <a:lstStyle/>
          <a:p>
            <a:r>
              <a:rPr lang="en-US" sz="2400" dirty="0" smtClean="0">
                <a:latin typeface="Arial" pitchFamily="34" charset="0"/>
                <a:cs typeface="Arial" pitchFamily="34" charset="0"/>
              </a:rPr>
              <a:t>Oracle implicitly creates an index on the unique key </a:t>
            </a:r>
            <a:r>
              <a:rPr lang="en-US" sz="2800" b="1" dirty="0" smtClean="0">
                <a:latin typeface="Arial" pitchFamily="34" charset="0"/>
                <a:cs typeface="Arial" pitchFamily="34" charset="0"/>
              </a:rPr>
              <a:t>(Primary/Unique Key).</a:t>
            </a:r>
            <a:endParaRPr lang="en-US" sz="2400" b="1" dirty="0">
              <a:latin typeface="Arial" pitchFamily="34" charset="0"/>
              <a:cs typeface="Arial" pitchFamily="34" charset="0"/>
            </a:endParaRPr>
          </a:p>
        </p:txBody>
      </p:sp>
      <p:sp>
        <p:nvSpPr>
          <p:cNvPr id="6" name="Rectangle 5"/>
          <p:cNvSpPr/>
          <p:nvPr/>
        </p:nvSpPr>
        <p:spPr>
          <a:xfrm>
            <a:off x="381000" y="2590800"/>
            <a:ext cx="8077200" cy="553998"/>
          </a:xfrm>
          <a:prstGeom prst="rect">
            <a:avLst/>
          </a:prstGeom>
        </p:spPr>
        <p:txBody>
          <a:bodyPr wrap="square">
            <a:spAutoFit/>
          </a:bodyPr>
          <a:lstStyle/>
          <a:p>
            <a:pPr>
              <a:lnSpc>
                <a:spcPct val="150000"/>
              </a:lnSpc>
            </a:pPr>
            <a:r>
              <a:rPr lang="en-US" sz="2000" dirty="0" smtClean="0">
                <a:latin typeface="Arial" pitchFamily="34" charset="0"/>
                <a:cs typeface="Arial" pitchFamily="34" charset="0"/>
              </a:rPr>
              <a:t>Use USER_INDEXES to check </a:t>
            </a:r>
          </a:p>
        </p:txBody>
      </p:sp>
      <p:sp>
        <p:nvSpPr>
          <p:cNvPr id="7" name="Rectangle 6"/>
          <p:cNvSpPr/>
          <p:nvPr/>
        </p:nvSpPr>
        <p:spPr>
          <a:xfrm>
            <a:off x="457200" y="3505200"/>
            <a:ext cx="2634054" cy="507831"/>
          </a:xfrm>
          <a:prstGeom prst="rect">
            <a:avLst/>
          </a:prstGeom>
        </p:spPr>
        <p:txBody>
          <a:bodyPr wrap="none">
            <a:spAutoFit/>
          </a:bodyPr>
          <a:lstStyle/>
          <a:p>
            <a:pPr>
              <a:lnSpc>
                <a:spcPct val="150000"/>
              </a:lnSpc>
            </a:pPr>
            <a:r>
              <a:rPr lang="en-US" dirty="0" smtClean="0">
                <a:latin typeface="Arial" pitchFamily="34" charset="0"/>
                <a:cs typeface="Arial" pitchFamily="34" charset="0"/>
              </a:rPr>
              <a:t>USER_IND_COLUMNS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Relationships</a:t>
            </a:r>
          </a:p>
        </p:txBody>
      </p:sp>
      <p:sp>
        <p:nvSpPr>
          <p:cNvPr id="5" name="Rectangle 1"/>
          <p:cNvSpPr>
            <a:spLocks noChangeArrowheads="1"/>
          </p:cNvSpPr>
          <p:nvPr/>
        </p:nvSpPr>
        <p:spPr bwMode="auto">
          <a:xfrm>
            <a:off x="228600" y="1752600"/>
            <a:ext cx="8610600" cy="2246769"/>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3886200" y="160020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572000" y="3657600"/>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6315075" y="2133600"/>
            <a:ext cx="2828925" cy="1333500"/>
          </a:xfrm>
          <a:prstGeom prst="rect">
            <a:avLst/>
          </a:prstGeom>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000" b="1" i="1" dirty="0" smtClean="0">
                <a:latin typeface="Arial" pitchFamily="34" charset="0"/>
                <a:cs typeface="Arial" pitchFamily="34" charset="0"/>
              </a:rPr>
              <a:t>CREATE TABLE statement WITH CONSTRAINTS (DDL)</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solidFill>
                  <a:srgbClr val="FF0000"/>
                </a:solidFill>
                <a:latin typeface="Arial" pitchFamily="34" charset="0"/>
                <a:cs typeface="Arial" pitchFamily="34" charset="0"/>
              </a:rPr>
              <a:t>Example Next</a:t>
            </a:r>
            <a:endParaRPr lang="en-US" sz="2000" b="1" dirty="0">
              <a:latin typeface="Arial" pitchFamily="34" charset="0"/>
              <a:cs typeface="Arial" pitchFamily="34" charset="0"/>
            </a:endParaRPr>
          </a:p>
        </p:txBody>
      </p:sp>
      <p:sp>
        <p:nvSpPr>
          <p:cNvPr id="8" name="Rectangle 7"/>
          <p:cNvSpPr/>
          <p:nvPr/>
        </p:nvSpPr>
        <p:spPr>
          <a:xfrm>
            <a:off x="152400" y="1120676"/>
            <a:ext cx="8839200" cy="2246769"/>
          </a:xfrm>
          <a:prstGeom prst="rect">
            <a:avLst/>
          </a:prstGeom>
        </p:spPr>
        <p:txBody>
          <a:bodyPr wrap="square">
            <a:spAutoFit/>
          </a:bodyPr>
          <a:lstStyle/>
          <a:p>
            <a:r>
              <a:rPr lang="en-US" sz="2000" dirty="0" smtClean="0">
                <a:latin typeface="Arial" pitchFamily="34" charset="0"/>
                <a:cs typeface="Arial" pitchFamily="34" charset="0"/>
              </a:rPr>
              <a:t>CREATE TABLE </a:t>
            </a:r>
            <a:r>
              <a:rPr lang="en-US" sz="2000" i="1" dirty="0" smtClean="0">
                <a:latin typeface="Arial" pitchFamily="34" charset="0"/>
                <a:cs typeface="Arial" pitchFamily="34" charset="0"/>
              </a:rPr>
              <a:t>TName</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dirty="0" smtClean="0">
                <a:latin typeface="Arial" pitchFamily="34" charset="0"/>
                <a:cs typeface="Arial" pitchFamily="34" charset="0"/>
              </a:rPr>
              <a:t>column_name1 datatype (size) [</a:t>
            </a:r>
            <a:r>
              <a:rPr lang="en-US" sz="2000" b="1" dirty="0" smtClean="0">
                <a:latin typeface="Arial" pitchFamily="34" charset="0"/>
                <a:cs typeface="Arial" pitchFamily="34" charset="0"/>
              </a:rPr>
              <a:t>constraint_name] constraint_type</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column_name2 datatype (size) </a:t>
            </a:r>
            <a:r>
              <a:rPr lang="en-US" sz="2000" dirty="0" smtClean="0">
                <a:latin typeface="Arial" pitchFamily="34" charset="0"/>
                <a:cs typeface="Arial" pitchFamily="34" charset="0"/>
              </a:rPr>
              <a:t>[</a:t>
            </a:r>
            <a:r>
              <a:rPr lang="en-US" sz="2000" b="1" dirty="0" smtClean="0">
                <a:latin typeface="Arial" pitchFamily="34" charset="0"/>
                <a:cs typeface="Arial" pitchFamily="34" charset="0"/>
              </a:rPr>
              <a:t>constraint_name] constraint_type</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column_name3 datatype (size) </a:t>
            </a:r>
            <a:r>
              <a:rPr lang="en-US" sz="2000" dirty="0" smtClean="0">
                <a:latin typeface="Arial" pitchFamily="34" charset="0"/>
                <a:cs typeface="Arial" pitchFamily="34" charset="0"/>
              </a:rPr>
              <a:t>[</a:t>
            </a:r>
            <a:r>
              <a:rPr lang="en-US" sz="2000" b="1" dirty="0" smtClean="0">
                <a:latin typeface="Arial" pitchFamily="34" charset="0"/>
                <a:cs typeface="Arial" pitchFamily="34" charset="0"/>
              </a:rPr>
              <a:t>constraint_name] constraint_type</a:t>
            </a: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  with CONSTRAINT</a:t>
            </a:r>
            <a:r>
              <a:rPr lang="en-US" sz="2800"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7" name="Rectangle 6"/>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Constraints</a:t>
            </a:r>
          </a:p>
        </p:txBody>
      </p:sp>
      <p:sp>
        <p:nvSpPr>
          <p:cNvPr id="9" name="Rectangle 8"/>
          <p:cNvSpPr/>
          <p:nvPr/>
        </p:nvSpPr>
        <p:spPr>
          <a:xfrm>
            <a:off x="304800" y="5791200"/>
            <a:ext cx="8610600" cy="1015663"/>
          </a:xfrm>
          <a:prstGeom prst="rect">
            <a:avLst/>
          </a:prstGeom>
        </p:spPr>
        <p:txBody>
          <a:bodyPr wrap="square">
            <a:spAutoFit/>
          </a:bodyPr>
          <a:lstStyle/>
          <a:p>
            <a:r>
              <a:rPr lang="en-US" sz="2000" dirty="0" smtClean="0">
                <a:latin typeface="Arial" pitchFamily="34" charset="0"/>
                <a:cs typeface="Arial" pitchFamily="34" charset="0"/>
              </a:rPr>
              <a:t>If there is any violation between the constraint and the data action, the (DML) action is aborted by the constraint.</a:t>
            </a:r>
          </a:p>
          <a:p>
            <a:endParaRPr lang="en-US" sz="2000"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600200"/>
            <a:ext cx="8458200" cy="3429000"/>
          </a:xfrm>
          <a:prstGeom prst="rect">
            <a:avLst/>
          </a:prstGeom>
        </p:spPr>
        <p:txBody>
          <a:bodyPr>
            <a:noAutofit/>
          </a:bodyPr>
          <a:lstStyle/>
          <a:p>
            <a:pPr lvl="0">
              <a:spcBef>
                <a:spcPct val="0"/>
              </a:spcBef>
              <a:defRPr/>
            </a:pPr>
            <a:r>
              <a:rPr lang="en-US" sz="2000" dirty="0" smtClean="0">
                <a:latin typeface="Arial" pitchFamily="34" charset="0"/>
                <a:cs typeface="Arial" pitchFamily="34" charset="0"/>
              </a:rPr>
              <a:t>SQL&gt; CREATE TABLE Persons </a:t>
            </a:r>
          </a:p>
          <a:p>
            <a:pPr lvl="0">
              <a:spcBef>
                <a:spcPct val="0"/>
              </a:spcBef>
              <a:defRPr/>
            </a:pPr>
            <a:r>
              <a:rPr lang="en-US" sz="2000" dirty="0" smtClean="0">
                <a:latin typeface="Arial" pitchFamily="34" charset="0"/>
                <a:cs typeface="Arial" pitchFamily="34" charset="0"/>
              </a:rPr>
              <a:t>(</a:t>
            </a:r>
          </a:p>
          <a:p>
            <a:pPr lvl="0">
              <a:spcBef>
                <a:spcPct val="0"/>
              </a:spcBef>
              <a:defRPr/>
            </a:pPr>
            <a:r>
              <a:rPr lang="en-US" sz="2000" dirty="0" smtClean="0">
                <a:latin typeface="Arial" pitchFamily="34" charset="0"/>
                <a:cs typeface="Arial" pitchFamily="34" charset="0"/>
              </a:rPr>
              <a:t>     ID int </a:t>
            </a:r>
            <a:r>
              <a:rPr lang="en-US" sz="2000" b="1" dirty="0" smtClean="0">
                <a:latin typeface="Arial" pitchFamily="34" charset="0"/>
                <a:cs typeface="Arial" pitchFamily="34" charset="0"/>
              </a:rPr>
              <a:t>PRIMARY KEY,</a:t>
            </a:r>
          </a:p>
          <a:p>
            <a:pPr lvl="0">
              <a:spcBef>
                <a:spcPct val="0"/>
              </a:spcBef>
              <a:defRPr/>
            </a:pPr>
            <a:r>
              <a:rPr lang="en-US" sz="2000" dirty="0" smtClean="0">
                <a:latin typeface="Arial" pitchFamily="34" charset="0"/>
                <a:cs typeface="Arial" pitchFamily="34" charset="0"/>
              </a:rPr>
              <a:t>     LastName varchar2 (25) </a:t>
            </a:r>
            <a:r>
              <a:rPr lang="en-US" sz="2000" b="1" dirty="0" smtClean="0">
                <a:latin typeface="Arial" pitchFamily="34" charset="0"/>
                <a:cs typeface="Arial" pitchFamily="34" charset="0"/>
              </a:rPr>
              <a:t>NOT NULL,</a:t>
            </a:r>
          </a:p>
          <a:p>
            <a:pPr lvl="0">
              <a:spcBef>
                <a:spcPct val="0"/>
              </a:spcBef>
              <a:defRPr/>
            </a:pPr>
            <a:r>
              <a:rPr lang="en-US" sz="2000" dirty="0" smtClean="0">
                <a:latin typeface="Arial" pitchFamily="34" charset="0"/>
                <a:cs typeface="Arial" pitchFamily="34" charset="0"/>
              </a:rPr>
              <a:t>     FirstName varchar2 (25) </a:t>
            </a:r>
            <a:r>
              <a:rPr lang="en-US" sz="2000" b="1" dirty="0" smtClean="0">
                <a:latin typeface="Arial" pitchFamily="34" charset="0"/>
                <a:cs typeface="Arial" pitchFamily="34" charset="0"/>
              </a:rPr>
              <a:t>NOT NULL,</a:t>
            </a:r>
          </a:p>
          <a:p>
            <a:pPr lvl="0">
              <a:spcBef>
                <a:spcPct val="0"/>
              </a:spcBef>
              <a:defRPr/>
            </a:pPr>
            <a:r>
              <a:rPr lang="en-US" sz="2000" dirty="0" smtClean="0">
                <a:latin typeface="Arial" pitchFamily="34" charset="0"/>
                <a:cs typeface="Arial" pitchFamily="34" charset="0"/>
              </a:rPr>
              <a:t>     Address varchar2 (250),</a:t>
            </a:r>
          </a:p>
          <a:p>
            <a:pPr lvl="0">
              <a:spcBef>
                <a:spcPct val="0"/>
              </a:spcBef>
              <a:defRPr/>
            </a:pPr>
            <a:r>
              <a:rPr lang="en-US" sz="2000" dirty="0" smtClean="0">
                <a:latin typeface="Arial" pitchFamily="34" charset="0"/>
                <a:cs typeface="Arial" pitchFamily="34" charset="0"/>
              </a:rPr>
              <a:t>     City varchar2 (20),</a:t>
            </a:r>
          </a:p>
          <a:p>
            <a:pPr lvl="0">
              <a:spcBef>
                <a:spcPct val="0"/>
              </a:spcBef>
              <a:defRPr/>
            </a:pPr>
            <a:r>
              <a:rPr lang="en-US" sz="2000" dirty="0" smtClean="0">
                <a:latin typeface="Arial" pitchFamily="34" charset="0"/>
                <a:cs typeface="Arial" pitchFamily="34" charset="0"/>
              </a:rPr>
              <a:t>     Mobile number </a:t>
            </a:r>
            <a:r>
              <a:rPr lang="en-US" sz="2000" b="1" dirty="0" smtClean="0">
                <a:latin typeface="Arial" pitchFamily="34" charset="0"/>
                <a:cs typeface="Arial" pitchFamily="34" charset="0"/>
              </a:rPr>
              <a:t>UNIQUE,</a:t>
            </a:r>
          </a:p>
          <a:p>
            <a:pPr lvl="0">
              <a:spcBef>
                <a:spcPct val="0"/>
              </a:spcBef>
              <a:defRPr/>
            </a:pPr>
            <a:r>
              <a:rPr lang="en-US" sz="2000" dirty="0" smtClean="0">
                <a:latin typeface="Arial" pitchFamily="34" charset="0"/>
                <a:cs typeface="Arial" pitchFamily="34" charset="0"/>
              </a:rPr>
              <a:t>     Hiredate date ,</a:t>
            </a:r>
          </a:p>
          <a:p>
            <a:pPr lvl="0">
              <a:spcBef>
                <a:spcPct val="0"/>
              </a:spcBef>
              <a:defRPr/>
            </a:pPr>
            <a:r>
              <a:rPr lang="en-US" sz="2000" dirty="0" smtClean="0">
                <a:latin typeface="Arial" pitchFamily="34" charset="0"/>
                <a:cs typeface="Arial" pitchFamily="34" charset="0"/>
              </a:rPr>
              <a:t>     Salary number </a:t>
            </a:r>
            <a:r>
              <a:rPr lang="en-US" sz="2000" b="1" dirty="0" smtClean="0">
                <a:latin typeface="Arial" pitchFamily="34" charset="0"/>
                <a:cs typeface="Arial" pitchFamily="34" charset="0"/>
              </a:rPr>
              <a:t>CHECK (SALARY &gt; 2000)</a:t>
            </a:r>
          </a:p>
          <a:p>
            <a:pPr lvl="0">
              <a:spcBef>
                <a:spcPct val="0"/>
              </a:spcBef>
              <a:defRPr/>
            </a:pPr>
            <a:r>
              <a:rPr lang="en-US" sz="2000" dirty="0" smtClean="0">
                <a:latin typeface="Arial" pitchFamily="34" charset="0"/>
                <a:cs typeface="Arial" pitchFamily="34" charset="0"/>
              </a:rPr>
              <a:t>)</a:t>
            </a:r>
            <a:endParaRPr kumimoji="0" lang="en-US" sz="20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  with CONSTRAINT</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6" name="Rectangle 5"/>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INLINE Constraints</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600200"/>
            <a:ext cx="8458200" cy="3429000"/>
          </a:xfrm>
          <a:prstGeom prst="rect">
            <a:avLst/>
          </a:prstGeom>
        </p:spPr>
        <p:txBody>
          <a:bodyPr>
            <a:noAutofit/>
          </a:bodyPr>
          <a:lstStyle/>
          <a:p>
            <a:pPr lvl="0">
              <a:spcBef>
                <a:spcPct val="0"/>
              </a:spcBef>
              <a:defRPr/>
            </a:pPr>
            <a:r>
              <a:rPr lang="en-US" sz="2000" dirty="0" smtClean="0">
                <a:latin typeface="Arial" pitchFamily="34" charset="0"/>
                <a:cs typeface="Arial" pitchFamily="34" charset="0"/>
              </a:rPr>
              <a:t>SQL&gt; CREATE TABLE Persons </a:t>
            </a:r>
          </a:p>
          <a:p>
            <a:pPr lvl="0">
              <a:spcBef>
                <a:spcPct val="0"/>
              </a:spcBef>
              <a:defRPr/>
            </a:pPr>
            <a:r>
              <a:rPr lang="en-US" sz="2000" dirty="0" smtClean="0">
                <a:latin typeface="Arial" pitchFamily="34" charset="0"/>
                <a:cs typeface="Arial" pitchFamily="34" charset="0"/>
              </a:rPr>
              <a:t>(</a:t>
            </a:r>
          </a:p>
          <a:p>
            <a:pPr lvl="0">
              <a:spcBef>
                <a:spcPct val="0"/>
              </a:spcBef>
              <a:defRPr/>
            </a:pPr>
            <a:r>
              <a:rPr lang="en-US" sz="2000" dirty="0" smtClean="0">
                <a:latin typeface="Arial" pitchFamily="34" charset="0"/>
                <a:cs typeface="Arial" pitchFamily="34" charset="0"/>
              </a:rPr>
              <a:t>     ID int </a:t>
            </a:r>
            <a:r>
              <a:rPr lang="en-US" sz="2000" b="1" dirty="0" smtClean="0">
                <a:latin typeface="Arial" pitchFamily="34" charset="0"/>
                <a:cs typeface="Arial" pitchFamily="34" charset="0"/>
              </a:rPr>
              <a:t>constraint pk_ID PRIMARY KEY,</a:t>
            </a:r>
          </a:p>
          <a:p>
            <a:pPr lvl="0">
              <a:spcBef>
                <a:spcPct val="0"/>
              </a:spcBef>
              <a:defRPr/>
            </a:pPr>
            <a:r>
              <a:rPr lang="en-US" sz="2000" dirty="0" smtClean="0">
                <a:latin typeface="Arial" pitchFamily="34" charset="0"/>
                <a:cs typeface="Arial" pitchFamily="34" charset="0"/>
              </a:rPr>
              <a:t>     LastName varchar2 (25) </a:t>
            </a:r>
            <a:r>
              <a:rPr lang="en-US" sz="2000" b="1" dirty="0" smtClean="0">
                <a:latin typeface="Arial" pitchFamily="34" charset="0"/>
                <a:cs typeface="Arial" pitchFamily="34" charset="0"/>
              </a:rPr>
              <a:t>constraint NotNull_LName NOT NULL,</a:t>
            </a:r>
          </a:p>
          <a:p>
            <a:pPr lvl="0">
              <a:spcBef>
                <a:spcPct val="0"/>
              </a:spcBef>
              <a:defRPr/>
            </a:pPr>
            <a:r>
              <a:rPr lang="en-US" sz="2000" dirty="0" smtClean="0">
                <a:latin typeface="Arial" pitchFamily="34" charset="0"/>
                <a:cs typeface="Arial" pitchFamily="34" charset="0"/>
              </a:rPr>
              <a:t>     FirstName varchar2 (25) </a:t>
            </a:r>
            <a:r>
              <a:rPr lang="en-US" sz="2000" b="1" dirty="0" smtClean="0">
                <a:latin typeface="Arial" pitchFamily="34" charset="0"/>
                <a:cs typeface="Arial" pitchFamily="34" charset="0"/>
              </a:rPr>
              <a:t>constraint NotNull_FName NOT NULL,</a:t>
            </a:r>
          </a:p>
          <a:p>
            <a:pPr lvl="0">
              <a:spcBef>
                <a:spcPct val="0"/>
              </a:spcBef>
              <a:defRPr/>
            </a:pPr>
            <a:r>
              <a:rPr lang="en-US" sz="2000" dirty="0" smtClean="0">
                <a:latin typeface="Arial" pitchFamily="34" charset="0"/>
                <a:cs typeface="Arial" pitchFamily="34" charset="0"/>
              </a:rPr>
              <a:t>     Address varchar2 (250),</a:t>
            </a:r>
          </a:p>
          <a:p>
            <a:pPr lvl="0">
              <a:spcBef>
                <a:spcPct val="0"/>
              </a:spcBef>
              <a:defRPr/>
            </a:pPr>
            <a:r>
              <a:rPr lang="en-US" sz="2000" dirty="0" smtClean="0">
                <a:latin typeface="Arial" pitchFamily="34" charset="0"/>
                <a:cs typeface="Arial" pitchFamily="34" charset="0"/>
              </a:rPr>
              <a:t>     City varchar2 (20),</a:t>
            </a:r>
          </a:p>
          <a:p>
            <a:pPr lvl="0">
              <a:spcBef>
                <a:spcPct val="0"/>
              </a:spcBef>
              <a:defRPr/>
            </a:pPr>
            <a:r>
              <a:rPr lang="en-US" sz="2000" dirty="0" smtClean="0">
                <a:latin typeface="Arial" pitchFamily="34" charset="0"/>
                <a:cs typeface="Arial" pitchFamily="34" charset="0"/>
              </a:rPr>
              <a:t>     Mobile number </a:t>
            </a:r>
            <a:r>
              <a:rPr lang="en-US" sz="2000" b="1" dirty="0" smtClean="0">
                <a:latin typeface="Arial" pitchFamily="34" charset="0"/>
                <a:cs typeface="Arial" pitchFamily="34" charset="0"/>
              </a:rPr>
              <a:t>constraint Unique_Mobile UNIQUE,</a:t>
            </a:r>
          </a:p>
          <a:p>
            <a:pPr lvl="0">
              <a:spcBef>
                <a:spcPct val="0"/>
              </a:spcBef>
              <a:defRPr/>
            </a:pPr>
            <a:r>
              <a:rPr lang="en-US" sz="2000" dirty="0" smtClean="0">
                <a:latin typeface="Arial" pitchFamily="34" charset="0"/>
                <a:cs typeface="Arial" pitchFamily="34" charset="0"/>
              </a:rPr>
              <a:t>     Hiredate date ,</a:t>
            </a:r>
          </a:p>
          <a:p>
            <a:pPr lvl="0">
              <a:spcBef>
                <a:spcPct val="0"/>
              </a:spcBef>
              <a:defRPr/>
            </a:pPr>
            <a:r>
              <a:rPr lang="en-US" sz="2000" dirty="0" smtClean="0">
                <a:latin typeface="Arial" pitchFamily="34" charset="0"/>
                <a:cs typeface="Arial" pitchFamily="34" charset="0"/>
              </a:rPr>
              <a:t>     Salary number </a:t>
            </a:r>
            <a:r>
              <a:rPr lang="en-US" sz="2000" b="1" dirty="0" smtClean="0">
                <a:latin typeface="Arial" pitchFamily="34" charset="0"/>
                <a:cs typeface="Arial" pitchFamily="34" charset="0"/>
              </a:rPr>
              <a:t>constraint Check_Salary CHECK (SALARY &gt; 2000)</a:t>
            </a:r>
          </a:p>
          <a:p>
            <a:pPr lvl="0">
              <a:spcBef>
                <a:spcPct val="0"/>
              </a:spcBef>
              <a:defRPr/>
            </a:pPr>
            <a:r>
              <a:rPr lang="en-US" sz="2000" dirty="0" smtClean="0">
                <a:latin typeface="Arial" pitchFamily="34" charset="0"/>
                <a:cs typeface="Arial" pitchFamily="34" charset="0"/>
              </a:rPr>
              <a:t>)</a:t>
            </a:r>
            <a:endParaRPr kumimoji="0" lang="en-US" sz="20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  with CONSTRAINT</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6" name="Rectangle 5"/>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INLINE Constraints</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600200"/>
            <a:ext cx="8458200" cy="3429000"/>
          </a:xfrm>
          <a:prstGeom prst="rect">
            <a:avLst/>
          </a:prstGeom>
        </p:spPr>
        <p:txBody>
          <a:bodyPr>
            <a:noAutofit/>
          </a:bodyPr>
          <a:lstStyle/>
          <a:p>
            <a:pPr lvl="0">
              <a:spcBef>
                <a:spcPct val="0"/>
              </a:spcBef>
              <a:defRPr/>
            </a:pPr>
            <a:r>
              <a:rPr lang="en-US" sz="1600" dirty="0" smtClean="0">
                <a:latin typeface="Arial" pitchFamily="34" charset="0"/>
                <a:cs typeface="Arial" pitchFamily="34" charset="0"/>
              </a:rPr>
              <a:t>SQL&gt; CREATE TABLE Persons </a:t>
            </a:r>
          </a:p>
          <a:p>
            <a:pPr lvl="0">
              <a:spcBef>
                <a:spcPct val="0"/>
              </a:spcBef>
              <a:defRPr/>
            </a:pPr>
            <a:r>
              <a:rPr lang="en-US" sz="1600" dirty="0" smtClean="0">
                <a:latin typeface="Arial" pitchFamily="34" charset="0"/>
                <a:cs typeface="Arial" pitchFamily="34" charset="0"/>
              </a:rPr>
              <a:t>(</a:t>
            </a:r>
          </a:p>
          <a:p>
            <a:pPr lvl="0">
              <a:spcBef>
                <a:spcPct val="0"/>
              </a:spcBef>
              <a:defRPr/>
            </a:pPr>
            <a:r>
              <a:rPr lang="en-US" sz="1600" dirty="0" smtClean="0">
                <a:latin typeface="Arial" pitchFamily="34" charset="0"/>
                <a:cs typeface="Arial" pitchFamily="34" charset="0"/>
              </a:rPr>
              <a:t>     ID int ,</a:t>
            </a:r>
          </a:p>
          <a:p>
            <a:pPr lvl="0">
              <a:spcBef>
                <a:spcPct val="0"/>
              </a:spcBef>
              <a:defRPr/>
            </a:pPr>
            <a:r>
              <a:rPr lang="en-US" sz="1600" dirty="0" smtClean="0">
                <a:latin typeface="Arial" pitchFamily="34" charset="0"/>
                <a:cs typeface="Arial" pitchFamily="34" charset="0"/>
              </a:rPr>
              <a:t>     LastName varchar2 (25) constraint NotNull_LName NOT NULL,</a:t>
            </a:r>
          </a:p>
          <a:p>
            <a:pPr lvl="0">
              <a:spcBef>
                <a:spcPct val="0"/>
              </a:spcBef>
              <a:defRPr/>
            </a:pPr>
            <a:r>
              <a:rPr lang="en-US" sz="1600" dirty="0" smtClean="0">
                <a:latin typeface="Arial" pitchFamily="34" charset="0"/>
                <a:cs typeface="Arial" pitchFamily="34" charset="0"/>
              </a:rPr>
              <a:t>     FirstName varchar2 (25) constraint NotNull_FName NOT NULL,</a:t>
            </a:r>
          </a:p>
          <a:p>
            <a:pPr lvl="0">
              <a:spcBef>
                <a:spcPct val="0"/>
              </a:spcBef>
              <a:defRPr/>
            </a:pPr>
            <a:r>
              <a:rPr lang="en-US" sz="1600" dirty="0" smtClean="0">
                <a:latin typeface="Arial" pitchFamily="34" charset="0"/>
                <a:cs typeface="Arial" pitchFamily="34" charset="0"/>
              </a:rPr>
              <a:t>     Address varchar2 (250),</a:t>
            </a:r>
          </a:p>
          <a:p>
            <a:pPr lvl="0">
              <a:spcBef>
                <a:spcPct val="0"/>
              </a:spcBef>
              <a:defRPr/>
            </a:pPr>
            <a:r>
              <a:rPr lang="en-US" sz="1600" dirty="0" smtClean="0">
                <a:latin typeface="Arial" pitchFamily="34" charset="0"/>
                <a:cs typeface="Arial" pitchFamily="34" charset="0"/>
              </a:rPr>
              <a:t>     City varchar2 (20),</a:t>
            </a:r>
          </a:p>
          <a:p>
            <a:pPr lvl="0">
              <a:spcBef>
                <a:spcPct val="0"/>
              </a:spcBef>
              <a:defRPr/>
            </a:pPr>
            <a:r>
              <a:rPr lang="en-US" sz="1600" dirty="0" smtClean="0">
                <a:latin typeface="Arial" pitchFamily="34" charset="0"/>
                <a:cs typeface="Arial" pitchFamily="34" charset="0"/>
              </a:rPr>
              <a:t>     Mobile number,</a:t>
            </a:r>
          </a:p>
          <a:p>
            <a:pPr lvl="0">
              <a:spcBef>
                <a:spcPct val="0"/>
              </a:spcBef>
              <a:defRPr/>
            </a:pPr>
            <a:r>
              <a:rPr lang="en-US" sz="1600" dirty="0" smtClean="0">
                <a:latin typeface="Arial" pitchFamily="34" charset="0"/>
                <a:cs typeface="Arial" pitchFamily="34" charset="0"/>
              </a:rPr>
              <a:t>     Hiredate date,</a:t>
            </a:r>
          </a:p>
          <a:p>
            <a:pPr lvl="0">
              <a:spcBef>
                <a:spcPct val="0"/>
              </a:spcBef>
              <a:defRPr/>
            </a:pPr>
            <a:r>
              <a:rPr lang="en-US" sz="1600" dirty="0" smtClean="0">
                <a:latin typeface="Arial" pitchFamily="34" charset="0"/>
                <a:cs typeface="Arial" pitchFamily="34" charset="0"/>
              </a:rPr>
              <a:t>     Salary number,</a:t>
            </a:r>
          </a:p>
          <a:p>
            <a:pPr lvl="0">
              <a:spcBef>
                <a:spcPct val="0"/>
              </a:spcBef>
              <a:defRPr/>
            </a:pPr>
            <a:r>
              <a:rPr lang="en-US" sz="1600" dirty="0" smtClean="0">
                <a:latin typeface="Arial" pitchFamily="34" charset="0"/>
                <a:cs typeface="Arial" pitchFamily="34" charset="0"/>
              </a:rPr>
              <a:t>            </a:t>
            </a:r>
            <a:r>
              <a:rPr lang="en-US" b="1" dirty="0" smtClean="0">
                <a:latin typeface="Arial" pitchFamily="34" charset="0"/>
                <a:cs typeface="Arial" pitchFamily="34" charset="0"/>
              </a:rPr>
              <a:t>constraint pk_ID PRIMARY KEY(ID),</a:t>
            </a:r>
          </a:p>
          <a:p>
            <a:pPr lvl="0">
              <a:spcBef>
                <a:spcPct val="0"/>
              </a:spcBef>
              <a:defRPr/>
            </a:pPr>
            <a:r>
              <a:rPr lang="en-US" b="1" dirty="0" smtClean="0">
                <a:latin typeface="Arial" pitchFamily="34" charset="0"/>
                <a:cs typeface="Arial" pitchFamily="34" charset="0"/>
              </a:rPr>
              <a:t>           constraint Unique_Mobile UNIQUE(Mobile),</a:t>
            </a:r>
          </a:p>
          <a:p>
            <a:pPr lvl="0">
              <a:spcBef>
                <a:spcPct val="0"/>
              </a:spcBef>
              <a:defRPr/>
            </a:pPr>
            <a:r>
              <a:rPr lang="en-US" b="1" dirty="0" smtClean="0">
                <a:latin typeface="Arial" pitchFamily="34" charset="0"/>
                <a:cs typeface="Arial" pitchFamily="34" charset="0"/>
              </a:rPr>
              <a:t>           constraint Check_Salary CHECK (SALARY &gt; 2000)</a:t>
            </a:r>
          </a:p>
          <a:p>
            <a:pPr lvl="0">
              <a:spcBef>
                <a:spcPct val="0"/>
              </a:spcBef>
              <a:defRPr/>
            </a:pPr>
            <a:r>
              <a:rPr lang="en-US" sz="1600" dirty="0" smtClean="0">
                <a:latin typeface="Arial" pitchFamily="34" charset="0"/>
                <a:cs typeface="Arial" pitchFamily="34" charset="0"/>
              </a:rPr>
              <a:t>)</a:t>
            </a:r>
            <a:endParaRPr kumimoji="0" lang="en-US" sz="16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TABLE  with CONSTRAINT</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6" name="Rectangle 5"/>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OUT-OF-LINE Constraints</a:t>
            </a:r>
          </a:p>
        </p:txBody>
      </p:sp>
      <p:sp>
        <p:nvSpPr>
          <p:cNvPr id="7" name="Rectangle 6"/>
          <p:cNvSpPr/>
          <p:nvPr/>
        </p:nvSpPr>
        <p:spPr>
          <a:xfrm>
            <a:off x="381000" y="5726668"/>
            <a:ext cx="8077200" cy="369332"/>
          </a:xfrm>
          <a:prstGeom prst="rect">
            <a:avLst/>
          </a:prstGeom>
        </p:spPr>
        <p:txBody>
          <a:bodyPr wrap="square">
            <a:spAutoFit/>
          </a:bodyPr>
          <a:lstStyle/>
          <a:p>
            <a:pPr algn="r"/>
            <a:r>
              <a:rPr lang="en-US" b="1" dirty="0" smtClean="0">
                <a:latin typeface="Arial" pitchFamily="34" charset="0"/>
                <a:cs typeface="Arial" pitchFamily="34" charset="0"/>
              </a:rPr>
              <a:t>NOT NULL</a:t>
            </a:r>
            <a:r>
              <a:rPr lang="en-US" dirty="0" smtClean="0">
                <a:latin typeface="Arial" pitchFamily="34" charset="0"/>
                <a:cs typeface="Arial" pitchFamily="34" charset="0"/>
              </a:rPr>
              <a:t> constraints must be declared </a:t>
            </a:r>
            <a:r>
              <a:rPr lang="en-US" b="1" dirty="0" smtClean="0">
                <a:latin typeface="Arial" pitchFamily="34" charset="0"/>
                <a:cs typeface="Arial" pitchFamily="34" charset="0"/>
              </a:rPr>
              <a:t>inline.</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6" name="Rectangle 5"/>
          <p:cNvSpPr/>
          <p:nvPr/>
        </p:nvSpPr>
        <p:spPr>
          <a:xfrm>
            <a:off x="762000" y="2057400"/>
            <a:ext cx="2608406" cy="369332"/>
          </a:xfrm>
          <a:prstGeom prst="rect">
            <a:avLst/>
          </a:prstGeom>
        </p:spPr>
        <p:txBody>
          <a:bodyPr wrap="none">
            <a:spAutoFit/>
          </a:bodyPr>
          <a:lstStyle/>
          <a:p>
            <a:r>
              <a:rPr lang="en-US" dirty="0" smtClean="0">
                <a:latin typeface="Arial" pitchFamily="34" charset="0"/>
                <a:cs typeface="Arial" pitchFamily="34" charset="0"/>
              </a:rPr>
              <a:t>USER_CONSTRAINTS</a:t>
            </a:r>
            <a:endParaRPr lang="en-US" dirty="0">
              <a:latin typeface="Arial" pitchFamily="34" charset="0"/>
              <a:cs typeface="Arial" pitchFamily="34" charset="0"/>
            </a:endParaRPr>
          </a:p>
        </p:txBody>
      </p:sp>
      <p:sp>
        <p:nvSpPr>
          <p:cNvPr id="10" name="Rectangle 9"/>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DATA DICTIONARY</a:t>
            </a:r>
          </a:p>
        </p:txBody>
      </p:sp>
      <p:sp>
        <p:nvSpPr>
          <p:cNvPr id="11" name="Rectangle 10"/>
          <p:cNvSpPr/>
          <p:nvPr/>
        </p:nvSpPr>
        <p:spPr>
          <a:xfrm>
            <a:off x="152400" y="1295400"/>
            <a:ext cx="8839200" cy="523220"/>
          </a:xfrm>
          <a:prstGeom prst="rect">
            <a:avLst/>
          </a:prstGeom>
        </p:spPr>
        <p:txBody>
          <a:bodyPr wrap="square">
            <a:spAutoFit/>
          </a:bodyPr>
          <a:lstStyle/>
          <a:p>
            <a:pPr algn="r"/>
            <a:r>
              <a:rPr lang="en-US" sz="2800" b="1" i="1" dirty="0" smtClean="0">
                <a:latin typeface="Arial" pitchFamily="34" charset="0"/>
                <a:cs typeface="Arial" pitchFamily="34" charset="0"/>
              </a:rPr>
              <a:t>CONSTRAINTS</a:t>
            </a:r>
            <a:endParaRPr lang="en-US" sz="2800" dirty="0">
              <a:latin typeface="Arial" pitchFamily="34" charset="0"/>
              <a:cs typeface="Arial" pitchFamily="34" charset="0"/>
            </a:endParaRPr>
          </a:p>
        </p:txBody>
      </p:sp>
      <p:sp>
        <p:nvSpPr>
          <p:cNvPr id="9" name="Rectangle 8"/>
          <p:cNvSpPr/>
          <p:nvPr/>
        </p:nvSpPr>
        <p:spPr>
          <a:xfrm>
            <a:off x="4466457" y="2057400"/>
            <a:ext cx="3001143" cy="369332"/>
          </a:xfrm>
          <a:prstGeom prst="rect">
            <a:avLst/>
          </a:prstGeom>
        </p:spPr>
        <p:txBody>
          <a:bodyPr wrap="none">
            <a:spAutoFit/>
          </a:bodyPr>
          <a:lstStyle/>
          <a:p>
            <a:r>
              <a:rPr lang="en-US" dirty="0" smtClean="0">
                <a:latin typeface="Arial" pitchFamily="34" charset="0"/>
                <a:cs typeface="Arial" pitchFamily="34" charset="0"/>
              </a:rPr>
              <a:t>USER_CONS_COLUMNS</a:t>
            </a:r>
            <a:endParaRPr lang="en-US" dirty="0">
              <a:latin typeface="Arial" pitchFamily="34" charset="0"/>
              <a:cs typeface="Arial" pitchFamily="34" charset="0"/>
            </a:endParaRPr>
          </a:p>
        </p:txBody>
      </p:sp>
      <p:graphicFrame>
        <p:nvGraphicFramePr>
          <p:cNvPr id="12" name="Table 11"/>
          <p:cNvGraphicFramePr>
            <a:graphicFrameLocks noGrp="1"/>
          </p:cNvGraphicFramePr>
          <p:nvPr/>
        </p:nvGraphicFramePr>
        <p:xfrm>
          <a:off x="457200" y="2590801"/>
          <a:ext cx="8229600" cy="2438398"/>
        </p:xfrm>
        <a:graphic>
          <a:graphicData uri="http://schemas.openxmlformats.org/drawingml/2006/table">
            <a:tbl>
              <a:tblPr>
                <a:tableStyleId>{5940675A-B579-460E-94D1-54222C63F5DA}</a:tableStyleId>
              </a:tblPr>
              <a:tblGrid>
                <a:gridCol w="1981200"/>
                <a:gridCol w="3505200"/>
                <a:gridCol w="2743200"/>
              </a:tblGrid>
              <a:tr h="319636">
                <a:tc>
                  <a:txBody>
                    <a:bodyPr/>
                    <a:lstStyle/>
                    <a:p>
                      <a:pPr algn="ctr"/>
                      <a:r>
                        <a:rPr lang="en-US" sz="1800" b="1" dirty="0">
                          <a:latin typeface="Arial" pitchFamily="34" charset="0"/>
                          <a:cs typeface="Arial" pitchFamily="34" charset="0"/>
                        </a:rPr>
                        <a:t>Type Code</a:t>
                      </a:r>
                    </a:p>
                  </a:txBody>
                  <a:tcPr marL="13457" marR="13457" marT="13457" marB="13457" anchor="ctr"/>
                </a:tc>
                <a:tc>
                  <a:txBody>
                    <a:bodyPr/>
                    <a:lstStyle/>
                    <a:p>
                      <a:pPr algn="ctr"/>
                      <a:r>
                        <a:rPr lang="en-US" sz="1800" b="1" dirty="0">
                          <a:latin typeface="Arial" pitchFamily="34" charset="0"/>
                          <a:cs typeface="Arial" pitchFamily="34" charset="0"/>
                        </a:rPr>
                        <a:t>Type Description</a:t>
                      </a:r>
                    </a:p>
                  </a:txBody>
                  <a:tcPr marL="13457" marR="13457" marT="13457" marB="13457" anchor="ctr"/>
                </a:tc>
                <a:tc>
                  <a:txBody>
                    <a:bodyPr/>
                    <a:lstStyle/>
                    <a:p>
                      <a:pPr algn="ctr"/>
                      <a:r>
                        <a:rPr lang="en-US" sz="1800" b="1" dirty="0">
                          <a:latin typeface="Arial" pitchFamily="34" charset="0"/>
                          <a:cs typeface="Arial" pitchFamily="34" charset="0"/>
                        </a:rPr>
                        <a:t>Acts On Level</a:t>
                      </a:r>
                    </a:p>
                  </a:txBody>
                  <a:tcPr marL="13457" marR="13457" marT="13457" marB="13457" anchor="ctr"/>
                </a:tc>
              </a:tr>
              <a:tr h="319636">
                <a:tc>
                  <a:txBody>
                    <a:bodyPr/>
                    <a:lstStyle/>
                    <a:p>
                      <a:pPr algn="ctr"/>
                      <a:r>
                        <a:rPr lang="en-US" sz="1600" dirty="0">
                          <a:latin typeface="Arial" pitchFamily="34" charset="0"/>
                          <a:cs typeface="Arial" pitchFamily="34" charset="0"/>
                        </a:rPr>
                        <a:t>C</a:t>
                      </a:r>
                    </a:p>
                  </a:txBody>
                  <a:tcPr marL="13457" marR="13457" marT="13457" marB="13457" anchor="ctr"/>
                </a:tc>
                <a:tc>
                  <a:txBody>
                    <a:bodyPr/>
                    <a:lstStyle/>
                    <a:p>
                      <a:r>
                        <a:rPr lang="en-US" sz="1600" dirty="0" smtClean="0">
                          <a:latin typeface="Arial" pitchFamily="34" charset="0"/>
                          <a:cs typeface="Arial" pitchFamily="34" charset="0"/>
                        </a:rPr>
                        <a:t>   Check / Not</a:t>
                      </a:r>
                      <a:r>
                        <a:rPr lang="en-US" sz="1600" baseline="0" dirty="0" smtClean="0">
                          <a:latin typeface="Arial" pitchFamily="34" charset="0"/>
                          <a:cs typeface="Arial" pitchFamily="34" charset="0"/>
                        </a:rPr>
                        <a:t> NULL</a:t>
                      </a:r>
                      <a:r>
                        <a:rPr lang="en-US" sz="1600" dirty="0" smtClean="0">
                          <a:latin typeface="Arial" pitchFamily="34" charset="0"/>
                          <a:cs typeface="Arial" pitchFamily="34" charset="0"/>
                        </a:rPr>
                        <a:t> </a:t>
                      </a:r>
                      <a:r>
                        <a:rPr lang="en-US" sz="1600" dirty="0">
                          <a:latin typeface="Arial" pitchFamily="34" charset="0"/>
                          <a:cs typeface="Arial" pitchFamily="34" charset="0"/>
                        </a:rPr>
                        <a:t>on a table</a:t>
                      </a:r>
                    </a:p>
                  </a:txBody>
                  <a:tcPr marL="13457" marR="13457" marT="13457" marB="13457" anchor="ctr"/>
                </a:tc>
                <a:tc>
                  <a:txBody>
                    <a:bodyPr/>
                    <a:lstStyle/>
                    <a:p>
                      <a:pPr algn="l"/>
                      <a:r>
                        <a:rPr lang="en-US" sz="1600" dirty="0" smtClean="0">
                          <a:latin typeface="Arial" pitchFamily="34" charset="0"/>
                          <a:cs typeface="Arial" pitchFamily="34" charset="0"/>
                        </a:rPr>
                        <a:t>   Column</a:t>
                      </a:r>
                      <a:endParaRPr lang="en-US" sz="1600" dirty="0">
                        <a:latin typeface="Arial" pitchFamily="34" charset="0"/>
                        <a:cs typeface="Arial" pitchFamily="34" charset="0"/>
                      </a:endParaRPr>
                    </a:p>
                  </a:txBody>
                  <a:tcPr marL="13457" marR="13457" marT="13457" marB="13457" anchor="ctr"/>
                </a:tc>
              </a:tr>
              <a:tr h="319636">
                <a:tc>
                  <a:txBody>
                    <a:bodyPr/>
                    <a:lstStyle/>
                    <a:p>
                      <a:pPr algn="ctr"/>
                      <a:r>
                        <a:rPr lang="en-US" sz="1600" dirty="0">
                          <a:latin typeface="Arial" pitchFamily="34" charset="0"/>
                          <a:cs typeface="Arial" pitchFamily="34" charset="0"/>
                        </a:rPr>
                        <a:t>O</a:t>
                      </a:r>
                    </a:p>
                  </a:txBody>
                  <a:tcPr marL="13457" marR="13457" marT="13457" marB="13457" anchor="ctr"/>
                </a:tc>
                <a:tc>
                  <a:txBody>
                    <a:bodyPr/>
                    <a:lstStyle/>
                    <a:p>
                      <a:r>
                        <a:rPr lang="en-US" sz="1600" dirty="0" smtClean="0">
                          <a:latin typeface="Arial" pitchFamily="34" charset="0"/>
                          <a:cs typeface="Arial" pitchFamily="34" charset="0"/>
                        </a:rPr>
                        <a:t>   Read </a:t>
                      </a:r>
                      <a:r>
                        <a:rPr lang="en-US" sz="1600" dirty="0">
                          <a:latin typeface="Arial" pitchFamily="34" charset="0"/>
                          <a:cs typeface="Arial" pitchFamily="34" charset="0"/>
                        </a:rPr>
                        <a:t>Only on a view</a:t>
                      </a:r>
                    </a:p>
                  </a:txBody>
                  <a:tcPr marL="13457" marR="13457" marT="13457" marB="13457" anchor="ctr"/>
                </a:tc>
                <a:tc>
                  <a:txBody>
                    <a:bodyPr/>
                    <a:lstStyle/>
                    <a:p>
                      <a:pPr algn="l"/>
                      <a:r>
                        <a:rPr lang="en-US" sz="1600" dirty="0" smtClean="0">
                          <a:latin typeface="Arial" pitchFamily="34" charset="0"/>
                          <a:cs typeface="Arial" pitchFamily="34" charset="0"/>
                        </a:rPr>
                        <a:t>   Object</a:t>
                      </a:r>
                      <a:endParaRPr lang="en-US" sz="1600" dirty="0">
                        <a:latin typeface="Arial" pitchFamily="34" charset="0"/>
                        <a:cs typeface="Arial" pitchFamily="34" charset="0"/>
                      </a:endParaRPr>
                    </a:p>
                  </a:txBody>
                  <a:tcPr marL="13457" marR="13457" marT="13457" marB="13457" anchor="ctr"/>
                </a:tc>
              </a:tr>
              <a:tr h="319636">
                <a:tc>
                  <a:txBody>
                    <a:bodyPr/>
                    <a:lstStyle/>
                    <a:p>
                      <a:pPr algn="ctr"/>
                      <a:r>
                        <a:rPr lang="en-US" sz="1600">
                          <a:latin typeface="Arial" pitchFamily="34" charset="0"/>
                          <a:cs typeface="Arial" pitchFamily="34" charset="0"/>
                        </a:rPr>
                        <a:t>P</a:t>
                      </a:r>
                    </a:p>
                  </a:txBody>
                  <a:tcPr marL="13457" marR="13457" marT="13457" marB="13457" anchor="ctr"/>
                </a:tc>
                <a:tc>
                  <a:txBody>
                    <a:bodyPr/>
                    <a:lstStyle/>
                    <a:p>
                      <a:r>
                        <a:rPr lang="en-US" sz="1600" dirty="0" smtClean="0">
                          <a:latin typeface="Arial" pitchFamily="34" charset="0"/>
                          <a:cs typeface="Arial" pitchFamily="34" charset="0"/>
                        </a:rPr>
                        <a:t>   Primary </a:t>
                      </a:r>
                      <a:r>
                        <a:rPr lang="en-US" sz="1600" dirty="0">
                          <a:latin typeface="Arial" pitchFamily="34" charset="0"/>
                          <a:cs typeface="Arial" pitchFamily="34" charset="0"/>
                        </a:rPr>
                        <a:t>Key</a:t>
                      </a:r>
                    </a:p>
                  </a:txBody>
                  <a:tcPr marL="13457" marR="13457" marT="13457" marB="13457" anchor="ctr"/>
                </a:tc>
                <a:tc>
                  <a:txBody>
                    <a:bodyPr/>
                    <a:lstStyle/>
                    <a:p>
                      <a:pPr algn="l"/>
                      <a:r>
                        <a:rPr lang="en-US" sz="1600" dirty="0" smtClean="0">
                          <a:latin typeface="Arial" pitchFamily="34" charset="0"/>
                          <a:cs typeface="Arial" pitchFamily="34" charset="0"/>
                        </a:rPr>
                        <a:t>   Object</a:t>
                      </a:r>
                      <a:endParaRPr lang="en-US" sz="1600" dirty="0">
                        <a:latin typeface="Arial" pitchFamily="34" charset="0"/>
                        <a:cs typeface="Arial" pitchFamily="34" charset="0"/>
                      </a:endParaRPr>
                    </a:p>
                  </a:txBody>
                  <a:tcPr marL="13457" marR="13457" marT="13457" marB="13457" anchor="ctr"/>
                </a:tc>
              </a:tr>
              <a:tr h="420109">
                <a:tc>
                  <a:txBody>
                    <a:bodyPr/>
                    <a:lstStyle/>
                    <a:p>
                      <a:pPr algn="ctr"/>
                      <a:r>
                        <a:rPr lang="en-US" sz="1600">
                          <a:latin typeface="Arial" pitchFamily="34" charset="0"/>
                          <a:cs typeface="Arial" pitchFamily="34" charset="0"/>
                        </a:rPr>
                        <a:t>R</a:t>
                      </a:r>
                    </a:p>
                  </a:txBody>
                  <a:tcPr marL="13457" marR="13457" marT="13457" marB="13457" anchor="ctr"/>
                </a:tc>
                <a:tc>
                  <a:txBody>
                    <a:bodyPr/>
                    <a:lstStyle/>
                    <a:p>
                      <a:r>
                        <a:rPr lang="en-US" sz="1600" dirty="0" smtClean="0">
                          <a:latin typeface="Arial" pitchFamily="34" charset="0"/>
                          <a:cs typeface="Arial" pitchFamily="34" charset="0"/>
                        </a:rPr>
                        <a:t>   Referential </a:t>
                      </a:r>
                      <a:r>
                        <a:rPr kumimoji="0" lang="en-US" sz="1600" kern="1200" dirty="0" smtClean="0">
                          <a:solidFill>
                            <a:schemeClr val="tx1"/>
                          </a:solidFill>
                          <a:latin typeface="Arial" pitchFamily="34" charset="0"/>
                          <a:ea typeface="+mn-ea"/>
                          <a:cs typeface="Arial" pitchFamily="34" charset="0"/>
                        </a:rPr>
                        <a:t>integrity</a:t>
                      </a:r>
                      <a:endParaRPr lang="en-US" sz="1600" dirty="0">
                        <a:latin typeface="Arial" pitchFamily="34" charset="0"/>
                        <a:cs typeface="Arial" pitchFamily="34" charset="0"/>
                      </a:endParaRPr>
                    </a:p>
                  </a:txBody>
                  <a:tcPr marL="13457" marR="13457" marT="13457" marB="13457" anchor="ctr"/>
                </a:tc>
                <a:tc>
                  <a:txBody>
                    <a:bodyPr/>
                    <a:lstStyle/>
                    <a:p>
                      <a:pPr algn="l"/>
                      <a:r>
                        <a:rPr lang="en-US" sz="1600" dirty="0" smtClean="0">
                          <a:latin typeface="Arial" pitchFamily="34" charset="0"/>
                          <a:cs typeface="Arial" pitchFamily="34" charset="0"/>
                        </a:rPr>
                        <a:t>   Column</a:t>
                      </a:r>
                      <a:endParaRPr lang="en-US" sz="1600" dirty="0">
                        <a:latin typeface="Arial" pitchFamily="34" charset="0"/>
                        <a:cs typeface="Arial" pitchFamily="34" charset="0"/>
                      </a:endParaRPr>
                    </a:p>
                  </a:txBody>
                  <a:tcPr marL="13457" marR="13457" marT="13457" marB="13457" anchor="ctr"/>
                </a:tc>
              </a:tr>
              <a:tr h="319636">
                <a:tc>
                  <a:txBody>
                    <a:bodyPr/>
                    <a:lstStyle/>
                    <a:p>
                      <a:pPr algn="ctr"/>
                      <a:r>
                        <a:rPr lang="en-US" sz="1600">
                          <a:latin typeface="Arial" pitchFamily="34" charset="0"/>
                          <a:cs typeface="Arial" pitchFamily="34" charset="0"/>
                        </a:rPr>
                        <a:t>U</a:t>
                      </a:r>
                    </a:p>
                  </a:txBody>
                  <a:tcPr marL="13457" marR="13457" marT="13457" marB="13457" anchor="ctr"/>
                </a:tc>
                <a:tc>
                  <a:txBody>
                    <a:bodyPr/>
                    <a:lstStyle/>
                    <a:p>
                      <a:r>
                        <a:rPr lang="en-US" sz="1600" dirty="0" smtClean="0">
                          <a:latin typeface="Arial" pitchFamily="34" charset="0"/>
                          <a:cs typeface="Arial" pitchFamily="34" charset="0"/>
                        </a:rPr>
                        <a:t>   Unique </a:t>
                      </a:r>
                      <a:r>
                        <a:rPr lang="en-US" sz="1600" dirty="0">
                          <a:latin typeface="Arial" pitchFamily="34" charset="0"/>
                          <a:cs typeface="Arial" pitchFamily="34" charset="0"/>
                        </a:rPr>
                        <a:t>Key</a:t>
                      </a:r>
                    </a:p>
                  </a:txBody>
                  <a:tcPr marL="13457" marR="13457" marT="13457" marB="13457" anchor="ctr"/>
                </a:tc>
                <a:tc>
                  <a:txBody>
                    <a:bodyPr/>
                    <a:lstStyle/>
                    <a:p>
                      <a:pPr algn="l"/>
                      <a:r>
                        <a:rPr lang="en-US" sz="1600" dirty="0" smtClean="0">
                          <a:latin typeface="Arial" pitchFamily="34" charset="0"/>
                          <a:cs typeface="Arial" pitchFamily="34" charset="0"/>
                        </a:rPr>
                        <a:t>   Column</a:t>
                      </a:r>
                      <a:endParaRPr lang="en-US" sz="1600" dirty="0">
                        <a:latin typeface="Arial" pitchFamily="34" charset="0"/>
                        <a:cs typeface="Arial" pitchFamily="34" charset="0"/>
                      </a:endParaRPr>
                    </a:p>
                  </a:txBody>
                  <a:tcPr marL="13457" marR="13457" marT="13457" marB="13457" anchor="ctr"/>
                </a:tc>
              </a:tr>
              <a:tr h="420109">
                <a:tc>
                  <a:txBody>
                    <a:bodyPr/>
                    <a:lstStyle/>
                    <a:p>
                      <a:pPr algn="ctr"/>
                      <a:r>
                        <a:rPr lang="en-US" sz="1600">
                          <a:latin typeface="Arial" pitchFamily="34" charset="0"/>
                          <a:cs typeface="Arial" pitchFamily="34" charset="0"/>
                        </a:rPr>
                        <a:t>V</a:t>
                      </a:r>
                    </a:p>
                  </a:txBody>
                  <a:tcPr marL="13457" marR="13457" marT="13457" marB="13457" anchor="ctr"/>
                </a:tc>
                <a:tc>
                  <a:txBody>
                    <a:bodyPr/>
                    <a:lstStyle/>
                    <a:p>
                      <a:r>
                        <a:rPr lang="en-US" sz="1600" dirty="0" smtClean="0">
                          <a:latin typeface="Arial" pitchFamily="34" charset="0"/>
                          <a:cs typeface="Arial" pitchFamily="34" charset="0"/>
                        </a:rPr>
                        <a:t>   Check </a:t>
                      </a:r>
                      <a:r>
                        <a:rPr lang="en-US" sz="1600" dirty="0">
                          <a:latin typeface="Arial" pitchFamily="34" charset="0"/>
                          <a:cs typeface="Arial" pitchFamily="34" charset="0"/>
                        </a:rPr>
                        <a:t>Option on a view</a:t>
                      </a:r>
                    </a:p>
                  </a:txBody>
                  <a:tcPr marL="13457" marR="13457" marT="13457" marB="13457" anchor="ctr"/>
                </a:tc>
                <a:tc>
                  <a:txBody>
                    <a:bodyPr/>
                    <a:lstStyle/>
                    <a:p>
                      <a:pPr algn="l"/>
                      <a:r>
                        <a:rPr lang="en-US" sz="1600" dirty="0" smtClean="0">
                          <a:latin typeface="Arial" pitchFamily="34" charset="0"/>
                          <a:cs typeface="Arial" pitchFamily="34" charset="0"/>
                        </a:rPr>
                        <a:t>   Object</a:t>
                      </a:r>
                      <a:endParaRPr lang="en-US" sz="1600" dirty="0">
                        <a:latin typeface="Arial" pitchFamily="34" charset="0"/>
                        <a:cs typeface="Arial" pitchFamily="34" charset="0"/>
                      </a:endParaRPr>
                    </a:p>
                  </a:txBody>
                  <a:tcPr marL="13457" marR="13457" marT="13457" marB="13457" anchor="ctr"/>
                </a:tc>
              </a:tr>
            </a:tbl>
          </a:graphicData>
        </a:graphic>
      </p:graphicFrame>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400" b="1" i="1" dirty="0" smtClean="0">
                <a:latin typeface="Arial" pitchFamily="34" charset="0"/>
                <a:cs typeface="Arial" pitchFamily="34" charset="0"/>
              </a:rPr>
              <a:t>CREATE GLOBAL TEMPORARY TABLE statement (DDL)</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10" name="Rectangle 9"/>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GLOBAL TEMPORARY TABLE</a:t>
            </a:r>
          </a:p>
        </p:txBody>
      </p:sp>
      <p:sp>
        <p:nvSpPr>
          <p:cNvPr id="8" name="Rectangle 7"/>
          <p:cNvSpPr/>
          <p:nvPr/>
        </p:nvSpPr>
        <p:spPr>
          <a:xfrm>
            <a:off x="381000" y="1387495"/>
            <a:ext cx="8382000" cy="1508105"/>
          </a:xfrm>
          <a:prstGeom prst="rect">
            <a:avLst/>
          </a:prstGeom>
        </p:spPr>
        <p:txBody>
          <a:bodyPr wrap="square">
            <a:spAutoFit/>
          </a:bodyPr>
          <a:lstStyle/>
          <a:p>
            <a:r>
              <a:rPr lang="en-US" sz="2800" dirty="0" smtClean="0">
                <a:latin typeface="Arial" pitchFamily="34" charset="0"/>
                <a:cs typeface="Arial" pitchFamily="34" charset="0"/>
              </a:rPr>
              <a:t>The data in a global temporary table is </a:t>
            </a:r>
            <a:r>
              <a:rPr lang="en-US" sz="3600" b="1" dirty="0" smtClean="0">
                <a:latin typeface="Arial" pitchFamily="34" charset="0"/>
                <a:cs typeface="Arial" pitchFamily="34" charset="0"/>
              </a:rPr>
              <a:t>private</a:t>
            </a:r>
            <a:r>
              <a:rPr lang="en-US" sz="2800" dirty="0" smtClean="0">
                <a:latin typeface="Arial" pitchFamily="34" charset="0"/>
                <a:cs typeface="Arial" pitchFamily="34" charset="0"/>
              </a:rPr>
              <a:t>, such that data inserted by a session can only be accessed by that session.</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10" name="Rectangle 9"/>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GLOBAL TEMPORARY TABLE</a:t>
            </a:r>
          </a:p>
        </p:txBody>
      </p:sp>
      <p:sp>
        <p:nvSpPr>
          <p:cNvPr id="13" name="Rectangle 12"/>
          <p:cNvSpPr/>
          <p:nvPr/>
        </p:nvSpPr>
        <p:spPr>
          <a:xfrm>
            <a:off x="152400" y="1170325"/>
            <a:ext cx="8839200" cy="3477875"/>
          </a:xfrm>
          <a:prstGeom prst="rect">
            <a:avLst/>
          </a:prstGeom>
          <a:solidFill>
            <a:schemeClr val="bg1">
              <a:lumMod val="95000"/>
            </a:schemeClr>
          </a:solidFill>
        </p:spPr>
        <p:txBody>
          <a:bodyPr wrap="square">
            <a:spAutoFit/>
          </a:bodyPr>
          <a:lstStyle/>
          <a:p>
            <a:pPr marL="457200" indent="-457200">
              <a:buFont typeface="+mj-lt"/>
              <a:buAutoNum type="arabicPeriod"/>
            </a:pPr>
            <a:r>
              <a:rPr lang="en-US" sz="2000" dirty="0" smtClean="0">
                <a:latin typeface="Arial" pitchFamily="34" charset="0"/>
                <a:cs typeface="Arial" pitchFamily="34" charset="0"/>
              </a:rPr>
              <a:t>If the </a:t>
            </a:r>
            <a:r>
              <a:rPr lang="en-US" sz="2000" b="1" dirty="0" smtClean="0">
                <a:latin typeface="Arial" pitchFamily="34" charset="0"/>
                <a:cs typeface="Arial" pitchFamily="34" charset="0"/>
              </a:rPr>
              <a:t>TRUNCATE</a:t>
            </a:r>
            <a:r>
              <a:rPr lang="en-US" sz="2000" dirty="0" smtClean="0">
                <a:latin typeface="Arial" pitchFamily="34" charset="0"/>
                <a:cs typeface="Arial" pitchFamily="34" charset="0"/>
              </a:rPr>
              <a:t> statement is issued against a temporary table, only the session specific data is truncated. </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Data in temporary tables is </a:t>
            </a:r>
            <a:r>
              <a:rPr lang="en-US" sz="2000" b="1" dirty="0" smtClean="0">
                <a:latin typeface="Arial" pitchFamily="34" charset="0"/>
                <a:cs typeface="Arial" pitchFamily="34" charset="0"/>
              </a:rPr>
              <a:t>automatically deleted </a:t>
            </a:r>
            <a:r>
              <a:rPr lang="en-US" sz="2000" dirty="0" smtClean="0">
                <a:latin typeface="Arial" pitchFamily="34" charset="0"/>
                <a:cs typeface="Arial" pitchFamily="34" charset="0"/>
              </a:rPr>
              <a:t>at the end of the database session, even if it ends abnormally.</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b="1" dirty="0" smtClean="0">
                <a:latin typeface="Arial" pitchFamily="34" charset="0"/>
                <a:cs typeface="Arial" pitchFamily="34" charset="0"/>
              </a:rPr>
              <a:t>INDEXES</a:t>
            </a:r>
            <a:r>
              <a:rPr lang="en-US" sz="2000" dirty="0" smtClean="0">
                <a:latin typeface="Arial" pitchFamily="34" charset="0"/>
                <a:cs typeface="Arial" pitchFamily="34" charset="0"/>
              </a:rPr>
              <a:t> can be created on temporary tables.</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b="1" dirty="0" smtClean="0">
                <a:latin typeface="Arial" pitchFamily="34" charset="0"/>
                <a:cs typeface="Arial" pitchFamily="34" charset="0"/>
              </a:rPr>
              <a:t>VIEWS</a:t>
            </a:r>
            <a:r>
              <a:rPr lang="en-US" sz="2000" dirty="0" smtClean="0">
                <a:latin typeface="Arial" pitchFamily="34" charset="0"/>
                <a:cs typeface="Arial" pitchFamily="34" charset="0"/>
              </a:rPr>
              <a:t> can be created against temporary tables.</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Temporary tables can have </a:t>
            </a:r>
            <a:r>
              <a:rPr lang="en-US" sz="2000" b="1" dirty="0" smtClean="0">
                <a:latin typeface="Arial" pitchFamily="34" charset="0"/>
                <a:cs typeface="Arial" pitchFamily="34" charset="0"/>
              </a:rPr>
              <a:t>TRIGGERS</a:t>
            </a:r>
            <a:r>
              <a:rPr lang="en-US" sz="2000" dirty="0" smtClean="0">
                <a:latin typeface="Arial" pitchFamily="34" charset="0"/>
                <a:cs typeface="Arial" pitchFamily="34" charset="0"/>
              </a:rPr>
              <a:t> associated with them.</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solidFill>
                  <a:srgbClr val="FF0000"/>
                </a:solidFill>
                <a:latin typeface="Arial" pitchFamily="34" charset="0"/>
                <a:cs typeface="Arial" pitchFamily="34" charset="0"/>
              </a:rPr>
              <a:t>Example Next</a:t>
            </a:r>
            <a:endParaRPr lang="en-US" sz="2000" b="1" dirty="0">
              <a:latin typeface="Arial" pitchFamily="34" charset="0"/>
              <a:cs typeface="Arial" pitchFamily="34" charset="0"/>
            </a:endParaRPr>
          </a:p>
        </p:txBody>
      </p:sp>
      <p:sp>
        <p:nvSpPr>
          <p:cNvPr id="8" name="Rectangle 7"/>
          <p:cNvSpPr/>
          <p:nvPr/>
        </p:nvSpPr>
        <p:spPr>
          <a:xfrm>
            <a:off x="152400" y="990600"/>
            <a:ext cx="8839200" cy="2246769"/>
          </a:xfrm>
          <a:prstGeom prst="rect">
            <a:avLst/>
          </a:prstGeom>
        </p:spPr>
        <p:txBody>
          <a:bodyPr wrap="square">
            <a:spAutoFit/>
          </a:bodyPr>
          <a:lstStyle/>
          <a:p>
            <a:r>
              <a:rPr lang="en-US" sz="2000" dirty="0" smtClean="0">
                <a:latin typeface="Arial" pitchFamily="34" charset="0"/>
                <a:cs typeface="Arial" pitchFamily="34" charset="0"/>
              </a:rPr>
              <a:t>CREATE GLOBAL TEMPORARY TABLE </a:t>
            </a:r>
            <a:r>
              <a:rPr lang="en-US" sz="2000" i="1" dirty="0" smtClean="0">
                <a:latin typeface="Arial" pitchFamily="34" charset="0"/>
                <a:cs typeface="Arial" pitchFamily="34" charset="0"/>
              </a:rPr>
              <a:t>TName</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    column_name1 datatype (size),</a:t>
            </a:r>
            <a:br>
              <a:rPr lang="en-US" sz="2000" dirty="0" smtClean="0">
                <a:latin typeface="Arial" pitchFamily="34" charset="0"/>
                <a:cs typeface="Arial" pitchFamily="34" charset="0"/>
              </a:rPr>
            </a:br>
            <a:r>
              <a:rPr lang="en-US" sz="2000" dirty="0" smtClean="0">
                <a:latin typeface="Arial" pitchFamily="34" charset="0"/>
                <a:cs typeface="Arial" pitchFamily="34" charset="0"/>
              </a:rPr>
              <a:t>    column_name2 datatype (size),</a:t>
            </a:r>
            <a:br>
              <a:rPr lang="en-US" sz="2000" dirty="0" smtClean="0">
                <a:latin typeface="Arial" pitchFamily="34" charset="0"/>
                <a:cs typeface="Arial" pitchFamily="34" charset="0"/>
              </a:rPr>
            </a:br>
            <a:r>
              <a:rPr lang="en-US" sz="2000" dirty="0" smtClean="0">
                <a:latin typeface="Arial" pitchFamily="34" charset="0"/>
                <a:cs typeface="Arial" pitchFamily="34" charset="0"/>
              </a:rPr>
              <a:t>    column_name3 datatype (size),</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GLOBAL TEMPORARY TABLE Syntax</a:t>
            </a:r>
          </a:p>
        </p:txBody>
      </p:sp>
      <p:sp>
        <p:nvSpPr>
          <p:cNvPr id="7" name="Rectangle 6"/>
          <p:cNvSpPr/>
          <p:nvPr/>
        </p:nvSpPr>
        <p:spPr>
          <a:xfrm>
            <a:off x="228600" y="1182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Data modeling</a:t>
            </a: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371600"/>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36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a:t>
            </a:r>
            <a:endParaRPr kumimoji="0" lang="en-US" sz="24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304800" y="3276600"/>
            <a:ext cx="8610600" cy="1754326"/>
          </a:xfrm>
          <a:prstGeom prst="rect">
            <a:avLst/>
          </a:prstGeom>
        </p:spPr>
        <p:txBody>
          <a:bodyPr wrap="square">
            <a:spAutoFit/>
          </a:bodyPr>
          <a:lstStyle/>
          <a:p>
            <a:pPr algn="ctr"/>
            <a:r>
              <a:rPr lang="en-US" sz="3600" b="1" dirty="0" smtClean="0">
                <a:latin typeface="Arial" pitchFamily="34" charset="0"/>
                <a:cs typeface="Arial" pitchFamily="34" charset="0"/>
              </a:rPr>
              <a:t>Data modeling</a:t>
            </a:r>
            <a:r>
              <a:rPr lang="en-US" sz="3600" dirty="0" smtClean="0">
                <a:latin typeface="Arial" pitchFamily="34" charset="0"/>
                <a:cs typeface="Arial" pitchFamily="34" charset="0"/>
              </a:rPr>
              <a:t> involves a progression from conceptual model to logical model to physical schema.</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676400"/>
            <a:ext cx="8458200" cy="3124200"/>
          </a:xfrm>
          <a:prstGeom prst="rect">
            <a:avLst/>
          </a:prstGeom>
        </p:spPr>
        <p:txBody>
          <a:bodyPr>
            <a:noAutofit/>
          </a:bodyPr>
          <a:lstStyle/>
          <a:p>
            <a:pPr lvl="0">
              <a:spcBef>
                <a:spcPct val="0"/>
              </a:spcBef>
              <a:defRPr/>
            </a:pPr>
            <a:r>
              <a:rPr lang="en-US" sz="2000" dirty="0" smtClean="0">
                <a:latin typeface="Arial" pitchFamily="34" charset="0"/>
                <a:cs typeface="Arial" pitchFamily="34" charset="0"/>
              </a:rPr>
              <a:t>SQL&gt; CREATE GLOBAL TEMPORARY TABLE Persons</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      ID int,</a:t>
            </a:r>
            <a:br>
              <a:rPr lang="en-US" sz="2000" dirty="0" smtClean="0">
                <a:latin typeface="Arial" pitchFamily="34" charset="0"/>
                <a:cs typeface="Arial" pitchFamily="34" charset="0"/>
              </a:rPr>
            </a:br>
            <a:r>
              <a:rPr lang="en-US" sz="2000" dirty="0" smtClean="0">
                <a:latin typeface="Arial" pitchFamily="34" charset="0"/>
                <a:cs typeface="Arial" pitchFamily="34" charset="0"/>
              </a:rPr>
              <a:t>      LastName varchar2 (25),</a:t>
            </a:r>
            <a:br>
              <a:rPr lang="en-US" sz="2000" dirty="0" smtClean="0">
                <a:latin typeface="Arial" pitchFamily="34" charset="0"/>
                <a:cs typeface="Arial" pitchFamily="34" charset="0"/>
              </a:rPr>
            </a:br>
            <a:r>
              <a:rPr lang="en-US" sz="2000" dirty="0" smtClean="0">
                <a:latin typeface="Arial" pitchFamily="34" charset="0"/>
                <a:cs typeface="Arial" pitchFamily="34" charset="0"/>
              </a:rPr>
              <a:t>      FirstName varchar2 (25),</a:t>
            </a:r>
            <a:br>
              <a:rPr lang="en-US" sz="2000" dirty="0" smtClean="0">
                <a:latin typeface="Arial" pitchFamily="34" charset="0"/>
                <a:cs typeface="Arial" pitchFamily="34" charset="0"/>
              </a:rPr>
            </a:br>
            <a:r>
              <a:rPr lang="en-US" sz="2000" dirty="0" smtClean="0">
                <a:latin typeface="Arial" pitchFamily="34" charset="0"/>
                <a:cs typeface="Arial" pitchFamily="34" charset="0"/>
              </a:rPr>
              <a:t>      Address varchar2 (250),</a:t>
            </a:r>
            <a:br>
              <a:rPr lang="en-US" sz="2000" dirty="0" smtClean="0">
                <a:latin typeface="Arial" pitchFamily="34" charset="0"/>
                <a:cs typeface="Arial" pitchFamily="34" charset="0"/>
              </a:rPr>
            </a:br>
            <a:r>
              <a:rPr lang="en-US" sz="2000" dirty="0" smtClean="0">
                <a:latin typeface="Arial" pitchFamily="34" charset="0"/>
                <a:cs typeface="Arial" pitchFamily="34" charset="0"/>
              </a:rPr>
              <a:t>      City varchar2 (20),</a:t>
            </a:r>
          </a:p>
          <a:p>
            <a:pPr lvl="0">
              <a:spcBef>
                <a:spcPct val="0"/>
              </a:spcBef>
              <a:defRPr/>
            </a:pPr>
            <a:r>
              <a:rPr lang="en-US" sz="2000" dirty="0" smtClean="0">
                <a:latin typeface="Arial" pitchFamily="34" charset="0"/>
                <a:cs typeface="Arial" pitchFamily="34" charset="0"/>
              </a:rPr>
              <a:t>      Hiredate date ,</a:t>
            </a:r>
          </a:p>
          <a:p>
            <a:pPr lvl="0">
              <a:spcBef>
                <a:spcPct val="0"/>
              </a:spcBef>
              <a:defRPr/>
            </a:pPr>
            <a:r>
              <a:rPr lang="en-US" sz="2000" dirty="0" smtClean="0">
                <a:latin typeface="Arial" pitchFamily="34" charset="0"/>
                <a:cs typeface="Arial" pitchFamily="34" charset="0"/>
              </a:rPr>
              <a:t>      Salary number</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endParaRPr kumimoji="0" lang="en-US" sz="20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3" name="Rectangle 2"/>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GLOBAL TEMPORARY TABLE </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GLOBAL TEMPORARY TABLE </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7" name="Rectangle 6"/>
          <p:cNvSpPr/>
          <p:nvPr/>
        </p:nvSpPr>
        <p:spPr>
          <a:xfrm>
            <a:off x="381000" y="2133600"/>
            <a:ext cx="8458200" cy="1384995"/>
          </a:xfrm>
          <a:prstGeom prst="rect">
            <a:avLst/>
          </a:prstGeom>
          <a:solidFill>
            <a:schemeClr val="bg1">
              <a:lumMod val="95000"/>
            </a:schemeClr>
          </a:solidFill>
        </p:spPr>
        <p:txBody>
          <a:bodyPr wrap="square">
            <a:spAutoFit/>
          </a:bodyPr>
          <a:lstStyle/>
          <a:p>
            <a:r>
              <a:rPr lang="en-US" sz="2800" b="1" dirty="0" smtClean="0">
                <a:latin typeface="Arial" pitchFamily="34" charset="0"/>
                <a:cs typeface="Arial" pitchFamily="34" charset="0"/>
              </a:rPr>
              <a:t>ON COMMIT</a:t>
            </a:r>
            <a:r>
              <a:rPr lang="en-US" sz="2800" dirty="0" smtClean="0">
                <a:latin typeface="Arial" pitchFamily="34" charset="0"/>
                <a:cs typeface="Arial" pitchFamily="34" charset="0"/>
              </a:rPr>
              <a:t> clause indicates if the data in the table is </a:t>
            </a:r>
            <a:r>
              <a:rPr lang="en-US" sz="2800" b="1" dirty="0" smtClean="0">
                <a:latin typeface="Arial" pitchFamily="34" charset="0"/>
                <a:cs typeface="Arial" pitchFamily="34" charset="0"/>
              </a:rPr>
              <a:t>transaction-specific </a:t>
            </a:r>
            <a:r>
              <a:rPr lang="en-US" sz="2800" dirty="0" smtClean="0">
                <a:latin typeface="Arial" pitchFamily="34" charset="0"/>
                <a:cs typeface="Arial" pitchFamily="34" charset="0"/>
              </a:rPr>
              <a:t>(the default) or </a:t>
            </a:r>
            <a:r>
              <a:rPr lang="en-US" sz="2800" b="1" dirty="0" smtClean="0">
                <a:latin typeface="Arial" pitchFamily="34" charset="0"/>
                <a:cs typeface="Arial" pitchFamily="34" charset="0"/>
              </a:rPr>
              <a:t>session-specific.</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4" name="Rectangle 3"/>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CREATE GLOBAL TEMPORARY TABLE Syntax </a:t>
            </a:r>
          </a:p>
        </p:txBody>
      </p:sp>
      <p:sp>
        <p:nvSpPr>
          <p:cNvPr id="5" name="Subtitle 2"/>
          <p:cNvSpPr txBox="1">
            <a:spLocks/>
          </p:cNvSpPr>
          <p:nvPr/>
        </p:nvSpPr>
        <p:spPr>
          <a:xfrm>
            <a:off x="1219200" y="51816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8" name="Rectangle 7"/>
          <p:cNvSpPr/>
          <p:nvPr/>
        </p:nvSpPr>
        <p:spPr>
          <a:xfrm>
            <a:off x="152400" y="1828800"/>
            <a:ext cx="8839200" cy="1538883"/>
          </a:xfrm>
          <a:prstGeom prst="rect">
            <a:avLst/>
          </a:prstGeom>
          <a:solidFill>
            <a:schemeClr val="bg1">
              <a:lumMod val="95000"/>
            </a:schemeClr>
          </a:solidFill>
        </p:spPr>
        <p:txBody>
          <a:bodyPr wrap="square">
            <a:spAutoFit/>
          </a:bodyPr>
          <a:lstStyle/>
          <a:p>
            <a:pPr algn="just"/>
            <a:r>
              <a:rPr lang="en-US" sz="2000" b="1" dirty="0" smtClean="0">
                <a:latin typeface="Arial" pitchFamily="34" charset="0"/>
                <a:cs typeface="Arial" pitchFamily="34" charset="0"/>
              </a:rPr>
              <a:t>DELETE ROWS </a:t>
            </a:r>
            <a:r>
              <a:rPr lang="en-US" dirty="0" smtClean="0">
                <a:latin typeface="Arial" pitchFamily="34" charset="0"/>
                <a:cs typeface="Arial" pitchFamily="34" charset="0"/>
              </a:rPr>
              <a:t>: This creates a temporary table that is transaction specific.</a:t>
            </a:r>
          </a:p>
          <a:p>
            <a:pPr algn="just"/>
            <a:r>
              <a:rPr lang="en-US" dirty="0" smtClean="0">
                <a:latin typeface="Arial" pitchFamily="34" charset="0"/>
                <a:cs typeface="Arial" pitchFamily="34" charset="0"/>
              </a:rPr>
              <a:t>The database truncates the table (delete all rows) after each commit.</a:t>
            </a:r>
          </a:p>
          <a:p>
            <a:pPr algn="just"/>
            <a:endParaRPr lang="en-US" dirty="0" smtClean="0">
              <a:latin typeface="Arial" pitchFamily="34" charset="0"/>
              <a:cs typeface="Arial" pitchFamily="34" charset="0"/>
            </a:endParaRPr>
          </a:p>
          <a:p>
            <a:pPr algn="just"/>
            <a:r>
              <a:rPr lang="en-US" sz="2000" b="1" dirty="0" smtClean="0">
                <a:latin typeface="Arial" pitchFamily="34" charset="0"/>
                <a:cs typeface="Arial" pitchFamily="34" charset="0"/>
              </a:rPr>
              <a:t>PRESERVE ROWS </a:t>
            </a:r>
            <a:r>
              <a:rPr lang="en-US" dirty="0" smtClean="0">
                <a:latin typeface="Arial" pitchFamily="34" charset="0"/>
                <a:cs typeface="Arial" pitchFamily="34" charset="0"/>
              </a:rPr>
              <a:t>: This creates a temporary table that is session specific.</a:t>
            </a:r>
          </a:p>
          <a:p>
            <a:pPr algn="just"/>
            <a:r>
              <a:rPr lang="en-US" dirty="0" smtClean="0">
                <a:latin typeface="Arial" pitchFamily="34" charset="0"/>
                <a:cs typeface="Arial" pitchFamily="34" charset="0"/>
              </a:rPr>
              <a:t>The database truncates the table when you terminate the session.</a:t>
            </a:r>
            <a:endParaRPr lang="en-US" dirty="0">
              <a:latin typeface="Arial" pitchFamily="34" charset="0"/>
              <a:cs typeface="Arial" pitchFamily="34" charset="0"/>
            </a:endParaRPr>
          </a:p>
        </p:txBody>
      </p:sp>
      <p:sp>
        <p:nvSpPr>
          <p:cNvPr id="9" name="Rectangle 8"/>
          <p:cNvSpPr/>
          <p:nvPr/>
        </p:nvSpPr>
        <p:spPr>
          <a:xfrm>
            <a:off x="304800" y="3810000"/>
            <a:ext cx="8001000" cy="1015663"/>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ON COMMIT DELETE ROWS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ON COMMIT PRESERVER ROWS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400" b="1" i="1" dirty="0" smtClean="0">
                <a:latin typeface="Arial" pitchFamily="34" charset="0"/>
                <a:cs typeface="Arial" pitchFamily="34" charset="0"/>
              </a:rPr>
              <a:t>Identity Columns</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447800"/>
            <a:ext cx="8686800" cy="2246769"/>
          </a:xfrm>
          <a:prstGeom prst="rect">
            <a:avLst/>
          </a:prstGeom>
        </p:spPr>
        <p:txBody>
          <a:bodyPr wrap="square">
            <a:spAutoFit/>
          </a:bodyPr>
          <a:lstStyle/>
          <a:p>
            <a:pPr algn="just"/>
            <a:r>
              <a:rPr lang="en-US" sz="2800" dirty="0" smtClean="0">
                <a:latin typeface="Arial" pitchFamily="34" charset="0"/>
                <a:cs typeface="Arial" pitchFamily="34" charset="0"/>
              </a:rPr>
              <a:t>In previous releases of the Oracle database, there was no direct equivalent of the </a:t>
            </a:r>
            <a:r>
              <a:rPr lang="en-US" sz="2800" b="1" dirty="0" smtClean="0">
                <a:latin typeface="Arial" pitchFamily="34" charset="0"/>
                <a:cs typeface="Arial" pitchFamily="34" charset="0"/>
              </a:rPr>
              <a:t>AutoNumber</a:t>
            </a:r>
            <a:r>
              <a:rPr lang="en-US" sz="2800" dirty="0" smtClean="0">
                <a:latin typeface="Arial" pitchFamily="34" charset="0"/>
                <a:cs typeface="Arial" pitchFamily="34" charset="0"/>
              </a:rPr>
              <a:t> or </a:t>
            </a:r>
            <a:r>
              <a:rPr lang="en-US" sz="2800" b="1" dirty="0" smtClean="0">
                <a:latin typeface="Arial" pitchFamily="34" charset="0"/>
                <a:cs typeface="Arial" pitchFamily="34" charset="0"/>
              </a:rPr>
              <a:t>Identity</a:t>
            </a:r>
            <a:r>
              <a:rPr lang="en-US" sz="2800" dirty="0" smtClean="0">
                <a:latin typeface="Arial" pitchFamily="34" charset="0"/>
                <a:cs typeface="Arial" pitchFamily="34" charset="0"/>
              </a:rPr>
              <a:t> functionality of other database engines. Instead, this behavior had to be implemented using a combination of sequences and triggers.</a:t>
            </a:r>
            <a:endParaRPr lang="en-US" sz="2800" dirty="0">
              <a:latin typeface="Arial" pitchFamily="34" charset="0"/>
              <a:cs typeface="Arial" pitchFamily="34" charset="0"/>
            </a:endParaRPr>
          </a:p>
        </p:txBody>
      </p:sp>
      <p:sp>
        <p:nvSpPr>
          <p:cNvPr id="4" name="Rectangle 3"/>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Identity Columns</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solidFill>
                  <a:srgbClr val="FF0000"/>
                </a:solidFill>
                <a:latin typeface="Arial" pitchFamily="34" charset="0"/>
                <a:cs typeface="Arial" pitchFamily="34" charset="0"/>
              </a:rPr>
              <a:t>Example Next</a:t>
            </a:r>
            <a:endParaRPr lang="en-US" sz="2000" b="1" dirty="0">
              <a:latin typeface="Arial" pitchFamily="34" charset="0"/>
              <a:cs typeface="Arial" pitchFamily="34" charset="0"/>
            </a:endParaRP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IDENTITY COLUMNS IN TABLE Syntax</a:t>
            </a:r>
          </a:p>
        </p:txBody>
      </p:sp>
      <p:sp>
        <p:nvSpPr>
          <p:cNvPr id="7" name="Rectangle 6"/>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Create Table</a:t>
            </a: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9" name="Rectangle 8"/>
          <p:cNvSpPr/>
          <p:nvPr/>
        </p:nvSpPr>
        <p:spPr>
          <a:xfrm>
            <a:off x="304800" y="1896070"/>
            <a:ext cx="8610600" cy="707886"/>
          </a:xfrm>
          <a:prstGeom prst="rect">
            <a:avLst/>
          </a:prstGeom>
          <a:solidFill>
            <a:schemeClr val="bg1">
              <a:lumMod val="95000"/>
            </a:schemeClr>
          </a:solidFill>
        </p:spPr>
        <p:txBody>
          <a:bodyPr wrap="square">
            <a:spAutoFit/>
          </a:bodyPr>
          <a:lstStyle/>
          <a:p>
            <a:r>
              <a:rPr lang="en-US" sz="2000" b="1" dirty="0" smtClean="0">
                <a:latin typeface="Arial" pitchFamily="34" charset="0"/>
                <a:cs typeface="Arial" pitchFamily="34" charset="0"/>
              </a:rPr>
              <a:t>GENERATED [ ALWAYS | BY DEFAULT [ ON NULL ] ]</a:t>
            </a:r>
          </a:p>
          <a:p>
            <a:r>
              <a:rPr lang="en-US" sz="2000" b="1" dirty="0" smtClean="0">
                <a:latin typeface="Arial" pitchFamily="34" charset="0"/>
                <a:cs typeface="Arial" pitchFamily="34" charset="0"/>
              </a:rPr>
              <a:t>AS IDENTITY [ ( identity_options ) ]</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9200" y="53340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10" name="Rectangle 9"/>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Identity Columns</a:t>
            </a:r>
          </a:p>
        </p:txBody>
      </p:sp>
      <p:sp>
        <p:nvSpPr>
          <p:cNvPr id="4" name="Title 1"/>
          <p:cNvSpPr txBox="1">
            <a:spLocks/>
          </p:cNvSpPr>
          <p:nvPr/>
        </p:nvSpPr>
        <p:spPr>
          <a:xfrm>
            <a:off x="228600" y="609600"/>
            <a:ext cx="8458200" cy="1447800"/>
          </a:xfrm>
          <a:prstGeom prst="rect">
            <a:avLst/>
          </a:prstGeom>
          <a:solidFill>
            <a:schemeClr val="bg1">
              <a:lumMod val="95000"/>
            </a:schemeClr>
          </a:solidFill>
        </p:spPr>
        <p:txBody>
          <a:bodyPr>
            <a:noAutofit/>
          </a:bodyPr>
          <a:lstStyle/>
          <a:p>
            <a:pPr lvl="0">
              <a:spcBef>
                <a:spcPct val="0"/>
              </a:spcBef>
              <a:defRPr/>
            </a:pPr>
            <a:r>
              <a:rPr lang="en-US" dirty="0" smtClean="0">
                <a:latin typeface="Arial" pitchFamily="34" charset="0"/>
                <a:cs typeface="Arial" pitchFamily="34" charset="0"/>
              </a:rPr>
              <a:t>SQL&gt; CREATE TABLE Persons</a:t>
            </a:r>
            <a:br>
              <a:rPr lang="en-US" dirty="0" smtClean="0">
                <a:latin typeface="Arial" pitchFamily="34" charset="0"/>
                <a:cs typeface="Arial" pitchFamily="34" charset="0"/>
              </a:rPr>
            </a:b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ID int </a:t>
            </a:r>
            <a:r>
              <a:rPr lang="en-US" sz="2000" b="1" dirty="0" smtClean="0">
                <a:latin typeface="Arial" pitchFamily="34" charset="0"/>
                <a:cs typeface="Arial" pitchFamily="34" charset="0"/>
              </a:rPr>
              <a:t>GENERATED ALWAYS AS IDENTITY</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LastName varchar2 (25)</a:t>
            </a:r>
            <a:br>
              <a:rPr lang="en-US" dirty="0" smtClean="0">
                <a:latin typeface="Arial" pitchFamily="34" charset="0"/>
                <a:cs typeface="Arial" pitchFamily="34" charset="0"/>
              </a:rPr>
            </a:br>
            <a:r>
              <a:rPr lang="en-US" dirty="0" smtClean="0">
                <a:latin typeface="Arial" pitchFamily="34" charset="0"/>
                <a:cs typeface="Arial" pitchFamily="34" charset="0"/>
              </a:rPr>
              <a:t>);</a:t>
            </a:r>
            <a:endParaRPr kumimoji="0" lang="en-US"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7" name="Title 1"/>
          <p:cNvSpPr txBox="1">
            <a:spLocks/>
          </p:cNvSpPr>
          <p:nvPr/>
        </p:nvSpPr>
        <p:spPr>
          <a:xfrm>
            <a:off x="228600" y="2209800"/>
            <a:ext cx="8458200" cy="1447800"/>
          </a:xfrm>
          <a:prstGeom prst="rect">
            <a:avLst/>
          </a:prstGeom>
          <a:solidFill>
            <a:schemeClr val="bg1">
              <a:lumMod val="95000"/>
            </a:schemeClr>
          </a:solidFill>
        </p:spPr>
        <p:txBody>
          <a:bodyPr>
            <a:noAutofit/>
          </a:bodyPr>
          <a:lstStyle/>
          <a:p>
            <a:pPr lvl="0">
              <a:spcBef>
                <a:spcPct val="0"/>
              </a:spcBef>
              <a:defRPr/>
            </a:pPr>
            <a:r>
              <a:rPr lang="en-US" dirty="0" smtClean="0">
                <a:latin typeface="Arial" pitchFamily="34" charset="0"/>
                <a:cs typeface="Arial" pitchFamily="34" charset="0"/>
              </a:rPr>
              <a:t>SQL&gt; CREATE TABLE Persons</a:t>
            </a:r>
            <a:br>
              <a:rPr lang="en-US" dirty="0" smtClean="0">
                <a:latin typeface="Arial" pitchFamily="34" charset="0"/>
                <a:cs typeface="Arial" pitchFamily="34" charset="0"/>
              </a:rPr>
            </a:b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ID int </a:t>
            </a:r>
            <a:r>
              <a:rPr lang="en-US" sz="2000" b="1" dirty="0" smtClean="0">
                <a:latin typeface="Arial" pitchFamily="34" charset="0"/>
                <a:cs typeface="Arial" pitchFamily="34" charset="0"/>
              </a:rPr>
              <a:t>GENERATED BY DEFAULT AS IDENTITY</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LastName varchar2 (25)</a:t>
            </a:r>
            <a:br>
              <a:rPr lang="en-US" dirty="0" smtClean="0">
                <a:latin typeface="Arial" pitchFamily="34" charset="0"/>
                <a:cs typeface="Arial" pitchFamily="34" charset="0"/>
              </a:rPr>
            </a:br>
            <a:r>
              <a:rPr lang="en-US" dirty="0" smtClean="0">
                <a:latin typeface="Arial" pitchFamily="34" charset="0"/>
                <a:cs typeface="Arial" pitchFamily="34" charset="0"/>
              </a:rPr>
              <a:t>);</a:t>
            </a:r>
            <a:endParaRPr kumimoji="0" lang="en-US"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8" name="Title 1"/>
          <p:cNvSpPr txBox="1">
            <a:spLocks/>
          </p:cNvSpPr>
          <p:nvPr/>
        </p:nvSpPr>
        <p:spPr>
          <a:xfrm>
            <a:off x="228600" y="3810000"/>
            <a:ext cx="8458200" cy="1447800"/>
          </a:xfrm>
          <a:prstGeom prst="rect">
            <a:avLst/>
          </a:prstGeom>
          <a:solidFill>
            <a:schemeClr val="bg1">
              <a:lumMod val="95000"/>
            </a:schemeClr>
          </a:solidFill>
        </p:spPr>
        <p:txBody>
          <a:bodyPr>
            <a:noAutofit/>
          </a:bodyPr>
          <a:lstStyle/>
          <a:p>
            <a:pPr lvl="0">
              <a:spcBef>
                <a:spcPct val="0"/>
              </a:spcBef>
              <a:defRPr/>
            </a:pPr>
            <a:r>
              <a:rPr lang="en-US" dirty="0" smtClean="0">
                <a:latin typeface="Arial" pitchFamily="34" charset="0"/>
                <a:cs typeface="Arial" pitchFamily="34" charset="0"/>
              </a:rPr>
              <a:t>SQL&gt; CREATE TABLE Persons</a:t>
            </a:r>
            <a:br>
              <a:rPr lang="en-US" dirty="0" smtClean="0">
                <a:latin typeface="Arial" pitchFamily="34" charset="0"/>
                <a:cs typeface="Arial" pitchFamily="34" charset="0"/>
              </a:rPr>
            </a:b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ID int </a:t>
            </a:r>
            <a:r>
              <a:rPr lang="en-US" sz="2000" b="1" dirty="0" smtClean="0">
                <a:latin typeface="Arial" pitchFamily="34" charset="0"/>
                <a:cs typeface="Arial" pitchFamily="34" charset="0"/>
              </a:rPr>
              <a:t>GENERATED BY DEFAULT ON NULL  AS IDENTITY</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LastName varchar2 (25)</a:t>
            </a:r>
            <a:br>
              <a:rPr lang="en-US" dirty="0" smtClean="0">
                <a:latin typeface="Arial" pitchFamily="34" charset="0"/>
                <a:cs typeface="Arial" pitchFamily="34" charset="0"/>
              </a:rPr>
            </a:br>
            <a:r>
              <a:rPr lang="en-US" dirty="0" smtClean="0">
                <a:latin typeface="Arial" pitchFamily="34" charset="0"/>
                <a:cs typeface="Arial" pitchFamily="34" charset="0"/>
              </a:rPr>
              <a:t>);</a:t>
            </a:r>
            <a:endParaRPr kumimoji="0" lang="en-US" b="0" i="0" u="none"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9200" y="53340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10" name="Rectangle 9"/>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Identity Columns</a:t>
            </a:r>
          </a:p>
        </p:txBody>
      </p:sp>
      <p:sp>
        <p:nvSpPr>
          <p:cNvPr id="8" name="Title 1"/>
          <p:cNvSpPr txBox="1">
            <a:spLocks/>
          </p:cNvSpPr>
          <p:nvPr/>
        </p:nvSpPr>
        <p:spPr>
          <a:xfrm>
            <a:off x="228600" y="3733800"/>
            <a:ext cx="8458200" cy="1295400"/>
          </a:xfrm>
          <a:prstGeom prst="rect">
            <a:avLst/>
          </a:prstGeom>
          <a:solidFill>
            <a:schemeClr val="bg1">
              <a:lumMod val="95000"/>
            </a:schemeClr>
          </a:solidFill>
        </p:spPr>
        <p:txBody>
          <a:bodyPr>
            <a:noAutofit/>
          </a:bodyPr>
          <a:lstStyle/>
          <a:p>
            <a:pPr lvl="0">
              <a:spcBef>
                <a:spcPct val="0"/>
              </a:spcBef>
              <a:defRPr/>
            </a:pPr>
            <a:r>
              <a:rPr lang="en-US" dirty="0" smtClean="0">
                <a:latin typeface="Arial" pitchFamily="34" charset="0"/>
                <a:cs typeface="Arial" pitchFamily="34" charset="0"/>
              </a:rPr>
              <a:t>SQL&gt; CREATE TABLE Persons ( ID int </a:t>
            </a:r>
            <a:r>
              <a:rPr lang="en-US" sz="2000" b="1" dirty="0" smtClean="0">
                <a:latin typeface="Arial" pitchFamily="34" charset="0"/>
                <a:cs typeface="Arial" pitchFamily="34" charset="0"/>
              </a:rPr>
              <a:t>GENERATED ALWAYS AS   </a:t>
            </a:r>
          </a:p>
          <a:p>
            <a:pPr lvl="0">
              <a:spcBef>
                <a:spcPct val="0"/>
              </a:spcBef>
              <a:defRPr/>
            </a:pPr>
            <a:r>
              <a:rPr lang="en-US" sz="2000" b="1" dirty="0" smtClean="0">
                <a:latin typeface="Arial" pitchFamily="34" charset="0"/>
                <a:cs typeface="Arial" pitchFamily="34" charset="0"/>
              </a:rPr>
              <a:t>          IDENTITY STRAT WITH 100  INCREMENT BY 2</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LastName varchar2 (25)</a:t>
            </a:r>
            <a:br>
              <a:rPr lang="en-US" dirty="0" smtClean="0">
                <a:latin typeface="Arial" pitchFamily="34" charset="0"/>
                <a:cs typeface="Arial" pitchFamily="34" charset="0"/>
              </a:rPr>
            </a:br>
            <a:r>
              <a:rPr lang="en-US" dirty="0" smtClean="0">
                <a:latin typeface="Arial" pitchFamily="34" charset="0"/>
                <a:cs typeface="Arial" pitchFamily="34" charset="0"/>
              </a:rPr>
              <a:t>);</a:t>
            </a:r>
            <a:endParaRPr kumimoji="0" lang="en-US"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9" name="Rectangle 8"/>
          <p:cNvSpPr/>
          <p:nvPr/>
        </p:nvSpPr>
        <p:spPr>
          <a:xfrm>
            <a:off x="228600" y="827544"/>
            <a:ext cx="8534400" cy="2246769"/>
          </a:xfrm>
          <a:prstGeom prst="rect">
            <a:avLst/>
          </a:prstGeom>
        </p:spPr>
        <p:txBody>
          <a:bodyPr wrap="square">
            <a:spAutoFit/>
          </a:bodyPr>
          <a:lstStyle/>
          <a:p>
            <a:r>
              <a:rPr lang="en-US" sz="2000" dirty="0" smtClean="0">
                <a:latin typeface="Arial" pitchFamily="34" charset="0"/>
                <a:cs typeface="Arial" pitchFamily="34" charset="0"/>
              </a:rPr>
              <a:t>{ START WITH ( integer | LIMIT VALUE )</a:t>
            </a:r>
          </a:p>
          <a:p>
            <a:r>
              <a:rPr lang="en-US" sz="2000" dirty="0" smtClean="0">
                <a:latin typeface="Arial" pitchFamily="34" charset="0"/>
                <a:cs typeface="Arial" pitchFamily="34" charset="0"/>
              </a:rPr>
              <a:t>| INCREMENT BY integer</a:t>
            </a:r>
          </a:p>
          <a:p>
            <a:r>
              <a:rPr lang="en-US" sz="2000" dirty="0" smtClean="0">
                <a:latin typeface="Arial" pitchFamily="34" charset="0"/>
                <a:cs typeface="Arial" pitchFamily="34" charset="0"/>
              </a:rPr>
              <a:t>| ( MAXVALUE integer | NOMAXVALUE )</a:t>
            </a:r>
          </a:p>
          <a:p>
            <a:r>
              <a:rPr lang="en-US" sz="2000" dirty="0" smtClean="0">
                <a:latin typeface="Arial" pitchFamily="34" charset="0"/>
                <a:cs typeface="Arial" pitchFamily="34" charset="0"/>
              </a:rPr>
              <a:t>| ( MINVALUE integer | NOMINVALUE )</a:t>
            </a:r>
          </a:p>
          <a:p>
            <a:r>
              <a:rPr lang="en-US" sz="2000" dirty="0" smtClean="0">
                <a:latin typeface="Arial" pitchFamily="34" charset="0"/>
                <a:cs typeface="Arial" pitchFamily="34" charset="0"/>
              </a:rPr>
              <a:t>| ( CYCLE | NOCYCLE )</a:t>
            </a:r>
          </a:p>
          <a:p>
            <a:r>
              <a:rPr lang="en-US" sz="2000" dirty="0" smtClean="0">
                <a:latin typeface="Arial" pitchFamily="34" charset="0"/>
                <a:cs typeface="Arial" pitchFamily="34" charset="0"/>
              </a:rPr>
              <a:t>| ( CACHE integer | NOCACHE )</a:t>
            </a:r>
          </a:p>
          <a:p>
            <a:r>
              <a:rPr lang="en-US" sz="2000" dirty="0" smtClean="0">
                <a:latin typeface="Arial" pitchFamily="34" charset="0"/>
                <a:cs typeface="Arial" pitchFamily="34" charset="0"/>
              </a:rPr>
              <a:t>| ( ORDER | NOORDER )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Virtual Columns</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600200"/>
            <a:ext cx="8686800" cy="1569660"/>
          </a:xfrm>
          <a:prstGeom prst="rect">
            <a:avLst/>
          </a:prstGeom>
        </p:spPr>
        <p:txBody>
          <a:bodyPr wrap="square">
            <a:spAutoFit/>
          </a:bodyPr>
          <a:lstStyle/>
          <a:p>
            <a:r>
              <a:rPr lang="en-US" sz="3200" dirty="0" smtClean="0">
                <a:latin typeface="Arial" pitchFamily="34" charset="0"/>
                <a:cs typeface="Arial" pitchFamily="34" charset="0"/>
              </a:rPr>
              <a:t>When queried, virtual columns appear to be normal table columns, but their values are derived rather than being stored on disc</a:t>
            </a:r>
            <a:endParaRPr lang="en-US" sz="3200" dirty="0">
              <a:latin typeface="Arial" pitchFamily="34" charset="0"/>
              <a:cs typeface="Arial" pitchFamily="34" charset="0"/>
            </a:endParaRPr>
          </a:p>
        </p:txBody>
      </p:sp>
      <p:sp>
        <p:nvSpPr>
          <p:cNvPr id="4" name="Rectangle 3"/>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Virtual Columns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Conceptual Model Design</a:t>
            </a: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1066800"/>
            <a:ext cx="8763000" cy="1938992"/>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16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No primary key is specified.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descr="Conceptual Model Design"/>
          <p:cNvPicPr>
            <a:picLocks noChangeAspect="1" noChangeArrowheads="1"/>
          </p:cNvPicPr>
          <p:nvPr/>
        </p:nvPicPr>
        <p:blipFill>
          <a:blip r:embed="rId2"/>
          <a:srcRect/>
          <a:stretch>
            <a:fillRect/>
          </a:stretch>
        </p:blipFill>
        <p:spPr bwMode="auto">
          <a:xfrm>
            <a:off x="3510760" y="2133600"/>
            <a:ext cx="563324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Virtual Columns</a:t>
            </a:r>
          </a:p>
        </p:txBody>
      </p:sp>
      <p:sp>
        <p:nvSpPr>
          <p:cNvPr id="4" name="Title 1"/>
          <p:cNvSpPr txBox="1">
            <a:spLocks/>
          </p:cNvSpPr>
          <p:nvPr/>
        </p:nvSpPr>
        <p:spPr>
          <a:xfrm>
            <a:off x="228600" y="2590800"/>
            <a:ext cx="8763000" cy="2362200"/>
          </a:xfrm>
          <a:prstGeom prst="rect">
            <a:avLst/>
          </a:prstGeom>
          <a:solidFill>
            <a:schemeClr val="bg1">
              <a:lumMod val="95000"/>
            </a:schemeClr>
          </a:solidFill>
        </p:spPr>
        <p:txBody>
          <a:bodyPr>
            <a:noAutofit/>
          </a:bodyPr>
          <a:lstStyle/>
          <a:p>
            <a:pPr lvl="0">
              <a:spcBef>
                <a:spcPct val="0"/>
              </a:spcBef>
              <a:defRPr/>
            </a:pPr>
            <a:r>
              <a:rPr lang="en-US" dirty="0" smtClean="0">
                <a:latin typeface="Arial" pitchFamily="34" charset="0"/>
                <a:cs typeface="Arial" pitchFamily="34" charset="0"/>
              </a:rPr>
              <a:t>SQL&gt; CREATE TABLE Persons</a:t>
            </a:r>
            <a:br>
              <a:rPr lang="en-US" dirty="0" smtClean="0">
                <a:latin typeface="Arial" pitchFamily="34" charset="0"/>
                <a:cs typeface="Arial" pitchFamily="34" charset="0"/>
              </a:rPr>
            </a:br>
            <a:r>
              <a:rPr lang="en-US" dirty="0" smtClean="0">
                <a:latin typeface="Arial" pitchFamily="34" charset="0"/>
                <a:cs typeface="Arial" pitchFamily="34" charset="0"/>
              </a:rPr>
              <a:t>(  ID int,</a:t>
            </a:r>
            <a:br>
              <a:rPr lang="en-US" dirty="0" smtClean="0">
                <a:latin typeface="Arial" pitchFamily="34" charset="0"/>
                <a:cs typeface="Arial" pitchFamily="34" charset="0"/>
              </a:rPr>
            </a:br>
            <a:r>
              <a:rPr lang="en-US" dirty="0" smtClean="0">
                <a:latin typeface="Arial" pitchFamily="34" charset="0"/>
                <a:cs typeface="Arial" pitchFamily="34" charset="0"/>
              </a:rPr>
              <a:t>   LastName varchar2 (25),</a:t>
            </a:r>
          </a:p>
          <a:p>
            <a:pPr lvl="0">
              <a:spcBef>
                <a:spcPct val="0"/>
              </a:spcBef>
              <a:defRPr/>
            </a:pPr>
            <a:r>
              <a:rPr lang="en-US" dirty="0" smtClean="0">
                <a:latin typeface="Arial" pitchFamily="34" charset="0"/>
                <a:cs typeface="Arial" pitchFamily="34" charset="0"/>
              </a:rPr>
              <a:t>   Salary number,</a:t>
            </a:r>
          </a:p>
          <a:p>
            <a:pPr lvl="0">
              <a:spcBef>
                <a:spcPct val="0"/>
              </a:spcBef>
              <a:defRPr/>
            </a:pPr>
            <a:r>
              <a:rPr lang="en-US" dirty="0" smtClean="0">
                <a:latin typeface="Arial" pitchFamily="34" charset="0"/>
                <a:cs typeface="Arial" pitchFamily="34" charset="0"/>
              </a:rPr>
              <a:t>  Commission number,</a:t>
            </a:r>
          </a:p>
          <a:p>
            <a:pPr lvl="0">
              <a:spcBef>
                <a:spcPct val="0"/>
              </a:spcBef>
              <a:defRPr/>
            </a:pPr>
            <a:r>
              <a:rPr lang="en-US" dirty="0" smtClean="0">
                <a:latin typeface="Arial" pitchFamily="34" charset="0"/>
                <a:cs typeface="Arial" pitchFamily="34" charset="0"/>
              </a:rPr>
              <a:t>GSalary number </a:t>
            </a:r>
            <a:r>
              <a:rPr lang="en-US" sz="2000" b="1" dirty="0" smtClean="0">
                <a:latin typeface="Arial" pitchFamily="34" charset="0"/>
                <a:cs typeface="Arial" pitchFamily="34" charset="0"/>
              </a:rPr>
              <a:t>GENERATED ALWAYS AS (Salary + Commission) VIRTUAL )</a:t>
            </a:r>
            <a:br>
              <a:rPr lang="en-US" sz="2000" b="1" dirty="0" smtClean="0">
                <a:latin typeface="Arial" pitchFamily="34" charset="0"/>
                <a:cs typeface="Arial" pitchFamily="34" charset="0"/>
              </a:rPr>
            </a:b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p:txBody>
      </p:sp>
      <p:sp>
        <p:nvSpPr>
          <p:cNvPr id="11" name="Rectangle 10"/>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VIRTUAL COLUMNS IN TABLE Syntax</a:t>
            </a:r>
          </a:p>
        </p:txBody>
      </p:sp>
      <p:sp>
        <p:nvSpPr>
          <p:cNvPr id="12" name="Rectangle 11"/>
          <p:cNvSpPr/>
          <p:nvPr/>
        </p:nvSpPr>
        <p:spPr>
          <a:xfrm>
            <a:off x="228600" y="1066800"/>
            <a:ext cx="8610600" cy="707886"/>
          </a:xfrm>
          <a:prstGeom prst="rect">
            <a:avLst/>
          </a:prstGeom>
        </p:spPr>
        <p:txBody>
          <a:bodyPr wrap="square">
            <a:spAutoFit/>
          </a:bodyPr>
          <a:lstStyle/>
          <a:p>
            <a:r>
              <a:rPr lang="en-US" sz="2000" dirty="0" smtClean="0">
                <a:latin typeface="Arial" pitchFamily="34" charset="0"/>
                <a:cs typeface="Arial" pitchFamily="34" charset="0"/>
              </a:rPr>
              <a:t>column_name [datatype] [GENERATED ALWAYS] AS (expression) [VIRTUAL]</a:t>
            </a:r>
            <a:endParaRPr lang="en-US" sz="2000" dirty="0">
              <a:latin typeface="Arial" pitchFamily="34" charset="0"/>
              <a:cs typeface="Arial" pitchFamily="34" charset="0"/>
            </a:endParaRPr>
          </a:p>
        </p:txBody>
      </p:sp>
      <p:sp>
        <p:nvSpPr>
          <p:cNvPr id="14" name="Subtitle 2"/>
          <p:cNvSpPr txBox="1">
            <a:spLocks/>
          </p:cNvSpPr>
          <p:nvPr/>
        </p:nvSpPr>
        <p:spPr>
          <a:xfrm>
            <a:off x="1219200" y="53340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Invisible Columns</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Invisible</a:t>
            </a:r>
            <a:r>
              <a:rPr lang="en-US" sz="3600" b="1" i="1" dirty="0" smtClean="0">
                <a:latin typeface="Arial" pitchFamily="34" charset="0"/>
                <a:cs typeface="Arial" pitchFamily="34" charset="0"/>
              </a:rPr>
              <a:t> </a:t>
            </a:r>
            <a:r>
              <a:rPr lang="en-US" sz="3600" b="1" i="1" dirty="0" smtClean="0">
                <a:solidFill>
                  <a:srgbClr val="FF9900"/>
                </a:solidFill>
                <a:latin typeface="Arial" pitchFamily="34" charset="0"/>
                <a:cs typeface="Arial" pitchFamily="34" charset="0"/>
              </a:rPr>
              <a:t>Columns</a:t>
            </a:r>
          </a:p>
        </p:txBody>
      </p:sp>
      <p:sp>
        <p:nvSpPr>
          <p:cNvPr id="3" name="Rectangle 2"/>
          <p:cNvSpPr/>
          <p:nvPr/>
        </p:nvSpPr>
        <p:spPr>
          <a:xfrm>
            <a:off x="152400" y="1308080"/>
            <a:ext cx="8763000" cy="2793842"/>
          </a:xfrm>
          <a:prstGeom prst="rect">
            <a:avLst/>
          </a:prstGeom>
          <a:solidFill>
            <a:schemeClr val="bg1">
              <a:lumMod val="95000"/>
            </a:schemeClr>
          </a:solidFill>
        </p:spPr>
        <p:txBody>
          <a:bodyPr wrap="square">
            <a:spAutoFit/>
          </a:bodyPr>
          <a:lstStyle/>
          <a:p>
            <a:r>
              <a:rPr lang="en-US" sz="2400" dirty="0" smtClean="0">
                <a:latin typeface="Arial" pitchFamily="34" charset="0"/>
                <a:cs typeface="Arial" pitchFamily="34" charset="0"/>
              </a:rPr>
              <a:t> The following ones will not display or work with invisible table columns</a:t>
            </a:r>
          </a:p>
          <a:p>
            <a:endParaRPr lang="en-US" sz="2400" dirty="0" smtClean="0">
              <a:latin typeface="Arial" pitchFamily="34" charset="0"/>
              <a:cs typeface="Arial" pitchFamily="34" charset="0"/>
            </a:endParaRPr>
          </a:p>
          <a:p>
            <a:pPr marL="457200" indent="-457200">
              <a:lnSpc>
                <a:spcPct val="150000"/>
              </a:lnSpc>
              <a:buFont typeface="+mj-lt"/>
              <a:buAutoNum type="arabicPeriod"/>
            </a:pPr>
            <a:r>
              <a:rPr lang="en-US" sz="2400" dirty="0" smtClean="0">
                <a:latin typeface="Arial" pitchFamily="34" charset="0"/>
                <a:cs typeface="Arial" pitchFamily="34" charset="0"/>
              </a:rPr>
              <a:t>SELECT * FROM in SQL instructions</a:t>
            </a:r>
          </a:p>
          <a:p>
            <a:pPr marL="457200" indent="-457200">
              <a:lnSpc>
                <a:spcPct val="150000"/>
              </a:lnSpc>
              <a:buFont typeface="+mj-lt"/>
              <a:buAutoNum type="arabicPeriod"/>
            </a:pPr>
            <a:r>
              <a:rPr lang="en-US" sz="2400" dirty="0" smtClean="0">
                <a:latin typeface="Arial" pitchFamily="34" charset="0"/>
                <a:cs typeface="Arial" pitchFamily="34" charset="0"/>
              </a:rPr>
              <a:t>The DESCRIBE statement will not show invisible columns.</a:t>
            </a:r>
          </a:p>
          <a:p>
            <a:pPr marL="457200" indent="-457200">
              <a:lnSpc>
                <a:spcPct val="150000"/>
              </a:lnSpc>
              <a:buFont typeface="+mj-lt"/>
              <a:buAutoNum type="arabicPeriod"/>
            </a:pPr>
            <a:r>
              <a:rPr lang="en-US" sz="2400" dirty="0" smtClean="0">
                <a:latin typeface="Arial" pitchFamily="34" charset="0"/>
                <a:cs typeface="Arial" pitchFamily="34" charset="0"/>
              </a:rPr>
              <a:t>%ROWTYPE attribute in PL/SQL variable declarations.</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Invisible</a:t>
            </a:r>
            <a:r>
              <a:rPr lang="en-US" sz="3600" b="1" i="1" dirty="0" smtClean="0">
                <a:latin typeface="Arial" pitchFamily="34" charset="0"/>
                <a:cs typeface="Arial" pitchFamily="34" charset="0"/>
              </a:rPr>
              <a:t> </a:t>
            </a:r>
            <a:r>
              <a:rPr lang="en-US" sz="3600" b="1" i="1" dirty="0" smtClean="0">
                <a:solidFill>
                  <a:srgbClr val="FF9900"/>
                </a:solidFill>
                <a:latin typeface="Arial" pitchFamily="34" charset="0"/>
                <a:cs typeface="Arial" pitchFamily="34" charset="0"/>
              </a:rPr>
              <a:t>Columns</a:t>
            </a:r>
          </a:p>
        </p:txBody>
      </p:sp>
      <p:sp>
        <p:nvSpPr>
          <p:cNvPr id="3" name="Rectangle 2"/>
          <p:cNvSpPr/>
          <p:nvPr/>
        </p:nvSpPr>
        <p:spPr>
          <a:xfrm>
            <a:off x="152400" y="1308080"/>
            <a:ext cx="8763000" cy="4154984"/>
          </a:xfrm>
          <a:prstGeom prst="rect">
            <a:avLst/>
          </a:prstGeom>
          <a:solidFill>
            <a:schemeClr val="bg1">
              <a:lumMod val="95000"/>
            </a:schemeClr>
          </a:solidFill>
        </p:spPr>
        <p:txBody>
          <a:bodyPr wrap="square">
            <a:spAutoFit/>
          </a:bodyPr>
          <a:lstStyle/>
          <a:p>
            <a:r>
              <a:rPr lang="en-US" sz="2400" dirty="0" smtClean="0">
                <a:latin typeface="Arial" pitchFamily="34" charset="0"/>
                <a:cs typeface="Arial" pitchFamily="34" charset="0"/>
              </a:rPr>
              <a:t>The following are some rules for invisible table columns</a:t>
            </a:r>
          </a:p>
          <a:p>
            <a:endParaRPr lang="en-US" sz="2400" dirty="0" smtClean="0">
              <a:latin typeface="Arial" pitchFamily="34" charset="0"/>
              <a:cs typeface="Arial" pitchFamily="34" charset="0"/>
            </a:endParaRPr>
          </a:p>
          <a:p>
            <a:pPr marL="457200" indent="-457200">
              <a:lnSpc>
                <a:spcPct val="150000"/>
              </a:lnSpc>
              <a:buFont typeface="+mj-lt"/>
              <a:buAutoNum type="arabicPeriod"/>
            </a:pPr>
            <a:r>
              <a:rPr lang="en-US" sz="2400" dirty="0" smtClean="0">
                <a:latin typeface="Arial" pitchFamily="34" charset="0"/>
                <a:cs typeface="Arial" pitchFamily="34" charset="0"/>
              </a:rPr>
              <a:t>Virtual columns can be made invisible.</a:t>
            </a:r>
          </a:p>
          <a:p>
            <a:pPr marL="457200" indent="-457200">
              <a:lnSpc>
                <a:spcPct val="150000"/>
              </a:lnSpc>
              <a:buFont typeface="+mj-lt"/>
              <a:buAutoNum type="arabicPeriod"/>
            </a:pPr>
            <a:r>
              <a:rPr lang="en-US" sz="2400" dirty="0" smtClean="0">
                <a:latin typeface="Arial" pitchFamily="34" charset="0"/>
                <a:cs typeface="Arial" pitchFamily="34" charset="0"/>
              </a:rPr>
              <a:t>A table can be partitioned by an invisible column, either during or after table creation.</a:t>
            </a:r>
          </a:p>
          <a:p>
            <a:pPr marL="457200" indent="-457200">
              <a:lnSpc>
                <a:spcPct val="150000"/>
              </a:lnSpc>
              <a:buFont typeface="+mj-lt"/>
              <a:buAutoNum type="arabicPeriod"/>
            </a:pPr>
            <a:r>
              <a:rPr lang="en-US" sz="2400" dirty="0" smtClean="0">
                <a:latin typeface="Arial" pitchFamily="34" charset="0"/>
                <a:cs typeface="Arial" pitchFamily="34" charset="0"/>
              </a:rPr>
              <a:t>External, cluster and temporary tables can not have invisible columns.</a:t>
            </a:r>
          </a:p>
          <a:p>
            <a:pPr marL="457200" indent="-457200">
              <a:lnSpc>
                <a:spcPct val="150000"/>
              </a:lnSpc>
              <a:buFont typeface="+mj-lt"/>
              <a:buAutoNum type="arabicPeriod"/>
            </a:pPr>
            <a:r>
              <a:rPr lang="en-US" sz="2400" dirty="0" smtClean="0">
                <a:latin typeface="Arial" pitchFamily="34" charset="0"/>
                <a:cs typeface="Arial" pitchFamily="34" charset="0"/>
              </a:rPr>
              <a:t>User-defined types can not contain invisible attributes.</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6396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Invisible Columns</a:t>
            </a:r>
          </a:p>
        </p:txBody>
      </p:sp>
      <p:sp>
        <p:nvSpPr>
          <p:cNvPr id="4" name="Title 1"/>
          <p:cNvSpPr txBox="1">
            <a:spLocks/>
          </p:cNvSpPr>
          <p:nvPr/>
        </p:nvSpPr>
        <p:spPr>
          <a:xfrm>
            <a:off x="228600" y="2362200"/>
            <a:ext cx="8763000" cy="2590800"/>
          </a:xfrm>
          <a:prstGeom prst="rect">
            <a:avLst/>
          </a:prstGeom>
          <a:solidFill>
            <a:schemeClr val="bg1">
              <a:lumMod val="95000"/>
            </a:schemeClr>
          </a:solidFill>
        </p:spPr>
        <p:txBody>
          <a:bodyPr>
            <a:noAutofit/>
          </a:bodyPr>
          <a:lstStyle/>
          <a:p>
            <a:pPr lvl="0">
              <a:spcBef>
                <a:spcPct val="0"/>
              </a:spcBef>
              <a:defRPr/>
            </a:pPr>
            <a:r>
              <a:rPr lang="en-US" dirty="0" smtClean="0">
                <a:latin typeface="Arial" pitchFamily="34" charset="0"/>
                <a:cs typeface="Arial" pitchFamily="34" charset="0"/>
              </a:rPr>
              <a:t>SQL&gt; CREATE TABLE Persons</a:t>
            </a:r>
            <a:br>
              <a:rPr lang="en-US" dirty="0" smtClean="0">
                <a:latin typeface="Arial" pitchFamily="34" charset="0"/>
                <a:cs typeface="Arial" pitchFamily="34" charset="0"/>
              </a:rPr>
            </a:br>
            <a:r>
              <a:rPr lang="en-US" dirty="0" smtClean="0">
                <a:latin typeface="Arial" pitchFamily="34" charset="0"/>
                <a:cs typeface="Arial" pitchFamily="34" charset="0"/>
              </a:rPr>
              <a:t>(  ID int,</a:t>
            </a:r>
            <a:br>
              <a:rPr lang="en-US" dirty="0" smtClean="0">
                <a:latin typeface="Arial" pitchFamily="34" charset="0"/>
                <a:cs typeface="Arial" pitchFamily="34" charset="0"/>
              </a:rPr>
            </a:br>
            <a:r>
              <a:rPr lang="en-US" dirty="0" smtClean="0">
                <a:latin typeface="Arial" pitchFamily="34" charset="0"/>
                <a:cs typeface="Arial" pitchFamily="34" charset="0"/>
              </a:rPr>
              <a:t>   LastName varchar2 (25),</a:t>
            </a:r>
          </a:p>
          <a:p>
            <a:pPr lvl="0">
              <a:spcBef>
                <a:spcPct val="0"/>
              </a:spcBef>
              <a:defRPr/>
            </a:pPr>
            <a:r>
              <a:rPr lang="en-US" dirty="0" smtClean="0">
                <a:latin typeface="Arial" pitchFamily="34" charset="0"/>
                <a:cs typeface="Arial" pitchFamily="34" charset="0"/>
              </a:rPr>
              <a:t>   Salary number,</a:t>
            </a:r>
          </a:p>
          <a:p>
            <a:pPr lvl="0">
              <a:spcBef>
                <a:spcPct val="0"/>
              </a:spcBef>
              <a:defRPr/>
            </a:pPr>
            <a:r>
              <a:rPr lang="en-US" dirty="0" smtClean="0">
                <a:latin typeface="Arial" pitchFamily="34" charset="0"/>
                <a:cs typeface="Arial" pitchFamily="34" charset="0"/>
              </a:rPr>
              <a:t>   Commission number,</a:t>
            </a:r>
          </a:p>
          <a:p>
            <a:pPr lvl="0">
              <a:spcBef>
                <a:spcPct val="0"/>
              </a:spcBef>
              <a:defRPr/>
            </a:pPr>
            <a:r>
              <a:rPr lang="en-US" dirty="0" smtClean="0">
                <a:latin typeface="Arial" pitchFamily="34" charset="0"/>
                <a:cs typeface="Arial" pitchFamily="34" charset="0"/>
              </a:rPr>
              <a:t>   GSalary number,</a:t>
            </a:r>
          </a:p>
          <a:p>
            <a:pPr lvl="0">
              <a:spcBef>
                <a:spcPct val="0"/>
              </a:spcBef>
              <a:defRPr/>
            </a:pPr>
            <a:r>
              <a:rPr lang="en-US" dirty="0" smtClean="0">
                <a:latin typeface="Arial" pitchFamily="34" charset="0"/>
                <a:cs typeface="Arial" pitchFamily="34" charset="0"/>
              </a:rPr>
              <a:t>   Password varchar2(10) </a:t>
            </a:r>
            <a:r>
              <a:rPr lang="en-US" sz="2000" b="1" dirty="0" smtClean="0">
                <a:latin typeface="Arial" pitchFamily="34" charset="0"/>
                <a:cs typeface="Arial" pitchFamily="34" charset="0"/>
              </a:rPr>
              <a:t>INVISIBLE</a:t>
            </a:r>
          </a:p>
          <a:p>
            <a:pPr lvl="0">
              <a:spcBef>
                <a:spcPct val="0"/>
              </a:spcBef>
              <a:defRPr/>
            </a:pP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11" name="Rectangle 10"/>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INVISIBLE COLUMNS IN TABLE Syntax</a:t>
            </a:r>
          </a:p>
        </p:txBody>
      </p:sp>
      <p:sp>
        <p:nvSpPr>
          <p:cNvPr id="14" name="Subtitle 2"/>
          <p:cNvSpPr txBox="1">
            <a:spLocks/>
          </p:cNvSpPr>
          <p:nvPr/>
        </p:nvSpPr>
        <p:spPr>
          <a:xfrm>
            <a:off x="1219200" y="53340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7" name="Rectangle 6"/>
          <p:cNvSpPr/>
          <p:nvPr/>
        </p:nvSpPr>
        <p:spPr>
          <a:xfrm>
            <a:off x="228600" y="914400"/>
            <a:ext cx="7848600" cy="1015663"/>
          </a:xfrm>
          <a:prstGeom prst="rect">
            <a:avLst/>
          </a:prstGeom>
        </p:spPr>
        <p:txBody>
          <a:bodyPr wrap="square">
            <a:spAutoFit/>
          </a:bodyPr>
          <a:lstStyle/>
          <a:p>
            <a:r>
              <a:rPr lang="en-US" sz="2000" dirty="0" smtClean="0">
                <a:latin typeface="Arial" pitchFamily="34" charset="0"/>
                <a:cs typeface="Arial" pitchFamily="34" charset="0"/>
              </a:rPr>
              <a:t>column [ datatype ] [ VISIBLE | INVISIBLE ]</a:t>
            </a:r>
          </a:p>
          <a:p>
            <a:r>
              <a:rPr lang="en-US" sz="2000" dirty="0" smtClean="0">
                <a:latin typeface="Arial" pitchFamily="34" charset="0"/>
                <a:cs typeface="Arial" pitchFamily="34" charset="0"/>
              </a:rPr>
              <a:t>  [ GENERATED ALWAYS ] AS (column_expression) [ VIRTUAL ]  [ inline_constraint...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INVISIBLE COLUMNS IN TABLE Syntax</a:t>
            </a:r>
          </a:p>
        </p:txBody>
      </p:sp>
      <p:sp>
        <p:nvSpPr>
          <p:cNvPr id="14" name="Subtitle 2"/>
          <p:cNvSpPr txBox="1">
            <a:spLocks/>
          </p:cNvSpPr>
          <p:nvPr/>
        </p:nvSpPr>
        <p:spPr>
          <a:xfrm>
            <a:off x="1219200" y="5334000"/>
            <a:ext cx="6858000" cy="533400"/>
          </a:xfrm>
          <a:prstGeom prst="rect">
            <a:avLst/>
          </a:prstGeom>
        </p:spPr>
        <p:txBody>
          <a:bodyPr>
            <a:noAutofit/>
          </a:bodyPr>
          <a:lstStyle/>
          <a:p>
            <a:pPr marL="274320" lvl="0" indent="-274320" algn="r">
              <a:spcBef>
                <a:spcPts val="600"/>
              </a:spcBef>
              <a:buClr>
                <a:schemeClr val="accent1"/>
              </a:buClr>
              <a:buSzPct val="76000"/>
              <a:defRPr/>
            </a:pPr>
            <a:r>
              <a:rPr lang="en-US" sz="2000" dirty="0" smtClean="0">
                <a:solidFill>
                  <a:schemeClr val="tx2"/>
                </a:solidFill>
                <a:latin typeface="Arial" pitchFamily="34" charset="0"/>
                <a:ea typeface="+mj-ea"/>
                <a:cs typeface="Arial" pitchFamily="34" charset="0"/>
              </a:rPr>
              <a:t>DDL Command are always Autocommit</a:t>
            </a:r>
          </a:p>
        </p:txBody>
      </p:sp>
      <p:sp>
        <p:nvSpPr>
          <p:cNvPr id="8" name="Rectangle 7"/>
          <p:cNvSpPr/>
          <p:nvPr/>
        </p:nvSpPr>
        <p:spPr>
          <a:xfrm>
            <a:off x="152400" y="965537"/>
            <a:ext cx="4724400" cy="1015663"/>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By Default, invisible columns do not show up when the DESCRIBE statement is issued against the table</a:t>
            </a:r>
            <a:endParaRPr lang="en-US" sz="2000" dirty="0">
              <a:latin typeface="Arial" pitchFamily="34" charset="0"/>
              <a:cs typeface="Arial" pitchFamily="34" charset="0"/>
            </a:endParaRPr>
          </a:p>
        </p:txBody>
      </p:sp>
      <p:sp>
        <p:nvSpPr>
          <p:cNvPr id="10" name="Rectangle 9"/>
          <p:cNvSpPr/>
          <p:nvPr/>
        </p:nvSpPr>
        <p:spPr>
          <a:xfrm>
            <a:off x="304800" y="16396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Invisible Columns</a:t>
            </a:r>
          </a:p>
        </p:txBody>
      </p:sp>
      <p:sp>
        <p:nvSpPr>
          <p:cNvPr id="9" name="Rectangle 8"/>
          <p:cNvSpPr/>
          <p:nvPr/>
        </p:nvSpPr>
        <p:spPr>
          <a:xfrm>
            <a:off x="304800" y="2438400"/>
            <a:ext cx="3825086" cy="400110"/>
          </a:xfrm>
          <a:prstGeom prst="rect">
            <a:avLst/>
          </a:prstGeom>
        </p:spPr>
        <p:txBody>
          <a:bodyPr wrap="none">
            <a:spAutoFit/>
          </a:bodyPr>
          <a:lstStyle/>
          <a:p>
            <a:r>
              <a:rPr lang="en-US" sz="2000" b="1" dirty="0" smtClean="0">
                <a:latin typeface="Arial" pitchFamily="34" charset="0"/>
                <a:cs typeface="Arial" pitchFamily="34" charset="0"/>
              </a:rPr>
              <a:t>SQL&gt; SET COLINVISIBLE ON </a:t>
            </a:r>
            <a:endParaRPr lang="en-US" sz="2000" b="1" dirty="0">
              <a:latin typeface="Arial" pitchFamily="34" charset="0"/>
              <a:cs typeface="Arial" pitchFamily="34" charset="0"/>
            </a:endParaRPr>
          </a:p>
        </p:txBody>
      </p:sp>
      <p:sp>
        <p:nvSpPr>
          <p:cNvPr id="12" name="Rectangle 11"/>
          <p:cNvSpPr/>
          <p:nvPr/>
        </p:nvSpPr>
        <p:spPr>
          <a:xfrm>
            <a:off x="228600" y="3043297"/>
            <a:ext cx="8686800" cy="2062103"/>
          </a:xfrm>
          <a:prstGeom prst="rect">
            <a:avLst/>
          </a:prstGeom>
          <a:solidFill>
            <a:schemeClr val="bg1">
              <a:lumMod val="95000"/>
            </a:schemeClr>
          </a:solidFill>
        </p:spPr>
        <p:txBody>
          <a:bodyPr wrap="square">
            <a:spAutoFit/>
          </a:bodyPr>
          <a:lstStyle/>
          <a:p>
            <a:r>
              <a:rPr lang="en-US" dirty="0" smtClean="0">
                <a:latin typeface="Arial" pitchFamily="34" charset="0"/>
                <a:cs typeface="Arial" pitchFamily="34" charset="0"/>
              </a:rPr>
              <a:t>Name		            Null?      Type  </a:t>
            </a:r>
          </a:p>
          <a:p>
            <a:r>
              <a:rPr lang="en-US" dirty="0" smtClean="0">
                <a:latin typeface="Arial" pitchFamily="34" charset="0"/>
                <a:cs typeface="Arial" pitchFamily="34" charset="0"/>
              </a:rPr>
              <a:t>--------------------------          --------    -------------  </a:t>
            </a:r>
          </a:p>
          <a:p>
            <a:r>
              <a:rPr lang="en-US" dirty="0" smtClean="0">
                <a:latin typeface="Arial" pitchFamily="34" charset="0"/>
                <a:cs typeface="Arial" pitchFamily="34" charset="0"/>
              </a:rPr>
              <a:t>ID			           INT  </a:t>
            </a:r>
          </a:p>
          <a:p>
            <a:r>
              <a:rPr lang="en-US" dirty="0" smtClean="0">
                <a:latin typeface="Arial" pitchFamily="34" charset="0"/>
                <a:cs typeface="Arial" pitchFamily="34" charset="0"/>
              </a:rPr>
              <a:t>LastName		           VARCHAR2(25)  </a:t>
            </a:r>
          </a:p>
          <a:p>
            <a:r>
              <a:rPr lang="en-US" dirty="0" smtClean="0">
                <a:latin typeface="Arial" pitchFamily="34" charset="0"/>
                <a:cs typeface="Arial" pitchFamily="34" charset="0"/>
              </a:rPr>
              <a:t>Commission 		           NUMBER  </a:t>
            </a:r>
          </a:p>
          <a:p>
            <a:r>
              <a:rPr lang="en-US" dirty="0" smtClean="0">
                <a:latin typeface="Arial" pitchFamily="34" charset="0"/>
                <a:cs typeface="Arial" pitchFamily="34" charset="0"/>
              </a:rPr>
              <a:t>GSalary			           NUMBER</a:t>
            </a:r>
          </a:p>
          <a:p>
            <a:r>
              <a:rPr lang="en-US" dirty="0" smtClean="0">
                <a:latin typeface="Arial" pitchFamily="34" charset="0"/>
                <a:cs typeface="Arial" pitchFamily="34" charset="0"/>
              </a:rPr>
              <a:t>Password </a:t>
            </a:r>
            <a:r>
              <a:rPr lang="en-US" sz="2000" b="1" dirty="0" smtClean="0">
                <a:latin typeface="Arial" pitchFamily="34" charset="0"/>
                <a:cs typeface="Arial" pitchFamily="34" charset="0"/>
              </a:rPr>
              <a:t>(INVISIBLE)</a:t>
            </a:r>
            <a:r>
              <a:rPr lang="en-US" dirty="0" smtClean="0">
                <a:latin typeface="Arial" pitchFamily="34" charset="0"/>
                <a:cs typeface="Arial" pitchFamily="34" charset="0"/>
              </a:rPr>
              <a:t>	           VARCHAR2(25)</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ALTER TABLE  Person MODIFY Password </a:t>
            </a:r>
            <a:r>
              <a:rPr lang="en-US" sz="2400" b="1" dirty="0" smtClean="0">
                <a:latin typeface="Arial" pitchFamily="34" charset="0"/>
                <a:cs typeface="Arial" pitchFamily="34" charset="0"/>
              </a:rPr>
              <a:t>INVISIBLE; </a:t>
            </a:r>
            <a:br>
              <a:rPr lang="en-US" sz="2400" b="1" dirty="0" smtClean="0">
                <a:latin typeface="Arial" pitchFamily="34" charset="0"/>
                <a:cs typeface="Arial" pitchFamily="34" charset="0"/>
              </a:rPr>
            </a:br>
            <a:endParaRPr lang="en-US" sz="2400"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9" name="Rectangle 8"/>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Invisible</a:t>
            </a:r>
            <a:r>
              <a:rPr lang="en-US" sz="3600" b="1" i="1" dirty="0" smtClean="0">
                <a:latin typeface="Arial" pitchFamily="34" charset="0"/>
                <a:cs typeface="Arial" pitchFamily="34" charset="0"/>
              </a:rPr>
              <a:t> </a:t>
            </a:r>
            <a:r>
              <a:rPr lang="en-US" sz="3600" b="1" i="1" dirty="0" smtClean="0">
                <a:solidFill>
                  <a:srgbClr val="FF9900"/>
                </a:solidFill>
                <a:latin typeface="Arial" pitchFamily="34" charset="0"/>
                <a:cs typeface="Arial" pitchFamily="34" charset="0"/>
              </a:rPr>
              <a:t>Columns</a:t>
            </a:r>
          </a:p>
        </p:txBody>
      </p:sp>
      <p:sp>
        <p:nvSpPr>
          <p:cNvPr id="12" name="Rectangle 11"/>
          <p:cNvSpPr/>
          <p:nvPr/>
        </p:nvSpPr>
        <p:spPr>
          <a:xfrm>
            <a:off x="228600" y="1143000"/>
            <a:ext cx="8610600" cy="584775"/>
          </a:xfrm>
          <a:prstGeom prst="rect">
            <a:avLst/>
          </a:prstGeom>
        </p:spPr>
        <p:txBody>
          <a:bodyPr wrap="square">
            <a:spAutoFit/>
          </a:bodyPr>
          <a:lstStyle/>
          <a:p>
            <a:r>
              <a:rPr lang="en-US" sz="3200" dirty="0" smtClean="0">
                <a:latin typeface="Arial" pitchFamily="34" charset="0"/>
                <a:cs typeface="Arial" pitchFamily="34" charset="0"/>
              </a:rPr>
              <a:t>The column is set to invisible</a:t>
            </a:r>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ALTER TABLE  Person MODIFY Password </a:t>
            </a:r>
            <a:r>
              <a:rPr lang="en-US" sz="2400" b="1" dirty="0" smtClean="0">
                <a:latin typeface="Arial" pitchFamily="34" charset="0"/>
                <a:cs typeface="Arial" pitchFamily="34" charset="0"/>
              </a:rPr>
              <a:t>VISIBLE; </a:t>
            </a:r>
            <a:br>
              <a:rPr lang="en-US" sz="2400" b="1" dirty="0" smtClean="0">
                <a:latin typeface="Arial" pitchFamily="34" charset="0"/>
                <a:cs typeface="Arial" pitchFamily="34" charset="0"/>
              </a:rPr>
            </a:br>
            <a:endParaRPr lang="en-US" sz="2400"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9" name="Rectangle 8"/>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Invisible</a:t>
            </a:r>
            <a:r>
              <a:rPr lang="en-US" sz="3600" b="1" i="1" dirty="0" smtClean="0">
                <a:latin typeface="Arial" pitchFamily="34" charset="0"/>
                <a:cs typeface="Arial" pitchFamily="34" charset="0"/>
              </a:rPr>
              <a:t> </a:t>
            </a:r>
            <a:r>
              <a:rPr lang="en-US" sz="3600" b="1" i="1" dirty="0" smtClean="0">
                <a:solidFill>
                  <a:srgbClr val="FF9900"/>
                </a:solidFill>
                <a:latin typeface="Arial" pitchFamily="34" charset="0"/>
                <a:cs typeface="Arial" pitchFamily="34" charset="0"/>
              </a:rPr>
              <a:t>Columns</a:t>
            </a:r>
          </a:p>
        </p:txBody>
      </p:sp>
      <p:sp>
        <p:nvSpPr>
          <p:cNvPr id="12" name="Rectangle 11"/>
          <p:cNvSpPr/>
          <p:nvPr/>
        </p:nvSpPr>
        <p:spPr>
          <a:xfrm>
            <a:off x="228600" y="1143000"/>
            <a:ext cx="8610600" cy="1077218"/>
          </a:xfrm>
          <a:prstGeom prst="rect">
            <a:avLst/>
          </a:prstGeom>
        </p:spPr>
        <p:txBody>
          <a:bodyPr wrap="square">
            <a:spAutoFit/>
          </a:bodyPr>
          <a:lstStyle/>
          <a:p>
            <a:r>
              <a:rPr lang="en-US" sz="3200" dirty="0" smtClean="0">
                <a:latin typeface="Arial" pitchFamily="34" charset="0"/>
                <a:cs typeface="Arial" pitchFamily="34" charset="0"/>
              </a:rPr>
              <a:t>The column is reset to visible, it will be displayed as the last column of the table</a:t>
            </a:r>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DROP TABLE statement (DDL)</a:t>
            </a:r>
          </a:p>
        </p:txBody>
      </p:sp>
      <p:sp>
        <p:nvSpPr>
          <p:cNvPr id="4" name="Rectangle 3"/>
          <p:cNvSpPr/>
          <p:nvPr/>
        </p:nvSpPr>
        <p:spPr>
          <a:xfrm>
            <a:off x="1066800" y="3581400"/>
            <a:ext cx="7162800" cy="707886"/>
          </a:xfrm>
          <a:prstGeom prst="rect">
            <a:avLst/>
          </a:prstGeom>
          <a:solidFill>
            <a:schemeClr val="bg1">
              <a:lumMod val="95000"/>
            </a:schemeClr>
          </a:solidFill>
        </p:spPr>
        <p:txBody>
          <a:bodyPr wrap="square">
            <a:spAutoFit/>
          </a:bodyPr>
          <a:lstStyle/>
          <a:p>
            <a:r>
              <a:rPr lang="en-US" sz="2000" b="1" dirty="0" smtClean="0">
                <a:latin typeface="Arial" pitchFamily="34" charset="0"/>
                <a:cs typeface="Arial" pitchFamily="34" charset="0"/>
              </a:rPr>
              <a:t>DROP TABLE statement</a:t>
            </a:r>
            <a:r>
              <a:rPr lang="en-US" sz="2000" dirty="0" smtClean="0">
                <a:latin typeface="Arial" pitchFamily="34" charset="0"/>
                <a:cs typeface="Arial" pitchFamily="34" charset="0"/>
              </a:rPr>
              <a:t> allows you to remove or delete a table from the Oracle database.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000" dirty="0" smtClean="0">
                <a:solidFill>
                  <a:srgbClr val="FF0000"/>
                </a:solidFill>
                <a:latin typeface="Arial" pitchFamily="34" charset="0"/>
                <a:cs typeface="Arial" pitchFamily="34" charset="0"/>
              </a:rPr>
              <a:t>Example Next</a:t>
            </a:r>
            <a:endParaRPr lang="en-US" sz="2000" b="1" dirty="0">
              <a:latin typeface="Arial" pitchFamily="34" charset="0"/>
              <a:cs typeface="Arial" pitchFamily="34" charset="0"/>
            </a:endParaRP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DROP TABLE Syntax</a:t>
            </a:r>
          </a:p>
        </p:txBody>
      </p:sp>
      <p:sp>
        <p:nvSpPr>
          <p:cNvPr id="7" name="Rectangle 6"/>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Drop Table</a:t>
            </a:r>
          </a:p>
        </p:txBody>
      </p:sp>
      <p:sp>
        <p:nvSpPr>
          <p:cNvPr id="9" name="Rectangle 8"/>
          <p:cNvSpPr/>
          <p:nvPr/>
        </p:nvSpPr>
        <p:spPr>
          <a:xfrm>
            <a:off x="304800" y="5943600"/>
            <a:ext cx="8610600" cy="369332"/>
          </a:xfrm>
          <a:prstGeom prst="rect">
            <a:avLst/>
          </a:prstGeom>
        </p:spPr>
        <p:txBody>
          <a:bodyPr wrap="square">
            <a:spAutoFit/>
          </a:bodyPr>
          <a:lstStyle/>
          <a:p>
            <a:r>
              <a:rPr lang="en-US" dirty="0" smtClean="0">
                <a:latin typeface="Arial" pitchFamily="34" charset="0"/>
                <a:cs typeface="Arial" pitchFamily="34" charset="0"/>
              </a:rPr>
              <a:t>Tables are organized into rows and columns; and each table must have a name.</a:t>
            </a:r>
            <a:endParaRPr lang="en-US"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12" name="Rectangle 11"/>
          <p:cNvSpPr/>
          <p:nvPr/>
        </p:nvSpPr>
        <p:spPr>
          <a:xfrm>
            <a:off x="228600" y="1066800"/>
            <a:ext cx="5638800" cy="1015663"/>
          </a:xfrm>
          <a:prstGeom prst="rect">
            <a:avLst/>
          </a:prstGeom>
        </p:spPr>
        <p:txBody>
          <a:bodyPr wrap="square">
            <a:spAutoFit/>
          </a:bodyPr>
          <a:lstStyle/>
          <a:p>
            <a:r>
              <a:rPr lang="en-US" sz="2000" dirty="0" smtClean="0">
                <a:latin typeface="Arial" pitchFamily="34" charset="0"/>
                <a:cs typeface="Arial" pitchFamily="34" charset="0"/>
              </a:rPr>
              <a:t>DROP [schema_name].TABLE TName</a:t>
            </a:r>
          </a:p>
          <a:p>
            <a:r>
              <a:rPr lang="en-US" sz="2000" dirty="0" smtClean="0">
                <a:latin typeface="Arial" pitchFamily="34" charset="0"/>
                <a:cs typeface="Arial" pitchFamily="34" charset="0"/>
              </a:rPr>
              <a:t>[ CASCADE CONSTRAINTS ]</a:t>
            </a:r>
          </a:p>
          <a:p>
            <a:r>
              <a:rPr lang="en-US" sz="2000" dirty="0" smtClean="0">
                <a:latin typeface="Arial" pitchFamily="34" charset="0"/>
                <a:cs typeface="Arial" pitchFamily="34" charset="0"/>
              </a:rPr>
              <a:t>[ PURGE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Logical Model Design</a:t>
            </a: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025" name="Rectangle 1"/>
          <p:cNvSpPr>
            <a:spLocks noChangeArrowheads="1"/>
          </p:cNvSpPr>
          <p:nvPr/>
        </p:nvSpPr>
        <p:spPr bwMode="auto">
          <a:xfrm>
            <a:off x="304800" y="914400"/>
            <a:ext cx="8458200" cy="1769715"/>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C00000"/>
                </a:solidFill>
                <a:latin typeface="Arial" pitchFamily="34" charset="0"/>
                <a:ea typeface="Times New Roman" pitchFamily="18" charset="0"/>
                <a:cs typeface="Arial" pitchFamily="34" charset="0"/>
              </a:rPr>
              <a:t>Features of a logical data model include:</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smtClean="0">
              <a:solidFill>
                <a:srgbClr val="C00000"/>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Includes all entities and relationships among them.</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All attributes for each entity are specified.</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The primary key for each entity is specified.</a:t>
            </a:r>
          </a:p>
          <a:p>
            <a:pPr marR="0" lvl="0" algn="l" defTabSz="914400" rtl="0" eaLnBrk="0" fontAlgn="base" latinLnBrk="0" hangingPunct="0">
              <a:lnSpc>
                <a:spcPct val="100000"/>
              </a:lnSpc>
              <a:spcBef>
                <a:spcPct val="0"/>
              </a:spcBef>
              <a:spcAft>
                <a:spcPct val="0"/>
              </a:spcAft>
              <a:buClrTx/>
              <a:buSzTx/>
              <a:buFont typeface="Arial" pitchFamily="34" charset="0"/>
              <a:buChar char="•"/>
              <a:tabLst/>
            </a:pPr>
            <a:r>
              <a:rPr lang="en-US" dirty="0" smtClean="0">
                <a:solidFill>
                  <a:srgbClr val="000000"/>
                </a:solidFill>
                <a:latin typeface="Arial" pitchFamily="34" charset="0"/>
                <a:ea typeface="Times New Roman" pitchFamily="18" charset="0"/>
                <a:cs typeface="Arial" pitchFamily="34" charset="0"/>
              </a:rPr>
              <a:t> Foreign keys  are specified.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447800" y="2590800"/>
            <a:ext cx="7010400"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dirty="0" smtClean="0">
                <a:latin typeface="Arial" pitchFamily="34" charset="0"/>
                <a:cs typeface="Arial" pitchFamily="34" charset="0"/>
              </a:rPr>
              <a:t>SQL&gt; DROP TABLE Persons; </a:t>
            </a:r>
            <a:r>
              <a:rPr lang="en-US" b="1" dirty="0" smtClean="0">
                <a:latin typeface="Arial" pitchFamily="34" charset="0"/>
                <a:cs typeface="Arial" pitchFamily="34" charset="0"/>
              </a:rPr>
              <a:t/>
            </a:r>
            <a:br>
              <a:rPr lang="en-US" b="1" dirty="0" smtClean="0">
                <a:latin typeface="Arial" pitchFamily="34" charset="0"/>
                <a:cs typeface="Arial" pitchFamily="34" charset="0"/>
              </a:rPr>
            </a:br>
            <a:endParaRPr lang="en-US"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9" name="Rectangle 8"/>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Drop Table</a:t>
            </a:r>
          </a:p>
        </p:txBody>
      </p:sp>
      <p:sp>
        <p:nvSpPr>
          <p:cNvPr id="6" name="Rectangle 5"/>
          <p:cNvSpPr/>
          <p:nvPr/>
        </p:nvSpPr>
        <p:spPr>
          <a:xfrm>
            <a:off x="304800" y="685800"/>
            <a:ext cx="8458200" cy="2862322"/>
          </a:xfrm>
          <a:prstGeom prst="rect">
            <a:avLst/>
          </a:prstGeom>
        </p:spPr>
        <p:txBody>
          <a:bodyPr wrap="square">
            <a:spAutoFit/>
          </a:bodyPr>
          <a:lstStyle/>
          <a:p>
            <a:pPr marL="457200" indent="-457200">
              <a:buFont typeface="+mj-lt"/>
              <a:buAutoNum type="arabicPeriod"/>
            </a:pPr>
            <a:r>
              <a:rPr lang="en-US" dirty="0" smtClean="0">
                <a:latin typeface="Arial" pitchFamily="34" charset="0"/>
                <a:cs typeface="Arial" pitchFamily="34" charset="0"/>
              </a:rPr>
              <a:t>Dropping a table removes the table definition from the data dictionary. All rows of the table are no longer accessible.</a:t>
            </a:r>
          </a:p>
          <a:p>
            <a:pPr marL="457200" indent="-457200">
              <a:buFont typeface="+mj-lt"/>
              <a:buAutoNum type="arabicPeriod"/>
            </a:pPr>
            <a:endParaRPr lang="en-US" dirty="0" smtClean="0">
              <a:latin typeface="Arial" pitchFamily="34" charset="0"/>
              <a:cs typeface="Arial" pitchFamily="34" charset="0"/>
            </a:endParaRPr>
          </a:p>
          <a:p>
            <a:pPr marL="457200" indent="-457200">
              <a:buFont typeface="+mj-lt"/>
              <a:buAutoNum type="arabicPeriod"/>
            </a:pPr>
            <a:r>
              <a:rPr lang="en-US" dirty="0" smtClean="0">
                <a:latin typeface="Arial" pitchFamily="34" charset="0"/>
                <a:cs typeface="Arial" pitchFamily="34" charset="0"/>
              </a:rPr>
              <a:t>All </a:t>
            </a:r>
            <a:r>
              <a:rPr lang="en-US" b="1" dirty="0" smtClean="0">
                <a:latin typeface="Arial" pitchFamily="34" charset="0"/>
                <a:cs typeface="Arial" pitchFamily="34" charset="0"/>
              </a:rPr>
              <a:t>INDEXES,</a:t>
            </a:r>
            <a:r>
              <a:rPr lang="en-US" dirty="0" smtClean="0"/>
              <a:t> </a:t>
            </a:r>
            <a:r>
              <a:rPr lang="en-US" b="1" dirty="0" smtClean="0">
                <a:latin typeface="Arial" pitchFamily="34" charset="0"/>
                <a:cs typeface="Arial" pitchFamily="34" charset="0"/>
              </a:rPr>
              <a:t>INTEGRITY CONSTRAINTS </a:t>
            </a:r>
            <a:r>
              <a:rPr lang="en-US" dirty="0" smtClean="0">
                <a:latin typeface="Arial" pitchFamily="34" charset="0"/>
                <a:cs typeface="Arial" pitchFamily="34" charset="0"/>
              </a:rPr>
              <a:t>and </a:t>
            </a:r>
            <a:r>
              <a:rPr lang="en-US" b="1" dirty="0" smtClean="0">
                <a:latin typeface="Arial" pitchFamily="34" charset="0"/>
                <a:cs typeface="Arial" pitchFamily="34" charset="0"/>
              </a:rPr>
              <a:t>TRIGGERS</a:t>
            </a:r>
            <a:r>
              <a:rPr lang="en-US" dirty="0" smtClean="0">
                <a:latin typeface="Arial" pitchFamily="34" charset="0"/>
                <a:cs typeface="Arial" pitchFamily="34" charset="0"/>
              </a:rPr>
              <a:t> associated with a table are also dropped.</a:t>
            </a:r>
          </a:p>
          <a:p>
            <a:pPr marL="457200" indent="-457200">
              <a:buFont typeface="+mj-lt"/>
              <a:buAutoNum type="arabicPeriod"/>
            </a:pPr>
            <a:endParaRPr lang="en-US" dirty="0" smtClean="0">
              <a:latin typeface="Arial" pitchFamily="34" charset="0"/>
              <a:cs typeface="Arial" pitchFamily="34" charset="0"/>
            </a:endParaRPr>
          </a:p>
          <a:p>
            <a:pPr marL="457200" indent="-457200">
              <a:buFont typeface="+mj-lt"/>
              <a:buAutoNum type="arabicPeriod"/>
            </a:pPr>
            <a:r>
              <a:rPr lang="en-US" dirty="0" smtClean="0">
                <a:latin typeface="Arial" pitchFamily="34" charset="0"/>
                <a:cs typeface="Arial" pitchFamily="34" charset="0"/>
              </a:rPr>
              <a:t>All </a:t>
            </a:r>
            <a:r>
              <a:rPr lang="en-US" b="1" dirty="0" smtClean="0">
                <a:latin typeface="Arial" pitchFamily="34" charset="0"/>
                <a:cs typeface="Arial" pitchFamily="34" charset="0"/>
              </a:rPr>
              <a:t>VIEWS</a:t>
            </a:r>
            <a:r>
              <a:rPr lang="en-US" dirty="0" smtClean="0">
                <a:latin typeface="Arial" pitchFamily="34" charset="0"/>
                <a:cs typeface="Arial" pitchFamily="34" charset="0"/>
              </a:rPr>
              <a:t> and </a:t>
            </a:r>
            <a:r>
              <a:rPr lang="en-US" b="1" dirty="0" smtClean="0">
                <a:latin typeface="Arial" pitchFamily="34" charset="0"/>
                <a:cs typeface="Arial" pitchFamily="34" charset="0"/>
              </a:rPr>
              <a:t>PL/SQL</a:t>
            </a:r>
            <a:r>
              <a:rPr lang="en-US" dirty="0" smtClean="0">
                <a:latin typeface="Arial" pitchFamily="34" charset="0"/>
                <a:cs typeface="Arial" pitchFamily="34" charset="0"/>
              </a:rPr>
              <a:t> program units dependent on a dropped table remain, yet become invalid (not usable).</a:t>
            </a:r>
          </a:p>
          <a:p>
            <a:pPr marL="457200" indent="-457200">
              <a:buFont typeface="+mj-lt"/>
              <a:buAutoNum type="arabicPeriod"/>
            </a:pPr>
            <a:endParaRPr lang="en-US" dirty="0" smtClean="0">
              <a:latin typeface="Arial" pitchFamily="34" charset="0"/>
              <a:cs typeface="Arial" pitchFamily="34" charset="0"/>
            </a:endParaRPr>
          </a:p>
          <a:p>
            <a:pPr marL="457200" indent="-457200">
              <a:buFont typeface="+mj-lt"/>
              <a:buAutoNum type="arabicPeriod"/>
            </a:pPr>
            <a:r>
              <a:rPr lang="en-US" dirty="0" smtClean="0">
                <a:latin typeface="Arial" pitchFamily="34" charset="0"/>
                <a:cs typeface="Arial" pitchFamily="34" charset="0"/>
              </a:rPr>
              <a:t>All </a:t>
            </a:r>
            <a:r>
              <a:rPr lang="en-US" b="1" dirty="0" smtClean="0">
                <a:latin typeface="Arial" pitchFamily="34" charset="0"/>
                <a:cs typeface="Arial" pitchFamily="34" charset="0"/>
              </a:rPr>
              <a:t>SYNONYMS</a:t>
            </a:r>
            <a:r>
              <a:rPr lang="en-US" dirty="0" smtClean="0">
                <a:latin typeface="Arial" pitchFamily="34" charset="0"/>
                <a:cs typeface="Arial" pitchFamily="34" charset="0"/>
              </a:rPr>
              <a:t> for a dropped table remain, but return an error when used.</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dirty="0" smtClean="0">
                <a:latin typeface="Arial" pitchFamily="34" charset="0"/>
                <a:cs typeface="Arial" pitchFamily="34" charset="0"/>
              </a:rPr>
              <a:t>SQL&gt; DROP TABLE Persons Cascade Constraints; </a:t>
            </a:r>
            <a:r>
              <a:rPr lang="en-US" b="1" dirty="0" smtClean="0">
                <a:latin typeface="Arial" pitchFamily="34" charset="0"/>
                <a:cs typeface="Arial" pitchFamily="34" charset="0"/>
              </a:rPr>
              <a:t/>
            </a:r>
            <a:br>
              <a:rPr lang="en-US" b="1" dirty="0" smtClean="0">
                <a:latin typeface="Arial" pitchFamily="34" charset="0"/>
                <a:cs typeface="Arial" pitchFamily="34" charset="0"/>
              </a:rPr>
            </a:br>
            <a:endParaRPr lang="en-US"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9" name="Rectangle 8"/>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Drop Table</a:t>
            </a:r>
          </a:p>
        </p:txBody>
      </p:sp>
      <p:sp>
        <p:nvSpPr>
          <p:cNvPr id="7" name="Rectangle 6"/>
          <p:cNvSpPr/>
          <p:nvPr/>
        </p:nvSpPr>
        <p:spPr>
          <a:xfrm>
            <a:off x="457200" y="1219200"/>
            <a:ext cx="8229600" cy="1323439"/>
          </a:xfrm>
          <a:prstGeom prst="rect">
            <a:avLst/>
          </a:prstGeom>
        </p:spPr>
        <p:txBody>
          <a:bodyPr wrap="square">
            <a:spAutoFit/>
          </a:bodyPr>
          <a:lstStyle/>
          <a:p>
            <a:r>
              <a:rPr lang="en-US" sz="2000" dirty="0" smtClean="0">
                <a:latin typeface="Arial" pitchFamily="34" charset="0"/>
                <a:cs typeface="Arial" pitchFamily="34" charset="0"/>
              </a:rPr>
              <a:t>If the table to be dropped contains any primary or unique keys referenced by foreign keys of other tables and you intend to drop the FOREIGN KEY constraints of the child tables, then include the CASCADE clause in the DROP TABLE statement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dirty="0" smtClean="0">
                <a:latin typeface="Arial" pitchFamily="34" charset="0"/>
                <a:cs typeface="Arial" pitchFamily="34" charset="0"/>
              </a:rPr>
              <a:t>SQL&gt; DROP TABLE Persons Purge; </a:t>
            </a:r>
            <a:r>
              <a:rPr lang="en-US" b="1" dirty="0" smtClean="0">
                <a:latin typeface="Arial" pitchFamily="34" charset="0"/>
                <a:cs typeface="Arial" pitchFamily="34" charset="0"/>
              </a:rPr>
              <a:t/>
            </a:r>
            <a:br>
              <a:rPr lang="en-US" b="1" dirty="0" smtClean="0">
                <a:latin typeface="Arial" pitchFamily="34" charset="0"/>
                <a:cs typeface="Arial" pitchFamily="34" charset="0"/>
              </a:rPr>
            </a:br>
            <a:endParaRPr lang="en-US" b="1"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9" name="Rectangle 8"/>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Drop Table</a:t>
            </a:r>
          </a:p>
        </p:txBody>
      </p:sp>
      <p:sp>
        <p:nvSpPr>
          <p:cNvPr id="7" name="Rectangle 6"/>
          <p:cNvSpPr/>
          <p:nvPr/>
        </p:nvSpPr>
        <p:spPr>
          <a:xfrm>
            <a:off x="457200" y="1219200"/>
            <a:ext cx="8229600" cy="1015663"/>
          </a:xfrm>
          <a:prstGeom prst="rect">
            <a:avLst/>
          </a:prstGeom>
        </p:spPr>
        <p:txBody>
          <a:bodyPr wrap="square">
            <a:spAutoFit/>
          </a:bodyPr>
          <a:lstStyle/>
          <a:p>
            <a:r>
              <a:rPr lang="en-US" sz="2000" dirty="0" smtClean="0">
                <a:latin typeface="Arial" pitchFamily="34" charset="0"/>
                <a:cs typeface="Arial" pitchFamily="34" charset="0"/>
              </a:rPr>
              <a:t>If you should want to immediately release the space associated with the table at the time you issue the DROP TABLE statement, include the PURGE clause.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FLASHBACK TABLE statement</a:t>
            </a:r>
          </a:p>
        </p:txBody>
      </p:sp>
      <p:sp>
        <p:nvSpPr>
          <p:cNvPr id="4" name="Rectangle 3"/>
          <p:cNvSpPr/>
          <p:nvPr/>
        </p:nvSpPr>
        <p:spPr>
          <a:xfrm>
            <a:off x="152400" y="3581400"/>
            <a:ext cx="8839200" cy="1631216"/>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When you drop a table, normally the database does not immediately release the space associated with the table. Rather, the database renames the table and places it in a recycle bin, where it can later be recovered with the </a:t>
            </a:r>
            <a:r>
              <a:rPr lang="en-US" sz="2000" b="1" dirty="0" smtClean="0">
                <a:latin typeface="Arial" pitchFamily="34" charset="0"/>
                <a:cs typeface="Arial" pitchFamily="34" charset="0"/>
              </a:rPr>
              <a:t>FLASHBACK TABLE statement </a:t>
            </a:r>
            <a:r>
              <a:rPr lang="en-US" sz="2000" dirty="0" smtClean="0">
                <a:latin typeface="Arial" pitchFamily="34" charset="0"/>
                <a:cs typeface="Arial" pitchFamily="34" charset="0"/>
              </a:rPr>
              <a:t>if you find that you dropped the table in error.</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dirty="0" smtClean="0">
                <a:latin typeface="Arial" pitchFamily="34" charset="0"/>
                <a:cs typeface="Arial" pitchFamily="34" charset="0"/>
              </a:rPr>
              <a:t>SQL&gt; FLASHBACK TABLE Persons TO BEFORE DROP;</a:t>
            </a:r>
            <a:endParaRPr lang="en-US" dirty="0">
              <a:latin typeface="Arial" pitchFamily="34" charset="0"/>
              <a:cs typeface="Arial" pitchFamily="34" charset="0"/>
            </a:endParaRPr>
          </a:p>
        </p:txBody>
      </p:sp>
      <p:sp>
        <p:nvSpPr>
          <p:cNvPr id="10" name="Rectangle 9"/>
          <p:cNvSpPr/>
          <p:nvPr/>
        </p:nvSpPr>
        <p:spPr>
          <a:xfrm>
            <a:off x="152400" y="304800"/>
            <a:ext cx="8458200" cy="523220"/>
          </a:xfrm>
          <a:prstGeom prst="rect">
            <a:avLst/>
          </a:prstGeom>
        </p:spPr>
        <p:txBody>
          <a:bodyPr wrap="square">
            <a:spAutoFit/>
          </a:bodyPr>
          <a:lstStyle/>
          <a:p>
            <a:r>
              <a:rPr lang="en-US" sz="2800" b="1" i="1" dirty="0" smtClean="0">
                <a:latin typeface="Arial" pitchFamily="34" charset="0"/>
                <a:cs typeface="Arial" pitchFamily="34" charset="0"/>
              </a:rPr>
              <a:t>FLASHBACK TABLE Syntax</a:t>
            </a:r>
          </a:p>
        </p:txBody>
      </p:sp>
      <p:sp>
        <p:nvSpPr>
          <p:cNvPr id="7" name="Rectangle 6"/>
          <p:cNvSpPr/>
          <p:nvPr/>
        </p:nvSpPr>
        <p:spPr>
          <a:xfrm>
            <a:off x="228600" y="10300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Flashback Table</a:t>
            </a:r>
          </a:p>
        </p:txBody>
      </p:sp>
      <p:sp>
        <p:nvSpPr>
          <p:cNvPr id="9" name="Rectangle 8"/>
          <p:cNvSpPr/>
          <p:nvPr/>
        </p:nvSpPr>
        <p:spPr>
          <a:xfrm>
            <a:off x="304800" y="5943600"/>
            <a:ext cx="8610600" cy="369332"/>
          </a:xfrm>
          <a:prstGeom prst="rect">
            <a:avLst/>
          </a:prstGeom>
        </p:spPr>
        <p:txBody>
          <a:bodyPr wrap="square">
            <a:spAutoFit/>
          </a:bodyPr>
          <a:lstStyle/>
          <a:p>
            <a:r>
              <a:rPr lang="en-US" dirty="0" smtClean="0">
                <a:latin typeface="Arial" pitchFamily="34" charset="0"/>
                <a:cs typeface="Arial" pitchFamily="34" charset="0"/>
              </a:rPr>
              <a:t>Tables are organized into rows and columns; and each table must have a name.</a:t>
            </a:r>
            <a:endParaRPr lang="en-US" dirty="0">
              <a:latin typeface="Arial" pitchFamily="34" charset="0"/>
              <a:cs typeface="Arial" pitchFamily="34" charset="0"/>
            </a:endParaRPr>
          </a:p>
        </p:txBody>
      </p:sp>
      <p:sp>
        <p:nvSpPr>
          <p:cNvPr id="11" name="Subtitle 10"/>
          <p:cNvSpPr>
            <a:spLocks noGrp="1"/>
          </p:cNvSpPr>
          <p:nvPr>
            <p:ph type="subTitle" idx="1"/>
          </p:nvPr>
        </p:nvSpPr>
        <p:spPr/>
        <p:txBody>
          <a:bodyPr/>
          <a:lstStyle/>
          <a:p>
            <a:r>
              <a:rPr lang="en-US" dirty="0" smtClean="0">
                <a:latin typeface="Arial" pitchFamily="34" charset="0"/>
                <a:cs typeface="Arial" pitchFamily="34" charset="0"/>
              </a:rPr>
              <a:t>DDL Command are always Autocommit</a:t>
            </a:r>
            <a:endParaRPr lang="en-US" dirty="0">
              <a:latin typeface="Arial" pitchFamily="34" charset="0"/>
              <a:cs typeface="Arial" pitchFamily="34" charset="0"/>
            </a:endParaRPr>
          </a:p>
        </p:txBody>
      </p:sp>
      <p:sp>
        <p:nvSpPr>
          <p:cNvPr id="12" name="Rectangle 11"/>
          <p:cNvSpPr/>
          <p:nvPr/>
        </p:nvSpPr>
        <p:spPr>
          <a:xfrm>
            <a:off x="228600" y="1066800"/>
            <a:ext cx="5638800" cy="707886"/>
          </a:xfrm>
          <a:prstGeom prst="rect">
            <a:avLst/>
          </a:prstGeom>
        </p:spPr>
        <p:txBody>
          <a:bodyPr wrap="square">
            <a:spAutoFit/>
          </a:bodyPr>
          <a:lstStyle/>
          <a:p>
            <a:r>
              <a:rPr lang="en-US" sz="2000" dirty="0" smtClean="0">
                <a:latin typeface="Arial" pitchFamily="34" charset="0"/>
                <a:cs typeface="Arial" pitchFamily="34" charset="0"/>
              </a:rPr>
              <a:t>FLASHBACK TABLE TName TO  BEFORE DROP [RENAME TO table]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400" b="1" i="1" dirty="0" smtClean="0">
                <a:latin typeface="Arial" pitchFamily="34" charset="0"/>
                <a:cs typeface="Arial" pitchFamily="34" charset="0"/>
              </a:rPr>
              <a:t>ALTER TABLE statement (DDL)</a:t>
            </a:r>
          </a:p>
        </p:txBody>
      </p:sp>
      <p:sp>
        <p:nvSpPr>
          <p:cNvPr id="4" name="Rectangle 3"/>
          <p:cNvSpPr/>
          <p:nvPr/>
        </p:nvSpPr>
        <p:spPr>
          <a:xfrm>
            <a:off x="1066800" y="3581400"/>
            <a:ext cx="7162800" cy="707886"/>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Use the </a:t>
            </a:r>
            <a:r>
              <a:rPr lang="en-US" sz="2000" b="1" dirty="0" smtClean="0">
                <a:latin typeface="Arial" pitchFamily="34" charset="0"/>
                <a:cs typeface="Arial" pitchFamily="34" charset="0"/>
              </a:rPr>
              <a:t>ALTER TABLE</a:t>
            </a:r>
            <a:r>
              <a:rPr lang="en-US" sz="2000" dirty="0" smtClean="0">
                <a:latin typeface="Arial" pitchFamily="34" charset="0"/>
                <a:cs typeface="Arial" pitchFamily="34" charset="0"/>
              </a:rPr>
              <a:t> statement to alter the definition of a TABLE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400" b="1" i="1" dirty="0" smtClean="0">
                <a:latin typeface="Arial" pitchFamily="34" charset="0"/>
                <a:cs typeface="Arial" pitchFamily="34" charset="0"/>
              </a:rPr>
              <a:t>DEFAULT Values in Columns using sequence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Physical Model Design</a:t>
            </a: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35521" name="Rectangle 1"/>
          <p:cNvSpPr>
            <a:spLocks noChangeArrowheads="1"/>
          </p:cNvSpPr>
          <p:nvPr/>
        </p:nvSpPr>
        <p:spPr bwMode="auto">
          <a:xfrm>
            <a:off x="228600" y="1037272"/>
            <a:ext cx="8534400" cy="14773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Features of a physical data model 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Convert entities into tables.</a:t>
            </a:r>
            <a:endParaRPr kumimoji="0" lang="en-US" b="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Convert relationships into foreign keys.</a:t>
            </a:r>
            <a:endParaRPr kumimoji="0" lang="en-US" b="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Convert attributes into columns.</a:t>
            </a:r>
            <a:endParaRPr kumimoji="0" lang="en-US" b="0" u="none" strike="noStrike" cap="none" normalizeH="0" baseline="0" dirty="0" smtClean="0">
              <a:ln>
                <a:noFill/>
              </a:ln>
              <a:solidFill>
                <a:schemeClr val="tx1"/>
              </a:solidFill>
              <a:effectLst/>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685800" y="2590800"/>
            <a:ext cx="6400800" cy="3697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b="1" i="1" dirty="0" smtClean="0">
                <a:solidFill>
                  <a:srgbClr val="FF9900"/>
                </a:solidFill>
                <a:latin typeface="Arial" pitchFamily="34" charset="0"/>
                <a:cs typeface="Arial" pitchFamily="34" charset="0"/>
              </a:rPr>
              <a:t>Data modeling</a:t>
            </a: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nvGraphicFramePr>
        <p:xfrm>
          <a:off x="152398" y="1397002"/>
          <a:ext cx="8839204" cy="4068094"/>
        </p:xfrm>
        <a:graphic>
          <a:graphicData uri="http://schemas.openxmlformats.org/drawingml/2006/table">
            <a:tbl>
              <a:tblPr/>
              <a:tblGrid>
                <a:gridCol w="3048002"/>
                <a:gridCol w="1905000"/>
                <a:gridCol w="1981200"/>
                <a:gridCol w="1905002"/>
              </a:tblGrid>
              <a:tr h="404716">
                <a:tc>
                  <a:txBody>
                    <a:bodyPr/>
                    <a:lstStyle/>
                    <a:p>
                      <a:pPr marL="0" marR="0" algn="ctr">
                        <a:spcBef>
                          <a:spcPts val="0"/>
                        </a:spcBef>
                        <a:spcAft>
                          <a:spcPts val="0"/>
                        </a:spcAft>
                      </a:pPr>
                      <a:r>
                        <a:rPr lang="en-US" sz="2400" b="1" i="0" dirty="0">
                          <a:solidFill>
                            <a:srgbClr val="000000"/>
                          </a:solidFill>
                          <a:latin typeface="Arial" pitchFamily="34" charset="0"/>
                          <a:ea typeface="Times New Roman"/>
                          <a:cs typeface="Arial" pitchFamily="34" charset="0"/>
                        </a:rPr>
                        <a:t>Feature</a:t>
                      </a:r>
                      <a:endParaRPr lang="en-US" sz="2400" b="1" i="0" dirty="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400" b="1" i="0" dirty="0">
                          <a:solidFill>
                            <a:srgbClr val="000000"/>
                          </a:solidFill>
                          <a:latin typeface="Arial" pitchFamily="34" charset="0"/>
                          <a:ea typeface="Times New Roman"/>
                          <a:cs typeface="Arial" pitchFamily="34" charset="0"/>
                        </a:rPr>
                        <a:t>Conceptual</a:t>
                      </a:r>
                      <a:endParaRPr lang="en-US" sz="2400" b="1" i="0" dirty="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400" b="1" i="0" dirty="0">
                          <a:solidFill>
                            <a:srgbClr val="000000"/>
                          </a:solidFill>
                          <a:latin typeface="Arial" pitchFamily="34" charset="0"/>
                          <a:ea typeface="Times New Roman"/>
                          <a:cs typeface="Arial" pitchFamily="34" charset="0"/>
                        </a:rPr>
                        <a:t>Logical</a:t>
                      </a:r>
                      <a:endParaRPr lang="en-US" sz="2400" b="1" i="0" dirty="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400" b="1" i="0" dirty="0">
                          <a:solidFill>
                            <a:srgbClr val="000000"/>
                          </a:solidFill>
                          <a:latin typeface="Arial" pitchFamily="34" charset="0"/>
                          <a:ea typeface="Times New Roman"/>
                          <a:cs typeface="Arial" pitchFamily="34" charset="0"/>
                        </a:rPr>
                        <a:t>Physical</a:t>
                      </a:r>
                      <a:endParaRPr lang="en-US" sz="2400" b="1" i="0" dirty="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43379">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Entity Names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43379">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Entity Relationships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62087">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Attributes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62087">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Primary Keys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62087">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Foreign Keys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62087">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Table Names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62087">
                <a:tc>
                  <a:txBody>
                    <a:bodyPr/>
                    <a:lstStyle/>
                    <a:p>
                      <a:pPr marL="0" marR="0" indent="171450">
                        <a:spcBef>
                          <a:spcPts val="0"/>
                        </a:spcBef>
                        <a:spcAft>
                          <a:spcPts val="0"/>
                        </a:spcAft>
                      </a:pPr>
                      <a:r>
                        <a:rPr lang="en-US" sz="2400" b="0" i="0">
                          <a:solidFill>
                            <a:srgbClr val="000000"/>
                          </a:solidFill>
                          <a:latin typeface="Arial" pitchFamily="34" charset="0"/>
                          <a:ea typeface="Times New Roman"/>
                          <a:cs typeface="Arial" pitchFamily="34" charset="0"/>
                        </a:rPr>
                        <a:t>Column Names</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a:solidFill>
                            <a:srgbClr val="000000"/>
                          </a:solidFill>
                          <a:latin typeface="Arial" pitchFamily="34" charset="0"/>
                          <a:ea typeface="Times New Roman"/>
                          <a:cs typeface="Arial" pitchFamily="34" charset="0"/>
                        </a:rPr>
                        <a:t>✓</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r h="462087">
                <a:tc>
                  <a:txBody>
                    <a:bodyPr/>
                    <a:lstStyle/>
                    <a:p>
                      <a:pPr marL="0" marR="0" indent="171450">
                        <a:spcBef>
                          <a:spcPts val="0"/>
                        </a:spcBef>
                        <a:spcAft>
                          <a:spcPts val="0"/>
                        </a:spcAft>
                      </a:pPr>
                      <a:r>
                        <a:rPr lang="en-US" sz="2400" b="0" i="0" dirty="0">
                          <a:solidFill>
                            <a:srgbClr val="000000"/>
                          </a:solidFill>
                          <a:latin typeface="Arial" pitchFamily="34" charset="0"/>
                          <a:ea typeface="Times New Roman"/>
                          <a:cs typeface="Arial" pitchFamily="34" charset="0"/>
                        </a:rPr>
                        <a:t>Column Data Types</a:t>
                      </a:r>
                      <a:endParaRPr lang="en-US" sz="2400" b="0" i="0" dirty="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spcBef>
                          <a:spcPts val="0"/>
                        </a:spcBef>
                        <a:spcAft>
                          <a:spcPts val="0"/>
                        </a:spcAft>
                      </a:pPr>
                      <a:r>
                        <a:rPr lang="en-US" sz="2400" b="0" i="0">
                          <a:solidFill>
                            <a:srgbClr val="000000"/>
                          </a:solidFill>
                          <a:latin typeface="Arial" pitchFamily="34" charset="0"/>
                          <a:ea typeface="Times New Roman"/>
                          <a:cs typeface="Arial" pitchFamily="34" charset="0"/>
                        </a:rPr>
                        <a:t> </a:t>
                      </a:r>
                      <a:endParaRPr lang="en-US" sz="2400" b="0" i="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c>
                  <a:txBody>
                    <a:bodyPr/>
                    <a:lstStyle/>
                    <a:p>
                      <a:pPr marL="0" marR="0" algn="ctr">
                        <a:spcBef>
                          <a:spcPts val="0"/>
                        </a:spcBef>
                        <a:spcAft>
                          <a:spcPts val="0"/>
                        </a:spcAft>
                      </a:pPr>
                      <a:r>
                        <a:rPr lang="en-US" sz="2800" b="0" i="0" dirty="0">
                          <a:solidFill>
                            <a:srgbClr val="000000"/>
                          </a:solidFill>
                          <a:latin typeface="Arial" pitchFamily="34" charset="0"/>
                          <a:ea typeface="Times New Roman"/>
                          <a:cs typeface="Arial" pitchFamily="34" charset="0"/>
                        </a:rPr>
                        <a:t>✓</a:t>
                      </a:r>
                      <a:endParaRPr lang="en-US" sz="2400" b="0" i="0" dirty="0">
                        <a:latin typeface="Arial" pitchFamily="34" charset="0"/>
                        <a:ea typeface="Times New Roman"/>
                        <a:cs typeface="Arial" pitchFamily="34" charset="0"/>
                      </a:endParaRPr>
                    </a:p>
                  </a:txBody>
                  <a:tcPr marL="9354" marR="9354" marT="9354" marB="9354"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b="1" i="1" dirty="0" smtClean="0">
                <a:latin typeface="Arial" pitchFamily="34" charset="0"/>
                <a:cs typeface="Arial" pitchFamily="34" charset="0"/>
              </a:rPr>
              <a:t>SELECT statement…</a:t>
            </a:r>
            <a:endParaRPr kumimoji="0" lang="en-US" sz="44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i="1" dirty="0" smtClean="0">
                <a:latin typeface="Arial" pitchFamily="34" charset="0"/>
                <a:cs typeface="Arial" pitchFamily="34" charset="0"/>
              </a:rPr>
              <a:t>SELECT CLAUSE</a:t>
            </a:r>
          </a:p>
        </p:txBody>
      </p:sp>
      <p:sp>
        <p:nvSpPr>
          <p:cNvPr id="3" name="Rectangle 2"/>
          <p:cNvSpPr/>
          <p:nvPr/>
        </p:nvSpPr>
        <p:spPr>
          <a:xfrm>
            <a:off x="609600" y="2667000"/>
            <a:ext cx="8077200" cy="954107"/>
          </a:xfrm>
          <a:prstGeom prst="rect">
            <a:avLst/>
          </a:prstGeom>
        </p:spPr>
        <p:txBody>
          <a:bodyPr wrap="square">
            <a:spAutoFit/>
          </a:bodyPr>
          <a:lstStyle/>
          <a:p>
            <a:pPr algn="ctr"/>
            <a:r>
              <a:rPr lang="en-US" sz="2800" dirty="0" smtClean="0">
                <a:latin typeface="Arial" pitchFamily="34" charset="0"/>
                <a:cs typeface="Arial" pitchFamily="34" charset="0"/>
              </a:rPr>
              <a:t>The </a:t>
            </a:r>
            <a:r>
              <a:rPr lang="en-US" sz="2800" b="1" u="sng" dirty="0" smtClean="0">
                <a:latin typeface="Arial" pitchFamily="34" charset="0"/>
                <a:cs typeface="Arial" pitchFamily="34" charset="0"/>
              </a:rPr>
              <a:t>SELECT</a:t>
            </a:r>
            <a:r>
              <a:rPr lang="en-US" sz="2800" dirty="0" smtClean="0">
                <a:latin typeface="Arial" pitchFamily="34" charset="0"/>
                <a:cs typeface="Arial" pitchFamily="34" charset="0"/>
              </a:rPr>
              <a:t> statement retrieves or extracts information from tables in the database.</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2057400"/>
            <a:ext cx="7239000" cy="2539606"/>
          </a:xfrm>
          <a:prstGeom prst="rect">
            <a:avLst/>
          </a:prstGeom>
        </p:spPr>
        <p:txBody>
          <a:bodyPr wrap="square">
            <a:spAutoFit/>
          </a:bodyPr>
          <a:lstStyle/>
          <a:p>
            <a:pPr marL="457200" indent="-457200">
              <a:lnSpc>
                <a:spcPct val="200000"/>
              </a:lnSpc>
              <a:buFont typeface="+mj-lt"/>
              <a:buAutoNum type="arabicPeriod"/>
            </a:pPr>
            <a:r>
              <a:rPr lang="en-US" sz="2800" dirty="0" smtClean="0">
                <a:latin typeface="Arial" pitchFamily="34" charset="0"/>
                <a:cs typeface="Arial" pitchFamily="34" charset="0"/>
              </a:rPr>
              <a:t>SELECTION </a:t>
            </a:r>
            <a:endParaRPr lang="en-US" sz="2800" dirty="0">
              <a:latin typeface="Arial" pitchFamily="34" charset="0"/>
              <a:cs typeface="Arial" pitchFamily="34" charset="0"/>
            </a:endParaRPr>
          </a:p>
          <a:p>
            <a:pPr marL="457200" indent="-457200">
              <a:lnSpc>
                <a:spcPct val="200000"/>
              </a:lnSpc>
              <a:buFont typeface="+mj-lt"/>
              <a:buAutoNum type="arabicPeriod"/>
            </a:pPr>
            <a:r>
              <a:rPr lang="en-US" sz="2800" dirty="0">
                <a:latin typeface="Arial" pitchFamily="34" charset="0"/>
                <a:cs typeface="Arial" pitchFamily="34" charset="0"/>
              </a:rPr>
              <a:t>PROJECTION</a:t>
            </a:r>
          </a:p>
          <a:p>
            <a:pPr marL="457200" indent="-457200">
              <a:lnSpc>
                <a:spcPct val="200000"/>
              </a:lnSpc>
              <a:buFont typeface="+mj-lt"/>
              <a:buAutoNum type="arabicPeriod"/>
            </a:pPr>
            <a:r>
              <a:rPr lang="en-US" sz="2800" dirty="0">
                <a:latin typeface="Arial" pitchFamily="34" charset="0"/>
                <a:cs typeface="Arial" pitchFamily="34" charset="0"/>
              </a:rPr>
              <a:t>JOINING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latin typeface="Arial" pitchFamily="34" charset="0"/>
                <a:cs typeface="Arial" pitchFamily="34" charset="0"/>
              </a:rPr>
              <a:t>SELECTION</a:t>
            </a:r>
            <a:endParaRPr lang="en-US" sz="2800" b="1" i="1" dirty="0">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smtClean="0">
                <a:latin typeface="Arial" pitchFamily="34" charset="0"/>
                <a:cs typeface="Arial" pitchFamily="34" charset="0"/>
              </a:rPr>
              <a:t>PROJECTION</a:t>
            </a:r>
            <a:endParaRPr lang="en-US" sz="2800" b="1" i="1" dirty="0">
              <a:latin typeface="Arial" pitchFamily="34" charset="0"/>
              <a:cs typeface="Arial" pitchFamily="34" charset="0"/>
            </a:endParaRP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Statements</a:t>
            </a:r>
            <a:endParaRPr lang="en-US" dirty="0">
              <a:latin typeface="Arial" pitchFamily="34" charset="0"/>
              <a:cs typeface="Arial" pitchFamily="34" charset="0"/>
            </a:endParaRPr>
          </a:p>
        </p:txBody>
      </p:sp>
      <p:sp>
        <p:nvSpPr>
          <p:cNvPr id="3" name="Rectangle 2"/>
          <p:cNvSpPr/>
          <p:nvPr/>
        </p:nvSpPr>
        <p:spPr>
          <a:xfrm>
            <a:off x="533400" y="1143001"/>
            <a:ext cx="8382000" cy="2316788"/>
          </a:xfrm>
          <a:prstGeom prst="rect">
            <a:avLst/>
          </a:prstGeom>
        </p:spPr>
        <p:txBody>
          <a:bodyPr wrap="square">
            <a:spAutoFit/>
          </a:bodyPr>
          <a:lstStyle/>
          <a:p>
            <a:pPr>
              <a:lnSpc>
                <a:spcPct val="200000"/>
              </a:lnSpc>
              <a:buFont typeface="Wingdings" pitchFamily="2" charset="2"/>
              <a:buChar char="Ø"/>
            </a:pPr>
            <a:r>
              <a:rPr lang="en-US" sz="2800" b="1" i="1" dirty="0" smtClean="0">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nvGraphicFramePr>
        <p:xfrm>
          <a:off x="152401" y="32766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lgn="ctr">
                        <a:spcBef>
                          <a:spcPts val="0"/>
                        </a:spcBef>
                        <a:spcAft>
                          <a:spcPts val="0"/>
                        </a:spcAft>
                      </a:pPr>
                      <a:r>
                        <a:rPr kumimoji="0" lang="en-US" sz="1800" kern="1200" dirty="0" smtClean="0">
                          <a:latin typeface="Cambria" pitchFamily="18" charset="0"/>
                        </a:rPr>
                        <a:t>10</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lgn="ctr">
                        <a:spcBef>
                          <a:spcPts val="0"/>
                        </a:spcBef>
                        <a:spcAft>
                          <a:spcPts val="0"/>
                        </a:spcAft>
                      </a:pPr>
                      <a:r>
                        <a:rPr kumimoji="0" lang="en-US" sz="1800"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lgn="ctr">
                        <a:spcBef>
                          <a:spcPts val="0"/>
                        </a:spcBef>
                        <a:spcAft>
                          <a:spcPts val="0"/>
                        </a:spcAft>
                      </a:pPr>
                      <a:r>
                        <a:rPr kumimoji="0" lang="en-US" sz="1800" kern="1200" dirty="0" smtClean="0">
                          <a:latin typeface="Cambria" pitchFamily="18" charset="0"/>
                        </a:rPr>
                        <a:t>10</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lgn="ctr">
                        <a:spcBef>
                          <a:spcPts val="0"/>
                        </a:spcBef>
                        <a:spcAft>
                          <a:spcPts val="0"/>
                        </a:spcAft>
                      </a:pPr>
                      <a:r>
                        <a:rPr kumimoji="0" lang="en-US" sz="1800"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nvGraphicFramePr>
        <p:xfrm>
          <a:off x="5867400" y="3276600"/>
          <a:ext cx="2895601" cy="1404093"/>
        </p:xfrm>
        <a:graphic>
          <a:graphicData uri="http://schemas.openxmlformats.org/drawingml/2006/table">
            <a:tbl>
              <a:tblPr>
                <a:tableStyleId>{BC89EF96-8CEA-46FF-86C4-4CE0E7609802}</a:tableStyleId>
              </a:tblPr>
              <a:tblGrid>
                <a:gridCol w="990600"/>
                <a:gridCol w="914400"/>
                <a:gridCol w="990601"/>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smtClean="0">
                          <a:latin typeface="Cambria" pitchFamily="18" charset="0"/>
                        </a:rPr>
                        <a:t>10</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r>
              <a:tr h="452887">
                <a:tc>
                  <a:txBody>
                    <a:bodyPr/>
                    <a:lstStyle/>
                    <a:p>
                      <a:pPr marL="0" marR="0" algn="ctr">
                        <a:spcBef>
                          <a:spcPts val="0"/>
                        </a:spcBef>
                        <a:spcAft>
                          <a:spcPts val="0"/>
                        </a:spcAft>
                      </a:pPr>
                      <a:r>
                        <a:rPr kumimoji="0" lang="en-US" sz="1800"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chemeClr val="accent4">
                        <a:lumMod val="60000"/>
                        <a:lumOff val="40000"/>
                      </a:schemeClr>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chemeClr val="accent4">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pitchFamily="34" charset="0"/>
                <a:cs typeface="Arial" pitchFamily="34" charset="0"/>
              </a:rPr>
              <a:t>SQL&gt; desc EMP</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dirty="0" smtClean="0">
                <a:latin typeface="Arial" pitchFamily="34" charset="0"/>
                <a:cs typeface="Arial" pitchFamily="34" charset="0"/>
              </a:rPr>
              <a:t>DESCRIBE</a:t>
            </a:r>
            <a:endParaRPr lang="en-US" sz="2400" dirty="0">
              <a:latin typeface="Arial" pitchFamily="34" charset="0"/>
              <a:cs typeface="Arial" pitchFamily="34" charset="0"/>
            </a:endParaRPr>
          </a:p>
        </p:txBody>
      </p:sp>
      <p:sp>
        <p:nvSpPr>
          <p:cNvPr id="4" name="Text Placeholder 4"/>
          <p:cNvSpPr txBox="1">
            <a:spLocks/>
          </p:cNvSpPr>
          <p:nvPr/>
        </p:nvSpPr>
        <p:spPr>
          <a:xfrm>
            <a:off x="152400" y="0"/>
            <a:ext cx="5791200" cy="640080"/>
          </a:xfrm>
          <a:prstGeom prst="rect">
            <a:avLst/>
          </a:prstGeom>
          <a:noFill/>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1" i="0" u="none" strike="noStrike" kern="1200" cap="none" spc="0" normalizeH="0" baseline="0" noProof="0" dirty="0" smtClean="0">
                <a:ln>
                  <a:noFill/>
                </a:ln>
                <a:effectLst/>
                <a:uLnTx/>
                <a:uFillTx/>
                <a:latin typeface="Arial" pitchFamily="34" charset="0"/>
                <a:cs typeface="Arial" pitchFamily="34" charset="0"/>
              </a:rPr>
              <a:t>EMP</a:t>
            </a:r>
            <a:r>
              <a:rPr kumimoji="0" lang="en-US" sz="2600" b="1" i="0" u="none" strike="noStrike" kern="1200" cap="none" spc="0" normalizeH="0" noProof="0" dirty="0" smtClean="0">
                <a:ln>
                  <a:noFill/>
                </a:ln>
                <a:effectLst/>
                <a:uLnTx/>
                <a:uFillTx/>
                <a:latin typeface="Arial" pitchFamily="34" charset="0"/>
                <a:cs typeface="Arial" pitchFamily="34" charset="0"/>
              </a:rPr>
              <a:t> &amp; DEPT</a:t>
            </a:r>
            <a:r>
              <a:rPr kumimoji="0" lang="en-US" sz="2600" b="1" i="0" u="none" strike="noStrike" kern="1200" cap="none" spc="0" normalizeH="0" baseline="0" noProof="0" dirty="0" smtClean="0">
                <a:ln>
                  <a:noFill/>
                </a:ln>
                <a:effectLst/>
                <a:uLnTx/>
                <a:uFillTx/>
                <a:latin typeface="Arial" pitchFamily="34" charset="0"/>
                <a:cs typeface="Arial" pitchFamily="34" charset="0"/>
              </a:rPr>
              <a:t> Table structure</a:t>
            </a:r>
            <a:endParaRPr kumimoji="0" lang="en-IN" sz="2600" b="1" i="0" u="none" strike="noStrike" kern="1200" cap="none" spc="0" normalizeH="0" baseline="0" noProof="0" dirty="0">
              <a:ln>
                <a:noFill/>
              </a:ln>
              <a:effectLst/>
              <a:uLnTx/>
              <a:uFillTx/>
              <a:latin typeface="Arial" pitchFamily="34" charset="0"/>
              <a:cs typeface="Arial" pitchFamily="34" charset="0"/>
            </a:endParaRPr>
          </a:p>
        </p:txBody>
      </p:sp>
      <p:sp>
        <p:nvSpPr>
          <p:cNvPr id="6" name="Rectangle 5"/>
          <p:cNvSpPr/>
          <p:nvPr/>
        </p:nvSpPr>
        <p:spPr>
          <a:xfrm>
            <a:off x="152400" y="719078"/>
            <a:ext cx="4724400" cy="2862322"/>
          </a:xfrm>
          <a:prstGeom prst="rect">
            <a:avLst/>
          </a:prstGeom>
          <a:noFill/>
          <a:ln w="9525">
            <a:solidFill>
              <a:schemeClr val="tx1"/>
            </a:solidFill>
          </a:ln>
        </p:spPr>
        <p:txBody>
          <a:bodyPr wrap="square">
            <a:spAutoFit/>
          </a:bodyPr>
          <a:lstStyle/>
          <a:p>
            <a:r>
              <a:rPr lang="en-US" dirty="0" smtClean="0">
                <a:latin typeface="Arial" pitchFamily="34" charset="0"/>
                <a:cs typeface="Arial" pitchFamily="34" charset="0"/>
              </a:rPr>
              <a:t>Name             Null?                               Type</a:t>
            </a:r>
          </a:p>
          <a:p>
            <a:r>
              <a:rPr lang="en-US" dirty="0" smtClean="0">
                <a:latin typeface="Arial" pitchFamily="34" charset="0"/>
                <a:cs typeface="Arial" pitchFamily="34" charset="0"/>
              </a:rPr>
              <a:t>-------------      ---------------   -----------------------</a:t>
            </a:r>
          </a:p>
          <a:p>
            <a:r>
              <a:rPr lang="en-US" dirty="0" smtClean="0">
                <a:latin typeface="Arial" pitchFamily="34" charset="0"/>
                <a:cs typeface="Arial" pitchFamily="34" charset="0"/>
              </a:rPr>
              <a:t>EMPNO         NOT NULL   NUMBER(4)</a:t>
            </a:r>
          </a:p>
          <a:p>
            <a:r>
              <a:rPr lang="en-US" dirty="0" smtClean="0">
                <a:latin typeface="Arial" pitchFamily="34" charset="0"/>
                <a:cs typeface="Arial" pitchFamily="34" charset="0"/>
              </a:rPr>
              <a:t>ENAME                              VARCHAR2(12)</a:t>
            </a:r>
          </a:p>
          <a:p>
            <a:r>
              <a:rPr lang="en-US" dirty="0" smtClean="0">
                <a:latin typeface="Arial" pitchFamily="34" charset="0"/>
                <a:cs typeface="Arial" pitchFamily="34" charset="0"/>
              </a:rPr>
              <a:t>JOB                                    VARCHAR2(12)</a:t>
            </a:r>
          </a:p>
          <a:p>
            <a:r>
              <a:rPr lang="en-US" dirty="0" smtClean="0">
                <a:latin typeface="Arial" pitchFamily="34" charset="0"/>
                <a:cs typeface="Arial" pitchFamily="34" charset="0"/>
              </a:rPr>
              <a:t>MGR                                   NUMBER(4)</a:t>
            </a:r>
          </a:p>
          <a:p>
            <a:r>
              <a:rPr lang="en-US" dirty="0" smtClean="0">
                <a:latin typeface="Arial" pitchFamily="34" charset="0"/>
                <a:cs typeface="Arial" pitchFamily="34" charset="0"/>
              </a:rPr>
              <a:t>HIREDATE                         DATE</a:t>
            </a:r>
          </a:p>
          <a:p>
            <a:r>
              <a:rPr lang="en-US" dirty="0" smtClean="0">
                <a:latin typeface="Arial" pitchFamily="34" charset="0"/>
                <a:cs typeface="Arial" pitchFamily="34" charset="0"/>
              </a:rPr>
              <a:t>SAL                                    NUMBER(7,2)</a:t>
            </a:r>
          </a:p>
          <a:p>
            <a:r>
              <a:rPr lang="en-US" dirty="0" smtClean="0">
                <a:latin typeface="Arial" pitchFamily="34" charset="0"/>
                <a:cs typeface="Arial" pitchFamily="34" charset="0"/>
              </a:rPr>
              <a:t>COMM                                NUMBER(7,2)</a:t>
            </a:r>
          </a:p>
          <a:p>
            <a:r>
              <a:rPr lang="en-US" dirty="0" smtClean="0">
                <a:latin typeface="Arial" pitchFamily="34" charset="0"/>
                <a:cs typeface="Arial" pitchFamily="34" charset="0"/>
              </a:rPr>
              <a:t>DEPTNO        NOT NULL   NUMBER(2)</a:t>
            </a:r>
            <a:endParaRPr lang="en-US" dirty="0">
              <a:latin typeface="Arial" pitchFamily="34" charset="0"/>
              <a:cs typeface="Arial" pitchFamily="34" charset="0"/>
            </a:endParaRPr>
          </a:p>
        </p:txBody>
      </p:sp>
      <p:sp>
        <p:nvSpPr>
          <p:cNvPr id="7" name="Rectangle 6"/>
          <p:cNvSpPr/>
          <p:nvPr/>
        </p:nvSpPr>
        <p:spPr>
          <a:xfrm>
            <a:off x="4953000" y="732472"/>
            <a:ext cx="3962400" cy="1323439"/>
          </a:xfrm>
          <a:prstGeom prst="rect">
            <a:avLst/>
          </a:prstGeom>
          <a:ln w="9525">
            <a:solidFill>
              <a:schemeClr val="tx1"/>
            </a:solidFill>
          </a:ln>
        </p:spPr>
        <p:txBody>
          <a:bodyPr wrap="square">
            <a:spAutoFit/>
          </a:bodyPr>
          <a:lstStyle/>
          <a:p>
            <a:r>
              <a:rPr lang="en-US" sz="1600" dirty="0" smtClean="0">
                <a:latin typeface="Arial" pitchFamily="34" charset="0"/>
                <a:cs typeface="Arial" pitchFamily="34" charset="0"/>
              </a:rPr>
              <a:t>Name                   Null?                     Type</a:t>
            </a:r>
          </a:p>
          <a:p>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DEPTNO    NOT NULL    NUMBER(2)</a:t>
            </a:r>
          </a:p>
          <a:p>
            <a:r>
              <a:rPr lang="en-US" sz="1600" dirty="0" smtClean="0">
                <a:latin typeface="Arial" pitchFamily="34" charset="0"/>
                <a:cs typeface="Arial" pitchFamily="34" charset="0"/>
              </a:rPr>
              <a:t>DNAME                           VARCHAR2(12)</a:t>
            </a:r>
          </a:p>
          <a:p>
            <a:r>
              <a:rPr lang="en-US" sz="1600" dirty="0" smtClean="0">
                <a:latin typeface="Arial" pitchFamily="34" charset="0"/>
                <a:cs typeface="Arial" pitchFamily="34" charset="0"/>
              </a:rPr>
              <a:t>LOC                                 VARCHAR2(12)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81000"/>
            <a:ext cx="8839200" cy="914400"/>
          </a:xfrm>
          <a:prstGeom prst="rect">
            <a:avLst/>
          </a:prstGeom>
        </p:spPr>
        <p:txBody>
          <a:bodyPr>
            <a:normAutofit/>
          </a:bodyPr>
          <a:lstStyle/>
          <a:p>
            <a:pPr lvl="0" algn="ctr">
              <a:spcBef>
                <a:spcPct val="0"/>
              </a:spcBef>
              <a:defRPr/>
            </a:pPr>
            <a:r>
              <a:rPr lang="en-US" sz="3600" dirty="0" smtClean="0">
                <a:latin typeface="Arial" pitchFamily="34" charset="0"/>
                <a:cs typeface="Arial" pitchFamily="34" charset="0"/>
              </a:rPr>
              <a:t>Database</a:t>
            </a: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3" name="Rectangle 2"/>
          <p:cNvSpPr/>
          <p:nvPr/>
        </p:nvSpPr>
        <p:spPr>
          <a:xfrm>
            <a:off x="152400" y="1282005"/>
            <a:ext cx="8839200" cy="2554545"/>
          </a:xfrm>
          <a:prstGeom prst="rect">
            <a:avLst/>
          </a:prstGeom>
        </p:spPr>
        <p:txBody>
          <a:bodyPr wrap="square">
            <a:spAutoFit/>
          </a:bodyPr>
          <a:lstStyle/>
          <a:p>
            <a:pPr algn="ctr"/>
            <a:r>
              <a:rPr lang="en-US" sz="3200" dirty="0" smtClean="0">
                <a:latin typeface="Arial" pitchFamily="34" charset="0"/>
                <a:cs typeface="Arial" pitchFamily="34" charset="0"/>
              </a:rPr>
              <a:t>A database is a system to </a:t>
            </a:r>
            <a:r>
              <a:rPr lang="en-US" sz="4000" b="1" dirty="0" smtClean="0">
                <a:latin typeface="Arial" pitchFamily="34" charset="0"/>
                <a:cs typeface="Arial" pitchFamily="34" charset="0"/>
              </a:rPr>
              <a:t>organize, store and retrieve</a:t>
            </a:r>
            <a:r>
              <a:rPr lang="en-US" sz="3600" b="1" dirty="0" smtClean="0">
                <a:latin typeface="Arial" pitchFamily="34" charset="0"/>
                <a:cs typeface="Arial" pitchFamily="34" charset="0"/>
              </a:rPr>
              <a:t> </a:t>
            </a:r>
            <a:r>
              <a:rPr lang="en-US" sz="3200" dirty="0" smtClean="0">
                <a:latin typeface="Arial" pitchFamily="34" charset="0"/>
                <a:cs typeface="Arial" pitchFamily="34" charset="0"/>
              </a:rPr>
              <a:t>large amounts of data easily, which is stored in </a:t>
            </a:r>
            <a:r>
              <a:rPr lang="en-US" sz="4000" b="1" dirty="0" smtClean="0">
                <a:latin typeface="Arial" pitchFamily="34" charset="0"/>
                <a:cs typeface="Arial" pitchFamily="34" charset="0"/>
              </a:rPr>
              <a:t>one or more data files</a:t>
            </a:r>
          </a:p>
          <a:p>
            <a:pPr algn="ctr"/>
            <a:r>
              <a:rPr lang="en-US" sz="4000" b="1" dirty="0" smtClean="0">
                <a:latin typeface="Arial" pitchFamily="34" charset="0"/>
                <a:cs typeface="Arial" pitchFamily="34" charset="0"/>
              </a:rPr>
              <a:t> </a:t>
            </a:r>
            <a:r>
              <a:rPr lang="en-US" sz="3200" dirty="0" smtClean="0">
                <a:latin typeface="Arial" pitchFamily="34" charset="0"/>
                <a:cs typeface="Arial" pitchFamily="34" charset="0"/>
              </a:rPr>
              <a:t>by </a:t>
            </a:r>
            <a:r>
              <a:rPr lang="en-US" sz="4000" b="1" dirty="0" smtClean="0">
                <a:latin typeface="Arial" pitchFamily="34" charset="0"/>
                <a:cs typeface="Arial" pitchFamily="34" charset="0"/>
              </a:rPr>
              <a:t>one or more users.</a:t>
            </a:r>
          </a:p>
        </p:txBody>
      </p:sp>
      <p:sp>
        <p:nvSpPr>
          <p:cNvPr id="4" name="Rectangle 3"/>
          <p:cNvSpPr/>
          <p:nvPr/>
        </p:nvSpPr>
        <p:spPr>
          <a:xfrm>
            <a:off x="304800" y="4191000"/>
            <a:ext cx="8686800" cy="1877437"/>
          </a:xfrm>
          <a:prstGeom prst="rect">
            <a:avLst/>
          </a:prstGeom>
        </p:spPr>
        <p:txBody>
          <a:bodyPr wrap="square">
            <a:spAutoFit/>
          </a:bodyPr>
          <a:lstStyle/>
          <a:p>
            <a:pPr algn="ctr"/>
            <a:r>
              <a:rPr lang="en-US" sz="3600" dirty="0" smtClean="0">
                <a:latin typeface="Arial" pitchFamily="34" charset="0"/>
                <a:cs typeface="Arial" pitchFamily="34" charset="0"/>
              </a:rPr>
              <a:t>Each database is a collection of tables, which are called </a:t>
            </a:r>
            <a:r>
              <a:rPr lang="en-US" sz="4000" b="1" dirty="0" smtClean="0">
                <a:latin typeface="Arial" pitchFamily="34" charset="0"/>
                <a:cs typeface="Arial" pitchFamily="34" charset="0"/>
              </a:rPr>
              <a:t>relations</a:t>
            </a:r>
            <a:r>
              <a:rPr lang="en-US" sz="3600" dirty="0" smtClean="0">
                <a:latin typeface="Arial" pitchFamily="34" charset="0"/>
                <a:cs typeface="Arial" pitchFamily="34" charset="0"/>
              </a:rPr>
              <a:t>, hence the name </a:t>
            </a:r>
            <a:r>
              <a:rPr lang="en-US" sz="3600" b="1" dirty="0" smtClean="0">
                <a:latin typeface="Arial" pitchFamily="34" charset="0"/>
                <a:cs typeface="Arial" pitchFamily="34" charset="0"/>
              </a:rPr>
              <a:t>"</a:t>
            </a:r>
            <a:r>
              <a:rPr lang="en-US" sz="4000" b="1" dirty="0" smtClean="0">
                <a:latin typeface="Arial" pitchFamily="34" charset="0"/>
                <a:cs typeface="Arial" pitchFamily="34" charset="0"/>
              </a:rPr>
              <a:t>relational database</a:t>
            </a:r>
            <a:r>
              <a:rPr lang="en-US" sz="3600" b="1" dirty="0" smtClean="0">
                <a:latin typeface="Arial" pitchFamily="34" charset="0"/>
                <a:cs typeface="Arial" pitchFamily="34" charset="0"/>
              </a:rPr>
              <a:t>"</a:t>
            </a: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pitchFamily="34" charset="0"/>
                <a:cs typeface="Arial" pitchFamily="34" charset="0"/>
              </a:rPr>
              <a:t>SQL&gt; SELECT * from  EMP;</a:t>
            </a:r>
            <a:endParaRPr lang="en-US"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dirty="0" smtClean="0">
                <a:latin typeface="Arial" pitchFamily="34" charset="0"/>
                <a:cs typeface="Arial" pitchFamily="34" charset="0"/>
              </a:rPr>
              <a:t>Select Clause</a:t>
            </a:r>
            <a:endParaRPr lang="en-US" dirty="0">
              <a:latin typeface="Arial" pitchFamily="34" charset="0"/>
              <a:cs typeface="Arial" pitchFamily="34" charset="0"/>
            </a:endParaRPr>
          </a:p>
        </p:txBody>
      </p:sp>
      <p:sp>
        <p:nvSpPr>
          <p:cNvPr id="8" name="Rectangle 7"/>
          <p:cNvSpPr/>
          <p:nvPr/>
        </p:nvSpPr>
        <p:spPr>
          <a:xfrm>
            <a:off x="152400" y="990600"/>
            <a:ext cx="8610600" cy="461665"/>
          </a:xfrm>
          <a:prstGeom prst="rect">
            <a:avLst/>
          </a:prstGeom>
        </p:spPr>
        <p:txBody>
          <a:bodyPr wrap="square">
            <a:spAutoFit/>
          </a:bodyPr>
          <a:lstStyle/>
          <a:p>
            <a:r>
              <a:rPr lang="en-US" sz="2400" dirty="0" smtClean="0">
                <a:latin typeface="Arial" pitchFamily="34" charset="0"/>
                <a:cs typeface="Arial" pitchFamily="34" charset="0"/>
              </a:rPr>
              <a:t>SELECT   *    from &lt;TableName&gt;</a:t>
            </a:r>
            <a:endParaRPr lang="en-US" sz="2400" dirty="0">
              <a:latin typeface="Arial" pitchFamily="34" charset="0"/>
              <a:cs typeface="Arial" pitchFamily="34" charset="0"/>
            </a:endParaRPr>
          </a:p>
        </p:txBody>
      </p:sp>
      <p:sp>
        <p:nvSpPr>
          <p:cNvPr id="9" name="Rectangle 8"/>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cxnSp>
        <p:nvCxnSpPr>
          <p:cNvPr id="14" name="Elbow Connector 13"/>
          <p:cNvCxnSpPr/>
          <p:nvPr/>
        </p:nvCxnSpPr>
        <p:spPr>
          <a:xfrm rot="16200000" flipV="1">
            <a:off x="1562100" y="1562100"/>
            <a:ext cx="762000" cy="3810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524000" y="1066800"/>
            <a:ext cx="381000" cy="2286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Rectangle 9"/>
          <p:cNvSpPr/>
          <p:nvPr/>
        </p:nvSpPr>
        <p:spPr>
          <a:xfrm>
            <a:off x="914400" y="2057400"/>
            <a:ext cx="2590800" cy="461665"/>
          </a:xfrm>
          <a:prstGeom prst="rect">
            <a:avLst/>
          </a:prstGeom>
        </p:spPr>
        <p:txBody>
          <a:bodyPr wrap="square">
            <a:spAutoFit/>
          </a:bodyPr>
          <a:lstStyle/>
          <a:p>
            <a:r>
              <a:rPr lang="en-US" sz="2400" b="1" i="1" dirty="0" smtClean="0">
                <a:latin typeface="Arial" pitchFamily="34" charset="0"/>
                <a:cs typeface="Arial" pitchFamily="34" charset="0"/>
              </a:rPr>
              <a:t>Selection-List</a:t>
            </a:r>
            <a:endParaRPr lang="en-US" sz="2400" b="1"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pitchFamily="34" charset="0"/>
                <a:cs typeface="Arial" pitchFamily="34" charset="0"/>
              </a:rPr>
              <a:t>SQL&gt; SELECT empno, ename, job, sal  from  EMP;</a:t>
            </a:r>
            <a:endParaRPr lang="en-US"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r>
              <a:rPr lang="en-US" dirty="0" smtClean="0">
                <a:latin typeface="Arial" pitchFamily="34" charset="0"/>
                <a:cs typeface="Arial" pitchFamily="34" charset="0"/>
              </a:rPr>
              <a:t>Select Clause</a:t>
            </a:r>
            <a:endParaRPr lang="en-US" dirty="0">
              <a:latin typeface="Arial" pitchFamily="34" charset="0"/>
              <a:cs typeface="Arial" pitchFamily="34" charset="0"/>
            </a:endParaRPr>
          </a:p>
        </p:txBody>
      </p:sp>
      <p:sp>
        <p:nvSpPr>
          <p:cNvPr id="8" name="Rectangle 7"/>
          <p:cNvSpPr/>
          <p:nvPr/>
        </p:nvSpPr>
        <p:spPr>
          <a:xfrm>
            <a:off x="152400" y="990600"/>
            <a:ext cx="8610600" cy="461665"/>
          </a:xfrm>
          <a:prstGeom prst="rect">
            <a:avLst/>
          </a:prstGeom>
        </p:spPr>
        <p:txBody>
          <a:bodyPr wrap="square">
            <a:spAutoFit/>
          </a:bodyPr>
          <a:lstStyle/>
          <a:p>
            <a:r>
              <a:rPr lang="en-US" sz="2400" dirty="0" smtClean="0">
                <a:latin typeface="Arial" pitchFamily="34" charset="0"/>
                <a:cs typeface="Arial" pitchFamily="34" charset="0"/>
              </a:rPr>
              <a:t>SELECT   ColName1,ColName2,... ColN   from &lt;TName&gt;</a:t>
            </a:r>
            <a:endParaRPr lang="en-US" sz="2400" dirty="0">
              <a:latin typeface="Arial" pitchFamily="34" charset="0"/>
              <a:cs typeface="Arial" pitchFamily="34" charset="0"/>
            </a:endParaRPr>
          </a:p>
        </p:txBody>
      </p:sp>
      <p:grpSp>
        <p:nvGrpSpPr>
          <p:cNvPr id="9" name="Group 8"/>
          <p:cNvGrpSpPr/>
          <p:nvPr/>
        </p:nvGrpSpPr>
        <p:grpSpPr>
          <a:xfrm>
            <a:off x="3124200" y="1523999"/>
            <a:ext cx="2590800" cy="1147466"/>
            <a:chOff x="3124200" y="1523999"/>
            <a:chExt cx="2590800" cy="1147466"/>
          </a:xfrm>
        </p:grpSpPr>
        <p:sp>
          <p:nvSpPr>
            <p:cNvPr id="7" name="Rectangle 6"/>
            <p:cNvSpPr/>
            <p:nvPr/>
          </p:nvSpPr>
          <p:spPr>
            <a:xfrm>
              <a:off x="3124200" y="2209800"/>
              <a:ext cx="2590800" cy="461665"/>
            </a:xfrm>
            <a:prstGeom prst="rect">
              <a:avLst/>
            </a:prstGeom>
          </p:spPr>
          <p:txBody>
            <a:bodyPr wrap="square">
              <a:spAutoFit/>
            </a:bodyPr>
            <a:lstStyle/>
            <a:p>
              <a:r>
                <a:rPr lang="en-US" sz="2400" b="1" i="1" dirty="0" smtClean="0">
                  <a:latin typeface="Arial" pitchFamily="34" charset="0"/>
                  <a:cs typeface="Arial" pitchFamily="34" charset="0"/>
                </a:rPr>
                <a:t>Selection-List</a:t>
              </a:r>
              <a:endParaRPr lang="en-US" sz="2400" b="1" i="1" dirty="0">
                <a:latin typeface="Arial" pitchFamily="34" charset="0"/>
                <a:cs typeface="Arial" pitchFamily="34" charset="0"/>
              </a:endParaRPr>
            </a:p>
          </p:txBody>
        </p:sp>
        <p:cxnSp>
          <p:nvCxnSpPr>
            <p:cNvPr id="10" name="Elbow Connector 9"/>
            <p:cNvCxnSpPr/>
            <p:nvPr/>
          </p:nvCxnSpPr>
          <p:spPr>
            <a:xfrm rot="16200000" flipV="1">
              <a:off x="3640572" y="1617227"/>
              <a:ext cx="762001" cy="575546"/>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1524000" y="990600"/>
            <a:ext cx="4343400" cy="4572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Rectangle 12"/>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SELECT empno </a:t>
            </a:r>
            <a:r>
              <a:rPr lang="en-US" sz="2400" b="1" dirty="0" smtClean="0">
                <a:latin typeface="Arial" pitchFamily="34" charset="0"/>
                <a:cs typeface="Arial" pitchFamily="34" charset="0"/>
              </a:rPr>
              <a:t>as EmployeeNumber</a:t>
            </a:r>
            <a:r>
              <a:rPr lang="en-US" sz="2400" dirty="0" smtClean="0">
                <a:latin typeface="Arial" pitchFamily="34" charset="0"/>
                <a:cs typeface="Arial" pitchFamily="34" charset="0"/>
              </a:rPr>
              <a:t>, ename </a:t>
            </a:r>
            <a:r>
              <a:rPr lang="en-US" sz="2400" b="1" dirty="0" smtClean="0">
                <a:latin typeface="Arial" pitchFamily="34" charset="0"/>
                <a:cs typeface="Arial" pitchFamily="34" charset="0"/>
              </a:rPr>
              <a:t>EmployeeName</a:t>
            </a:r>
            <a:r>
              <a:rPr lang="en-US" sz="2400" dirty="0" smtClean="0">
                <a:latin typeface="Arial" pitchFamily="34" charset="0"/>
                <a:cs typeface="Arial" pitchFamily="34" charset="0"/>
              </a:rPr>
              <a:t> from EMP;</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95400" y="5029200"/>
            <a:ext cx="6858000" cy="533400"/>
          </a:xfrm>
        </p:spPr>
        <p:txBody>
          <a:bodyPr>
            <a:noAutofit/>
          </a:bodyPr>
          <a:lstStyle/>
          <a:p>
            <a:r>
              <a:rPr lang="en-US" dirty="0" smtClean="0">
                <a:latin typeface="Arial" pitchFamily="34" charset="0"/>
                <a:cs typeface="Arial" pitchFamily="34" charset="0"/>
              </a:rPr>
              <a:t>Select with alias </a:t>
            </a:r>
            <a:endParaRPr lang="en-US" dirty="0">
              <a:latin typeface="Arial" pitchFamily="34" charset="0"/>
              <a:cs typeface="Arial" pitchFamily="34" charset="0"/>
            </a:endParaRPr>
          </a:p>
        </p:txBody>
      </p:sp>
      <p:sp>
        <p:nvSpPr>
          <p:cNvPr id="8" name="Rectangle 7"/>
          <p:cNvSpPr/>
          <p:nvPr/>
        </p:nvSpPr>
        <p:spPr>
          <a:xfrm>
            <a:off x="152400" y="990600"/>
            <a:ext cx="8610600" cy="830997"/>
          </a:xfrm>
          <a:prstGeom prst="rect">
            <a:avLst/>
          </a:prstGeom>
        </p:spPr>
        <p:txBody>
          <a:bodyPr wrap="square">
            <a:spAutoFit/>
          </a:bodyPr>
          <a:lstStyle/>
          <a:p>
            <a:r>
              <a:rPr lang="en-US" sz="2400" dirty="0" smtClean="0">
                <a:latin typeface="Arial" pitchFamily="34" charset="0"/>
                <a:cs typeface="Arial" pitchFamily="34" charset="0"/>
              </a:rPr>
              <a:t>SELECT ColName1 [[as] alias],ColName2 [[as] alias],... ColN from &lt;TName&gt;</a:t>
            </a:r>
            <a:endParaRPr lang="en-US" sz="2400" dirty="0">
              <a:latin typeface="Arial" pitchFamily="34" charset="0"/>
              <a:cs typeface="Arial" pitchFamily="34" charset="0"/>
            </a:endParaRPr>
          </a:p>
        </p:txBody>
      </p:sp>
      <p:sp>
        <p:nvSpPr>
          <p:cNvPr id="12" name="Rectangle 11"/>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grpSp>
        <p:nvGrpSpPr>
          <p:cNvPr id="6" name="Group 5"/>
          <p:cNvGrpSpPr/>
          <p:nvPr/>
        </p:nvGrpSpPr>
        <p:grpSpPr>
          <a:xfrm>
            <a:off x="4267200" y="1524000"/>
            <a:ext cx="3124200" cy="1372508"/>
            <a:chOff x="3315630" y="1523999"/>
            <a:chExt cx="2590800" cy="1033403"/>
          </a:xfrm>
        </p:grpSpPr>
        <p:sp>
          <p:nvSpPr>
            <p:cNvPr id="7" name="Rectangle 6"/>
            <p:cNvSpPr/>
            <p:nvPr/>
          </p:nvSpPr>
          <p:spPr>
            <a:xfrm>
              <a:off x="3315630" y="2209800"/>
              <a:ext cx="2590800" cy="347602"/>
            </a:xfrm>
            <a:prstGeom prst="rect">
              <a:avLst/>
            </a:prstGeom>
          </p:spPr>
          <p:txBody>
            <a:bodyPr wrap="square">
              <a:spAutoFit/>
            </a:bodyPr>
            <a:lstStyle/>
            <a:p>
              <a:r>
                <a:rPr lang="en-US" sz="2400" b="1" i="1" dirty="0" smtClean="0">
                  <a:latin typeface="Arial" pitchFamily="34" charset="0"/>
                  <a:cs typeface="Arial" pitchFamily="34" charset="0"/>
                </a:rPr>
                <a:t>Selection-List</a:t>
              </a:r>
              <a:endParaRPr lang="en-US" sz="2400" b="1" i="1" dirty="0">
                <a:latin typeface="Arial" pitchFamily="34" charset="0"/>
                <a:cs typeface="Arial" pitchFamily="34" charset="0"/>
              </a:endParaRPr>
            </a:p>
          </p:txBody>
        </p:sp>
        <p:cxnSp>
          <p:nvCxnSpPr>
            <p:cNvPr id="9" name="Elbow Connector 8"/>
            <p:cNvCxnSpPr/>
            <p:nvPr/>
          </p:nvCxnSpPr>
          <p:spPr>
            <a:xfrm rot="16200000" flipV="1">
              <a:off x="3640572" y="1617227"/>
              <a:ext cx="762001" cy="575546"/>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rmAutofit fontScale="90000"/>
          </a:bodyPr>
          <a:lstStyle/>
          <a:p>
            <a:r>
              <a:rPr lang="en-US" dirty="0" smtClean="0">
                <a:latin typeface="Arial" pitchFamily="34" charset="0"/>
                <a:cs typeface="Arial" pitchFamily="34" charset="0"/>
              </a:rPr>
              <a:t>SQL&gt; SELECT sal, comm, </a:t>
            </a:r>
            <a:r>
              <a:rPr lang="en-US" b="1" dirty="0" smtClean="0">
                <a:latin typeface="Arial" pitchFamily="34" charset="0"/>
                <a:cs typeface="Arial" pitchFamily="34" charset="0"/>
              </a:rPr>
              <a:t>sal+1000</a:t>
            </a:r>
            <a:r>
              <a:rPr lang="en-US" dirty="0" smtClean="0">
                <a:latin typeface="Arial" pitchFamily="34" charset="0"/>
                <a:cs typeface="Arial" pitchFamily="34" charset="0"/>
              </a:rPr>
              <a:t> as "New Salary" from EMP;</a:t>
            </a:r>
            <a:endParaRPr lang="en-US"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Select with expression</a:t>
            </a:r>
            <a:br>
              <a:rPr lang="en-US" dirty="0" smtClean="0">
                <a:latin typeface="Arial" pitchFamily="34" charset="0"/>
                <a:cs typeface="Arial" pitchFamily="34" charset="0"/>
              </a:rPr>
            </a:br>
            <a:r>
              <a:rPr lang="en-US" b="1" dirty="0" smtClean="0">
                <a:latin typeface="Arial" pitchFamily="34" charset="0"/>
                <a:cs typeface="Arial" pitchFamily="34" charset="0"/>
              </a:rPr>
              <a:t>+, -, *, /</a:t>
            </a:r>
            <a:br>
              <a:rPr lang="en-US" b="1" dirty="0" smtClean="0">
                <a:latin typeface="Arial" pitchFamily="34" charset="0"/>
                <a:cs typeface="Arial" pitchFamily="34" charset="0"/>
              </a:rPr>
            </a:b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ColName1, expressions,... from &lt;TName&gt;</a:t>
            </a:r>
            <a:endParaRPr lang="en-US" sz="2400" dirty="0">
              <a:latin typeface="Arial" pitchFamily="34" charset="0"/>
              <a:cs typeface="Arial" pitchFamily="34" charset="0"/>
            </a:endParaRP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expression</a:t>
            </a:r>
          </a:p>
        </p:txBody>
      </p:sp>
      <p:sp>
        <p:nvSpPr>
          <p:cNvPr id="9" name="Rectangle 8"/>
          <p:cNvSpPr/>
          <p:nvPr/>
        </p:nvSpPr>
        <p:spPr>
          <a:xfrm>
            <a:off x="2057400" y="2514600"/>
            <a:ext cx="2590800" cy="461665"/>
          </a:xfrm>
          <a:prstGeom prst="rect">
            <a:avLst/>
          </a:prstGeom>
        </p:spPr>
        <p:txBody>
          <a:bodyPr wrap="square">
            <a:spAutoFit/>
          </a:bodyPr>
          <a:lstStyle/>
          <a:p>
            <a:r>
              <a:rPr lang="en-US" sz="2400" b="1" i="1" dirty="0" smtClean="0">
                <a:latin typeface="Arial" pitchFamily="34" charset="0"/>
                <a:cs typeface="Arial" pitchFamily="34" charset="0"/>
              </a:rPr>
              <a:t>Selection-List</a:t>
            </a:r>
            <a:endParaRPr lang="en-US" sz="2400" b="1" i="1" dirty="0">
              <a:latin typeface="Arial" pitchFamily="34" charset="0"/>
              <a:cs typeface="Arial" pitchFamily="34" charset="0"/>
            </a:endParaRPr>
          </a:p>
        </p:txBody>
      </p:sp>
      <p:cxnSp>
        <p:nvCxnSpPr>
          <p:cNvPr id="11" name="Elbow Connector 10"/>
          <p:cNvCxnSpPr/>
          <p:nvPr/>
        </p:nvCxnSpPr>
        <p:spPr>
          <a:xfrm rot="16200000" flipV="1">
            <a:off x="2514600" y="1828800"/>
            <a:ext cx="990600" cy="5334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rmAutofit fontScale="90000"/>
          </a:bodyPr>
          <a:lstStyle/>
          <a:p>
            <a:r>
              <a:rPr lang="en-US" dirty="0" smtClean="0">
                <a:latin typeface="Arial" pitchFamily="34" charset="0"/>
                <a:cs typeface="Arial" pitchFamily="34" charset="0"/>
              </a:rPr>
              <a:t>SQL&gt; SELECT sal, comm, </a:t>
            </a:r>
            <a:r>
              <a:rPr lang="en-US" b="1" dirty="0" smtClean="0">
                <a:latin typeface="Arial" pitchFamily="34" charset="0"/>
                <a:cs typeface="Arial" pitchFamily="34" charset="0"/>
              </a:rPr>
              <a:t>sal + comm</a:t>
            </a:r>
            <a:r>
              <a:rPr lang="en-US" dirty="0" smtClean="0">
                <a:latin typeface="Arial" pitchFamily="34" charset="0"/>
                <a:cs typeface="Arial" pitchFamily="34" charset="0"/>
              </a:rPr>
              <a:t> as "Salary" from EMP;</a:t>
            </a:r>
            <a:endParaRPr lang="en-US"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Select with expression</a:t>
            </a:r>
            <a:br>
              <a:rPr lang="en-US" dirty="0" smtClean="0">
                <a:latin typeface="Arial" pitchFamily="34" charset="0"/>
                <a:cs typeface="Arial" pitchFamily="34" charset="0"/>
              </a:rPr>
            </a:br>
            <a:r>
              <a:rPr lang="en-US" b="1" dirty="0" smtClean="0">
                <a:latin typeface="Arial" pitchFamily="34" charset="0"/>
                <a:cs typeface="Arial" pitchFamily="34" charset="0"/>
              </a:rPr>
              <a:t>+, -, *, /</a:t>
            </a:r>
            <a:br>
              <a:rPr lang="en-US" b="1" dirty="0" smtClean="0">
                <a:latin typeface="Arial" pitchFamily="34" charset="0"/>
                <a:cs typeface="Arial" pitchFamily="34" charset="0"/>
              </a:rPr>
            </a:b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ColName1, expressions,... from &lt;TName&gt;</a:t>
            </a:r>
            <a:endParaRPr lang="en-US" sz="2400" dirty="0">
              <a:latin typeface="Arial" pitchFamily="34" charset="0"/>
              <a:cs typeface="Arial" pitchFamily="34" charset="0"/>
            </a:endParaRP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expression</a:t>
            </a:r>
          </a:p>
        </p:txBody>
      </p:sp>
      <p:sp>
        <p:nvSpPr>
          <p:cNvPr id="9" name="Rectangle 8"/>
          <p:cNvSpPr/>
          <p:nvPr/>
        </p:nvSpPr>
        <p:spPr>
          <a:xfrm>
            <a:off x="2057400" y="2510135"/>
            <a:ext cx="2590800" cy="461665"/>
          </a:xfrm>
          <a:prstGeom prst="rect">
            <a:avLst/>
          </a:prstGeom>
        </p:spPr>
        <p:txBody>
          <a:bodyPr wrap="square">
            <a:spAutoFit/>
          </a:bodyPr>
          <a:lstStyle/>
          <a:p>
            <a:r>
              <a:rPr lang="en-US" sz="2400" b="1" i="1" dirty="0" smtClean="0">
                <a:latin typeface="Arial" pitchFamily="34" charset="0"/>
                <a:cs typeface="Arial" pitchFamily="34" charset="0"/>
              </a:rPr>
              <a:t>Selection-List</a:t>
            </a:r>
            <a:endParaRPr lang="en-US" sz="2400" b="1" i="1" dirty="0">
              <a:latin typeface="Arial" pitchFamily="34" charset="0"/>
              <a:cs typeface="Arial" pitchFamily="34" charset="0"/>
            </a:endParaRPr>
          </a:p>
        </p:txBody>
      </p:sp>
      <p:cxnSp>
        <p:nvCxnSpPr>
          <p:cNvPr id="11" name="Elbow Connector 10"/>
          <p:cNvCxnSpPr/>
          <p:nvPr/>
        </p:nvCxnSpPr>
        <p:spPr>
          <a:xfrm rot="16200000" flipV="1">
            <a:off x="2514600" y="1828800"/>
            <a:ext cx="990600" cy="5334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General Functions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latin typeface="Arial" pitchFamily="34" charset="0"/>
                <a:cs typeface="Arial" pitchFamily="34" charset="0"/>
              </a:rPr>
              <a:t>SQL&gt; SELECT sal, comm, </a:t>
            </a:r>
            <a:r>
              <a:rPr lang="en-US" sz="2400" b="1" dirty="0" smtClean="0">
                <a:latin typeface="Arial" pitchFamily="34" charset="0"/>
                <a:cs typeface="Arial" pitchFamily="34" charset="0"/>
              </a:rPr>
              <a:t>NVL</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comm,0)</a:t>
            </a:r>
            <a:r>
              <a:rPr lang="en-US" sz="2400" dirty="0" smtClean="0">
                <a:latin typeface="Arial" pitchFamily="34" charset="0"/>
                <a:cs typeface="Arial" pitchFamily="34" charset="0"/>
              </a:rPr>
              <a:t> as "Commission" from EMP;</a:t>
            </a:r>
            <a:endParaRPr lang="en-US" sz="24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r>
              <a:rPr lang="en-US" dirty="0" smtClean="0">
                <a:latin typeface="Arial" pitchFamily="34" charset="0"/>
                <a:cs typeface="Arial" pitchFamily="34" charset="0"/>
              </a:rPr>
              <a:t>General Function</a:t>
            </a:r>
            <a:endParaRPr lang="en-US" dirty="0">
              <a:latin typeface="Arial" pitchFamily="34" charset="0"/>
              <a:cs typeface="Arial" pitchFamily="34" charset="0"/>
            </a:endParaRPr>
          </a:p>
        </p:txBody>
      </p:sp>
      <p:sp>
        <p:nvSpPr>
          <p:cNvPr id="4" name="Rectangle 3"/>
          <p:cNvSpPr/>
          <p:nvPr/>
        </p:nvSpPr>
        <p:spPr>
          <a:xfrm>
            <a:off x="228600" y="1676400"/>
            <a:ext cx="8686800" cy="830997"/>
          </a:xfrm>
          <a:prstGeom prst="rect">
            <a:avLst/>
          </a:prstGeom>
        </p:spPr>
        <p:txBody>
          <a:bodyPr wrap="square">
            <a:spAutoFit/>
          </a:bodyPr>
          <a:lstStyle/>
          <a:p>
            <a:r>
              <a:rPr lang="en-US" sz="2400" dirty="0" smtClean="0">
                <a:latin typeface="Arial" pitchFamily="34" charset="0"/>
                <a:cs typeface="Arial" pitchFamily="34" charset="0"/>
              </a:rPr>
              <a:t>The </a:t>
            </a:r>
            <a:r>
              <a:rPr lang="en-US" sz="2400" b="1" dirty="0" smtClean="0">
                <a:latin typeface="Arial" pitchFamily="34" charset="0"/>
                <a:cs typeface="Arial" pitchFamily="34" charset="0"/>
              </a:rPr>
              <a:t>NVL</a:t>
            </a:r>
            <a:r>
              <a:rPr lang="en-US" sz="2400" dirty="0" smtClean="0">
                <a:latin typeface="Arial" pitchFamily="34" charset="0"/>
                <a:cs typeface="Arial" pitchFamily="34" charset="0"/>
              </a:rPr>
              <a:t> function substitutes an alternate value for a NULL value.</a:t>
            </a:r>
            <a:endParaRPr lang="en-US" sz="2400" dirty="0">
              <a:latin typeface="Arial" pitchFamily="34" charset="0"/>
              <a:cs typeface="Arial" pitchFamily="34" charset="0"/>
            </a:endParaRP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General Functions</a:t>
            </a:r>
          </a:p>
        </p:txBody>
      </p:sp>
      <p:sp>
        <p:nvSpPr>
          <p:cNvPr id="7" name="Rectangle 6"/>
          <p:cNvSpPr/>
          <p:nvPr/>
        </p:nvSpPr>
        <p:spPr>
          <a:xfrm>
            <a:off x="3276600" y="2667000"/>
            <a:ext cx="5715000" cy="523220"/>
          </a:xfrm>
          <a:prstGeom prst="rect">
            <a:avLst/>
          </a:prstGeom>
        </p:spPr>
        <p:txBody>
          <a:bodyPr wrap="square">
            <a:spAutoFit/>
          </a:bodyPr>
          <a:lstStyle/>
          <a:p>
            <a:pPr algn="r"/>
            <a:r>
              <a:rPr lang="en-US" sz="2400" b="1" dirty="0" smtClean="0">
                <a:latin typeface="Arial" pitchFamily="34" charset="0"/>
                <a:cs typeface="Arial" pitchFamily="34" charset="0"/>
              </a:rPr>
              <a:t>NVL( Arg1, </a:t>
            </a:r>
            <a:r>
              <a:rPr lang="en-US" sz="2800" b="1" dirty="0" smtClean="0">
                <a:latin typeface="Arial" pitchFamily="34" charset="0"/>
                <a:cs typeface="Arial" pitchFamily="34" charset="0"/>
              </a:rPr>
              <a:t>replace_with</a:t>
            </a:r>
            <a:r>
              <a:rPr lang="en-US" sz="2400" b="1" dirty="0" smtClean="0">
                <a:latin typeface="Arial" pitchFamily="34" charset="0"/>
                <a:cs typeface="Arial" pitchFamily="34" charset="0"/>
              </a:rPr>
              <a:t> )</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latin typeface="Arial" pitchFamily="34" charset="0"/>
                <a:cs typeface="Arial" pitchFamily="34" charset="0"/>
              </a:rPr>
              <a:t>SQL&gt; SELECT sal, comm, </a:t>
            </a:r>
            <a:r>
              <a:rPr lang="en-US" sz="2400" b="1" dirty="0" smtClean="0">
                <a:latin typeface="Arial" pitchFamily="34" charset="0"/>
                <a:cs typeface="Arial" pitchFamily="34" charset="0"/>
              </a:rPr>
              <a:t>NVL</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comm,1000, 2000)</a:t>
            </a:r>
            <a:r>
              <a:rPr lang="en-US" sz="2400" dirty="0" smtClean="0">
                <a:latin typeface="Arial" pitchFamily="34" charset="0"/>
                <a:cs typeface="Arial" pitchFamily="34" charset="0"/>
              </a:rPr>
              <a:t> as "Commission" from EMP;</a:t>
            </a:r>
            <a:endParaRPr lang="en-US" sz="24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r>
              <a:rPr lang="en-US" dirty="0" smtClean="0">
                <a:latin typeface="Arial" pitchFamily="34" charset="0"/>
                <a:cs typeface="Arial" pitchFamily="34" charset="0"/>
              </a:rPr>
              <a:t>General Function</a:t>
            </a:r>
          </a:p>
        </p:txBody>
      </p:sp>
      <p:sp>
        <p:nvSpPr>
          <p:cNvPr id="4" name="Rectangle 3"/>
          <p:cNvSpPr/>
          <p:nvPr/>
        </p:nvSpPr>
        <p:spPr>
          <a:xfrm>
            <a:off x="228600" y="1676400"/>
            <a:ext cx="8686800" cy="830997"/>
          </a:xfrm>
          <a:prstGeom prst="rect">
            <a:avLst/>
          </a:prstGeom>
        </p:spPr>
        <p:txBody>
          <a:bodyPr wrap="square">
            <a:spAutoFit/>
          </a:bodyPr>
          <a:lstStyle/>
          <a:p>
            <a:r>
              <a:rPr lang="en-US" sz="2400" dirty="0" smtClean="0">
                <a:latin typeface="Arial" pitchFamily="34" charset="0"/>
                <a:cs typeface="Arial" pitchFamily="34" charset="0"/>
              </a:rPr>
              <a:t>The </a:t>
            </a:r>
            <a:r>
              <a:rPr lang="en-US" sz="2400" b="1" dirty="0" smtClean="0">
                <a:latin typeface="Arial" pitchFamily="34" charset="0"/>
                <a:cs typeface="Arial" pitchFamily="34" charset="0"/>
              </a:rPr>
              <a:t>NVL2</a:t>
            </a:r>
            <a:r>
              <a:rPr lang="en-US" sz="2400" dirty="0" smtClean="0">
                <a:latin typeface="Arial" pitchFamily="34" charset="0"/>
                <a:cs typeface="Arial" pitchFamily="34" charset="0"/>
              </a:rPr>
              <a:t> function to substitute value not only for NULL columns values but also for NOT NULL columns.</a:t>
            </a: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General Functions</a:t>
            </a:r>
          </a:p>
        </p:txBody>
      </p:sp>
      <p:sp>
        <p:nvSpPr>
          <p:cNvPr id="7" name="Rectangle 6"/>
          <p:cNvSpPr/>
          <p:nvPr/>
        </p:nvSpPr>
        <p:spPr>
          <a:xfrm>
            <a:off x="381000" y="2667000"/>
            <a:ext cx="8610600" cy="461665"/>
          </a:xfrm>
          <a:prstGeom prst="rect">
            <a:avLst/>
          </a:prstGeom>
        </p:spPr>
        <p:txBody>
          <a:bodyPr wrap="square">
            <a:spAutoFit/>
          </a:bodyPr>
          <a:lstStyle/>
          <a:p>
            <a:pPr algn="r"/>
            <a:r>
              <a:rPr lang="en-US" sz="2400" b="1" dirty="0" smtClean="0">
                <a:latin typeface="Arial" pitchFamily="34" charset="0"/>
                <a:cs typeface="Arial" pitchFamily="34" charset="0"/>
              </a:rPr>
              <a:t>NVL2( string1, value_if_NOT_null, value_if_null )</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latin typeface="Arial" pitchFamily="34" charset="0"/>
                <a:cs typeface="Arial" pitchFamily="34" charset="0"/>
              </a:rPr>
              <a:t>SQL&gt; SELECT deptno, </a:t>
            </a:r>
            <a:r>
              <a:rPr lang="en-US" sz="2400" b="1" dirty="0" smtClean="0">
                <a:latin typeface="Arial" pitchFamily="34" charset="0"/>
                <a:cs typeface="Arial" pitchFamily="34" charset="0"/>
              </a:rPr>
              <a:t>NULLIF (deptno,10) </a:t>
            </a:r>
            <a:r>
              <a:rPr lang="en-US" sz="2400" dirty="0" smtClean="0">
                <a:latin typeface="Arial" pitchFamily="34" charset="0"/>
                <a:cs typeface="Arial" pitchFamily="34" charset="0"/>
              </a:rPr>
              <a:t>from EMP;</a:t>
            </a:r>
            <a:endParaRPr lang="en-US" sz="2400" b="1" dirty="0">
              <a:latin typeface="Arial" pitchFamily="34" charset="0"/>
              <a:cs typeface="Arial" pitchFamily="34" charset="0"/>
            </a:endParaRPr>
          </a:p>
        </p:txBody>
      </p:sp>
      <p:sp>
        <p:nvSpPr>
          <p:cNvPr id="4" name="Rectangle 3"/>
          <p:cNvSpPr/>
          <p:nvPr/>
        </p:nvSpPr>
        <p:spPr>
          <a:xfrm>
            <a:off x="228600" y="1676400"/>
            <a:ext cx="8686800" cy="707886"/>
          </a:xfrm>
          <a:prstGeom prst="rect">
            <a:avLst/>
          </a:prstGeom>
        </p:spPr>
        <p:txBody>
          <a:bodyPr wrap="square">
            <a:spAutoFit/>
          </a:bodyPr>
          <a:lstStyle/>
          <a:p>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NULLIF</a:t>
            </a:r>
            <a:r>
              <a:rPr lang="en-US" sz="2000" dirty="0" smtClean="0">
                <a:latin typeface="Arial" pitchFamily="34" charset="0"/>
                <a:cs typeface="Arial" pitchFamily="34" charset="0"/>
              </a:rPr>
              <a:t> function compares two arguments expr1 and expr2. If expr1 and expr2 are equal, it returns NULL; else, it returns expr1.</a:t>
            </a: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General Functions</a:t>
            </a:r>
          </a:p>
        </p:txBody>
      </p:sp>
      <p:sp>
        <p:nvSpPr>
          <p:cNvPr id="7" name="Rectangle 6"/>
          <p:cNvSpPr/>
          <p:nvPr/>
        </p:nvSpPr>
        <p:spPr>
          <a:xfrm>
            <a:off x="381000" y="2667000"/>
            <a:ext cx="8610600" cy="461665"/>
          </a:xfrm>
          <a:prstGeom prst="rect">
            <a:avLst/>
          </a:prstGeom>
        </p:spPr>
        <p:txBody>
          <a:bodyPr wrap="square">
            <a:spAutoFit/>
          </a:bodyPr>
          <a:lstStyle/>
          <a:p>
            <a:pPr algn="r"/>
            <a:r>
              <a:rPr lang="en-US" sz="2400" b="1" dirty="0" smtClean="0">
                <a:latin typeface="Arial" pitchFamily="34" charset="0"/>
                <a:cs typeface="Arial" pitchFamily="34" charset="0"/>
              </a:rPr>
              <a:t>NULLIF (expr1, expr2)</a:t>
            </a:r>
            <a:endParaRPr lang="en-US" sz="2400" b="1" dirty="0">
              <a:latin typeface="Arial" pitchFamily="34" charset="0"/>
              <a:cs typeface="Arial" pitchFamily="34" charset="0"/>
            </a:endParaRPr>
          </a:p>
        </p:txBody>
      </p:sp>
      <p:sp>
        <p:nvSpPr>
          <p:cNvPr id="8" name="Subtitle 2"/>
          <p:cNvSpPr>
            <a:spLocks noGrp="1"/>
          </p:cNvSpPr>
          <p:nvPr>
            <p:ph type="subTitle" idx="1"/>
          </p:nvPr>
        </p:nvSpPr>
        <p:spPr>
          <a:xfrm>
            <a:off x="1219200" y="5124450"/>
            <a:ext cx="6858000" cy="533400"/>
          </a:xfrm>
        </p:spPr>
        <p:txBody>
          <a:bodyPr>
            <a:noAutofit/>
          </a:bodyPr>
          <a:lstStyle/>
          <a:p>
            <a:r>
              <a:rPr lang="en-US" dirty="0" smtClean="0">
                <a:latin typeface="Arial" pitchFamily="34" charset="0"/>
                <a:cs typeface="Arial" pitchFamily="34" charset="0"/>
              </a:rPr>
              <a:t>General Function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latin typeface="Arial" pitchFamily="34" charset="0"/>
                <a:cs typeface="Arial" pitchFamily="34" charset="0"/>
              </a:rPr>
              <a:t>SQL&gt; SELECT </a:t>
            </a:r>
            <a:r>
              <a:rPr lang="en-US" sz="2400" b="1" dirty="0" smtClean="0">
                <a:latin typeface="Arial" pitchFamily="34" charset="0"/>
                <a:cs typeface="Arial" pitchFamily="34" charset="0"/>
              </a:rPr>
              <a:t>COALESCE (address1, address2, address3) </a:t>
            </a:r>
            <a:r>
              <a:rPr lang="en-US" sz="2400" dirty="0" smtClean="0">
                <a:latin typeface="Arial" pitchFamily="34" charset="0"/>
                <a:cs typeface="Arial" pitchFamily="34" charset="0"/>
              </a:rPr>
              <a:t>Address from  EMP;</a:t>
            </a:r>
            <a:endParaRPr lang="en-US" sz="2400" b="1" dirty="0">
              <a:latin typeface="Arial" pitchFamily="34" charset="0"/>
              <a:cs typeface="Arial" pitchFamily="34" charset="0"/>
            </a:endParaRPr>
          </a:p>
        </p:txBody>
      </p:sp>
      <p:sp>
        <p:nvSpPr>
          <p:cNvPr id="4" name="Rectangle 3"/>
          <p:cNvSpPr/>
          <p:nvPr/>
        </p:nvSpPr>
        <p:spPr>
          <a:xfrm>
            <a:off x="228600" y="1676400"/>
            <a:ext cx="8686800" cy="400110"/>
          </a:xfrm>
          <a:prstGeom prst="rect">
            <a:avLst/>
          </a:prstGeom>
        </p:spPr>
        <p:txBody>
          <a:bodyPr wrap="square">
            <a:spAutoFit/>
          </a:bodyPr>
          <a:lstStyle/>
          <a:p>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COALESCE</a:t>
            </a:r>
            <a:r>
              <a:rPr lang="en-US" sz="2000" dirty="0" smtClean="0">
                <a:latin typeface="Arial" pitchFamily="34" charset="0"/>
                <a:cs typeface="Arial" pitchFamily="34" charset="0"/>
              </a:rPr>
              <a:t> function will selects the first not null value.</a:t>
            </a: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General Functions</a:t>
            </a:r>
          </a:p>
        </p:txBody>
      </p:sp>
      <p:sp>
        <p:nvSpPr>
          <p:cNvPr id="7" name="Rectangle 6"/>
          <p:cNvSpPr/>
          <p:nvPr/>
        </p:nvSpPr>
        <p:spPr>
          <a:xfrm>
            <a:off x="381000" y="2667000"/>
            <a:ext cx="8610600" cy="461665"/>
          </a:xfrm>
          <a:prstGeom prst="rect">
            <a:avLst/>
          </a:prstGeom>
        </p:spPr>
        <p:txBody>
          <a:bodyPr wrap="square">
            <a:spAutoFit/>
          </a:bodyPr>
          <a:lstStyle/>
          <a:p>
            <a:pPr algn="r"/>
            <a:r>
              <a:rPr lang="en-US" sz="2400" b="1" dirty="0" smtClean="0">
                <a:latin typeface="Arial" pitchFamily="34" charset="0"/>
                <a:cs typeface="Arial" pitchFamily="34" charset="0"/>
              </a:rPr>
              <a:t>COALESCE (expr1, expr2, ... expr_n )</a:t>
            </a:r>
            <a:endParaRPr lang="en-US" sz="2400" b="1" dirty="0">
              <a:latin typeface="Arial" pitchFamily="34" charset="0"/>
              <a:cs typeface="Arial" pitchFamily="34" charset="0"/>
            </a:endParaRPr>
          </a:p>
        </p:txBody>
      </p:sp>
      <p:sp>
        <p:nvSpPr>
          <p:cNvPr id="8" name="Subtitle 2"/>
          <p:cNvSpPr>
            <a:spLocks noGrp="1"/>
          </p:cNvSpPr>
          <p:nvPr>
            <p:ph type="subTitle" idx="1"/>
          </p:nvPr>
        </p:nvSpPr>
        <p:spPr>
          <a:xfrm>
            <a:off x="1219200" y="5124450"/>
            <a:ext cx="6858000" cy="533400"/>
          </a:xfrm>
        </p:spPr>
        <p:txBody>
          <a:bodyPr>
            <a:noAutofit/>
          </a:bodyPr>
          <a:lstStyle/>
          <a:p>
            <a:r>
              <a:rPr lang="en-US" dirty="0" smtClean="0">
                <a:latin typeface="Arial" pitchFamily="34" charset="0"/>
                <a:cs typeface="Arial" pitchFamily="34" charset="0"/>
              </a:rPr>
              <a:t>General Function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81000"/>
            <a:ext cx="8839200" cy="914400"/>
          </a:xfrm>
          <a:prstGeom prst="rect">
            <a:avLst/>
          </a:prstGeom>
        </p:spPr>
        <p:txBody>
          <a:bodyPr>
            <a:normAutofit/>
          </a:bodyPr>
          <a:lstStyle/>
          <a:p>
            <a:pPr lvl="0" algn="ctr">
              <a:spcBef>
                <a:spcPct val="0"/>
              </a:spcBef>
              <a:defRPr/>
            </a:pPr>
            <a:r>
              <a:rPr lang="en-US" sz="3600" dirty="0" smtClean="0">
                <a:latin typeface="Arial" pitchFamily="34" charset="0"/>
                <a:cs typeface="Arial" pitchFamily="34" charset="0"/>
              </a:rPr>
              <a:t>Data</a:t>
            </a: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3" name="Rectangle 2"/>
          <p:cNvSpPr/>
          <p:nvPr/>
        </p:nvSpPr>
        <p:spPr>
          <a:xfrm>
            <a:off x="152400" y="1282005"/>
            <a:ext cx="8839200" cy="1877437"/>
          </a:xfrm>
          <a:prstGeom prst="rect">
            <a:avLst/>
          </a:prstGeom>
        </p:spPr>
        <p:txBody>
          <a:bodyPr wrap="square">
            <a:spAutoFit/>
          </a:bodyPr>
          <a:lstStyle/>
          <a:p>
            <a:pPr algn="ctr"/>
            <a:r>
              <a:rPr lang="en-US" sz="3200" dirty="0" smtClean="0">
                <a:latin typeface="Arial" pitchFamily="34" charset="0"/>
                <a:cs typeface="Arial" pitchFamily="34" charset="0"/>
              </a:rPr>
              <a:t>Data is any </a:t>
            </a:r>
            <a:r>
              <a:rPr lang="en-US" sz="4000" b="1" dirty="0" smtClean="0">
                <a:latin typeface="Arial" pitchFamily="34" charset="0"/>
                <a:cs typeface="Arial" pitchFamily="34" charset="0"/>
              </a:rPr>
              <a:t>facts, number, text, symbol, images, audio or video</a:t>
            </a:r>
            <a:r>
              <a:rPr lang="en-US" sz="3200" dirty="0" smtClean="0">
                <a:latin typeface="Arial" pitchFamily="34" charset="0"/>
                <a:cs typeface="Arial" pitchFamily="34" charset="0"/>
              </a:rPr>
              <a:t> that can be processed by a computer.</a:t>
            </a:r>
          </a:p>
        </p:txBody>
      </p:sp>
      <p:sp>
        <p:nvSpPr>
          <p:cNvPr id="4" name="TextBox 3"/>
          <p:cNvSpPr txBox="1"/>
          <p:nvPr/>
        </p:nvSpPr>
        <p:spPr>
          <a:xfrm>
            <a:off x="304800" y="3962400"/>
            <a:ext cx="8534399" cy="1200329"/>
          </a:xfrm>
          <a:prstGeom prst="rect">
            <a:avLst/>
          </a:prstGeom>
          <a:noFill/>
        </p:spPr>
        <p:txBody>
          <a:bodyPr wrap="square" rtlCol="0">
            <a:spAutoFit/>
          </a:bodyPr>
          <a:lstStyle/>
          <a:p>
            <a:pPr algn="ctr"/>
            <a:r>
              <a:rPr lang="en-US" sz="3200" dirty="0" smtClean="0">
                <a:latin typeface="Arial" pitchFamily="34" charset="0"/>
                <a:cs typeface="Arial" pitchFamily="34" charset="0"/>
              </a:rPr>
              <a:t>Data can be in the form of </a:t>
            </a:r>
          </a:p>
          <a:p>
            <a:pPr algn="ctr"/>
            <a:r>
              <a:rPr lang="en-US" sz="4000" b="1" dirty="0" smtClean="0">
                <a:latin typeface="Arial" pitchFamily="34" charset="0"/>
                <a:cs typeface="Arial" pitchFamily="34" charset="0"/>
              </a:rPr>
              <a:t>Text</a:t>
            </a:r>
            <a:r>
              <a:rPr lang="en-US" sz="3600" dirty="0" smtClean="0">
                <a:latin typeface="Arial" pitchFamily="34" charset="0"/>
                <a:cs typeface="Arial" pitchFamily="34" charset="0"/>
              </a:rPr>
              <a:t>  or </a:t>
            </a:r>
            <a:r>
              <a:rPr lang="en-US" sz="4000" b="1" dirty="0" smtClean="0">
                <a:latin typeface="Arial" pitchFamily="34" charset="0"/>
                <a:cs typeface="Arial" pitchFamily="34" charset="0"/>
              </a:rPr>
              <a:t>Multimedia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600" dirty="0" smtClean="0">
                <a:latin typeface="Arial" pitchFamily="34" charset="0"/>
                <a:cs typeface="Arial" pitchFamily="34" charset="0"/>
              </a:rPr>
              <a:t>SQL&gt; SELECT </a:t>
            </a:r>
            <a:r>
              <a:rPr lang="en-US" sz="1600" b="1" dirty="0" smtClean="0">
                <a:latin typeface="Arial" pitchFamily="34" charset="0"/>
                <a:cs typeface="Arial" pitchFamily="34" charset="0"/>
              </a:rPr>
              <a:t>DECODE (NULL, NULL, 'EQUAL', 'NOT EQUAL')</a:t>
            </a:r>
            <a:r>
              <a:rPr lang="en-US" sz="1600" dirty="0" smtClean="0">
                <a:latin typeface="Arial" pitchFamily="34" charset="0"/>
                <a:cs typeface="Arial" pitchFamily="34" charset="0"/>
              </a:rPr>
              <a:t> FROM DUAL;</a:t>
            </a:r>
            <a:endParaRPr lang="en-US" sz="1600" dirty="0">
              <a:latin typeface="Arial" pitchFamily="34" charset="0"/>
              <a:cs typeface="Arial" pitchFamily="34" charset="0"/>
            </a:endParaRPr>
          </a:p>
        </p:txBody>
      </p:sp>
      <p:sp>
        <p:nvSpPr>
          <p:cNvPr id="4" name="Rectangle 3"/>
          <p:cNvSpPr/>
          <p:nvPr/>
        </p:nvSpPr>
        <p:spPr>
          <a:xfrm>
            <a:off x="228600" y="1676400"/>
            <a:ext cx="8686800" cy="707886"/>
          </a:xfrm>
          <a:prstGeom prst="rect">
            <a:avLst/>
          </a:prstGeom>
        </p:spPr>
        <p:txBody>
          <a:bodyPr wrap="square">
            <a:spAutoFit/>
          </a:bodyPr>
          <a:lstStyle/>
          <a:p>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DECODE</a:t>
            </a:r>
            <a:r>
              <a:rPr lang="en-US" sz="2000" dirty="0" smtClean="0">
                <a:latin typeface="Arial" pitchFamily="34" charset="0"/>
                <a:cs typeface="Arial" pitchFamily="34" charset="0"/>
              </a:rPr>
              <a:t> function is the SQL equivalence of </a:t>
            </a:r>
            <a:r>
              <a:rPr lang="en-US" sz="2000" b="1" dirty="0" smtClean="0">
                <a:latin typeface="Arial" pitchFamily="34" charset="0"/>
                <a:cs typeface="Arial" pitchFamily="34" charset="0"/>
              </a:rPr>
              <a:t>IF..THEN..ELSE </a:t>
            </a:r>
            <a:r>
              <a:rPr lang="en-US" sz="2000" dirty="0" smtClean="0">
                <a:latin typeface="Arial" pitchFamily="34" charset="0"/>
                <a:cs typeface="Arial" pitchFamily="34" charset="0"/>
              </a:rPr>
              <a:t>conditional statement.</a:t>
            </a: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General Functions</a:t>
            </a:r>
          </a:p>
        </p:txBody>
      </p:sp>
      <p:sp>
        <p:nvSpPr>
          <p:cNvPr id="7" name="Rectangle 6"/>
          <p:cNvSpPr/>
          <p:nvPr/>
        </p:nvSpPr>
        <p:spPr>
          <a:xfrm>
            <a:off x="381000" y="2667000"/>
            <a:ext cx="8610600" cy="400110"/>
          </a:xfrm>
          <a:prstGeom prst="rect">
            <a:avLst/>
          </a:prstGeom>
        </p:spPr>
        <p:txBody>
          <a:bodyPr wrap="square">
            <a:spAutoFit/>
          </a:bodyPr>
          <a:lstStyle/>
          <a:p>
            <a:pPr algn="r"/>
            <a:r>
              <a:rPr lang="en-US" sz="2000" b="1" dirty="0" smtClean="0">
                <a:latin typeface="Arial" pitchFamily="34" charset="0"/>
                <a:cs typeface="Arial" pitchFamily="34" charset="0"/>
              </a:rPr>
              <a:t>DECODE (expression, search, result [, search, result]... [, default])</a:t>
            </a:r>
            <a:endParaRPr lang="en-US" sz="2000" b="1" dirty="0">
              <a:latin typeface="Arial" pitchFamily="34" charset="0"/>
              <a:cs typeface="Arial" pitchFamily="34" charset="0"/>
            </a:endParaRPr>
          </a:p>
        </p:txBody>
      </p:sp>
      <p:sp>
        <p:nvSpPr>
          <p:cNvPr id="8" name="Rectangle 7"/>
          <p:cNvSpPr/>
          <p:nvPr/>
        </p:nvSpPr>
        <p:spPr>
          <a:xfrm>
            <a:off x="152400" y="5943600"/>
            <a:ext cx="8839200" cy="400110"/>
          </a:xfrm>
          <a:prstGeom prst="rect">
            <a:avLst/>
          </a:prstGeom>
          <a:solidFill>
            <a:schemeClr val="bg1">
              <a:lumMod val="95000"/>
            </a:schemeClr>
          </a:solidFill>
        </p:spPr>
        <p:txBody>
          <a:bodyPr wrap="square">
            <a:spAutoFit/>
          </a:bodyPr>
          <a:lstStyle/>
          <a:p>
            <a:r>
              <a:rPr lang="en-US" sz="2000" b="1" dirty="0" smtClean="0">
                <a:latin typeface="Arial" pitchFamily="34" charset="0"/>
                <a:cs typeface="Arial" pitchFamily="34" charset="0"/>
              </a:rPr>
              <a:t>DECODE works with values / columns / expressions of all data types.</a:t>
            </a:r>
            <a:endParaRPr lang="en-US" sz="2000" b="1" dirty="0">
              <a:latin typeface="Arial" pitchFamily="34" charset="0"/>
              <a:cs typeface="Arial" pitchFamily="34" charset="0"/>
            </a:endParaRPr>
          </a:p>
        </p:txBody>
      </p:sp>
      <p:sp>
        <p:nvSpPr>
          <p:cNvPr id="9" name="Subtitle 2"/>
          <p:cNvSpPr>
            <a:spLocks noGrp="1"/>
          </p:cNvSpPr>
          <p:nvPr>
            <p:ph type="subTitle" idx="1"/>
          </p:nvPr>
        </p:nvSpPr>
        <p:spPr>
          <a:xfrm>
            <a:off x="1219200" y="5124450"/>
            <a:ext cx="6858000" cy="533400"/>
          </a:xfrm>
        </p:spPr>
        <p:txBody>
          <a:bodyPr>
            <a:noAutofit/>
          </a:bodyPr>
          <a:lstStyle/>
          <a:p>
            <a:r>
              <a:rPr lang="en-US" dirty="0" smtClean="0">
                <a:latin typeface="Arial" pitchFamily="34" charset="0"/>
                <a:cs typeface="Arial" pitchFamily="34" charset="0"/>
              </a:rPr>
              <a:t>General Function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1295400"/>
          </a:xfrm>
        </p:spPr>
        <p:txBody>
          <a:bodyPr>
            <a:normAutofit/>
          </a:bodyPr>
          <a:lstStyle/>
          <a:p>
            <a:r>
              <a:rPr lang="en-US" sz="1800" dirty="0" smtClean="0">
                <a:latin typeface="Arial" pitchFamily="34" charset="0"/>
                <a:cs typeface="Arial" pitchFamily="34" charset="0"/>
              </a:rPr>
              <a:t>SQL&gt; SELECT ename, </a:t>
            </a:r>
            <a:r>
              <a:rPr lang="en-US" sz="1800" b="1" dirty="0" smtClean="0">
                <a:latin typeface="Arial" pitchFamily="34" charset="0"/>
                <a:cs typeface="Arial" pitchFamily="34" charset="0"/>
              </a:rPr>
              <a:t>CASE WHEN sal &lt; 200 THEN 'GRADE 1'  WHEN sal &gt; 200 AND sal &lt; 5000 THEN 'GRADE 2'  ELSE 'GRADE 3'  END CASE</a:t>
            </a:r>
            <a:r>
              <a:rPr lang="en-US" sz="1800" dirty="0" smtClean="0">
                <a:latin typeface="Arial" pitchFamily="34" charset="0"/>
                <a:cs typeface="Arial" pitchFamily="34" charset="0"/>
              </a:rPr>
              <a:t> </a:t>
            </a:r>
            <a:br>
              <a:rPr lang="en-US" sz="1800" dirty="0" smtClean="0">
                <a:latin typeface="Arial" pitchFamily="34" charset="0"/>
                <a:cs typeface="Arial" pitchFamily="34" charset="0"/>
              </a:rPr>
            </a:br>
            <a:r>
              <a:rPr lang="en-US" sz="1800" dirty="0" smtClean="0">
                <a:latin typeface="Arial" pitchFamily="34" charset="0"/>
                <a:cs typeface="Arial" pitchFamily="34" charset="0"/>
              </a:rPr>
              <a:t>from EMP;</a:t>
            </a:r>
            <a:endParaRPr lang="en-US" sz="1800" dirty="0">
              <a:latin typeface="Arial" pitchFamily="34" charset="0"/>
              <a:cs typeface="Arial" pitchFamily="34" charset="0"/>
            </a:endParaRPr>
          </a:p>
        </p:txBody>
      </p:sp>
      <p:sp>
        <p:nvSpPr>
          <p:cNvPr id="4" name="Rectangle 3"/>
          <p:cNvSpPr/>
          <p:nvPr/>
        </p:nvSpPr>
        <p:spPr>
          <a:xfrm>
            <a:off x="228600" y="971490"/>
            <a:ext cx="8686800" cy="400110"/>
          </a:xfrm>
          <a:prstGeom prst="rect">
            <a:avLst/>
          </a:prstGeom>
        </p:spPr>
        <p:txBody>
          <a:bodyPr wrap="square">
            <a:spAutoFit/>
          </a:bodyPr>
          <a:lstStyle/>
          <a:p>
            <a:r>
              <a:rPr lang="en-US" sz="2000" b="1" dirty="0" smtClean="0">
                <a:latin typeface="Arial" pitchFamily="34" charset="0"/>
                <a:cs typeface="Arial" pitchFamily="34" charset="0"/>
              </a:rPr>
              <a:t>CASE</a:t>
            </a:r>
            <a:r>
              <a:rPr lang="en-US" sz="2000" dirty="0" smtClean="0">
                <a:latin typeface="Arial" pitchFamily="34" charset="0"/>
                <a:cs typeface="Arial" pitchFamily="34" charset="0"/>
              </a:rPr>
              <a:t> expressions works on the same concept as DECODE.</a:t>
            </a: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General Functions</a:t>
            </a:r>
          </a:p>
        </p:txBody>
      </p:sp>
      <p:sp>
        <p:nvSpPr>
          <p:cNvPr id="7" name="Rectangle 6"/>
          <p:cNvSpPr/>
          <p:nvPr/>
        </p:nvSpPr>
        <p:spPr>
          <a:xfrm>
            <a:off x="381000" y="1582341"/>
            <a:ext cx="8610600" cy="1846659"/>
          </a:xfrm>
          <a:prstGeom prst="rect">
            <a:avLst/>
          </a:prstGeom>
        </p:spPr>
        <p:txBody>
          <a:bodyPr wrap="square">
            <a:spAutoFit/>
          </a:bodyPr>
          <a:lstStyle/>
          <a:p>
            <a:r>
              <a:rPr lang="en-US" sz="1600" b="1" dirty="0" smtClean="0">
                <a:latin typeface="Arial" pitchFamily="34" charset="0"/>
                <a:cs typeface="Arial" pitchFamily="34" charset="0"/>
              </a:rPr>
              <a:t>CASE  [ expression ]</a:t>
            </a:r>
          </a:p>
          <a:p>
            <a:r>
              <a:rPr lang="en-US" sz="1600" b="1" dirty="0" smtClean="0">
                <a:latin typeface="Arial" pitchFamily="34" charset="0"/>
                <a:cs typeface="Arial" pitchFamily="34" charset="0"/>
              </a:rPr>
              <a:t>   WHEN condition_1 THEN result_1</a:t>
            </a:r>
          </a:p>
          <a:p>
            <a:r>
              <a:rPr lang="en-US" sz="1600" b="1" dirty="0" smtClean="0">
                <a:latin typeface="Arial" pitchFamily="34" charset="0"/>
                <a:cs typeface="Arial" pitchFamily="34" charset="0"/>
              </a:rPr>
              <a:t>   WHEN condition_2 THEN result_2</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WHEN condition_n THEN result_n</a:t>
            </a:r>
          </a:p>
          <a:p>
            <a:r>
              <a:rPr lang="en-US" sz="1600" b="1" dirty="0" smtClean="0">
                <a:latin typeface="Arial" pitchFamily="34" charset="0"/>
                <a:cs typeface="Arial" pitchFamily="34" charset="0"/>
              </a:rPr>
              <a:t>   ELSE result</a:t>
            </a:r>
          </a:p>
          <a:p>
            <a:r>
              <a:rPr lang="en-US" sz="1600" b="1" dirty="0" smtClean="0">
                <a:latin typeface="Arial" pitchFamily="34" charset="0"/>
                <a:cs typeface="Arial" pitchFamily="34" charset="0"/>
              </a:rPr>
              <a:t>END</a:t>
            </a:r>
            <a:endParaRPr lang="en-US" sz="1600" b="1" dirty="0">
              <a:latin typeface="Arial" pitchFamily="34" charset="0"/>
              <a:cs typeface="Arial" pitchFamily="34" charset="0"/>
            </a:endParaRPr>
          </a:p>
        </p:txBody>
      </p:sp>
      <p:sp>
        <p:nvSpPr>
          <p:cNvPr id="8" name="Rectangle 7"/>
          <p:cNvSpPr/>
          <p:nvPr/>
        </p:nvSpPr>
        <p:spPr>
          <a:xfrm>
            <a:off x="152400" y="5943600"/>
            <a:ext cx="8839200" cy="400110"/>
          </a:xfrm>
          <a:prstGeom prst="rect">
            <a:avLst/>
          </a:prstGeom>
          <a:solidFill>
            <a:schemeClr val="bg1">
              <a:lumMod val="95000"/>
            </a:schemeClr>
          </a:solidFill>
        </p:spPr>
        <p:txBody>
          <a:bodyPr wrap="square">
            <a:spAutoFit/>
          </a:bodyPr>
          <a:lstStyle/>
          <a:p>
            <a:r>
              <a:rPr lang="en-US" sz="2000" b="1" dirty="0" smtClean="0">
                <a:latin typeface="Arial" pitchFamily="34" charset="0"/>
                <a:cs typeface="Arial" pitchFamily="34" charset="0"/>
              </a:rPr>
              <a:t>CASE works with values / columns / expressions of all data types.</a:t>
            </a:r>
            <a:endParaRPr lang="en-US" sz="2000" b="1" dirty="0">
              <a:latin typeface="Arial" pitchFamily="34" charset="0"/>
              <a:cs typeface="Arial" pitchFamily="34" charset="0"/>
            </a:endParaRPr>
          </a:p>
        </p:txBody>
      </p:sp>
      <p:sp>
        <p:nvSpPr>
          <p:cNvPr id="9" name="Subtitle 2"/>
          <p:cNvSpPr>
            <a:spLocks noGrp="1"/>
          </p:cNvSpPr>
          <p:nvPr>
            <p:ph type="subTitle" idx="1"/>
          </p:nvPr>
        </p:nvSpPr>
        <p:spPr>
          <a:xfrm>
            <a:off x="1219200" y="5124450"/>
            <a:ext cx="6858000" cy="533400"/>
          </a:xfrm>
        </p:spPr>
        <p:txBody>
          <a:bodyPr>
            <a:noAutofit/>
          </a:bodyPr>
          <a:lstStyle/>
          <a:p>
            <a:r>
              <a:rPr lang="en-US" dirty="0" smtClean="0">
                <a:latin typeface="Arial" pitchFamily="34" charset="0"/>
                <a:cs typeface="Arial" pitchFamily="34" charset="0"/>
              </a:rPr>
              <a:t>General Function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UNIQUE</a:t>
            </a:r>
            <a:r>
              <a:rPr lang="en-US" sz="2800" dirty="0" smtClean="0">
                <a:latin typeface="Arial" pitchFamily="34" charset="0"/>
                <a:cs typeface="Arial" pitchFamily="34" charset="0"/>
              </a:rPr>
              <a:t> * from  EMP;</a:t>
            </a:r>
            <a:br>
              <a:rPr lang="en-US" sz="2800" dirty="0" smtClean="0">
                <a:latin typeface="Arial" pitchFamily="34" charset="0"/>
                <a:cs typeface="Arial" pitchFamily="34" charset="0"/>
              </a:rPr>
            </a:br>
            <a:r>
              <a:rPr lang="en-US" sz="2400" dirty="0" smtClean="0">
                <a:latin typeface="Arial" pitchFamily="34" charset="0"/>
                <a:cs typeface="Arial" pitchFamily="34" charset="0"/>
              </a:rPr>
              <a:t>SQL&gt; SELECT </a:t>
            </a:r>
            <a:r>
              <a:rPr lang="en-US" sz="2400" b="1" dirty="0" smtClean="0">
                <a:latin typeface="Arial" pitchFamily="34" charset="0"/>
                <a:cs typeface="Arial" pitchFamily="34" charset="0"/>
              </a:rPr>
              <a:t>DISTINCT</a:t>
            </a:r>
            <a:r>
              <a:rPr lang="en-US" sz="2400" dirty="0" smtClean="0">
                <a:latin typeface="Arial" pitchFamily="34" charset="0"/>
                <a:cs typeface="Arial" pitchFamily="34" charset="0"/>
              </a:rPr>
              <a:t> job from EMP;</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Selecting UNIQUE data</a:t>
            </a:r>
            <a:endParaRPr lang="en-US" dirty="0">
              <a:latin typeface="Arial" pitchFamily="34" charset="0"/>
              <a:cs typeface="Arial" pitchFamily="34" charset="0"/>
            </a:endParaRPr>
          </a:p>
        </p:txBody>
      </p:sp>
      <p:sp>
        <p:nvSpPr>
          <p:cNvPr id="8" name="Rectangle 7"/>
          <p:cNvSpPr/>
          <p:nvPr/>
        </p:nvSpPr>
        <p:spPr>
          <a:xfrm>
            <a:off x="152400" y="990600"/>
            <a:ext cx="8839200" cy="830997"/>
          </a:xfrm>
          <a:prstGeom prst="rect">
            <a:avLst/>
          </a:prstGeom>
        </p:spPr>
        <p:txBody>
          <a:bodyPr wrap="square">
            <a:spAutoFit/>
          </a:bodyPr>
          <a:lstStyle/>
          <a:p>
            <a:r>
              <a:rPr lang="en-US" sz="2400" dirty="0" smtClean="0">
                <a:latin typeface="Arial" pitchFamily="34" charset="0"/>
                <a:cs typeface="Arial" pitchFamily="34" charset="0"/>
              </a:rPr>
              <a:t>SELECT [DISTINCT / UNIQUE] * / ColName1, expressions,... from &lt;TName&gt;</a:t>
            </a:r>
            <a:endParaRPr lang="en-US" sz="2400" dirty="0">
              <a:latin typeface="Arial" pitchFamily="34" charset="0"/>
              <a:cs typeface="Arial" pitchFamily="34" charset="0"/>
            </a:endParaRP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2133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distinct / unique clause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CALUSES in SELECT statement</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endParaRPr lang="en-US" dirty="0">
              <a:latin typeface="Arial" pitchFamily="34" charset="0"/>
              <a:cs typeface="Arial" pitchFamily="34" charset="0"/>
            </a:endParaRP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304800" y="1066800"/>
            <a:ext cx="6553200" cy="1815882"/>
          </a:xfrm>
          <a:prstGeom prst="rect">
            <a:avLst/>
          </a:prstGeom>
          <a:noFill/>
        </p:spPr>
        <p:txBody>
          <a:bodyPr wrap="square">
            <a:spAutoFit/>
          </a:bodyPr>
          <a:lstStyle/>
          <a:p>
            <a:r>
              <a:rPr lang="en-US" sz="2800" b="1" dirty="0" smtClean="0">
                <a:latin typeface="Arial" pitchFamily="34" charset="0"/>
                <a:cs typeface="Arial" pitchFamily="34" charset="0"/>
              </a:rPr>
              <a:t>[ WHERE &lt;Condition&gt; ]</a:t>
            </a:r>
          </a:p>
          <a:p>
            <a:r>
              <a:rPr lang="en-US" sz="2800" b="1" dirty="0" smtClean="0">
                <a:latin typeface="Arial" pitchFamily="34" charset="0"/>
                <a:cs typeface="Arial" pitchFamily="34" charset="0"/>
              </a:rPr>
              <a:t>[ GROUP BY &lt;Column-List&gt; ]</a:t>
            </a:r>
          </a:p>
          <a:p>
            <a:r>
              <a:rPr lang="en-US" sz="2800" b="1" dirty="0" smtClean="0">
                <a:latin typeface="Arial" pitchFamily="34" charset="0"/>
                <a:cs typeface="Arial" pitchFamily="34" charset="0"/>
              </a:rPr>
              <a:t>[ HAVING &lt;Condition&gt; ]</a:t>
            </a:r>
          </a:p>
          <a:p>
            <a:r>
              <a:rPr lang="en-US" sz="2800" b="1" dirty="0" smtClean="0">
                <a:latin typeface="Arial" pitchFamily="34" charset="0"/>
                <a:cs typeface="Arial" pitchFamily="34" charset="0"/>
              </a:rPr>
              <a:t>[ ORDER BY &lt;Column-List&gt;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effectLst/>
                <a:uLnTx/>
                <a:uFillTx/>
                <a:latin typeface="Arial" pitchFamily="34" charset="0"/>
                <a:cs typeface="Arial" pitchFamily="34" charset="0"/>
              </a:rPr>
              <a:t>ORDER BY Clause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 from  EMP</a:t>
            </a:r>
            <a:br>
              <a:rPr lang="en-US" sz="2800" dirty="0" smtClean="0">
                <a:latin typeface="Arial" pitchFamily="34" charset="0"/>
                <a:cs typeface="Arial" pitchFamily="34" charset="0"/>
              </a:rPr>
            </a:br>
            <a:r>
              <a:rPr lang="en-US" sz="2800" b="1" dirty="0" smtClean="0">
                <a:latin typeface="Arial" pitchFamily="34" charset="0"/>
                <a:cs typeface="Arial" pitchFamily="34" charset="0"/>
              </a:rPr>
              <a:t>ORDER BY ENAME</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Sorted data</a:t>
            </a: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ORDER BY CLAUSE</a:t>
            </a:r>
          </a:p>
        </p:txBody>
      </p:sp>
      <p:sp>
        <p:nvSpPr>
          <p:cNvPr id="1025" name="Rectangle 1"/>
          <p:cNvSpPr>
            <a:spLocks noChangeArrowheads="1"/>
          </p:cNvSpPr>
          <p:nvPr/>
        </p:nvSpPr>
        <p:spPr bwMode="auto">
          <a:xfrm>
            <a:off x="152400" y="2362200"/>
            <a:ext cx="4114800" cy="1015663"/>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sz="2000" dirty="0" smtClean="0">
                <a:latin typeface="Arial" pitchFamily="34" charset="0"/>
                <a:cs typeface="Arial" pitchFamily="34" charset="0"/>
              </a:rPr>
              <a:t>ASC = Ascending Order – </a:t>
            </a:r>
            <a:r>
              <a:rPr lang="en-US" sz="2000" b="1" dirty="0" smtClean="0">
                <a:latin typeface="Arial" pitchFamily="34" charset="0"/>
                <a:cs typeface="Arial" pitchFamily="34" charset="0"/>
              </a:rPr>
              <a:t>default</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DESC = Descending Order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400" b="1" i="1" dirty="0" smtClean="0">
                <a:latin typeface="Arial" pitchFamily="34" charset="0"/>
                <a:cs typeface="Arial" pitchFamily="34" charset="0"/>
              </a:rPr>
              <a:t>System Date and Time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a:t>
            </a:r>
            <a:r>
              <a:rPr lang="en-US" sz="2800" b="1" dirty="0" smtClean="0">
                <a:latin typeface="Arial" pitchFamily="34" charset="0"/>
                <a:cs typeface="Arial" pitchFamily="34" charset="0"/>
              </a:rPr>
              <a:t> sysdate, current_date, systimestamp, current_timestamp </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SYSTEM DATETIME</a:t>
            </a:r>
            <a:endParaRPr lang="en-US" dirty="0">
              <a:latin typeface="Arial" pitchFamily="34" charset="0"/>
              <a:cs typeface="Arial" pitchFamily="34" charset="0"/>
            </a:endParaRPr>
          </a:p>
        </p:txBody>
      </p:sp>
      <p:sp>
        <p:nvSpPr>
          <p:cNvPr id="10" name="Rectangle 9"/>
          <p:cNvSpPr/>
          <p:nvPr/>
        </p:nvSpPr>
        <p:spPr>
          <a:xfrm>
            <a:off x="152400" y="304800"/>
            <a:ext cx="4014176" cy="523220"/>
          </a:xfrm>
          <a:prstGeom prst="rect">
            <a:avLst/>
          </a:prstGeom>
        </p:spPr>
        <p:txBody>
          <a:bodyPr wrap="none">
            <a:spAutoFit/>
          </a:bodyPr>
          <a:lstStyle/>
          <a:p>
            <a:r>
              <a:rPr lang="en-US" sz="2800" b="1" i="1" dirty="0" smtClean="0">
                <a:latin typeface="Arial" pitchFamily="34" charset="0"/>
                <a:cs typeface="Arial" pitchFamily="34" charset="0"/>
              </a:rPr>
              <a:t>System Date and Time</a:t>
            </a:r>
          </a:p>
        </p:txBody>
      </p:sp>
      <p:sp>
        <p:nvSpPr>
          <p:cNvPr id="6" name="Rectangle 5"/>
          <p:cNvSpPr/>
          <p:nvPr/>
        </p:nvSpPr>
        <p:spPr>
          <a:xfrm>
            <a:off x="228600" y="9144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DateTime</a:t>
            </a:r>
          </a:p>
        </p:txBody>
      </p:sp>
      <p:sp>
        <p:nvSpPr>
          <p:cNvPr id="1025" name="Rectangle 1"/>
          <p:cNvSpPr>
            <a:spLocks noChangeArrowheads="1"/>
          </p:cNvSpPr>
          <p:nvPr/>
        </p:nvSpPr>
        <p:spPr bwMode="auto">
          <a:xfrm>
            <a:off x="152400" y="1676400"/>
            <a:ext cx="8610600" cy="1754326"/>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CURRENT_DATE</a:t>
            </a:r>
            <a:r>
              <a:rPr lang="en-US" sz="2000" dirty="0" smtClean="0">
                <a:latin typeface="Arial" pitchFamily="34" charset="0"/>
                <a:cs typeface="Arial" pitchFamily="34" charset="0"/>
              </a:rPr>
              <a:t> and </a:t>
            </a:r>
            <a:r>
              <a:rPr lang="en-US" sz="2400" b="1" dirty="0" smtClean="0">
                <a:latin typeface="Arial" pitchFamily="34" charset="0"/>
                <a:cs typeface="Arial" pitchFamily="34" charset="0"/>
              </a:rPr>
              <a:t>CURRENT_TIMESTAMP</a:t>
            </a:r>
            <a:r>
              <a:rPr lang="en-US" sz="2000" dirty="0" smtClean="0">
                <a:latin typeface="Arial" pitchFamily="34" charset="0"/>
                <a:cs typeface="Arial" pitchFamily="34" charset="0"/>
              </a:rPr>
              <a:t> retur the current date and time in the session time zone.</a:t>
            </a:r>
          </a:p>
          <a:p>
            <a:endParaRPr lang="en-US" sz="2000" dirty="0" smtClean="0">
              <a:latin typeface="Arial" pitchFamily="34" charset="0"/>
              <a:cs typeface="Arial" pitchFamily="34" charset="0"/>
            </a:endParaRPr>
          </a:p>
          <a:p>
            <a:r>
              <a:rPr lang="en-US" sz="2400" b="1" dirty="0" smtClean="0">
                <a:latin typeface="Arial" pitchFamily="34" charset="0"/>
                <a:cs typeface="Arial" pitchFamily="34" charset="0"/>
              </a:rPr>
              <a:t>SYSDATE</a:t>
            </a:r>
            <a:r>
              <a:rPr lang="en-US" sz="2000" dirty="0" smtClean="0">
                <a:latin typeface="Arial" pitchFamily="34" charset="0"/>
                <a:cs typeface="Arial" pitchFamily="34" charset="0"/>
              </a:rPr>
              <a:t> and </a:t>
            </a:r>
            <a:r>
              <a:rPr lang="en-US" sz="2400" b="1" dirty="0" smtClean="0">
                <a:latin typeface="Arial" pitchFamily="34" charset="0"/>
                <a:cs typeface="Arial" pitchFamily="34" charset="0"/>
              </a:rPr>
              <a:t>SYSTIMESTAMP</a:t>
            </a:r>
            <a:r>
              <a:rPr lang="en-US" sz="2000" dirty="0" smtClean="0">
                <a:latin typeface="Arial" pitchFamily="34" charset="0"/>
                <a:cs typeface="Arial" pitchFamily="34" charset="0"/>
              </a:rPr>
              <a:t> return the system date and time of the system on which the database resides.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round(sysdate)</a:t>
            </a:r>
            <a:r>
              <a:rPr lang="en-US" sz="2800" dirty="0" smtClean="0">
                <a:latin typeface="Arial" pitchFamily="34" charset="0"/>
                <a:cs typeface="Arial" pitchFamily="34" charset="0"/>
              </a:rPr>
              <a:t> </a:t>
            </a:r>
            <a:br>
              <a:rPr lang="en-US" sz="2800" dirty="0" smtClean="0">
                <a:latin typeface="Arial" pitchFamily="34" charset="0"/>
                <a:cs typeface="Arial" pitchFamily="34" charset="0"/>
              </a:rPr>
            </a:br>
            <a:r>
              <a:rPr lang="en-US" sz="2800" dirty="0" smtClean="0">
                <a:latin typeface="Arial" pitchFamily="34" charset="0"/>
                <a:cs typeface="Arial" pitchFamily="34" charset="0"/>
              </a:rPr>
              <a:t>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SYSTEM DATETIME</a:t>
            </a:r>
            <a:endParaRPr lang="en-US" dirty="0">
              <a:latin typeface="Arial" pitchFamily="34" charset="0"/>
              <a:cs typeface="Arial" pitchFamily="34" charset="0"/>
            </a:endParaRPr>
          </a:p>
        </p:txBody>
      </p:sp>
      <p:sp>
        <p:nvSpPr>
          <p:cNvPr id="10" name="Rectangle 9"/>
          <p:cNvSpPr/>
          <p:nvPr/>
        </p:nvSpPr>
        <p:spPr>
          <a:xfrm>
            <a:off x="152400" y="304800"/>
            <a:ext cx="4014176" cy="523220"/>
          </a:xfrm>
          <a:prstGeom prst="rect">
            <a:avLst/>
          </a:prstGeom>
        </p:spPr>
        <p:txBody>
          <a:bodyPr wrap="none">
            <a:spAutoFit/>
          </a:bodyPr>
          <a:lstStyle/>
          <a:p>
            <a:r>
              <a:rPr lang="en-US" sz="2800" b="1" i="1" dirty="0" smtClean="0">
                <a:latin typeface="Arial" pitchFamily="34" charset="0"/>
                <a:cs typeface="Arial" pitchFamily="34" charset="0"/>
              </a:rPr>
              <a:t>System Date and Time</a:t>
            </a:r>
          </a:p>
        </p:txBody>
      </p:sp>
      <p:sp>
        <p:nvSpPr>
          <p:cNvPr id="6" name="Rectangle 5"/>
          <p:cNvSpPr/>
          <p:nvPr/>
        </p:nvSpPr>
        <p:spPr>
          <a:xfrm>
            <a:off x="228600" y="9144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DateTime</a:t>
            </a:r>
          </a:p>
        </p:txBody>
      </p:sp>
      <p:sp>
        <p:nvSpPr>
          <p:cNvPr id="1025" name="Rectangle 1"/>
          <p:cNvSpPr>
            <a:spLocks noChangeArrowheads="1"/>
          </p:cNvSpPr>
          <p:nvPr/>
        </p:nvSpPr>
        <p:spPr bwMode="auto">
          <a:xfrm>
            <a:off x="228600" y="2057400"/>
            <a:ext cx="8610600" cy="492443"/>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r>
              <a:rPr lang="en-US" sz="2600" b="1" dirty="0" smtClean="0">
                <a:latin typeface="Arial" pitchFamily="34" charset="0"/>
                <a:cs typeface="Arial" pitchFamily="34" charset="0"/>
              </a:rPr>
              <a:t>ROUND function on any date sets it’s time to 12 A.M</a:t>
            </a:r>
            <a:endParaRPr lang="en-US" sz="2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Datetime Formats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latin typeface="Arial" pitchFamily="34" charset="0"/>
                <a:cs typeface="Arial" pitchFamily="34" charset="0"/>
              </a:rPr>
              <a:t>DBMS and RDBMS</a:t>
            </a:r>
            <a:endParaRPr kumimoji="0" lang="en-US" sz="48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to_char (sysdate, 'D') </a:t>
            </a:r>
            <a:r>
              <a:rPr lang="en-US" sz="2800" dirty="0" smtClean="0">
                <a:latin typeface="Arial" pitchFamily="34" charset="0"/>
                <a:cs typeface="Arial" pitchFamily="34" charset="0"/>
              </a:rPr>
              <a:t>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Datetime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DateTime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09600" y="685800"/>
          <a:ext cx="7927848" cy="2743199"/>
        </p:xfrm>
        <a:graphic>
          <a:graphicData uri="http://schemas.openxmlformats.org/drawingml/2006/table">
            <a:tbl>
              <a:tblPr firstRow="1" bandRow="1">
                <a:tableStyleId>{5940675A-B579-460E-94D1-54222C63F5DA}</a:tableStyleId>
              </a:tblPr>
              <a:tblGrid>
                <a:gridCol w="1527048"/>
                <a:gridCol w="6400800"/>
              </a:tblGrid>
              <a:tr h="423369">
                <a:tc>
                  <a:txBody>
                    <a:bodyPr/>
                    <a:lstStyle/>
                    <a:p>
                      <a:pPr marL="0" marR="0" indent="22860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D</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Numeric day of the week.</a:t>
                      </a:r>
                    </a:p>
                  </a:txBody>
                  <a:tcPr marL="68580" marR="68580" marT="0" marB="0" anchor="ctr"/>
                </a:tc>
              </a:tr>
              <a:tr h="423369">
                <a:tc>
                  <a:txBody>
                    <a:bodyPr/>
                    <a:lstStyle/>
                    <a:p>
                      <a:pPr marL="0" marR="0" indent="22860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DD</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Numeric day of the month.</a:t>
                      </a:r>
                    </a:p>
                  </a:txBody>
                  <a:tcPr marL="68580" marR="68580" marT="0" marB="0" anchor="ctr"/>
                </a:tc>
              </a:tr>
              <a:tr h="423369">
                <a:tc>
                  <a:txBody>
                    <a:bodyPr/>
                    <a:lstStyle/>
                    <a:p>
                      <a:pPr marL="0" marR="0" indent="22860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DDD</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Numeric day of the year.</a:t>
                      </a:r>
                    </a:p>
                  </a:txBody>
                  <a:tcPr marL="68580" marR="68580" marT="0" marB="0" anchor="ctr"/>
                </a:tc>
              </a:tr>
              <a:tr h="423369">
                <a:tc>
                  <a:txBody>
                    <a:bodyPr/>
                    <a:lstStyle/>
                    <a:p>
                      <a:pPr marL="0" marR="0" indent="22860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Dy</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Three-letter abbreviation of the week.</a:t>
                      </a:r>
                    </a:p>
                  </a:txBody>
                  <a:tcPr marL="68580" marR="68580" marT="0" marB="0" anchor="ctr"/>
                </a:tc>
              </a:tr>
              <a:tr h="423369">
                <a:tc>
                  <a:txBody>
                    <a:bodyPr/>
                    <a:lstStyle/>
                    <a:p>
                      <a:pPr marL="0" marR="0" indent="22860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Day</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Full name of the day of the week.</a:t>
                      </a:r>
                    </a:p>
                  </a:txBody>
                  <a:tcPr marL="68580" marR="68580" marT="0" marB="0" anchor="ctr"/>
                </a:tc>
              </a:tr>
              <a:tr h="626354">
                <a:tc>
                  <a:txBody>
                    <a:bodyPr/>
                    <a:lstStyle/>
                    <a:p>
                      <a:pPr marL="0" marR="0" indent="22860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fmDay</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Formatted Day, which suppresses blank padding, the length of the return value may vary</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to_char (sysdate, 'W') </a:t>
            </a:r>
            <a:r>
              <a:rPr lang="en-US" sz="2800" dirty="0" smtClean="0">
                <a:latin typeface="Arial" pitchFamily="34" charset="0"/>
                <a:cs typeface="Arial" pitchFamily="34" charset="0"/>
              </a:rPr>
              <a:t>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Datetime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DateTime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09600" y="685800"/>
          <a:ext cx="7924800" cy="2743199"/>
        </p:xfrm>
        <a:graphic>
          <a:graphicData uri="http://schemas.openxmlformats.org/drawingml/2006/table">
            <a:tbl>
              <a:tblPr firstRow="1" bandRow="1">
                <a:tableStyleId>{5940675A-B579-460E-94D1-54222C63F5DA}</a:tableStyleId>
              </a:tblPr>
              <a:tblGrid>
                <a:gridCol w="1524000"/>
                <a:gridCol w="6400800"/>
              </a:tblGrid>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W</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Week of month</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WW</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Week of year</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MM</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Two-digit value for the month.</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Mon</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Three-letter abbreviation of the month.</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Month</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Full name of the month.</a:t>
                      </a:r>
                    </a:p>
                  </a:txBody>
                  <a:tcPr marL="68580" marR="68580" marT="0" marB="0" anchor="ctr"/>
                </a:tc>
              </a:tr>
              <a:tr h="626354">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fmMonth</a:t>
                      </a:r>
                    </a:p>
                  </a:txBody>
                  <a:tcPr marL="68580" marR="68580" marT="0" marB="0" anchor="ctr"/>
                </a:tc>
                <a:tc>
                  <a:txBody>
                    <a:bodyPr/>
                    <a:lstStyle/>
                    <a:p>
                      <a:pPr marL="4763"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Formatted Month, which suppresses blank padding, the length of the return value may vary</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to_char (sysdate, 'YY')</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Datetime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DateTime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09600" y="685800"/>
          <a:ext cx="7927848" cy="2743199"/>
        </p:xfrm>
        <a:graphic>
          <a:graphicData uri="http://schemas.openxmlformats.org/drawingml/2006/table">
            <a:tbl>
              <a:tblPr firstRow="1" bandRow="1">
                <a:tableStyleId>{5940675A-B579-460E-94D1-54222C63F5DA}</a:tableStyleId>
              </a:tblPr>
              <a:tblGrid>
                <a:gridCol w="1527048"/>
                <a:gridCol w="6400800"/>
              </a:tblGrid>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YY</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Two-digit value for the year.</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YYYY</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Full year in numbers.</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Year</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Year spelled out (in English).</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Q</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Quarter of year.</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Th</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Ordinal number. Eg 4th</a:t>
                      </a:r>
                    </a:p>
                  </a:txBody>
                  <a:tcPr marL="68580" marR="68580" marT="0" marB="0" anchor="ctr"/>
                </a:tc>
              </a:tr>
              <a:tr h="626354">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Sp</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Spelled-out number. </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to_char (sysdate, 'HH')</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Datetime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DateTime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09600" y="685800"/>
          <a:ext cx="7924800" cy="2743199"/>
        </p:xfrm>
        <a:graphic>
          <a:graphicData uri="http://schemas.openxmlformats.org/drawingml/2006/table">
            <a:tbl>
              <a:tblPr firstRow="1" bandRow="1">
                <a:tableStyleId>{5940675A-B579-460E-94D1-54222C63F5DA}</a:tableStyleId>
              </a:tblPr>
              <a:tblGrid>
                <a:gridCol w="1524000"/>
                <a:gridCol w="6400800"/>
              </a:tblGrid>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HH</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Hour of the day.</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HH12</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Hour of the day (1-12).</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HH24</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Hour of the day (0-23).</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MI</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Minute</a:t>
                      </a:r>
                    </a:p>
                  </a:txBody>
                  <a:tcPr marL="68580" marR="68580" marT="0" marB="0" anchor="ctr"/>
                </a:tc>
              </a:tr>
              <a:tr h="423369">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SS</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Seconds</a:t>
                      </a:r>
                    </a:p>
                  </a:txBody>
                  <a:tcPr marL="68580" marR="68580" marT="0" marB="0" anchor="ctr"/>
                </a:tc>
              </a:tr>
              <a:tr h="626354">
                <a:tc>
                  <a:txBody>
                    <a:bodyPr/>
                    <a:lstStyle/>
                    <a:p>
                      <a:pPr marL="0" marR="0" indent="22860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AM/PM</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Meridian indicator</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Number Formats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to_char (sal, '9999')</a:t>
            </a:r>
            <a:br>
              <a:rPr lang="en-US" sz="2800" b="1" dirty="0" smtClean="0">
                <a:latin typeface="Arial" pitchFamily="34" charset="0"/>
                <a:cs typeface="Arial" pitchFamily="34" charset="0"/>
              </a:rPr>
            </a:br>
            <a:r>
              <a:rPr lang="en-US" sz="2800" dirty="0" smtClean="0">
                <a:latin typeface="Arial" pitchFamily="34" charset="0"/>
                <a:cs typeface="Arial" pitchFamily="34" charset="0"/>
              </a:rPr>
              <a:t>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Number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Number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09600" y="685800"/>
          <a:ext cx="8001000" cy="2540214"/>
        </p:xfrm>
        <a:graphic>
          <a:graphicData uri="http://schemas.openxmlformats.org/drawingml/2006/table">
            <a:tbl>
              <a:tblPr firstRow="1" bandRow="1">
                <a:tableStyleId>{5940675A-B579-460E-94D1-54222C63F5DA}</a:tableStyleId>
              </a:tblPr>
              <a:tblGrid>
                <a:gridCol w="1752600"/>
                <a:gridCol w="6248400"/>
              </a:tblGrid>
              <a:tr h="423369">
                <a:tc>
                  <a:txBody>
                    <a:bodyPr/>
                    <a:lstStyle/>
                    <a:p>
                      <a:pPr algn="ctr"/>
                      <a:r>
                        <a:rPr kumimoji="0" lang="en-US" sz="2000" b="1" kern="1200" dirty="0" smtClean="0">
                          <a:solidFill>
                            <a:schemeClr val="tx1"/>
                          </a:solidFill>
                          <a:latin typeface="Arial" pitchFamily="34" charset="0"/>
                          <a:ea typeface="+mj-ea"/>
                          <a:cs typeface="Arial" pitchFamily="34" charset="0"/>
                        </a:rPr>
                        <a:t>9</a:t>
                      </a:r>
                    </a:p>
                  </a:txBody>
                  <a:tcPr anchor="ctr"/>
                </a:tc>
                <a:tc>
                  <a:txBody>
                    <a:bodyPr/>
                    <a:lstStyle/>
                    <a:p>
                      <a:pPr algn="l"/>
                      <a:r>
                        <a:rPr kumimoji="0" lang="en-US" sz="2000" kern="1200" dirty="0" smtClean="0">
                          <a:solidFill>
                            <a:schemeClr val="tx1"/>
                          </a:solidFill>
                          <a:latin typeface="Arial" pitchFamily="34" charset="0"/>
                          <a:ea typeface="+mj-ea"/>
                          <a:cs typeface="Arial" pitchFamily="34" charset="0"/>
                        </a:rPr>
                        <a:t>Represents a number.</a:t>
                      </a:r>
                      <a:endParaRPr kumimoji="0" lang="en-US" sz="2000" kern="1200" dirty="0">
                        <a:solidFill>
                          <a:schemeClr val="tx1"/>
                        </a:solidFill>
                        <a:latin typeface="Arial" pitchFamily="34" charset="0"/>
                        <a:ea typeface="+mj-ea"/>
                        <a:cs typeface="Arial" pitchFamily="34" charset="0"/>
                      </a:endParaRPr>
                    </a:p>
                  </a:txBody>
                  <a:tcPr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Forces a zero to be displayed.</a:t>
                      </a:r>
                    </a:p>
                  </a:txBody>
                  <a:tcPr marL="68580" marR="68580" marT="0" marB="0"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Places a dollar sign.</a:t>
                      </a:r>
                    </a:p>
                  </a:txBody>
                  <a:tcPr marL="68580" marR="68580" marT="0" marB="0"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Print a decimal point.</a:t>
                      </a:r>
                    </a:p>
                  </a:txBody>
                  <a:tcPr marL="68580" marR="68580" marT="0" marB="0" anchor="ctr"/>
                </a:tc>
              </a:tr>
              <a:tr h="423369">
                <a:tc>
                  <a:txBody>
                    <a:bodyPr/>
                    <a:lstStyle/>
                    <a:p>
                      <a:pPr marL="0" marR="0" algn="l">
                        <a:spcBef>
                          <a:spcPts val="0"/>
                        </a:spcBef>
                        <a:spcAft>
                          <a:spcPts val="0"/>
                        </a:spcAft>
                      </a:pPr>
                      <a:r>
                        <a:rPr kumimoji="0" lang="en-US" sz="2000" b="1" kern="1200" dirty="0" smtClean="0">
                          <a:solidFill>
                            <a:schemeClr val="tx1"/>
                          </a:solidFill>
                          <a:latin typeface="Arial" pitchFamily="34" charset="0"/>
                          <a:ea typeface="+mj-ea"/>
                          <a:cs typeface="Arial" pitchFamily="34" charset="0"/>
                        </a:rPr>
                        <a:t>,(comma)/ G</a:t>
                      </a:r>
                    </a:p>
                  </a:txBody>
                  <a:tcPr marL="68580" marR="68580" marT="0" marB="0" anchor="ctr"/>
                </a:tc>
                <a:tc>
                  <a:txBody>
                    <a:bodyPr/>
                    <a:lstStyle/>
                    <a:p>
                      <a:pPr marL="0" marR="0" indent="0" algn="l">
                        <a:spcBef>
                          <a:spcPts val="0"/>
                        </a:spcBef>
                        <a:spcAft>
                          <a:spcPts val="0"/>
                        </a:spcAft>
                      </a:pPr>
                      <a:r>
                        <a:rPr kumimoji="0" lang="en-US" sz="2000" kern="1200" dirty="0" smtClean="0">
                          <a:solidFill>
                            <a:schemeClr val="tx1"/>
                          </a:solidFill>
                          <a:latin typeface="Arial" pitchFamily="34" charset="0"/>
                          <a:ea typeface="+mj-ea"/>
                          <a:cs typeface="Arial" pitchFamily="34" charset="0"/>
                        </a:rPr>
                        <a:t>Print a comma as thousands.</a:t>
                      </a:r>
                    </a:p>
                  </a:txBody>
                  <a:tcPr marL="68580" marR="68580" marT="0" marB="0"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Currency  USD. </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to_char (sal, '9999S')</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Number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Number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09600" y="685800"/>
          <a:ext cx="8001000" cy="1693476"/>
        </p:xfrm>
        <a:graphic>
          <a:graphicData uri="http://schemas.openxmlformats.org/drawingml/2006/table">
            <a:tbl>
              <a:tblPr firstRow="1" bandRow="1">
                <a:tableStyleId>{5940675A-B579-460E-94D1-54222C63F5DA}</a:tableStyleId>
              </a:tblPr>
              <a:tblGrid>
                <a:gridCol w="1600200"/>
                <a:gridCol w="6400800"/>
              </a:tblGrid>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Returns the negative or positive value</a:t>
                      </a:r>
                    </a:p>
                  </a:txBody>
                  <a:tcPr marL="68580" marR="68580" marT="0" marB="0"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Minus sign to right (negative values</a:t>
                      </a:r>
                    </a:p>
                  </a:txBody>
                  <a:tcPr marL="68580" marR="68580" marT="0" marB="0"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Returns negative value in &lt;angle brackets&gt;.</a:t>
                      </a:r>
                    </a:p>
                  </a:txBody>
                  <a:tcPr marL="68580" marR="68580" marT="0" marB="0" anchor="ctr"/>
                </a:tc>
              </a:tr>
              <a:tr h="423369">
                <a:tc>
                  <a:txBody>
                    <a:bodyPr/>
                    <a:lstStyle/>
                    <a:p>
                      <a:pPr marL="0" marR="0" algn="ctr"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2000" kern="1200" dirty="0" smtClean="0">
                          <a:solidFill>
                            <a:schemeClr val="tx1"/>
                          </a:solidFill>
                          <a:latin typeface="Arial" pitchFamily="34" charset="0"/>
                          <a:ea typeface="+mj-ea"/>
                          <a:cs typeface="Arial" pitchFamily="34" charset="0"/>
                        </a:rPr>
                        <a:t>Local currency.</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400" dirty="0" smtClean="0">
                <a:latin typeface="Arial" pitchFamily="34" charset="0"/>
                <a:cs typeface="Arial" pitchFamily="34" charset="0"/>
              </a:rPr>
              <a:t>SQL&gt; ALTER session set </a:t>
            </a:r>
            <a:r>
              <a:rPr lang="en-US" sz="2400" b="1" dirty="0" smtClean="0">
                <a:latin typeface="Arial" pitchFamily="34" charset="0"/>
                <a:cs typeface="Arial" pitchFamily="34" charset="0"/>
              </a:rPr>
              <a:t>nls_currency = 'Rs.';</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Number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NLS_CURRENCT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sp>
        <p:nvSpPr>
          <p:cNvPr id="8" name="Rectangle 7"/>
          <p:cNvSpPr/>
          <p:nvPr/>
        </p:nvSpPr>
        <p:spPr>
          <a:xfrm>
            <a:off x="152400" y="1371600"/>
            <a:ext cx="8763000" cy="707886"/>
          </a:xfrm>
          <a:prstGeom prst="rect">
            <a:avLst/>
          </a:prstGeom>
        </p:spPr>
        <p:txBody>
          <a:bodyPr wrap="square">
            <a:spAutoFit/>
          </a:bodyPr>
          <a:lstStyle/>
          <a:p>
            <a:r>
              <a:rPr lang="en-US" sz="2000" dirty="0" smtClean="0">
                <a:latin typeface="Arial" pitchFamily="34" charset="0"/>
                <a:cs typeface="Arial" pitchFamily="34" charset="0"/>
              </a:rPr>
              <a:t>The default CURRENCY format is set by the Oracle initialization parameter </a:t>
            </a:r>
            <a:r>
              <a:rPr lang="en-US" sz="2000" b="1" dirty="0" smtClean="0">
                <a:latin typeface="Arial" pitchFamily="34" charset="0"/>
                <a:cs typeface="Arial" pitchFamily="34" charset="0"/>
              </a:rPr>
              <a:t>NLS_CURRENCY</a:t>
            </a:r>
            <a:r>
              <a:rPr lang="en-US" sz="2000" dirty="0" smtClean="0">
                <a:latin typeface="Arial" pitchFamily="34" charset="0"/>
                <a:cs typeface="Arial" pitchFamily="34" charset="0"/>
              </a:rPr>
              <a:t>.</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String Functions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LOWER (ename)</a:t>
            </a:r>
            <a:r>
              <a:rPr lang="en-US" sz="2800" dirty="0" smtClean="0">
                <a:latin typeface="Arial" pitchFamily="34" charset="0"/>
                <a:cs typeface="Arial" pitchFamily="34" charset="0"/>
              </a:rPr>
              <a:t> </a:t>
            </a:r>
            <a:br>
              <a:rPr lang="en-US" sz="2800" dirty="0" smtClean="0">
                <a:latin typeface="Arial" pitchFamily="34" charset="0"/>
                <a:cs typeface="Arial" pitchFamily="34" charset="0"/>
              </a:rPr>
            </a:br>
            <a:r>
              <a:rPr lang="en-US" sz="2800" dirty="0" smtClean="0">
                <a:latin typeface="Arial" pitchFamily="34" charset="0"/>
                <a:cs typeface="Arial" pitchFamily="34" charset="0"/>
              </a:rPr>
              <a:t>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String functions</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String Functions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533400" y="685800"/>
          <a:ext cx="8156448" cy="2726445"/>
        </p:xfrm>
        <a:graphic>
          <a:graphicData uri="http://schemas.openxmlformats.org/drawingml/2006/table">
            <a:tbl>
              <a:tblPr firstRow="1" bandRow="1">
                <a:tableStyleId>{5940675A-B579-460E-94D1-54222C63F5DA}</a:tableStyleId>
              </a:tblPr>
              <a:tblGrid>
                <a:gridCol w="1755648"/>
                <a:gridCol w="6400800"/>
              </a:tblGrid>
              <a:tr h="423369">
                <a:tc>
                  <a:txBody>
                    <a:bodyPr/>
                    <a:lstStyle/>
                    <a:p>
                      <a:pPr marL="0" marR="0" indent="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LOWER ('string')</a:t>
                      </a:r>
                    </a:p>
                  </a:txBody>
                  <a:tcPr marL="68580" marR="68580" marT="0" marB="0" anchor="ctr"/>
                </a:tc>
              </a:tr>
              <a:tr h="423369">
                <a:tc>
                  <a:txBody>
                    <a:bodyPr/>
                    <a:lstStyle/>
                    <a:p>
                      <a:pPr marL="0" marR="0" indent="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UPPER</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UPPER ('string')</a:t>
                      </a:r>
                    </a:p>
                  </a:txBody>
                  <a:tcPr marL="68580" marR="68580" marT="0" marB="0" anchor="ctr"/>
                </a:tc>
              </a:tr>
              <a:tr h="423369">
                <a:tc>
                  <a:txBody>
                    <a:bodyPr/>
                    <a:lstStyle/>
                    <a:p>
                      <a:pPr marL="0" marR="0" indent="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INITCAP</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INITCAP ('string')</a:t>
                      </a:r>
                    </a:p>
                  </a:txBody>
                  <a:tcPr marL="68580" marR="68580" marT="0" marB="0" anchor="ctr"/>
                </a:tc>
              </a:tr>
              <a:tr h="423369">
                <a:tc>
                  <a:txBody>
                    <a:bodyPr/>
                    <a:lstStyle/>
                    <a:p>
                      <a:pPr marL="0" marR="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CONCAT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CONCAT </a:t>
                      </a:r>
                      <a:r>
                        <a:rPr kumimoji="0" lang="en-US" sz="2000" kern="1200" dirty="0" smtClean="0">
                          <a:solidFill>
                            <a:schemeClr val="tx1"/>
                          </a:solidFill>
                          <a:latin typeface="Arial" pitchFamily="34" charset="0"/>
                          <a:ea typeface="+mj-ea"/>
                          <a:cs typeface="Arial" pitchFamily="34" charset="0"/>
                        </a:rPr>
                        <a:t>('string1', 'string2')</a:t>
                      </a:r>
                      <a:endParaRPr kumimoji="0" lang="en-US" sz="2000" kern="1200" dirty="0">
                        <a:solidFill>
                          <a:schemeClr val="tx1"/>
                        </a:solidFill>
                        <a:latin typeface="Arial" pitchFamily="34" charset="0"/>
                        <a:ea typeface="+mj-ea"/>
                        <a:cs typeface="Arial" pitchFamily="34" charset="0"/>
                      </a:endParaRPr>
                    </a:p>
                  </a:txBody>
                  <a:tcPr marL="68580" marR="68580" marT="0" marB="0" anchor="ctr"/>
                </a:tc>
              </a:tr>
              <a:tr h="423369">
                <a:tc>
                  <a:txBody>
                    <a:bodyPr/>
                    <a:lstStyle/>
                    <a:p>
                      <a:pPr marL="0" marR="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SUBSTR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SUBSTR </a:t>
                      </a:r>
                      <a:r>
                        <a:rPr kumimoji="0" lang="en-US" sz="2000" kern="1200" dirty="0" smtClean="0">
                          <a:solidFill>
                            <a:schemeClr val="tx1"/>
                          </a:solidFill>
                          <a:latin typeface="Arial" pitchFamily="34" charset="0"/>
                          <a:ea typeface="+mj-ea"/>
                          <a:cs typeface="Arial" pitchFamily="34" charset="0"/>
                        </a:rPr>
                        <a:t>('string', </a:t>
                      </a:r>
                      <a:r>
                        <a:rPr kumimoji="0" lang="en-US" sz="2000" kern="1200" dirty="0">
                          <a:solidFill>
                            <a:schemeClr val="tx1"/>
                          </a:solidFill>
                          <a:latin typeface="Arial" pitchFamily="34" charset="0"/>
                          <a:ea typeface="+mj-ea"/>
                          <a:cs typeface="Arial" pitchFamily="34" charset="0"/>
                        </a:rPr>
                        <a:t>1,5)</a:t>
                      </a:r>
                    </a:p>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SUBSTR </a:t>
                      </a:r>
                      <a:r>
                        <a:rPr kumimoji="0" lang="en-US" sz="2000" kern="1200" dirty="0" smtClean="0">
                          <a:solidFill>
                            <a:schemeClr val="tx1"/>
                          </a:solidFill>
                          <a:latin typeface="Arial" pitchFamily="34" charset="0"/>
                          <a:ea typeface="+mj-ea"/>
                          <a:cs typeface="Arial" pitchFamily="34" charset="0"/>
                        </a:rPr>
                        <a:t>('string',- </a:t>
                      </a:r>
                      <a:r>
                        <a:rPr kumimoji="0" lang="en-US" sz="2000" kern="1200" dirty="0">
                          <a:solidFill>
                            <a:schemeClr val="tx1"/>
                          </a:solidFill>
                          <a:latin typeface="Arial" pitchFamily="34" charset="0"/>
                          <a:ea typeface="+mj-ea"/>
                          <a:cs typeface="Arial" pitchFamily="34" charset="0"/>
                        </a:rPr>
                        <a:t>5)</a:t>
                      </a:r>
                    </a:p>
                  </a:txBody>
                  <a:tcPr marL="68580" marR="68580" marT="0" marB="0" anchor="ctr"/>
                </a:tc>
              </a:tr>
              <a:tr h="423369">
                <a:tc>
                  <a:txBody>
                    <a:bodyPr/>
                    <a:lstStyle/>
                    <a:p>
                      <a:pPr marL="0" marR="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LENGTH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LENGTH </a:t>
                      </a:r>
                      <a:r>
                        <a:rPr kumimoji="0" lang="en-US" sz="2000" kern="1200" dirty="0" smtClean="0">
                          <a:solidFill>
                            <a:schemeClr val="tx1"/>
                          </a:solidFill>
                          <a:latin typeface="Arial" pitchFamily="34" charset="0"/>
                          <a:ea typeface="+mj-ea"/>
                          <a:cs typeface="Arial" pitchFamily="34" charset="0"/>
                        </a:rPr>
                        <a:t>('string')</a:t>
                      </a:r>
                      <a:endParaRPr kumimoji="0" lang="en-US" sz="2000" kern="1200" dirty="0">
                        <a:solidFill>
                          <a:schemeClr val="tx1"/>
                        </a:solidFill>
                        <a:latin typeface="Arial" pitchFamily="34" charset="0"/>
                        <a:ea typeface="+mj-ea"/>
                        <a:cs typeface="Arial" pitchFamily="34"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962010"/>
          <a:ext cx="8839200" cy="533505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values are stored in the form of tables, so a relationship between these data values will be stored in the form of a table as well.</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3" name="Title 1"/>
          <p:cNvSpPr txBox="1">
            <a:spLocks/>
          </p:cNvSpPr>
          <p:nvPr/>
        </p:nvSpPr>
        <p:spPr>
          <a:xfrm>
            <a:off x="152400" y="0"/>
            <a:ext cx="8839200" cy="914400"/>
          </a:xfrm>
          <a:prstGeom prst="rect">
            <a:avLst/>
          </a:prstGeom>
        </p:spPr>
        <p:txBody>
          <a:bodyPr>
            <a:normAutofit/>
          </a:bodyPr>
          <a:lstStyle/>
          <a:p>
            <a:pPr lvl="0" algn="ctr">
              <a:spcBef>
                <a:spcPct val="0"/>
              </a:spcBef>
              <a:defRPr/>
            </a:pPr>
            <a:r>
              <a:rPr lang="en-US" sz="3600" dirty="0" smtClean="0">
                <a:latin typeface="Arial" pitchFamily="34" charset="0"/>
                <a:cs typeface="Arial" pitchFamily="34" charset="0"/>
              </a:rPr>
              <a:t>Difference between DBMS and RDBMS</a:t>
            </a: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COALESCE (null,20,30)</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String functions</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String Functions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533400" y="685800"/>
          <a:ext cx="8156448" cy="2540214"/>
        </p:xfrm>
        <a:graphic>
          <a:graphicData uri="http://schemas.openxmlformats.org/drawingml/2006/table">
            <a:tbl>
              <a:tblPr firstRow="1" bandRow="1">
                <a:tableStyleId>{5940675A-B579-460E-94D1-54222C63F5DA}</a:tableStyleId>
              </a:tblPr>
              <a:tblGrid>
                <a:gridCol w="1755648"/>
                <a:gridCol w="6400800"/>
              </a:tblGrid>
              <a:tr h="423369">
                <a:tc>
                  <a:txBody>
                    <a:bodyPr/>
                    <a:lstStyle/>
                    <a:p>
                      <a:pPr marL="0" marR="0" indent="0" algn="l" rtl="0" eaLnBrk="1" latinLnBrk="0" hangingPunct="1">
                        <a:spcBef>
                          <a:spcPts val="0"/>
                        </a:spcBef>
                        <a:spcAft>
                          <a:spcPts val="0"/>
                        </a:spcAft>
                      </a:pPr>
                      <a:r>
                        <a:rPr kumimoji="0" lang="en-US" sz="2000" b="1" kern="1200" dirty="0" smtClean="0">
                          <a:solidFill>
                            <a:schemeClr val="tx1"/>
                          </a:solidFill>
                          <a:latin typeface="Arial" pitchFamily="34" charset="0"/>
                          <a:ea typeface="+mj-ea"/>
                          <a:cs typeface="Arial" pitchFamily="34" charset="0"/>
                        </a:rPr>
                        <a:t>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COALESCE (null,20,30)</a:t>
                      </a:r>
                    </a:p>
                  </a:txBody>
                  <a:tcPr marL="68580" marR="68580" marT="0" marB="0" anchor="ctr"/>
                </a:tc>
              </a:tr>
              <a:tr h="423369">
                <a:tc>
                  <a:txBody>
                    <a:bodyPr/>
                    <a:lstStyle/>
                    <a:p>
                      <a:r>
                        <a:rPr kumimoji="0" lang="en-US" sz="2000" b="1" kern="1200" dirty="0" smtClean="0">
                          <a:solidFill>
                            <a:schemeClr val="tx1"/>
                          </a:solidFill>
                          <a:latin typeface="Arial" pitchFamily="34" charset="0"/>
                          <a:ea typeface="+mj-ea"/>
                          <a:cs typeface="Arial" pitchFamily="34" charset="0"/>
                        </a:rPr>
                        <a:t>INSTR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INSTR </a:t>
                      </a:r>
                      <a:r>
                        <a:rPr kumimoji="0" lang="en-US" sz="2000" kern="1200" dirty="0" smtClean="0">
                          <a:solidFill>
                            <a:schemeClr val="tx1"/>
                          </a:solidFill>
                          <a:latin typeface="Arial" pitchFamily="34" charset="0"/>
                          <a:ea typeface="+mj-ea"/>
                          <a:cs typeface="Arial" pitchFamily="34" charset="0"/>
                        </a:rPr>
                        <a:t>('string1', 'string2')</a:t>
                      </a:r>
                      <a:endParaRPr kumimoji="0" lang="en-US" sz="2000" kern="1200" dirty="0">
                        <a:solidFill>
                          <a:schemeClr val="tx1"/>
                        </a:solidFill>
                        <a:latin typeface="Arial" pitchFamily="34" charset="0"/>
                        <a:ea typeface="+mj-ea"/>
                        <a:cs typeface="Arial" pitchFamily="34" charset="0"/>
                      </a:endParaRPr>
                    </a:p>
                  </a:txBody>
                  <a:tcPr marL="68580" marR="68580" marT="0" marB="0" anchor="ctr"/>
                </a:tc>
              </a:tr>
              <a:tr h="423369">
                <a:tc>
                  <a:txBody>
                    <a:bodyPr/>
                    <a:lstStyle/>
                    <a:p>
                      <a:r>
                        <a:rPr kumimoji="0" lang="en-US" sz="2000" b="1" kern="1200" dirty="0" smtClean="0">
                          <a:solidFill>
                            <a:schemeClr val="tx1"/>
                          </a:solidFill>
                          <a:latin typeface="Arial" pitchFamily="34" charset="0"/>
                          <a:ea typeface="+mj-ea"/>
                          <a:cs typeface="Arial" pitchFamily="34" charset="0"/>
                        </a:rPr>
                        <a:t>LPAD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LPAD (</a:t>
                      </a:r>
                      <a:r>
                        <a:rPr kumimoji="0" lang="en-US" sz="2000" kern="1200" dirty="0" smtClean="0">
                          <a:solidFill>
                            <a:schemeClr val="tx1"/>
                          </a:solidFill>
                          <a:latin typeface="Arial" pitchFamily="34" charset="0"/>
                          <a:ea typeface="+mj-ea"/>
                          <a:cs typeface="Arial" pitchFamily="34" charset="0"/>
                        </a:rPr>
                        <a:t>salary, </a:t>
                      </a:r>
                      <a:r>
                        <a:rPr kumimoji="0" lang="en-US" sz="2000" kern="1200" dirty="0">
                          <a:solidFill>
                            <a:schemeClr val="tx1"/>
                          </a:solidFill>
                          <a:latin typeface="Arial" pitchFamily="34" charset="0"/>
                          <a:ea typeface="+mj-ea"/>
                          <a:cs typeface="Arial" pitchFamily="34" charset="0"/>
                        </a:rPr>
                        <a:t>10</a:t>
                      </a:r>
                      <a:r>
                        <a:rPr kumimoji="0" lang="en-US" sz="2000" kern="1200" dirty="0" smtClean="0">
                          <a:solidFill>
                            <a:schemeClr val="tx1"/>
                          </a:solidFill>
                          <a:latin typeface="Arial" pitchFamily="34" charset="0"/>
                          <a:ea typeface="+mj-ea"/>
                          <a:cs typeface="Arial" pitchFamily="34" charset="0"/>
                        </a:rPr>
                        <a:t>, '*')</a:t>
                      </a:r>
                      <a:endParaRPr kumimoji="0" lang="en-US" sz="2000" kern="1200" dirty="0">
                        <a:solidFill>
                          <a:schemeClr val="tx1"/>
                        </a:solidFill>
                        <a:latin typeface="Arial" pitchFamily="34" charset="0"/>
                        <a:ea typeface="+mj-ea"/>
                        <a:cs typeface="Arial" pitchFamily="34" charset="0"/>
                      </a:endParaRPr>
                    </a:p>
                  </a:txBody>
                  <a:tcPr marL="68580" marR="68580" marT="0" marB="0" anchor="ctr"/>
                </a:tc>
              </a:tr>
              <a:tr h="423369">
                <a:tc>
                  <a:txBody>
                    <a:bodyPr/>
                    <a:lstStyle/>
                    <a:p>
                      <a:r>
                        <a:rPr kumimoji="0" lang="en-US" sz="2000" b="1" kern="1200" dirty="0" smtClean="0">
                          <a:solidFill>
                            <a:schemeClr val="tx1"/>
                          </a:solidFill>
                          <a:latin typeface="Arial" pitchFamily="34" charset="0"/>
                          <a:ea typeface="+mj-ea"/>
                          <a:cs typeface="Arial" pitchFamily="34" charset="0"/>
                        </a:rPr>
                        <a:t>RPAD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a:solidFill>
                            <a:schemeClr val="tx1"/>
                          </a:solidFill>
                          <a:latin typeface="Arial" pitchFamily="34" charset="0"/>
                          <a:ea typeface="+mj-ea"/>
                          <a:cs typeface="Arial" pitchFamily="34" charset="0"/>
                        </a:rPr>
                        <a:t>RPAD </a:t>
                      </a:r>
                      <a:r>
                        <a:rPr kumimoji="0" lang="en-US" sz="2000" kern="1200" dirty="0" smtClean="0">
                          <a:solidFill>
                            <a:schemeClr val="tx1"/>
                          </a:solidFill>
                          <a:latin typeface="Arial" pitchFamily="34" charset="0"/>
                          <a:ea typeface="+mj-ea"/>
                          <a:cs typeface="Arial" pitchFamily="34" charset="0"/>
                        </a:rPr>
                        <a:t>(salary, </a:t>
                      </a:r>
                      <a:r>
                        <a:rPr kumimoji="0" lang="en-US" sz="2000" kern="1200" dirty="0">
                          <a:solidFill>
                            <a:schemeClr val="tx1"/>
                          </a:solidFill>
                          <a:latin typeface="Arial" pitchFamily="34" charset="0"/>
                          <a:ea typeface="+mj-ea"/>
                          <a:cs typeface="Arial" pitchFamily="34" charset="0"/>
                        </a:rPr>
                        <a:t>10</a:t>
                      </a:r>
                      <a:r>
                        <a:rPr kumimoji="0" lang="en-US" sz="2000" kern="1200" dirty="0" smtClean="0">
                          <a:solidFill>
                            <a:schemeClr val="tx1"/>
                          </a:solidFill>
                          <a:latin typeface="Arial" pitchFamily="34" charset="0"/>
                          <a:ea typeface="+mj-ea"/>
                          <a:cs typeface="Arial" pitchFamily="34" charset="0"/>
                        </a:rPr>
                        <a:t>, '*')</a:t>
                      </a:r>
                      <a:endParaRPr kumimoji="0" lang="en-US" sz="2000" kern="1200" dirty="0">
                        <a:solidFill>
                          <a:schemeClr val="tx1"/>
                        </a:solidFill>
                        <a:latin typeface="Arial" pitchFamily="34" charset="0"/>
                        <a:ea typeface="+mj-ea"/>
                        <a:cs typeface="Arial" pitchFamily="34" charset="0"/>
                      </a:endParaRPr>
                    </a:p>
                  </a:txBody>
                  <a:tcPr marL="68580" marR="68580" marT="0" marB="0" anchor="ctr"/>
                </a:tc>
              </a:tr>
              <a:tr h="423369">
                <a:tc>
                  <a:txBody>
                    <a:bodyPr/>
                    <a:lstStyle/>
                    <a:p>
                      <a:r>
                        <a:rPr kumimoji="0" lang="en-US" sz="2000" b="1" kern="1200" dirty="0" smtClean="0">
                          <a:solidFill>
                            <a:schemeClr val="tx1"/>
                          </a:solidFill>
                          <a:latin typeface="Arial" pitchFamily="34" charset="0"/>
                          <a:ea typeface="+mj-ea"/>
                          <a:cs typeface="Arial" pitchFamily="34" charset="0"/>
                        </a:rPr>
                        <a:t>RTRIM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RTRIM ('string', 'H') </a:t>
                      </a:r>
                    </a:p>
                  </a:txBody>
                  <a:tcPr marL="68580" marR="68580" marT="0" marB="0" anchor="ctr"/>
                </a:tc>
              </a:tr>
              <a:tr h="423369">
                <a:tc>
                  <a:txBody>
                    <a:bodyPr/>
                    <a:lstStyle/>
                    <a:p>
                      <a:r>
                        <a:rPr kumimoji="0" lang="en-US" sz="2000" b="1" kern="1200" dirty="0" smtClean="0">
                          <a:solidFill>
                            <a:schemeClr val="tx1"/>
                          </a:solidFill>
                          <a:latin typeface="Arial" pitchFamily="34" charset="0"/>
                          <a:ea typeface="+mj-ea"/>
                          <a:cs typeface="Arial" pitchFamily="34" charset="0"/>
                        </a:rPr>
                        <a:t>LTRIM </a:t>
                      </a:r>
                      <a:endParaRPr kumimoji="0" lang="en-US" sz="2000" b="1" kern="1200" dirty="0">
                        <a:solidFill>
                          <a:schemeClr val="tx1"/>
                        </a:solidFill>
                        <a:latin typeface="Arial" pitchFamily="34" charset="0"/>
                        <a:ea typeface="+mj-ea"/>
                        <a:cs typeface="Arial" pitchFamily="34" charset="0"/>
                      </a:endParaRP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LTRIM ('string', 'H') </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576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TRIM ('   </a:t>
            </a:r>
            <a:r>
              <a:rPr lang="en-US" sz="2800" b="1" dirty="0" err="1" smtClean="0">
                <a:latin typeface="Arial" pitchFamily="34" charset="0"/>
                <a:cs typeface="Arial" pitchFamily="34" charset="0"/>
              </a:rPr>
              <a:t>HelloWorld</a:t>
            </a:r>
            <a:r>
              <a:rPr lang="en-US" sz="2800" b="1" dirty="0" smtClean="0">
                <a:latin typeface="Arial" pitchFamily="34" charset="0"/>
                <a:cs typeface="Arial" pitchFamily="34" charset="0"/>
              </a:rPr>
              <a:t>     ')</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String functions</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String Functions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533400" y="685800"/>
          <a:ext cx="8153400" cy="2540214"/>
        </p:xfrm>
        <a:graphic>
          <a:graphicData uri="http://schemas.openxmlformats.org/drawingml/2006/table">
            <a:tbl>
              <a:tblPr firstRow="1" bandRow="1">
                <a:tableStyleId>{5940675A-B579-460E-94D1-54222C63F5DA}</a:tableStyleId>
              </a:tblPr>
              <a:tblGrid>
                <a:gridCol w="1752600"/>
                <a:gridCol w="6400800"/>
              </a:tblGrid>
              <a:tr h="423369">
                <a:tc>
                  <a:txBody>
                    <a:bodyPr/>
                    <a:lstStyle/>
                    <a:p>
                      <a:pPr marL="0" marR="0" indent="0">
                        <a:spcBef>
                          <a:spcPts val="0"/>
                        </a:spcBef>
                        <a:spcAft>
                          <a:spcPts val="0"/>
                        </a:spcAft>
                      </a:pPr>
                      <a:r>
                        <a:rPr kumimoji="0" lang="en-US" sz="2000" b="1" kern="1200" dirty="0" smtClean="0">
                          <a:solidFill>
                            <a:schemeClr val="tx1"/>
                          </a:solidFill>
                          <a:latin typeface="Arial" pitchFamily="34" charset="0"/>
                          <a:ea typeface="+mj-ea"/>
                          <a:cs typeface="Arial" pitchFamily="34" charset="0"/>
                        </a:rPr>
                        <a:t>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TRIM ('    HelloWorld     ') </a:t>
                      </a:r>
                    </a:p>
                  </a:txBody>
                  <a:tcPr marL="68580" marR="68580" marT="0" marB="0" anchor="ctr"/>
                </a:tc>
              </a:tr>
              <a:tr h="423369">
                <a:tc>
                  <a:txBody>
                    <a:bodyPr/>
                    <a:lstStyle/>
                    <a:p>
                      <a:pPr marL="0" marR="0" indent="0">
                        <a:spcBef>
                          <a:spcPts val="0"/>
                        </a:spcBef>
                        <a:spcAft>
                          <a:spcPts val="0"/>
                        </a:spcAft>
                      </a:pPr>
                      <a:r>
                        <a:rPr kumimoji="0" lang="en-US" sz="2000" b="1" kern="1200" dirty="0" smtClean="0">
                          <a:solidFill>
                            <a:schemeClr val="tx1"/>
                          </a:solidFill>
                          <a:latin typeface="Arial" pitchFamily="34" charset="0"/>
                          <a:ea typeface="+mj-ea"/>
                          <a:cs typeface="Arial" pitchFamily="34" charset="0"/>
                        </a:rPr>
                        <a:t>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REVERSE ('Hello')</a:t>
                      </a:r>
                    </a:p>
                  </a:txBody>
                  <a:tcPr marL="68580" marR="68580" marT="0" marB="0" anchor="ctr"/>
                </a:tc>
              </a:tr>
              <a:tr h="423369">
                <a:tc>
                  <a:txBody>
                    <a:bodyPr/>
                    <a:lstStyle/>
                    <a:p>
                      <a:pPr marL="0" marR="0" indent="0">
                        <a:spcBef>
                          <a:spcPts val="0"/>
                        </a:spcBef>
                        <a:spcAft>
                          <a:spcPts val="0"/>
                        </a:spcAft>
                      </a:pPr>
                      <a:r>
                        <a:rPr kumimoji="0" lang="en-US" sz="2000" b="1" kern="1200" dirty="0" smtClean="0">
                          <a:solidFill>
                            <a:schemeClr val="tx1"/>
                          </a:solidFill>
                          <a:latin typeface="Arial" pitchFamily="34" charset="0"/>
                          <a:ea typeface="+mj-ea"/>
                          <a:cs typeface="Arial" pitchFamily="34" charset="0"/>
                        </a:rPr>
                        <a:t>ASCII</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ASCII('A')</a:t>
                      </a:r>
                    </a:p>
                  </a:txBody>
                  <a:tcPr marL="68580" marR="68580" marT="0" marB="0" anchor="ctr"/>
                </a:tc>
              </a:tr>
              <a:tr h="423369">
                <a:tc>
                  <a:txBody>
                    <a:bodyPr/>
                    <a:lstStyle/>
                    <a:p>
                      <a:pPr marL="0" marR="0" indent="0">
                        <a:spcBef>
                          <a:spcPts val="0"/>
                        </a:spcBef>
                        <a:spcAft>
                          <a:spcPts val="0"/>
                        </a:spcAft>
                      </a:pPr>
                      <a:r>
                        <a:rPr kumimoji="0" lang="en-US" sz="2000" b="1" kern="1200" dirty="0" smtClean="0">
                          <a:solidFill>
                            <a:schemeClr val="tx1"/>
                          </a:solidFill>
                          <a:latin typeface="Arial" pitchFamily="34" charset="0"/>
                          <a:ea typeface="+mj-ea"/>
                          <a:cs typeface="Arial" pitchFamily="34" charset="0"/>
                        </a:rPr>
                        <a:t>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REPLACE (ename, 'S', 'x')</a:t>
                      </a:r>
                    </a:p>
                  </a:txBody>
                  <a:tcPr marL="68580" marR="68580" marT="0" marB="0" anchor="ctr"/>
                </a:tc>
              </a:tr>
              <a:tr h="423369">
                <a:tc>
                  <a:txBody>
                    <a:bodyPr/>
                    <a:lstStyle/>
                    <a:p>
                      <a:pPr marL="0" marR="0" indent="0">
                        <a:spcBef>
                          <a:spcPts val="0"/>
                        </a:spcBef>
                        <a:spcAft>
                          <a:spcPts val="0"/>
                        </a:spcAft>
                      </a:pPr>
                      <a:r>
                        <a:rPr kumimoji="0" lang="en-US" sz="2000" b="1" kern="1200" dirty="0" smtClean="0">
                          <a:solidFill>
                            <a:schemeClr val="tx1"/>
                          </a:solidFill>
                          <a:latin typeface="Arial" pitchFamily="34" charset="0"/>
                          <a:ea typeface="+mj-ea"/>
                          <a:cs typeface="Arial" pitchFamily="34" charset="0"/>
                        </a:rPr>
                        <a:t>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Arial" pitchFamily="34" charset="0"/>
                          <a:ea typeface="+mj-ea"/>
                          <a:cs typeface="Arial" pitchFamily="34" charset="0"/>
                        </a:rPr>
                        <a:t>TRANSLATE (ename, 'S', 'x')</a:t>
                      </a:r>
                    </a:p>
                  </a:txBody>
                  <a:tcPr marL="68580" marR="68580" marT="0" marB="0" anchor="ctr"/>
                </a:tc>
              </a:tr>
              <a:tr h="423369">
                <a:tc>
                  <a:txBody>
                    <a:bodyPr/>
                    <a:lstStyle/>
                    <a:p>
                      <a:pPr marL="0" marR="0" indent="0">
                        <a:spcBef>
                          <a:spcPts val="0"/>
                        </a:spcBef>
                        <a:spcAft>
                          <a:spcPts val="0"/>
                        </a:spcAft>
                      </a:pPr>
                      <a:r>
                        <a:rPr kumimoji="0" lang="en-US" sz="2000" b="1" kern="1200" dirty="0" smtClean="0">
                          <a:solidFill>
                            <a:schemeClr val="tx1"/>
                          </a:solidFill>
                          <a:latin typeface="Arial" pitchFamily="34" charset="0"/>
                          <a:ea typeface="+mj-ea"/>
                          <a:cs typeface="Arial" pitchFamily="34" charset="0"/>
                        </a:rPr>
                        <a:t>CHR</a:t>
                      </a:r>
                    </a:p>
                  </a:txBody>
                  <a:tcPr marL="68580" marR="68580" marT="0" marB="0" anchor="ctr"/>
                </a:tc>
                <a:tc>
                  <a:txBody>
                    <a:bodyPr/>
                    <a:lstStyle/>
                    <a:p>
                      <a:pPr marL="0" marR="0" indent="0">
                        <a:spcBef>
                          <a:spcPts val="0"/>
                        </a:spcBef>
                        <a:spcAft>
                          <a:spcPts val="0"/>
                        </a:spcAft>
                      </a:pPr>
                      <a:r>
                        <a:rPr kumimoji="0" lang="en-US" sz="2000" kern="1200" dirty="0" smtClean="0">
                          <a:solidFill>
                            <a:schemeClr val="tx1"/>
                          </a:solidFill>
                          <a:latin typeface="Arial" pitchFamily="34" charset="0"/>
                          <a:ea typeface="+mj-ea"/>
                          <a:cs typeface="Arial" pitchFamily="34" charset="0"/>
                        </a:rPr>
                        <a:t>CHR(65)</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Numeric Functions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endParaRPr lang="en-US" sz="3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abs (-100)</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Numeric functions</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Century" pitchFamily="18" charset="0"/>
              </a:rPr>
              <a:t>Numeric Functions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Century" pitchFamily="18" charset="0"/>
            </a:endParaRPr>
          </a:p>
        </p:txBody>
      </p:sp>
      <p:graphicFrame>
        <p:nvGraphicFramePr>
          <p:cNvPr id="7" name="Table 6"/>
          <p:cNvGraphicFramePr>
            <a:graphicFrameLocks noGrp="1"/>
          </p:cNvGraphicFramePr>
          <p:nvPr/>
        </p:nvGraphicFramePr>
        <p:xfrm>
          <a:off x="533400" y="939693"/>
          <a:ext cx="8153400" cy="2116845"/>
        </p:xfrm>
        <a:graphic>
          <a:graphicData uri="http://schemas.openxmlformats.org/drawingml/2006/table">
            <a:tbl>
              <a:tblPr firstRow="1" bandRow="1">
                <a:tableStyleId>{5940675A-B579-460E-94D1-54222C63F5DA}</a:tableStyleId>
              </a:tblPr>
              <a:tblGrid>
                <a:gridCol w="4038600"/>
                <a:gridCol w="4114800"/>
              </a:tblGrid>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ABS</a:t>
                      </a:r>
                    </a:p>
                  </a:txBody>
                  <a:tcPr marL="68580" marR="68580" marT="0" marB="0" anchor="ctr"/>
                </a:tc>
                <a:tc>
                  <a:txBody>
                    <a:bodyPr/>
                    <a:lstStyle/>
                    <a:p>
                      <a:pPr marL="0" marR="0" indent="0" algn="l" rtl="0" eaLnBrk="1" latinLnBrk="0" hangingPunct="1">
                        <a:spcBef>
                          <a:spcPts val="0"/>
                        </a:spcBef>
                        <a:spcAft>
                          <a:spcPts val="0"/>
                        </a:spcAft>
                      </a:pPr>
                      <a:r>
                        <a:rPr kumimoji="0" lang="en-US" sz="1800" b="1" kern="1200" dirty="0" smtClean="0">
                          <a:solidFill>
                            <a:schemeClr val="tx1"/>
                          </a:solidFill>
                          <a:latin typeface="Arial" pitchFamily="34" charset="0"/>
                          <a:ea typeface="+mj-ea"/>
                          <a:cs typeface="Arial" pitchFamily="34" charset="0"/>
                        </a:rPr>
                        <a:t>MOD</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CEIL</a:t>
                      </a:r>
                    </a:p>
                  </a:txBody>
                  <a:tcPr marL="68580" marR="68580" marT="0" marB="0" anchor="ctr"/>
                </a:tc>
                <a:tc>
                  <a:txBody>
                    <a:bodyPr/>
                    <a:lstStyle/>
                    <a:p>
                      <a:pPr marL="0" marR="0" indent="0" algn="l" rtl="0" eaLnBrk="1" latinLnBrk="0" hangingPunct="1">
                        <a:spcBef>
                          <a:spcPts val="0"/>
                        </a:spcBef>
                        <a:spcAft>
                          <a:spcPts val="0"/>
                        </a:spcAft>
                      </a:pPr>
                      <a:r>
                        <a:rPr kumimoji="0" lang="en-US" sz="1800" b="1" kern="1200" dirty="0" smtClean="0">
                          <a:solidFill>
                            <a:schemeClr val="tx1"/>
                          </a:solidFill>
                          <a:latin typeface="Arial" pitchFamily="34" charset="0"/>
                          <a:ea typeface="+mj-ea"/>
                          <a:cs typeface="Arial" pitchFamily="34" charset="0"/>
                        </a:rPr>
                        <a:t>ROUND</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FLOOR</a:t>
                      </a:r>
                    </a:p>
                  </a:txBody>
                  <a:tcPr marL="68580" marR="68580" marT="0" marB="0" anchor="ctr"/>
                </a:tc>
                <a:tc>
                  <a:txBody>
                    <a:bodyPr/>
                    <a:lstStyle/>
                    <a:p>
                      <a:pPr marL="0" marR="0" indent="0" algn="l" rtl="0" eaLnBrk="1" latinLnBrk="0" hangingPunct="1">
                        <a:spcBef>
                          <a:spcPts val="0"/>
                        </a:spcBef>
                        <a:spcAft>
                          <a:spcPts val="0"/>
                        </a:spcAft>
                      </a:pPr>
                      <a:r>
                        <a:rPr kumimoji="0" lang="en-US" sz="1800" b="1" kern="1200" dirty="0" smtClean="0">
                          <a:solidFill>
                            <a:schemeClr val="tx1"/>
                          </a:solidFill>
                          <a:latin typeface="Arial" pitchFamily="34" charset="0"/>
                          <a:ea typeface="+mj-ea"/>
                          <a:cs typeface="Arial" pitchFamily="34" charset="0"/>
                        </a:rPr>
                        <a:t>SQRT</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GREATEST</a:t>
                      </a:r>
                    </a:p>
                  </a:txBody>
                  <a:tcPr marL="68580" marR="68580" marT="0" marB="0" anchor="ctr"/>
                </a:tc>
                <a:tc>
                  <a:txBody>
                    <a:bodyPr/>
                    <a:lstStyle/>
                    <a:p>
                      <a:pPr marL="0" marR="0" indent="0" algn="l" rtl="0" eaLnBrk="1" latinLnBrk="0" hangingPunct="1">
                        <a:spcBef>
                          <a:spcPts val="0"/>
                        </a:spcBef>
                        <a:spcAft>
                          <a:spcPts val="0"/>
                        </a:spcAft>
                      </a:pPr>
                      <a:r>
                        <a:rPr kumimoji="0" lang="en-US" sz="1800" b="1" kern="1200" dirty="0" smtClean="0">
                          <a:solidFill>
                            <a:schemeClr val="tx1"/>
                          </a:solidFill>
                          <a:latin typeface="Arial" pitchFamily="34" charset="0"/>
                          <a:ea typeface="+mj-ea"/>
                          <a:cs typeface="Arial" pitchFamily="34" charset="0"/>
                        </a:rPr>
                        <a:t>TRUNCATE</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LEAST</a:t>
                      </a:r>
                    </a:p>
                  </a:txBody>
                  <a:tcPr marL="68580" marR="68580" marT="0" marB="0" anchor="ctr"/>
                </a:tc>
                <a:tc>
                  <a:txBody>
                    <a:bodyPr/>
                    <a:lstStyle/>
                    <a:p>
                      <a:pPr marL="0" marR="0" indent="0" algn="l" rtl="0" eaLnBrk="1" latinLnBrk="0" hangingPunct="1">
                        <a:spcBef>
                          <a:spcPts val="0"/>
                        </a:spcBef>
                        <a:spcAft>
                          <a:spcPts val="0"/>
                        </a:spcAft>
                      </a:pPr>
                      <a:endParaRPr kumimoji="0" lang="en-US" sz="1800" b="1" kern="1200" dirty="0" smtClean="0">
                        <a:solidFill>
                          <a:schemeClr val="tx1"/>
                        </a:solidFill>
                        <a:latin typeface="Arial" pitchFamily="34" charset="0"/>
                        <a:ea typeface="+mj-ea"/>
                        <a:cs typeface="Arial" pitchFamily="34"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Date Functions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MONTHS_BETWEEN ('01-SEP-95', '11-JAN-94')</a:t>
            </a:r>
            <a:r>
              <a:rPr lang="en-US" sz="2800" dirty="0" smtClean="0">
                <a:latin typeface="Arial" pitchFamily="34" charset="0"/>
                <a:cs typeface="Arial" pitchFamily="34" charset="0"/>
              </a:rPr>
              <a:t> from DUAL;</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Date functions</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DateFunctions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533400" y="939693"/>
          <a:ext cx="8153400" cy="1693476"/>
        </p:xfrm>
        <a:graphic>
          <a:graphicData uri="http://schemas.openxmlformats.org/drawingml/2006/table">
            <a:tbl>
              <a:tblPr firstRow="1" bandRow="1">
                <a:tableStyleId>{5940675A-B579-460E-94D1-54222C63F5DA}</a:tableStyleId>
              </a:tblPr>
              <a:tblGrid>
                <a:gridCol w="2543263"/>
                <a:gridCol w="5610137"/>
              </a:tblGrid>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MONTHS_BETWEEN ('01-SEP-95', '11-JAN-94')</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ADD_MONTHS ('01-SEP-95', 6)</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NEXT_DAY ('01-SEP-95', 'FRIDAY')</a:t>
                      </a:r>
                    </a:p>
                  </a:txBody>
                  <a:tcPr marL="68580" marR="68580" marT="0" marB="0" anchor="ctr"/>
                </a:tc>
              </a:tr>
              <a:tr h="423369">
                <a:tc>
                  <a:txBody>
                    <a:bodyPr/>
                    <a:lstStyle/>
                    <a:p>
                      <a:pPr marL="0" marR="0" indent="0">
                        <a:spcBef>
                          <a:spcPts val="0"/>
                        </a:spcBef>
                        <a:spcAft>
                          <a:spcPts val="0"/>
                        </a:spcAft>
                      </a:pPr>
                      <a:r>
                        <a:rPr kumimoji="0" lang="en-US" sz="1800" b="1" kern="1200" dirty="0" smtClean="0">
                          <a:solidFill>
                            <a:schemeClr val="tx1"/>
                          </a:solidFill>
                          <a:latin typeface="Arial" pitchFamily="34" charset="0"/>
                          <a:ea typeface="+mj-ea"/>
                          <a:cs typeface="Arial"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LAST_DAY ('01-FEB-95')</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62400"/>
            <a:ext cx="7543800" cy="381000"/>
          </a:xfrm>
        </p:spPr>
        <p:txBody>
          <a:bodyPr>
            <a:noAutofit/>
          </a:bodyPr>
          <a:lstStyle/>
          <a:p>
            <a:r>
              <a:rPr lang="en-US" sz="2000" dirty="0" smtClean="0">
                <a:latin typeface="Arial" pitchFamily="34" charset="0"/>
                <a:cs typeface="Arial" pitchFamily="34" charset="0"/>
              </a:rPr>
              <a:t>SQL&gt; ALTER session set </a:t>
            </a:r>
            <a:r>
              <a:rPr lang="fr-FR" sz="2000" b="1" dirty="0" smtClean="0">
                <a:latin typeface="Arial" pitchFamily="34" charset="0"/>
                <a:cs typeface="Arial" pitchFamily="34" charset="0"/>
              </a:rPr>
              <a:t>nls_date_format = 'dd-Mon-</a:t>
            </a:r>
            <a:r>
              <a:rPr lang="fr-FR" sz="2000" b="1" dirty="0" err="1" smtClean="0">
                <a:latin typeface="Arial" pitchFamily="34" charset="0"/>
                <a:cs typeface="Arial" pitchFamily="34" charset="0"/>
              </a:rPr>
              <a:t>yyyy</a:t>
            </a:r>
            <a:r>
              <a:rPr lang="fr-FR" sz="2000" b="1" dirty="0" smtClean="0">
                <a:latin typeface="Arial" pitchFamily="34" charset="0"/>
                <a:cs typeface="Arial" pitchFamily="34" charset="0"/>
              </a:rPr>
              <a:t>';</a:t>
            </a:r>
            <a:endParaRPr lang="en-US" sz="20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Date format</a:t>
            </a:r>
            <a:endParaRPr lang="en-US"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NLS_DATE_FORMAT Formats</a:t>
            </a:r>
          </a:p>
        </p:txBody>
      </p:sp>
      <p:sp>
        <p:nvSpPr>
          <p:cNvPr id="1025" name="Rectangle 1"/>
          <p:cNvSpPr>
            <a:spLocks noChangeArrowheads="1"/>
          </p:cNvSpPr>
          <p:nvPr/>
        </p:nvSpPr>
        <p:spPr bwMode="auto">
          <a:xfrm>
            <a:off x="152400" y="1676400"/>
            <a:ext cx="8610600" cy="400110"/>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endParaRPr lang="en-US" sz="2000" dirty="0" smtClean="0">
              <a:latin typeface="Arial" pitchFamily="34" charset="0"/>
              <a:cs typeface="Arial" pitchFamily="34" charset="0"/>
            </a:endParaRPr>
          </a:p>
        </p:txBody>
      </p:sp>
      <p:sp>
        <p:nvSpPr>
          <p:cNvPr id="8" name="Rectangle 7"/>
          <p:cNvSpPr/>
          <p:nvPr/>
        </p:nvSpPr>
        <p:spPr>
          <a:xfrm>
            <a:off x="152400" y="1371600"/>
            <a:ext cx="8763000" cy="707886"/>
          </a:xfrm>
          <a:prstGeom prst="rect">
            <a:avLst/>
          </a:prstGeom>
        </p:spPr>
        <p:txBody>
          <a:bodyPr wrap="square">
            <a:spAutoFit/>
          </a:bodyPr>
          <a:lstStyle/>
          <a:p>
            <a:r>
              <a:rPr lang="en-US" sz="2000" dirty="0" smtClean="0">
                <a:latin typeface="Arial" pitchFamily="34" charset="0"/>
                <a:cs typeface="Arial" pitchFamily="34" charset="0"/>
              </a:rPr>
              <a:t>The default date format is set by the Oracle initialization parameter </a:t>
            </a:r>
            <a:r>
              <a:rPr lang="en-US" sz="2000" b="1" dirty="0" smtClean="0">
                <a:latin typeface="Arial" pitchFamily="34" charset="0"/>
                <a:cs typeface="Arial" pitchFamily="34" charset="0"/>
              </a:rPr>
              <a:t>NLS_DATE_FORMAT</a:t>
            </a:r>
            <a:r>
              <a:rPr lang="en-US" sz="2000" dirty="0" smtClean="0">
                <a:latin typeface="Arial" pitchFamily="34" charset="0"/>
                <a:cs typeface="Arial" pitchFamily="34" charset="0"/>
              </a:rPr>
              <a:t>.</a:t>
            </a:r>
            <a:endParaRPr lang="en-US" sz="2000" b="1" dirty="0" smtClean="0">
              <a:latin typeface="Arial" pitchFamily="34" charset="0"/>
              <a:cs typeface="Arial" pitchFamily="34" charset="0"/>
            </a:endParaRPr>
          </a:p>
        </p:txBody>
      </p:sp>
      <p:sp>
        <p:nvSpPr>
          <p:cNvPr id="7" name="Rectangle 6"/>
          <p:cNvSpPr/>
          <p:nvPr/>
        </p:nvSpPr>
        <p:spPr>
          <a:xfrm>
            <a:off x="228600" y="2590800"/>
            <a:ext cx="8610600" cy="400110"/>
          </a:xfrm>
          <a:prstGeom prst="rect">
            <a:avLst/>
          </a:prstGeom>
        </p:spPr>
        <p:txBody>
          <a:bodyPr wrap="square">
            <a:spAutoFit/>
          </a:bodyPr>
          <a:lstStyle/>
          <a:p>
            <a:r>
              <a:rPr lang="en-US" sz="2000" dirty="0" smtClean="0">
                <a:latin typeface="Arial" pitchFamily="34" charset="0"/>
                <a:cs typeface="Arial" pitchFamily="34" charset="0"/>
              </a:rPr>
              <a:t>Valid dates range from January 1, 4712 BC to December 31, 9999 AD.</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effectLst/>
                <a:uLnTx/>
                <a:uFillTx/>
                <a:latin typeface="Arial" pitchFamily="34" charset="0"/>
                <a:cs typeface="Arial" pitchFamily="34" charset="0"/>
              </a:rPr>
              <a:t>Random</a:t>
            </a:r>
            <a:r>
              <a:rPr kumimoji="0" lang="en-US" sz="4400" b="1" i="1" u="none" strike="noStrike" kern="1200" cap="none" spc="0" normalizeH="0" noProof="0" dirty="0" smtClean="0">
                <a:ln>
                  <a:noFill/>
                </a:ln>
                <a:effectLst/>
                <a:uLnTx/>
                <a:uFillTx/>
                <a:latin typeface="Arial" pitchFamily="34" charset="0"/>
                <a:cs typeface="Arial" pitchFamily="34" charset="0"/>
              </a:rPr>
              <a:t> Package</a:t>
            </a:r>
            <a:endParaRPr kumimoji="0" lang="en-US" sz="44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latin typeface="Arial" pitchFamily="34" charset="0"/>
                <a:cs typeface="Arial" pitchFamily="34" charset="0"/>
              </a:rPr>
              <a:t>SQL&gt; SELECT dbms_random.string ('a', 20) from DUAL;</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Package</a:t>
            </a: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DBMS_RANDOM.STRING (opt IN CHAR, len IN NUMBER)</a:t>
            </a:r>
          </a:p>
        </p:txBody>
      </p:sp>
      <p:sp>
        <p:nvSpPr>
          <p:cNvPr id="10" name="Rectangle 9"/>
          <p:cNvSpPr/>
          <p:nvPr/>
        </p:nvSpPr>
        <p:spPr>
          <a:xfrm>
            <a:off x="152400" y="304800"/>
            <a:ext cx="5961888" cy="523220"/>
          </a:xfrm>
          <a:prstGeom prst="rect">
            <a:avLst/>
          </a:prstGeom>
        </p:spPr>
        <p:txBody>
          <a:bodyPr wrap="none">
            <a:spAutoFit/>
          </a:bodyPr>
          <a:lstStyle/>
          <a:p>
            <a:r>
              <a:rPr lang="en-US" sz="2800" b="1" i="1" dirty="0" smtClean="0">
                <a:latin typeface="Arial" pitchFamily="34" charset="0"/>
                <a:cs typeface="Arial" pitchFamily="34" charset="0"/>
              </a:rPr>
              <a:t>DBMS_RANDOM.STRING</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11" name="Rectangle 10"/>
          <p:cNvSpPr/>
          <p:nvPr/>
        </p:nvSpPr>
        <p:spPr>
          <a:xfrm>
            <a:off x="152400" y="1447800"/>
            <a:ext cx="8839200" cy="2169825"/>
          </a:xfrm>
          <a:prstGeom prst="rect">
            <a:avLst/>
          </a:prstGeom>
        </p:spPr>
        <p:txBody>
          <a:bodyPr wrap="square">
            <a:spAutoFit/>
          </a:bodyPr>
          <a:lstStyle/>
          <a:p>
            <a:pPr>
              <a:lnSpc>
                <a:spcPct val="150000"/>
              </a:lnSpc>
            </a:pPr>
            <a:r>
              <a:rPr lang="en-US" dirty="0" smtClean="0">
                <a:latin typeface="Arial" pitchFamily="34" charset="0"/>
                <a:cs typeface="Arial" pitchFamily="34" charset="0"/>
              </a:rPr>
              <a:t>'u', 'U' - returning string in uppercase alpha characters</a:t>
            </a:r>
          </a:p>
          <a:p>
            <a:pPr>
              <a:lnSpc>
                <a:spcPct val="150000"/>
              </a:lnSpc>
            </a:pPr>
            <a:r>
              <a:rPr lang="en-US" dirty="0" smtClean="0">
                <a:latin typeface="Arial" pitchFamily="34" charset="0"/>
                <a:cs typeface="Arial" pitchFamily="34" charset="0"/>
              </a:rPr>
              <a:t>'l', 'L' - returning string in lowercase alpha characters</a:t>
            </a:r>
          </a:p>
          <a:p>
            <a:pPr>
              <a:lnSpc>
                <a:spcPct val="150000"/>
              </a:lnSpc>
            </a:pPr>
            <a:r>
              <a:rPr lang="en-US" dirty="0" smtClean="0">
                <a:latin typeface="Arial" pitchFamily="34" charset="0"/>
                <a:cs typeface="Arial" pitchFamily="34" charset="0"/>
              </a:rPr>
              <a:t>'a', 'A' - returning string in mixed case alpha characters</a:t>
            </a:r>
          </a:p>
          <a:p>
            <a:pPr>
              <a:lnSpc>
                <a:spcPct val="150000"/>
              </a:lnSpc>
            </a:pPr>
            <a:r>
              <a:rPr lang="en-US" dirty="0" smtClean="0">
                <a:latin typeface="Arial" pitchFamily="34" charset="0"/>
                <a:cs typeface="Arial" pitchFamily="34" charset="0"/>
              </a:rPr>
              <a:t>'x', 'X' - returning string in uppercase alpha-numeric characters</a:t>
            </a:r>
          </a:p>
          <a:p>
            <a:pPr>
              <a:lnSpc>
                <a:spcPct val="150000"/>
              </a:lnSpc>
            </a:pPr>
            <a:r>
              <a:rPr lang="en-US" dirty="0" smtClean="0">
                <a:latin typeface="Arial" pitchFamily="34" charset="0"/>
                <a:cs typeface="Arial" pitchFamily="34" charset="0"/>
              </a:rPr>
              <a:t>'p', 'P' - returning string in any printable characters.</a:t>
            </a:r>
            <a:endParaRPr lang="en-US" dirty="0">
              <a:latin typeface="Arial" pitchFamily="34" charset="0"/>
              <a:cs typeface="Arial" pitchFamily="34" charset="0"/>
            </a:endParaRPr>
          </a:p>
        </p:txBody>
      </p:sp>
      <p:sp>
        <p:nvSpPr>
          <p:cNvPr id="12" name="Rectangle 11"/>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Package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000" dirty="0" smtClean="0">
                <a:latin typeface="Arial" pitchFamily="34" charset="0"/>
                <a:cs typeface="Arial" pitchFamily="34" charset="0"/>
              </a:rPr>
              <a:t>SQL&gt; SELECT dbms_random.value () from DUAL;</a:t>
            </a:r>
            <a:br>
              <a:rPr lang="en-US" sz="2000" dirty="0" smtClean="0">
                <a:latin typeface="Arial" pitchFamily="34" charset="0"/>
                <a:cs typeface="Arial" pitchFamily="34" charset="0"/>
              </a:rPr>
            </a:br>
            <a:r>
              <a:rPr lang="en-US" sz="2000" dirty="0" smtClean="0">
                <a:latin typeface="Arial" pitchFamily="34" charset="0"/>
                <a:cs typeface="Arial" pitchFamily="34" charset="0"/>
              </a:rPr>
              <a:t>SQL&gt; SELECT dbms_random.value (1,100) from DUAL;</a:t>
            </a:r>
            <a:endParaRPr lang="en-US" sz="20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Package</a:t>
            </a:r>
            <a:endParaRPr lang="en-US" dirty="0">
              <a:latin typeface="Arial" pitchFamily="34" charset="0"/>
              <a:cs typeface="Arial" pitchFamily="34" charset="0"/>
            </a:endParaRPr>
          </a:p>
        </p:txBody>
      </p:sp>
      <p:sp>
        <p:nvSpPr>
          <p:cNvPr id="10" name="Rectangle 9"/>
          <p:cNvSpPr/>
          <p:nvPr/>
        </p:nvSpPr>
        <p:spPr>
          <a:xfrm>
            <a:off x="152400" y="304800"/>
            <a:ext cx="5790624" cy="523220"/>
          </a:xfrm>
          <a:prstGeom prst="rect">
            <a:avLst/>
          </a:prstGeom>
        </p:spPr>
        <p:txBody>
          <a:bodyPr wrap="none">
            <a:spAutoFit/>
          </a:bodyPr>
          <a:lstStyle/>
          <a:p>
            <a:r>
              <a:rPr lang="en-US" sz="2800" b="1" i="1" dirty="0" smtClean="0">
                <a:latin typeface="Arial" pitchFamily="34" charset="0"/>
                <a:cs typeface="Arial" pitchFamily="34" charset="0"/>
              </a:rPr>
              <a:t>DBMS_RANDOM.VALUE</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12" name="Rectangle 11"/>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Package</a:t>
            </a:r>
          </a:p>
        </p:txBody>
      </p:sp>
      <p:sp>
        <p:nvSpPr>
          <p:cNvPr id="9" name="Rectangle 8"/>
          <p:cNvSpPr/>
          <p:nvPr/>
        </p:nvSpPr>
        <p:spPr>
          <a:xfrm>
            <a:off x="304800" y="838200"/>
            <a:ext cx="8534400" cy="955518"/>
          </a:xfrm>
          <a:prstGeom prst="rect">
            <a:avLst/>
          </a:prstGeom>
        </p:spPr>
        <p:txBody>
          <a:bodyPr wrap="square">
            <a:spAutoFit/>
          </a:bodyPr>
          <a:lstStyle/>
          <a:p>
            <a:pPr>
              <a:lnSpc>
                <a:spcPct val="150000"/>
              </a:lnSpc>
            </a:pPr>
            <a:r>
              <a:rPr lang="en-US" sz="2000" dirty="0" smtClean="0">
                <a:latin typeface="Arial" pitchFamily="34" charset="0"/>
                <a:cs typeface="Arial" pitchFamily="34" charset="0"/>
              </a:rPr>
              <a:t>DBMS_RANDOM.VALUE()</a:t>
            </a:r>
          </a:p>
          <a:p>
            <a:pPr>
              <a:lnSpc>
                <a:spcPct val="150000"/>
              </a:lnSpc>
            </a:pPr>
            <a:r>
              <a:rPr lang="en-US" sz="2000" dirty="0" smtClean="0">
                <a:latin typeface="Arial" pitchFamily="34" charset="0"/>
                <a:cs typeface="Arial" pitchFamily="34" charset="0"/>
              </a:rPr>
              <a:t>DBMS_RANDOM.VALUE(low IN NUMBER, high IN NUMBER)</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3" name="Title 1"/>
          <p:cNvSpPr txBox="1">
            <a:spLocks/>
          </p:cNvSpPr>
          <p:nvPr/>
        </p:nvSpPr>
        <p:spPr>
          <a:xfrm>
            <a:off x="152400" y="0"/>
            <a:ext cx="8839200" cy="914400"/>
          </a:xfrm>
          <a:prstGeom prst="rect">
            <a:avLst/>
          </a:prstGeom>
        </p:spPr>
        <p:txBody>
          <a:bodyPr>
            <a:normAutofit/>
          </a:bodyPr>
          <a:lstStyle/>
          <a:p>
            <a:pPr lvl="0" algn="ctr">
              <a:spcBef>
                <a:spcPct val="0"/>
              </a:spcBef>
              <a:defRPr/>
            </a:pPr>
            <a:r>
              <a:rPr lang="en-US" sz="3600" dirty="0" smtClean="0">
                <a:latin typeface="Arial" pitchFamily="34" charset="0"/>
                <a:cs typeface="Arial" pitchFamily="34" charset="0"/>
              </a:rPr>
              <a:t>ACID properties of transactions</a:t>
            </a: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lumMod val="95000"/>
            </a:schemeClr>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a:t>
            </a:r>
            <a:r>
              <a:rPr lang="en-US" sz="2400" smtClean="0">
                <a:latin typeface="Arial" pitchFamily="34" charset="0"/>
                <a:cs typeface="Arial" pitchFamily="34" charset="0"/>
              </a:rPr>
              <a:t>more separate</a:t>
            </a:r>
            <a:r>
              <a:rPr lang="en-US" sz="2400" smtClean="0"/>
              <a:t> </a:t>
            </a:r>
            <a:r>
              <a:rPr lang="en-US" sz="2400" smtClean="0">
                <a:latin typeface="Arial" pitchFamily="34" charset="0"/>
                <a:cs typeface="Arial" pitchFamily="34" charset="0"/>
              </a:rPr>
              <a:t>pieces </a:t>
            </a:r>
            <a:r>
              <a:rPr lang="en-US" sz="2400" dirty="0" smtClean="0">
                <a:latin typeface="Arial" pitchFamily="34" charset="0"/>
                <a:cs typeface="Arial" pitchFamily="34" charset="0"/>
              </a:rPr>
              <a:t>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dirty="0" smtClean="0">
                <a:latin typeface="Arial" pitchFamily="34" charset="0"/>
                <a:cs typeface="Arial" pitchFamily="34" charset="0"/>
              </a:rPr>
              <a:t>WHERE </a:t>
            </a:r>
            <a:r>
              <a:rPr kumimoji="0" lang="en-US" sz="4400" b="1" i="1" u="none" strike="noStrike" kern="1200" cap="none" spc="0" normalizeH="0" baseline="0" noProof="0" dirty="0" smtClean="0">
                <a:ln>
                  <a:noFill/>
                </a:ln>
                <a:effectLst/>
                <a:uLnTx/>
                <a:uFillTx/>
                <a:latin typeface="Arial" pitchFamily="34" charset="0"/>
                <a:cs typeface="Arial" pitchFamily="34" charset="0"/>
              </a:rPr>
              <a:t>Clause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 from EMP </a:t>
            </a:r>
            <a:br>
              <a:rPr lang="en-US" sz="2800" dirty="0" smtClean="0">
                <a:latin typeface="Arial" pitchFamily="34" charset="0"/>
                <a:cs typeface="Arial" pitchFamily="34" charset="0"/>
              </a:rPr>
            </a:br>
            <a:r>
              <a:rPr lang="en-US" sz="2800" b="1" dirty="0" smtClean="0">
                <a:latin typeface="Arial" pitchFamily="34" charset="0"/>
                <a:cs typeface="Arial" pitchFamily="34" charset="0"/>
              </a:rPr>
              <a:t>WHERE SAL &gt; 1500;</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WHERE CLAUSE</a:t>
            </a:r>
          </a:p>
        </p:txBody>
      </p:sp>
      <p:sp>
        <p:nvSpPr>
          <p:cNvPr id="9" name="Rectangle 1"/>
          <p:cNvSpPr>
            <a:spLocks noChangeArrowheads="1"/>
          </p:cNvSpPr>
          <p:nvPr/>
        </p:nvSpPr>
        <p:spPr bwMode="auto">
          <a:xfrm>
            <a:off x="304800" y="2667000"/>
            <a:ext cx="83820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Condition can be applied on - String,  Number and Date data types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a:t>
            </a:r>
            <a:r>
              <a:rPr lang="en-US" sz="2400" b="1" dirty="0" smtClean="0">
                <a:latin typeface="Arial" pitchFamily="34" charset="0"/>
                <a:cs typeface="Arial" pitchFamily="34" charset="0"/>
              </a:rPr>
              <a:t>WHERE </a:t>
            </a:r>
            <a:br>
              <a:rPr lang="en-US" sz="2400" b="1" dirty="0" smtClean="0">
                <a:latin typeface="Arial" pitchFamily="34" charset="0"/>
                <a:cs typeface="Arial" pitchFamily="34" charset="0"/>
              </a:rPr>
            </a:br>
            <a:r>
              <a:rPr lang="en-US" sz="2400" b="1" dirty="0" smtClean="0">
                <a:latin typeface="Arial" pitchFamily="34" charset="0"/>
                <a:cs typeface="Arial" pitchFamily="34" charset="0"/>
              </a:rPr>
              <a:t>JOB = 'MANAGER' or  JOB = 'SALESMAN';</a:t>
            </a: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WHERE CLAUSE</a:t>
            </a:r>
          </a:p>
        </p:txBody>
      </p:sp>
      <p:sp>
        <p:nvSpPr>
          <p:cNvPr id="7" name="Rectangle 1"/>
          <p:cNvSpPr>
            <a:spLocks noChangeArrowheads="1"/>
          </p:cNvSpPr>
          <p:nvPr/>
        </p:nvSpPr>
        <p:spPr bwMode="auto">
          <a:xfrm>
            <a:off x="304800" y="2667000"/>
            <a:ext cx="83820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Condition can be applied on - String,  Number and Date data types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a:t>
            </a:r>
            <a:r>
              <a:rPr lang="en-US" sz="2400" b="1" dirty="0" smtClean="0">
                <a:latin typeface="Arial" pitchFamily="34" charset="0"/>
                <a:cs typeface="Arial" pitchFamily="34" charset="0"/>
              </a:rPr>
              <a:t>WHERE</a:t>
            </a:r>
            <a:br>
              <a:rPr lang="en-US" sz="2400" b="1" dirty="0" smtClean="0">
                <a:latin typeface="Arial" pitchFamily="34" charset="0"/>
                <a:cs typeface="Arial" pitchFamily="34" charset="0"/>
              </a:rPr>
            </a:br>
            <a:r>
              <a:rPr lang="en-US" sz="2400" b="1" dirty="0" smtClean="0">
                <a:latin typeface="Arial" pitchFamily="34" charset="0"/>
                <a:cs typeface="Arial" pitchFamily="34" charset="0"/>
              </a:rPr>
              <a:t> HIREDATE  =  '28-SEP-81';</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WHERE CLAUSE</a:t>
            </a:r>
          </a:p>
        </p:txBody>
      </p:sp>
      <p:sp>
        <p:nvSpPr>
          <p:cNvPr id="7" name="Rectangle 1"/>
          <p:cNvSpPr>
            <a:spLocks noChangeArrowheads="1"/>
          </p:cNvSpPr>
          <p:nvPr/>
        </p:nvSpPr>
        <p:spPr bwMode="auto">
          <a:xfrm>
            <a:off x="304800" y="2667000"/>
            <a:ext cx="83820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Condition can be applied on - String,  Number and Date data types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pitchFamily="34" charset="0"/>
                <a:cs typeface="Arial" pitchFamily="34" charset="0"/>
              </a:rPr>
              <a:t> </a:t>
            </a:r>
            <a:r>
              <a:rPr lang="en-US" b="1" dirty="0" smtClean="0">
                <a:latin typeface="Arial" pitchFamily="34" charset="0"/>
                <a:cs typeface="Arial" pitchFamily="34" charset="0"/>
              </a:rPr>
              <a:t>BETWEEN, IN and LIKE Operator</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SQL Operator</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where sal</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b="1" dirty="0" smtClean="0">
                <a:latin typeface="Arial" pitchFamily="34" charset="0"/>
                <a:cs typeface="Arial" pitchFamily="34" charset="0"/>
              </a:rPr>
              <a:t>BETWEEN 1500 and 3000</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14400"/>
            <a:ext cx="8839200" cy="830997"/>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a:p>
            <a:r>
              <a:rPr lang="en-US" sz="2400" dirty="0" smtClean="0">
                <a:latin typeface="Arial" pitchFamily="34" charset="0"/>
                <a:cs typeface="Arial" pitchFamily="34" charset="0"/>
              </a:rPr>
              <a:t>[WHERE &lt;condition&gt;]</a:t>
            </a:r>
          </a:p>
        </p:txBody>
      </p:sp>
      <p:sp>
        <p:nvSpPr>
          <p:cNvPr id="10" name="Rectangle 9"/>
          <p:cNvSpPr/>
          <p:nvPr/>
        </p:nvSpPr>
        <p:spPr>
          <a:xfrm>
            <a:off x="152400" y="304801"/>
            <a:ext cx="4217758" cy="523220"/>
          </a:xfrm>
          <a:prstGeom prst="rect">
            <a:avLst/>
          </a:prstGeom>
        </p:spPr>
        <p:txBody>
          <a:bodyPr wrap="square">
            <a:spAutoFit/>
          </a:bodyPr>
          <a:lstStyle/>
          <a:p>
            <a:r>
              <a:rPr lang="en-US" sz="2800" b="1" i="1" dirty="0" smtClean="0">
                <a:latin typeface="Arial" pitchFamily="34" charset="0"/>
                <a:cs typeface="Arial" pitchFamily="34" charset="0"/>
              </a:rPr>
              <a:t>SQL BETWEEN Syntax</a:t>
            </a:r>
          </a:p>
        </p:txBody>
      </p:sp>
      <p:sp>
        <p:nvSpPr>
          <p:cNvPr id="6" name="Rectangle 5"/>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BETWEEN Operator</a:t>
            </a:r>
          </a:p>
        </p:txBody>
      </p:sp>
      <p:sp>
        <p:nvSpPr>
          <p:cNvPr id="7" name="Rectangle 1"/>
          <p:cNvSpPr>
            <a:spLocks noChangeArrowheads="1"/>
          </p:cNvSpPr>
          <p:nvPr/>
        </p:nvSpPr>
        <p:spPr bwMode="auto">
          <a:xfrm>
            <a:off x="228600" y="2209800"/>
            <a:ext cx="79248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BETWEEN</a:t>
            </a:r>
            <a:r>
              <a:rPr lang="en-US" sz="2000" dirty="0" smtClean="0">
                <a:latin typeface="Arial" pitchFamily="34" charset="0"/>
                <a:cs typeface="Arial" pitchFamily="34" charset="0"/>
              </a:rPr>
              <a:t> operator is used to select values within a range.</a:t>
            </a:r>
          </a:p>
        </p:txBody>
      </p:sp>
      <p:sp>
        <p:nvSpPr>
          <p:cNvPr id="9" name="Rectangle 8"/>
          <p:cNvSpPr/>
          <p:nvPr/>
        </p:nvSpPr>
        <p:spPr>
          <a:xfrm>
            <a:off x="2819400" y="2895600"/>
            <a:ext cx="5410200" cy="400110"/>
          </a:xfrm>
          <a:prstGeom prst="rect">
            <a:avLst/>
          </a:prstGeom>
        </p:spPr>
        <p:txBody>
          <a:bodyPr wrap="square">
            <a:spAutoFit/>
          </a:bodyPr>
          <a:lstStyle/>
          <a:p>
            <a:r>
              <a:rPr lang="en-US" sz="2000" dirty="0" smtClean="0">
                <a:latin typeface="Arial" pitchFamily="34" charset="0"/>
                <a:cs typeface="Arial" pitchFamily="34" charset="0"/>
              </a:rPr>
              <a:t>The values can be </a:t>
            </a:r>
            <a:r>
              <a:rPr lang="en-US" sz="2000" b="1" dirty="0" smtClean="0">
                <a:latin typeface="Arial" pitchFamily="34" charset="0"/>
                <a:cs typeface="Arial" pitchFamily="34" charset="0"/>
              </a:rPr>
              <a:t>numbers, text, or dates</a:t>
            </a:r>
            <a:r>
              <a:rPr lang="en-US" sz="20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where hiredate </a:t>
            </a:r>
            <a:r>
              <a:rPr lang="en-US" sz="2400" b="1" dirty="0" smtClean="0">
                <a:latin typeface="Arial" pitchFamily="34" charset="0"/>
                <a:cs typeface="Arial" pitchFamily="34" charset="0"/>
              </a:rPr>
              <a:t>BETWEEN '01-MAY-81' and '03-DEC-81';</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14400"/>
            <a:ext cx="8839200" cy="830997"/>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a:p>
            <a:r>
              <a:rPr lang="en-US" sz="2400" dirty="0" smtClean="0">
                <a:latin typeface="Arial" pitchFamily="34" charset="0"/>
                <a:cs typeface="Arial" pitchFamily="34" charset="0"/>
              </a:rPr>
              <a:t>[WHERE &lt;condition&gt;]</a:t>
            </a:r>
          </a:p>
        </p:txBody>
      </p:sp>
      <p:sp>
        <p:nvSpPr>
          <p:cNvPr id="10" name="Rectangle 9"/>
          <p:cNvSpPr/>
          <p:nvPr/>
        </p:nvSpPr>
        <p:spPr>
          <a:xfrm>
            <a:off x="152400" y="304801"/>
            <a:ext cx="4217758" cy="523220"/>
          </a:xfrm>
          <a:prstGeom prst="rect">
            <a:avLst/>
          </a:prstGeom>
        </p:spPr>
        <p:txBody>
          <a:bodyPr wrap="square">
            <a:spAutoFit/>
          </a:bodyPr>
          <a:lstStyle/>
          <a:p>
            <a:r>
              <a:rPr lang="en-US" sz="2800" b="1" i="1" dirty="0" smtClean="0">
                <a:latin typeface="Arial" pitchFamily="34" charset="0"/>
                <a:cs typeface="Arial" pitchFamily="34" charset="0"/>
              </a:rPr>
              <a:t>SQL BETWEEN Syntax</a:t>
            </a:r>
          </a:p>
        </p:txBody>
      </p:sp>
      <p:sp>
        <p:nvSpPr>
          <p:cNvPr id="6" name="Rectangle 5"/>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BETWEEN Operator</a:t>
            </a:r>
          </a:p>
        </p:txBody>
      </p:sp>
      <p:sp>
        <p:nvSpPr>
          <p:cNvPr id="11" name="Rectangle 1"/>
          <p:cNvSpPr>
            <a:spLocks noChangeArrowheads="1"/>
          </p:cNvSpPr>
          <p:nvPr/>
        </p:nvSpPr>
        <p:spPr bwMode="auto">
          <a:xfrm>
            <a:off x="228600" y="2209800"/>
            <a:ext cx="79248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BETWEEN</a:t>
            </a:r>
            <a:r>
              <a:rPr lang="en-US" sz="2000" dirty="0" smtClean="0">
                <a:latin typeface="Arial" pitchFamily="34" charset="0"/>
                <a:cs typeface="Arial" pitchFamily="34" charset="0"/>
              </a:rPr>
              <a:t> operator is used to select values within a range.</a:t>
            </a:r>
          </a:p>
        </p:txBody>
      </p:sp>
      <p:sp>
        <p:nvSpPr>
          <p:cNvPr id="12" name="Rectangle 11"/>
          <p:cNvSpPr/>
          <p:nvPr/>
        </p:nvSpPr>
        <p:spPr>
          <a:xfrm>
            <a:off x="2819400" y="2895600"/>
            <a:ext cx="5410200" cy="400110"/>
          </a:xfrm>
          <a:prstGeom prst="rect">
            <a:avLst/>
          </a:prstGeom>
        </p:spPr>
        <p:txBody>
          <a:bodyPr wrap="square">
            <a:spAutoFit/>
          </a:bodyPr>
          <a:lstStyle/>
          <a:p>
            <a:r>
              <a:rPr lang="en-US" sz="2000" dirty="0" smtClean="0">
                <a:latin typeface="Arial" pitchFamily="34" charset="0"/>
                <a:cs typeface="Arial" pitchFamily="34" charset="0"/>
              </a:rPr>
              <a:t>The values can be </a:t>
            </a:r>
            <a:r>
              <a:rPr lang="en-US" sz="2000" b="1" dirty="0" smtClean="0">
                <a:latin typeface="Arial" pitchFamily="34" charset="0"/>
                <a:cs typeface="Arial" pitchFamily="34" charset="0"/>
              </a:rPr>
              <a:t>numbers, text, or dates</a:t>
            </a:r>
            <a:r>
              <a:rPr lang="en-US" sz="20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where job </a:t>
            </a:r>
            <a:br>
              <a:rPr lang="en-US" sz="2400" dirty="0" smtClean="0">
                <a:latin typeface="Arial" pitchFamily="34" charset="0"/>
                <a:cs typeface="Arial" pitchFamily="34" charset="0"/>
              </a:rPr>
            </a:br>
            <a:r>
              <a:rPr lang="en-US" sz="2400" b="1" dirty="0" smtClean="0">
                <a:latin typeface="Arial" pitchFamily="34" charset="0"/>
                <a:cs typeface="Arial" pitchFamily="34" charset="0"/>
              </a:rPr>
              <a:t>IN ('SALESMAN', 'MANAGER');</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14400"/>
            <a:ext cx="8839200" cy="830997"/>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a:p>
            <a:r>
              <a:rPr lang="en-US" sz="2400" dirty="0" smtClean="0">
                <a:latin typeface="Arial" pitchFamily="34" charset="0"/>
                <a:cs typeface="Arial" pitchFamily="34" charset="0"/>
              </a:rPr>
              <a:t>[WHERE &lt;condition&gt;]</a:t>
            </a:r>
          </a:p>
        </p:txBody>
      </p:sp>
      <p:sp>
        <p:nvSpPr>
          <p:cNvPr id="10" name="Rectangle 9"/>
          <p:cNvSpPr/>
          <p:nvPr/>
        </p:nvSpPr>
        <p:spPr>
          <a:xfrm>
            <a:off x="152400" y="304801"/>
            <a:ext cx="4217758" cy="523220"/>
          </a:xfrm>
          <a:prstGeom prst="rect">
            <a:avLst/>
          </a:prstGeom>
        </p:spPr>
        <p:txBody>
          <a:bodyPr wrap="square">
            <a:spAutoFit/>
          </a:bodyPr>
          <a:lstStyle/>
          <a:p>
            <a:r>
              <a:rPr lang="en-US" sz="2800" b="1" i="1" dirty="0" smtClean="0">
                <a:latin typeface="Arial" pitchFamily="34" charset="0"/>
                <a:cs typeface="Arial" pitchFamily="34" charset="0"/>
              </a:rPr>
              <a:t>SQL IN Syntax</a:t>
            </a:r>
          </a:p>
        </p:txBody>
      </p:sp>
      <p:sp>
        <p:nvSpPr>
          <p:cNvPr id="6" name="Rectangle 5"/>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 Operator</a:t>
            </a:r>
          </a:p>
        </p:txBody>
      </p:sp>
      <p:sp>
        <p:nvSpPr>
          <p:cNvPr id="11" name="Rectangle 1"/>
          <p:cNvSpPr>
            <a:spLocks noChangeArrowheads="1"/>
          </p:cNvSpPr>
          <p:nvPr/>
        </p:nvSpPr>
        <p:spPr bwMode="auto">
          <a:xfrm>
            <a:off x="76200" y="2209800"/>
            <a:ext cx="89154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IN</a:t>
            </a:r>
            <a:r>
              <a:rPr lang="en-US" sz="2000" dirty="0" smtClean="0">
                <a:latin typeface="Arial" pitchFamily="34" charset="0"/>
                <a:cs typeface="Arial" pitchFamily="34" charset="0"/>
              </a:rPr>
              <a:t> operator allows you to specify multiple values in a WHERE clause.</a:t>
            </a:r>
          </a:p>
        </p:txBody>
      </p:sp>
      <p:sp>
        <p:nvSpPr>
          <p:cNvPr id="12" name="Rectangle 11"/>
          <p:cNvSpPr/>
          <p:nvPr/>
        </p:nvSpPr>
        <p:spPr>
          <a:xfrm>
            <a:off x="2819400" y="2895600"/>
            <a:ext cx="5410200" cy="400110"/>
          </a:xfrm>
          <a:prstGeom prst="rect">
            <a:avLst/>
          </a:prstGeom>
        </p:spPr>
        <p:txBody>
          <a:bodyPr wrap="square">
            <a:spAutoFit/>
          </a:bodyPr>
          <a:lstStyle/>
          <a:p>
            <a:r>
              <a:rPr lang="en-US" sz="2000" dirty="0" smtClean="0">
                <a:latin typeface="Arial" pitchFamily="34" charset="0"/>
                <a:cs typeface="Arial" pitchFamily="34" charset="0"/>
              </a:rPr>
              <a:t>The values can be </a:t>
            </a:r>
            <a:r>
              <a:rPr lang="en-US" sz="2000" b="1" dirty="0" smtClean="0">
                <a:latin typeface="Arial" pitchFamily="34" charset="0"/>
                <a:cs typeface="Arial" pitchFamily="34" charset="0"/>
              </a:rPr>
              <a:t>numbers, text, or dates</a:t>
            </a:r>
            <a:r>
              <a:rPr lang="en-US" sz="20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where sal</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b="1" dirty="0" smtClean="0">
                <a:latin typeface="Arial" pitchFamily="34" charset="0"/>
                <a:cs typeface="Arial" pitchFamily="34" charset="0"/>
              </a:rPr>
              <a:t>IN (1500, 3000);</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14400"/>
            <a:ext cx="8839200" cy="830997"/>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a:p>
            <a:r>
              <a:rPr lang="en-US" sz="2400" dirty="0" smtClean="0">
                <a:latin typeface="Arial" pitchFamily="34" charset="0"/>
                <a:cs typeface="Arial" pitchFamily="34" charset="0"/>
              </a:rPr>
              <a:t>[WHERE &lt;condition&gt;]</a:t>
            </a:r>
          </a:p>
        </p:txBody>
      </p:sp>
      <p:sp>
        <p:nvSpPr>
          <p:cNvPr id="10" name="Rectangle 9"/>
          <p:cNvSpPr/>
          <p:nvPr/>
        </p:nvSpPr>
        <p:spPr>
          <a:xfrm>
            <a:off x="152400" y="304801"/>
            <a:ext cx="4217758" cy="523220"/>
          </a:xfrm>
          <a:prstGeom prst="rect">
            <a:avLst/>
          </a:prstGeom>
        </p:spPr>
        <p:txBody>
          <a:bodyPr wrap="square">
            <a:spAutoFit/>
          </a:bodyPr>
          <a:lstStyle/>
          <a:p>
            <a:r>
              <a:rPr lang="en-US" sz="2800" b="1" i="1" dirty="0" smtClean="0">
                <a:latin typeface="Arial" pitchFamily="34" charset="0"/>
                <a:cs typeface="Arial" pitchFamily="34" charset="0"/>
              </a:rPr>
              <a:t>SQL IN Syntax</a:t>
            </a:r>
          </a:p>
        </p:txBody>
      </p:sp>
      <p:sp>
        <p:nvSpPr>
          <p:cNvPr id="6" name="Rectangle 5"/>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IN Operator</a:t>
            </a:r>
          </a:p>
        </p:txBody>
      </p:sp>
      <p:sp>
        <p:nvSpPr>
          <p:cNvPr id="11" name="Rectangle 1"/>
          <p:cNvSpPr>
            <a:spLocks noChangeArrowheads="1"/>
          </p:cNvSpPr>
          <p:nvPr/>
        </p:nvSpPr>
        <p:spPr bwMode="auto">
          <a:xfrm>
            <a:off x="76200" y="2209800"/>
            <a:ext cx="89154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IN</a:t>
            </a:r>
            <a:r>
              <a:rPr lang="en-US" sz="2000" dirty="0" smtClean="0">
                <a:latin typeface="Arial" pitchFamily="34" charset="0"/>
                <a:cs typeface="Arial" pitchFamily="34" charset="0"/>
              </a:rPr>
              <a:t> operator allows you to specify multiple values in a WHERE clause.</a:t>
            </a:r>
          </a:p>
        </p:txBody>
      </p:sp>
      <p:sp>
        <p:nvSpPr>
          <p:cNvPr id="12" name="Rectangle 11"/>
          <p:cNvSpPr/>
          <p:nvPr/>
        </p:nvSpPr>
        <p:spPr>
          <a:xfrm>
            <a:off x="2819400" y="2895600"/>
            <a:ext cx="5410200" cy="400110"/>
          </a:xfrm>
          <a:prstGeom prst="rect">
            <a:avLst/>
          </a:prstGeom>
        </p:spPr>
        <p:txBody>
          <a:bodyPr wrap="square">
            <a:spAutoFit/>
          </a:bodyPr>
          <a:lstStyle/>
          <a:p>
            <a:r>
              <a:rPr lang="en-US" sz="2000" dirty="0" smtClean="0">
                <a:latin typeface="Arial" pitchFamily="34" charset="0"/>
                <a:cs typeface="Arial" pitchFamily="34" charset="0"/>
              </a:rPr>
              <a:t>The values can be </a:t>
            </a:r>
            <a:r>
              <a:rPr lang="en-US" sz="2000" b="1" dirty="0" smtClean="0">
                <a:latin typeface="Arial" pitchFamily="34" charset="0"/>
                <a:cs typeface="Arial" pitchFamily="34" charset="0"/>
              </a:rPr>
              <a:t>numbers, text, or dates</a:t>
            </a:r>
            <a:r>
              <a:rPr lang="en-US" sz="20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where ename </a:t>
            </a:r>
            <a:br>
              <a:rPr lang="en-US" sz="2400" dirty="0" smtClean="0">
                <a:latin typeface="Arial" pitchFamily="34" charset="0"/>
                <a:cs typeface="Arial" pitchFamily="34" charset="0"/>
              </a:rPr>
            </a:br>
            <a:r>
              <a:rPr lang="en-US" sz="2400" b="1" dirty="0" smtClean="0">
                <a:latin typeface="Arial" pitchFamily="34" charset="0"/>
                <a:cs typeface="Arial" pitchFamily="34" charset="0"/>
              </a:rPr>
              <a:t>LIKE 'A%';</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14400"/>
            <a:ext cx="8839200" cy="830997"/>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a:p>
            <a:r>
              <a:rPr lang="en-US" sz="2400" dirty="0" smtClean="0">
                <a:latin typeface="Arial" pitchFamily="34" charset="0"/>
                <a:cs typeface="Arial" pitchFamily="34" charset="0"/>
              </a:rPr>
              <a:t>[WHERE &lt;condition&gt;]</a:t>
            </a:r>
          </a:p>
        </p:txBody>
      </p:sp>
      <p:sp>
        <p:nvSpPr>
          <p:cNvPr id="10" name="Rectangle 9"/>
          <p:cNvSpPr/>
          <p:nvPr/>
        </p:nvSpPr>
        <p:spPr>
          <a:xfrm>
            <a:off x="152400" y="304801"/>
            <a:ext cx="4217758" cy="523220"/>
          </a:xfrm>
          <a:prstGeom prst="rect">
            <a:avLst/>
          </a:prstGeom>
        </p:spPr>
        <p:txBody>
          <a:bodyPr wrap="square">
            <a:spAutoFit/>
          </a:bodyPr>
          <a:lstStyle/>
          <a:p>
            <a:r>
              <a:rPr lang="en-US" sz="2800" b="1" i="1" dirty="0" smtClean="0">
                <a:latin typeface="Arial" pitchFamily="34" charset="0"/>
                <a:cs typeface="Arial" pitchFamily="34" charset="0"/>
              </a:rPr>
              <a:t>SQL LIKE Syntax</a:t>
            </a:r>
          </a:p>
        </p:txBody>
      </p:sp>
      <p:sp>
        <p:nvSpPr>
          <p:cNvPr id="6" name="Rectangle 5"/>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LIKE Operator</a:t>
            </a:r>
          </a:p>
        </p:txBody>
      </p:sp>
      <p:sp>
        <p:nvSpPr>
          <p:cNvPr id="11" name="Rectangle 1"/>
          <p:cNvSpPr>
            <a:spLocks noChangeArrowheads="1"/>
          </p:cNvSpPr>
          <p:nvPr/>
        </p:nvSpPr>
        <p:spPr bwMode="auto">
          <a:xfrm>
            <a:off x="76200" y="2209800"/>
            <a:ext cx="89154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LIKE</a:t>
            </a:r>
            <a:r>
              <a:rPr lang="en-US" sz="2000" dirty="0" smtClean="0">
                <a:latin typeface="Arial" pitchFamily="34" charset="0"/>
                <a:cs typeface="Arial" pitchFamily="34" charset="0"/>
              </a:rPr>
              <a:t> operator is used to search for a specified pattern in a column.</a:t>
            </a:r>
          </a:p>
        </p:txBody>
      </p:sp>
      <p:sp>
        <p:nvSpPr>
          <p:cNvPr id="12" name="Rectangle 11"/>
          <p:cNvSpPr/>
          <p:nvPr/>
        </p:nvSpPr>
        <p:spPr>
          <a:xfrm>
            <a:off x="2819400" y="2895600"/>
            <a:ext cx="5410200" cy="400110"/>
          </a:xfrm>
          <a:prstGeom prst="rect">
            <a:avLst/>
          </a:prstGeom>
        </p:spPr>
        <p:txBody>
          <a:bodyPr wrap="square">
            <a:spAutoFit/>
          </a:bodyPr>
          <a:lstStyle/>
          <a:p>
            <a:r>
              <a:rPr lang="en-US" sz="2000" dirty="0" smtClean="0">
                <a:latin typeface="Arial" pitchFamily="34" charset="0"/>
                <a:cs typeface="Arial" pitchFamily="34" charset="0"/>
              </a:rPr>
              <a:t>The values can be </a:t>
            </a:r>
            <a:r>
              <a:rPr lang="en-US" sz="2000" b="1" dirty="0" smtClean="0">
                <a:latin typeface="Arial" pitchFamily="34" charset="0"/>
                <a:cs typeface="Arial" pitchFamily="34" charset="0"/>
              </a:rPr>
              <a:t>numbers, text, or dates</a:t>
            </a:r>
            <a:r>
              <a:rPr lang="en-US" sz="2000" dirty="0" smtClean="0">
                <a:latin typeface="Arial" pitchFamily="34" charset="0"/>
                <a:cs typeface="Arial" pitchFamily="34" charset="0"/>
              </a:rPr>
              <a:t>.</a:t>
            </a:r>
          </a:p>
        </p:txBody>
      </p:sp>
      <p:graphicFrame>
        <p:nvGraphicFramePr>
          <p:cNvPr id="13" name="Table 12"/>
          <p:cNvGraphicFramePr>
            <a:graphicFrameLocks noGrp="1"/>
          </p:cNvGraphicFramePr>
          <p:nvPr/>
        </p:nvGraphicFramePr>
        <p:xfrm>
          <a:off x="228600" y="5791200"/>
          <a:ext cx="8382000" cy="990600"/>
        </p:xfrm>
        <a:graphic>
          <a:graphicData uri="http://schemas.openxmlformats.org/drawingml/2006/table">
            <a:tbl>
              <a:tblPr>
                <a:tableStyleId>{5940675A-B579-460E-94D1-54222C63F5DA}</a:tableStyleId>
              </a:tblPr>
              <a:tblGrid>
                <a:gridCol w="1781176"/>
                <a:gridCol w="6600824"/>
              </a:tblGrid>
              <a:tr h="0">
                <a:tc>
                  <a:txBody>
                    <a:bodyPr/>
                    <a:lstStyle/>
                    <a:p>
                      <a:r>
                        <a:rPr lang="en-US" sz="1800" b="1" kern="1200" dirty="0" smtClean="0">
                          <a:solidFill>
                            <a:schemeClr val="tx1"/>
                          </a:solidFill>
                          <a:latin typeface="Arial" pitchFamily="34" charset="0"/>
                          <a:ea typeface="+mn-ea"/>
                          <a:cs typeface="Arial" pitchFamily="34" charset="0"/>
                        </a:rPr>
                        <a:t>Wildcard</a:t>
                      </a:r>
                    </a:p>
                  </a:txBody>
                  <a:tcPr marL="38100" marR="76200" marT="38100" marB="38100" anchor="ctr"/>
                </a:tc>
                <a:tc>
                  <a:txBody>
                    <a:bodyPr/>
                    <a:lstStyle/>
                    <a:p>
                      <a:r>
                        <a:rPr lang="en-US" sz="1800" b="1" kern="1200" dirty="0" smtClean="0">
                          <a:solidFill>
                            <a:schemeClr val="tx1"/>
                          </a:solidFill>
                          <a:latin typeface="Arial" pitchFamily="34" charset="0"/>
                          <a:ea typeface="+mn-ea"/>
                          <a:cs typeface="Arial" pitchFamily="34" charset="0"/>
                        </a:rPr>
                        <a:t>Explanation</a:t>
                      </a:r>
                    </a:p>
                  </a:txBody>
                  <a:tcPr marL="38100" marR="76200" marT="38100" marB="38100" anchor="ctr"/>
                </a:tc>
              </a:tr>
              <a:tr h="0">
                <a:tc>
                  <a:txBody>
                    <a:bodyPr/>
                    <a:lstStyle/>
                    <a:p>
                      <a:pPr algn="ctr"/>
                      <a:r>
                        <a:rPr lang="en-US" sz="1600" b="0" kern="1200" dirty="0" smtClean="0">
                          <a:solidFill>
                            <a:schemeClr val="tx1"/>
                          </a:solidFill>
                          <a:latin typeface="Arial" pitchFamily="34" charset="0"/>
                          <a:ea typeface="+mn-ea"/>
                          <a:cs typeface="Arial" pitchFamily="34" charset="0"/>
                        </a:rPr>
                        <a:t>%</a:t>
                      </a:r>
                    </a:p>
                  </a:txBody>
                  <a:tcPr marL="38100" marR="76200" marT="38100" marB="38100" anchor="ctr"/>
                </a:tc>
                <a:tc>
                  <a:txBody>
                    <a:bodyPr/>
                    <a:lstStyle/>
                    <a:p>
                      <a:r>
                        <a:rPr lang="en-US" sz="1600" b="0" kern="1200" dirty="0" smtClean="0">
                          <a:solidFill>
                            <a:schemeClr val="tx1"/>
                          </a:solidFill>
                          <a:latin typeface="Arial" pitchFamily="34" charset="0"/>
                          <a:ea typeface="+mn-ea"/>
                          <a:cs typeface="Arial" pitchFamily="34" charset="0"/>
                        </a:rPr>
                        <a:t>Allows you to match any string of any length (including zero length)</a:t>
                      </a:r>
                    </a:p>
                  </a:txBody>
                  <a:tcPr marL="38100" marR="76200" marT="38100" marB="38100" anchor="ctr"/>
                </a:tc>
              </a:tr>
              <a:tr h="0">
                <a:tc>
                  <a:txBody>
                    <a:bodyPr/>
                    <a:lstStyle/>
                    <a:p>
                      <a:pPr algn="ctr"/>
                      <a:r>
                        <a:rPr lang="en-US" sz="1600" b="0" kern="1200" dirty="0" smtClean="0">
                          <a:solidFill>
                            <a:schemeClr val="tx1"/>
                          </a:solidFill>
                          <a:latin typeface="Arial" pitchFamily="34" charset="0"/>
                          <a:ea typeface="+mn-ea"/>
                          <a:cs typeface="Arial" pitchFamily="34" charset="0"/>
                        </a:rPr>
                        <a:t>_</a:t>
                      </a:r>
                    </a:p>
                  </a:txBody>
                  <a:tcPr marL="38100" marR="76200" marT="38100" marB="38100" anchor="ctr"/>
                </a:tc>
                <a:tc>
                  <a:txBody>
                    <a:bodyPr/>
                    <a:lstStyle/>
                    <a:p>
                      <a:r>
                        <a:rPr lang="en-US" sz="1600" b="0" kern="1200" dirty="0" smtClean="0">
                          <a:solidFill>
                            <a:schemeClr val="tx1"/>
                          </a:solidFill>
                          <a:latin typeface="Arial" pitchFamily="34" charset="0"/>
                          <a:ea typeface="+mn-ea"/>
                          <a:cs typeface="Arial" pitchFamily="34" charset="0"/>
                        </a:rPr>
                        <a:t>Allows you to match on a single character</a:t>
                      </a:r>
                    </a:p>
                  </a:txBody>
                  <a:tcPr marL="38100" marR="76200" marT="38100" marB="3810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latin typeface="Arial" pitchFamily="34" charset="0"/>
                <a:cs typeface="Arial" pitchFamily="34" charset="0"/>
              </a:rPr>
              <a:t>Entity Relationship Diagram</a:t>
            </a:r>
            <a:endParaRPr kumimoji="0" lang="en-US" sz="48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6858000" cy="990600"/>
          </a:xfrm>
        </p:spPr>
        <p:txBody>
          <a:bodyPr>
            <a:noAutofit/>
          </a:bodyPr>
          <a:lstStyle/>
          <a:p>
            <a:r>
              <a:rPr lang="en-US" sz="2400" dirty="0" smtClean="0">
                <a:latin typeface="Arial" pitchFamily="34" charset="0"/>
                <a:cs typeface="Arial" pitchFamily="34" charset="0"/>
              </a:rPr>
              <a:t>SQL&gt; SELECT * from EMP where sal</a:t>
            </a:r>
            <a:br>
              <a:rPr lang="en-US" sz="2400" dirty="0" smtClean="0">
                <a:latin typeface="Arial" pitchFamily="34" charset="0"/>
                <a:cs typeface="Arial" pitchFamily="34" charset="0"/>
              </a:rPr>
            </a:br>
            <a:r>
              <a:rPr lang="en-US" sz="2400" b="1" dirty="0" smtClean="0">
                <a:latin typeface="Arial" pitchFamily="34" charset="0"/>
                <a:cs typeface="Arial" pitchFamily="34" charset="0"/>
              </a:rPr>
              <a:t>LIKE '2%';</a:t>
            </a:r>
            <a:endParaRPr lang="en-US" sz="24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p>
          <a:p>
            <a:endParaRPr lang="en-US" dirty="0">
              <a:latin typeface="Arial" pitchFamily="34" charset="0"/>
              <a:cs typeface="Arial" pitchFamily="34" charset="0"/>
            </a:endParaRPr>
          </a:p>
        </p:txBody>
      </p:sp>
      <p:sp>
        <p:nvSpPr>
          <p:cNvPr id="8" name="Rectangle 7"/>
          <p:cNvSpPr/>
          <p:nvPr/>
        </p:nvSpPr>
        <p:spPr>
          <a:xfrm>
            <a:off x="152400" y="914400"/>
            <a:ext cx="8839200" cy="830997"/>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a:p>
            <a:r>
              <a:rPr lang="en-US" sz="2400" dirty="0" smtClean="0">
                <a:latin typeface="Arial" pitchFamily="34" charset="0"/>
                <a:cs typeface="Arial" pitchFamily="34" charset="0"/>
              </a:rPr>
              <a:t>[WHERE &lt;condition&gt;]</a:t>
            </a:r>
          </a:p>
        </p:txBody>
      </p:sp>
      <p:sp>
        <p:nvSpPr>
          <p:cNvPr id="10" name="Rectangle 9"/>
          <p:cNvSpPr/>
          <p:nvPr/>
        </p:nvSpPr>
        <p:spPr>
          <a:xfrm>
            <a:off x="152400" y="304801"/>
            <a:ext cx="4217758" cy="523220"/>
          </a:xfrm>
          <a:prstGeom prst="rect">
            <a:avLst/>
          </a:prstGeom>
        </p:spPr>
        <p:txBody>
          <a:bodyPr wrap="square">
            <a:spAutoFit/>
          </a:bodyPr>
          <a:lstStyle/>
          <a:p>
            <a:r>
              <a:rPr lang="en-US" sz="2800" b="1" i="1" dirty="0" smtClean="0">
                <a:latin typeface="Arial" pitchFamily="34" charset="0"/>
                <a:cs typeface="Arial" pitchFamily="34" charset="0"/>
              </a:rPr>
              <a:t>SQL LIKE Syntax</a:t>
            </a:r>
          </a:p>
        </p:txBody>
      </p:sp>
      <p:sp>
        <p:nvSpPr>
          <p:cNvPr id="6" name="Rectangle 5"/>
          <p:cNvSpPr/>
          <p:nvPr/>
        </p:nvSpPr>
        <p:spPr>
          <a:xfrm>
            <a:off x="228600" y="14872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LIKE Operator</a:t>
            </a:r>
          </a:p>
        </p:txBody>
      </p:sp>
      <p:sp>
        <p:nvSpPr>
          <p:cNvPr id="11" name="Rectangle 1"/>
          <p:cNvSpPr>
            <a:spLocks noChangeArrowheads="1"/>
          </p:cNvSpPr>
          <p:nvPr/>
        </p:nvSpPr>
        <p:spPr bwMode="auto">
          <a:xfrm>
            <a:off x="76200" y="2209800"/>
            <a:ext cx="8915400" cy="553998"/>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LIKE</a:t>
            </a:r>
            <a:r>
              <a:rPr lang="en-US" sz="2000" dirty="0" smtClean="0">
                <a:latin typeface="Arial" pitchFamily="34" charset="0"/>
                <a:cs typeface="Arial" pitchFamily="34" charset="0"/>
              </a:rPr>
              <a:t> operator is used to search for a specified pattern in a column.</a:t>
            </a:r>
          </a:p>
        </p:txBody>
      </p:sp>
      <p:sp>
        <p:nvSpPr>
          <p:cNvPr id="12" name="Rectangle 11"/>
          <p:cNvSpPr/>
          <p:nvPr/>
        </p:nvSpPr>
        <p:spPr>
          <a:xfrm>
            <a:off x="2819400" y="2895600"/>
            <a:ext cx="5410200" cy="400110"/>
          </a:xfrm>
          <a:prstGeom prst="rect">
            <a:avLst/>
          </a:prstGeom>
        </p:spPr>
        <p:txBody>
          <a:bodyPr wrap="square">
            <a:spAutoFit/>
          </a:bodyPr>
          <a:lstStyle/>
          <a:p>
            <a:r>
              <a:rPr lang="en-US" sz="2000" dirty="0" smtClean="0">
                <a:latin typeface="Arial" pitchFamily="34" charset="0"/>
                <a:cs typeface="Arial" pitchFamily="34" charset="0"/>
              </a:rPr>
              <a:t>The values can be </a:t>
            </a:r>
            <a:r>
              <a:rPr lang="en-US" sz="2000" b="1" dirty="0" smtClean="0">
                <a:latin typeface="Arial" pitchFamily="34" charset="0"/>
                <a:cs typeface="Arial" pitchFamily="34" charset="0"/>
              </a:rPr>
              <a:t>numbers, text, or dates</a:t>
            </a:r>
            <a:r>
              <a:rPr lang="en-US" sz="2000" dirty="0" smtClean="0">
                <a:latin typeface="Arial" pitchFamily="34" charset="0"/>
                <a:cs typeface="Arial" pitchFamily="34" charset="0"/>
              </a:rPr>
              <a:t>.</a:t>
            </a:r>
          </a:p>
        </p:txBody>
      </p:sp>
      <p:graphicFrame>
        <p:nvGraphicFramePr>
          <p:cNvPr id="14" name="Table 13"/>
          <p:cNvGraphicFramePr>
            <a:graphicFrameLocks noGrp="1"/>
          </p:cNvGraphicFramePr>
          <p:nvPr/>
        </p:nvGraphicFramePr>
        <p:xfrm>
          <a:off x="228600" y="5791200"/>
          <a:ext cx="8382000" cy="990600"/>
        </p:xfrm>
        <a:graphic>
          <a:graphicData uri="http://schemas.openxmlformats.org/drawingml/2006/table">
            <a:tbl>
              <a:tblPr>
                <a:tableStyleId>{5940675A-B579-460E-94D1-54222C63F5DA}</a:tableStyleId>
              </a:tblPr>
              <a:tblGrid>
                <a:gridCol w="1781176"/>
                <a:gridCol w="6600824"/>
              </a:tblGrid>
              <a:tr h="0">
                <a:tc>
                  <a:txBody>
                    <a:bodyPr/>
                    <a:lstStyle/>
                    <a:p>
                      <a:r>
                        <a:rPr lang="en-US" sz="1800" b="1" kern="1200" dirty="0" smtClean="0">
                          <a:solidFill>
                            <a:schemeClr val="tx1"/>
                          </a:solidFill>
                          <a:latin typeface="Arial" pitchFamily="34" charset="0"/>
                          <a:ea typeface="+mn-ea"/>
                          <a:cs typeface="Arial" pitchFamily="34" charset="0"/>
                        </a:rPr>
                        <a:t>Wildcard</a:t>
                      </a:r>
                    </a:p>
                  </a:txBody>
                  <a:tcPr marL="38100" marR="76200" marT="38100" marB="38100" anchor="ctr"/>
                </a:tc>
                <a:tc>
                  <a:txBody>
                    <a:bodyPr/>
                    <a:lstStyle/>
                    <a:p>
                      <a:r>
                        <a:rPr lang="en-US" sz="1800" b="1" kern="1200" dirty="0" smtClean="0">
                          <a:solidFill>
                            <a:schemeClr val="tx1"/>
                          </a:solidFill>
                          <a:latin typeface="Arial" pitchFamily="34" charset="0"/>
                          <a:ea typeface="+mn-ea"/>
                          <a:cs typeface="Arial" pitchFamily="34" charset="0"/>
                        </a:rPr>
                        <a:t>Explanation</a:t>
                      </a:r>
                    </a:p>
                  </a:txBody>
                  <a:tcPr marL="38100" marR="76200" marT="38100" marB="38100" anchor="ctr"/>
                </a:tc>
              </a:tr>
              <a:tr h="0">
                <a:tc>
                  <a:txBody>
                    <a:bodyPr/>
                    <a:lstStyle/>
                    <a:p>
                      <a:pPr algn="ctr"/>
                      <a:r>
                        <a:rPr lang="en-US" sz="1600" b="0" kern="1200" dirty="0" smtClean="0">
                          <a:solidFill>
                            <a:schemeClr val="tx1"/>
                          </a:solidFill>
                          <a:latin typeface="Arial" pitchFamily="34" charset="0"/>
                          <a:ea typeface="+mn-ea"/>
                          <a:cs typeface="Arial" pitchFamily="34" charset="0"/>
                        </a:rPr>
                        <a:t>%</a:t>
                      </a:r>
                    </a:p>
                  </a:txBody>
                  <a:tcPr marL="38100" marR="76200" marT="38100" marB="38100" anchor="ctr"/>
                </a:tc>
                <a:tc>
                  <a:txBody>
                    <a:bodyPr/>
                    <a:lstStyle/>
                    <a:p>
                      <a:r>
                        <a:rPr lang="en-US" sz="1600" b="0" kern="1200" dirty="0" smtClean="0">
                          <a:solidFill>
                            <a:schemeClr val="tx1"/>
                          </a:solidFill>
                          <a:latin typeface="Arial" pitchFamily="34" charset="0"/>
                          <a:ea typeface="+mn-ea"/>
                          <a:cs typeface="Arial" pitchFamily="34" charset="0"/>
                        </a:rPr>
                        <a:t>Allows you to match any string of any length (including zero length)</a:t>
                      </a:r>
                    </a:p>
                  </a:txBody>
                  <a:tcPr marL="38100" marR="76200" marT="38100" marB="38100" anchor="ctr"/>
                </a:tc>
              </a:tr>
              <a:tr h="0">
                <a:tc>
                  <a:txBody>
                    <a:bodyPr/>
                    <a:lstStyle/>
                    <a:p>
                      <a:pPr algn="ctr"/>
                      <a:r>
                        <a:rPr lang="en-US" sz="1600" b="0" kern="1200" dirty="0" smtClean="0">
                          <a:solidFill>
                            <a:schemeClr val="tx1"/>
                          </a:solidFill>
                          <a:latin typeface="Arial" pitchFamily="34" charset="0"/>
                          <a:ea typeface="+mn-ea"/>
                          <a:cs typeface="Arial" pitchFamily="34" charset="0"/>
                        </a:rPr>
                        <a:t>_</a:t>
                      </a:r>
                    </a:p>
                  </a:txBody>
                  <a:tcPr marL="38100" marR="76200" marT="38100" marB="38100" anchor="ctr"/>
                </a:tc>
                <a:tc>
                  <a:txBody>
                    <a:bodyPr/>
                    <a:lstStyle/>
                    <a:p>
                      <a:r>
                        <a:rPr lang="en-US" sz="1600" b="0" kern="1200" dirty="0" smtClean="0">
                          <a:solidFill>
                            <a:schemeClr val="tx1"/>
                          </a:solidFill>
                          <a:latin typeface="Arial" pitchFamily="34" charset="0"/>
                          <a:ea typeface="+mn-ea"/>
                          <a:cs typeface="Arial" pitchFamily="34" charset="0"/>
                        </a:rPr>
                        <a:t>Allows you to match on a single character</a:t>
                      </a:r>
                    </a:p>
                  </a:txBody>
                  <a:tcPr marL="38100" marR="76200" marT="38100" marB="38100" anchor="ct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b="1" i="1" dirty="0" smtClean="0">
                <a:latin typeface="Arial" pitchFamily="34" charset="0"/>
                <a:cs typeface="Arial" pitchFamily="34" charset="0"/>
              </a:rPr>
              <a:t>Rownum Pseudocolumn</a:t>
            </a:r>
            <a:endParaRPr kumimoji="0" lang="en-US" sz="44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a:t>
            </a:r>
            <a:r>
              <a:rPr lang="en-US" sz="2800" b="1" dirty="0" smtClean="0">
                <a:latin typeface="Arial" pitchFamily="34" charset="0"/>
                <a:cs typeface="Arial" pitchFamily="34" charset="0"/>
              </a:rPr>
              <a:t>ROWNUM</a:t>
            </a:r>
            <a:r>
              <a:rPr lang="en-US" sz="2800" dirty="0" smtClean="0">
                <a:latin typeface="Arial" pitchFamily="34" charset="0"/>
                <a:cs typeface="Arial" pitchFamily="34" charset="0"/>
              </a:rPr>
              <a:t>, EMP.* </a:t>
            </a:r>
            <a:br>
              <a:rPr lang="en-US" sz="2800" dirty="0" smtClean="0">
                <a:latin typeface="Arial" pitchFamily="34" charset="0"/>
                <a:cs typeface="Arial" pitchFamily="34" charset="0"/>
              </a:rPr>
            </a:br>
            <a:r>
              <a:rPr lang="en-US" sz="2800" dirty="0" smtClean="0">
                <a:latin typeface="Arial" pitchFamily="34" charset="0"/>
                <a:cs typeface="Arial" pitchFamily="34" charset="0"/>
              </a:rPr>
              <a:t>from EMP   </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dirty="0" smtClean="0">
                <a:latin typeface="Arial" pitchFamily="34" charset="0"/>
                <a:cs typeface="Arial" pitchFamily="34" charset="0"/>
              </a:rPr>
              <a:t>Pseudocolumn</a:t>
            </a:r>
            <a:endParaRPr lang="en-US" dirty="0">
              <a:latin typeface="Arial" pitchFamily="34" charset="0"/>
              <a:cs typeface="Arial" pitchFamily="34" charset="0"/>
            </a:endParaRPr>
          </a:p>
        </p:txBody>
      </p:sp>
      <p:sp>
        <p:nvSpPr>
          <p:cNvPr id="4" name="Rectangle 3"/>
          <p:cNvSpPr/>
          <p:nvPr/>
        </p:nvSpPr>
        <p:spPr>
          <a:xfrm>
            <a:off x="304800" y="1066800"/>
            <a:ext cx="8534400" cy="2308324"/>
          </a:xfrm>
          <a:prstGeom prst="rect">
            <a:avLst/>
          </a:prstGeom>
        </p:spPr>
        <p:txBody>
          <a:bodyPr wrap="square">
            <a:spAutoFit/>
          </a:bodyPr>
          <a:lstStyle/>
          <a:p>
            <a:pPr algn="just"/>
            <a:r>
              <a:rPr lang="en-US" sz="2400" dirty="0" smtClean="0">
                <a:latin typeface="Arial" pitchFamily="34" charset="0"/>
                <a:cs typeface="Arial" pitchFamily="34" charset="0"/>
              </a:rPr>
              <a:t>The </a:t>
            </a:r>
            <a:r>
              <a:rPr lang="en-US" sz="2400" b="1" dirty="0" smtClean="0">
                <a:latin typeface="Arial" pitchFamily="34" charset="0"/>
                <a:cs typeface="Arial" pitchFamily="34" charset="0"/>
              </a:rPr>
              <a:t>ROWNUM</a:t>
            </a:r>
            <a:r>
              <a:rPr lang="en-US" sz="2400" dirty="0" smtClean="0">
                <a:latin typeface="Arial" pitchFamily="34" charset="0"/>
                <a:cs typeface="Arial" pitchFamily="34" charset="0"/>
              </a:rPr>
              <a:t> pseudocolumn returns a number indicating the order in which Oracle selects the row from a table or set of joined rows. </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The first row selected has a </a:t>
            </a:r>
            <a:r>
              <a:rPr lang="en-US" sz="2400" b="1" dirty="0" smtClean="0">
                <a:latin typeface="Arial" pitchFamily="34" charset="0"/>
                <a:cs typeface="Arial" pitchFamily="34" charset="0"/>
              </a:rPr>
              <a:t>ROWNUM</a:t>
            </a:r>
            <a:r>
              <a:rPr lang="en-US" sz="2400" dirty="0" smtClean="0">
                <a:latin typeface="Arial" pitchFamily="34" charset="0"/>
                <a:cs typeface="Arial" pitchFamily="34" charset="0"/>
              </a:rPr>
              <a:t> of 1, the second has 2, and so on.</a:t>
            </a:r>
            <a:endParaRPr lang="en-US" sz="2400" dirty="0">
              <a:latin typeface="Arial" pitchFamily="34" charset="0"/>
              <a:cs typeface="Arial" pitchFamily="34" charset="0"/>
            </a:endParaRP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Rownum</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b="1" i="1" dirty="0" smtClean="0">
                <a:latin typeface="Arial" pitchFamily="34" charset="0"/>
                <a:cs typeface="Arial" pitchFamily="34" charset="0"/>
              </a:rPr>
              <a:t>Row Limiting Clause</a:t>
            </a:r>
            <a:endParaRPr kumimoji="0" lang="en-US" sz="44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  SQL&gt; SELECT * from EMP order by sal desc </a:t>
            </a:r>
            <a:r>
              <a:rPr lang="en-US" sz="2800" b="1" dirty="0" smtClean="0">
                <a:latin typeface="Arial" pitchFamily="34" charset="0"/>
                <a:cs typeface="Arial" pitchFamily="34" charset="0"/>
              </a:rPr>
              <a:t>fetch first 5 rows only</a:t>
            </a:r>
            <a:r>
              <a:rPr lang="en-US" sz="2800" dirty="0" smtClean="0">
                <a:latin typeface="Arial" pitchFamily="34" charset="0"/>
                <a:cs typeface="Arial" pitchFamily="34" charset="0"/>
              </a:rPr>
              <a:t>; </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Row Limiting</a:t>
            </a:r>
            <a:endParaRPr lang="en-US" dirty="0">
              <a:latin typeface="Arial" pitchFamily="34" charset="0"/>
              <a:cs typeface="Arial" pitchFamily="34" charset="0"/>
            </a:endParaRPr>
          </a:p>
        </p:txBody>
      </p:sp>
      <p:sp>
        <p:nvSpPr>
          <p:cNvPr id="4" name="Rectangle 3"/>
          <p:cNvSpPr/>
          <p:nvPr/>
        </p:nvSpPr>
        <p:spPr>
          <a:xfrm>
            <a:off x="228600" y="1143000"/>
            <a:ext cx="8686800" cy="830997"/>
          </a:xfrm>
          <a:prstGeom prst="rect">
            <a:avLst/>
          </a:prstGeom>
        </p:spPr>
        <p:txBody>
          <a:bodyPr wrap="square">
            <a:spAutoFit/>
          </a:bodyPr>
          <a:lstStyle/>
          <a:p>
            <a:r>
              <a:rPr lang="en-US" sz="2400" dirty="0" smtClean="0">
                <a:latin typeface="Arial" pitchFamily="34" charset="0"/>
                <a:cs typeface="Arial" pitchFamily="34" charset="0"/>
              </a:rPr>
              <a:t>A Top-N query is used to retrieve the top or bottom N rows from an ordered set.</a:t>
            </a:r>
            <a:endParaRPr lang="en-US" sz="2400" dirty="0">
              <a:latin typeface="Arial" pitchFamily="34" charset="0"/>
              <a:cs typeface="Arial" pitchFamily="34" charset="0"/>
            </a:endParaRP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Row Limiting</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  SQL&gt; SELECT * from EMP order by sal desc </a:t>
            </a:r>
            <a:r>
              <a:rPr lang="en-US" sz="2800" b="1" dirty="0" smtClean="0">
                <a:latin typeface="Arial" pitchFamily="34" charset="0"/>
                <a:cs typeface="Arial" pitchFamily="34" charset="0"/>
              </a:rPr>
              <a:t>fetch first 5 rows with ties</a:t>
            </a:r>
            <a:r>
              <a:rPr lang="en-US" sz="2800" dirty="0" smtClean="0">
                <a:latin typeface="Arial" pitchFamily="34" charset="0"/>
                <a:cs typeface="Arial" pitchFamily="34" charset="0"/>
              </a:rPr>
              <a:t>; </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Row Limiting</a:t>
            </a:r>
            <a:endParaRPr lang="en-US" dirty="0">
              <a:latin typeface="Arial" pitchFamily="34" charset="0"/>
              <a:cs typeface="Arial" pitchFamily="34" charset="0"/>
            </a:endParaRPr>
          </a:p>
        </p:txBody>
      </p:sp>
      <p:sp>
        <p:nvSpPr>
          <p:cNvPr id="4" name="Rectangle 3"/>
          <p:cNvSpPr/>
          <p:nvPr/>
        </p:nvSpPr>
        <p:spPr>
          <a:xfrm>
            <a:off x="228600" y="1143000"/>
            <a:ext cx="8686800" cy="830997"/>
          </a:xfrm>
          <a:prstGeom prst="rect">
            <a:avLst/>
          </a:prstGeom>
        </p:spPr>
        <p:txBody>
          <a:bodyPr wrap="square">
            <a:spAutoFit/>
          </a:bodyPr>
          <a:lstStyle/>
          <a:p>
            <a:r>
              <a:rPr lang="en-US" sz="2400" dirty="0" smtClean="0">
                <a:latin typeface="Arial" pitchFamily="34" charset="0"/>
                <a:cs typeface="Arial" pitchFamily="34" charset="0"/>
              </a:rPr>
              <a:t>A Top-N query is used to retrieve the top or bottom N rows from an ordered set</a:t>
            </a:r>
            <a:endParaRPr lang="en-US" sz="2400" dirty="0">
              <a:latin typeface="Arial" pitchFamily="34" charset="0"/>
              <a:cs typeface="Arial" pitchFamily="34" charset="0"/>
            </a:endParaRPr>
          </a:p>
        </p:txBody>
      </p:sp>
      <p:sp>
        <p:nvSpPr>
          <p:cNvPr id="5" name="Rectangle 4"/>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Row Limiting</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pitchFamily="34" charset="0"/>
                <a:cs typeface="Arial" pitchFamily="34" charset="0"/>
              </a:rPr>
              <a:t> </a:t>
            </a:r>
            <a:r>
              <a:rPr lang="en-US" b="1" dirty="0" smtClean="0">
                <a:latin typeface="Arial" pitchFamily="34" charset="0"/>
                <a:cs typeface="Arial" pitchFamily="34" charset="0"/>
              </a:rPr>
              <a:t>Aggregate/Group functions</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Aggregate data using the Group functions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610600" cy="707886"/>
          </a:xfrm>
          <a:prstGeom prst="rect">
            <a:avLst/>
          </a:prstGeom>
        </p:spPr>
        <p:txBody>
          <a:bodyPr wrap="square">
            <a:spAutoFit/>
          </a:bodyPr>
          <a:lstStyle/>
          <a:p>
            <a:r>
              <a:rPr lang="en-US" sz="2000" b="1" dirty="0" smtClean="0">
                <a:latin typeface="Arial" pitchFamily="34" charset="0"/>
                <a:cs typeface="Arial" pitchFamily="34" charset="0"/>
              </a:rPr>
              <a:t>Aggregate functions return a single result row based on groups of rows.</a:t>
            </a:r>
          </a:p>
        </p:txBody>
      </p:sp>
      <p:sp>
        <p:nvSpPr>
          <p:cNvPr id="4" name="Rectangle 3"/>
          <p:cNvSpPr/>
          <p:nvPr/>
        </p:nvSpPr>
        <p:spPr>
          <a:xfrm>
            <a:off x="685800" y="1905000"/>
            <a:ext cx="7620000" cy="2862322"/>
          </a:xfrm>
          <a:prstGeom prst="rect">
            <a:avLst/>
          </a:prstGeom>
          <a:solidFill>
            <a:schemeClr val="bg1">
              <a:lumMod val="95000"/>
            </a:schemeClr>
          </a:solidFill>
          <a:ln w="9525">
            <a:noFill/>
          </a:ln>
        </p:spPr>
        <p:txBody>
          <a:bodyPr wrap="square">
            <a:spAutoFit/>
          </a:bodyPr>
          <a:lstStyle/>
          <a:p>
            <a:endParaRPr lang="en-US" b="1" dirty="0" smtClean="0">
              <a:latin typeface="Arial" pitchFamily="34" charset="0"/>
              <a:cs typeface="Arial" pitchFamily="34" charset="0"/>
            </a:endParaRPr>
          </a:p>
          <a:p>
            <a:r>
              <a:rPr lang="en-US" sz="2400" b="1" dirty="0" smtClean="0">
                <a:latin typeface="Arial" pitchFamily="34" charset="0"/>
                <a:cs typeface="Arial" pitchFamily="34" charset="0"/>
              </a:rPr>
              <a:t>DISTINCT </a:t>
            </a:r>
            <a:r>
              <a:rPr lang="en-US" sz="2400" dirty="0" smtClean="0">
                <a:latin typeface="Arial" pitchFamily="34" charset="0"/>
                <a:cs typeface="Arial" pitchFamily="34" charset="0"/>
              </a:rPr>
              <a:t>and</a:t>
            </a:r>
            <a:r>
              <a:rPr lang="en-US" sz="2400" b="1" dirty="0" smtClean="0">
                <a:latin typeface="Arial" pitchFamily="34" charset="0"/>
                <a:cs typeface="Arial" pitchFamily="34" charset="0"/>
              </a:rPr>
              <a:t> UNIQUE</a:t>
            </a:r>
            <a:r>
              <a:rPr lang="en-US" sz="2400" dirty="0" smtClean="0">
                <a:latin typeface="Arial" pitchFamily="34" charset="0"/>
                <a:cs typeface="Arial" pitchFamily="34" charset="0"/>
              </a:rPr>
              <a:t>, which are synonymous, cause an aggregate function to consider only distinct values of the argument expression.</a:t>
            </a:r>
          </a:p>
          <a:p>
            <a:endParaRPr lang="en-US" sz="2400" dirty="0" smtClean="0">
              <a:latin typeface="Arial" pitchFamily="34" charset="0"/>
              <a:cs typeface="Arial" pitchFamily="34" charset="0"/>
            </a:endParaRPr>
          </a:p>
          <a:p>
            <a:r>
              <a:rPr lang="en-US" sz="2400" b="1" dirty="0" smtClean="0">
                <a:latin typeface="Arial" pitchFamily="34" charset="0"/>
                <a:cs typeface="Arial" pitchFamily="34" charset="0"/>
              </a:rPr>
              <a:t>ALL </a:t>
            </a:r>
            <a:r>
              <a:rPr lang="en-US" sz="2400" dirty="0" smtClean="0">
                <a:latin typeface="Arial" pitchFamily="34" charset="0"/>
                <a:cs typeface="Arial" pitchFamily="34" charset="0"/>
              </a:rPr>
              <a:t>causes</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an aggregate function to consider all values, including all duplicates.</a:t>
            </a:r>
          </a:p>
          <a:p>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610600" cy="707886"/>
          </a:xfrm>
          <a:prstGeom prst="rect">
            <a:avLst/>
          </a:prstGeom>
        </p:spPr>
        <p:txBody>
          <a:bodyPr wrap="square">
            <a:spAutoFit/>
          </a:bodyPr>
          <a:lstStyle/>
          <a:p>
            <a:r>
              <a:rPr lang="en-US" sz="2000" b="1" dirty="0" smtClean="0">
                <a:latin typeface="Arial" pitchFamily="34" charset="0"/>
                <a:cs typeface="Arial" pitchFamily="34" charset="0"/>
              </a:rPr>
              <a:t>Aggregate functions return a single result row based on groups of rows.</a:t>
            </a:r>
          </a:p>
        </p:txBody>
      </p:sp>
      <p:sp>
        <p:nvSpPr>
          <p:cNvPr id="4" name="Rectangle 3"/>
          <p:cNvSpPr/>
          <p:nvPr/>
        </p:nvSpPr>
        <p:spPr>
          <a:xfrm>
            <a:off x="685800" y="1905000"/>
            <a:ext cx="7620000" cy="1754326"/>
          </a:xfrm>
          <a:prstGeom prst="rect">
            <a:avLst/>
          </a:prstGeom>
          <a:solidFill>
            <a:schemeClr val="bg1">
              <a:lumMod val="95000"/>
            </a:schemeClr>
          </a:solidFill>
          <a:ln w="9525">
            <a:noFill/>
          </a:ln>
        </p:spPr>
        <p:txBody>
          <a:bodyPr wrap="square">
            <a:spAutoFit/>
          </a:bodyPr>
          <a:lstStyle/>
          <a:p>
            <a:endParaRPr lang="en-US" b="1" dirty="0" smtClean="0">
              <a:latin typeface="Arial" pitchFamily="34" charset="0"/>
              <a:cs typeface="Arial" pitchFamily="34" charset="0"/>
            </a:endParaRPr>
          </a:p>
          <a:p>
            <a:r>
              <a:rPr lang="en-US" sz="2400" dirty="0" smtClean="0">
                <a:latin typeface="Arial" pitchFamily="34" charset="0"/>
                <a:cs typeface="Arial" pitchFamily="34" charset="0"/>
              </a:rPr>
              <a:t>Group-value function treat NULL differently.  Group function </a:t>
            </a:r>
            <a:r>
              <a:rPr lang="en-US" sz="2400" b="1" dirty="0" smtClean="0">
                <a:latin typeface="Arial" pitchFamily="34" charset="0"/>
                <a:cs typeface="Arial" pitchFamily="34" charset="0"/>
              </a:rPr>
              <a:t>ignore NULL </a:t>
            </a:r>
            <a:r>
              <a:rPr lang="en-US" sz="2400" dirty="0" smtClean="0">
                <a:latin typeface="Arial" pitchFamily="34" charset="0"/>
                <a:cs typeface="Arial" pitchFamily="34" charset="0"/>
              </a:rPr>
              <a:t>and calculate a result in spite of them.</a:t>
            </a:r>
          </a:p>
          <a:p>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733800"/>
            <a:ext cx="6858000" cy="1143000"/>
          </a:xfrm>
        </p:spPr>
        <p:txBody>
          <a:bodyPr>
            <a:noAutofit/>
          </a:bodyPr>
          <a:lstStyle/>
          <a:p>
            <a:r>
              <a:rPr lang="en-US" sz="2400" dirty="0" smtClean="0">
                <a:latin typeface="Arial" pitchFamily="34" charset="0"/>
                <a:cs typeface="Arial" pitchFamily="34" charset="0"/>
              </a:rPr>
              <a:t>SQL&gt; SELECT </a:t>
            </a:r>
            <a:r>
              <a:rPr lang="en-US" sz="2400" b="1" dirty="0" smtClean="0">
                <a:latin typeface="Arial" pitchFamily="34" charset="0"/>
                <a:cs typeface="Arial" pitchFamily="34" charset="0"/>
              </a:rPr>
              <a:t>SUM(sal)</a:t>
            </a:r>
            <a:r>
              <a:rPr lang="en-US" sz="2400" dirty="0" smtClean="0">
                <a:latin typeface="Arial" pitchFamily="34" charset="0"/>
                <a:cs typeface="Arial" pitchFamily="34" charset="0"/>
              </a:rPr>
              <a:t> from EMP;</a:t>
            </a:r>
            <a:br>
              <a:rPr lang="en-US" sz="2400" dirty="0" smtClean="0">
                <a:latin typeface="Arial" pitchFamily="34" charset="0"/>
                <a:cs typeface="Arial" pitchFamily="34" charset="0"/>
              </a:rPr>
            </a:br>
            <a:r>
              <a:rPr lang="en-US" sz="2400" dirty="0" smtClean="0">
                <a:latin typeface="Arial" pitchFamily="34" charset="0"/>
                <a:cs typeface="Arial" pitchFamily="34" charset="0"/>
              </a:rPr>
              <a:t>SQL&gt; SELECT </a:t>
            </a:r>
            <a:r>
              <a:rPr lang="en-US" sz="2400" b="1" dirty="0" smtClean="0">
                <a:latin typeface="Arial" pitchFamily="34" charset="0"/>
                <a:cs typeface="Arial" pitchFamily="34" charset="0"/>
              </a:rPr>
              <a:t>SUM(UNIQUE sal)</a:t>
            </a:r>
            <a:br>
              <a:rPr lang="en-US" sz="2400" b="1" dirty="0" smtClean="0">
                <a:latin typeface="Arial" pitchFamily="34" charset="0"/>
                <a:cs typeface="Arial" pitchFamily="34" charset="0"/>
              </a:rPr>
            </a:br>
            <a:r>
              <a:rPr lang="en-US" sz="2400" dirty="0" smtClean="0">
                <a:latin typeface="Arial" pitchFamily="34" charset="0"/>
                <a:cs typeface="Arial" pitchFamily="34" charset="0"/>
              </a:rPr>
              <a:t> from EMP;</a:t>
            </a:r>
            <a:endParaRPr lang="en-US" sz="2400" dirty="0">
              <a:latin typeface="Arial" pitchFamily="34" charset="0"/>
              <a:cs typeface="Arial" pitchFamily="34" charset="0"/>
            </a:endParaRPr>
          </a:p>
        </p:txBody>
      </p:sp>
      <p:sp>
        <p:nvSpPr>
          <p:cNvPr id="6" name="Rectangle 5"/>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Aggregate / Group Functions</a:t>
            </a:r>
          </a:p>
        </p:txBody>
      </p:sp>
      <p:sp>
        <p:nvSpPr>
          <p:cNvPr id="2049" name="Rectangle 1"/>
          <p:cNvSpPr>
            <a:spLocks noChangeArrowheads="1"/>
          </p:cNvSpPr>
          <p:nvPr/>
        </p:nvSpPr>
        <p:spPr bwMode="auto">
          <a:xfrm>
            <a:off x="152400" y="889868"/>
            <a:ext cx="5410200" cy="2539132"/>
          </a:xfrm>
          <a:prstGeom prst="rect">
            <a:avLst/>
          </a:prstGeom>
          <a:solidFill>
            <a:srgbClr val="EEEEEE"/>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313131"/>
                </a:solidFill>
                <a:effectLst/>
                <a:latin typeface="Arial" pitchFamily="34" charset="0"/>
                <a:cs typeface="Arial" pitchFamily="34" charset="0"/>
              </a:rPr>
              <a:t>  </a:t>
            </a:r>
            <a:r>
              <a:rPr lang="en-US" sz="2000" dirty="0" smtClean="0">
                <a:latin typeface="Arial" pitchFamily="34" charset="0"/>
                <a:ea typeface="+mj-ea"/>
                <a:cs typeface="Arial" pitchFamily="34" charset="0"/>
              </a:rPr>
              <a:t>SUM( [ALL | DISTINCT] expression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ea typeface="+mj-ea"/>
                <a:cs typeface="Arial" pitchFamily="34" charset="0"/>
              </a:rPr>
              <a:t>  AVG( [ALL | DISTINCT] expression )</a:t>
            </a:r>
          </a:p>
          <a:p>
            <a:pPr lvl="0" fontAlgn="base">
              <a:spcBef>
                <a:spcPct val="0"/>
              </a:spcBef>
              <a:spcAft>
                <a:spcPct val="0"/>
              </a:spcAft>
            </a:pPr>
            <a:endParaRPr lang="en-US" sz="2000" dirty="0" smtClean="0">
              <a:latin typeface="Arial" pitchFamily="34" charset="0"/>
              <a:cs typeface="Arial" pitchFamily="34" charset="0"/>
            </a:endParaRPr>
          </a:p>
          <a:p>
            <a:pPr lvl="0" fontAlgn="base">
              <a:spcBef>
                <a:spcPct val="0"/>
              </a:spcBef>
              <a:spcAft>
                <a:spcPct val="0"/>
              </a:spcAft>
            </a:pPr>
            <a:r>
              <a:rPr lang="en-US" sz="2000" dirty="0" smtClean="0">
                <a:latin typeface="Arial" pitchFamily="34" charset="0"/>
                <a:cs typeface="Arial" pitchFamily="34" charset="0"/>
              </a:rPr>
              <a:t>  </a:t>
            </a:r>
            <a:r>
              <a:rPr lang="en-US" sz="2000" dirty="0" smtClean="0">
                <a:latin typeface="Arial" pitchFamily="34" charset="0"/>
                <a:ea typeface="+mj-ea"/>
                <a:cs typeface="Arial" pitchFamily="34" charset="0"/>
              </a:rPr>
              <a:t>MAX(expression)</a:t>
            </a:r>
          </a:p>
          <a:p>
            <a:pPr lvl="0" fontAlgn="base">
              <a:spcBef>
                <a:spcPct val="0"/>
              </a:spcBef>
              <a:spcAft>
                <a:spcPct val="0"/>
              </a:spcAft>
            </a:pPr>
            <a:r>
              <a:rPr lang="en-US" sz="2000" dirty="0" smtClean="0">
                <a:latin typeface="Arial" pitchFamily="34" charset="0"/>
                <a:ea typeface="+mj-ea"/>
                <a:cs typeface="Arial" pitchFamily="34" charset="0"/>
              </a:rPr>
              <a:t>  MIN (expression)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ea typeface="+mj-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ea typeface="+mj-ea"/>
                <a:cs typeface="Arial" pitchFamily="34" charset="0"/>
              </a:rPr>
              <a:t>  COUNT( [ALL | DISTINCT] expression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ea typeface="+mj-ea"/>
                <a:cs typeface="Arial" pitchFamily="34" charset="0"/>
              </a:rPr>
              <a:t>  COUNT(*)  </a:t>
            </a:r>
          </a:p>
        </p:txBody>
      </p:sp>
      <p:sp>
        <p:nvSpPr>
          <p:cNvPr id="9" name="Subtitle 8"/>
          <p:cNvSpPr>
            <a:spLocks noGrp="1"/>
          </p:cNvSpPr>
          <p:nvPr>
            <p:ph type="subTitle" idx="1"/>
          </p:nvPr>
        </p:nvSpPr>
        <p:spPr/>
        <p:txBody>
          <a:bodyPr/>
          <a:lstStyle/>
          <a:p>
            <a:pPr lvl="0"/>
            <a:r>
              <a:rPr lang="en-US" dirty="0" smtClean="0">
                <a:latin typeface="Arial" pitchFamily="34" charset="0"/>
                <a:cs typeface="Arial" pitchFamily="34" charset="0"/>
              </a:rPr>
              <a:t>Aggregate data using the Group functions</a:t>
            </a:r>
          </a:p>
          <a:p>
            <a:endParaRPr lang="en-US" dirty="0">
              <a:latin typeface="Arial" pitchFamily="34" charset="0"/>
              <a:cs typeface="Arial" pitchFamily="34" charset="0"/>
            </a:endParaRPr>
          </a:p>
        </p:txBody>
      </p:sp>
      <p:sp>
        <p:nvSpPr>
          <p:cNvPr id="11" name="Rectangle 10"/>
          <p:cNvSpPr/>
          <p:nvPr/>
        </p:nvSpPr>
        <p:spPr>
          <a:xfrm>
            <a:off x="5638800" y="981670"/>
            <a:ext cx="3352800" cy="923330"/>
          </a:xfrm>
          <a:prstGeom prst="rect">
            <a:avLst/>
          </a:prstGeom>
        </p:spPr>
        <p:txBody>
          <a:bodyPr wrap="square">
            <a:spAutoFit/>
          </a:bodyPr>
          <a:lstStyle/>
          <a:p>
            <a:r>
              <a:rPr lang="en-US" dirty="0" smtClean="0">
                <a:solidFill>
                  <a:srgbClr val="313131"/>
                </a:solidFill>
                <a:latin typeface="Arial" pitchFamily="34" charset="0"/>
                <a:cs typeface="Arial" pitchFamily="34" charset="0"/>
              </a:rPr>
              <a:t>The </a:t>
            </a:r>
            <a:r>
              <a:rPr lang="en-US" b="1" dirty="0" smtClean="0">
                <a:solidFill>
                  <a:srgbClr val="313131"/>
                </a:solidFill>
                <a:latin typeface="Arial" pitchFamily="34" charset="0"/>
                <a:cs typeface="Arial" pitchFamily="34" charset="0"/>
              </a:rPr>
              <a:t>ALL</a:t>
            </a:r>
            <a:r>
              <a:rPr lang="en-US" dirty="0" smtClean="0">
                <a:solidFill>
                  <a:srgbClr val="313131"/>
                </a:solidFill>
                <a:latin typeface="Arial" pitchFamily="34" charset="0"/>
                <a:cs typeface="Arial" pitchFamily="34" charset="0"/>
              </a:rPr>
              <a:t> and </a:t>
            </a:r>
            <a:r>
              <a:rPr lang="en-US" b="1" dirty="0" smtClean="0">
                <a:solidFill>
                  <a:srgbClr val="313131"/>
                </a:solidFill>
                <a:latin typeface="Arial" pitchFamily="34" charset="0"/>
                <a:cs typeface="Arial" pitchFamily="34" charset="0"/>
              </a:rPr>
              <a:t>DISTINCT / UNIQUE</a:t>
            </a:r>
            <a:r>
              <a:rPr lang="en-US" dirty="0" smtClean="0">
                <a:solidFill>
                  <a:srgbClr val="313131"/>
                </a:solidFill>
                <a:latin typeface="Arial" pitchFamily="34" charset="0"/>
                <a:cs typeface="Arial" pitchFamily="34" charset="0"/>
              </a:rPr>
              <a:t> keywords are optional</a:t>
            </a:r>
            <a:r>
              <a:rPr lang="en-US" b="1" dirty="0" smtClean="0">
                <a:solidFill>
                  <a:srgbClr val="313131"/>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1558766"/>
            <a:ext cx="8763000" cy="298543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endParaRPr kumimoji="0" lang="en-US" sz="3600" b="0" i="1" u="none" strike="noStrike" cap="none" normalizeH="0" baseline="0" dirty="0" smtClean="0">
              <a:ln>
                <a:noFill/>
              </a:ln>
              <a:solidFill>
                <a:srgbClr val="404040"/>
              </a:solidFill>
              <a:effectLst/>
              <a:latin typeface="Arial" pitchFamily="34" charset="0"/>
              <a:ea typeface="Arial Unicode MS" pitchFamily="34" charset="-128"/>
              <a:cs typeface="Arial" pitchFamily="34" charset="0"/>
            </a:endParaRPr>
          </a:p>
          <a:p>
            <a:pPr lvl="0" algn="ctr" fontAlgn="base">
              <a:spcBef>
                <a:spcPct val="0"/>
              </a:spcBef>
              <a:spcAft>
                <a:spcPct val="0"/>
              </a:spcAft>
            </a:pPr>
            <a:r>
              <a:rPr lang="en-US" sz="3200" dirty="0" smtClean="0">
                <a:latin typeface="Arial" pitchFamily="34" charset="0"/>
                <a:cs typeface="Arial" pitchFamily="34" charset="0"/>
              </a:rPr>
              <a:t>Use E-R model to get a high-level graphical view to describe the </a:t>
            </a:r>
            <a:r>
              <a:rPr lang="en-US" sz="4000" b="1" dirty="0" smtClean="0">
                <a:latin typeface="Arial" pitchFamily="34" charset="0"/>
                <a:cs typeface="Arial" pitchFamily="34" charset="0"/>
              </a:rPr>
              <a:t>"ENTITIES" </a:t>
            </a:r>
            <a:r>
              <a:rPr lang="en-US" sz="4000" dirty="0" smtClean="0">
                <a:latin typeface="Arial" pitchFamily="34" charset="0"/>
                <a:cs typeface="Arial" pitchFamily="34" charset="0"/>
              </a:rPr>
              <a:t>and their </a:t>
            </a:r>
            <a:r>
              <a:rPr lang="en-US" sz="4000" b="1" dirty="0" smtClean="0">
                <a:latin typeface="Arial" pitchFamily="34" charset="0"/>
                <a:cs typeface="Arial" pitchFamily="34" charset="0"/>
              </a:rPr>
              <a:t>"RELATIONSHIP"</a:t>
            </a:r>
          </a:p>
          <a:p>
            <a:pPr lvl="0" algn="ctr" fontAlgn="base">
              <a:spcBef>
                <a:spcPct val="0"/>
              </a:spcBef>
              <a:spcAft>
                <a:spcPct val="0"/>
              </a:spcAf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609600" y="1947208"/>
            <a:ext cx="8153400" cy="1927772"/>
          </a:xfrm>
          <a:prstGeom prst="rect">
            <a:avLst/>
          </a:prstGeom>
          <a:solidFill>
            <a:schemeClr val="bg1">
              <a:lumMod val="95000"/>
            </a:schemeClr>
          </a:solidFill>
        </p:spPr>
        <p:txBody>
          <a:bodyPr wrap="square">
            <a:spAutoFit/>
          </a:bodyPr>
          <a:lstStyle/>
          <a:p>
            <a:pPr>
              <a:lnSpc>
                <a:spcPct val="200000"/>
              </a:lnSpc>
              <a:buFont typeface="Arial" pitchFamily="34" charset="0"/>
              <a:buChar char="•"/>
            </a:pPr>
            <a:r>
              <a:rPr lang="en-US" sz="2100" dirty="0" smtClean="0">
                <a:latin typeface="Arial" pitchFamily="34" charset="0"/>
                <a:ea typeface="+mj-ea"/>
                <a:cs typeface="Arial" pitchFamily="34" charset="0"/>
              </a:rPr>
              <a:t>  in the </a:t>
            </a:r>
            <a:r>
              <a:rPr lang="en-US" sz="2100" b="1" dirty="0" smtClean="0">
                <a:latin typeface="Arial" pitchFamily="34" charset="0"/>
                <a:ea typeface="+mj-ea"/>
                <a:cs typeface="Arial" pitchFamily="34" charset="0"/>
              </a:rPr>
              <a:t>SELECT-LIST</a:t>
            </a:r>
            <a:r>
              <a:rPr lang="en-US" sz="2100" dirty="0" smtClean="0">
                <a:latin typeface="Arial" pitchFamily="34" charset="0"/>
                <a:ea typeface="+mj-ea"/>
                <a:cs typeface="Arial" pitchFamily="34" charset="0"/>
              </a:rPr>
              <a:t> (the items before the FROM clause).</a:t>
            </a:r>
          </a:p>
          <a:p>
            <a:pPr>
              <a:lnSpc>
                <a:spcPct val="200000"/>
              </a:lnSpc>
              <a:buFont typeface="Arial" pitchFamily="34" charset="0"/>
              <a:buChar char="•"/>
            </a:pPr>
            <a:r>
              <a:rPr lang="en-US" sz="2100" dirty="0" smtClean="0">
                <a:latin typeface="Arial" pitchFamily="34" charset="0"/>
                <a:ea typeface="+mj-ea"/>
                <a:cs typeface="Arial" pitchFamily="34" charset="0"/>
              </a:rPr>
              <a:t>  in the </a:t>
            </a:r>
            <a:r>
              <a:rPr lang="en-US" sz="2100" b="1" dirty="0" smtClean="0">
                <a:latin typeface="Arial" pitchFamily="34" charset="0"/>
                <a:ea typeface="+mj-ea"/>
                <a:cs typeface="Arial" pitchFamily="34" charset="0"/>
              </a:rPr>
              <a:t>ORDER BY</a:t>
            </a:r>
            <a:r>
              <a:rPr lang="en-US" sz="2100" dirty="0" smtClean="0">
                <a:latin typeface="Arial" pitchFamily="34" charset="0"/>
                <a:ea typeface="+mj-ea"/>
                <a:cs typeface="Arial" pitchFamily="34" charset="0"/>
              </a:rPr>
              <a:t> clause.</a:t>
            </a:r>
          </a:p>
          <a:p>
            <a:pPr>
              <a:lnSpc>
                <a:spcPct val="200000"/>
              </a:lnSpc>
              <a:buFont typeface="Arial" pitchFamily="34" charset="0"/>
              <a:buChar char="•"/>
            </a:pPr>
            <a:r>
              <a:rPr lang="en-US" sz="2100" dirty="0" smtClean="0">
                <a:latin typeface="Arial" pitchFamily="34" charset="0"/>
                <a:ea typeface="+mj-ea"/>
                <a:cs typeface="Arial" pitchFamily="34" charset="0"/>
              </a:rPr>
              <a:t>  and in the </a:t>
            </a:r>
            <a:r>
              <a:rPr lang="en-US" sz="2100" b="1" dirty="0" smtClean="0">
                <a:latin typeface="Arial" pitchFamily="34" charset="0"/>
                <a:ea typeface="+mj-ea"/>
                <a:cs typeface="Arial" pitchFamily="34" charset="0"/>
              </a:rPr>
              <a:t>HAVING</a:t>
            </a:r>
            <a:r>
              <a:rPr lang="en-US" sz="2100" dirty="0" smtClean="0">
                <a:latin typeface="Arial" pitchFamily="34" charset="0"/>
                <a:ea typeface="+mj-ea"/>
                <a:cs typeface="Arial" pitchFamily="34" charset="0"/>
              </a:rPr>
              <a:t> clause.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dirty="0" smtClean="0">
                <a:latin typeface="Arial" pitchFamily="34" charset="0"/>
                <a:cs typeface="Arial" pitchFamily="34" charset="0"/>
              </a:rPr>
              <a:t>GROUP BY </a:t>
            </a:r>
            <a:r>
              <a:rPr kumimoji="0" lang="en-US" sz="4400" b="1" i="1" u="none" strike="noStrike" kern="1200" cap="none" spc="0" normalizeH="0" baseline="0" noProof="0" dirty="0" smtClean="0">
                <a:ln>
                  <a:noFill/>
                </a:ln>
                <a:effectLst/>
                <a:uLnTx/>
                <a:uFillTx/>
                <a:latin typeface="Arial" pitchFamily="34" charset="0"/>
                <a:cs typeface="Arial" pitchFamily="34" charset="0"/>
              </a:rPr>
              <a:t>Clause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job from  EMP </a:t>
            </a:r>
            <a:br>
              <a:rPr lang="en-US" sz="2800" dirty="0" smtClean="0">
                <a:latin typeface="Arial" pitchFamily="34" charset="0"/>
                <a:cs typeface="Arial" pitchFamily="34" charset="0"/>
              </a:rPr>
            </a:br>
            <a:r>
              <a:rPr lang="en-US" sz="2800" b="1" dirty="0" smtClean="0">
                <a:latin typeface="Arial" pitchFamily="34" charset="0"/>
                <a:cs typeface="Arial" pitchFamily="34" charset="0"/>
              </a:rPr>
              <a:t>GROUP  BY JOB</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Grouping data</a:t>
            </a: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GROUP BY CLAUSE</a:t>
            </a:r>
          </a:p>
        </p:txBody>
      </p:sp>
      <p:sp>
        <p:nvSpPr>
          <p:cNvPr id="1025" name="Rectangle 1"/>
          <p:cNvSpPr>
            <a:spLocks noChangeArrowheads="1"/>
          </p:cNvSpPr>
          <p:nvPr/>
        </p:nvSpPr>
        <p:spPr bwMode="auto">
          <a:xfrm>
            <a:off x="152400" y="2492514"/>
            <a:ext cx="8839200" cy="830997"/>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000" dirty="0" smtClean="0">
                <a:latin typeface="Arial" pitchFamily="34" charset="0"/>
                <a:cs typeface="Arial" pitchFamily="34" charset="0"/>
              </a:rPr>
              <a:t>The SQL GROUP BY clause can be used in a SELECT statement to collect data and </a:t>
            </a:r>
            <a:r>
              <a:rPr lang="en-US" sz="2800" b="1" dirty="0" smtClean="0">
                <a:latin typeface="Arial" pitchFamily="34" charset="0"/>
                <a:cs typeface="Arial" pitchFamily="34" charset="0"/>
              </a:rPr>
              <a:t>group the results </a:t>
            </a:r>
            <a:r>
              <a:rPr lang="en-US" sz="2000" dirty="0" smtClean="0">
                <a:latin typeface="Arial" pitchFamily="34" charset="0"/>
                <a:cs typeface="Arial" pitchFamily="34" charset="0"/>
              </a:rPr>
              <a:t>by one or more columns.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latin typeface="Arial" pitchFamily="34" charset="0"/>
                <a:cs typeface="Arial" pitchFamily="34" charset="0"/>
              </a:rPr>
              <a:t>SQL&gt; SELECT job,SUM(sal) from  EMP </a:t>
            </a:r>
            <a:r>
              <a:rPr lang="en-US" sz="2800" b="1" dirty="0" smtClean="0">
                <a:latin typeface="Arial" pitchFamily="34" charset="0"/>
                <a:cs typeface="Arial" pitchFamily="34" charset="0"/>
              </a:rPr>
              <a:t>GROUP  BY JOB</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Grouping data</a:t>
            </a: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GROUP BY CLAUSE</a:t>
            </a:r>
          </a:p>
        </p:txBody>
      </p:sp>
      <p:sp>
        <p:nvSpPr>
          <p:cNvPr id="1025" name="Rectangle 1"/>
          <p:cNvSpPr>
            <a:spLocks noChangeArrowheads="1"/>
          </p:cNvSpPr>
          <p:nvPr/>
        </p:nvSpPr>
        <p:spPr bwMode="auto">
          <a:xfrm>
            <a:off x="152400" y="2492514"/>
            <a:ext cx="8839200" cy="830997"/>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000" dirty="0" smtClean="0">
                <a:latin typeface="Arial" pitchFamily="34" charset="0"/>
                <a:cs typeface="Arial" pitchFamily="34" charset="0"/>
              </a:rPr>
              <a:t>The SQL GROUP BY clause can be used in a SELECT statement to collect data and </a:t>
            </a:r>
            <a:r>
              <a:rPr lang="en-US" sz="2800" b="1" dirty="0" smtClean="0">
                <a:latin typeface="Arial" pitchFamily="34" charset="0"/>
                <a:cs typeface="Arial" pitchFamily="34" charset="0"/>
              </a:rPr>
              <a:t>group the results</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by one or more columns.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effectLst/>
                <a:uLnTx/>
                <a:uFillTx/>
                <a:latin typeface="Arial" pitchFamily="34" charset="0"/>
                <a:cs typeface="Arial" pitchFamily="34" charset="0"/>
              </a:rPr>
              <a:t>HAVING</a:t>
            </a:r>
            <a:r>
              <a:rPr kumimoji="0" lang="en-US" sz="4400" b="1" i="1" u="none" strike="noStrike" kern="1200" cap="none" spc="0" normalizeH="0" noProof="0" dirty="0" smtClean="0">
                <a:ln>
                  <a:noFill/>
                </a:ln>
                <a:effectLst/>
                <a:uLnTx/>
                <a:uFillTx/>
                <a:latin typeface="Arial" pitchFamily="34" charset="0"/>
                <a:cs typeface="Arial" pitchFamily="34" charset="0"/>
              </a:rPr>
              <a:t> </a:t>
            </a:r>
            <a:r>
              <a:rPr kumimoji="0" lang="en-US" sz="4400" b="1" i="1" u="none" strike="noStrike" kern="1200" cap="none" spc="0" normalizeH="0" baseline="0" noProof="0" dirty="0" smtClean="0">
                <a:ln>
                  <a:noFill/>
                </a:ln>
                <a:effectLst/>
                <a:uLnTx/>
                <a:uFillTx/>
                <a:latin typeface="Arial" pitchFamily="34" charset="0"/>
                <a:cs typeface="Arial" pitchFamily="34" charset="0"/>
              </a:rPr>
              <a:t>Clause</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0"/>
            <a:ext cx="6858000" cy="990600"/>
          </a:xfrm>
        </p:spPr>
        <p:txBody>
          <a:bodyPr>
            <a:noAutofit/>
          </a:bodyPr>
          <a:lstStyle/>
          <a:p>
            <a:r>
              <a:rPr lang="en-US" sz="2400" dirty="0" smtClean="0">
                <a:latin typeface="Arial" pitchFamily="34" charset="0"/>
                <a:cs typeface="Arial" pitchFamily="34" charset="0"/>
              </a:rPr>
              <a:t>SQL&gt; SELECT job, SUM(sal) from EMP GROUP BY JOB </a:t>
            </a:r>
            <a:r>
              <a:rPr lang="en-US" sz="2400" b="1" dirty="0" smtClean="0">
                <a:latin typeface="Arial" pitchFamily="34" charset="0"/>
                <a:cs typeface="Arial" pitchFamily="34" charset="0"/>
              </a:rPr>
              <a:t>HAVING SUM (sal) &gt; 2500</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dirty="0" smtClean="0">
                <a:latin typeface="Arial" pitchFamily="34" charset="0"/>
                <a:cs typeface="Arial" pitchFamily="34" charset="0"/>
              </a:rPr>
              <a:t>condition</a:t>
            </a:r>
            <a:endParaRPr lang="en-US" dirty="0">
              <a:latin typeface="Arial" pitchFamily="34" charset="0"/>
              <a:cs typeface="Arial" pitchFamily="34" charset="0"/>
            </a:endParaRPr>
          </a:p>
        </p:txBody>
      </p:sp>
      <p:sp>
        <p:nvSpPr>
          <p:cNvPr id="8" name="Rectangle 7"/>
          <p:cNvSpPr/>
          <p:nvPr/>
        </p:nvSpPr>
        <p:spPr>
          <a:xfrm>
            <a:off x="152400" y="990600"/>
            <a:ext cx="8839200" cy="461665"/>
          </a:xfrm>
          <a:prstGeom prst="rect">
            <a:avLst/>
          </a:prstGeom>
        </p:spPr>
        <p:txBody>
          <a:bodyPr wrap="square">
            <a:spAutoFit/>
          </a:bodyPr>
          <a:lstStyle/>
          <a:p>
            <a:r>
              <a:rPr lang="en-US" sz="2400" dirty="0" smtClean="0">
                <a:latin typeface="Arial" pitchFamily="34" charset="0"/>
                <a:cs typeface="Arial" pitchFamily="34" charset="0"/>
              </a:rPr>
              <a:t>SELECT * / ColName1, expressions,... from &lt;TName&gt;</a:t>
            </a:r>
          </a:p>
        </p:txBody>
      </p:sp>
      <p:sp>
        <p:nvSpPr>
          <p:cNvPr id="10" name="Rectangle 9"/>
          <p:cNvSpPr/>
          <p:nvPr/>
        </p:nvSpPr>
        <p:spPr>
          <a:xfrm>
            <a:off x="152400" y="304800"/>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6" name="Rectangle 5"/>
          <p:cNvSpPr/>
          <p:nvPr/>
        </p:nvSpPr>
        <p:spPr>
          <a:xfrm>
            <a:off x="228600" y="1752600"/>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HAVING CLAUSE</a:t>
            </a:r>
          </a:p>
        </p:txBody>
      </p:sp>
      <p:sp>
        <p:nvSpPr>
          <p:cNvPr id="1025" name="Rectangle 1"/>
          <p:cNvSpPr>
            <a:spLocks noChangeArrowheads="1"/>
          </p:cNvSpPr>
          <p:nvPr/>
        </p:nvSpPr>
        <p:spPr bwMode="auto">
          <a:xfrm>
            <a:off x="152400" y="2492514"/>
            <a:ext cx="8839200" cy="1015663"/>
          </a:xfrm>
          <a:prstGeom prst="rect">
            <a:avLst/>
          </a:prstGeom>
          <a:noFill/>
          <a:ln w="9525">
            <a:noFill/>
            <a:miter lim="800000"/>
            <a:headEnd/>
            <a:tailEnd/>
          </a:ln>
          <a:effectLst/>
        </p:spPr>
        <p:txBody>
          <a:bodyPr vert="horz" wrap="square" lIns="95220" tIns="45720" rIns="91440" bIns="45720" numCol="1" anchor="ctr" anchorCtr="0" compatLnSpc="1">
            <a:prstTxWarp prst="textNoShape">
              <a:avLst/>
            </a:prstTxWarp>
            <a:spAutoFit/>
          </a:bodyPr>
          <a:lstStyle/>
          <a:p>
            <a:pPr lvl="0" fontAlgn="base">
              <a:spcBef>
                <a:spcPct val="0"/>
              </a:spcBef>
              <a:spcAft>
                <a:spcPct val="0"/>
              </a:spcAft>
            </a:pPr>
            <a:r>
              <a:rPr lang="en-US" sz="2000" dirty="0" smtClean="0">
                <a:latin typeface="Arial" pitchFamily="34" charset="0"/>
                <a:cs typeface="Arial" pitchFamily="34" charset="0"/>
              </a:rPr>
              <a:t>The SQL HAVING Clause is used in combination with the GROUP BY Clause to restrict the groups of returned rows to only those whose the condition is TRUE.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effectLst/>
                <a:uLnTx/>
                <a:uFillTx/>
                <a:latin typeface="Arial" pitchFamily="34" charset="0"/>
                <a:cs typeface="Arial" pitchFamily="34" charset="0"/>
              </a:rPr>
              <a:t>Sub-Queries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1371600"/>
            <a:ext cx="8534400" cy="3429000"/>
          </a:xfrm>
          <a:prstGeom prst="rect">
            <a:avLst/>
          </a:prstGeom>
          <a:solidFill>
            <a:schemeClr val="bg1">
              <a:lumMod val="95000"/>
            </a:schemeClr>
          </a:solidFill>
        </p:spPr>
        <p:txBody>
          <a:bodyPr>
            <a:noAutofit/>
          </a:bodyPr>
          <a:lstStyle/>
          <a:p>
            <a:pPr lvl="0" algn="ctr">
              <a:spcBef>
                <a:spcPct val="0"/>
              </a:spcBef>
              <a:defRPr/>
            </a:pPr>
            <a:endParaRPr lang="en-US" sz="3200" dirty="0" smtClean="0">
              <a:latin typeface="Arial" pitchFamily="34" charset="0"/>
              <a:cs typeface="Arial" pitchFamily="34" charset="0"/>
            </a:endParaRPr>
          </a:p>
          <a:p>
            <a:pPr lvl="0" algn="ctr">
              <a:spcBef>
                <a:spcPct val="0"/>
              </a:spcBef>
              <a:defRPr/>
            </a:pPr>
            <a:r>
              <a:rPr lang="en-US" sz="2800" dirty="0" smtClean="0">
                <a:latin typeface="Arial" pitchFamily="34" charset="0"/>
                <a:cs typeface="Arial" pitchFamily="34" charset="0"/>
              </a:rPr>
              <a:t>In Oracle, a subquery is a query within a query. You can create subqueries within your SQL statements. </a:t>
            </a:r>
            <a:r>
              <a:rPr lang="en-US" sz="2800" b="1" dirty="0" smtClean="0">
                <a:latin typeface="Arial" pitchFamily="34" charset="0"/>
                <a:cs typeface="Arial" pitchFamily="34" charset="0"/>
              </a:rPr>
              <a:t>These subqueries can reside in the</a:t>
            </a:r>
            <a:r>
              <a:rPr lang="en-US" sz="3200" b="1" dirty="0" smtClean="0">
                <a:latin typeface="Arial" pitchFamily="34" charset="0"/>
                <a:cs typeface="Arial" pitchFamily="34" charset="0"/>
              </a:rPr>
              <a:t> WHERE clause, the FROM clause, or the SELECT clause</a:t>
            </a:r>
            <a:r>
              <a:rPr lang="en-US" sz="3200" dirty="0" smtClean="0">
                <a:latin typeface="Arial" pitchFamily="34" charset="0"/>
                <a:cs typeface="Arial" pitchFamily="34" charset="0"/>
              </a:rPr>
              <a:t>.</a:t>
            </a:r>
          </a:p>
          <a:p>
            <a:pPr lvl="0" algn="ctr">
              <a:spcBef>
                <a:spcPct val="0"/>
              </a:spcBef>
              <a:defRPr/>
            </a:pPr>
            <a:endParaRPr kumimoji="0" lang="en-US" sz="3200" b="1" i="1" u="none" strike="noStrike" kern="1200" cap="none" spc="0" normalizeH="0" baseline="0" noProof="0" dirty="0" smtClean="0">
              <a:ln>
                <a:noFill/>
              </a:ln>
              <a:effectLst/>
              <a:uLnTx/>
              <a:uFillTx/>
              <a:latin typeface="Arial" pitchFamily="34" charset="0"/>
              <a:cs typeface="Arial" pitchFamily="34" charset="0"/>
            </a:endParaRPr>
          </a:p>
        </p:txBody>
      </p:sp>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Subqueries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pitchFamily="34" charset="0"/>
                <a:cs typeface="Arial" pitchFamily="34" charset="0"/>
              </a:rPr>
              <a:t> </a:t>
            </a:r>
            <a:r>
              <a:rPr lang="en-US" b="1" dirty="0" smtClean="0">
                <a:latin typeface="Arial" pitchFamily="34" charset="0"/>
                <a:cs typeface="Arial" pitchFamily="34" charset="0"/>
              </a:rPr>
              <a:t>Subquery</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3" name="Subtitle 2"/>
          <p:cNvSpPr>
            <a:spLocks noGrp="1"/>
          </p:cNvSpPr>
          <p:nvPr>
            <p:ph type="subTitle" idx="1"/>
          </p:nvPr>
        </p:nvSpPr>
        <p:spPr/>
        <p:txBody>
          <a:bodyPr/>
          <a:lstStyle/>
          <a:p>
            <a:pPr lvl="0"/>
            <a:r>
              <a:rPr lang="en-US" dirty="0" smtClean="0">
                <a:latin typeface="Arial" pitchFamily="34" charset="0"/>
                <a:cs typeface="Arial" pitchFamily="34" charset="0"/>
              </a:rPr>
              <a:t>There are three types of subquery</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1371600"/>
            <a:ext cx="8534400" cy="685800"/>
          </a:xfrm>
          <a:prstGeom prst="rect">
            <a:avLst/>
          </a:prstGeom>
          <a:noFill/>
        </p:spPr>
        <p:txBody>
          <a:bodyPr>
            <a:noAutofit/>
          </a:bodyPr>
          <a:lstStyle/>
          <a:p>
            <a:pPr lvl="0" algn="ctr">
              <a:spcBef>
                <a:spcPct val="0"/>
              </a:spcBef>
              <a:defRPr/>
            </a:pPr>
            <a:endParaRPr lang="en-US" sz="3200" dirty="0" smtClean="0">
              <a:latin typeface="Arial" pitchFamily="34" charset="0"/>
              <a:cs typeface="Arial" pitchFamily="34" charset="0"/>
            </a:endParaRPr>
          </a:p>
          <a:p>
            <a:pPr lvl="0" algn="ctr">
              <a:spcBef>
                <a:spcPct val="0"/>
              </a:spcBef>
              <a:defRPr/>
            </a:pPr>
            <a:endParaRPr kumimoji="0" lang="en-US" sz="3200" b="1" i="1" u="none" strike="noStrike" kern="1200" cap="none" spc="0" normalizeH="0" baseline="0" noProof="0" dirty="0" smtClean="0">
              <a:ln>
                <a:noFill/>
              </a:ln>
              <a:effectLst/>
              <a:uLnTx/>
              <a:uFillTx/>
              <a:latin typeface="Arial" pitchFamily="34" charset="0"/>
              <a:cs typeface="Arial" pitchFamily="34" charset="0"/>
            </a:endParaRPr>
          </a:p>
        </p:txBody>
      </p:sp>
      <p:sp>
        <p:nvSpPr>
          <p:cNvPr id="3" name="Rectangle 2"/>
          <p:cNvSpPr/>
          <p:nvPr/>
        </p:nvSpPr>
        <p:spPr>
          <a:xfrm>
            <a:off x="228600" y="39469"/>
            <a:ext cx="8686800" cy="646331"/>
          </a:xfrm>
          <a:prstGeom prst="rect">
            <a:avLst/>
          </a:prstGeom>
        </p:spPr>
        <p:txBody>
          <a:bodyPr wrap="square">
            <a:spAutoFit/>
          </a:bodyPr>
          <a:lstStyle/>
          <a:p>
            <a:pPr algn="r"/>
            <a:r>
              <a:rPr lang="en-US" sz="3600" b="1" i="1" dirty="0" smtClean="0">
                <a:solidFill>
                  <a:srgbClr val="FF9900"/>
                </a:solidFill>
                <a:latin typeface="Arial" pitchFamily="34" charset="0"/>
                <a:cs typeface="Arial" pitchFamily="34" charset="0"/>
              </a:rPr>
              <a:t>Subqueries </a:t>
            </a:r>
          </a:p>
        </p:txBody>
      </p:sp>
      <p:sp>
        <p:nvSpPr>
          <p:cNvPr id="4" name="Rectangle 3"/>
          <p:cNvSpPr/>
          <p:nvPr/>
        </p:nvSpPr>
        <p:spPr>
          <a:xfrm>
            <a:off x="228600" y="2274838"/>
            <a:ext cx="8763000" cy="2585323"/>
          </a:xfrm>
          <a:prstGeom prst="rect">
            <a:avLst/>
          </a:prstGeom>
          <a:solidFill>
            <a:schemeClr val="bg1">
              <a:lumMod val="95000"/>
            </a:schemeClr>
          </a:solidFill>
        </p:spPr>
        <p:txBody>
          <a:bodyPr wrap="square">
            <a:spAutoFit/>
          </a:bodyPr>
          <a:lstStyle/>
          <a:p>
            <a:pPr marL="342900" lvl="0" indent="-342900">
              <a:lnSpc>
                <a:spcPct val="150000"/>
              </a:lnSpc>
              <a:spcBef>
                <a:spcPct val="0"/>
              </a:spcBef>
              <a:buFont typeface="+mj-lt"/>
              <a:buAutoNum type="arabicPeriod"/>
              <a:defRPr/>
            </a:pPr>
            <a:r>
              <a:rPr lang="en-US" sz="3600" dirty="0" smtClean="0">
                <a:latin typeface="Arial" pitchFamily="34" charset="0"/>
                <a:cs typeface="Arial" pitchFamily="34" charset="0"/>
              </a:rPr>
              <a:t>Scalar Subquery  </a:t>
            </a:r>
          </a:p>
          <a:p>
            <a:pPr marL="342900" lvl="0" indent="-342900">
              <a:lnSpc>
                <a:spcPct val="150000"/>
              </a:lnSpc>
              <a:spcBef>
                <a:spcPct val="0"/>
              </a:spcBef>
              <a:buFont typeface="+mj-lt"/>
              <a:buAutoNum type="arabicPeriod"/>
              <a:defRPr/>
            </a:pPr>
            <a:r>
              <a:rPr lang="en-US" sz="3600" dirty="0" smtClean="0">
                <a:latin typeface="Arial" pitchFamily="34" charset="0"/>
                <a:cs typeface="Arial" pitchFamily="34" charset="0"/>
              </a:rPr>
              <a:t>Inline View</a:t>
            </a:r>
          </a:p>
          <a:p>
            <a:pPr marL="342900" lvl="0" indent="-342900">
              <a:lnSpc>
                <a:spcPct val="150000"/>
              </a:lnSpc>
              <a:spcBef>
                <a:spcPct val="0"/>
              </a:spcBef>
              <a:buFont typeface="+mj-lt"/>
              <a:buAutoNum type="arabicPeriod"/>
              <a:defRPr/>
            </a:pPr>
            <a:r>
              <a:rPr lang="en-US" sz="3600" dirty="0" smtClean="0">
                <a:latin typeface="Arial" pitchFamily="34" charset="0"/>
                <a:cs typeface="Arial" pitchFamily="34" charset="0"/>
              </a:rPr>
              <a:t>Nested Subquery</a:t>
            </a:r>
          </a:p>
        </p:txBody>
      </p:sp>
      <p:sp>
        <p:nvSpPr>
          <p:cNvPr id="5" name="Rectangle 4"/>
          <p:cNvSpPr/>
          <p:nvPr/>
        </p:nvSpPr>
        <p:spPr>
          <a:xfrm>
            <a:off x="228600" y="1295400"/>
            <a:ext cx="8763000" cy="523220"/>
          </a:xfrm>
          <a:prstGeom prst="rect">
            <a:avLst/>
          </a:prstGeom>
        </p:spPr>
        <p:txBody>
          <a:bodyPr wrap="square">
            <a:spAutoFit/>
          </a:bodyPr>
          <a:lstStyle/>
          <a:p>
            <a:pPr lvl="0" algn="r"/>
            <a:r>
              <a:rPr lang="en-US" sz="2800" dirty="0" smtClean="0">
                <a:latin typeface="Arial" pitchFamily="34" charset="0"/>
                <a:cs typeface="Arial" pitchFamily="34" charset="0"/>
              </a:rPr>
              <a:t>Types of subquery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3881</TotalTime>
  <Words>7664</Words>
  <Application>Microsoft Office PowerPoint</Application>
  <PresentationFormat>On-screen Show (4:3)</PresentationFormat>
  <Paragraphs>1357</Paragraphs>
  <Slides>206</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206</vt:i4>
      </vt:variant>
    </vt:vector>
  </HeadingPairs>
  <TitlesOfParts>
    <vt:vector size="217" baseType="lpstr">
      <vt:lpstr>Arial</vt:lpstr>
      <vt:lpstr>Arial Unicode MS</vt:lpstr>
      <vt:lpstr>Bookman Old Style</vt:lpstr>
      <vt:lpstr>Cambria</vt:lpstr>
      <vt:lpstr>Century</vt:lpstr>
      <vt:lpstr>Gill Sans MT</vt:lpstr>
      <vt:lpstr>MS Mincho</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Statements</vt:lpstr>
      <vt:lpstr>SQL&gt; desc EMP </vt:lpstr>
      <vt:lpstr>SQL&gt; SELECT * from  EMP;</vt:lpstr>
      <vt:lpstr>SQL&gt; SELECT empno, ename, job, sal  from  EMP;</vt:lpstr>
      <vt:lpstr>SQL&gt; SELECT empno as EmployeeNumber, ename EmployeeName from EMP;</vt:lpstr>
      <vt:lpstr>SQL&gt; SELECT sal, comm, sal+1000 as "New Salary" from EMP;</vt:lpstr>
      <vt:lpstr>SQL&gt; SELECT sal, comm, sal + comm as "Salary" from EMP;</vt:lpstr>
      <vt:lpstr>General Functions</vt:lpstr>
      <vt:lpstr>SQL&gt; SELECT sal, comm, NVL (comm,0) as "Commission" from EMP;</vt:lpstr>
      <vt:lpstr>SQL&gt; SELECT sal, comm, NVL (comm,1000, 2000) as "Commission" from EMP;</vt:lpstr>
      <vt:lpstr>SQL&gt; SELECT deptno, NULLIF (deptno,10) from EMP;</vt:lpstr>
      <vt:lpstr>SQL&gt; SELECT COALESCE (address1, address2, address3) Address from  EMP;</vt:lpstr>
      <vt:lpstr>SQL&gt; SELECT DECODE (NULL, NULL, 'EQUAL', 'NOT EQUAL') FROM DUAL;</vt:lpstr>
      <vt:lpstr>SQL&gt; SELECT ename, CASE WHEN sal &lt; 200 THEN 'GRADE 1'  WHEN sal &gt; 200 AND sal &lt; 5000 THEN 'GRADE 2'  ELSE 'GRADE 3'  END CASE  from EMP;</vt:lpstr>
      <vt:lpstr>SQL&gt; SELECT UNIQUE * from  EMP; SQL&gt; SELECT DISTINCT job from EMP; </vt:lpstr>
      <vt:lpstr>CALUSES in SELECT statement</vt:lpstr>
      <vt:lpstr>PowerPoint Presentation</vt:lpstr>
      <vt:lpstr>SQL&gt; SELECT * from  EMP ORDER BY ENAME;</vt:lpstr>
      <vt:lpstr>PowerPoint Presentation</vt:lpstr>
      <vt:lpstr>SQL&gt; SELECT sysdate, current_date, systimestamp, current_timestamp  from DUAL;</vt:lpstr>
      <vt:lpstr>SQL&gt; SELECT round(sysdate)  from DUAL;</vt:lpstr>
      <vt:lpstr>Datetime Formats</vt:lpstr>
      <vt:lpstr>SQL&gt; SELECT to_char (sysdate, 'D') from DUAL;</vt:lpstr>
      <vt:lpstr>SQL&gt; SELECT to_char (sysdate, 'W') from DUAL;</vt:lpstr>
      <vt:lpstr>SQL&gt; SELECT to_char (sysdate, 'YY') from DUAL;</vt:lpstr>
      <vt:lpstr>SQL&gt; SELECT to_char (sysdate, 'HH') from DUAL;</vt:lpstr>
      <vt:lpstr>Number Formats</vt:lpstr>
      <vt:lpstr>SQL&gt; SELECT to_char (sal, '9999') from DUAL;</vt:lpstr>
      <vt:lpstr>SQL&gt; SELECT to_char (sal, '9999S') from DUAL;</vt:lpstr>
      <vt:lpstr>SQL&gt; ALTER session set nls_currency = 'Rs.';</vt:lpstr>
      <vt:lpstr>String Functions</vt:lpstr>
      <vt:lpstr>SQL&gt; SELECT LOWER (ename)  from DUAL;</vt:lpstr>
      <vt:lpstr>SQL&gt; SELECT COALESCE (null,20,30) from DUAL;</vt:lpstr>
      <vt:lpstr>SQL&gt; SELECT TRIM ('   HelloWorld     ') from DUAL;</vt:lpstr>
      <vt:lpstr>Numeric Functions</vt:lpstr>
      <vt:lpstr>SQL&gt; SELECT abs (-100) from DUAL;</vt:lpstr>
      <vt:lpstr>Date Functions</vt:lpstr>
      <vt:lpstr>SQL&gt; SELECT MONTHS_BETWEEN ('01-SEP-95', '11-JAN-94') from DUAL;</vt:lpstr>
      <vt:lpstr>SQL&gt; ALTER session set nls_date_format = 'dd-Mon-yyyy';</vt:lpstr>
      <vt:lpstr>PowerPoint Presentation</vt:lpstr>
      <vt:lpstr>SQL&gt; SELECT dbms_random.string ('a', 20) from DUAL;</vt:lpstr>
      <vt:lpstr>SQL&gt; SELECT dbms_random.value () from DUAL; SQL&gt; SELECT dbms_random.value (1,100) from DUAL;</vt:lpstr>
      <vt:lpstr>PowerPoint Presentation</vt:lpstr>
      <vt:lpstr>SQL&gt; SELECT * from EMP  WHERE SAL &gt; 1500;</vt:lpstr>
      <vt:lpstr>SQL&gt; SELECT * from  EMP WHERE  JOB = 'MANAGER' or  JOB = 'SALESMAN';</vt:lpstr>
      <vt:lpstr>SQL&gt; SELECT * from EMP WHERE  HIREDATE  =  '28-SEP-81';</vt:lpstr>
      <vt:lpstr> BETWEEN, IN and LIKE Operator </vt:lpstr>
      <vt:lpstr>SQL&gt; SELECT * from EMP where sal  BETWEEN 1500 and 3000;</vt:lpstr>
      <vt:lpstr>SQL&gt; SELECT * from EMP where hiredate BETWEEN '01-MAY-81' and '03-DEC-81';</vt:lpstr>
      <vt:lpstr>SQL&gt; SELECT * from EMP where job  IN ('SALESMAN', 'MANAGER');</vt:lpstr>
      <vt:lpstr>SQL&gt; SELECT * from EMP where sal  IN (1500, 3000);</vt:lpstr>
      <vt:lpstr>SQL&gt; SELECT * from EMP where ename  LIKE 'A%';</vt:lpstr>
      <vt:lpstr>SQL&gt; SELECT * from EMP where sal LIKE '2%';</vt:lpstr>
      <vt:lpstr>PowerPoint Presentation</vt:lpstr>
      <vt:lpstr>SQL&gt; SELECT ROWNUM, EMP.*  from EMP     </vt:lpstr>
      <vt:lpstr>PowerPoint Presentation</vt:lpstr>
      <vt:lpstr>  SQL&gt; SELECT * from EMP order by sal desc fetch first 5 rows only;   </vt:lpstr>
      <vt:lpstr>  SQL&gt; SELECT * from EMP order by sal desc fetch first 5 rows with ties;   </vt:lpstr>
      <vt:lpstr> Aggregate/Group functions  </vt:lpstr>
      <vt:lpstr>PowerPoint Presentation</vt:lpstr>
      <vt:lpstr>PowerPoint Presentation</vt:lpstr>
      <vt:lpstr>SQL&gt; SELECT SUM(sal) from EMP; SQL&gt; SELECT SUM(UNIQUE sal)  from EMP;</vt:lpstr>
      <vt:lpstr>There are 3 places where aggregate functions can appear in a query</vt:lpstr>
      <vt:lpstr>PowerPoint Presentation</vt:lpstr>
      <vt:lpstr>SQL&gt; SELECT job from  EMP  GROUP  BY JOB;</vt:lpstr>
      <vt:lpstr>SQL&gt; SELECT job,SUM(sal) from  EMP GROUP  BY JOB;</vt:lpstr>
      <vt:lpstr>PowerPoint Presentation</vt:lpstr>
      <vt:lpstr>SQL&gt; SELECT job, SUM(sal) from EMP GROUP BY JOB HAVING SUM (sal) &gt; 2500;</vt:lpstr>
      <vt:lpstr>PowerPoint Presentation</vt:lpstr>
      <vt:lpstr>PowerPoint Presentation</vt:lpstr>
      <vt:lpstr> Subquery </vt:lpstr>
      <vt:lpstr>PowerPoint Presentation</vt:lpstr>
      <vt:lpstr>PowerPoint Presentation</vt:lpstr>
      <vt:lpstr>PowerPoint Presentation</vt:lpstr>
      <vt:lpstr>PowerPoint Presentation</vt:lpstr>
      <vt:lpstr>PowerPoint Presentation</vt:lpstr>
      <vt:lpstr>SQL&gt; SELECT job, LISTAGG (ENAME,',') WITHIN GROUP (ORDER BY JOB) from EMP group by job;</vt:lpstr>
      <vt:lpstr>PowerPoint Presentation</vt:lpstr>
      <vt:lpstr>PowerPoint Presentation</vt:lpstr>
      <vt:lpstr>SQL&gt; SELECT * from  EMP, DEPT;</vt:lpstr>
      <vt:lpstr>SQL&gt; SELECT * from  EMP CROSS JOIN DEPT;</vt:lpstr>
      <vt:lpstr>SQL&gt; SELECT * from  EMP, DEPT where EMP.DEPTNO = DEPT.DEPTNO;</vt:lpstr>
      <vt:lpstr>SQL&gt; SELECT * from  EMP INNER JOIN DEPT ON EMP.DEPTNO = DEPT.DEPTNO;</vt:lpstr>
      <vt:lpstr>SQL&gt; SELECT * from  EMP INNER JOIN DEPT USING (DEPTNO);</vt:lpstr>
      <vt:lpstr>SQL&gt; SELECT * from  EMP NATURAL  JOIN DEPT;</vt:lpstr>
      <vt:lpstr>SQL&gt; SELECT * from  EMP SIMPLE JOIN DEPT USING (DEPTNO);</vt:lpstr>
      <vt:lpstr>SQL&gt; SELECT * from  EMP, DEPT where EMP.DEPTNO = DEPT.DEPTNO (+);</vt:lpstr>
      <vt:lpstr>SQL&gt; SELECT * from  EMP LEFT OUTER JOIN  DEPT ON EMP.DEPTNO = DEPT.DEPTNO ;</vt:lpstr>
      <vt:lpstr>SQL&gt; SELECT * from  EMP, DEPT where EMP.DEPTNO (+) = DEPT.DEPTNO;</vt:lpstr>
      <vt:lpstr>SQL&gt; SELECT * from  EMP RIGHT OUTER JOIN  DEPT ON EMP.DEPTNO = DEPT.DEPTNO ;</vt:lpstr>
      <vt:lpstr>SQL&gt; SELECT * from  EMP FULL OUTER JOIN  DEPT ON EMP.DEPTNO = DEPT.DEPTNO ;</vt:lpstr>
      <vt:lpstr>PowerPoint Presentation</vt:lpstr>
      <vt:lpstr>PowerPoint Presentation</vt:lpstr>
      <vt:lpstr>SQL&gt; SELECT deptno from EMP UNION  SELECT deptno from DEPT;</vt:lpstr>
      <vt:lpstr>SQL&gt; SELECT deptno from EMP UNION ALL  SELECT deptno from DEPT;</vt:lpstr>
      <vt:lpstr>SQL&gt; SELECT deptno from EMP INTERSECT SELECT deptno from DEPT;</vt:lpstr>
      <vt:lpstr>SQL&gt; SELECT deptno from DEPT MINUS  SELECT deptno from EMP;</vt:lpstr>
      <vt:lpstr>PowerPoint Presentation</vt:lpstr>
      <vt:lpstr>SQL&gt; CREATE table EMPLOYEE AS SELECT *  from EMP;</vt:lpstr>
      <vt:lpstr>PowerPoint Presentation</vt:lpstr>
      <vt:lpstr>PowerPoint Presentation</vt:lpstr>
      <vt:lpstr>SQL&gt; SELECT ROWID, EMP.*  from EMP     </vt:lpstr>
      <vt:lpstr>PowerPoint Presentation</vt:lpstr>
      <vt:lpstr>PowerPoint Presentation</vt:lpstr>
      <vt:lpstr>PowerPoint Presentation</vt:lpstr>
      <vt:lpstr>SQL&gt; INSERT into DEPT values (50, 'PURCHASE', 'PUNE') ;</vt:lpstr>
      <vt:lpstr>PowerPoint Presentation</vt:lpstr>
      <vt:lpstr>PowerPoint Presentation</vt:lpstr>
      <vt:lpstr>SQL&gt; INSERT into DEPT values (50, 'PURCHASE', 'PUNE') RETURNING ROWID INTO :X;</vt:lpstr>
      <vt:lpstr>PowerPoint Presentation</vt:lpstr>
      <vt:lpstr>SQL&gt; INSERT into EMPLOYEE  SELECT * from EMP;</vt:lpstr>
      <vt:lpstr>PowerPoint Presentation</vt:lpstr>
      <vt:lpstr>Example Next</vt:lpstr>
      <vt:lpstr>PowerPoint Presentation</vt:lpstr>
      <vt:lpstr>Example Next</vt:lpstr>
      <vt:lpstr>PowerPoint Presentation</vt:lpstr>
      <vt:lpstr>PowerPoint Presentation</vt:lpstr>
      <vt:lpstr>SQL&gt; UPDATE EMP set sal = sal + 1000;</vt:lpstr>
      <vt:lpstr>PowerPoint Presentation</vt:lpstr>
      <vt:lpstr>SQL&gt; DELETE from EMP where sal &gt;= 3000;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Next</vt:lpstr>
      <vt:lpstr>PowerPoint Presentation</vt:lpstr>
      <vt:lpstr>PowerPoint Presentation</vt:lpstr>
      <vt:lpstr>PowerPoint Presentation</vt:lpstr>
      <vt:lpstr>PowerPoint Presentation</vt:lpstr>
      <vt:lpstr>PowerPoint Presentation</vt:lpstr>
      <vt:lpstr>Example 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SQL&gt; ALTER TABLE  Person MODIFY Password INVISIBLE;  </vt:lpstr>
      <vt:lpstr>SQL&gt; ALTER TABLE  Person MODIFY Password VISIBLE;  </vt:lpstr>
      <vt:lpstr>PowerPoint Presentation</vt:lpstr>
      <vt:lpstr>Example Next</vt:lpstr>
      <vt:lpstr>SQL&gt; DROP TABLE Persons;  </vt:lpstr>
      <vt:lpstr>SQL&gt; DROP TABLE Persons Cascade Constraints;  </vt:lpstr>
      <vt:lpstr>SQL&gt; DROP TABLE Persons Purge;  </vt:lpstr>
      <vt:lpstr>PowerPoint Presentation</vt:lpstr>
      <vt:lpstr>SQL&gt; FLASHBACK TABLE Persons TO BEFORE DROP;</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1068</cp:revision>
  <dcterms:created xsi:type="dcterms:W3CDTF">2015-10-09T06:09:34Z</dcterms:created>
  <dcterms:modified xsi:type="dcterms:W3CDTF">2017-05-16T04:50:13Z</dcterms:modified>
</cp:coreProperties>
</file>