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6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59" r:id="rId23"/>
    <p:sldId id="1436" r:id="rId24"/>
    <p:sldId id="1466" r:id="rId25"/>
    <p:sldId id="1437" r:id="rId26"/>
    <p:sldId id="1467" r:id="rId27"/>
    <p:sldId id="1473" r:id="rId28"/>
    <p:sldId id="1474" r:id="rId29"/>
    <p:sldId id="1460" r:id="rId30"/>
    <p:sldId id="1451" r:id="rId31"/>
    <p:sldId id="1452" r:id="rId32"/>
    <p:sldId id="1457" r:id="rId33"/>
    <p:sldId id="1465" r:id="rId34"/>
    <p:sldId id="1454" r:id="rId35"/>
    <p:sldId id="1456" r:id="rId36"/>
    <p:sldId id="1455" r:id="rId37"/>
    <p:sldId id="1458" r:id="rId38"/>
    <p:sldId id="1461" r:id="rId39"/>
    <p:sldId id="1462" r:id="rId40"/>
    <p:sldId id="1463" r:id="rId41"/>
    <p:sldId id="1464" r:id="rId42"/>
    <p:sldId id="1475" r:id="rId43"/>
    <p:sldId id="1476" r:id="rId44"/>
    <p:sldId id="1469" r:id="rId45"/>
    <p:sldId id="1470" r:id="rId46"/>
    <p:sldId id="1472" r:id="rId47"/>
    <p:sldId id="947" r:id="rId48"/>
    <p:sldId id="1446" r:id="rId49"/>
    <p:sldId id="1444" r:id="rId50"/>
    <p:sldId id="1445" r:id="rId51"/>
    <p:sldId id="1450" r:id="rId52"/>
    <p:sldId id="1468" r:id="rId53"/>
    <p:sldId id="1430" r:id="rId54"/>
    <p:sldId id="1431" r:id="rId55"/>
    <p:sldId id="1432" r:id="rId56"/>
    <p:sldId id="1433" r:id="rId57"/>
    <p:sldId id="1471" r:id="rId58"/>
    <p:sldId id="1442" r:id="rId59"/>
    <p:sldId id="1447" r:id="rId60"/>
    <p:sldId id="1448" r:id="rId61"/>
    <p:sldId id="1449" r:id="rId62"/>
    <p:sldId id="1424" r:id="rId63"/>
    <p:sldId id="1421" r:id="rId64"/>
    <p:sldId id="35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7E"/>
    <a:srgbClr val="F63122"/>
    <a:srgbClr val="FD8603"/>
    <a:srgbClr val="329909"/>
    <a:srgbClr val="39AE0A"/>
    <a:srgbClr val="840FF9"/>
    <a:srgbClr val="1A4F05"/>
    <a:srgbClr val="164404"/>
    <a:srgbClr val="2B8208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18-04-2022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030400"/>
            <a:ext cx="1168740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empno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013176"/>
            <a:ext cx="116874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>
                <a:solidFill>
                  <a:srgbClr val="F7C120"/>
                </a:solidFill>
                <a:latin typeface="Open Sans"/>
                <a:ea typeface="DejaVu Sans"/>
              </a:rPr>
              <a:t>TTL()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913FB-1ACE-4519-A75B-29E56B5C2F95}"/>
              </a:ext>
            </a:extLst>
          </p:cNvPr>
          <p:cNvSpPr/>
          <p:nvPr/>
        </p:nvSpPr>
        <p:spPr>
          <a:xfrm>
            <a:off x="262558" y="5766355"/>
            <a:ext cx="11594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Cannot use selection function ttl on PRIMARY KEY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8ED1A-55E3-4E2E-B7B5-A7C83D7714B1}"/>
              </a:ext>
            </a:extLst>
          </p:cNvPr>
          <p:cNvSpPr txBox="1"/>
          <p:nvPr/>
        </p:nvSpPr>
        <p:spPr>
          <a:xfrm>
            <a:off x="215542" y="1921676"/>
            <a:ext cx="1182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deptno, dname, loc 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dname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), </a:t>
            </a:r>
            <a:r>
              <a:rPr lang="en-IN" dirty="0">
                <a:latin typeface="Consolas" panose="020B0609020204030204" pitchFamily="49" charset="0"/>
              </a:rPr>
              <a:t>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loc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 FROM</a:t>
            </a:r>
            <a:r>
              <a:rPr lang="en-IN" dirty="0">
                <a:latin typeface="Consolas" panose="020B0609020204030204" pitchFamily="49" charset="0"/>
              </a:rPr>
              <a:t> dept;</a:t>
            </a:r>
          </a:p>
        </p:txBody>
      </p:sp>
    </p:spTree>
    <p:extLst>
      <p:ext uri="{BB962C8B-B14F-4D97-AF65-F5344CB8AC3E}">
        <p14:creationId xmlns:p14="http://schemas.microsoft.com/office/powerpoint/2010/main" val="398363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01579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875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delete_statement::=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DELETE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simple_selection ( ',' simple_selection 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FROM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update_parameter#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IF ( EXISTS | condition ( AND condition)*) ]</a:t>
            </a:r>
          </a:p>
          <a:p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994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counter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The counter type is used to define counter columns. A counter column is a column whose value is a 64-bit signed integer and on which 2 operations are supported: </a:t>
            </a:r>
            <a:r>
              <a:rPr lang="en-US" sz="2400" b="0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incrementing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 and </a:t>
            </a:r>
            <a:r>
              <a:rPr lang="en-US" sz="2400" b="0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decrementing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36A38-213A-443D-AA29-B5AD25294C0F}"/>
              </a:ext>
            </a:extLst>
          </p:cNvPr>
          <p:cNvSpPr/>
          <p:nvPr/>
        </p:nvSpPr>
        <p:spPr>
          <a:xfrm>
            <a:off x="252300" y="4437112"/>
            <a:ext cx="1168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They cannot be used for columns part of the PRIMARY KEY of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Counters do not support expiration.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All non-counter columns in the table must be defined as a part of the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 insert data in a counter column or to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(+)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increase or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(-)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decrease the value of the counter, use the UPDATE command.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30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counter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BBEB6AA-E2D8-48B4-BF4E-69F8218443AC}"/>
              </a:ext>
            </a:extLst>
          </p:cNvPr>
          <p:cNvSpPr/>
          <p:nvPr/>
        </p:nvSpPr>
        <p:spPr>
          <a:xfrm>
            <a:off x="246600" y="2030040"/>
            <a:ext cx="11687400" cy="1629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448E69D-33F0-41C1-97A1-DEF3C4BE9678}"/>
              </a:ext>
            </a:extLst>
          </p:cNvPr>
          <p:cNvSpPr/>
          <p:nvPr/>
        </p:nvSpPr>
        <p:spPr>
          <a:xfrm>
            <a:off x="246600" y="4152275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examAttempt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studentID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subject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attempt 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counter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studentID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subject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A9246-A769-489D-A429-D8C63F909BAB}"/>
              </a:ext>
            </a:extLst>
          </p:cNvPr>
          <p:cNvSpPr txBox="1"/>
          <p:nvPr/>
        </p:nvSpPr>
        <p:spPr>
          <a:xfrm>
            <a:off x="252054" y="5085184"/>
            <a:ext cx="1168194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examAttempt set attempt = attempt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1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studentId=1 and subject='science’;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examAttempt set attempt = attempt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latin typeface="Consolas" panose="020B0609020204030204" pitchFamily="49" charset="0"/>
              </a:rPr>
              <a:t> 1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studentId=1 and subject='science';</a:t>
            </a:r>
          </a:p>
        </p:txBody>
      </p:sp>
    </p:spTree>
    <p:extLst>
      <p:ext uri="{BB962C8B-B14F-4D97-AF65-F5344CB8AC3E}">
        <p14:creationId xmlns:p14="http://schemas.microsoft.com/office/powerpoint/2010/main" val="1272804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collection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350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map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map_key : map_value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32220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060000"/>
            <a:ext cx="116874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</a:t>
            </a:r>
            <a:r>
              <a:rPr lang="en-IN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{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 { 'key1', 'key2'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 </a:t>
            </a:r>
            <a:r>
              <a:rPr lang="en-US" dirty="0">
                <a:latin typeface="Consolas" panose="020B0609020204030204" pitchFamily="49" charset="0"/>
              </a:rPr>
              <a:t>= 22.3072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6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SET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set_name = set_name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['</a:t>
            </a:r>
            <a:r>
              <a:rPr lang="en-US" spc="-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set_items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'] }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18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''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 </a:t>
            </a:r>
            <a:r>
              <a:rPr lang="en-US" sz="1800" b="0" strike="noStrike" spc="-1" dirty="0">
                <a:solidFill>
                  <a:srgbClr val="329909"/>
                </a:solidFill>
                <a:latin typeface="Consolas" panose="020B0609020204030204" pitchFamily="49" charset="0"/>
                <a:ea typeface="SimSun"/>
              </a:rPr>
              <a:t>// </a:t>
            </a:r>
            <a:r>
              <a:rPr lang="en-IN" b="0" i="0" dirty="0">
                <a:solidFill>
                  <a:srgbClr val="329909"/>
                </a:solidFill>
                <a:effectLst/>
                <a:latin typeface="Consolas" panose="020B0609020204030204" pitchFamily="49" charset="0"/>
              </a:rPr>
              <a:t>remove all elements</a:t>
            </a:r>
            <a:endParaRPr lang="en-IN" spc="-1" dirty="0">
              <a:solidFill>
                <a:srgbClr val="329909"/>
              </a:solidFill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list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A174-40B6-42A4-94CB-9A7B26EBE240}"/>
              </a:ext>
            </a:extLst>
          </p:cNvPr>
          <p:cNvSpPr txBox="1"/>
          <p:nvPr/>
        </p:nvSpPr>
        <p:spPr>
          <a:xfrm>
            <a:off x="246600" y="3906000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books(id, author, publisher, title)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 </a:t>
            </a:r>
            <a:r>
              <a:rPr lang="en-IN" dirty="0">
                <a:latin typeface="Consolas" panose="020B0609020204030204" pitchFamily="49" charset="0"/>
              </a:rPr>
              <a:t>'saleel', 'sharmin'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IN" dirty="0">
                <a:latin typeface="Consolas" panose="020B0609020204030204" pitchFamily="49" charset="0"/>
              </a:rPr>
              <a:t>'ABC', 'PQR' ], 'redis’);</a:t>
            </a:r>
          </a:p>
          <a:p>
            <a:endParaRPr lang="en-IN" sz="800" dirty="0">
              <a:latin typeface="Consolas" panose="020B0609020204030204" pitchFamily="49" charset="0"/>
            </a:endParaRPr>
          </a:p>
          <a:p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"abc",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, "publisher":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"xxx", "</a:t>
            </a:r>
            <a:r>
              <a:rPr lang="en-US" dirty="0" err="1">
                <a:latin typeface="Consolas" panose="020B0609020204030204" pitchFamily="49" charset="0"/>
              </a:rPr>
              <a:t>yyy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square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150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publisher[0]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= 'ABC publisher'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list_name = ['list_item' [, 'list_item'] . . .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| list_name = list_name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['list_item' [, 'list_item'] . . . ]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6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user defined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258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4584323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list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 address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FDADF5F-75B5-4364-83C6-4FB86236AD1B}"/>
              </a:ext>
            </a:extLst>
          </p:cNvPr>
          <p:cNvSpPr/>
          <p:nvPr/>
        </p:nvSpPr>
        <p:spPr>
          <a:xfrm>
            <a:off x="246600" y="3637186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TYPE</a:t>
            </a:r>
            <a:r>
              <a:rPr lang="en-US" sz="1800" b="0" strike="noStrike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address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line1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city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state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pin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int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80244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F489D79-C5EA-43D4-AC7C-D553ACDF4857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2013B-484F-4E25-8DCF-A11FA3D0F52E}"/>
              </a:ext>
            </a:extLst>
          </p:cNvPr>
          <p:cNvSpPr txBox="1"/>
          <p:nvPr/>
        </p:nvSpPr>
        <p:spPr>
          <a:xfrm>
            <a:off x="246600" y="343059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title, author, publisher, address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2, 'redis',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'saleel', 'sharmin'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'global', 'private'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 'paud road', "city": 'pune', "state": MH', "pin":420038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"id":2,"title":"mongoDB", "author":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"Author1", "Author2", "Author3"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"publisher":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"Publisher1", "Publisher2"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,"address":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"line1":"paud Road",  "city":"pune", "state":"MH", "pin":100011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07705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addess.city='Baroda'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68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tuple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 tuple data type is useful when we need to accommodate many fields we can accommodate maximum </a:t>
            </a:r>
            <a:r>
              <a:rPr lang="en-US" sz="1800" b="1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32768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 fields.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11627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tuple datatype –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989114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CREATE TABLE machine_details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machineID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machineDetails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tuple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'&lt;'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'&gt;’</a:t>
            </a:r>
          </a:p>
          <a:p>
            <a:endParaRPr lang="en-US" sz="6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tuple_literal::= '(' term( ',' term )* ')'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A8454B-4B54-4191-8186-DA458D072CAE}"/>
              </a:ext>
            </a:extLst>
          </p:cNvPr>
          <p:cNvSpPr txBox="1"/>
          <p:nvPr/>
        </p:nvSpPr>
        <p:spPr>
          <a:xfrm>
            <a:off x="246600" y="4005064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machine_details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machineID, machineDetails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'192.168.100.10', 'stp5', 'windows10'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machine_details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"machineID": 2, "machineDetails":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"192.168.100.10", "stp5", "windows10"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 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06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frozen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077006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076D27-6BA0-44DB-A7E7-228B41F43FB8}"/>
              </a:ext>
            </a:extLst>
          </p:cNvPr>
          <p:cNvGrpSpPr/>
          <p:nvPr/>
        </p:nvGrpSpPr>
        <p:grpSpPr>
          <a:xfrm>
            <a:off x="246600" y="3717032"/>
            <a:ext cx="11687400" cy="2517085"/>
            <a:chOff x="246600" y="3717032"/>
            <a:chExt cx="11687400" cy="2517085"/>
          </a:xfrm>
        </p:grpSpPr>
        <p:sp>
          <p:nvSpPr>
            <p:cNvPr id="12" name="CustomShape 2">
              <a:extLst>
                <a:ext uri="{FF2B5EF4-FFF2-40B4-BE49-F238E27FC236}">
                  <a16:creationId xmlns:a16="http://schemas.microsoft.com/office/drawing/2014/main" id="{4F0B3FD2-AB15-469E-8DBF-548155734C77}"/>
                </a:ext>
              </a:extLst>
            </p:cNvPr>
            <p:cNvSpPr/>
            <p:nvPr/>
          </p:nvSpPr>
          <p:spPr>
            <a:xfrm>
              <a:off x="246600" y="3717032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location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name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location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map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float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&gt;,  isActive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boolean,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3" name="CustomShape 2">
              <a:extLst>
                <a:ext uri="{FF2B5EF4-FFF2-40B4-BE49-F238E27FC236}">
                  <a16:creationId xmlns:a16="http://schemas.microsoft.com/office/drawing/2014/main" id="{79653DE4-47F1-4108-9B22-FE9F9FE828A8}"/>
                </a:ext>
              </a:extLst>
            </p:cNvPr>
            <p:cNvSpPr/>
            <p:nvPr/>
          </p:nvSpPr>
          <p:spPr>
            <a:xfrm>
              <a:off x="246600" y="4653136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author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set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4" name="CustomShape 2">
              <a:extLst>
                <a:ext uri="{FF2B5EF4-FFF2-40B4-BE49-F238E27FC236}">
                  <a16:creationId xmlns:a16="http://schemas.microsoft.com/office/drawing/2014/main" id="{396348A5-44D0-45C8-8C26-2F4DCB037F3E}"/>
                </a:ext>
              </a:extLst>
            </p:cNvPr>
            <p:cNvSpPr/>
            <p:nvPr/>
          </p:nvSpPr>
          <p:spPr>
            <a:xfrm>
              <a:off x="246600" y="5589240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publisher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list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&gt; &gt;,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</p:grpSp>
      <p:sp>
        <p:nvSpPr>
          <p:cNvPr id="16" name="CustomShape 6">
            <a:extLst>
              <a:ext uri="{FF2B5EF4-FFF2-40B4-BE49-F238E27FC236}">
                <a16:creationId xmlns:a16="http://schemas.microsoft.com/office/drawing/2014/main" id="{09347743-1D85-4D54-9202-1BA9908AA32D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407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 - UPDATE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47194A-0ED6-4188-BD00-BAF8F9CEF334}"/>
              </a:ext>
            </a:extLst>
          </p:cNvPr>
          <p:cNvGrpSpPr/>
          <p:nvPr/>
        </p:nvGrpSpPr>
        <p:grpSpPr>
          <a:xfrm>
            <a:off x="246600" y="2157281"/>
            <a:ext cx="11687400" cy="1055695"/>
            <a:chOff x="246600" y="1939516"/>
            <a:chExt cx="11687400" cy="10556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83E49B-89F0-46CB-AC01-1DE358DBDA87}"/>
                </a:ext>
              </a:extLst>
            </p:cNvPr>
            <p:cNvSpPr txBox="1"/>
            <p:nvPr/>
          </p:nvSpPr>
          <p:spPr>
            <a:xfrm>
              <a:off x="246600" y="2348880"/>
              <a:ext cx="11687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IN" dirty="0">
                  <a:latin typeface="Consolas" panose="020B0609020204030204" pitchFamily="49" charset="0"/>
                </a:rPr>
                <a:t> location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IN" dirty="0">
                  <a:latin typeface="Consolas" panose="020B0609020204030204" pitchFamily="49" charset="0"/>
                </a:rPr>
                <a:t> location = { 'latitude': 18.5204, 'longitude': 73.8567 }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IN" dirty="0">
                  <a:latin typeface="Consolas" panose="020B0609020204030204" pitchFamily="49" charset="0"/>
                </a:rPr>
                <a:t> id=1;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196D51-1AEC-41B2-86E1-569423CB2715}"/>
                </a:ext>
              </a:extLst>
            </p:cNvPr>
            <p:cNvSpPr txBox="1"/>
            <p:nvPr/>
          </p:nvSpPr>
          <p:spPr>
            <a:xfrm>
              <a:off x="246600" y="1939516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MAP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,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 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&gt; &gt;</a:t>
              </a:r>
              <a:endParaRPr lang="en-IN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6FFD05-4373-4D71-8BD3-E39E9DB0C22D}"/>
              </a:ext>
            </a:extLst>
          </p:cNvPr>
          <p:cNvGrpSpPr/>
          <p:nvPr/>
        </p:nvGrpSpPr>
        <p:grpSpPr>
          <a:xfrm>
            <a:off x="246600" y="3846674"/>
            <a:ext cx="11695626" cy="806462"/>
            <a:chOff x="246600" y="3639942"/>
            <a:chExt cx="11695626" cy="8064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0A1764-7EC2-4889-A1EC-B8B4CFBCBED1}"/>
                </a:ext>
              </a:extLst>
            </p:cNvPr>
            <p:cNvSpPr txBox="1"/>
            <p:nvPr/>
          </p:nvSpPr>
          <p:spPr>
            <a:xfrm>
              <a:off x="246600" y="3639942"/>
              <a:ext cx="11695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SET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&gt; &gt;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E22BE1-93CF-43DC-917D-8F63C3395893}"/>
                </a:ext>
              </a:extLst>
            </p:cNvPr>
            <p:cNvSpPr txBox="1"/>
            <p:nvPr/>
          </p:nvSpPr>
          <p:spPr>
            <a:xfrm>
              <a:off x="246600" y="4077072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dirty="0">
                  <a:latin typeface="Consolas" panose="020B0609020204030204" pitchFamily="49" charset="0"/>
                </a:rPr>
                <a:t> books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 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US" dirty="0">
                  <a:latin typeface="Consolas" panose="020B0609020204030204" pitchFamily="49" charset="0"/>
                </a:rPr>
                <a:t> author = {'ruhan'}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dirty="0">
                  <a:latin typeface="Consolas" panose="020B0609020204030204" pitchFamily="49" charset="0"/>
                </a:rPr>
                <a:t> id=1;</a:t>
              </a:r>
              <a:endParaRPr lang="en-IN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D3063F-90B6-48D4-8D7F-26880C98E37E}"/>
              </a:ext>
            </a:extLst>
          </p:cNvPr>
          <p:cNvGrpSpPr/>
          <p:nvPr/>
        </p:nvGrpSpPr>
        <p:grpSpPr>
          <a:xfrm>
            <a:off x="246600" y="5302949"/>
            <a:ext cx="11687400" cy="1006371"/>
            <a:chOff x="246600" y="5373216"/>
            <a:chExt cx="11687400" cy="100637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F502F3-C6C4-46E9-A5EB-68FF9EC78464}"/>
                </a:ext>
              </a:extLst>
            </p:cNvPr>
            <p:cNvSpPr txBox="1"/>
            <p:nvPr/>
          </p:nvSpPr>
          <p:spPr>
            <a:xfrm>
              <a:off x="246600" y="5373216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LIST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 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&gt; &gt;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485CAB-8E89-4502-B181-98D935B5F22F}"/>
                </a:ext>
              </a:extLst>
            </p:cNvPr>
            <p:cNvSpPr txBox="1"/>
            <p:nvPr/>
          </p:nvSpPr>
          <p:spPr>
            <a:xfrm>
              <a:off x="246600" y="5733256"/>
              <a:ext cx="11687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IN" dirty="0">
                  <a:latin typeface="Consolas" panose="020B0609020204030204" pitchFamily="49" charset="0"/>
                </a:rPr>
                <a:t> location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IN" dirty="0">
                  <a:latin typeface="Consolas" panose="020B0609020204030204" pitchFamily="49" charset="0"/>
                </a:rPr>
                <a:t> location = { 'latitude': 18.5204, 'longitude': 73.8567 }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IN" dirty="0">
                  <a:latin typeface="Consolas" panose="020B0609020204030204" pitchFamily="49" charset="0"/>
                </a:rPr>
                <a:t> id=1;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7590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//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/*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This is the first line of 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of a comment that spans multiple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lines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– WHERE clause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0ADB939-8AEC-47EC-8B01-ED6AB8A20258}"/>
              </a:ext>
            </a:extLst>
          </p:cNvPr>
          <p:cNvSpPr/>
          <p:nvPr/>
        </p:nvSpPr>
        <p:spPr>
          <a:xfrm>
            <a:off x="246600" y="1426419"/>
            <a:ext cx="1168740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55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– WHERE clause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 = 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3608643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>
                <a:solidFill>
                  <a:srgbClr val="F7C120"/>
                </a:solidFill>
                <a:latin typeface="Century"/>
                <a:ea typeface="DejaVu Sans"/>
              </a:rPr>
              <a:t>shell </a:t>
            </a: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commands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D341BC-A511-4D56-86EF-6BA95B88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39419"/>
              </p:ext>
            </p:extLst>
          </p:nvPr>
        </p:nvGraphicFramePr>
        <p:xfrm>
          <a:off x="335360" y="4786352"/>
          <a:ext cx="1152127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897">
                  <a:extLst>
                    <a:ext uri="{9D8B030D-6E8A-4147-A177-3AD203B41FA5}">
                      <a16:colId xmlns:a16="http://schemas.microsoft.com/office/drawing/2014/main" val="130119408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346015845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437134316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71228533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060448548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807206548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142269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HELP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CAPTURE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COPY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DESCRIBE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EXIT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SOURCE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SHOW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548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1116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39966</TotalTime>
  <Words>4631</Words>
  <Application>Microsoft Office PowerPoint</Application>
  <PresentationFormat>Widescreen</PresentationFormat>
  <Paragraphs>506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82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9023</cp:revision>
  <dcterms:created xsi:type="dcterms:W3CDTF">2015-10-09T06:09:34Z</dcterms:created>
  <dcterms:modified xsi:type="dcterms:W3CDTF">2022-04-18T03:48:59Z</dcterms:modified>
</cp:coreProperties>
</file>