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3"/>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1157" r:id="rId256"/>
    <p:sldId id="622" r:id="rId257"/>
    <p:sldId id="623" r:id="rId258"/>
    <p:sldId id="1158" r:id="rId259"/>
    <p:sldId id="624" r:id="rId260"/>
    <p:sldId id="858" r:id="rId261"/>
    <p:sldId id="627" r:id="rId262"/>
    <p:sldId id="628" r:id="rId263"/>
    <p:sldId id="626" r:id="rId264"/>
    <p:sldId id="1101" r:id="rId265"/>
    <p:sldId id="1160" r:id="rId266"/>
    <p:sldId id="629" r:id="rId267"/>
    <p:sldId id="1161" r:id="rId268"/>
    <p:sldId id="630" r:id="rId269"/>
    <p:sldId id="1165" r:id="rId270"/>
    <p:sldId id="1166" r:id="rId271"/>
    <p:sldId id="1162" r:id="rId272"/>
    <p:sldId id="818" r:id="rId273"/>
    <p:sldId id="631" r:id="rId274"/>
    <p:sldId id="913" r:id="rId275"/>
    <p:sldId id="632" r:id="rId276"/>
    <p:sldId id="1100" r:id="rId277"/>
    <p:sldId id="1164" r:id="rId278"/>
    <p:sldId id="751" r:id="rId279"/>
    <p:sldId id="352" r:id="rId280"/>
    <p:sldId id="1099" r:id="rId281"/>
    <p:sldId id="1152" r:id="rId282"/>
    <p:sldId id="1167" r:id="rId283"/>
    <p:sldId id="633" r:id="rId284"/>
    <p:sldId id="938" r:id="rId285"/>
    <p:sldId id="1168" r:id="rId286"/>
    <p:sldId id="634" r:id="rId287"/>
    <p:sldId id="1169" r:id="rId288"/>
    <p:sldId id="635" r:id="rId289"/>
    <p:sldId id="1067" r:id="rId290"/>
    <p:sldId id="1068" r:id="rId291"/>
    <p:sldId id="712" r:id="rId292"/>
    <p:sldId id="713" r:id="rId293"/>
    <p:sldId id="1128" r:id="rId294"/>
    <p:sldId id="904" r:id="rId295"/>
    <p:sldId id="906" r:id="rId296"/>
    <p:sldId id="910" r:id="rId297"/>
    <p:sldId id="643" r:id="rId298"/>
    <p:sldId id="642" r:id="rId299"/>
    <p:sldId id="1117" r:id="rId300"/>
    <p:sldId id="1118" r:id="rId301"/>
    <p:sldId id="1119" r:id="rId302"/>
    <p:sldId id="1120" r:id="rId303"/>
    <p:sldId id="1121" r:id="rId304"/>
    <p:sldId id="386" r:id="rId305"/>
    <p:sldId id="654" r:id="rId306"/>
    <p:sldId id="397" r:id="rId307"/>
    <p:sldId id="657" r:id="rId308"/>
    <p:sldId id="1155" r:id="rId309"/>
    <p:sldId id="1156" r:id="rId310"/>
    <p:sldId id="399" r:id="rId311"/>
    <p:sldId id="660" r:id="rId312"/>
    <p:sldId id="1135" r:id="rId313"/>
    <p:sldId id="669" r:id="rId314"/>
    <p:sldId id="670" r:id="rId315"/>
    <p:sldId id="673" r:id="rId316"/>
    <p:sldId id="674" r:id="rId317"/>
    <p:sldId id="1136" r:id="rId318"/>
    <p:sldId id="1148" r:id="rId319"/>
    <p:sldId id="1137" r:id="rId320"/>
    <p:sldId id="1149" r:id="rId321"/>
    <p:sldId id="1138" r:id="rId322"/>
    <p:sldId id="1142" r:id="rId323"/>
    <p:sldId id="1150" r:id="rId324"/>
    <p:sldId id="1139" r:id="rId325"/>
    <p:sldId id="1147" r:id="rId326"/>
    <p:sldId id="1140" r:id="rId327"/>
    <p:sldId id="1151" r:id="rId328"/>
    <p:sldId id="1143" r:id="rId329"/>
    <p:sldId id="1177" r:id="rId330"/>
    <p:sldId id="1178" r:id="rId331"/>
    <p:sldId id="1179" r:id="rId332"/>
    <p:sldId id="1180" r:id="rId333"/>
    <p:sldId id="1176" r:id="rId334"/>
    <p:sldId id="1181" r:id="rId335"/>
    <p:sldId id="1141" r:id="rId336"/>
    <p:sldId id="1171" r:id="rId337"/>
    <p:sldId id="801" r:id="rId338"/>
    <p:sldId id="1170" r:id="rId339"/>
    <p:sldId id="744" r:id="rId340"/>
    <p:sldId id="746" r:id="rId341"/>
    <p:sldId id="1186" r:id="rId342"/>
    <p:sldId id="1174" r:id="rId343"/>
    <p:sldId id="1175" r:id="rId344"/>
    <p:sldId id="1183" r:id="rId345"/>
    <p:sldId id="1184" r:id="rId346"/>
    <p:sldId id="1185" r:id="rId347"/>
    <p:sldId id="745" r:id="rId348"/>
    <p:sldId id="747" r:id="rId349"/>
    <p:sldId id="835" r:id="rId350"/>
    <p:sldId id="686" r:id="rId351"/>
    <p:sldId id="685" r:id="rId352"/>
    <p:sldId id="957" r:id="rId353"/>
    <p:sldId id="719" r:id="rId354"/>
    <p:sldId id="720" r:id="rId355"/>
    <p:sldId id="715" r:id="rId356"/>
    <p:sldId id="716" r:id="rId357"/>
    <p:sldId id="717" r:id="rId358"/>
    <p:sldId id="872" r:id="rId359"/>
    <p:sldId id="721" r:id="rId360"/>
    <p:sldId id="722" r:id="rId361"/>
    <p:sldId id="718" r:id="rId362"/>
    <p:sldId id="723" r:id="rId363"/>
    <p:sldId id="724" r:id="rId364"/>
    <p:sldId id="749" r:id="rId365"/>
    <p:sldId id="915" r:id="rId366"/>
    <p:sldId id="750" r:id="rId367"/>
    <p:sldId id="810" r:id="rId368"/>
    <p:sldId id="811" r:id="rId369"/>
    <p:sldId id="812" r:id="rId370"/>
    <p:sldId id="725" r:id="rId371"/>
    <p:sldId id="726" r:id="rId372"/>
    <p:sldId id="727" r:id="rId373"/>
    <p:sldId id="728" r:id="rId374"/>
    <p:sldId id="781" r:id="rId375"/>
    <p:sldId id="730" r:id="rId376"/>
    <p:sldId id="775" r:id="rId377"/>
    <p:sldId id="734" r:id="rId378"/>
    <p:sldId id="735" r:id="rId379"/>
    <p:sldId id="738" r:id="rId380"/>
    <p:sldId id="774" r:id="rId381"/>
    <p:sldId id="737" r:id="rId382"/>
    <p:sldId id="740" r:id="rId383"/>
    <p:sldId id="1172" r:id="rId384"/>
    <p:sldId id="1173" r:id="rId385"/>
    <p:sldId id="968" r:id="rId386"/>
    <p:sldId id="969" r:id="rId387"/>
    <p:sldId id="427" r:id="rId388"/>
    <p:sldId id="688" r:id="rId389"/>
    <p:sldId id="689" r:id="rId390"/>
    <p:sldId id="731" r:id="rId391"/>
    <p:sldId id="732" r:id="rId392"/>
    <p:sldId id="758" r:id="rId393"/>
    <p:sldId id="759" r:id="rId394"/>
    <p:sldId id="916" r:id="rId395"/>
    <p:sldId id="917" r:id="rId396"/>
    <p:sldId id="840" r:id="rId397"/>
    <p:sldId id="841" r:id="rId398"/>
    <p:sldId id="939" r:id="rId399"/>
    <p:sldId id="766" r:id="rId400"/>
    <p:sldId id="767" r:id="rId401"/>
    <p:sldId id="776" r:id="rId402"/>
    <p:sldId id="752" r:id="rId403"/>
    <p:sldId id="753" r:id="rId404"/>
    <p:sldId id="764" r:id="rId405"/>
    <p:sldId id="765" r:id="rId406"/>
    <p:sldId id="874" r:id="rId407"/>
    <p:sldId id="946" r:id="rId408"/>
    <p:sldId id="777" r:id="rId409"/>
    <p:sldId id="762" r:id="rId410"/>
    <p:sldId id="763" r:id="rId411"/>
    <p:sldId id="769" r:id="rId412"/>
    <p:sldId id="770" r:id="rId413"/>
    <p:sldId id="873" r:id="rId414"/>
    <p:sldId id="875" r:id="rId415"/>
    <p:sldId id="943" r:id="rId416"/>
    <p:sldId id="755" r:id="rId417"/>
    <p:sldId id="754" r:id="rId418"/>
    <p:sldId id="760" r:id="rId419"/>
    <p:sldId id="952" r:id="rId420"/>
    <p:sldId id="768" r:id="rId421"/>
    <p:sldId id="761" r:id="rId422"/>
    <p:sldId id="861" r:id="rId423"/>
    <p:sldId id="862" r:id="rId424"/>
    <p:sldId id="756" r:id="rId425"/>
    <p:sldId id="771" r:id="rId426"/>
    <p:sldId id="876" r:id="rId427"/>
    <p:sldId id="877" r:id="rId428"/>
    <p:sldId id="778" r:id="rId429"/>
    <p:sldId id="779" r:id="rId430"/>
    <p:sldId id="834" r:id="rId431"/>
    <p:sldId id="780" r:id="rId432"/>
    <p:sldId id="833" r:id="rId433"/>
    <p:sldId id="783" r:id="rId434"/>
    <p:sldId id="880" r:id="rId435"/>
    <p:sldId id="881" r:id="rId436"/>
    <p:sldId id="879" r:id="rId437"/>
    <p:sldId id="866" r:id="rId438"/>
    <p:sldId id="878" r:id="rId439"/>
    <p:sldId id="867" r:id="rId440"/>
    <p:sldId id="868" r:id="rId441"/>
    <p:sldId id="870" r:id="rId442"/>
    <p:sldId id="871" r:id="rId443"/>
    <p:sldId id="869" r:id="rId444"/>
    <p:sldId id="918" r:id="rId445"/>
    <p:sldId id="919" r:id="rId446"/>
    <p:sldId id="920" r:id="rId447"/>
    <p:sldId id="921" r:id="rId448"/>
    <p:sldId id="922" r:id="rId449"/>
    <p:sldId id="923" r:id="rId450"/>
    <p:sldId id="924" r:id="rId451"/>
    <p:sldId id="925" r:id="rId452"/>
    <p:sldId id="926" r:id="rId453"/>
    <p:sldId id="927" r:id="rId454"/>
    <p:sldId id="956" r:id="rId455"/>
    <p:sldId id="885" r:id="rId456"/>
    <p:sldId id="976" r:id="rId457"/>
    <p:sldId id="933" r:id="rId458"/>
    <p:sldId id="954" r:id="rId459"/>
    <p:sldId id="788" r:id="rId460"/>
    <p:sldId id="1071" r:id="rId461"/>
    <p:sldId id="1087" r:id="rId4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E183"/>
    <a:srgbClr val="B22251"/>
    <a:srgbClr val="FF1C00"/>
    <a:srgbClr val="FC6F0D"/>
    <a:srgbClr val="036883"/>
    <a:srgbClr val="049DC8"/>
    <a:srgbClr val="BAB294"/>
    <a:srgbClr val="DFE100"/>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viewProps" Target="viewProps.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tableStyles" Target="tableStyles.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notesMaster" Target="notesMasters/notesMaster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commentAuthors" Target="commentAuthor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presProps" Target="presProps.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theme" Target="theme/theme1.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28-11-2018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436</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262</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353</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
        <p:nvSpPr>
          <p:cNvPr id="3" name="Rectangle 2"/>
          <p:cNvSpPr/>
          <p:nvPr/>
        </p:nvSpPr>
        <p:spPr>
          <a:xfrm>
            <a:off x="2019300" y="3221710"/>
            <a:ext cx="5105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The </a:t>
            </a:r>
            <a:r>
              <a:rPr lang="en-US" sz="2200" b="1" i="1" dirty="0">
                <a:latin typeface="Segoe UI Light" panose="020B0502040204020203" pitchFamily="34" charset="0"/>
                <a:ea typeface="Calibri" panose="020F0502020204030204" pitchFamily="34" charset="0"/>
                <a:cs typeface="Segoe UI Light" panose="020B0502040204020203" pitchFamily="34" charset="0"/>
              </a:rPr>
              <a:t>alias</a:t>
            </a:r>
            <a:r>
              <a:rPr lang="en-US" sz="2200" dirty="0">
                <a:latin typeface="Segoe UI Light" panose="020B0502040204020203" pitchFamily="34" charset="0"/>
                <a:ea typeface="Calibri" panose="020F0502020204030204" pitchFamily="34" charset="0"/>
                <a:cs typeface="Segoe UI Light" panose="020B0502040204020203" pitchFamily="34" charset="0"/>
              </a:rPr>
              <a:t> can be used in the </a:t>
            </a:r>
            <a:r>
              <a:rPr lang="en-US" sz="2200" b="1" dirty="0">
                <a:latin typeface="Segoe UI Light" panose="020B0502040204020203" pitchFamily="34" charset="0"/>
                <a:ea typeface="Calibri" panose="020F0502020204030204" pitchFamily="34" charset="0"/>
                <a:cs typeface="Segoe UI Light" panose="020B0502040204020203" pitchFamily="34" charset="0"/>
              </a:rPr>
              <a:t>ORDER BY</a:t>
            </a:r>
            <a:r>
              <a:rPr lang="en-US" sz="2200" dirty="0">
                <a:latin typeface="Segoe UI Light" panose="020B0502040204020203" pitchFamily="34" charset="0"/>
                <a:ea typeface="Calibri" panose="020F0502020204030204" pitchFamily="34" charset="0"/>
                <a:cs typeface="Segoe UI Light" panose="020B0502040204020203" pitchFamily="34" charset="0"/>
              </a:rPr>
              <a:t> clause, but not other clauses in the query.</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cartesian/cross joins</a:t>
            </a:r>
            <a:endParaRPr lang="en-US" dirty="0"/>
          </a:p>
        </p:txBody>
      </p:sp>
    </p:spTree>
    <p:extLst>
      <p:ext uri="{BB962C8B-B14F-4D97-AF65-F5344CB8AC3E}">
        <p14:creationId xmlns:p14="http://schemas.microsoft.com/office/powerpoint/2010/main" val="611873288"/>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equi/inner </a:t>
            </a:r>
            <a:r>
              <a:rPr lang="en-US" dirty="0"/>
              <a:t>join</a:t>
            </a:r>
            <a:r>
              <a:rPr lang="en-US" dirty="0" smtClean="0"/>
              <a:t>s</a:t>
            </a:r>
            <a:endParaRPr lang="en-US" dirty="0"/>
          </a:p>
        </p:txBody>
      </p:sp>
    </p:spTree>
    <p:extLst>
      <p:ext uri="{BB962C8B-B14F-4D97-AF65-F5344CB8AC3E}">
        <p14:creationId xmlns:p14="http://schemas.microsoft.com/office/powerpoint/2010/main" val="227037455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natural joins</a:t>
            </a:r>
            <a:endParaRPr lang="en-US" dirty="0"/>
          </a:p>
        </p:txBody>
      </p:sp>
    </p:spTree>
    <p:extLst>
      <p:ext uri="{BB962C8B-B14F-4D97-AF65-F5344CB8AC3E}">
        <p14:creationId xmlns:p14="http://schemas.microsoft.com/office/powerpoint/2010/main" val="46402742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simple joins</a:t>
            </a:r>
            <a:endParaRPr lang="en-US" dirty="0"/>
          </a:p>
        </p:txBody>
      </p:sp>
    </p:spTree>
    <p:extLst>
      <p:ext uri="{BB962C8B-B14F-4D97-AF65-F5344CB8AC3E}">
        <p14:creationId xmlns:p14="http://schemas.microsoft.com/office/powerpoint/2010/main" val="141202717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 using (+)</a:t>
            </a:r>
            <a:endParaRPr lang="en-US" dirty="0"/>
          </a:p>
        </p:txBody>
      </p:sp>
    </p:spTree>
    <p:extLst>
      <p:ext uri="{BB962C8B-B14F-4D97-AF65-F5344CB8AC3E}">
        <p14:creationId xmlns:p14="http://schemas.microsoft.com/office/powerpoint/2010/main" val="280370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
        <p:nvSpPr>
          <p:cNvPr id="9" name="Rectangle 8"/>
          <p:cNvSpPr/>
          <p:nvPr/>
        </p:nvSpPr>
        <p:spPr>
          <a:xfrm>
            <a:off x="0" y="22464"/>
            <a:ext cx="4572000" cy="646331"/>
          </a:xfrm>
          <a:prstGeom prst="rect">
            <a:avLst/>
          </a:prstGeom>
        </p:spPr>
        <p:txBody>
          <a:bodyPr>
            <a:spAutoFit/>
          </a:bodyPr>
          <a:lstStyle/>
          <a:p>
            <a:r>
              <a:rPr lang="en-US" dirty="0"/>
              <a:t>outer join operator (+) not allowed in operand of OR </a:t>
            </a:r>
            <a:r>
              <a:rPr lang="en-US" dirty="0" err="1"/>
              <a:t>or</a:t>
            </a:r>
            <a:r>
              <a:rPr lang="en-US" dirty="0"/>
              <a:t> IN</a:t>
            </a:r>
          </a:p>
        </p:txBody>
      </p:sp>
    </p:spTree>
    <p:extLst>
      <p:ext uri="{BB962C8B-B14F-4D97-AF65-F5344CB8AC3E}">
        <p14:creationId xmlns:p14="http://schemas.microsoft.com/office/powerpoint/2010/main" val="333748054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a:t>
            </a:r>
            <a:endParaRPr lang="en-US" dirty="0"/>
          </a:p>
        </p:txBody>
      </p:sp>
    </p:spTree>
    <p:extLst>
      <p:ext uri="{BB962C8B-B14F-4D97-AF65-F5344CB8AC3E}">
        <p14:creationId xmlns:p14="http://schemas.microsoft.com/office/powerpoint/2010/main" val="2522059746"/>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self joins</a:t>
            </a:r>
            <a:endParaRPr lang="en-US" dirty="0"/>
          </a:p>
        </p:txBody>
      </p:sp>
    </p:spTree>
    <p:extLst>
      <p:ext uri="{BB962C8B-B14F-4D97-AF65-F5344CB8AC3E}">
        <p14:creationId xmlns:p14="http://schemas.microsoft.com/office/powerpoint/2010/main" val="2706030270"/>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8839200" cy="646331"/>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 ALL | DISTINCT | UNIQUE }   select_list</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FROM &lt; { table </a:t>
            </a:r>
            <a:r>
              <a:rPr lang="en-US" dirty="0">
                <a:solidFill>
                  <a:srgbClr val="0070C0"/>
                </a:solidFill>
                <a:latin typeface="Consolas" panose="020B0609020204030204" pitchFamily="49" charset="0"/>
                <a:cs typeface="Arial" panose="020B0604020202020204" pitchFamily="34" charset="0"/>
              </a:rPr>
              <a:t>|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where_clause ]</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group_by_clause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having_clause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 UNION [ ALL ] | INTERSECT | MINUS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order_by_clause ]</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set operator syntax</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72871915"/>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union [ ALL ]</a:t>
            </a:r>
            <a:endParaRPr lang="en-US" dirty="0"/>
          </a:p>
        </p:txBody>
      </p:sp>
    </p:spTree>
    <p:extLst>
      <p:ext uri="{BB962C8B-B14F-4D97-AF65-F5344CB8AC3E}">
        <p14:creationId xmlns:p14="http://schemas.microsoft.com/office/powerpoint/2010/main" val="281545935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intersect</a:t>
            </a:r>
            <a:endParaRPr lang="en-US" dirty="0"/>
          </a:p>
        </p:txBody>
      </p:sp>
    </p:spTree>
    <p:extLst>
      <p:ext uri="{BB962C8B-B14F-4D97-AF65-F5344CB8AC3E}">
        <p14:creationId xmlns:p14="http://schemas.microsoft.com/office/powerpoint/2010/main" val="18740878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minus</a:t>
            </a:r>
            <a:endParaRPr lang="en-US" dirty="0"/>
          </a:p>
        </p:txBody>
      </p:sp>
    </p:spTree>
    <p:extLst>
      <p:ext uri="{BB962C8B-B14F-4D97-AF65-F5344CB8AC3E}">
        <p14:creationId xmlns:p14="http://schemas.microsoft.com/office/powerpoint/2010/main" val="2588068706"/>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62586"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87086" y="31271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
        <p:nvSpPr>
          <p:cNvPr id="11" name="Rectangle 10"/>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a:solidFill>
                  <a:srgbClr val="0077AA"/>
                </a:solidFill>
                <a:latin typeface="Consolas" panose="020B0609020204030204" pitchFamily="49" charset="0"/>
              </a:rPr>
              <a:t>m</a:t>
            </a:r>
            <a:r>
              <a:rPr lang="en-IN" dirty="0" smtClean="0">
                <a:solidFill>
                  <a:srgbClr val="0077AA"/>
                </a:solidFill>
                <a:latin typeface="Consolas" panose="020B0609020204030204" pitchFamily="49" charset="0"/>
              </a:rPr>
              <a:t>inus 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multiple rows</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365885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993" y="1976496"/>
            <a:ext cx="8724405"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t>
            </a:r>
            <a:r>
              <a:rPr lang="en-US" dirty="0" smtClean="0">
                <a:solidFill>
                  <a:srgbClr val="0070C0"/>
                </a:solidFill>
                <a:latin typeface="Consolas" panose="020B0609020204030204" pitchFamily="49" charset="0"/>
                <a:cs typeface="Arial" panose="020B0604020202020204" pitchFamily="34" charset="0"/>
              </a:rPr>
              <a:t>ALL</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chemeClr val="bg1">
                    <a:lumMod val="50000"/>
                  </a:schemeClr>
                </a:solidFill>
                <a:latin typeface="Consolas" panose="020B0609020204030204" pitchFamily="49" charset="0"/>
                <a:cs typeface="Arial" panose="020B0604020202020204" pitchFamily="34" charset="0"/>
              </a:rPr>
              <a:t>...</a:t>
            </a:r>
          </a:p>
          <a:p>
            <a:r>
              <a:rPr lang="en-US" dirty="0">
                <a:solidFill>
                  <a:srgbClr val="0070C0"/>
                </a:solidFill>
                <a:latin typeface="Consolas" panose="020B0609020204030204" pitchFamily="49" charset="0"/>
                <a:cs typeface="Arial" panose="020B0604020202020204" pitchFamily="34" charset="0"/>
              </a:rPr>
              <a:t>select </a:t>
            </a:r>
            <a:r>
              <a:rPr lang="en-US" dirty="0">
                <a:solidFill>
                  <a:schemeClr val="bg1">
                    <a:lumMod val="50000"/>
                  </a:schemeClr>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1976496"/>
            <a:ext cx="8458200" cy="2585323"/>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ALL</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 ELSE </a:t>
            </a:r>
          </a:p>
          <a:p>
            <a:r>
              <a:rPr lang="en-US" dirty="0">
                <a:solidFill>
                  <a:srgbClr val="0070C0"/>
                </a:solidFill>
                <a:latin typeface="Consolas" panose="020B0609020204030204" pitchFamily="49" charset="0"/>
                <a:cs typeface="Arial" panose="020B0604020202020204" pitchFamily="34" charset="0"/>
              </a:rPr>
              <a:t>   		insert_into_clause [ values_clause ] </a:t>
            </a:r>
          </a:p>
          <a:p>
            <a:r>
              <a:rPr lang="en-US" dirty="0">
                <a:solidFill>
                  <a:srgbClr val="0070C0"/>
                </a:solidFill>
                <a:latin typeface="Consolas" panose="020B0609020204030204" pitchFamily="49" charset="0"/>
                <a:cs typeface="Arial" panose="020B0604020202020204" pitchFamily="34" charset="0"/>
              </a:rPr>
              <a:t>	]</a:t>
            </a:r>
          </a:p>
          <a:p>
            <a:r>
              <a:rPr lang="en-US" dirty="0">
                <a:solidFill>
                  <a:srgbClr val="0070C0"/>
                </a:solidFill>
                <a:latin typeface="Consolas" panose="020B0609020204030204" pitchFamily="49" charset="0"/>
                <a:cs typeface="Arial" panose="020B0604020202020204" pitchFamily="34" charset="0"/>
              </a:rPr>
              <a:t>select </a:t>
            </a:r>
            <a:r>
              <a:rPr lang="en-US" dirty="0" smtClean="0">
                <a:solidFill>
                  <a:schemeClr val="bg1">
                    <a:lumMod val="50000"/>
                  </a:schemeClr>
                </a:solidFill>
                <a:latin typeface="Consolas" panose="020B0609020204030204" pitchFamily="49" charset="0"/>
                <a:cs typeface="Arial" panose="020B0604020202020204" pitchFamily="34" charset="0"/>
              </a:rPr>
              <a:t>...</a:t>
            </a:r>
            <a:endParaRPr lang="en-US" dirty="0">
              <a:solidFill>
                <a:schemeClr val="bg1">
                  <a:lumMod val="50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90500" y="4091118"/>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update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sal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case</a:t>
            </a:r>
            <a:r>
              <a:rPr lang="en-US" sz="2200" dirty="0">
                <a:latin typeface="Calibri" panose="020F0502020204030204" pitchFamily="34" charset="0"/>
                <a:cs typeface="Calibri" panose="020F0502020204030204" pitchFamily="34" charset="0"/>
              </a:rPr>
              <a:t> deptno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10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-1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20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-2 </a:t>
            </a:r>
            <a:r>
              <a:rPr lang="en-US" sz="2200" dirty="0">
                <a:solidFill>
                  <a:srgbClr val="FFC000"/>
                </a:solidFill>
                <a:latin typeface="Calibri" panose="020F0502020204030204" pitchFamily="34" charset="0"/>
                <a:cs typeface="Calibri" panose="020F0502020204030204" pitchFamily="34" charset="0"/>
              </a:rPr>
              <a:t>end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AS select </a:t>
            </a:r>
            <a:r>
              <a:rPr lang="en-US" dirty="0"/>
              <a:t>...</a:t>
            </a:r>
          </a:p>
        </p:txBody>
      </p:sp>
    </p:spTree>
    <p:extLst>
      <p:ext uri="{BB962C8B-B14F-4D97-AF65-F5344CB8AC3E}">
        <p14:creationId xmlns:p14="http://schemas.microsoft.com/office/powerpoint/2010/main" val="603424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11" name="Rectangle 10"/>
          <p:cNvSpPr/>
          <p:nvPr/>
        </p:nvSpPr>
        <p:spPr>
          <a:xfrm>
            <a:off x="152400" y="1626275"/>
            <a:ext cx="8839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a:solidFill>
                  <a:srgbClr val="0070C0"/>
                </a:solidFill>
                <a:latin typeface="Consolas" panose="020B0609020204030204" pitchFamily="49" charset="0"/>
                <a:cs typeface="Arial" panose="020B0604020202020204" pitchFamily="34" charset="0"/>
              </a:rPr>
              <a:t> (column_name  </a:t>
            </a:r>
          </a:p>
          <a:p>
            <a:r>
              <a:rPr lang="en-US" dirty="0">
                <a:solidFill>
                  <a:srgbClr val="0070C0"/>
                </a:solidFill>
                <a:latin typeface="Consolas" panose="020B0609020204030204" pitchFamily="49" charset="0"/>
                <a:cs typeface="Arial" panose="020B0604020202020204" pitchFamily="34" charset="0"/>
              </a:rPr>
              <a:t>    [ { VISIBLE | INVISIBLE } ] )</a:t>
            </a:r>
          </a:p>
          <a:p>
            <a:r>
              <a:rPr lang="en-US" dirty="0">
                <a:solidFill>
                  <a:srgbClr val="0070C0"/>
                </a:solidFill>
                <a:latin typeface="Consolas" panose="020B0609020204030204" pitchFamily="49" charset="0"/>
                <a:cs typeface="Arial" panose="020B0604020202020204" pitchFamily="34" charset="0"/>
              </a:rPr>
              <a:t>    [ DEFAULT [ ON NULL ] expr]</a:t>
            </a:r>
          </a:p>
          <a:p>
            <a:r>
              <a:rPr lang="en-US" dirty="0">
                <a:solidFill>
                  <a:srgbClr val="0070C0"/>
                </a:solidFill>
                <a:latin typeface="Consolas" panose="020B0609020204030204" pitchFamily="49" charset="0"/>
                <a:cs typeface="Arial" panose="020B0604020202020204" pitchFamily="34" charset="0"/>
              </a:rPr>
              <a:t>    [ ENCRYPT ]</a:t>
            </a:r>
          </a:p>
          <a:p>
            <a:r>
              <a:rPr lang="en-US" dirty="0">
                <a:solidFill>
                  <a:srgbClr val="0070C0"/>
                </a:solidFill>
                <a:latin typeface="Consolas" panose="020B0609020204030204" pitchFamily="49" charset="0"/>
                <a:cs typeface="Arial" panose="020B0604020202020204" pitchFamily="34" charset="0"/>
              </a:rPr>
              <a:t>    [ { inline_constraint }... ] , </a:t>
            </a:r>
          </a:p>
          <a:p>
            <a:r>
              <a:rPr lang="en-US" dirty="0">
                <a:solidFill>
                  <a:srgbClr val="0070C0"/>
                </a:solidFill>
                <a:latin typeface="Consolas" panose="020B0609020204030204" pitchFamily="49" charset="0"/>
                <a:cs typeface="Arial" panose="020B0604020202020204" pitchFamily="34" charset="0"/>
              </a:rPr>
              <a:t> )</a:t>
            </a:r>
          </a:p>
        </p:txBody>
      </p:sp>
      <p:sp>
        <p:nvSpPr>
          <p:cNvPr id="6" name="Rectangle 5"/>
          <p:cNvSpPr/>
          <p:nvPr/>
        </p:nvSpPr>
        <p:spPr>
          <a:xfrm>
            <a:off x="76200" y="-36731"/>
            <a:ext cx="4343400" cy="646331"/>
          </a:xfrm>
          <a:prstGeom prst="rect">
            <a:avLst/>
          </a:prstGeom>
        </p:spPr>
        <p:txBody>
          <a:bodyPr wrap="square">
            <a:spAutoFit/>
          </a:bodyPr>
          <a:lstStyle/>
          <a:p>
            <a:r>
              <a:rPr lang="en-US" dirty="0" smtClean="0">
                <a:solidFill>
                  <a:schemeClr val="bg1">
                    <a:lumMod val="50000"/>
                  </a:schemeClr>
                </a:solidFill>
              </a:rPr>
              <a:t>You must not </a:t>
            </a:r>
            <a:r>
              <a:rPr lang="en-US" dirty="0">
                <a:solidFill>
                  <a:schemeClr val="bg1">
                    <a:lumMod val="50000"/>
                  </a:schemeClr>
                </a:solidFill>
              </a:rPr>
              <a:t>specify column </a:t>
            </a:r>
            <a:r>
              <a:rPr lang="en-US" dirty="0" smtClean="0">
                <a:solidFill>
                  <a:schemeClr val="bg1">
                    <a:lumMod val="50000"/>
                  </a:schemeClr>
                </a:solidFill>
              </a:rPr>
              <a:t>datatype </a:t>
            </a:r>
            <a:r>
              <a:rPr lang="en-US" dirty="0">
                <a:solidFill>
                  <a:schemeClr val="bg1">
                    <a:lumMod val="50000"/>
                  </a:schemeClr>
                </a:solidFill>
              </a:rPr>
              <a:t>in this CREATE </a:t>
            </a:r>
            <a:r>
              <a:rPr lang="en-US" dirty="0" smtClean="0">
                <a:solidFill>
                  <a:schemeClr val="bg1">
                    <a:lumMod val="50000"/>
                  </a:schemeClr>
                </a:solidFill>
              </a:rPr>
              <a:t>TABLE AS SELECT …</a:t>
            </a:r>
            <a:endParaRPr lang="en-US" dirty="0">
              <a:solidFill>
                <a:schemeClr val="bg1">
                  <a:lumMod val="50000"/>
                </a:schemeClr>
              </a:solidFill>
            </a:endParaRPr>
          </a:p>
        </p:txBody>
      </p:sp>
      <p:sp>
        <p:nvSpPr>
          <p:cNvPr id="2" name="Rectangle 1"/>
          <p:cNvSpPr/>
          <p:nvPr/>
        </p:nvSpPr>
        <p:spPr>
          <a:xfrm>
            <a:off x="152400" y="3733800"/>
            <a:ext cx="8915400" cy="249299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a:latin typeface="Calibri" panose="020F0502020204030204" pitchFamily="34" charset="0"/>
                <a:cs typeface="Calibri" panose="020F0502020204030204" pitchFamily="34" charset="0"/>
              </a:rPr>
              <a:t> c2 </a:t>
            </a:r>
            <a:r>
              <a:rPr lang="en-US" sz="2200" dirty="0" smtClean="0">
                <a:solidFill>
                  <a:schemeClr val="bg1">
                    <a:lumMod val="50000"/>
                  </a:schemeClr>
                </a:solidFill>
                <a:latin typeface="Calibri" panose="020F0502020204030204" pitchFamily="34" charset="0"/>
                <a:cs typeface="Calibri" panose="020F0502020204030204" pitchFamily="34" charset="0"/>
              </a:rPr>
              <a:t>invisible)</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default 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chemeClr val="bg1">
                    <a:lumMod val="50000"/>
                  </a:schemeClr>
                </a:solidFill>
                <a:latin typeface="Calibri" panose="020F0502020204030204" pitchFamily="34" charset="0"/>
                <a:cs typeface="Calibri" panose="020F0502020204030204" pitchFamily="34" charset="0"/>
              </a:rPr>
              <a:t>on null 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empno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c2 </a:t>
            </a:r>
            <a:r>
              <a:rPr lang="en-US" sz="2200" dirty="0">
                <a:solidFill>
                  <a:schemeClr val="bg1">
                    <a:lumMod val="50000"/>
                  </a:schemeClr>
                </a:solidFill>
                <a:latin typeface="Calibri" panose="020F0502020204030204" pitchFamily="34" charset="0"/>
                <a:cs typeface="Calibri" panose="020F0502020204030204" pitchFamily="34" charset="0"/>
              </a:rPr>
              <a:t>encrypt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c2 </a:t>
            </a:r>
            <a:r>
              <a:rPr lang="en-US" sz="2200" dirty="0">
                <a:solidFill>
                  <a:schemeClr val="bg1">
                    <a:lumMod val="50000"/>
                  </a:schemeClr>
                </a:solidFill>
                <a:latin typeface="Calibri" panose="020F0502020204030204" pitchFamily="34" charset="0"/>
                <a:cs typeface="Calibri" panose="020F0502020204030204" pitchFamily="34" charset="0"/>
              </a:rPr>
              <a:t>constraint pk_c1 primary key</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997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NUMBER [ (precision [, scale ])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p>
        </p:txBody>
      </p:sp>
      <p:sp>
        <p:nvSpPr>
          <p:cNvPr id="12" name="Rectangle 11"/>
          <p:cNvSpPr/>
          <p:nvPr/>
        </p:nvSpPr>
        <p:spPr>
          <a:xfrm>
            <a:off x="166255" y="3200400"/>
            <a:ext cx="8807532" cy="369332"/>
          </a:xfrm>
          <a:prstGeom prst="rect">
            <a:avLst/>
          </a:prstGeom>
        </p:spPr>
        <p:txBody>
          <a:bodyPr wrap="square">
            <a:spAutoFit/>
          </a:bodyPr>
          <a:lstStyle/>
          <a:p>
            <a:r>
              <a:rPr lang="en-US" dirty="0"/>
              <a:t>Number having precision p and scale s. The precision p can </a:t>
            </a:r>
            <a:r>
              <a:rPr lang="en-US" b="1" i="1" dirty="0">
                <a:solidFill>
                  <a:srgbClr val="B22251"/>
                </a:solidFill>
              </a:rPr>
              <a:t>range from 1 to 38</a:t>
            </a:r>
            <a:r>
              <a:rPr lang="en-US" dirty="0"/>
              <a:t>.</a:t>
            </a:r>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
        <p:nvSpPr>
          <p:cNvPr id="2" name="Rectangle 1"/>
          <p:cNvSpPr/>
          <p:nvPr/>
        </p:nvSpPr>
        <p:spPr>
          <a:xfrm>
            <a:off x="166254" y="3890665"/>
            <a:ext cx="3730508"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INTEGER | INT | SMALLINT }</a:t>
            </a:r>
          </a:p>
        </p:txBody>
      </p:sp>
      <p:sp>
        <p:nvSpPr>
          <p:cNvPr id="3" name="Rectangle 2"/>
          <p:cNvSpPr/>
          <p:nvPr/>
        </p:nvSpPr>
        <p:spPr>
          <a:xfrm>
            <a:off x="3733800" y="3934599"/>
            <a:ext cx="5239986" cy="646331"/>
          </a:xfrm>
          <a:prstGeom prst="rect">
            <a:avLst/>
          </a:prstGeom>
        </p:spPr>
        <p:txBody>
          <a:bodyPr wrap="square">
            <a:spAutoFit/>
          </a:bodyPr>
          <a:lstStyle/>
          <a:p>
            <a:r>
              <a:rPr lang="en-US" dirty="0" smtClean="0">
                <a:solidFill>
                  <a:srgbClr val="FF1C00"/>
                </a:solidFill>
                <a:sym typeface="Wingdings" panose="05000000000000000000" pitchFamily="2" charset="2"/>
              </a:rPr>
              <a:t> </a:t>
            </a:r>
            <a:r>
              <a:rPr lang="en-US" dirty="0" smtClean="0">
                <a:solidFill>
                  <a:srgbClr val="FF1C00"/>
                </a:solidFill>
              </a:rPr>
              <a:t>converting </a:t>
            </a:r>
            <a:r>
              <a:rPr lang="en-US" dirty="0">
                <a:solidFill>
                  <a:srgbClr val="FF1C00"/>
                </a:solidFill>
              </a:rPr>
              <a:t>to Oracle </a:t>
            </a:r>
            <a:r>
              <a:rPr lang="en-US" dirty="0" smtClean="0">
                <a:solidFill>
                  <a:srgbClr val="FF1C00"/>
                </a:solidFill>
              </a:rPr>
              <a:t>datatype NUMBER with default 38 digits size.</a:t>
            </a:r>
            <a:endParaRPr lang="en-US" dirty="0">
              <a:solidFill>
                <a:srgbClr val="FF1C00"/>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t>
            </a:r>
            <a:r>
              <a:rPr lang="en-IN" sz="3200" b="1" i="1" dirty="0" smtClean="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DATE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399" y="2240800"/>
            <a:ext cx="2296334"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DATE</a:t>
            </a:r>
          </a:p>
        </p:txBody>
      </p:sp>
      <p:sp>
        <p:nvSpPr>
          <p:cNvPr id="8" name="Rectangle 7"/>
          <p:cNvSpPr/>
          <p:nvPr/>
        </p:nvSpPr>
        <p:spPr>
          <a:xfrm>
            <a:off x="166255" y="3200400"/>
            <a:ext cx="8807532" cy="646331"/>
          </a:xfrm>
          <a:prstGeom prst="rect">
            <a:avLst/>
          </a:prstGeom>
        </p:spPr>
        <p:txBody>
          <a:bodyPr wrap="square">
            <a:spAutoFit/>
          </a:bodyPr>
          <a:lstStyle/>
          <a:p>
            <a:r>
              <a:rPr lang="en-US" dirty="0"/>
              <a:t>The </a:t>
            </a:r>
            <a:r>
              <a:rPr lang="en-US" b="1" i="1" dirty="0">
                <a:solidFill>
                  <a:srgbClr val="B22251"/>
                </a:solidFill>
              </a:rPr>
              <a:t>size is fixed at 7 bytes</a:t>
            </a:r>
            <a:r>
              <a:rPr lang="en-US" dirty="0"/>
              <a:t>. This datatype contains the datetime fields </a:t>
            </a:r>
            <a:r>
              <a:rPr lang="en-US" dirty="0">
                <a:solidFill>
                  <a:srgbClr val="FFC000"/>
                </a:solidFill>
              </a:rPr>
              <a:t>YEAR</a:t>
            </a:r>
            <a:r>
              <a:rPr lang="en-US" dirty="0"/>
              <a:t>, </a:t>
            </a:r>
            <a:r>
              <a:rPr lang="en-US" dirty="0">
                <a:solidFill>
                  <a:srgbClr val="FFC000"/>
                </a:solidFill>
              </a:rPr>
              <a:t>MONTH</a:t>
            </a:r>
            <a:r>
              <a:rPr lang="en-US" dirty="0"/>
              <a:t>, </a:t>
            </a:r>
            <a:r>
              <a:rPr lang="en-US" dirty="0">
                <a:solidFill>
                  <a:srgbClr val="FFC000"/>
                </a:solidFill>
              </a:rPr>
              <a:t>DAY</a:t>
            </a:r>
            <a:r>
              <a:rPr lang="en-US" dirty="0"/>
              <a:t>, </a:t>
            </a:r>
            <a:r>
              <a:rPr lang="en-US" dirty="0">
                <a:solidFill>
                  <a:srgbClr val="FFC000"/>
                </a:solidFill>
              </a:rPr>
              <a:t>HOUR</a:t>
            </a:r>
            <a:r>
              <a:rPr lang="en-US" dirty="0"/>
              <a:t>, </a:t>
            </a:r>
            <a:r>
              <a:rPr lang="en-US" dirty="0">
                <a:solidFill>
                  <a:srgbClr val="FFC000"/>
                </a:solidFill>
              </a:rPr>
              <a:t>MINUTE</a:t>
            </a:r>
            <a:r>
              <a:rPr lang="en-US" dirty="0"/>
              <a:t>, and </a:t>
            </a:r>
            <a:r>
              <a:rPr lang="en-US" dirty="0">
                <a:solidFill>
                  <a:srgbClr val="FFC000"/>
                </a:solidFill>
              </a:rPr>
              <a:t>SECOND</a:t>
            </a:r>
            <a:r>
              <a:rPr lang="en-US" dirty="0"/>
              <a:t>.</a:t>
            </a:r>
          </a:p>
        </p:txBody>
      </p:sp>
      <p:sp>
        <p:nvSpPr>
          <p:cNvPr id="9" name="Rectangle 8"/>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date</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1485900" y="3252542"/>
            <a:ext cx="6172200" cy="400110"/>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By default, tables are created in the </a:t>
            </a:r>
            <a:r>
              <a:rPr lang="en-IN" sz="2000" b="1" i="1" dirty="0">
                <a:latin typeface="Segoe UI Light" panose="020B0502040204020203" pitchFamily="34" charset="0"/>
                <a:cs typeface="Segoe UI Light" panose="020B0502040204020203" pitchFamily="34" charset="0"/>
              </a:rPr>
              <a:t>default</a:t>
            </a:r>
            <a:r>
              <a:rPr lang="en-IN" sz="2000"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tablespace</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p:cNvSpPr/>
          <p:nvPr/>
        </p:nvSpPr>
        <p:spPr>
          <a:xfrm>
            <a:off x="228600" y="1581090"/>
            <a:ext cx="8686800" cy="400110"/>
          </a:xfrm>
          <a:prstGeom prst="rect">
            <a:avLst/>
          </a:prstGeom>
        </p:spPr>
        <p:txBody>
          <a:bodyPr wrap="square">
            <a:spAutoFit/>
          </a:bodyPr>
          <a:lstStyle/>
          <a:p>
            <a:r>
              <a:rPr lang="en-US" sz="2000" dirty="0" smtClean="0">
                <a:solidFill>
                  <a:srgbClr val="036883"/>
                </a:solidFill>
              </a:rPr>
              <a:t>Ordinary </a:t>
            </a:r>
            <a:r>
              <a:rPr lang="en-US" sz="2000" dirty="0">
                <a:solidFill>
                  <a:srgbClr val="036883"/>
                </a:solidFill>
              </a:rPr>
              <a:t>table, Clustered table, Partitioned table, and Index-organized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3" name="Rectangle 2"/>
          <p:cNvSpPr/>
          <p:nvPr/>
        </p:nvSpPr>
        <p:spPr>
          <a:xfrm>
            <a:off x="152400" y="2590800"/>
            <a:ext cx="8839200" cy="313932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a:t>
            </a:r>
            <a:r>
              <a:rPr lang="en-US" dirty="0" smtClean="0">
                <a:solidFill>
                  <a:srgbClr val="0070C0"/>
                </a:solidFill>
                <a:latin typeface="Consolas" panose="020B0609020204030204" pitchFamily="49" charset="0"/>
                <a:cs typeface="Arial" panose="020B0604020202020204" pitchFamily="34" charset="0"/>
              </a:rPr>
              <a:t>table_name</a:t>
            </a:r>
          </a:p>
          <a:p>
            <a:r>
              <a:rPr lang="en-US" dirty="0" smtClean="0">
                <a:solidFill>
                  <a:srgbClr val="0070C0"/>
                </a:solidFill>
                <a:latin typeface="Consolas" panose="020B0609020204030204" pitchFamily="49" charset="0"/>
                <a:cs typeface="Arial" panose="020B0604020202020204" pitchFamily="34" charset="0"/>
              </a:rPr>
              <a:t>( { column_name </a:t>
            </a:r>
            <a:r>
              <a:rPr lang="en-US" dirty="0">
                <a:solidFill>
                  <a:srgbClr val="0070C0"/>
                </a:solidFill>
                <a:latin typeface="Consolas" panose="020B0609020204030204" pitchFamily="49" charset="0"/>
                <a:cs typeface="Arial" panose="020B0604020202020204" pitchFamily="34" charset="0"/>
              </a:rPr>
              <a:t>datatype </a:t>
            </a:r>
            <a:r>
              <a:rPr lang="en-US" dirty="0" smtClean="0">
                <a:solidFill>
                  <a:srgbClr val="0070C0"/>
                </a:solidFill>
                <a:latin typeface="Consolas" panose="020B0609020204030204" pitchFamily="49" charset="0"/>
                <a:cs typeface="Arial" panose="020B0604020202020204" pitchFamily="34" charset="0"/>
              </a:rPr>
              <a:t>[ (size) ]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VISIBLE | INVISIBLE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DEFAULT [ ON NULL ] </a:t>
            </a:r>
            <a:r>
              <a:rPr lang="en-US" dirty="0" smtClean="0">
                <a:solidFill>
                  <a:srgbClr val="0070C0"/>
                </a:solidFill>
                <a:latin typeface="Consolas" panose="020B0609020204030204" pitchFamily="49" charset="0"/>
                <a:cs typeface="Arial" panose="020B0604020202020204" pitchFamily="34" charset="0"/>
              </a:rPr>
              <a:t>( expr ) </a:t>
            </a:r>
            <a:r>
              <a:rPr lang="en-US" dirty="0">
                <a:solidFill>
                  <a:srgbClr val="0070C0"/>
                </a:solidFill>
                <a:latin typeface="Consolas" panose="020B0609020204030204" pitchFamily="49" charset="0"/>
                <a:cs typeface="Arial" panose="020B0604020202020204" pitchFamily="34" charset="0"/>
              </a:rPr>
              <a:t>| identity_clause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ENCRYPT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inline_constraint }... </a:t>
            </a:r>
            <a:r>
              <a:rPr lang="en-US" dirty="0" smtClean="0">
                <a:solidFill>
                  <a:srgbClr val="0070C0"/>
                </a:solidFill>
                <a:latin typeface="Consolas" panose="020B0609020204030204" pitchFamily="49" charset="0"/>
                <a:cs typeface="Arial" panose="020B0604020202020204" pitchFamily="34" charset="0"/>
              </a:rPr>
              <a:t>] ,</a:t>
            </a:r>
          </a:p>
          <a:p>
            <a:r>
              <a:rPr lang="en-US" dirty="0" smtClean="0">
                <a:solidFill>
                  <a:srgbClr val="0070C0"/>
                </a:solidFill>
                <a:latin typeface="Consolas" panose="020B0609020204030204" pitchFamily="49" charset="0"/>
                <a:cs typeface="Arial" panose="020B0604020202020204" pitchFamily="34" charset="0"/>
              </a:rPr>
              <a:t>    column_name </a:t>
            </a:r>
            <a:r>
              <a:rPr lang="en-US" dirty="0">
                <a:solidFill>
                  <a:srgbClr val="0070C0"/>
                </a:solidFill>
                <a:latin typeface="Consolas" panose="020B0609020204030204" pitchFamily="49" charset="0"/>
                <a:cs typeface="Arial" panose="020B0604020202020204" pitchFamily="34" charset="0"/>
              </a:rPr>
              <a:t>[datatype] [ GENERATED { ALWAYS | BY </a:t>
            </a:r>
            <a:r>
              <a:rPr lang="en-US" dirty="0" smtClean="0">
                <a:solidFill>
                  <a:srgbClr val="0070C0"/>
                </a:solidFill>
                <a:latin typeface="Consolas" panose="020B0609020204030204" pitchFamily="49" charset="0"/>
                <a:cs typeface="Arial" panose="020B0604020202020204" pitchFamily="34" charset="0"/>
              </a:rPr>
              <a:t>DEFAULT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r>
              <a:rPr lang="en-US" dirty="0">
                <a:solidFill>
                  <a:srgbClr val="0070C0"/>
                </a:solidFill>
                <a:latin typeface="Consolas" panose="020B0609020204030204" pitchFamily="49" charset="0"/>
                <a:cs typeface="Arial" panose="020B0604020202020204" pitchFamily="34" charset="0"/>
              </a:rPr>
              <a:t>WITH </a:t>
            </a:r>
            <a:r>
              <a:rPr lang="en-US" dirty="0" smtClean="0">
                <a:solidFill>
                  <a:srgbClr val="0070C0"/>
                </a:solidFill>
                <a:latin typeface="Consolas" panose="020B0609020204030204" pitchFamily="49" charset="0"/>
                <a:cs typeface="Arial" panose="020B0604020202020204" pitchFamily="34" charset="0"/>
              </a:rPr>
              <a:t>IntegerConstant ]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IntegerConstant</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expr )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inline_constraint [inline_constraint]... </a:t>
            </a:r>
            <a:r>
              <a:rPr lang="en-US" dirty="0" smtClean="0">
                <a:solidFill>
                  <a:srgbClr val="0070C0"/>
                </a:solidFill>
                <a:latin typeface="Consolas" panose="020B0609020204030204" pitchFamily="49" charset="0"/>
                <a:cs typeface="Arial" panose="020B0604020202020204" pitchFamily="34" charset="0"/>
              </a:rPr>
              <a:t>]</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ENABLE | DISABLE } ROW MOVEMENT</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5" name="Rectangle 4"/>
          <p:cNvSpPr/>
          <p:nvPr/>
        </p:nvSpPr>
        <p:spPr>
          <a:xfrm>
            <a:off x="3810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endParaRPr lang="en-US" sz="2200" dirty="0" smtClean="0">
              <a:solidFill>
                <a:srgbClr val="C00000"/>
              </a:solidFill>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3346524"/>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encrypt column</a:t>
            </a:r>
            <a:endParaRPr lang="en-US" dirty="0"/>
          </a:p>
        </p:txBody>
      </p:sp>
    </p:spTree>
    <p:extLst>
      <p:ext uri="{BB962C8B-B14F-4D97-AF65-F5344CB8AC3E}">
        <p14:creationId xmlns:p14="http://schemas.microsoft.com/office/powerpoint/2010/main" val="802429784"/>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encrypt column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ENCRYPT keyword against a column specifies that the column should be encrypted.</a:t>
            </a:r>
          </a:p>
        </p:txBody>
      </p:sp>
      <p:sp>
        <p:nvSpPr>
          <p:cNvPr id="6" name="Rectangle 5"/>
          <p:cNvSpPr/>
          <p:nvPr/>
        </p:nvSpPr>
        <p:spPr>
          <a:xfrm>
            <a:off x="2286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76200" y="1657148"/>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76200" y="2192827"/>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TABLE table_name MODIFY ( </a:t>
            </a:r>
            <a:r>
              <a:rPr lang="en-US" dirty="0" smtClean="0">
                <a:solidFill>
                  <a:srgbClr val="0070C0"/>
                </a:solidFill>
                <a:latin typeface="Consolas" panose="020B0609020204030204" pitchFamily="49" charset="0"/>
                <a:cs typeface="Arial" panose="020B0604020202020204" pitchFamily="34" charset="0"/>
              </a:rPr>
              <a:t>column_name [ type ] </a:t>
            </a:r>
            <a:r>
              <a:rPr lang="en-US" dirty="0">
                <a:solidFill>
                  <a:srgbClr val="0070C0"/>
                </a:solidFill>
                <a:latin typeface="Consolas" panose="020B0609020204030204" pitchFamily="49" charset="0"/>
                <a:cs typeface="Arial" panose="020B0604020202020204" pitchFamily="34" charset="0"/>
              </a:rPr>
              <a:t>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3896833" y="3540204"/>
            <a:ext cx="4572000" cy="1107996"/>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 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3896833" y="2819400"/>
            <a:ext cx="5170967" cy="430887"/>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a:solidFill>
                  <a:schemeClr val="bg1">
                    <a:lumMod val="50000"/>
                  </a:schemeClr>
                </a:solidFill>
                <a:latin typeface="Calibri" panose="020F0502020204030204" pitchFamily="34" charset="0"/>
                <a:cs typeface="Calibri" panose="020F0502020204030204" pitchFamily="34" charset="0"/>
              </a:rPr>
              <a:t>encrypt;</a:t>
            </a:r>
          </a:p>
        </p:txBody>
      </p:sp>
    </p:spTree>
    <p:extLst>
      <p:ext uri="{BB962C8B-B14F-4D97-AF65-F5344CB8AC3E}">
        <p14:creationId xmlns:p14="http://schemas.microsoft.com/office/powerpoint/2010/main" val="1748909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default value for column</a:t>
            </a:r>
            <a:endParaRPr lang="en-US" dirty="0"/>
          </a:p>
        </p:txBody>
      </p:sp>
    </p:spTree>
    <p:extLst>
      <p:ext uri="{BB962C8B-B14F-4D97-AF65-F5344CB8AC3E}">
        <p14:creationId xmlns:p14="http://schemas.microsoft.com/office/powerpoint/2010/main" val="3347822188"/>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2895600"/>
            <a:ext cx="43434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city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todate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date</a:t>
            </a:r>
            <a:r>
              <a:rPr lang="en-US" sz="2200" dirty="0" smtClean="0">
                <a:solidFill>
                  <a:schemeClr val="bg1">
                    <a:lumMod val="50000"/>
                  </a:schemeClr>
                </a:solidFill>
                <a:latin typeface="Calibri" panose="020F0502020204030204" pitchFamily="34" charset="0"/>
                <a:cs typeface="Calibri" panose="020F0502020204030204" pitchFamily="34" charset="0"/>
              </a:rPr>
              <a:t> default </a:t>
            </a:r>
            <a:r>
              <a:rPr lang="en-US" sz="2200" dirty="0" smtClean="0">
                <a:solidFill>
                  <a:srgbClr val="C00000"/>
                </a:solidFill>
                <a:latin typeface="Calibri" panose="020F0502020204030204" pitchFamily="34" charset="0"/>
                <a:cs typeface="Calibri" panose="020F0502020204030204" pitchFamily="34" charset="0"/>
              </a:rPr>
              <a:t>sysdate</a:t>
            </a:r>
            <a:endParaRPr lang="en-US" sz="2200" dirty="0">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4789714" y="2895600"/>
            <a:ext cx="41910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sequence</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3" name="Rectangle 2"/>
          <p:cNvSpPr/>
          <p:nvPr/>
        </p:nvSpPr>
        <p:spPr>
          <a:xfrm>
            <a:off x="152400" y="5123259"/>
            <a:ext cx="8839200" cy="1015663"/>
          </a:xfrm>
          <a:prstGeom prst="rect">
            <a:avLst/>
          </a:prstGeom>
        </p:spPr>
        <p:txBody>
          <a:bodyPr wrap="square">
            <a:spAutoFit/>
          </a:bodyPr>
          <a:lstStyle/>
          <a:p>
            <a:r>
              <a:rPr lang="en-US" sz="2000" dirty="0" smtClean="0"/>
              <a:t>DEFAULT values </a:t>
            </a:r>
            <a:r>
              <a:rPr lang="en-US" sz="2000" dirty="0"/>
              <a:t>are only used when a column is not referenced in an </a:t>
            </a:r>
            <a:r>
              <a:rPr lang="en-US" sz="2000" dirty="0" smtClean="0"/>
              <a:t>INSERT statement</a:t>
            </a:r>
            <a:r>
              <a:rPr lang="en-US" sz="2000" dirty="0"/>
              <a:t>. </a:t>
            </a:r>
            <a:r>
              <a:rPr lang="en-US" sz="2000" dirty="0" smtClean="0"/>
              <a:t>If </a:t>
            </a:r>
            <a:r>
              <a:rPr lang="en-US" sz="2000" dirty="0"/>
              <a:t>the column is referenced, even when supplying the value NULL, the default value is not used.</a:t>
            </a:r>
          </a:p>
        </p:txBody>
      </p:sp>
      <p:sp>
        <p:nvSpPr>
          <p:cNvPr id="8" name="Rectangle 7"/>
          <p:cNvSpPr/>
          <p:nvPr/>
        </p:nvSpPr>
        <p:spPr>
          <a:xfrm>
            <a:off x="76200" y="-36731"/>
            <a:ext cx="5867400" cy="707886"/>
          </a:xfrm>
          <a:prstGeom prst="rect">
            <a:avLst/>
          </a:prstGeom>
        </p:spPr>
        <p:txBody>
          <a:bodyPr wrap="square">
            <a:spAutoFit/>
          </a:bodyPr>
          <a:lstStyle/>
          <a:p>
            <a:r>
              <a:rPr lang="en-US" sz="2000" dirty="0"/>
              <a:t>A DEFAULT expression cannot contain references to PL/SQL functions or to other </a:t>
            </a:r>
            <a:r>
              <a:rPr lang="en-US" sz="2000" dirty="0" smtClean="0"/>
              <a:t>columns.</a:t>
            </a:r>
            <a:endParaRPr lang="en-US" sz="2000" dirty="0"/>
          </a:p>
        </p:txBody>
      </p:sp>
    </p:spTree>
    <p:extLst>
      <p:ext uri="{BB962C8B-B14F-4D97-AF65-F5344CB8AC3E}">
        <p14:creationId xmlns:p14="http://schemas.microsoft.com/office/powerpoint/2010/main" val="818690422"/>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on null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3048000"/>
            <a:ext cx="4953000"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a:solidFill>
                  <a:schemeClr val="bg1">
                    <a:lumMod val="50000"/>
                  </a:schemeClr>
                </a:solidFill>
                <a:latin typeface="Calibri" panose="020F0502020204030204" pitchFamily="34" charset="0"/>
                <a:cs typeface="Calibri" panose="020F0502020204030204" pitchFamily="34" charset="0"/>
              </a:rPr>
              <a:t>on null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526942430"/>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visible/invisible column</a:t>
            </a:r>
            <a:endParaRPr lang="en-US" dirty="0"/>
          </a:p>
        </p:txBody>
      </p:sp>
      <p:sp>
        <p:nvSpPr>
          <p:cNvPr id="3" name="Rectangle 2"/>
          <p:cNvSpPr/>
          <p:nvPr/>
        </p:nvSpPr>
        <p:spPr>
          <a:xfrm>
            <a:off x="1001485" y="3212574"/>
            <a:ext cx="7141030" cy="1938992"/>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following operations do not display invisible columns in the output:</a:t>
            </a:r>
          </a:p>
          <a:p>
            <a:endParaRPr lang="en-US" sz="20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SELECT * FROM statements in SQL</a:t>
            </a:r>
          </a:p>
          <a:p>
            <a:r>
              <a:rPr lang="en-US" sz="2000" dirty="0">
                <a:latin typeface="Segoe UI Light" panose="020B0502040204020203" pitchFamily="34" charset="0"/>
                <a:cs typeface="Segoe UI Light" panose="020B0502040204020203" pitchFamily="34" charset="0"/>
              </a:rPr>
              <a:t>DESCRIBE commands in SQL*Plus</a:t>
            </a:r>
          </a:p>
          <a:p>
            <a:r>
              <a:rPr lang="en-US" sz="2000" dirty="0">
                <a:latin typeface="Segoe UI Light" panose="020B0502040204020203" pitchFamily="34" charset="0"/>
                <a:cs typeface="Segoe UI Light" panose="020B0502040204020203" pitchFamily="34" charset="0"/>
              </a:rPr>
              <a:t>%ROWTYPE attribute declarations in PL/SQL</a:t>
            </a:r>
          </a:p>
        </p:txBody>
      </p:sp>
    </p:spTree>
    <p:extLst>
      <p:ext uri="{BB962C8B-B14F-4D97-AF65-F5344CB8AC3E}">
        <p14:creationId xmlns:p14="http://schemas.microsoft.com/office/powerpoint/2010/main" val="133073158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6" name="Rectangle 5"/>
          <p:cNvSpPr/>
          <p:nvPr/>
        </p:nvSpPr>
        <p:spPr>
          <a:xfrm>
            <a:off x="228599" y="2739794"/>
            <a:ext cx="49530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a:solidFill>
                  <a:schemeClr val="bg1">
                    <a:lumMod val="50000"/>
                  </a:schemeClr>
                </a:solidFill>
                <a:latin typeface="Calibri" panose="020F0502020204030204" pitchFamily="34" charset="0"/>
                <a:cs typeface="Calibri" panose="020F0502020204030204" pitchFamily="34" charset="0"/>
              </a:rPr>
              <a:t>on null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52400" y="1792069"/>
            <a:ext cx="8839201"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 VISIBLE | INVISIBLE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228599" y="5334000"/>
            <a:ext cx="1963807"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employee</a:t>
            </a:r>
            <a:endParaRPr lang="en-IN" sz="2200" dirty="0">
              <a:solidFill>
                <a:schemeClr val="accent4">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469518"/>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152400" y="2394972"/>
            <a:ext cx="8762999"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in</a:t>
            </a:r>
            <a:r>
              <a:rPr lang="en-US" sz="2200" dirty="0" smtClean="0">
                <a:solidFill>
                  <a:schemeClr val="bg1">
                    <a:lumMod val="50000"/>
                  </a:schemeClr>
                </a:solidFill>
                <a:latin typeface="Calibri" panose="020F0502020204030204" pitchFamily="34" charset="0"/>
                <a:cs typeface="Calibri" panose="020F0502020204030204" pitchFamily="34" charset="0"/>
              </a:rPr>
              <a:t>visible;</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2" name="Rectangle 11"/>
          <p:cNvSpPr/>
          <p:nvPr/>
        </p:nvSpPr>
        <p:spPr>
          <a:xfrm>
            <a:off x="152400" y="1764268"/>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ALTER TABLE </a:t>
            </a:r>
            <a:r>
              <a:rPr lang="en-US" dirty="0">
                <a:solidFill>
                  <a:srgbClr val="0070C0"/>
                </a:solidFill>
                <a:latin typeface="Consolas" panose="020B0609020204030204" pitchFamily="49" charset="0"/>
                <a:cs typeface="Arial" panose="020B0604020202020204" pitchFamily="34" charset="0"/>
              </a:rPr>
              <a:t>table_name </a:t>
            </a:r>
            <a:r>
              <a:rPr lang="en-US" dirty="0" smtClean="0">
                <a:solidFill>
                  <a:srgbClr val="0070C0"/>
                </a:solidFill>
                <a:latin typeface="Consolas" panose="020B0609020204030204" pitchFamily="49" charset="0"/>
                <a:cs typeface="Arial" panose="020B0604020202020204" pitchFamily="34" charset="0"/>
              </a:rPr>
              <a:t>MODIFY(column_name) [{ VISIBLE | INVISIBLE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681366510"/>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06817"/>
            <a:ext cx="8839200" cy="4431983"/>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SELECT * syntax will not display an INVISIBLE column. However, if you include an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select list of a SELECT statement, then the column will be displayed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You cannot implicitly specify a value for an INVISIBLE column in the VALUES clause of an INSERT statement. You must specify the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column list</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 virtual column can be an INVISIBLE column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PL/SQL %ROWTYPE attributes do not show INVISIBLE columns</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Invisible columns are not assigned a column order, so if an invisible column is made visible it is listed as the last column of the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External tables, Cluster tables, and Temporary tables cannot have invisible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Attributes of user-defined types cannot be invisible.</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6" name="TextBox 5"/>
          <p:cNvSpPr txBox="1"/>
          <p:nvPr/>
        </p:nvSpPr>
        <p:spPr>
          <a:xfrm>
            <a:off x="228600" y="685800"/>
            <a:ext cx="2547492" cy="400110"/>
          </a:xfrm>
          <a:prstGeom prst="rect">
            <a:avLst/>
          </a:prstGeom>
          <a:noFill/>
        </p:spPr>
        <p:txBody>
          <a:bodyPr wrap="none" rtlCol="0">
            <a:spAutoFit/>
          </a:bodyPr>
          <a:lstStyle/>
          <a:p>
            <a:r>
              <a:rPr lang="en-US" sz="2000" dirty="0" smtClean="0">
                <a:solidFill>
                  <a:srgbClr val="FF0000"/>
                </a:solidFill>
              </a:rPr>
              <a:t>Things to remember:</a:t>
            </a:r>
            <a:endParaRPr lang="en-US" sz="2000" dirty="0">
              <a:solidFill>
                <a:srgbClr val="FF0000"/>
              </a:solidFill>
            </a:endParaRPr>
          </a:p>
        </p:txBody>
      </p:sp>
    </p:spTree>
    <p:extLst>
      <p:ext uri="{BB962C8B-B14F-4D97-AF65-F5344CB8AC3E}">
        <p14:creationId xmlns:p14="http://schemas.microsoft.com/office/powerpoint/2010/main" val="1476611570"/>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identity column</a:t>
            </a:r>
            <a:endParaRPr lang="en-US" dirty="0"/>
          </a:p>
        </p:txBody>
      </p:sp>
    </p:spTree>
    <p:extLst>
      <p:ext uri="{BB962C8B-B14F-4D97-AF65-F5344CB8AC3E}">
        <p14:creationId xmlns:p14="http://schemas.microsoft.com/office/powerpoint/2010/main" val="2679470239"/>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always as identity</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430" y="2551331"/>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identity,</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15240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46389668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149430" y="2551331"/>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identity start with 5 increment by 10,</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always as identity</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5240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446650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1200329"/>
          </a:xfrm>
          <a:prstGeom prst="rect">
            <a:avLst/>
          </a:prstGeom>
        </p:spPr>
        <p:txBody>
          <a:bodyPr wrap="square">
            <a:spAutoFit/>
          </a:bodyPr>
          <a:lstStyle/>
          <a:p>
            <a:r>
              <a:rPr lang="en-US" dirty="0"/>
              <a:t>An identity column that is GENERATED BY DEFAULT will only increment and use the default value on insertions when no explicit value is given. To use the generated default, either specify the DEFAULT keyword when inserting into the identity column, or just leave the identity column out of the insertion column list.</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149430" y="3142833"/>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by default as</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identity start with 5 increment by 5,</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by default as identity</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2115502"/>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197078764"/>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1200329"/>
          </a:xfrm>
          <a:prstGeom prst="rect">
            <a:avLst/>
          </a:prstGeom>
        </p:spPr>
        <p:txBody>
          <a:bodyPr wrap="square">
            <a:spAutoFit/>
          </a:bodyPr>
          <a:lstStyle/>
          <a:p>
            <a:r>
              <a:rPr lang="en-US" dirty="0"/>
              <a:t>An identity column that is GENERATED BY DEFAULT will only increment and use the default value on insertions when no explicit value is given. To use the generated default, either specify the DEFAULT keyword when inserting into the identity column, or just leave the identity column out of the insertion column list.</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149430" y="3109079"/>
            <a:ext cx="8842169" cy="3139321"/>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by default on null as</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identity start with 5 increment by 5,</a:t>
            </a: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by default on null as identity</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2081748"/>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6626762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virtual column</a:t>
            </a:r>
            <a:endParaRPr lang="en-US" dirty="0"/>
          </a:p>
        </p:txBody>
      </p:sp>
      <p:sp>
        <p:nvSpPr>
          <p:cNvPr id="3" name="Rectangle 2"/>
          <p:cNvSpPr/>
          <p:nvPr/>
        </p:nvSpPr>
        <p:spPr>
          <a:xfrm>
            <a:off x="1491342" y="3200400"/>
            <a:ext cx="6161315"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Virtual column's value is calculated only when it is queried.</a:t>
            </a:r>
          </a:p>
        </p:txBody>
      </p:sp>
    </p:spTree>
    <p:extLst>
      <p:ext uri="{BB962C8B-B14F-4D97-AF65-F5344CB8AC3E}">
        <p14:creationId xmlns:p14="http://schemas.microsoft.com/office/powerpoint/2010/main" val="2212507902"/>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430" y="2580904"/>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salary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15240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726385429"/>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4277142"/>
            <a:ext cx="8842169"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fn</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15240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399" y="2514600"/>
            <a:ext cx="8765969"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replace</a:t>
            </a:r>
            <a:r>
              <a:rPr lang="en-US" sz="2200" dirty="0">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function </a:t>
            </a:r>
            <a:r>
              <a:rPr lang="en-US" sz="2200" dirty="0">
                <a:solidFill>
                  <a:schemeClr val="accent4">
                    <a:lumMod val="50000"/>
                  </a:schemeClr>
                </a:solidFill>
                <a:latin typeface="Calibri" panose="020F0502020204030204" pitchFamily="34" charset="0"/>
                <a:cs typeface="Calibri" panose="020F0502020204030204" pitchFamily="34" charset="0"/>
              </a:rPr>
              <a:t>fn</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a:t>
            </a:r>
            <a:r>
              <a:rPr lang="en-US" sz="2200" dirty="0">
                <a:solidFill>
                  <a:srgbClr val="FC6F0D"/>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y </a:t>
            </a:r>
            <a:r>
              <a:rPr lang="en-US" sz="2200" dirty="0">
                <a:solidFill>
                  <a:srgbClr val="FC6F0D"/>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2">
                    <a:lumMod val="50000"/>
                  </a:schemeClr>
                </a:solidFill>
                <a:latin typeface="Calibri" panose="020F0502020204030204" pitchFamily="34" charset="0"/>
                <a:cs typeface="Calibri" panose="020F0502020204030204" pitchFamily="34" charset="0"/>
              </a:rPr>
              <a:t>return</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solidFill>
                  <a:srgbClr val="FF1C00"/>
                </a:solidFill>
                <a:latin typeface="Calibri" panose="020F0502020204030204" pitchFamily="34" charset="0"/>
                <a:cs typeface="Calibri" panose="020F0502020204030204" pitchFamily="34" charset="0"/>
              </a:rPr>
              <a:t>deterministic</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p>
          <a:p>
            <a:r>
              <a:rPr lang="en-US" sz="2200" dirty="0">
                <a:solidFill>
                  <a:srgbClr val="00A2E8"/>
                </a:solidFill>
                <a:latin typeface="Calibri" panose="020F0502020204030204" pitchFamily="34" charset="0"/>
                <a:cs typeface="Calibri" panose="020F0502020204030204" pitchFamily="34" charset="0"/>
              </a:rPr>
              <a:t>begin</a:t>
            </a:r>
          </a:p>
          <a:p>
            <a:r>
              <a:rPr lang="en-US" sz="2200" dirty="0">
                <a:latin typeface="Calibri" panose="020F0502020204030204" pitchFamily="34" charset="0"/>
                <a:cs typeface="Calibri" panose="020F0502020204030204" pitchFamily="34" charset="0"/>
              </a:rPr>
              <a:t>	</a:t>
            </a:r>
            <a:r>
              <a:rPr lang="en-US" sz="2200" dirty="0" smtClean="0">
                <a:solidFill>
                  <a:schemeClr val="bg2">
                    <a:lumMod val="50000"/>
                  </a:schemeClr>
                </a:solidFill>
                <a:latin typeface="Calibri" panose="020F0502020204030204" pitchFamily="34" charset="0"/>
                <a:cs typeface="Calibri" panose="020F0502020204030204" pitchFamily="34" charset="0"/>
              </a:rPr>
              <a:t>return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y</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end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43086486"/>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1295400"/>
            <a:ext cx="8839200" cy="3570208"/>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cannot refer to another virtual column by name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Any columns referenced in column_expression must be defined on the same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 refer to a deterministic user-defined function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Virtual column cannot be encrypted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Virtual column cannot be redirected to another table. </a:t>
            </a:r>
            <a:endParaRPr lang="en-US"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values are not physically stored, it is generated when needed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Case and other functions can be used for virtual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Indexes and partitions can be created on virtual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Primary &amp; Foreign key can be given on virtual columns</a:t>
            </a:r>
            <a:r>
              <a:rPr lang="en-US" dirty="0" smtClean="0">
                <a:solidFill>
                  <a:srgbClr val="049DC8"/>
                </a:solidFill>
                <a:latin typeface="Arial" panose="020B0604020202020204" pitchFamily="34" charset="0"/>
                <a:cs typeface="Arial" panose="020B0604020202020204" pitchFamily="34" charset="0"/>
              </a:rPr>
              <a:t>.</a:t>
            </a:r>
            <a:endParaRPr lang="en-US" dirty="0">
              <a:solidFill>
                <a:srgbClr val="049DC8"/>
              </a:solidFill>
              <a:latin typeface="Arial" panose="020B0604020202020204" pitchFamily="34" charset="0"/>
              <a:cs typeface="Arial" panose="020B0604020202020204" pitchFamily="34" charset="0"/>
            </a:endParaRPr>
          </a:p>
        </p:txBody>
      </p:sp>
      <p:sp>
        <p:nvSpPr>
          <p:cNvPr id="6" name="TextBox 5"/>
          <p:cNvSpPr txBox="1"/>
          <p:nvPr/>
        </p:nvSpPr>
        <p:spPr>
          <a:xfrm>
            <a:off x="228600" y="685800"/>
            <a:ext cx="2547492" cy="400110"/>
          </a:xfrm>
          <a:prstGeom prst="rect">
            <a:avLst/>
          </a:prstGeom>
          <a:noFill/>
        </p:spPr>
        <p:txBody>
          <a:bodyPr wrap="none" rtlCol="0">
            <a:spAutoFit/>
          </a:bodyPr>
          <a:lstStyle/>
          <a:p>
            <a:r>
              <a:rPr lang="en-US" sz="2000" dirty="0" smtClean="0">
                <a:solidFill>
                  <a:srgbClr val="FF0000"/>
                </a:solidFill>
              </a:rPr>
              <a:t>Things to remember:</a:t>
            </a:r>
            <a:endParaRPr lang="en-US" sz="2000" dirty="0">
              <a:solidFill>
                <a:srgbClr val="FF0000"/>
              </a:solidFill>
            </a:endParaRPr>
          </a:p>
        </p:txBody>
      </p:sp>
    </p:spTree>
    <p:extLst>
      <p:ext uri="{BB962C8B-B14F-4D97-AF65-F5344CB8AC3E}">
        <p14:creationId xmlns:p14="http://schemas.microsoft.com/office/powerpoint/2010/main" val="2759633271"/>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temporary table</a:t>
            </a:r>
            <a:endParaRPr lang="en-US" dirty="0"/>
          </a:p>
        </p:txBody>
      </p:sp>
      <p:sp>
        <p:nvSpPr>
          <p:cNvPr id="3" name="Rectangle 2"/>
          <p:cNvSpPr/>
          <p:nvPr/>
        </p:nvSpPr>
        <p:spPr>
          <a:xfrm>
            <a:off x="898071" y="3200400"/>
            <a:ext cx="7347858"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Temporary tables cannot be partitioned, clustered, or index organized.</a:t>
            </a:r>
          </a:p>
        </p:txBody>
      </p:sp>
    </p:spTree>
    <p:extLst>
      <p:ext uri="{BB962C8B-B14F-4D97-AF65-F5344CB8AC3E}">
        <p14:creationId xmlns:p14="http://schemas.microsoft.com/office/powerpoint/2010/main" val="3554009668"/>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GLOBAL TEMPORARY to indicate that the table is temporary and that its definition is visible to all sessions with appropriate privileges. The data in a temporary table is visible only to the session that inserts the data into the table.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90500" y="1819870"/>
            <a:ext cx="8763000"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column_name datatype [ (size) </a:t>
            </a:r>
            <a:r>
              <a:rPr lang="en-US" dirty="0" smtClean="0">
                <a:solidFill>
                  <a:srgbClr val="0070C0"/>
                </a:solidFill>
                <a:latin typeface="Consolas" panose="020B0609020204030204" pitchFamily="49" charset="0"/>
                <a:cs typeface="Arial" panose="020B0604020202020204" pitchFamily="34" charset="0"/>
              </a:rPr>
              <a:t>] ) { ON </a:t>
            </a:r>
            <a:r>
              <a:rPr lang="en-US" dirty="0">
                <a:solidFill>
                  <a:srgbClr val="0070C0"/>
                </a:solidFill>
                <a:latin typeface="Consolas" panose="020B0609020204030204" pitchFamily="49" charset="0"/>
                <a:cs typeface="Arial" panose="020B0604020202020204" pitchFamily="34" charset="0"/>
              </a:rPr>
              <a:t>COMMIT DELETE </a:t>
            </a:r>
            <a:r>
              <a:rPr lang="en-US" dirty="0" smtClean="0">
                <a:solidFill>
                  <a:srgbClr val="0070C0"/>
                </a:solidFill>
                <a:latin typeface="Consolas" panose="020B0609020204030204" pitchFamily="49" charset="0"/>
                <a:cs typeface="Arial" panose="020B0604020202020204" pitchFamily="34" charset="0"/>
              </a:rPr>
              <a:t>ROWS | </a:t>
            </a:r>
            <a:r>
              <a:rPr lang="en-US" dirty="0">
                <a:solidFill>
                  <a:srgbClr val="0070C0"/>
                </a:solidFill>
                <a:latin typeface="Consolas" panose="020B0609020204030204" pitchFamily="49" charset="0"/>
                <a:cs typeface="Arial" panose="020B0604020202020204" pitchFamily="34" charset="0"/>
              </a:rPr>
              <a:t>ON COMMIT PRESERVE ROWS</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49430" y="2914233"/>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global</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temporary</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salary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500" y="1106031"/>
            <a:ext cx="8763000" cy="2646878"/>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2">
                    <a:lumMod val="75000"/>
                  </a:schemeClr>
                </a:solidFill>
              </a:rPr>
              <a:t>Temporary tables cannot be partitioned, clustered, or index organized</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You </a:t>
            </a:r>
            <a:r>
              <a:rPr lang="en-US" dirty="0">
                <a:solidFill>
                  <a:schemeClr val="accent2">
                    <a:lumMod val="75000"/>
                  </a:schemeClr>
                </a:solidFill>
              </a:rPr>
              <a:t>cannot specify any foreign key constraints on temporary tables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Temporary </a:t>
            </a:r>
            <a:r>
              <a:rPr lang="en-US" dirty="0">
                <a:solidFill>
                  <a:schemeClr val="accent2">
                    <a:lumMod val="75000"/>
                  </a:schemeClr>
                </a:solidFill>
              </a:rPr>
              <a:t>tables cannot contain columns of nested table</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If the TRUNCATE statement is issued against a temporary table, only the session specific data is truncated. There is no affect on the data of other sessions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 temporary table cannot contain INVISIBLE columns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 temporary table cannot contain </a:t>
            </a:r>
            <a:r>
              <a:rPr lang="en-US" dirty="0" smtClean="0">
                <a:solidFill>
                  <a:schemeClr val="accent2">
                    <a:lumMod val="75000"/>
                  </a:schemeClr>
                </a:solidFill>
              </a:rPr>
              <a:t>GENERTED ALWAYS AS ( expr ) columns</a:t>
            </a:r>
            <a:r>
              <a:rPr lang="en-US" dirty="0">
                <a:solidFill>
                  <a:schemeClr val="accent2">
                    <a:lumMod val="75000"/>
                  </a:schemeClr>
                </a:solidFill>
              </a:rPr>
              <a:t>.</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8" name="TextBox 7"/>
          <p:cNvSpPr txBox="1"/>
          <p:nvPr/>
        </p:nvSpPr>
        <p:spPr>
          <a:xfrm>
            <a:off x="228600" y="685800"/>
            <a:ext cx="2547492" cy="400110"/>
          </a:xfrm>
          <a:prstGeom prst="rect">
            <a:avLst/>
          </a:prstGeom>
          <a:noFill/>
        </p:spPr>
        <p:txBody>
          <a:bodyPr wrap="none" rtlCol="0">
            <a:spAutoFit/>
          </a:bodyPr>
          <a:lstStyle/>
          <a:p>
            <a:r>
              <a:rPr lang="en-US" sz="2000" dirty="0" smtClean="0">
                <a:solidFill>
                  <a:srgbClr val="FF0000"/>
                </a:solidFill>
              </a:rPr>
              <a:t>Things to remember:</a:t>
            </a:r>
            <a:endParaRPr lang="en-US" sz="2000" dirty="0">
              <a:solidFill>
                <a:srgbClr val="FF0000"/>
              </a:solidFill>
            </a:endParaRPr>
          </a:p>
        </p:txBody>
      </p:sp>
    </p:spTree>
    <p:extLst>
      <p:ext uri="{BB962C8B-B14F-4D97-AF65-F5344CB8AC3E}">
        <p14:creationId xmlns:p14="http://schemas.microsoft.com/office/powerpoint/2010/main" val="4036156754"/>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Use the </a:t>
            </a:r>
            <a:r>
              <a:rPr lang="en-US" sz="2000" b="1" i="1" dirty="0">
                <a:latin typeface="Segoe UI Light" panose="020B0502040204020203" pitchFamily="34" charset="0"/>
                <a:cs typeface="Segoe UI Light" panose="020B0502040204020203" pitchFamily="34" charset="0"/>
              </a:rPr>
              <a:t>DROP</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TABLE</a:t>
            </a:r>
            <a:r>
              <a:rPr lang="en-US" sz="2000" dirty="0">
                <a:latin typeface="Segoe UI Light" panose="020B0502040204020203" pitchFamily="34" charset="0"/>
                <a:cs typeface="Segoe UI Light" panose="020B0502040204020203" pitchFamily="34" charset="0"/>
              </a:rPr>
              <a:t> statement to move a table </a:t>
            </a:r>
            <a:r>
              <a:rPr lang="en-US" sz="2000" dirty="0" smtClean="0">
                <a:latin typeface="Segoe UI Light" panose="020B0502040204020203" pitchFamily="34" charset="0"/>
                <a:cs typeface="Segoe UI Light" panose="020B0502040204020203" pitchFamily="34" charset="0"/>
              </a:rPr>
              <a:t>to </a:t>
            </a:r>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RECYCLE BIN</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or to remove the table and all its data from the database entirely.</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2" name="Rectangle 1"/>
          <p:cNvSpPr/>
          <p:nvPr/>
        </p:nvSpPr>
        <p:spPr>
          <a:xfrm>
            <a:off x="152400" y="1676400"/>
            <a:ext cx="8915400" cy="369332"/>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DROP TABLE [ schema. ]</a:t>
            </a:r>
            <a:r>
              <a:rPr lang="en-US" dirty="0" smtClean="0">
                <a:solidFill>
                  <a:srgbClr val="0070C0"/>
                </a:solidFill>
                <a:latin typeface="Consolas" panose="020B0609020204030204" pitchFamily="49" charset="0"/>
                <a:cs typeface="Arial" panose="020B0604020202020204" pitchFamily="34" charset="0"/>
              </a:rPr>
              <a:t>table_name [ </a:t>
            </a:r>
            <a:r>
              <a:rPr lang="en-US" dirty="0">
                <a:solidFill>
                  <a:srgbClr val="0070C0"/>
                </a:solidFill>
                <a:latin typeface="Consolas" panose="020B0609020204030204" pitchFamily="49" charset="0"/>
                <a:cs typeface="Arial" panose="020B0604020202020204" pitchFamily="34" charset="0"/>
              </a:rPr>
              <a:t>CASCADE CONSTRAINTS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PURGE ] ;</a:t>
            </a:r>
          </a:p>
        </p:txBody>
      </p:sp>
      <p:sp>
        <p:nvSpPr>
          <p:cNvPr id="8" name="Rectangle 7"/>
          <p:cNvSpPr/>
          <p:nvPr/>
        </p:nvSpPr>
        <p:spPr>
          <a:xfrm>
            <a:off x="152400" y="2321004"/>
            <a:ext cx="5646674" cy="1615827"/>
          </a:xfrm>
          <a:prstGeom prst="rect">
            <a:avLst/>
          </a:prstGeom>
        </p:spPr>
        <p:txBody>
          <a:bodyPr wrap="non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purge;</a:t>
            </a:r>
          </a:p>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cascade constraints purge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 </a:t>
            </a:r>
            <a:r>
              <a:rPr lang="en-US" sz="3200" b="1" i="1" dirty="0" smtClean="0">
                <a:solidFill>
                  <a:srgbClr val="FFFF00"/>
                </a:solidFill>
                <a:latin typeface="Arial" pitchFamily="34" charset="0"/>
                <a:cs typeface="Arial" pitchFamily="34" charset="0"/>
              </a:rPr>
              <a:t>table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24642" y="1100754"/>
            <a:ext cx="8690758" cy="341632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2">
                    <a:lumMod val="75000"/>
                  </a:schemeClr>
                </a:solidFill>
              </a:rPr>
              <a:t>Dropping a table removes the table definition from the data dictionary. All rows of the table are no longer accessible.</a:t>
            </a:r>
          </a:p>
          <a:p>
            <a:pPr marL="285750" indent="-285750">
              <a:buFont typeface="Arial" panose="020B0604020202020204" pitchFamily="34" charset="0"/>
              <a:buChar char="•"/>
            </a:pPr>
            <a:endParaRPr lang="en-US" dirty="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All INDEXES, INTEGRITY CONSTRAINTS and TRIGGERS associated with a table are also dropped.</a:t>
            </a:r>
          </a:p>
          <a:p>
            <a:pPr marL="285750" indent="-285750">
              <a:buFont typeface="Arial" panose="020B0604020202020204" pitchFamily="34" charset="0"/>
              <a:buChar char="•"/>
            </a:pPr>
            <a:endParaRPr lang="en-US" dirty="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All VIEWS and PL/SQL program units dependent on a dropped table remain, yet become invalid (not usable).</a:t>
            </a:r>
          </a:p>
          <a:p>
            <a:pPr marL="285750" indent="-285750">
              <a:buFont typeface="Arial" panose="020B0604020202020204" pitchFamily="34" charset="0"/>
              <a:buChar char="•"/>
            </a:pPr>
            <a:endParaRPr lang="en-US" dirty="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All SYNONYMS for a dropped table remain, but return an error when used</a:t>
            </a:r>
            <a:r>
              <a:rPr lang="en-US" dirty="0" smtClean="0">
                <a:solidFill>
                  <a:schemeClr val="accent2">
                    <a:lumMod val="75000"/>
                  </a:schemeClr>
                </a:solidFill>
              </a:rPr>
              <a:t>.</a:t>
            </a:r>
          </a:p>
          <a:p>
            <a:pPr marL="285750" indent="-285750">
              <a:buFont typeface="Arial" panose="020B0604020202020204" pitchFamily="34" charset="0"/>
              <a:buChar char="•"/>
            </a:pPr>
            <a:endParaRPr lang="en-US" dirty="0">
              <a:solidFill>
                <a:schemeClr val="accent2">
                  <a:lumMod val="75000"/>
                </a:schemeClr>
              </a:solidFill>
            </a:endParaRPr>
          </a:p>
          <a:p>
            <a:pPr marL="285750" indent="-285750">
              <a:buFont typeface="Arial" panose="020B0604020202020204" pitchFamily="34" charset="0"/>
              <a:buChar char="•"/>
            </a:pPr>
            <a:r>
              <a:rPr lang="en-US" smtClean="0">
                <a:solidFill>
                  <a:schemeClr val="accent2">
                    <a:lumMod val="75000"/>
                  </a:schemeClr>
                </a:solidFill>
              </a:rPr>
              <a:t>Dropping </a:t>
            </a:r>
            <a:r>
              <a:rPr lang="en-US" dirty="0" smtClean="0">
                <a:solidFill>
                  <a:schemeClr val="accent2">
                    <a:lumMod val="75000"/>
                  </a:schemeClr>
                </a:solidFill>
              </a:rPr>
              <a:t>a temporary table </a:t>
            </a:r>
            <a:endParaRPr lang="en-US" dirty="0">
              <a:solidFill>
                <a:schemeClr val="accent2">
                  <a:lumMod val="75000"/>
                </a:schemeClr>
              </a:solidFill>
            </a:endParaRPr>
          </a:p>
        </p:txBody>
      </p:sp>
      <p:sp>
        <p:nvSpPr>
          <p:cNvPr id="5" name="TextBox 4"/>
          <p:cNvSpPr txBox="1"/>
          <p:nvPr/>
        </p:nvSpPr>
        <p:spPr>
          <a:xfrm>
            <a:off x="228600" y="685800"/>
            <a:ext cx="2547492" cy="400110"/>
          </a:xfrm>
          <a:prstGeom prst="rect">
            <a:avLst/>
          </a:prstGeom>
          <a:noFill/>
        </p:spPr>
        <p:txBody>
          <a:bodyPr wrap="none" rtlCol="0">
            <a:spAutoFit/>
          </a:bodyPr>
          <a:lstStyle/>
          <a:p>
            <a:r>
              <a:rPr lang="en-US" sz="2000" dirty="0" smtClean="0">
                <a:solidFill>
                  <a:srgbClr val="FF0000"/>
                </a:solidFill>
              </a:rPr>
              <a:t>Things to remember:</a:t>
            </a:r>
            <a:endParaRPr lang="en-US" sz="2000" dirty="0">
              <a:solidFill>
                <a:srgbClr val="FF0000"/>
              </a:solidFill>
            </a:endParaRPr>
          </a:p>
        </p:txBody>
      </p:sp>
    </p:spTree>
    <p:extLst>
      <p:ext uri="{BB962C8B-B14F-4D97-AF65-F5344CB8AC3E}">
        <p14:creationId xmlns:p14="http://schemas.microsoft.com/office/powerpoint/2010/main" val="2886067468"/>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purge</a:t>
            </a:r>
            <a:endParaRPr lang="en-US" dirty="0"/>
          </a:p>
        </p:txBody>
      </p:sp>
      <p:sp>
        <p:nvSpPr>
          <p:cNvPr id="3" name="Rectangle 2"/>
          <p:cNvSpPr/>
          <p:nvPr/>
        </p:nvSpPr>
        <p:spPr>
          <a:xfrm>
            <a:off x="152400" y="3276600"/>
            <a:ext cx="8839200" cy="1015663"/>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Use the </a:t>
            </a:r>
            <a:r>
              <a:rPr lang="en-US" sz="2000" b="1" i="1" dirty="0">
                <a:latin typeface="Segoe UI Light" panose="020B0502040204020203" pitchFamily="34" charset="0"/>
                <a:cs typeface="Segoe UI Light" panose="020B0502040204020203" pitchFamily="34" charset="0"/>
              </a:rPr>
              <a:t>PURGE</a:t>
            </a:r>
            <a:r>
              <a:rPr lang="en-US" sz="2000" dirty="0">
                <a:latin typeface="Segoe UI Light" panose="020B0502040204020203" pitchFamily="34" charset="0"/>
                <a:cs typeface="Segoe UI Light" panose="020B0502040204020203" pitchFamily="34" charset="0"/>
              </a:rPr>
              <a:t> statement to remove a table </a:t>
            </a:r>
            <a:r>
              <a:rPr lang="en-US" sz="2000" dirty="0" smtClean="0">
                <a:latin typeface="Segoe UI Light" panose="020B0502040204020203" pitchFamily="34" charset="0"/>
                <a:cs typeface="Segoe UI Light" panose="020B0502040204020203" pitchFamily="34" charset="0"/>
              </a:rPr>
              <a:t>from </a:t>
            </a:r>
            <a:r>
              <a:rPr lang="en-US" sz="2000" dirty="0">
                <a:latin typeface="Segoe UI Light" panose="020B0502040204020203" pitchFamily="34" charset="0"/>
                <a:cs typeface="Segoe UI Light" panose="020B0502040204020203" pitchFamily="34" charset="0"/>
              </a:rPr>
              <a:t>your </a:t>
            </a:r>
            <a:r>
              <a:rPr lang="en-US" sz="2000" b="1" i="1" dirty="0">
                <a:latin typeface="Segoe UI Light" panose="020B0502040204020203" pitchFamily="34" charset="0"/>
                <a:cs typeface="Segoe UI Light" panose="020B0502040204020203" pitchFamily="34" charset="0"/>
              </a:rPr>
              <a:t>recycle</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bin</a:t>
            </a:r>
            <a:r>
              <a:rPr lang="en-US" sz="2000" dirty="0">
                <a:latin typeface="Segoe UI Light" panose="020B0502040204020203" pitchFamily="34" charset="0"/>
                <a:cs typeface="Segoe UI Light" panose="020B0502040204020203" pitchFamily="34" charset="0"/>
              </a:rPr>
              <a:t> and release all of the space associated with the object, or to remove the entire recycle bin, or to remove part of all of a dropped tablespace from the recycle bin.</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43044281"/>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purge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cannot recover the table back, if you have dropped it with the PURGE clause.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1676400"/>
            <a:ext cx="8915400" cy="369332"/>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PURGE { TABLE table_name | RECYCLEBIN | TABLESPACE </a:t>
            </a:r>
            <a:r>
              <a:rPr lang="en-US" dirty="0" smtClean="0">
                <a:solidFill>
                  <a:srgbClr val="0070C0"/>
                </a:solidFill>
                <a:latin typeface="Consolas" panose="020B0609020204030204" pitchFamily="49" charset="0"/>
                <a:cs typeface="Arial" panose="020B0604020202020204" pitchFamily="34" charset="0"/>
              </a:rPr>
              <a:t>tablespace_name </a:t>
            </a:r>
            <a:r>
              <a:rPr lang="en-US" dirty="0">
                <a:solidFill>
                  <a:srgbClr val="0070C0"/>
                </a:solidFill>
                <a:latin typeface="Consolas" panose="020B0609020204030204" pitchFamily="49" charset="0"/>
                <a:cs typeface="Arial" panose="020B0604020202020204" pitchFamily="34" charset="0"/>
              </a:rPr>
              <a:t>}</a:t>
            </a:r>
          </a:p>
        </p:txBody>
      </p:sp>
      <p:sp>
        <p:nvSpPr>
          <p:cNvPr id="8" name="Rectangle 7"/>
          <p:cNvSpPr/>
          <p:nvPr/>
        </p:nvSpPr>
        <p:spPr>
          <a:xfrm>
            <a:off x="152400" y="2321004"/>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purge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recyclebin</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purge table </a:t>
            </a:r>
            <a:r>
              <a:rPr lang="en-US" sz="2200" dirty="0" smtClean="0">
                <a:solidFill>
                  <a:schemeClr val="accent4">
                    <a:lumMod val="50000"/>
                  </a:schemeClr>
                </a:solidFill>
                <a:latin typeface="Calibri" panose="020F0502020204030204" pitchFamily="34" charset="0"/>
                <a:cs typeface="Calibri" panose="020F0502020204030204" pitchFamily="34" charset="0"/>
              </a:rPr>
              <a:t>employee</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806923896"/>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2050334866"/>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6343068"/>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510900606"/>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A FOREIGN KEY is a field (or collection of fields) in one table that refers to the PRIMARY KEY in another/same 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4233197646"/>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436400"/>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24873</TotalTime>
  <Words>27103</Words>
  <Application>Microsoft Office PowerPoint</Application>
  <PresentationFormat>On-screen Show (4:3)</PresentationFormat>
  <Paragraphs>3655</Paragraphs>
  <Slides>461</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461</vt:i4>
      </vt:variant>
    </vt:vector>
  </HeadingPairs>
  <TitlesOfParts>
    <vt:vector size="495"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4908</cp:revision>
  <dcterms:created xsi:type="dcterms:W3CDTF">2015-10-09T06:09:34Z</dcterms:created>
  <dcterms:modified xsi:type="dcterms:W3CDTF">2018-11-28T06:25:02Z</dcterms:modified>
</cp:coreProperties>
</file>