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45" r:id="rId6"/>
    <p:sldId id="810" r:id="rId7"/>
    <p:sldId id="811" r:id="rId8"/>
    <p:sldId id="816" r:id="rId9"/>
    <p:sldId id="824" r:id="rId10"/>
    <p:sldId id="825" r:id="rId11"/>
    <p:sldId id="840" r:id="rId12"/>
    <p:sldId id="841" r:id="rId13"/>
    <p:sldId id="826" r:id="rId14"/>
    <p:sldId id="837" r:id="rId15"/>
    <p:sldId id="844" r:id="rId16"/>
    <p:sldId id="842" r:id="rId17"/>
    <p:sldId id="843" r:id="rId18"/>
    <p:sldId id="838" r:id="rId19"/>
    <p:sldId id="839" r:id="rId20"/>
    <p:sldId id="834" r:id="rId21"/>
    <p:sldId id="835" r:id="rId22"/>
    <p:sldId id="836" r:id="rId23"/>
    <p:sldId id="830" r:id="rId24"/>
    <p:sldId id="829" r:id="rId25"/>
    <p:sldId id="822" r:id="rId26"/>
    <p:sldId id="823" r:id="rId27"/>
    <p:sldId id="820" r:id="rId28"/>
    <p:sldId id="821" r:id="rId29"/>
    <p:sldId id="818" r:id="rId30"/>
    <p:sldId id="819" r:id="rId31"/>
    <p:sldId id="793" r:id="rId32"/>
    <p:sldId id="792" r:id="rId33"/>
    <p:sldId id="812" r:id="rId34"/>
    <p:sldId id="813" r:id="rId35"/>
    <p:sldId id="795" r:id="rId36"/>
    <p:sldId id="796" r:id="rId37"/>
    <p:sldId id="814" r:id="rId38"/>
    <p:sldId id="815" r:id="rId39"/>
    <p:sldId id="832" r:id="rId40"/>
    <p:sldId id="833" r:id="rId41"/>
    <p:sldId id="831" r:id="rId42"/>
    <p:sldId id="847" r:id="rId43"/>
    <p:sldId id="848" r:id="rId44"/>
    <p:sldId id="850" r:id="rId45"/>
    <p:sldId id="849" r:id="rId46"/>
    <p:sldId id="851" r:id="rId47"/>
    <p:sldId id="852" r:id="rId48"/>
    <p:sldId id="846" r:id="rId49"/>
    <p:sldId id="797" r:id="rId50"/>
    <p:sldId id="78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262"/>
    <a:srgbClr val="7A5A58"/>
    <a:srgbClr val="884A4A"/>
    <a:srgbClr val="159BFF"/>
    <a:srgbClr val="775E5B"/>
    <a:srgbClr val="C11511"/>
    <a:srgbClr val="FF3399"/>
    <a:srgbClr val="5A5462"/>
    <a:srgbClr val="08C04E"/>
    <a:srgbClr val="A93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7" d="100"/>
          <a:sy n="87" d="100"/>
        </p:scale>
        <p:origin x="14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number,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a:t>
            </a:r>
            <a:r>
              <a:rPr lang="en-IN" b="1" i="1" dirty="0">
                <a:solidFill>
                  <a:srgbClr val="FF0000"/>
                </a:solidFill>
                <a:latin typeface="Arial" panose="020B0604020202020204" pitchFamily="34" charset="0"/>
                <a:cs typeface="Arial" panose="020B0604020202020204" pitchFamily="34" charset="0"/>
              </a:rPr>
              <a:t>15 decimal places</a:t>
            </a:r>
            <a:r>
              <a:rPr lang="en-IN" dirty="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86868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97568358"/>
              </p:ext>
            </p:extLst>
          </p:nvPr>
        </p:nvGraphicFramePr>
        <p:xfrm>
          <a:off x="152400" y="1828800"/>
          <a:ext cx="8838000" cy="4272280"/>
        </p:xfrm>
        <a:graphic>
          <a:graphicData uri="http://schemas.openxmlformats.org/drawingml/2006/table">
            <a:tbl>
              <a:tblPr firstRow="1" bandRow="1">
                <a:tableStyleId>{7E9639D4-E3E2-4D34-9284-5A2195B3D0D7}</a:tableStyleId>
              </a:tblPr>
              <a:tblGrid>
                <a:gridCol w="1085368"/>
                <a:gridCol w="7752632"/>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 :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71032"/>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76870"/>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42571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String Concatenation and Formatting</a:t>
            </a:r>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90500" y="804208"/>
            <a:ext cx="8763000" cy="2354491"/>
          </a:xfrm>
          <a:prstGeom prst="rect">
            <a:avLst/>
          </a:prstGeom>
        </p:spPr>
        <p:txBody>
          <a:bodyPr wrap="square">
            <a:spAutoFit/>
          </a:bodyPr>
          <a:lstStyle/>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orange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a:t>
            </a:r>
            <a:r>
              <a:rPr lang="en-IN" sz="2100" dirty="0">
                <a:solidFill>
                  <a:srgbClr val="889B4A"/>
                </a:solidFill>
                <a:latin typeface="Consolas" panose="020B0609020204030204" pitchFamily="49" charset="0"/>
              </a:rPr>
              <a:t>, and </a:t>
            </a:r>
            <a:r>
              <a:rPr lang="en-IN" sz="2100" dirty="0">
                <a:solidFill>
                  <a:srgbClr val="F79A32"/>
                </a:solidFill>
                <a:latin typeface="Consolas" panose="020B0609020204030204" pitchFamily="49" charset="0"/>
              </a:rPr>
              <a:t>{2}</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D3AF86"/>
                </a:solidFill>
                <a:latin typeface="Consolas" panose="020B0609020204030204" pitchFamily="49" charset="0"/>
              </a:rPr>
              <a:t/>
            </a:r>
            <a:br>
              <a:rPr lang="en-IN" sz="2100" dirty="0">
                <a:solidFill>
                  <a:srgbClr val="D3AF86"/>
                </a:solidFill>
                <a:latin typeface="Consolas" panose="020B0609020204030204" pitchFamily="49" charset="0"/>
              </a:rPr>
            </a:br>
            <a:r>
              <a:rPr lang="en-IN" sz="2100" dirty="0">
                <a:solidFill>
                  <a:srgbClr val="D3AF86"/>
                </a:solidFill>
                <a:latin typeface="Consolas" panose="020B0609020204030204" pitchFamily="49" charset="0"/>
              </a:rPr>
              <a:t>fruits = ['</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mango</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cherry</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lemon</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{0[1]}</a:t>
            </a:r>
            <a:r>
              <a:rPr lang="en-IN" sz="2100" dirty="0">
                <a:solidFill>
                  <a:srgbClr val="D3AF86"/>
                </a:solidFill>
                <a:latin typeface="Consolas" panose="020B0609020204030204" pitchFamily="49" charset="0"/>
              </a:rPr>
              <a:t>".format(fruits))</a:t>
            </a:r>
            <a:endParaRPr lang="en-IN" sz="2100" b="0" dirty="0">
              <a:solidFill>
                <a:srgbClr val="D3AF86"/>
              </a:solidFill>
              <a:effectLst/>
              <a:latin typeface="Consolas" panose="020B0609020204030204" pitchFamily="49" charset="0"/>
            </a:endParaRPr>
          </a:p>
        </p:txBody>
      </p:sp>
      <p:sp>
        <p:nvSpPr>
          <p:cNvPr id="3" name="Rectangle 2"/>
          <p:cNvSpPr/>
          <p:nvPr/>
        </p:nvSpPr>
        <p:spPr>
          <a:xfrm>
            <a:off x="194458" y="3505200"/>
            <a:ext cx="8759042" cy="1061829"/>
          </a:xfrm>
          <a:prstGeom prst="rect">
            <a:avLst/>
          </a:prstGeom>
        </p:spPr>
        <p:txBody>
          <a:bodyPr wrap="square">
            <a:spAutoFit/>
          </a:bodyPr>
          <a:lstStyle/>
          <a:p>
            <a:r>
              <a:rPr lang="en-IN" sz="2100" dirty="0">
                <a:solidFill>
                  <a:srgbClr val="D3AF86"/>
                </a:solidFill>
                <a:latin typeface="Consolas" panose="020B0609020204030204" pitchFamily="49" charset="0"/>
              </a:rPr>
              <a:t>x = "</a:t>
            </a:r>
            <a:r>
              <a:rPr lang="en-IN" sz="2100" dirty="0">
                <a:solidFill>
                  <a:srgbClr val="889B4A"/>
                </a:solidFill>
                <a:latin typeface="Consolas" panose="020B0609020204030204" pitchFamily="49" charset="0"/>
              </a:rPr>
              <a:t>The max of 1,4,76,3,101,4,6,7,19 is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7E602C"/>
                </a:solidFill>
                <a:latin typeface="Consolas" panose="020B0609020204030204" pitchFamily="49" charset="0"/>
              </a:rPr>
              <a:t>max</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3</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19</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101</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(x)</a:t>
            </a:r>
            <a:endParaRPr lang="en-IN" sz="21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176" y="3973286"/>
            <a:ext cx="5414328"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Sequence Types —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8600" y="1611868"/>
            <a:ext cx="2307042" cy="400110"/>
          </a:xfrm>
          <a:prstGeom prst="rect">
            <a:avLst/>
          </a:prstGeom>
        </p:spPr>
        <p:txBody>
          <a:bodyPr wrap="none">
            <a:spAutoFit/>
          </a:bodyPr>
          <a:lstStyle/>
          <a:p>
            <a:r>
              <a:rPr lang="en-IN" sz="2000" dirty="0">
                <a:solidFill>
                  <a:srgbClr val="298AE5"/>
                </a:solidFill>
                <a:latin typeface="Gill Sans MT (Body)"/>
                <a:cs typeface="Arial" panose="020B0604020202020204" pitchFamily="34" charset="0"/>
              </a:rPr>
              <a:t>class</a:t>
            </a:r>
            <a:r>
              <a:rPr lang="en-IN" sz="2000" dirty="0">
                <a:latin typeface="Gill Sans MT (Body)"/>
              </a:rPr>
              <a:t> </a:t>
            </a:r>
            <a:r>
              <a:rPr lang="en-IN" sz="2000" dirty="0">
                <a:solidFill>
                  <a:srgbClr val="298AE5"/>
                </a:solidFill>
                <a:latin typeface="Gill Sans MT (Body)"/>
                <a:cs typeface="Arial" panose="020B0604020202020204" pitchFamily="34" charset="0"/>
              </a:rPr>
              <a:t>list</a:t>
            </a:r>
            <a:r>
              <a:rPr lang="en-IN" sz="2000" dirty="0">
                <a:solidFill>
                  <a:schemeClr val="bg1">
                    <a:lumMod val="85000"/>
                  </a:schemeClr>
                </a:solidFill>
                <a:latin typeface="Gill Sans MT (Body)"/>
                <a:cs typeface="Arial" panose="020B0604020202020204" pitchFamily="34" charset="0"/>
              </a:rPr>
              <a:t>([</a:t>
            </a:r>
            <a:r>
              <a:rPr lang="en-IN" sz="2000" dirty="0">
                <a:latin typeface="Gill Sans MT (Body)"/>
                <a:cs typeface="Arial" panose="020B0604020202020204" pitchFamily="34" charset="0"/>
              </a:rPr>
              <a:t>iterable</a:t>
            </a:r>
            <a:r>
              <a:rPr lang="en-IN" sz="2000" dirty="0">
                <a:solidFill>
                  <a:schemeClr val="bg1">
                    <a:lumMod val="85000"/>
                  </a:schemeClr>
                </a:solidFill>
                <a:latin typeface="Gill Sans MT (Body)"/>
                <a:cs typeface="Arial" panose="020B0604020202020204" pitchFamily="34" charset="0"/>
              </a:rPr>
              <a:t>])</a:t>
            </a:r>
          </a:p>
        </p:txBody>
      </p:sp>
      <p:sp>
        <p:nvSpPr>
          <p:cNvPr id="3" name="Rectangle 2"/>
          <p:cNvSpPr/>
          <p:nvPr/>
        </p:nvSpPr>
        <p:spPr>
          <a:xfrm>
            <a:off x="228600" y="1371600"/>
            <a:ext cx="851515" cy="369332"/>
          </a:xfrm>
          <a:prstGeom prst="rect">
            <a:avLst/>
          </a:prstGeom>
        </p:spPr>
        <p:txBody>
          <a:bodyPr wrap="none">
            <a:spAutoFit/>
          </a:bodyPr>
          <a:lstStyle/>
          <a:p>
            <a:r>
              <a:rPr lang="en-IN" dirty="0" smtClean="0">
                <a:solidFill>
                  <a:schemeClr val="bg1">
                    <a:lumMod val="75000"/>
                  </a:schemeClr>
                </a:solidFill>
              </a:rPr>
              <a:t>syntax</a:t>
            </a:r>
            <a:endParaRPr lang="en-IN" dirty="0">
              <a:solidFill>
                <a:schemeClr val="bg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60134364"/>
              </p:ext>
            </p:extLst>
          </p:nvPr>
        </p:nvGraphicFramePr>
        <p:xfrm>
          <a:off x="124102" y="2754721"/>
          <a:ext cx="8905597" cy="350520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D3AF86"/>
                          </a:solidFill>
                          <a:latin typeface="Consolas" panose="020B0609020204030204" pitchFamily="49" charset="0"/>
                        </a:rPr>
                        <a:t>&gt;&gt;&gt;</a:t>
                      </a:r>
                      <a:endParaRPr lang="en-IN" dirty="0" smtClean="0"/>
                    </a:p>
                  </a:txBody>
                  <a:tcPr/>
                </a:tc>
                <a:tc>
                  <a:txBody>
                    <a:bodyPr/>
                    <a:lstStyle/>
                    <a:p>
                      <a:endParaRPr lang="en-IN" dirty="0"/>
                    </a:p>
                  </a:txBody>
                  <a:tcPr/>
                </a:tc>
              </a:tr>
            </a:tbl>
          </a:graphicData>
        </a:graphic>
      </p:graphicFrame>
      <p:sp>
        <p:nvSpPr>
          <p:cNvPr id="5" name="Rectangle 4"/>
          <p:cNvSpPr/>
          <p:nvPr/>
        </p:nvSpPr>
        <p:spPr>
          <a:xfrm>
            <a:off x="114300" y="1981200"/>
            <a:ext cx="8915400" cy="707886"/>
          </a:xfrm>
          <a:prstGeom prst="rect">
            <a:avLst/>
          </a:prstGeom>
        </p:spPr>
        <p:txBody>
          <a:bodyPr wrap="square">
            <a:spAutoFit/>
          </a:bodyPr>
          <a:lstStyle/>
          <a:p>
            <a:r>
              <a:rPr lang="en-IN" sz="2000" dirty="0">
                <a:solidFill>
                  <a:srgbClr val="D3AF86"/>
                </a:solidFill>
                <a:latin typeface="Consolas" panose="020B0609020204030204" pitchFamily="49" charset="0"/>
              </a:rPr>
              <a:t>&gt;&gt;&gt; 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Sequence Types </a:t>
            </a:r>
            <a:r>
              <a:rPr lang="en-IN" sz="3600" dirty="0" smtClean="0">
                <a:solidFill>
                  <a:schemeClr val="bg1">
                    <a:lumMod val="95000"/>
                  </a:schemeClr>
                </a:solidFill>
                <a:latin typeface="Garamond" panose="02020404030301010803" pitchFamily="18" charset="0"/>
                <a:cs typeface="Arial" panose="020B0604020202020204" pitchFamily="34" charset="0"/>
              </a:rPr>
              <a:t>—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Sequence Types </a:t>
            </a:r>
            <a:r>
              <a:rPr lang="en-IN" sz="3600" dirty="0" smtClean="0">
                <a:solidFill>
                  <a:schemeClr val="bg1">
                    <a:lumMod val="95000"/>
                  </a:schemeClr>
                </a:solidFill>
                <a:latin typeface="Garamond" panose="02020404030301010803" pitchFamily="18" charset="0"/>
                <a:cs typeface="Arial" panose="020B0604020202020204" pitchFamily="34" charset="0"/>
              </a:rPr>
              <a:t>— 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a:t>
            </a:r>
            <a:r>
              <a:rPr lang="en-IN" dirty="0" smtClean="0"/>
              <a:t>tring Methods</a:t>
            </a:r>
            <a:endParaRPr lang="en-US" dirty="0"/>
          </a:p>
        </p:txBody>
      </p:sp>
    </p:spTree>
    <p:extLst>
      <p:ext uri="{BB962C8B-B14F-4D97-AF65-F5344CB8AC3E}">
        <p14:creationId xmlns:p14="http://schemas.microsoft.com/office/powerpoint/2010/main" val="1404418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30766790"/>
              </p:ext>
            </p:extLst>
          </p:nvPr>
        </p:nvGraphicFramePr>
        <p:xfrm>
          <a:off x="228600" y="1981200"/>
          <a:ext cx="8686800" cy="4185920"/>
        </p:xfrm>
        <a:graphic>
          <a:graphicData uri="http://schemas.openxmlformats.org/drawingml/2006/table">
            <a:tbl>
              <a:tblPr firstRow="1" bandRow="1">
                <a:tableStyleId>{7E9639D4-E3E2-4D34-9284-5A2195B3D0D7}</a:tableStyleId>
              </a:tblPr>
              <a:tblGrid>
                <a:gridCol w="2743200"/>
                <a:gridCol w="594360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800" kern="1200" dirty="0" smtClean="0">
                          <a:solidFill>
                            <a:srgbClr val="D3AF86"/>
                          </a:solidFill>
                          <a:latin typeface="Consolas" panose="020B0609020204030204" pitchFamily="49" charset="0"/>
                          <a:ea typeface="+mn-ea"/>
                          <a:cs typeface="+mn-cs"/>
                        </a:rPr>
                        <a:t>str.capitalize()</a:t>
                      </a:r>
                      <a:endParaRPr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It returns a copy of the string with only its first character capitalized.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r>
                        <a:rPr lang="en-IN" sz="1800" kern="1200" dirty="0" smtClean="0">
                          <a:solidFill>
                            <a:srgbClr val="D3AF86"/>
                          </a:solidFill>
                          <a:latin typeface="Consolas" panose="020B0609020204030204" pitchFamily="49" charset="0"/>
                          <a:ea typeface="+mn-ea"/>
                          <a:cs typeface="+mn-cs"/>
                        </a:rPr>
                        <a:t>str.count(sub, start= 0, end = len (string))</a:t>
                      </a:r>
                      <a:endParaRPr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The method count() returns the number of occurrences of substring sub in the range [start, end].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1" kern="1200" dirty="0" smtClean="0">
                          <a:solidFill>
                            <a:schemeClr val="bg2">
                              <a:lumMod val="50000"/>
                            </a:schemeClr>
                          </a:solidFill>
                          <a:latin typeface="Arial" panose="020B0604020202020204" pitchFamily="34" charset="0"/>
                          <a:ea typeface="+mn-ea"/>
                          <a:cs typeface="Arial" panose="020B0604020202020204" pitchFamily="34" charset="0"/>
                        </a:rPr>
                        <a:t>&gt;&gt;&gt; x.count ('o',1,10);</a:t>
                      </a:r>
                    </a:p>
                  </a:txBody>
                  <a:tcPr/>
                </a:tc>
              </a:tr>
              <a:tr h="264160">
                <a:tc>
                  <a:txBody>
                    <a:bodyPr/>
                    <a:lstStyle/>
                    <a:p>
                      <a:r>
                        <a:rPr lang="en-IN" sz="1800" kern="1200" dirty="0" smtClean="0">
                          <a:solidFill>
                            <a:srgbClr val="D3AF86"/>
                          </a:solidFill>
                          <a:latin typeface="Consolas" panose="020B0609020204030204" pitchFamily="49" charset="0"/>
                          <a:ea typeface="+mn-ea"/>
                          <a:cs typeface="+mn-cs"/>
                        </a:rPr>
                        <a:t>str.find(str, beg=0, end = len (string))</a:t>
                      </a:r>
                      <a:endParaRPr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index number if found and -1 otherwise.</a:t>
                      </a:r>
                    </a:p>
                    <a:p>
                      <a:r>
                        <a:rPr kumimoji="0" lang="en-IN" sz="1800" b="1" kern="1200" dirty="0" smtClean="0">
                          <a:solidFill>
                            <a:schemeClr val="bg2">
                              <a:lumMod val="50000"/>
                            </a:schemeClr>
                          </a:solidFill>
                          <a:latin typeface="Arial" panose="020B0604020202020204" pitchFamily="34" charset="0"/>
                          <a:ea typeface="+mn-ea"/>
                          <a:cs typeface="Arial" panose="020B0604020202020204" pitchFamily="34" charset="0"/>
                        </a:rPr>
                        <a:t>&gt;&gt;&gt; x.find ('o',1,10);</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r>
                        <a:rPr lang="en-IN" sz="1800" kern="1200" dirty="0" smtClean="0">
                          <a:solidFill>
                            <a:srgbClr val="D3AF86"/>
                          </a:solidFill>
                          <a:latin typeface="Consolas" panose="020B0609020204030204" pitchFamily="49" charset="0"/>
                          <a:ea typeface="+mn-ea"/>
                          <a:cs typeface="+mn-cs"/>
                        </a:rPr>
                        <a:t>str.index (str, beg=0 end = len (string))</a:t>
                      </a:r>
                      <a:endParaRPr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This method is same as find(), but raises an exception if sub is not found.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1" kern="1200" dirty="0" smtClean="0">
                          <a:solidFill>
                            <a:schemeClr val="bg2">
                              <a:lumMod val="50000"/>
                            </a:schemeClr>
                          </a:solidFill>
                          <a:latin typeface="Arial" panose="020B0604020202020204" pitchFamily="34" charset="0"/>
                          <a:ea typeface="+mn-ea"/>
                          <a:cs typeface="Arial" panose="020B0604020202020204" pitchFamily="34" charset="0"/>
                        </a:rPr>
                        <a:t>&gt;&gt;&gt; x.index ('o',1,10);</a:t>
                      </a:r>
                      <a:endParaRPr lang="en-IN" sz="1800" dirty="0" smtClean="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r>
                        <a:rPr lang="en-IN" sz="1800" kern="1200" dirty="0" smtClean="0">
                          <a:solidFill>
                            <a:srgbClr val="D3AF86"/>
                          </a:solidFill>
                          <a:latin typeface="Consolas" panose="020B0609020204030204" pitchFamily="49" charset="0"/>
                          <a:ea typeface="+mn-ea"/>
                          <a:cs typeface="+mn-cs"/>
                        </a:rPr>
                        <a:t>len(</a:t>
                      </a:r>
                      <a:r>
                        <a:rPr lang="en-IN" sz="1800" kern="1200" dirty="0" err="1" smtClean="0">
                          <a:solidFill>
                            <a:srgbClr val="D3AF86"/>
                          </a:solidFill>
                          <a:latin typeface="Consolas" panose="020B0609020204030204" pitchFamily="49" charset="0"/>
                          <a:ea typeface="+mn-ea"/>
                          <a:cs typeface="+mn-cs"/>
                        </a:rPr>
                        <a:t>str</a:t>
                      </a: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the length of the string.</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a:t>
            </a:r>
            <a:r>
              <a:rPr lang="en-IN" sz="3600" dirty="0" smtClean="0">
                <a:solidFill>
                  <a:schemeClr val="bg1">
                    <a:lumMod val="95000"/>
                  </a:schemeClr>
                </a:solidFill>
                <a:latin typeface="Garamond" panose="02020404030301010803" pitchFamily="18" charset="0"/>
                <a:cs typeface="Arial" panose="020B0604020202020204" pitchFamily="34" charset="0"/>
              </a:rPr>
              <a:t>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271032"/>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16650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7" name="Rectangle 6"/>
          <p:cNvSpPr/>
          <p:nvPr/>
        </p:nvSpPr>
        <p:spPr>
          <a:xfrm>
            <a:off x="217714" y="16764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id(object)</a:t>
            </a:r>
          </a:p>
        </p:txBody>
      </p:sp>
      <p:sp>
        <p:nvSpPr>
          <p:cNvPr id="2" name="Rectangle 1"/>
          <p:cNvSpPr/>
          <p:nvPr/>
        </p:nvSpPr>
        <p:spPr>
          <a:xfrm>
            <a:off x="228600" y="2136001"/>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217714" y="13716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&lt;variableName&gt; = input([prompt</a:t>
            </a:r>
            <a:r>
              <a:rPr lang="en-IN" dirty="0" smtClean="0">
                <a:solidFill>
                  <a:srgbClr val="298AE5"/>
                </a:solidFill>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2862322"/>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477875"/>
          </a:xfrm>
          <a:prstGeom prst="rect">
            <a:avLst/>
          </a:prstGeom>
        </p:spPr>
        <p:txBody>
          <a:bodyPr wrap="square">
            <a:spAutoFit/>
          </a:bodyPr>
          <a:lstStyle/>
          <a:p>
            <a:r>
              <a:rPr lang="en-IN" sz="2200" dirty="0">
                <a:solidFill>
                  <a:srgbClr val="D3AF86"/>
                </a:solidFill>
                <a:latin typeface="Consolas" panose="020B0609020204030204" pitchFamily="49" charset="0"/>
              </a:rPr>
              <a:t>&gt;&gt;&gt; </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1001</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ename = '</a:t>
            </a:r>
            <a:r>
              <a:rPr lang="en-IN" sz="2200" dirty="0">
                <a:solidFill>
                  <a:srgbClr val="889B4A"/>
                </a:solidFill>
                <a:latin typeface="Consolas" panose="020B0609020204030204" pitchFamily="49" charset="0"/>
              </a:rPr>
              <a:t>SCOTT</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sal = </a:t>
            </a:r>
            <a:r>
              <a:rPr lang="en-IN" sz="2200" dirty="0">
                <a:solidFill>
                  <a:srgbClr val="F79A32"/>
                </a:solidFill>
                <a:latin typeface="Consolas" panose="020B0609020204030204" pitchFamily="49" charset="0"/>
              </a:rPr>
              <a:t>1234.456</a:t>
            </a:r>
            <a:endParaRPr lang="en-IN" sz="2200" dirty="0">
              <a:solidFill>
                <a:srgbClr val="D3AF86"/>
              </a:solidFill>
              <a:latin typeface="Consolas" panose="020B0609020204030204" pitchFamily="49" charset="0"/>
            </a:endParaRPr>
          </a:p>
          <a:p>
            <a:r>
              <a:rPr lang="en-IN" sz="2200" dirty="0">
                <a:solidFill>
                  <a:srgbClr val="D3AF86"/>
                </a:solidFill>
                <a:latin typeface="Consolas" panose="020B0609020204030204" pitchFamily="49" charset="0"/>
              </a:rPr>
              <a:t>&gt;&gt;&gt; dt = datetime.datetime.now();</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&lt;type '</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'&gt;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).__name__</a:t>
            </a:r>
          </a:p>
          <a:p>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Import</a:t>
            </a:r>
            <a:endParaRPr lang="en-US" dirty="0"/>
          </a:p>
        </p:txBody>
      </p:sp>
    </p:spTree>
    <p:extLst>
      <p:ext uri="{BB962C8B-B14F-4D97-AF65-F5344CB8AC3E}">
        <p14:creationId xmlns:p14="http://schemas.microsoft.com/office/powerpoint/2010/main" val="4221797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1447800"/>
            <a:ext cx="8686800" cy="3477875"/>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random</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86824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98676A"/>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sp>
        <p:nvSpPr>
          <p:cNvPr id="6" name="Rectangle 5"/>
          <p:cNvSpPr/>
          <p:nvPr/>
        </p:nvSpPr>
        <p:spPr>
          <a:xfrm>
            <a:off x="762000" y="4648200"/>
            <a:ext cx="7315200" cy="1200329"/>
          </a:xfrm>
          <a:prstGeom prst="rect">
            <a:avLst/>
          </a:prstGeom>
        </p:spPr>
        <p:txBody>
          <a:bodyPr wrap="square">
            <a:spAutoFit/>
          </a:bodyPr>
          <a:lstStyle/>
          <a:p>
            <a:r>
              <a:rPr lang="es-ES" sz="2400" dirty="0">
                <a:solidFill>
                  <a:srgbClr val="7E602C"/>
                </a:solidFill>
                <a:latin typeface="Consolas" panose="020B0609020204030204" pitchFamily="49" charset="0"/>
              </a:rPr>
              <a:t>print</a:t>
            </a:r>
            <a:r>
              <a:rPr lang="es-ES" sz="2400" dirty="0">
                <a:solidFill>
                  <a:srgbClr val="D3AF86"/>
                </a:solidFill>
                <a:latin typeface="Consolas" panose="020B0609020204030204" pitchFamily="49" charset="0"/>
              </a:rPr>
              <a:t>((</a:t>
            </a:r>
            <a:r>
              <a:rPr lang="es-ES" sz="2400" dirty="0">
                <a:solidFill>
                  <a:srgbClr val="98676A"/>
                </a:solidFill>
                <a:latin typeface="Consolas" panose="020B0609020204030204" pitchFamily="49" charset="0"/>
              </a:rPr>
              <a:t>lambda</a:t>
            </a:r>
            <a:r>
              <a:rPr lang="es-ES" sz="2400" dirty="0">
                <a:solidFill>
                  <a:srgbClr val="D3AF86"/>
                </a:solidFill>
                <a:latin typeface="Consolas" panose="020B0609020204030204" pitchFamily="49" charset="0"/>
              </a:rPr>
              <a:t> x, y: x + y)(</a:t>
            </a:r>
            <a:r>
              <a:rPr lang="es-ES" sz="2400" dirty="0">
                <a:solidFill>
                  <a:srgbClr val="F79A32"/>
                </a:solidFill>
                <a:latin typeface="Consolas" panose="020B0609020204030204" pitchFamily="49" charset="0"/>
              </a:rPr>
              <a:t>4</a:t>
            </a:r>
            <a:r>
              <a:rPr lang="es-ES" sz="2400" dirty="0">
                <a:solidFill>
                  <a:srgbClr val="D3AF86"/>
                </a:solidFill>
                <a:latin typeface="Consolas" panose="020B0609020204030204" pitchFamily="49" charset="0"/>
              </a:rPr>
              <a:t>, </a:t>
            </a:r>
            <a:r>
              <a:rPr lang="es-ES" sz="2400" dirty="0">
                <a:solidFill>
                  <a:srgbClr val="F79A32"/>
                </a:solidFill>
                <a:latin typeface="Consolas" panose="020B0609020204030204" pitchFamily="49" charset="0"/>
              </a:rPr>
              <a:t>3</a:t>
            </a:r>
            <a:r>
              <a:rPr lang="es-ES" sz="2400" dirty="0">
                <a:solidFill>
                  <a:srgbClr val="D3AF86"/>
                </a:solidFill>
                <a:latin typeface="Consolas" panose="020B0609020204030204" pitchFamily="49" charset="0"/>
              </a:rPr>
              <a:t>))</a:t>
            </a:r>
          </a:p>
          <a:p>
            <a:r>
              <a:rPr lang="es-ES" sz="2400" dirty="0">
                <a:solidFill>
                  <a:srgbClr val="D3AF86"/>
                </a:solidFill>
                <a:latin typeface="Consolas" panose="020B0609020204030204" pitchFamily="49" charset="0"/>
              </a:rPr>
              <a:t/>
            </a:r>
            <a:br>
              <a:rPr lang="es-ES" sz="2400" dirty="0">
                <a:solidFill>
                  <a:srgbClr val="D3AF86"/>
                </a:solidFill>
                <a:latin typeface="Consolas" panose="020B0609020204030204" pitchFamily="49" charset="0"/>
              </a:rPr>
            </a:br>
            <a:r>
              <a:rPr lang="es-ES" sz="2400" dirty="0">
                <a:solidFill>
                  <a:srgbClr val="7E602C"/>
                </a:solidFill>
                <a:latin typeface="Consolas" panose="020B0609020204030204" pitchFamily="49" charset="0"/>
              </a:rPr>
              <a:t>print</a:t>
            </a:r>
            <a:r>
              <a:rPr lang="es-ES" sz="2400" dirty="0">
                <a:solidFill>
                  <a:srgbClr val="D3AF86"/>
                </a:solidFill>
                <a:latin typeface="Consolas" panose="020B0609020204030204" pitchFamily="49" charset="0"/>
              </a:rPr>
              <a:t>((</a:t>
            </a:r>
            <a:r>
              <a:rPr lang="es-ES" sz="2400" dirty="0">
                <a:solidFill>
                  <a:srgbClr val="98676A"/>
                </a:solidFill>
                <a:latin typeface="Consolas" panose="020B0609020204030204" pitchFamily="49" charset="0"/>
              </a:rPr>
              <a:t>lambda</a:t>
            </a:r>
            <a:r>
              <a:rPr lang="es-ES" sz="2400" dirty="0">
                <a:solidFill>
                  <a:srgbClr val="D3AF86"/>
                </a:solidFill>
                <a:latin typeface="Consolas" panose="020B0609020204030204" pitchFamily="49" charset="0"/>
              </a:rPr>
              <a:t> : "</a:t>
            </a:r>
            <a:r>
              <a:rPr lang="es-ES" sz="2400" dirty="0">
                <a:solidFill>
                  <a:srgbClr val="889B4A"/>
                </a:solidFill>
                <a:latin typeface="Consolas" panose="020B0609020204030204" pitchFamily="49" charset="0"/>
              </a:rPr>
              <a:t>Hello</a:t>
            </a:r>
            <a:r>
              <a:rPr lang="es-ES" sz="2400" dirty="0">
                <a:solidFill>
                  <a:srgbClr val="D3AF86"/>
                </a:solidFill>
                <a:latin typeface="Consolas" panose="020B0609020204030204" pitchFamily="49" charset="0"/>
              </a:rPr>
              <a:t>") ())</a:t>
            </a:r>
            <a:endParaRPr lang="es-ES"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58338" y="152400"/>
            <a:ext cx="3956462" cy="2514600"/>
            <a:chOff x="794033" y="2895600"/>
            <a:chExt cx="4941073" cy="3429001"/>
          </a:xfrm>
        </p:grpSpPr>
        <p:pic>
          <p:nvPicPr>
            <p:cNvPr id="3" name="Picture 2"/>
            <p:cNvPicPr>
              <a:picLocks noChangeAspect="1"/>
            </p:cNvPicPr>
            <p:nvPr/>
          </p:nvPicPr>
          <p:blipFill>
            <a:blip r:embed="rId2"/>
            <a:stretch>
              <a:fillRect/>
            </a:stretch>
          </p:blipFill>
          <p:spPr>
            <a:xfrm>
              <a:off x="1656295" y="2895600"/>
              <a:ext cx="4078811" cy="3429001"/>
            </a:xfrm>
            <a:prstGeom prst="rect">
              <a:avLst/>
            </a:prstGeom>
          </p:spPr>
        </p:pic>
        <p:grpSp>
          <p:nvGrpSpPr>
            <p:cNvPr id="38" name="Group 37"/>
            <p:cNvGrpSpPr/>
            <p:nvPr/>
          </p:nvGrpSpPr>
          <p:grpSpPr>
            <a:xfrm>
              <a:off x="4512844" y="3638550"/>
              <a:ext cx="720000" cy="1668362"/>
              <a:chOff x="4512845" y="3638550"/>
              <a:chExt cx="821155" cy="1668362"/>
            </a:xfrm>
          </p:grpSpPr>
          <p:cxnSp>
            <p:nvCxnSpPr>
              <p:cNvPr id="30" name="Straight Connector 29"/>
              <p:cNvCxnSpPr/>
              <p:nvPr/>
            </p:nvCxnSpPr>
            <p:spPr>
              <a:xfrm>
                <a:off x="4512845" y="5301344"/>
                <a:ext cx="821155"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p:grpSpPr>
          <p:cxnSp>
            <p:nvCxnSpPr>
              <p:cNvPr id="44" name="Straight Connector 43"/>
              <p:cNvCxnSpPr/>
              <p:nvPr/>
            </p:nvCxnSpPr>
            <p:spPr>
              <a:xfrm>
                <a:off x="4512845" y="5301344"/>
                <a:ext cx="821155"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a:solidFill>
                  <a:srgbClr val="FEC758"/>
                </a:solidFill>
                <a:latin typeface="Consolas" panose="020B0609020204030204" pitchFamily="49" charset="0"/>
              </a:rPr>
              <a:t>function_name</a:t>
            </a:r>
            <a:r>
              <a:rPr lang="en-IN" sz="2200" dirty="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argument1</a:t>
            </a:r>
            <a:r>
              <a:rPr lang="en-IN" sz="2200" dirty="0">
                <a:solidFill>
                  <a:schemeClr val="accent2">
                    <a:lumMod val="60000"/>
                    <a:lumOff val="40000"/>
                  </a:schemeClr>
                </a:solidFill>
                <a:latin typeface="Consolas" panose="020B0609020204030204" pitchFamily="49" charset="0"/>
              </a:rPr>
              <a:t>,</a:t>
            </a:r>
            <a:r>
              <a:rPr lang="en-IN" sz="2200" dirty="0">
                <a:solidFill>
                  <a:srgbClr val="F8F8F8"/>
                </a:solidFill>
                <a:latin typeface="Consolas" panose="020B0609020204030204" pitchFamily="49" charset="0"/>
              </a:rPr>
              <a:t> </a:t>
            </a:r>
            <a:r>
              <a:rPr lang="en-IN" sz="2200" i="1" dirty="0">
                <a:solidFill>
                  <a:srgbClr val="FB9A4B"/>
                </a:solidFill>
                <a:latin typeface="Consolas" panose="020B0609020204030204" pitchFamily="49" charset="0"/>
              </a:rPr>
              <a:t>argument2</a:t>
            </a:r>
            <a:r>
              <a:rPr lang="en-IN" sz="2200" dirty="0">
                <a:solidFill>
                  <a:schemeClr val="accent2">
                    <a:lumMod val="60000"/>
                    <a:lumOff val="40000"/>
                  </a:schemeClr>
                </a:solidFill>
                <a:latin typeface="Consolas" panose="020B0609020204030204" pitchFamily="49" charset="0"/>
              </a:rPr>
              <a:t>, ...) :</a:t>
            </a: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7" name="Rectangle 6"/>
          <p:cNvSpPr/>
          <p:nvPr/>
        </p:nvSpPr>
        <p:spPr>
          <a:xfrm>
            <a:off x="228600" y="3569732"/>
            <a:ext cx="4043094" cy="430887"/>
          </a:xfrm>
          <a:prstGeom prst="rect">
            <a:avLst/>
          </a:prstGeom>
        </p:spPr>
        <p:txBody>
          <a:bodyPr wrap="none">
            <a:spAutoFit/>
          </a:bodyPr>
          <a:lstStyle/>
          <a:p>
            <a:r>
              <a:rPr lang="en-IN" sz="2200" dirty="0" smtClean="0">
                <a:solidFill>
                  <a:srgbClr val="FEC758"/>
                </a:solidFill>
                <a:latin typeface="Consolas" panose="020B0609020204030204" pitchFamily="49" charset="0"/>
              </a:rPr>
              <a:t>function_name</a:t>
            </a:r>
            <a:r>
              <a:rPr lang="en-IN" sz="2200" dirty="0" smtClean="0">
                <a:solidFill>
                  <a:schemeClr val="accent1">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arg1</a:t>
            </a:r>
            <a:r>
              <a:rPr lang="en-IN" sz="2200" dirty="0">
                <a:solidFill>
                  <a:schemeClr val="accent1">
                    <a:lumMod val="60000"/>
                    <a:lumOff val="40000"/>
                  </a:schemeClr>
                </a:solidFill>
                <a:latin typeface="Consolas" panose="020B0609020204030204" pitchFamily="49" charset="0"/>
              </a:rPr>
              <a:t>,</a:t>
            </a:r>
            <a:r>
              <a:rPr lang="en-IN" dirty="0">
                <a:latin typeface="Consolas" panose="020B0609020204030204" pitchFamily="49" charset="0"/>
              </a:rPr>
              <a:t> </a:t>
            </a:r>
            <a:r>
              <a:rPr lang="en-IN" sz="2200" i="1" dirty="0">
                <a:solidFill>
                  <a:srgbClr val="FB9A4B"/>
                </a:solidFill>
                <a:latin typeface="Consolas" panose="020B0609020204030204" pitchFamily="49" charset="0"/>
              </a:rPr>
              <a:t>arg2</a:t>
            </a:r>
            <a:r>
              <a:rPr lang="en-IN" sz="2200"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nvGrpSpPr>
          <p:cNvPr id="12" name="Group 11"/>
          <p:cNvGrpSpPr/>
          <p:nvPr/>
        </p:nvGrpSpPr>
        <p:grpSpPr>
          <a:xfrm>
            <a:off x="370589" y="4470737"/>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function – return multiple values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8392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smtClean="0">
                <a:solidFill>
                  <a:srgbClr val="FEC758"/>
                </a:solidFill>
                <a:latin typeface="Consolas" panose="020B0609020204030204" pitchFamily="49" charset="0"/>
              </a:rPr>
              <a:t>function_name</a:t>
            </a:r>
            <a:r>
              <a:rPr lang="en-IN" sz="2200" dirty="0" smtClean="0">
                <a:solidFill>
                  <a:schemeClr val="accent2">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argument1</a:t>
            </a:r>
            <a:r>
              <a:rPr lang="en-IN" sz="2200" dirty="0" smtClean="0">
                <a:solidFill>
                  <a:srgbClr val="F12727"/>
                </a:solidFill>
                <a:latin typeface="Consolas" panose="020B0609020204030204" pitchFamily="49" charset="0"/>
              </a:rPr>
              <a:t>=</a:t>
            </a:r>
            <a:r>
              <a:rPr lang="en-IN" sz="2200" dirty="0" smtClean="0">
                <a:solidFill>
                  <a:srgbClr val="994646"/>
                </a:solidFill>
                <a:latin typeface="Consolas" panose="020B0609020204030204" pitchFamily="49" charset="0"/>
              </a:rPr>
              <a:t>value</a:t>
            </a:r>
            <a:r>
              <a:rPr lang="en-IN" sz="2200" dirty="0" smtClean="0">
                <a:solidFill>
                  <a:schemeClr val="accent2">
                    <a:lumMod val="60000"/>
                    <a:lumOff val="40000"/>
                  </a:schemeClr>
                </a:solidFill>
                <a:latin typeface="Consolas" panose="020B0609020204030204" pitchFamily="49" charset="0"/>
              </a:rPr>
              <a:t>,</a:t>
            </a:r>
            <a:r>
              <a:rPr lang="en-IN" sz="2200" dirty="0" smtClean="0">
                <a:solidFill>
                  <a:srgbClr val="F8F8F8"/>
                </a:solidFill>
                <a:latin typeface="Consolas" panose="020B0609020204030204" pitchFamily="49" charset="0"/>
              </a:rPr>
              <a:t> </a:t>
            </a:r>
            <a:r>
              <a:rPr lang="en-IN" sz="2200" i="1" dirty="0" smtClean="0">
                <a:solidFill>
                  <a:srgbClr val="FB9A4B"/>
                </a:solidFill>
                <a:latin typeface="Consolas" panose="020B0609020204030204" pitchFamily="49" charset="0"/>
              </a:rPr>
              <a:t>argument2</a:t>
            </a:r>
            <a:r>
              <a:rPr lang="en-IN" sz="2200" dirty="0" smtClean="0">
                <a:solidFill>
                  <a:srgbClr val="F12727"/>
                </a:solidFill>
                <a:latin typeface="Consolas" panose="020B0609020204030204" pitchFamily="49" charset="0"/>
              </a:rPr>
              <a:t>=</a:t>
            </a:r>
            <a:r>
              <a:rPr lang="en-IN" sz="2200" dirty="0" smtClean="0">
                <a:solidFill>
                  <a:srgbClr val="994646"/>
                </a:solidFill>
                <a:latin typeface="Consolas" panose="020B0609020204030204" pitchFamily="49" charset="0"/>
              </a:rPr>
              <a:t>value</a:t>
            </a:r>
            <a:r>
              <a:rPr lang="en-IN" sz="2200" dirty="0" smtClean="0">
                <a:solidFill>
                  <a:schemeClr val="accent2">
                    <a:lumMod val="60000"/>
                    <a:lumOff val="40000"/>
                  </a:schemeClr>
                </a:solidFill>
                <a:latin typeface="Consolas" panose="020B0609020204030204" pitchFamily="49" charset="0"/>
              </a:rPr>
              <a:t>,...):</a:t>
            </a:r>
            <a:endParaRPr lang="en-IN" sz="2200" dirty="0">
              <a:solidFill>
                <a:schemeClr val="bg2">
                  <a:lumMod val="50000"/>
                </a:schemeClr>
              </a:solidFill>
              <a:latin typeface="Consolas" panose="020B0609020204030204" pitchFamily="49" charset="0"/>
            </a:endParaRPr>
          </a:p>
          <a:p>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a:solidFill>
                  <a:srgbClr val="FEC758"/>
                </a:solidFill>
                <a:latin typeface="Consolas" panose="020B0609020204030204" pitchFamily="49" charset="0"/>
              </a:rPr>
              <a:t>function_name</a:t>
            </a:r>
            <a:r>
              <a:rPr lang="en-IN" sz="2200" dirty="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argument1</a:t>
            </a:r>
            <a:r>
              <a:rPr lang="en-IN" sz="2200" dirty="0">
                <a:solidFill>
                  <a:schemeClr val="accent2">
                    <a:lumMod val="60000"/>
                    <a:lumOff val="40000"/>
                  </a:schemeClr>
                </a:solidFill>
                <a:latin typeface="Consolas" panose="020B0609020204030204" pitchFamily="49" charset="0"/>
              </a:rPr>
              <a:t>,</a:t>
            </a:r>
            <a:r>
              <a:rPr lang="en-IN" sz="2200" dirty="0">
                <a:solidFill>
                  <a:srgbClr val="F8F8F8"/>
                </a:solidFill>
                <a:latin typeface="Consolas" panose="020B0609020204030204" pitchFamily="49" charset="0"/>
              </a:rPr>
              <a:t> </a:t>
            </a:r>
            <a:r>
              <a:rPr lang="en-IN" sz="2200" i="1" dirty="0">
                <a:solidFill>
                  <a:srgbClr val="FB9A4B"/>
                </a:solidFill>
                <a:latin typeface="Consolas" panose="020B0609020204030204" pitchFamily="49" charset="0"/>
              </a:rPr>
              <a:t>argument2</a:t>
            </a:r>
            <a:r>
              <a:rPr lang="en-IN" sz="2200" dirty="0">
                <a:solidFill>
                  <a:schemeClr val="accent2">
                    <a:lumMod val="60000"/>
                    <a:lumOff val="40000"/>
                  </a:schemeClr>
                </a:solidFill>
                <a:latin typeface="Consolas" panose="020B0609020204030204" pitchFamily="49" charset="0"/>
              </a:rPr>
              <a:t>, ...) :</a:t>
            </a: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2" name="Rectangle 1"/>
          <p:cNvSpPr/>
          <p:nvPr/>
        </p:nvSpPr>
        <p:spPr>
          <a:xfrm>
            <a:off x="228600" y="3242608"/>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smtClean="0">
                <a:solidFill>
                  <a:srgbClr val="FEC758"/>
                </a:solidFill>
                <a:latin typeface="Consolas" panose="020B0609020204030204" pitchFamily="49" charset="0"/>
              </a:rPr>
              <a:t>function_name</a:t>
            </a:r>
            <a:r>
              <a:rPr lang="en-IN" sz="2200" dirty="0" smtClean="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t>
            </a:r>
            <a:r>
              <a:rPr lang="en-IN" sz="2200" i="1" dirty="0" smtClean="0">
                <a:solidFill>
                  <a:srgbClr val="FB9A4B"/>
                </a:solidFill>
                <a:latin typeface="Consolas" panose="020B0609020204030204" pitchFamily="49" charset="0"/>
              </a:rPr>
              <a:t>argument</a:t>
            </a:r>
            <a:r>
              <a:rPr lang="en-IN" sz="2200" dirty="0" smtClean="0">
                <a:solidFill>
                  <a:schemeClr val="accent2">
                    <a:lumMod val="60000"/>
                    <a:lumOff val="40000"/>
                  </a:schemeClr>
                </a:solidFill>
                <a:latin typeface="Consolas" panose="020B0609020204030204" pitchFamily="49" charset="0"/>
              </a:rPr>
              <a:t>) :</a:t>
            </a:r>
            <a:endParaRPr lang="en-IN" sz="2200" dirty="0">
              <a:solidFill>
                <a:schemeClr val="accent2">
                  <a:lumMod val="60000"/>
                  <a:lumOff val="40000"/>
                </a:schemeClr>
              </a:solidFill>
              <a:latin typeface="Consolas" panose="020B0609020204030204" pitchFamily="49" charset="0"/>
            </a:endParaRPr>
          </a:p>
          <a:p>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3048000" y="5410200"/>
            <a:ext cx="3730508" cy="369332"/>
          </a:xfrm>
          <a:prstGeom prst="rect">
            <a:avLst/>
          </a:prstGeom>
        </p:spPr>
        <p:txBody>
          <a:bodyPr wrap="none">
            <a:spAutoFit/>
          </a:bodyPr>
          <a:lstStyle/>
          <a:p>
            <a:r>
              <a:rPr lang="en-IN" dirty="0">
                <a:solidFill>
                  <a:srgbClr val="98676A"/>
                </a:solidFill>
                <a:latin typeface="Consolas" panose="020B0609020204030204" pitchFamily="49" charset="0"/>
              </a:rPr>
              <a:t>lambda</a:t>
            </a:r>
            <a:r>
              <a:rPr lang="en-IN" dirty="0">
                <a:solidFill>
                  <a:srgbClr val="D3AF86"/>
                </a:solidFill>
                <a:latin typeface="Consolas" panose="020B0609020204030204" pitchFamily="49" charset="0"/>
              </a:rPr>
              <a:t> arguments: expression</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4538422" cy="430887"/>
          </a:xfrm>
          <a:prstGeom prst="rect">
            <a:avLst/>
          </a:prstGeom>
        </p:spPr>
        <p:txBody>
          <a:bodyPr wrap="none">
            <a:spAutoFit/>
          </a:bodyPr>
          <a:lstStyle/>
          <a:p>
            <a:r>
              <a:rPr lang="en-IN" sz="2200" dirty="0">
                <a:solidFill>
                  <a:srgbClr val="98676A"/>
                </a:solidFill>
                <a:latin typeface="Consolas" panose="020B0609020204030204" pitchFamily="49" charset="0"/>
              </a:rPr>
              <a:t>lambda</a:t>
            </a:r>
            <a:r>
              <a:rPr lang="en-IN" sz="2200" dirty="0">
                <a:solidFill>
                  <a:srgbClr val="D3AF86"/>
                </a:solidFill>
                <a:latin typeface="Consolas" panose="020B0609020204030204" pitchFamily="49" charset="0"/>
              </a:rPr>
              <a:t> arguments: expression</a:t>
            </a:r>
            <a:endParaRPr lang="en-IN" sz="2200" b="0"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4538422" cy="430887"/>
          </a:xfrm>
          <a:prstGeom prst="rect">
            <a:avLst/>
          </a:prstGeom>
        </p:spPr>
        <p:txBody>
          <a:bodyPr wrap="none">
            <a:spAutoFit/>
          </a:bodyPr>
          <a:lstStyle/>
          <a:p>
            <a:r>
              <a:rPr lang="en-IN" sz="2200" dirty="0">
                <a:solidFill>
                  <a:srgbClr val="98676A"/>
                </a:solidFill>
                <a:latin typeface="Consolas" panose="020B0609020204030204" pitchFamily="49" charset="0"/>
              </a:rPr>
              <a:t>lambda</a:t>
            </a:r>
            <a:r>
              <a:rPr lang="en-IN" sz="2200" dirty="0">
                <a:solidFill>
                  <a:srgbClr val="D3AF86"/>
                </a:solidFill>
                <a:latin typeface="Consolas" panose="020B0609020204030204" pitchFamily="49" charset="0"/>
              </a:rPr>
              <a:t> arguments: expression</a:t>
            </a:r>
            <a:endParaRPr lang="en-IN" sz="2200" b="0"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9906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5" name="Rectangle 4"/>
          <p:cNvSpPr/>
          <p:nvPr/>
        </p:nvSpPr>
        <p:spPr>
          <a:xfrm>
            <a:off x="152400" y="3810000"/>
            <a:ext cx="2819400" cy="769441"/>
          </a:xfrm>
          <a:prstGeom prst="rect">
            <a:avLst/>
          </a:prstGeom>
        </p:spPr>
        <p:txBody>
          <a:bodyPr wrap="square">
            <a:spAutoFit/>
          </a:bodyPr>
          <a:lstStyle/>
          <a:p>
            <a:r>
              <a:rPr lang="en-IN" sz="2200" dirty="0">
                <a:solidFill>
                  <a:srgbClr val="D3AF86"/>
                </a:solidFill>
                <a:latin typeface="Consolas" panose="020B0609020204030204" pitchFamily="49" charset="0"/>
              </a:rPr>
              <a:t>x </a:t>
            </a:r>
            <a:r>
              <a:rPr lang="en-IN" sz="2200" dirty="0">
                <a:solidFill>
                  <a:srgbClr val="98676A"/>
                </a:solidFill>
                <a:latin typeface="Consolas" panose="020B0609020204030204" pitchFamily="49" charset="0"/>
              </a:rPr>
              <a:t>is</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None</a:t>
            </a:r>
            <a:endParaRPr lang="en-IN" sz="2200" dirty="0">
              <a:solidFill>
                <a:srgbClr val="D3AF86"/>
              </a:solidFill>
              <a:latin typeface="Consolas" panose="020B0609020204030204" pitchFamily="49" charset="0"/>
            </a:endParaRPr>
          </a:p>
          <a:p>
            <a:r>
              <a:rPr lang="en-IN" sz="2200" dirty="0">
                <a:solidFill>
                  <a:srgbClr val="D3AF86"/>
                </a:solidFill>
                <a:latin typeface="Consolas" panose="020B0609020204030204" pitchFamily="49" charset="0"/>
              </a:rPr>
              <a:t>y </a:t>
            </a:r>
            <a:r>
              <a:rPr lang="en-IN" sz="2200" dirty="0">
                <a:solidFill>
                  <a:srgbClr val="98676A"/>
                </a:solidFill>
                <a:latin typeface="Consolas" panose="020B0609020204030204" pitchFamily="49" charset="0"/>
              </a:rPr>
              <a:t>is</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not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None</a:t>
            </a:r>
            <a:endParaRPr lang="en-IN" sz="2200" b="0" dirty="0">
              <a:solidFill>
                <a:srgbClr val="D3AF86"/>
              </a:solidFill>
              <a:effectLst/>
              <a:latin typeface="Consolas" panose="020B0609020204030204" pitchFamily="49" charset="0"/>
            </a:endParaRP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smtClean="0">
                <a:solidFill>
                  <a:srgbClr val="F8F8F2"/>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2701684"/>
            <a:ext cx="4495800" cy="2816156"/>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immutable (unchangeable) 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4648200" y="2678899"/>
            <a:ext cx="4038600" cy="2354491"/>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a:t>
            </a:r>
            <a:r>
              <a:rPr lang="en-IN" b="1" dirty="0" smtClean="0">
                <a:solidFill>
                  <a:srgbClr val="C00000"/>
                </a:solidFill>
                <a:latin typeface="Arial" panose="020B0604020202020204" pitchFamily="34" charset="0"/>
                <a:cs typeface="Arial" panose="020B0604020202020204" pitchFamily="34" charset="0"/>
              </a:rPr>
              <a:t>mutable (</a:t>
            </a:r>
            <a:r>
              <a:rPr lang="en-IN" b="1" dirty="0">
                <a:solidFill>
                  <a:srgbClr val="C00000"/>
                </a:solidFill>
                <a:latin typeface="Arial" panose="020B0604020202020204" pitchFamily="34" charset="0"/>
                <a:cs typeface="Arial" panose="020B0604020202020204" pitchFamily="34" charset="0"/>
              </a:rPr>
              <a:t>changeable</a:t>
            </a:r>
            <a:r>
              <a:rPr lang="en-IN" dirty="0" smtClean="0"/>
              <a:t> </a:t>
            </a:r>
            <a:r>
              <a:rPr lang="en-IN" b="1" dirty="0" smtClean="0">
                <a:solidFill>
                  <a:srgbClr val="C00000"/>
                </a:solidFill>
                <a:latin typeface="Arial" panose="020B0604020202020204" pitchFamily="34" charset="0"/>
                <a:cs typeface="Arial" panose="020B0604020202020204" pitchFamily="34" charset="0"/>
              </a:rPr>
              <a:t>) </a:t>
            </a:r>
            <a:r>
              <a:rPr lang="en-IN" b="1" dirty="0">
                <a:solidFill>
                  <a:srgbClr val="C00000"/>
                </a:solidFill>
                <a:latin typeface="Arial" panose="020B0604020202020204" pitchFamily="34" charset="0"/>
                <a:cs typeface="Arial" panose="020B0604020202020204" pitchFamily="34" charset="0"/>
              </a:rPr>
              <a:t>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Arial" panose="020B0604020202020204" pitchFamily="34"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923330"/>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Assigning Values to </a:t>
            </a:r>
            <a:r>
              <a:rPr lang="en-IN" dirty="0" smtClean="0">
                <a:latin typeface="Arial" panose="020B0604020202020204" pitchFamily="34" charset="0"/>
                <a:cs typeface="Arial" panose="020B0604020202020204" pitchFamily="34" charset="0"/>
              </a:rPr>
              <a:t>Variables</a:t>
            </a:r>
          </a:p>
          <a:p>
            <a:pPr>
              <a:lnSpc>
                <a:spcPct val="150000"/>
              </a:lnSpc>
            </a:pPr>
            <a:r>
              <a:rPr lang="en-IN" dirty="0" smtClean="0">
                <a:solidFill>
                  <a:srgbClr val="298AE5"/>
                </a:solidFill>
                <a:latin typeface="Arial" panose="020B0604020202020204" pitchFamily="34" charset="0"/>
                <a:cs typeface="Arial" panose="020B0604020202020204" pitchFamily="34" charset="0"/>
              </a:rPr>
              <a:t>&lt;variableName&gt; </a:t>
            </a:r>
            <a:r>
              <a:rPr lang="en-IN" dirty="0">
                <a:solidFill>
                  <a:srgbClr val="298AE5"/>
                </a:solidFill>
                <a:latin typeface="Arial" panose="020B0604020202020204" pitchFamily="34" charset="0"/>
                <a:cs typeface="Arial" panose="020B0604020202020204" pitchFamily="34" charset="0"/>
              </a:rPr>
              <a:t>= &lt;expr&gt;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85058" y="3385572"/>
            <a:ext cx="8763000" cy="1338828"/>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Multiple </a:t>
            </a:r>
            <a:r>
              <a:rPr lang="en-IN" dirty="0" smtClean="0">
                <a:latin typeface="Arial" panose="020B0604020202020204" pitchFamily="34" charset="0"/>
                <a:cs typeface="Arial" panose="020B0604020202020204" pitchFamily="34" charset="0"/>
              </a:rPr>
              <a:t>Assignment</a:t>
            </a:r>
          </a:p>
          <a:p>
            <a:pPr>
              <a:lnSpc>
                <a:spcPct val="150000"/>
              </a:lnSpc>
            </a:pPr>
            <a:r>
              <a:rPr lang="en-IN" dirty="0" smtClean="0">
                <a:solidFill>
                  <a:srgbClr val="298AE5"/>
                </a:solidFill>
                <a:latin typeface="Arial" panose="020B0604020202020204" pitchFamily="34" charset="0"/>
                <a:cs typeface="Arial" panose="020B0604020202020204" pitchFamily="34" charset="0"/>
              </a:rPr>
              <a:t>variableName1</a:t>
            </a:r>
            <a:r>
              <a:rPr lang="sv-SE" dirty="0" smtClean="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variableName2</a:t>
            </a:r>
            <a:r>
              <a:rPr lang="sv-SE" dirty="0" smtClean="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variableName3</a:t>
            </a:r>
            <a:r>
              <a:rPr lang="sv-SE" dirty="0" smtClean="0">
                <a:solidFill>
                  <a:srgbClr val="298AE5"/>
                </a:solidFill>
                <a:latin typeface="Arial" panose="020B0604020202020204" pitchFamily="34" charset="0"/>
                <a:cs typeface="Arial" panose="020B0604020202020204" pitchFamily="34" charset="0"/>
              </a:rPr>
              <a:t>...</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variableNameN</a:t>
            </a:r>
            <a:r>
              <a:rPr lang="sv-SE" dirty="0" smtClean="0">
                <a:solidFill>
                  <a:srgbClr val="298AE5"/>
                </a:solidFill>
                <a:latin typeface="Arial" panose="020B0604020202020204" pitchFamily="34" charset="0"/>
                <a:cs typeface="Arial" panose="020B0604020202020204" pitchFamily="34" charset="0"/>
              </a:rPr>
              <a:t>= </a:t>
            </a:r>
            <a:r>
              <a:rPr lang="sv-SE" dirty="0">
                <a:solidFill>
                  <a:srgbClr val="298AE5"/>
                </a:solidFill>
                <a:latin typeface="Arial" panose="020B0604020202020204" pitchFamily="34" charset="0"/>
                <a:cs typeface="Arial" panose="020B0604020202020204" pitchFamily="34" charset="0"/>
              </a:rPr>
              <a:t>&lt;expr&gt;</a:t>
            </a:r>
          </a:p>
          <a:p>
            <a:pPr>
              <a:lnSpc>
                <a:spcPct val="150000"/>
              </a:lnSpc>
            </a:pPr>
            <a:r>
              <a:rPr lang="sv-SE" dirty="0" smtClean="0">
                <a:solidFill>
                  <a:srgbClr val="298AE5"/>
                </a:solidFill>
                <a:latin typeface="Arial" panose="020B0604020202020204" pitchFamily="34" charset="0"/>
                <a:cs typeface="Arial" panose="020B0604020202020204" pitchFamily="34" charset="0"/>
              </a:rPr>
              <a:t>&lt;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a:t>
            </a:r>
            <a:r>
              <a:rPr lang="sv-SE" dirty="0">
                <a:solidFill>
                  <a:srgbClr val="298AE5"/>
                </a:solidFill>
                <a:latin typeface="Arial" panose="020B0604020202020204" pitchFamily="34" charset="0"/>
                <a:cs typeface="Arial" panose="020B0604020202020204" pitchFamily="34" charset="0"/>
              </a:rPr>
              <a:t>..., </a:t>
            </a:r>
            <a:r>
              <a:rPr lang="sv-SE" dirty="0" smtClean="0">
                <a:solidFill>
                  <a:srgbClr val="298AE5"/>
                </a:solidFill>
                <a:latin typeface="Arial" panose="020B0604020202020204" pitchFamily="34" charset="0"/>
                <a:cs typeface="Arial" panose="020B0604020202020204" pitchFamily="34" charset="0"/>
              </a:rPr>
              <a:t>&lt;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a:t>
            </a:r>
            <a:r>
              <a:rPr lang="sv-SE" dirty="0">
                <a:solidFill>
                  <a:srgbClr val="298AE5"/>
                </a:solidFill>
                <a:latin typeface="Arial" panose="020B0604020202020204" pitchFamily="34" charset="0"/>
                <a:cs typeface="Arial" panose="020B0604020202020204" pitchFamily="34" charset="0"/>
              </a:rPr>
              <a:t>= &lt;expr&gt;, &lt;expr&gt;, ..., &lt;expr&gt;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85058" y="1837730"/>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8006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14327</TotalTime>
  <Words>2396</Words>
  <Application>Microsoft Office PowerPoint</Application>
  <PresentationFormat>On-screen Show (4:3)</PresentationFormat>
  <Paragraphs>462</Paragraphs>
  <Slides>50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SimSun</vt:lpstr>
      <vt:lpstr>Arial</vt:lpstr>
      <vt:lpstr>Bookman Old Style</vt:lpstr>
      <vt:lpstr>Calibri</vt:lpstr>
      <vt:lpstr>Cambria</vt:lpstr>
      <vt:lpstr>Consolas</vt:lpstr>
      <vt:lpstr>Garamond</vt:lpstr>
      <vt:lpstr>Gill Sans MT</vt:lpstr>
      <vt:lpstr>Gill Sans MT (Body)</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2869</cp:revision>
  <dcterms:created xsi:type="dcterms:W3CDTF">2015-10-09T06:09:34Z</dcterms:created>
  <dcterms:modified xsi:type="dcterms:W3CDTF">2018-08-06T09:00:59Z</dcterms:modified>
</cp:coreProperties>
</file>