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7"/>
  </p:notesMasterIdLst>
  <p:sldIdLst>
    <p:sldId id="256" r:id="rId2"/>
    <p:sldId id="1390" r:id="rId3"/>
    <p:sldId id="258" r:id="rId4"/>
    <p:sldId id="1420" r:id="rId5"/>
    <p:sldId id="259" r:id="rId6"/>
    <p:sldId id="1391" r:id="rId7"/>
    <p:sldId id="1394" r:id="rId8"/>
    <p:sldId id="1401" r:id="rId9"/>
    <p:sldId id="1396" r:id="rId10"/>
    <p:sldId id="1397" r:id="rId11"/>
    <p:sldId id="1399" r:id="rId12"/>
    <p:sldId id="1400" r:id="rId13"/>
    <p:sldId id="1403" r:id="rId14"/>
    <p:sldId id="1408" r:id="rId15"/>
    <p:sldId id="1406" r:id="rId16"/>
    <p:sldId id="1409" r:id="rId17"/>
    <p:sldId id="1410" r:id="rId18"/>
    <p:sldId id="1411" r:id="rId19"/>
    <p:sldId id="1402" r:id="rId20"/>
    <p:sldId id="1407" r:id="rId21"/>
    <p:sldId id="1413" r:id="rId22"/>
    <p:sldId id="1412" r:id="rId23"/>
    <p:sldId id="1414" r:id="rId24"/>
    <p:sldId id="1415" r:id="rId25"/>
    <p:sldId id="1416" r:id="rId26"/>
    <p:sldId id="1417" r:id="rId27"/>
    <p:sldId id="1418" r:id="rId28"/>
    <p:sldId id="1404" r:id="rId29"/>
    <p:sldId id="1393" r:id="rId30"/>
    <p:sldId id="350" r:id="rId31"/>
    <p:sldId id="1422" r:id="rId32"/>
    <p:sldId id="1398" r:id="rId33"/>
    <p:sldId id="1421" r:id="rId34"/>
    <p:sldId id="1419" r:id="rId35"/>
    <p:sldId id="139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266FA"/>
    <a:srgbClr val="E3903D"/>
    <a:srgbClr val="32A89E"/>
    <a:srgbClr val="1B947A"/>
    <a:srgbClr val="7B6989"/>
    <a:srgbClr val="2CE041"/>
    <a:srgbClr val="39AE0A"/>
    <a:srgbClr val="FDF101"/>
    <a:srgbClr val="781632"/>
    <a:srgbClr val="7E007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06-11-2021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11/6/2021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</a:t>
            </a:r>
          </a:p>
          <a:p>
            <a:endParaRPr lang="en-IN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(n), (m), . . 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70892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(n), (m)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endParaRPr lang="en-IN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(n:label_name), (m:label_name) , 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n,m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 . . 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(n:label1:label2:labelN), (m:label1:label2:labelN), . . .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87551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effectLst/>
                <a:latin typeface="Monaco"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:client), (m: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:client)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n, m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IN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(n:label_name{ key1: value, key2: value, . . . }), (m:label_name { key1: value, key2: value, . . . }), . . .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m, 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969657"/>
            <a:ext cx="1169388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"blue"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35000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457.47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hobbies: 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[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"tracking"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"stamp"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 "scatting"</a:t>
            </a:r>
            <a:r>
              <a:rPr lang="en-IN" dirty="0">
                <a:solidFill>
                  <a:srgbClr val="586E75"/>
                </a:solidFill>
                <a:latin typeface="Monaco"/>
              </a:rPr>
              <a:t>]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,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salary: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65000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commission: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rgbClr val="2AA198"/>
                </a:solidFill>
                <a:latin typeface="Monaco"/>
              </a:rPr>
              <a:t>577.57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m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}),</a:t>
            </a:r>
            <a:endParaRPr lang="en-IN" dirty="0">
              <a:solidFill>
                <a:srgbClr val="000000"/>
              </a:solidFill>
              <a:effectLst/>
              <a:latin typeface="Monaco"/>
            </a:endParaRPr>
          </a:p>
          <a:p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                               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0070C0"/>
                </a:solidFill>
                <a:latin typeface="Monaco"/>
              </a:rPr>
              <a:t>book 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'mongodb'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IN" dirty="0">
                <a:solidFill>
                  <a:srgbClr val="B58900"/>
                </a:solidFill>
                <a:effectLst/>
                <a:latin typeface="Monaco"/>
              </a:rPr>
              <a:t>'hard cover'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b1, b2</a:t>
            </a:r>
            <a:endParaRPr lang="en-IN" dirty="0">
              <a:solidFill>
                <a:srgbClr val="586E75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n</a:t>
            </a:r>
            <a:endParaRPr lang="en-US" dirty="0">
              <a:solidFill>
                <a:srgbClr val="C000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(m: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1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7B6989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 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B15E59-7917-4539-9134-3F559CB14976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, 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RETURN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n,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. . .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add / update labels on nodes.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label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565446"/>
            <a:ext cx="11693880" cy="20928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2AA198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2AA198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B58900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:manager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employee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:president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6F1AF7-ED8D-45B6-A8CF-01C818605D5C}"/>
              </a:ext>
            </a:extLst>
          </p:cNvPr>
          <p:cNvSpPr txBox="1"/>
          <p:nvPr/>
        </p:nvSpPr>
        <p:spPr>
          <a:xfrm>
            <a:off x="119336" y="1686842"/>
            <a:ext cx="11953328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en-IN" sz="400" dirty="0">
              <a:solidFill>
                <a:srgbClr val="2D3748"/>
              </a:solidFill>
              <a:latin typeface="Roboto Mono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</a:p>
          <a:p>
            <a:endParaRPr lang="pt-BR" dirty="0">
              <a:solidFill>
                <a:srgbClr val="2D3748"/>
              </a:solidFill>
              <a:latin typeface="Roboto Mono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n:old_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n:new_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 label_name</a:t>
            </a:r>
            <a:endParaRPr lang="pt-BR" dirty="0">
              <a:solidFill>
                <a:srgbClr val="32A89E"/>
              </a:solidFill>
              <a:latin typeface="Roboto Mono"/>
            </a:endParaRPr>
          </a:p>
          <a:p>
            <a:endParaRPr lang="pt-BR" sz="400" dirty="0">
              <a:solidFill>
                <a:srgbClr val="32A89E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21660437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set / remove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</a:p>
          <a:p>
            <a:endParaRPr lang="en-US" sz="400" dirty="0">
              <a:solidFill>
                <a:srgbClr val="2CE041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: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'saleel'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}),(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IN" dirty="0">
                <a:solidFill>
                  <a:srgbClr val="2CE041"/>
                </a:solidFill>
                <a:effectLst/>
                <a:latin typeface="Monaco"/>
              </a:rPr>
              <a:t>	//</a:t>
            </a:r>
            <a:r>
              <a:rPr lang="en-IN" dirty="0">
                <a:solidFill>
                  <a:srgbClr val="2CE041"/>
                </a:solidFill>
                <a:latin typeface="Monaco"/>
              </a:rPr>
              <a:t> copy properties between nodes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5C05D64-3408-4E79-82AA-AFA965646FAE}"/>
              </a:ext>
            </a:extLst>
          </p:cNvPr>
          <p:cNvSpPr txBox="1"/>
          <p:nvPr/>
        </p:nvSpPr>
        <p:spPr>
          <a:xfrm>
            <a:off x="119336" y="1686842"/>
            <a:ext cx="11953328" cy="14157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 n.newField=value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}), (m{})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 = m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</p:spTree>
    <p:extLst>
      <p:ext uri="{BB962C8B-B14F-4D97-AF65-F5344CB8AC3E}">
        <p14:creationId xmlns:p14="http://schemas.microsoft.com/office/powerpoint/2010/main" val="9636868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 </a:t>
            </a:r>
            <a:r>
              <a:rPr lang="en-US" sz="2000" dirty="0">
                <a:solidFill>
                  <a:srgbClr val="39AE0A"/>
                </a:solidFill>
                <a:latin typeface="Nunito Sans"/>
              </a:rPr>
              <a:t>SET</a:t>
            </a:r>
            <a:r>
              <a:rPr lang="en-US" sz="2000" dirty="0">
                <a:solidFill>
                  <a:srgbClr val="2D3748"/>
                </a:solidFill>
                <a:latin typeface="Nunito Sans"/>
              </a:rPr>
              <a:t> clause is used to update labels on nodes and properties on nodes and relationships.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remove label{property}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9336" y="1688400"/>
            <a:ext cx="11953328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n={} </a:t>
            </a:r>
            <a:r>
              <a:rPr lang="en-IN" dirty="0">
                <a:solidFill>
                  <a:srgbClr val="2CE041"/>
                </a:solidFill>
                <a:effectLst/>
                <a:latin typeface="Roboto Mono"/>
              </a:rPr>
              <a:t>//</a:t>
            </a:r>
            <a:r>
              <a:rPr lang="en-IN" dirty="0">
                <a:solidFill>
                  <a:srgbClr val="2CE041"/>
                </a:solidFill>
                <a:latin typeface="Roboto Mono"/>
              </a:rPr>
              <a:t> Removes all properties from nodes</a:t>
            </a:r>
            <a:endParaRPr lang="pt-BR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REMOVE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n.oldField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SET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n.newField=value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286800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={}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'sharmin'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remove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set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salary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42000	</a:t>
            </a:r>
            <a:endParaRPr lang="en-US" dirty="0">
              <a:solidFill>
                <a:srgbClr val="2CE041"/>
              </a:solidFill>
              <a:effectLst/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0755863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952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(m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n, m</a:t>
            </a:r>
          </a:p>
          <a:p>
            <a:endParaRPr lang="pt-BR" sz="400" spc="-1" dirty="0">
              <a:solidFill>
                <a:srgbClr val="0070C0"/>
              </a:solidFill>
              <a:latin typeface="Roboto Mono"/>
              <a:cs typeface="Arial" panose="020B0604020202020204" pitchFamily="34" charset="0"/>
            </a:endParaRPr>
          </a:p>
          <a:p>
            <a:r>
              <a:rPr lang="pt-BR" dirty="0">
                <a:solidFill>
                  <a:srgbClr val="32A89E"/>
                </a:solidFill>
                <a:latin typeface="Roboto Mono"/>
              </a:rPr>
              <a:t>MATCH</a:t>
            </a:r>
            <a:r>
              <a:rPr lang="pt-BR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(n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:label_name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{ </a:t>
            </a:r>
            <a:r>
              <a:rPr lang="en-IN" dirty="0">
                <a:solidFill>
                  <a:srgbClr val="2D3748"/>
                </a:solidFill>
                <a:latin typeface="Roboto Mono"/>
              </a:rPr>
              <a:t>key1: value, key2: value, . . . 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})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DETACH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32A89E"/>
                </a:solidFill>
                <a:latin typeface="Roboto Mono"/>
              </a:rPr>
              <a:t>DELETE</a:t>
            </a:r>
            <a:r>
              <a:rPr lang="pt-BR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pt-BR" dirty="0">
                <a:solidFill>
                  <a:srgbClr val="2D3748"/>
                </a:solidFill>
                <a:latin typeface="Roboto Mono"/>
              </a:rPr>
              <a:t>n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157805"/>
            <a:ext cx="1169388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m 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400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endParaRPr lang="pt-BR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7B6989"/>
                </a:solidFill>
                <a:latin typeface="Monaco"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  <a:latin typeface="Monaco"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id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  <a:latin typeface="Monaco"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  <a:latin typeface="Monaco"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3669044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36AD23B-FE99-4EBF-ABFB-39399FB5940C}"/>
              </a:ext>
            </a:extLst>
          </p:cNvPr>
          <p:cNvSpPr txBox="1"/>
          <p:nvPr/>
        </p:nvSpPr>
        <p:spPr>
          <a:xfrm>
            <a:off x="191344" y="3611919"/>
            <a:ext cx="11665296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sz="2000" b="1" dirty="0">
                <a:solidFill>
                  <a:schemeClr val="tx2">
                    <a:lumMod val="75000"/>
                  </a:schemeClr>
                </a:solidFill>
                <a:latin typeface="Nunito Sans" pitchFamily="2" charset="0"/>
              </a:rPr>
              <a:t>Naming rules</a:t>
            </a:r>
          </a:p>
          <a:p>
            <a:pPr algn="l"/>
            <a:endParaRPr lang="en-IN" dirty="0">
              <a:solidFill>
                <a:srgbClr val="4A5568"/>
              </a:solidFill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Symbols: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should not contain symbols, except for underscore, as in my_variable, or $ as the first character to denote a parameter, as given by $myParam.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Length: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Can be very long, up to 65535 (2^16 - 1) or 65534 characters, depending on the version of Neo4j.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Case-sensitive: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Names are case-sensitive and thus, :PERSON, :Person and :person are three different labels, and n and N are two different variables.</a:t>
            </a:r>
          </a:p>
          <a:p>
            <a:pPr algn="l"/>
            <a:endParaRPr lang="en-US" sz="800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Whitespace characters:</a:t>
            </a:r>
            <a:r>
              <a:rPr lang="en-US" b="0" i="0" dirty="0">
                <a:solidFill>
                  <a:schemeClr val="tx2">
                    <a:lumMod val="75000"/>
                  </a:schemeClr>
                </a:solidFill>
                <a:effectLst/>
                <a:latin typeface="Nunito Sans" pitchFamily="2" charset="0"/>
              </a:rPr>
              <a:t> Leading and trailing whitespace characters will be removed automatically. For example, MATCH ( a ) RETURN a is equivalent to MATCH (a) RETURN a.</a:t>
            </a:r>
            <a:endParaRPr lang="en-IN" b="0" i="0" dirty="0">
              <a:solidFill>
                <a:schemeClr val="tx2">
                  <a:lumMod val="75000"/>
                </a:schemeClr>
              </a:solidFill>
              <a:effectLst/>
              <a:latin typeface="Nunito Sans" pitchFamily="2" charset="0"/>
            </a:endParaRPr>
          </a:p>
        </p:txBody>
      </p:sp>
      <p:sp>
        <p:nvSpPr>
          <p:cNvPr id="7" name="CustomShape 1">
            <a:extLst>
              <a:ext uri="{FF2B5EF4-FFF2-40B4-BE49-F238E27FC236}">
                <a16:creationId xmlns:a16="http://schemas.microsoft.com/office/drawing/2014/main" id="{8BCB6C05-E9EF-43A6-8061-AD478D0B189C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neo4j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>
                <a:solidFill>
                  <a:srgbClr val="718096"/>
                </a:solidFill>
                <a:latin typeface="Roboto Mono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`Price`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,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  <a:latin typeface="Monaco"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</a:t>
            </a:r>
            <a:endParaRPr lang="en-US" dirty="0">
              <a:solidFill>
                <a:srgbClr val="000000"/>
              </a:solidFill>
              <a:effectLst/>
              <a:latin typeface="Monaco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scalar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head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first element in a list.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last element in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properties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all the properties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elements in a list.</a:t>
            </a: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size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the number of Unicode characters in a string.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32316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US" dirty="0">
              <a:solidFill>
                <a:srgbClr val="333333"/>
              </a:solidFill>
              <a:effectLst/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head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last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properties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n.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hobbies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endParaRPr lang="en-IN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'mango'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'grapes'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'blueberry'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'kiwi’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spc="-1" dirty="0">
                <a:solidFill>
                  <a:srgbClr val="32A89E"/>
                </a:solidFill>
                <a:latin typeface="Monaco"/>
              </a:rPr>
              <a:t>size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'this is the test by saleel'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9390D-6235-4236-8BD1-DA04EF07F264}"/>
              </a:ext>
            </a:extLst>
          </p:cNvPr>
          <p:cNvSpPr txBox="1"/>
          <p:nvPr/>
        </p:nvSpPr>
        <p:spPr>
          <a:xfrm>
            <a:off x="10056440" y="805570"/>
            <a:ext cx="12961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type()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9953BF-83F1-41E6-BB3A-1F34791AB727}"/>
              </a:ext>
            </a:extLst>
          </p:cNvPr>
          <p:cNvSpPr txBox="1"/>
          <p:nvPr/>
        </p:nvSpPr>
        <p:spPr>
          <a:xfrm>
            <a:off x="9120336" y="1170845"/>
            <a:ext cx="25740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endNode(relationship)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48415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conversion</a:t>
            </a:r>
            <a:r>
              <a:rPr lang="en-IN" sz="4000" b="0" i="0" dirty="0">
                <a:solidFill>
                  <a:srgbClr val="2D374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integer value 0, false will be returned. For any other integer value true will be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solidFill>
                <a:srgbClr val="32A89E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toFloat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84753"/>
            <a:ext cx="1169388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n.isActive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true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toBoolean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(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false</a:t>
            </a:r>
            <a:r>
              <a:rPr lang="en-US" dirty="0">
                <a:solidFill>
                  <a:srgbClr val="586E75"/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toFloat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person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n.salary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n.commission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000000"/>
                </a:solidFill>
                <a:effectLst/>
                <a:latin typeface="Monaco"/>
              </a:rPr>
              <a:t>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toInteger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1001.547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10669094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keys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all the property names of a node, relationship, or map.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labels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(node)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nodes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(path)</a:t>
            </a: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range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(start, end [, step])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3201938"/>
            <a:ext cx="1169388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item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keys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dirty="0">
                <a:solidFill>
                  <a:schemeClr val="accent5">
                    <a:lumMod val="75000"/>
                  </a:schemeClr>
                </a:solidFill>
                <a:latin typeface="Monaco"/>
              </a:rPr>
              <a:t>distinct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labels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p=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b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--&gt;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c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where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a.name= 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'item1'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and c.name=</a:t>
            </a:r>
            <a:r>
              <a:rPr lang="en-US" dirty="0">
                <a:solidFill>
                  <a:srgbClr val="B58900"/>
                </a:solidFill>
                <a:effectLst/>
                <a:latin typeface="Monaco"/>
              </a:rPr>
              <a:t> 'item3'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return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nodes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p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range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2092403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list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tail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 returns a list containing all the elements, excluding the first one, from a list.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returns a list in reversed order.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toBooleanList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integer values and returns a list of boolean values. If any values are not convertible to boolean they will be null in the list returned.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toIntegerList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integer values. If any values are not convertible to integer they will be null in the list returned.</a:t>
            </a:r>
          </a:p>
          <a:p>
            <a:pPr marL="1787525" indent="-1787525"/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pPr marL="1787525" indent="-1787525"/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toStringList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(list) </a:t>
            </a:r>
            <a:r>
              <a:rPr lang="en-IN" dirty="0">
                <a:solidFill>
                  <a:srgbClr val="00B050"/>
                </a:solidFill>
                <a:latin typeface="Roboto Mono"/>
                <a:cs typeface="+mn-cs"/>
              </a:rPr>
              <a:t>// </a:t>
            </a:r>
            <a:r>
              <a:rPr lang="en-US" dirty="0">
                <a:solidFill>
                  <a:srgbClr val="00B050"/>
                </a:solidFill>
                <a:latin typeface="Roboto Mono"/>
                <a:cs typeface="+mn-cs"/>
              </a:rPr>
              <a:t>converts a list of values and returns a list of string values. 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7099B7-F705-4672-96D2-9326019FD29D}"/>
              </a:ext>
            </a:extLst>
          </p:cNvPr>
          <p:cNvSpPr txBox="1"/>
          <p:nvPr/>
        </p:nvSpPr>
        <p:spPr>
          <a:xfrm>
            <a:off x="243604" y="4005064"/>
            <a:ext cx="11693880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match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n:</a:t>
            </a:r>
            <a:r>
              <a:rPr lang="en-US" dirty="0">
                <a:solidFill>
                  <a:srgbClr val="0070C0"/>
                </a:solidFill>
                <a:latin typeface="Monaco"/>
              </a:rPr>
              <a:t>brand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n.votes, </a:t>
            </a:r>
            <a:r>
              <a:rPr lang="en-US" dirty="0">
                <a:solidFill>
                  <a:srgbClr val="32A89E"/>
                </a:solidFill>
                <a:latin typeface="Monaco"/>
              </a:rPr>
              <a:t>tail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n. votes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  <a:endParaRPr lang="en-US" dirty="0">
              <a:solidFill>
                <a:srgbClr val="586E75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toBooleanList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toIntegerList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IN" dirty="0">
                <a:solidFill>
                  <a:srgbClr val="32A89E"/>
                </a:solidFill>
                <a:latin typeface="Monaco"/>
              </a:rPr>
              <a:t>toStringList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([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true,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0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false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'2021-10-10'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null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 ,</a:t>
            </a:r>
            <a:r>
              <a:rPr lang="en-US" dirty="0">
                <a:solidFill>
                  <a:srgbClr val="859900"/>
                </a:solidFill>
                <a:latin typeface="Monaco"/>
              </a:rPr>
              <a:t>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1.34</a:t>
            </a: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])</a:t>
            </a:r>
            <a:endParaRPr lang="en-US" dirty="0">
              <a:solidFill>
                <a:srgbClr val="586E75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35551432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string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4625264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left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right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length)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toLower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toUpper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reverse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replace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search, replace)</a:t>
            </a:r>
          </a:p>
          <a:p>
            <a:endParaRPr lang="en-IN" sz="400" dirty="0">
              <a:solidFill>
                <a:srgbClr val="2D3748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substring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start [, length])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4247217"/>
            <a:ext cx="5060308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left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right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toLower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toUpper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reverse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chemeClr val="tx1">
                  <a:lumMod val="50000"/>
                  <a:lumOff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replace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'p'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'-'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substring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'apple’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0,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C5D6D1-7605-4438-BF58-E126FE13B097}"/>
              </a:ext>
            </a:extLst>
          </p:cNvPr>
          <p:cNvSpPr txBox="1"/>
          <p:nvPr/>
        </p:nvSpPr>
        <p:spPr>
          <a:xfrm>
            <a:off x="5303912" y="1686842"/>
            <a:ext cx="4625264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ltrim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	</a:t>
            </a:r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trim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split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(string, splitDelimiter)</a:t>
            </a:r>
            <a:endParaRPr lang="en-IN" dirty="0">
              <a:latin typeface="Roboto Mono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624CBE-1FBD-4FB6-A7E0-FE5A0A2F8CB0}"/>
              </a:ext>
            </a:extLst>
          </p:cNvPr>
          <p:cNvSpPr txBox="1"/>
          <p:nvPr/>
        </p:nvSpPr>
        <p:spPr>
          <a:xfrm>
            <a:off x="5303912" y="4247217"/>
            <a:ext cx="663656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ltrim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    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trim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     APPLE     '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split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'apple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banana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orange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B58900"/>
                </a:solidFill>
                <a:latin typeface="Monaco"/>
              </a:rPr>
              <a:t>mango '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 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3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542214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mathematical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abs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ceil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floor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round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 [</a:t>
            </a:r>
            <a:r>
              <a:rPr lang="en-IN" b="0" i="0" dirty="0">
                <a:solidFill>
                  <a:srgbClr val="4A5568"/>
                </a:solidFill>
                <a:effectLst/>
                <a:latin typeface="Roboto Mono"/>
              </a:rPr>
              <a:t>, precision]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US" sz="400" dirty="0">
              <a:solidFill>
                <a:srgbClr val="00B050"/>
              </a:solidFill>
              <a:latin typeface="Roboto Mono"/>
              <a:cs typeface="+mn-cs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rand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abs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-15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ceil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1.01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floor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1.77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1.47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R1,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round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1.5456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,</a:t>
            </a:r>
            <a:r>
              <a:rPr lang="en-US" dirty="0">
                <a:solidFill>
                  <a:srgbClr val="2AA198"/>
                </a:solidFill>
                <a:latin typeface="Monaco"/>
              </a:rPr>
              <a:t> 2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>
                <a:solidFill>
                  <a:srgbClr val="333333"/>
                </a:solidFill>
                <a:latin typeface="Monaco"/>
              </a:rPr>
              <a:t>return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>
                <a:solidFill>
                  <a:srgbClr val="32A89E"/>
                </a:solidFill>
                <a:latin typeface="Monaco"/>
              </a:rPr>
              <a:t>rand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17877069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date</a:t>
            </a:r>
            <a:r>
              <a:rPr lang="en-IN" sz="4000" b="0" i="0" dirty="0">
                <a:solidFill>
                  <a:srgbClr val="4A5568"/>
                </a:solidFill>
                <a:effectLst/>
                <a:latin typeface="Nunito Sans" pitchFamily="2" charset="0"/>
              </a:rPr>
              <a:t> 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solidFill>
                <a:srgbClr val="00B050"/>
              </a:solidFill>
              <a:latin typeface="Roboto Mono"/>
              <a:cs typeface="+mn-cs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datetime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time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()</a:t>
            </a:r>
            <a:endParaRPr lang="en-US" dirty="0">
              <a:solidFill>
                <a:srgbClr val="00B050"/>
              </a:solidFill>
              <a:latin typeface="Roboto Mono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501008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 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datetime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rgbClr val="333333"/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time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R1</a:t>
            </a:r>
          </a:p>
        </p:txBody>
      </p:sp>
    </p:spTree>
    <p:extLst>
      <p:ext uri="{BB962C8B-B14F-4D97-AF65-F5344CB8AC3E}">
        <p14:creationId xmlns:p14="http://schemas.microsoft.com/office/powerpoint/2010/main" val="8933620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557880" y="3429000"/>
            <a:ext cx="7434664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/>
            <a:r>
              <a:rPr lang="en-IN" sz="8000" b="0" i="0" dirty="0">
                <a:solidFill>
                  <a:srgbClr val="0070C0"/>
                </a:solidFill>
                <a:effectLst/>
                <a:latin typeface="Nunito Sans" pitchFamily="2" charset="0"/>
              </a:rPr>
              <a:t>APOC</a:t>
            </a:r>
            <a:endParaRPr lang="en-IN" sz="8000" b="0" strike="noStrike" spc="-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chemeClr val="bg2">
                    <a:lumMod val="50000"/>
                  </a:schemeClr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chemeClr val="bg2">
                    <a:lumMod val="50000"/>
                  </a:schemeClr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chemeClr val="bg2">
                    <a:lumMod val="50000"/>
                  </a:schemeClr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solidFill>
                <a:schemeClr val="bg2">
                  <a:lumMod val="50000"/>
                </a:schemeClr>
              </a:solidFill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032104" y="4581129"/>
            <a:ext cx="3672408" cy="36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A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wesome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P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rocedures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o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n </a:t>
            </a:r>
            <a:r>
              <a:rPr lang="en-IN" b="1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C</a:t>
            </a:r>
            <a:r>
              <a:rPr lang="en-IN" b="0" i="0" dirty="0">
                <a:solidFill>
                  <a:schemeClr val="bg1">
                    <a:lumMod val="50000"/>
                  </a:schemeClr>
                </a:solidFill>
                <a:effectLst/>
                <a:latin typeface="Nunito Sans" pitchFamily="2" charset="0"/>
              </a:rPr>
              <a:t>ypher</a:t>
            </a:r>
            <a:endParaRPr lang="en-US" strike="noStrike" spc="-1" dirty="0">
              <a:solidFill>
                <a:schemeClr val="bg1">
                  <a:lumMod val="50000"/>
                </a:schemeClr>
              </a:solidFill>
              <a:latin typeface="Candara" panose="020E0502030303020204" pitchFamily="34" charset="0"/>
              <a:ea typeface="DejaVu Sans"/>
            </a:endParaRPr>
          </a:p>
        </p:txBody>
      </p:sp>
    </p:spTree>
    <p:extLst>
      <p:ext uri="{BB962C8B-B14F-4D97-AF65-F5344CB8AC3E}">
        <p14:creationId xmlns:p14="http://schemas.microsoft.com/office/powerpoint/2010/main" val="11019297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C3E09E44-F5BD-4850-8C16-C71245725356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sum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avg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</a:t>
            </a:r>
            <a:r>
              <a:rPr lang="en-IN" dirty="0">
                <a:solidFill>
                  <a:srgbClr val="718096"/>
                </a:solidFill>
                <a:latin typeface="Roboto Mono"/>
                <a:cs typeface="+mn-cs"/>
              </a:rPr>
              <a:t>*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),</a:t>
            </a:r>
            <a:r>
              <a:rPr lang="en-IN" dirty="0">
                <a:latin typeface="Roboto Mono"/>
              </a:rPr>
              <a:t> </a:t>
            </a:r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count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max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min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  <a:p>
            <a:endParaRPr lang="en-IN" sz="400" dirty="0">
              <a:latin typeface="Roboto Mono"/>
            </a:endParaRPr>
          </a:p>
          <a:p>
            <a:r>
              <a:rPr lang="en-IN" dirty="0">
                <a:solidFill>
                  <a:srgbClr val="32A89E"/>
                </a:solidFill>
                <a:latin typeface="Roboto Mono"/>
                <a:cs typeface="+mn-cs"/>
              </a:rPr>
              <a:t>collect</a:t>
            </a:r>
            <a:r>
              <a:rPr lang="en-IN" dirty="0">
                <a:solidFill>
                  <a:srgbClr val="2D3748"/>
                </a:solidFill>
                <a:latin typeface="Roboto Mono"/>
                <a:cs typeface="+mn-cs"/>
              </a:rPr>
              <a:t>(expression)</a:t>
            </a:r>
            <a:endParaRPr lang="en-IN" dirty="0"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Monaco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 </a:t>
            </a:r>
            <a:r>
              <a:rPr lang="en-US" spc="-1" dirty="0">
                <a:solidFill>
                  <a:srgbClr val="32A89E"/>
                </a:solidFill>
                <a:latin typeface="Monaco"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(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Monaco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>
                <a:solidFill>
                  <a:srgbClr val="859900"/>
                </a:solidFill>
                <a:effectLst/>
                <a:latin typeface="Monaco"/>
              </a:rPr>
              <a:t>as</a:t>
            </a:r>
            <a:r>
              <a:rPr lang="en-US">
                <a:solidFill>
                  <a:srgbClr val="333333"/>
                </a:solidFill>
                <a:effectLst/>
                <a:latin typeface="Monaco"/>
              </a:rPr>
              <a:t> </a:t>
            </a:r>
            <a:r>
              <a:rPr lang="en-US" dirty="0">
                <a:solidFill>
                  <a:srgbClr val="333333"/>
                </a:solidFill>
                <a:latin typeface="Monaco"/>
              </a:rPr>
              <a:t>Total</a:t>
            </a:r>
            <a:r>
              <a:rPr lang="en-US">
                <a:solidFill>
                  <a:srgbClr val="333333"/>
                </a:solidFill>
                <a:latin typeface="Monaco"/>
              </a:rPr>
              <a:t>_Nodes</a:t>
            </a:r>
            <a:endParaRPr lang="en-US" dirty="0">
              <a:solidFill>
                <a:srgbClr val="333333"/>
              </a:solidFill>
              <a:latin typeface="Monaco"/>
            </a:endParaRPr>
          </a:p>
        </p:txBody>
      </p:sp>
    </p:spTree>
    <p:extLst>
      <p:ext uri="{BB962C8B-B14F-4D97-AF65-F5344CB8AC3E}">
        <p14:creationId xmlns:p14="http://schemas.microsoft.com/office/powerpoint/2010/main" val="4719586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7906298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212412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B4500059-C8BF-491D-ADF1-46B3AB0C0F5D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340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spc="-1" dirty="0">
                <a:solidFill>
                  <a:srgbClr val="0070C0"/>
                </a:solidFill>
                <a:latin typeface="Roboto Mono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[IF NOT EXISTS]</a:t>
            </a:r>
          </a:p>
          <a:p>
            <a:endParaRPr lang="en-US" sz="600" b="0" i="0" dirty="0">
              <a:solidFill>
                <a:srgbClr val="2D3748"/>
              </a:solidFill>
              <a:effectLst/>
              <a:latin typeface="Roboto Mono"/>
              <a:cs typeface="Arial" panose="020B0604020202020204" pitchFamily="34" charset="0"/>
            </a:endParaRPr>
          </a:p>
          <a:p>
            <a:r>
              <a:rPr lang="en-US" dirty="0">
                <a:solidFill>
                  <a:srgbClr val="32A89E"/>
                </a:solidFill>
                <a:latin typeface="Roboto Mono"/>
              </a:rPr>
              <a:t>CREATE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or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REPLACE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endParaRPr lang="en-IN" dirty="0">
              <a:solidFill>
                <a:srgbClr val="2D3748"/>
              </a:solidFill>
              <a:latin typeface="Roboto Mono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84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SHOW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{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 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DATABASES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DEFAULT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|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HOME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using &amp; 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1188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718096"/>
                </a:solidFill>
                <a:latin typeface="Roboto Mono"/>
              </a:rPr>
              <a:t>: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USE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movies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20CF85-901B-47A9-A72E-B2EBC64CF940}"/>
              </a:ext>
            </a:extLst>
          </p:cNvPr>
          <p:cNvSpPr txBox="1"/>
          <p:nvPr/>
        </p:nvSpPr>
        <p:spPr>
          <a:xfrm>
            <a:off x="246600" y="3003689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32A89E"/>
                </a:solidFill>
                <a:latin typeface="Roboto Mono"/>
              </a:rPr>
              <a:t>DROP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32A89E"/>
                </a:solidFill>
                <a:latin typeface="Roboto Mono"/>
              </a:rPr>
              <a:t>DATABASE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name</a:t>
            </a:r>
            <a:r>
              <a:rPr lang="en-US" dirty="0">
                <a:solidFill>
                  <a:srgbClr val="718096"/>
                </a:solidFill>
                <a:latin typeface="Roboto Mono"/>
              </a:rPr>
              <a:t> </a:t>
            </a:r>
            <a:r>
              <a:rPr lang="en-US" dirty="0">
                <a:solidFill>
                  <a:srgbClr val="2D3748"/>
                </a:solidFill>
                <a:latin typeface="Roboto Mono"/>
              </a:rPr>
              <a:t>[IF EXISTS]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EF975A9-22F7-4509-9906-F817A7C99824}"/>
              </a:ext>
            </a:extLst>
          </p:cNvPr>
          <p:cNvSpPr txBox="1"/>
          <p:nvPr/>
        </p:nvSpPr>
        <p:spPr>
          <a:xfrm>
            <a:off x="243604" y="3451647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Monaco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Monaco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Monaco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Monaco"/>
              </a:rPr>
              <a:t> database db1 IF EXISTS</a:t>
            </a:r>
          </a:p>
        </p:txBody>
      </p:sp>
      <p:sp>
        <p:nvSpPr>
          <p:cNvPr id="11" name="CustomShape 3">
            <a:extLst>
              <a:ext uri="{FF2B5EF4-FFF2-40B4-BE49-F238E27FC236}">
                <a16:creationId xmlns:a16="http://schemas.microsoft.com/office/drawing/2014/main" id="{E5043F36-ECB6-4EB7-BA90-B439373D2303}"/>
              </a:ext>
            </a:extLst>
          </p:cNvPr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39742</TotalTime>
  <Words>3465</Words>
  <Application>Microsoft Office PowerPoint</Application>
  <PresentationFormat>Widescreen</PresentationFormat>
  <Paragraphs>441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54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Helvetica Neue</vt:lpstr>
      <vt:lpstr>Monaco</vt:lpstr>
      <vt:lpstr>Nunito Sans</vt:lpstr>
      <vt:lpstr>Open Sans</vt:lpstr>
      <vt:lpstr>Roboto Mono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9095</cp:revision>
  <dcterms:created xsi:type="dcterms:W3CDTF">2015-10-09T06:09:34Z</dcterms:created>
  <dcterms:modified xsi:type="dcterms:W3CDTF">2021-11-06T07:26:12Z</dcterms:modified>
</cp:coreProperties>
</file>