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10"/>
  </p:notesMasterIdLst>
  <p:sldIdLst>
    <p:sldId id="497" r:id="rId2"/>
    <p:sldId id="472" r:id="rId3"/>
    <p:sldId id="667" r:id="rId4"/>
    <p:sldId id="532" r:id="rId5"/>
    <p:sldId id="1088" r:id="rId6"/>
    <p:sldId id="1089" r:id="rId7"/>
    <p:sldId id="1177" r:id="rId8"/>
    <p:sldId id="1178" r:id="rId9"/>
    <p:sldId id="1097" r:id="rId10"/>
    <p:sldId id="1100" r:id="rId11"/>
    <p:sldId id="1101" r:id="rId12"/>
    <p:sldId id="1130" r:id="rId13"/>
    <p:sldId id="1131" r:id="rId14"/>
    <p:sldId id="1134" r:id="rId15"/>
    <p:sldId id="1132" r:id="rId16"/>
    <p:sldId id="1133" r:id="rId17"/>
    <p:sldId id="1135" r:id="rId18"/>
    <p:sldId id="1136" r:id="rId19"/>
    <p:sldId id="1137" r:id="rId20"/>
    <p:sldId id="1138" r:id="rId21"/>
    <p:sldId id="1139" r:id="rId22"/>
    <p:sldId id="1159" r:id="rId23"/>
    <p:sldId id="1160" r:id="rId24"/>
    <p:sldId id="1165" r:id="rId25"/>
    <p:sldId id="1166" r:id="rId26"/>
    <p:sldId id="1157" r:id="rId27"/>
    <p:sldId id="1158" r:id="rId28"/>
    <p:sldId id="1140" r:id="rId29"/>
    <p:sldId id="1141" r:id="rId30"/>
    <p:sldId id="1163" r:id="rId31"/>
    <p:sldId id="1164" r:id="rId32"/>
    <p:sldId id="1169" r:id="rId33"/>
    <p:sldId id="1170" r:id="rId34"/>
    <p:sldId id="1171" r:id="rId35"/>
    <p:sldId id="1172" r:id="rId36"/>
    <p:sldId id="1167" r:id="rId37"/>
    <p:sldId id="1168" r:id="rId38"/>
    <p:sldId id="1142" r:id="rId39"/>
    <p:sldId id="1143" r:id="rId40"/>
    <p:sldId id="1144" r:id="rId41"/>
    <p:sldId id="1156" r:id="rId42"/>
    <p:sldId id="1145" r:id="rId43"/>
    <p:sldId id="1146" r:id="rId44"/>
    <p:sldId id="1147" r:id="rId45"/>
    <p:sldId id="1148" r:id="rId46"/>
    <p:sldId id="1149" r:id="rId47"/>
    <p:sldId id="1150" r:id="rId48"/>
    <p:sldId id="1151" r:id="rId49"/>
    <p:sldId id="1152" r:id="rId50"/>
    <p:sldId id="1153" r:id="rId51"/>
    <p:sldId id="1161" r:id="rId52"/>
    <p:sldId id="1162" r:id="rId53"/>
    <p:sldId id="1154" r:id="rId54"/>
    <p:sldId id="1155" r:id="rId55"/>
    <p:sldId id="1191" r:id="rId56"/>
    <p:sldId id="1192" r:id="rId57"/>
    <p:sldId id="1179" r:id="rId58"/>
    <p:sldId id="1180" r:id="rId59"/>
    <p:sldId id="1183" r:id="rId60"/>
    <p:sldId id="1184" r:id="rId61"/>
    <p:sldId id="1181" r:id="rId62"/>
    <p:sldId id="1182" r:id="rId63"/>
    <p:sldId id="1193" r:id="rId64"/>
    <p:sldId id="1194" r:id="rId65"/>
    <p:sldId id="1185" r:id="rId66"/>
    <p:sldId id="1186" r:id="rId67"/>
    <p:sldId id="1187" r:id="rId68"/>
    <p:sldId id="1188" r:id="rId69"/>
    <p:sldId id="1189" r:id="rId70"/>
    <p:sldId id="1190" r:id="rId71"/>
    <p:sldId id="1173" r:id="rId72"/>
    <p:sldId id="1174" r:id="rId73"/>
    <p:sldId id="1175" r:id="rId74"/>
    <p:sldId id="1176" r:id="rId75"/>
    <p:sldId id="1099" r:id="rId76"/>
    <p:sldId id="1092" r:id="rId77"/>
    <p:sldId id="1102" r:id="rId78"/>
    <p:sldId id="1103" r:id="rId79"/>
    <p:sldId id="1104" r:id="rId80"/>
    <p:sldId id="1105" r:id="rId81"/>
    <p:sldId id="1106" r:id="rId82"/>
    <p:sldId id="1107" r:id="rId83"/>
    <p:sldId id="1108" r:id="rId84"/>
    <p:sldId id="1109" r:id="rId85"/>
    <p:sldId id="1110" r:id="rId86"/>
    <p:sldId id="1111" r:id="rId87"/>
    <p:sldId id="1112" r:id="rId88"/>
    <p:sldId id="1113" r:id="rId89"/>
    <p:sldId id="1114" r:id="rId90"/>
    <p:sldId id="1115" r:id="rId91"/>
    <p:sldId id="1116" r:id="rId92"/>
    <p:sldId id="1117" r:id="rId93"/>
    <p:sldId id="1118" r:id="rId94"/>
    <p:sldId id="1119" r:id="rId95"/>
    <p:sldId id="1120" r:id="rId96"/>
    <p:sldId id="1121" r:id="rId97"/>
    <p:sldId id="1122" r:id="rId98"/>
    <p:sldId id="1123" r:id="rId99"/>
    <p:sldId id="1124" r:id="rId100"/>
    <p:sldId id="1125" r:id="rId101"/>
    <p:sldId id="1126" r:id="rId102"/>
    <p:sldId id="1127" r:id="rId103"/>
    <p:sldId id="1128" r:id="rId104"/>
    <p:sldId id="1129" r:id="rId105"/>
    <p:sldId id="954" r:id="rId106"/>
    <p:sldId id="788" r:id="rId107"/>
    <p:sldId id="1071" r:id="rId108"/>
    <p:sldId id="1087" r:id="rId10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251"/>
    <a:srgbClr val="90E183"/>
    <a:srgbClr val="DFE100"/>
    <a:srgbClr val="FC6F0D"/>
    <a:srgbClr val="049DC8"/>
    <a:srgbClr val="036883"/>
    <a:srgbClr val="FF1C00"/>
    <a:srgbClr val="BAB294"/>
    <a:srgbClr val="614051"/>
    <a:srgbClr val="FCF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80" d="100"/>
          <a:sy n="80" d="100"/>
        </p:scale>
        <p:origin x="1680" y="228"/>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notesMaster" Target="notesMasters/notesMaster1.xml"/><Relationship Id="rId115"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01-12-2018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12/1/2018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12/1/2018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12/1/2018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12/1/2018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MongoDB</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start db server</a:t>
            </a:r>
            <a:endParaRPr lang="en-US" dirty="0"/>
          </a:p>
        </p:txBody>
      </p:sp>
    </p:spTree>
    <p:extLst>
      <p:ext uri="{BB962C8B-B14F-4D97-AF65-F5344CB8AC3E}">
        <p14:creationId xmlns:p14="http://schemas.microsoft.com/office/powerpoint/2010/main" val="624809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05208685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09727235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587220367"/>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86346756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97119250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981200"/>
            <a:ext cx="8305800" cy="1754326"/>
          </a:xfrm>
          <a:prstGeom prst="rect">
            <a:avLst/>
          </a:prstGeom>
        </p:spPr>
        <p:txBody>
          <a:bodyPr wrap="square">
            <a:spAutoFit/>
          </a:bodyPr>
          <a:lstStyle/>
          <a:p>
            <a:r>
              <a:rPr lang="en-US" dirty="0"/>
              <a:t>The ALTER TABLE...DROP UNUSED COLUMNS statement is the only action allowed on unused columns. It physically removes unused columns from the table and reclaims disk space</a:t>
            </a:r>
            <a:r>
              <a:rPr lang="en-US" dirty="0" smtClean="0"/>
              <a:t>.</a:t>
            </a:r>
          </a:p>
          <a:p>
            <a:endParaRPr lang="en-US" dirty="0" smtClean="0"/>
          </a:p>
          <a:p>
            <a:r>
              <a:rPr lang="en-US" dirty="0" smtClean="0">
                <a:solidFill>
                  <a:srgbClr val="FF0000"/>
                </a:solidFill>
              </a:rPr>
              <a:t>alter </a:t>
            </a:r>
            <a:r>
              <a:rPr lang="en-US" dirty="0">
                <a:solidFill>
                  <a:srgbClr val="FF0000"/>
                </a:solidFill>
              </a:rPr>
              <a:t>table t set unused(c2);</a:t>
            </a:r>
          </a:p>
          <a:p>
            <a:r>
              <a:rPr lang="en-US" dirty="0" smtClean="0">
                <a:solidFill>
                  <a:srgbClr val="FF0000"/>
                </a:solidFill>
              </a:rPr>
              <a:t> </a:t>
            </a:r>
            <a:r>
              <a:rPr lang="en-US" dirty="0">
                <a:solidFill>
                  <a:srgbClr val="FF0000"/>
                </a:solidFill>
              </a:rPr>
              <a:t>alter table t drop unused column;</a:t>
            </a:r>
          </a:p>
        </p:txBody>
      </p:sp>
    </p:spTree>
    <p:extLst>
      <p:ext uri="{BB962C8B-B14F-4D97-AF65-F5344CB8AC3E}">
        <p14:creationId xmlns:p14="http://schemas.microsoft.com/office/powerpoint/2010/main" val="118344636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start server and client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400110"/>
          </a:xfrm>
          <a:prstGeom prst="rect">
            <a:avLst/>
          </a:prstGeom>
        </p:spPr>
        <p:txBody>
          <a:bodyPr wrap="square">
            <a:spAutoFit/>
          </a:bodyPr>
          <a:lstStyle/>
          <a:p>
            <a:r>
              <a:rPr lang="en-US" dirty="0"/>
              <a:t>To start </a:t>
            </a:r>
            <a:r>
              <a:rPr lang="en-US" dirty="0" smtClean="0"/>
              <a:t>MongoDB server,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188894" y="3048000"/>
            <a:ext cx="8766212"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--journal --</a:t>
            </a:r>
            <a:r>
              <a:rPr lang="en-US" sz="2200" dirty="0" smtClean="0">
                <a:solidFill>
                  <a:srgbClr val="049DC8"/>
                </a:solidFill>
                <a:latin typeface="Calibri" panose="020F0502020204030204" pitchFamily="34" charset="0"/>
                <a:cs typeface="Calibri" panose="020F0502020204030204" pitchFamily="34" charset="0"/>
              </a:rPr>
              <a:t>bind_ip_all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--journal --</a:t>
            </a:r>
            <a:r>
              <a:rPr lang="en-US" sz="2200" dirty="0" smtClean="0">
                <a:solidFill>
                  <a:srgbClr val="049DC8"/>
                </a:solidFill>
                <a:latin typeface="Calibri" panose="020F0502020204030204" pitchFamily="34" charset="0"/>
                <a:cs typeface="Calibri" panose="020F0502020204030204" pitchFamily="34" charset="0"/>
              </a:rPr>
              <a:t>bind_ip stp10</a:t>
            </a:r>
          </a:p>
          <a:p>
            <a:r>
              <a:rPr lang="en-US" sz="2200" dirty="0" smtClean="0">
                <a:solidFill>
                  <a:srgbClr val="C00000"/>
                </a:solidFill>
                <a:latin typeface="Calibri" panose="020F0502020204030204" pitchFamily="34" charset="0"/>
                <a:cs typeface="Calibri" panose="020F0502020204030204" pitchFamily="34" charset="0"/>
              </a:rPr>
              <a:t>mongod</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--dbpath "c:\database" --journal --bind_ip 192.168.100.20</a:t>
            </a:r>
          </a:p>
        </p:txBody>
      </p:sp>
      <p:sp>
        <p:nvSpPr>
          <p:cNvPr id="5" name="Rectangle 4"/>
          <p:cNvSpPr/>
          <p:nvPr/>
        </p:nvSpPr>
        <p:spPr>
          <a:xfrm>
            <a:off x="146219" y="1372850"/>
            <a:ext cx="8155006"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t>
            </a:r>
            <a:r>
              <a:rPr lang="en-US" dirty="0" smtClean="0">
                <a:solidFill>
                  <a:srgbClr val="036883"/>
                </a:solidFill>
              </a:rPr>
              <a:t>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 localhost by default.</a:t>
            </a:r>
          </a:p>
        </p:txBody>
      </p:sp>
      <p:sp>
        <p:nvSpPr>
          <p:cNvPr id="8" name="Rectangle 7"/>
          <p:cNvSpPr/>
          <p:nvPr/>
        </p:nvSpPr>
        <p:spPr>
          <a:xfrm>
            <a:off x="146219" y="4482851"/>
            <a:ext cx="8845624" cy="400110"/>
          </a:xfrm>
          <a:prstGeom prst="rect">
            <a:avLst/>
          </a:prstGeom>
        </p:spPr>
        <p:txBody>
          <a:bodyPr wrap="square">
            <a:spAutoFit/>
          </a:bodyPr>
          <a:lstStyle/>
          <a:p>
            <a:r>
              <a:rPr lang="en-US" dirty="0"/>
              <a:t>To start </a:t>
            </a:r>
            <a:r>
              <a:rPr lang="en-US" dirty="0" smtClean="0"/>
              <a:t>MongoDB client, execute </a:t>
            </a:r>
            <a:r>
              <a:rPr lang="en-US" sz="2000" b="1" dirty="0" smtClean="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p:nvPr/>
        </p:nvCxnSpPr>
        <p:spPr>
          <a:xfrm>
            <a:off x="146219" y="4316819"/>
            <a:ext cx="8848593"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88894" y="5097959"/>
            <a:ext cx="8766212" cy="769441"/>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 </a:t>
            </a:r>
            <a:r>
              <a:rPr lang="en-US" sz="2200" dirty="0">
                <a:solidFill>
                  <a:srgbClr val="049DC8"/>
                </a:solidFill>
                <a:latin typeface="Calibri" panose="020F0502020204030204" pitchFamily="34" charset="0"/>
                <a:cs typeface="Calibri" panose="020F0502020204030204" pitchFamily="34" charset="0"/>
              </a:rPr>
              <a:t>"192.168.100.20/db1"</a:t>
            </a:r>
          </a:p>
          <a:p>
            <a:r>
              <a:rPr lang="en-US" sz="2200" dirty="0" smtClean="0">
                <a:solidFill>
                  <a:srgbClr val="C00000"/>
                </a:solidFill>
                <a:latin typeface="Calibri" panose="020F0502020204030204" pitchFamily="34" charset="0"/>
                <a:cs typeface="Calibri" panose="020F0502020204030204" pitchFamily="34" charset="0"/>
              </a:rPr>
              <a:t>mongo</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--host "192.168.100.20" --port "27017"</a:t>
            </a:r>
          </a:p>
        </p:txBody>
      </p:sp>
    </p:spTree>
    <p:extLst>
      <p:ext uri="{BB962C8B-B14F-4D97-AF65-F5344CB8AC3E}">
        <p14:creationId xmlns:p14="http://schemas.microsoft.com/office/powerpoint/2010/main" val="35616667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operator</a:t>
            </a:r>
            <a:endParaRPr lang="en-IN" dirty="0"/>
          </a:p>
        </p:txBody>
      </p:sp>
    </p:spTree>
    <p:extLst>
      <p:ext uri="{BB962C8B-B14F-4D97-AF65-F5344CB8AC3E}">
        <p14:creationId xmlns:p14="http://schemas.microsoft.com/office/powerpoint/2010/main" val="25827200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a:t>
            </a:r>
            <a:r>
              <a:rPr lang="en-IN" sz="3200" dirty="0"/>
              <a:t> </a:t>
            </a:r>
            <a:r>
              <a:rPr lang="en-IN" sz="3200" b="1" i="1" dirty="0" smtClean="0">
                <a:solidFill>
                  <a:srgbClr val="FFFF00"/>
                </a:solidFill>
                <a:latin typeface="Arial" pitchFamily="34" charset="0"/>
                <a:cs typeface="Arial" pitchFamily="34" charset="0"/>
              </a:rPr>
              <a:t>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789223811"/>
              </p:ext>
            </p:extLst>
          </p:nvPr>
        </p:nvGraphicFramePr>
        <p:xfrm>
          <a:off x="152399" y="1066800"/>
          <a:ext cx="8839201" cy="4551992"/>
        </p:xfrm>
        <a:graphic>
          <a:graphicData uri="http://schemas.openxmlformats.org/drawingml/2006/table">
            <a:tbl>
              <a:tblPr>
                <a:tableStyleId>{616DA210-FB5B-4158-B5E0-FEB733F419BA}</a:tableStyleId>
              </a:tblPr>
              <a:tblGrid>
                <a:gridCol w="886743"/>
                <a:gridCol w="7952458"/>
              </a:tblGrid>
              <a:tr h="568999">
                <a:tc>
                  <a:txBody>
                    <a:bodyPr/>
                    <a:lstStyle/>
                    <a:p>
                      <a:pPr algn="ctr" fontAlgn="base"/>
                      <a:r>
                        <a:rPr lang="en-IN" sz="2000" u="none" dirty="0" smtClean="0">
                          <a:solidFill>
                            <a:srgbClr val="006C86"/>
                          </a:solidFill>
                          <a:effectLst/>
                        </a:rPr>
                        <a:t>$eq</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0648141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a:t>
            </a:r>
            <a:r>
              <a:rPr lang="en-IN" sz="3200" dirty="0"/>
              <a:t> </a:t>
            </a:r>
            <a:r>
              <a:rPr lang="en-IN" sz="3200" b="1" i="1" dirty="0" smtClean="0">
                <a:solidFill>
                  <a:srgbClr val="FFFF00"/>
                </a:solidFill>
                <a:latin typeface="Arial" pitchFamily="34" charset="0"/>
                <a:cs typeface="Arial" pitchFamily="34" charset="0"/>
              </a:rPr>
              <a:t>operator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67355"/>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eq</a:t>
            </a:r>
            <a:endParaRPr lang="en-US" sz="2200" dirty="0">
              <a:solidFill>
                <a:srgbClr val="C00000"/>
              </a:solidFill>
              <a:latin typeface="Calibri" panose="020F0502020204030204" pitchFamily="34" charset="0"/>
              <a:cs typeface="Calibri" panose="020F0502020204030204" pitchFamily="34" charset="0"/>
            </a:endParaRPr>
          </a:p>
        </p:txBody>
      </p:sp>
      <p:sp>
        <p:nvSpPr>
          <p:cNvPr id="3" name="Rectangle 2"/>
          <p:cNvSpPr/>
          <p:nvPr/>
        </p:nvSpPr>
        <p:spPr>
          <a:xfrm>
            <a:off x="152400"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4800600" y="750532"/>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4800600"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57348" y="2056233"/>
            <a:ext cx="55066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57348"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4805548" y="2039410"/>
            <a:ext cx="688715"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$gte</a:t>
            </a:r>
            <a:endParaRPr lang="en-US" sz="2200" dirty="0">
              <a:solidFill>
                <a:srgbClr val="C00000"/>
              </a:solidFill>
              <a:latin typeface="Calibri" panose="020F0502020204030204" pitchFamily="34" charset="0"/>
              <a:cs typeface="Calibri" panose="020F0502020204030204" pitchFamily="34" charset="0"/>
            </a:endParaRPr>
          </a:p>
        </p:txBody>
      </p:sp>
      <p:sp>
        <p:nvSpPr>
          <p:cNvPr id="12" name="Rectangle 11"/>
          <p:cNvSpPr/>
          <p:nvPr/>
        </p:nvSpPr>
        <p:spPr>
          <a:xfrm>
            <a:off x="4805548"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217609" y="3369851"/>
            <a:ext cx="486030"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a:t>
            </a:r>
            <a:endParaRPr lang="en-US" sz="2200" dirty="0">
              <a:solidFill>
                <a:srgbClr val="C00000"/>
              </a:solidFill>
              <a:latin typeface="Calibri" panose="020F0502020204030204" pitchFamily="34" charset="0"/>
              <a:cs typeface="Calibri" panose="020F0502020204030204" pitchFamily="34" charset="0"/>
            </a:endParaRPr>
          </a:p>
        </p:txBody>
      </p:sp>
      <p:sp>
        <p:nvSpPr>
          <p:cNvPr id="14" name="Rectangle 13"/>
          <p:cNvSpPr/>
          <p:nvPr/>
        </p:nvSpPr>
        <p:spPr>
          <a:xfrm>
            <a:off x="217609" y="3795383"/>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4865809" y="3353028"/>
            <a:ext cx="624082"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$lte</a:t>
            </a:r>
            <a:endParaRPr lang="en-US" sz="2200" dirty="0">
              <a:solidFill>
                <a:srgbClr val="C00000"/>
              </a:solidFill>
              <a:latin typeface="Calibri" panose="020F0502020204030204" pitchFamily="34" charset="0"/>
              <a:cs typeface="Calibri" panose="020F0502020204030204" pitchFamily="34" charset="0"/>
            </a:endParaRPr>
          </a:p>
        </p:txBody>
      </p:sp>
      <p:sp>
        <p:nvSpPr>
          <p:cNvPr id="16" name="Rectangle 15"/>
          <p:cNvSpPr/>
          <p:nvPr/>
        </p:nvSpPr>
        <p:spPr>
          <a:xfrm>
            <a:off x="4865809"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282242" y="4665657"/>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19" name="Rectangle 18"/>
          <p:cNvSpPr/>
          <p:nvPr/>
        </p:nvSpPr>
        <p:spPr>
          <a:xfrm>
            <a:off x="282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Tree>
    <p:extLst>
      <p:ext uri="{BB962C8B-B14F-4D97-AF65-F5344CB8AC3E}">
        <p14:creationId xmlns:p14="http://schemas.microsoft.com/office/powerpoint/2010/main" val="3681578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logical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012083413"/>
              </p:ext>
            </p:extLst>
          </p:nvPr>
        </p:nvGraphicFramePr>
        <p:xfrm>
          <a:off x="152401" y="1066800"/>
          <a:ext cx="8839200" cy="2875590"/>
        </p:xfrm>
        <a:graphic>
          <a:graphicData uri="http://schemas.openxmlformats.org/drawingml/2006/table">
            <a:tbl>
              <a:tblPr>
                <a:tableStyleId>{616DA210-FB5B-4158-B5E0-FEB733F419BA}</a:tableStyleId>
              </a:tblPr>
              <a:tblGrid>
                <a:gridCol w="886743"/>
                <a:gridCol w="7952457"/>
              </a:tblGrid>
              <a:tr h="958530">
                <a:tc>
                  <a:txBody>
                    <a:bodyPr/>
                    <a:lstStyle/>
                    <a:p>
                      <a:pPr algn="ctr" fontAlgn="base"/>
                      <a:r>
                        <a:rPr lang="en-IN" sz="2000" u="none" dirty="0" smtClean="0">
                          <a:solidFill>
                            <a:srgbClr val="006C86"/>
                          </a:solidFill>
                          <a:effectLst/>
                        </a:rPr>
                        <a:t>$or</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OR </a:t>
                      </a:r>
                      <a:r>
                        <a:rPr lang="en-US" sz="2000" dirty="0" smtClean="0">
                          <a:effectLst/>
                        </a:rPr>
                        <a:t>returns all documents that    </a:t>
                      </a:r>
                    </a:p>
                    <a:p>
                      <a:pPr fontAlgn="base"/>
                      <a:r>
                        <a:rPr lang="en-US" sz="2000" dirty="0" smtClean="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$and</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AND </a:t>
                      </a:r>
                      <a:r>
                        <a:rPr lang="en-US" sz="2000" dirty="0" smtClean="0">
                          <a:effectLst/>
                        </a:rPr>
                        <a:t>returns all documents that </a:t>
                      </a:r>
                    </a:p>
                    <a:p>
                      <a:pPr fontAlgn="base"/>
                      <a:r>
                        <a:rPr lang="en-US" sz="2000" dirty="0" smtClean="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$not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Inverts the effect of a query expression and returns documents that </a:t>
                      </a:r>
                    </a:p>
                    <a:p>
                      <a:pPr fontAlgn="base"/>
                      <a:r>
                        <a:rPr lang="en-US" sz="2000" dirty="0" smtClean="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42048042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logical operator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67355"/>
            <a:ext cx="57419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$or</a:t>
            </a:r>
            <a:endParaRPr lang="en-US" sz="2200" dirty="0">
              <a:solidFill>
                <a:srgbClr val="C00000"/>
              </a:solidFill>
              <a:latin typeface="Calibri" panose="020F0502020204030204" pitchFamily="34" charset="0"/>
              <a:cs typeface="Calibri" panose="020F0502020204030204" pitchFamily="34" charset="0"/>
            </a:endParaRPr>
          </a:p>
        </p:txBody>
      </p:sp>
      <p:sp>
        <p:nvSpPr>
          <p:cNvPr id="5" name="Rectangle 4"/>
          <p:cNvSpPr/>
          <p:nvPr/>
        </p:nvSpPr>
        <p:spPr>
          <a:xfrm>
            <a:off x="170434"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6" name="Rectangle 5"/>
          <p:cNvSpPr/>
          <p:nvPr/>
        </p:nvSpPr>
        <p:spPr>
          <a:xfrm>
            <a:off x="168234" y="2648928"/>
            <a:ext cx="756938"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$and</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186268"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8234" y="4459069"/>
            <a:ext cx="71846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$not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86268"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41514" y="5498068"/>
            <a:ext cx="885008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 job: {$not: {$eq</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a:t>
            </a:r>
          </a:p>
        </p:txBody>
      </p:sp>
      <p:sp>
        <p:nvSpPr>
          <p:cNvPr id="3" name="Rectangle 2"/>
          <p:cNvSpPr/>
          <p:nvPr/>
        </p:nvSpPr>
        <p:spPr>
          <a:xfrm>
            <a:off x="141514" y="1773697"/>
            <a:ext cx="88233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db.emp.find({$or: [{job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'salesman</a:t>
            </a:r>
            <a:r>
              <a:rPr lang="en-US" sz="2200" dirty="0">
                <a:solidFill>
                  <a:srgbClr val="FC6F0D"/>
                </a:solidFill>
                <a:latin typeface="Calibri" panose="020F0502020204030204" pitchFamily="34" charset="0"/>
                <a:cs typeface="Calibri" panose="020F0502020204030204" pitchFamily="34" charset="0"/>
              </a:rPr>
              <a:t>'}]})</a:t>
            </a:r>
          </a:p>
        </p:txBody>
      </p:sp>
      <p:sp>
        <p:nvSpPr>
          <p:cNvPr id="7" name="Rectangle 6"/>
          <p:cNvSpPr/>
          <p:nvPr/>
        </p:nvSpPr>
        <p:spPr>
          <a:xfrm>
            <a:off x="108856" y="3607713"/>
            <a:ext cx="88560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db.emp.find({$and: [{job:'manager'}, {sal:3400}]})</a:t>
            </a:r>
          </a:p>
        </p:txBody>
      </p:sp>
    </p:spTree>
    <p:extLst>
      <p:ext uri="{BB962C8B-B14F-4D97-AF65-F5344CB8AC3E}">
        <p14:creationId xmlns:p14="http://schemas.microsoft.com/office/powerpoint/2010/main" val="12366513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list databases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858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list database</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a:t>Print a list of all databases on the </a:t>
            </a:r>
            <a:r>
              <a:rPr lang="en-US" dirty="0" smtClean="0"/>
              <a:t>server.</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149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a:t>
            </a:r>
            <a:r>
              <a:rPr lang="en-US" dirty="0" smtClean="0">
                <a:solidFill>
                  <a:srgbClr val="049DC8"/>
                </a:solidFill>
                <a:latin typeface="Consolas" panose="020B0609020204030204" pitchFamily="49" charset="0"/>
                <a:cs typeface="Calibri" panose="020F0502020204030204" pitchFamily="34" charset="0"/>
              </a:rPr>
              <a:t> { dbs | databases }</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374477" y="3953910"/>
            <a:ext cx="5158437" cy="369332"/>
          </a:xfrm>
          <a:prstGeom prst="rect">
            <a:avLst/>
          </a:prstGeom>
        </p:spPr>
        <p:txBody>
          <a:bodyPr wrap="square">
            <a:spAutoFit/>
          </a:bodyPr>
          <a:lstStyle/>
          <a:p>
            <a:r>
              <a:rPr lang="en-US" dirty="0" smtClean="0">
                <a:solidFill>
                  <a:srgbClr val="00B050"/>
                </a:solidFill>
                <a:latin typeface="Consolas" panose="020B0609020204030204" pitchFamily="49" charset="0"/>
                <a:cs typeface="Calibri" panose="020F0502020204030204" pitchFamily="34" charset="0"/>
              </a:rPr>
              <a:t>// </a:t>
            </a:r>
            <a:r>
              <a:rPr lang="en-US" dirty="0">
                <a:solidFill>
                  <a:srgbClr val="00B050"/>
                </a:solidFill>
                <a:latin typeface="Consolas" panose="020B0609020204030204" pitchFamily="49" charset="0"/>
                <a:cs typeface="Calibri" panose="020F0502020204030204" pitchFamily="34" charset="0"/>
              </a:rPr>
              <a:t>Returns: the current database name.</a:t>
            </a:r>
          </a:p>
        </p:txBody>
      </p:sp>
      <p:sp>
        <p:nvSpPr>
          <p:cNvPr id="9" name="Rectangle 8"/>
          <p:cNvSpPr/>
          <p:nvPr/>
        </p:nvSpPr>
        <p:spPr>
          <a:xfrm>
            <a:off x="149188" y="1835382"/>
            <a:ext cx="8551223"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dbs</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show databases</a:t>
            </a:r>
          </a:p>
        </p:txBody>
      </p:sp>
      <p:sp>
        <p:nvSpPr>
          <p:cNvPr id="10" name="Rectangle 9"/>
          <p:cNvSpPr/>
          <p:nvPr/>
        </p:nvSpPr>
        <p:spPr>
          <a:xfrm>
            <a:off x="149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49188" y="3785851"/>
            <a:ext cx="2225289"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db.getName()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use database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907334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use database</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287977" y="2560766"/>
            <a:ext cx="85512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use db1</a:t>
            </a:r>
          </a:p>
        </p:txBody>
      </p:sp>
    </p:spTree>
    <p:extLst>
      <p:ext uri="{BB962C8B-B14F-4D97-AF65-F5344CB8AC3E}">
        <p14:creationId xmlns:p14="http://schemas.microsoft.com/office/powerpoint/2010/main" val="13897597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mongoimport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829879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mongoimport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mongoimport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--file&gt;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mongoimport  </a:t>
            </a:r>
            <a:r>
              <a:rPr lang="fr-FR" sz="2200" dirty="0">
                <a:solidFill>
                  <a:srgbClr val="FC6F0D"/>
                </a:solidFill>
                <a:latin typeface="Calibri" panose="020F0502020204030204" pitchFamily="34" charset="0"/>
                <a:cs typeface="Calibri" panose="020F0502020204030204" pitchFamily="34" charset="0"/>
              </a:rPr>
              <a:t>--host </a:t>
            </a:r>
            <a:r>
              <a:rPr lang="fr-FR" sz="2200" dirty="0" smtClean="0">
                <a:solidFill>
                  <a:srgbClr val="FC6F0D"/>
                </a:solidFill>
                <a:latin typeface="Calibri" panose="020F0502020204030204" pitchFamily="34" charset="0"/>
                <a:cs typeface="Calibri" panose="020F0502020204030204" pitchFamily="34" charset="0"/>
              </a:rPr>
              <a:t>192.168.0.3 </a:t>
            </a:r>
            <a:r>
              <a:rPr lang="fr-FR" sz="2200" dirty="0">
                <a:solidFill>
                  <a:srgbClr val="FC6F0D"/>
                </a:solidFill>
                <a:latin typeface="Calibri" panose="020F0502020204030204" pitchFamily="34" charset="0"/>
                <a:cs typeface="Calibri" panose="020F0502020204030204" pitchFamily="34" charset="0"/>
              </a:rPr>
              <a:t>--port 27017  --db </a:t>
            </a:r>
            <a:r>
              <a:rPr lang="fr-FR" sz="2200" dirty="0" smtClean="0">
                <a:solidFill>
                  <a:srgbClr val="FC6F0D"/>
                </a:solidFill>
                <a:latin typeface="Calibri" panose="020F0502020204030204" pitchFamily="34" charset="0"/>
                <a:cs typeface="Calibri" panose="020F0502020204030204" pitchFamily="34" charset="0"/>
              </a:rPr>
              <a:t>db1 </a:t>
            </a:r>
            <a:r>
              <a:rPr lang="fr-FR" sz="2200" dirty="0">
                <a:solidFill>
                  <a:srgbClr val="FC6F0D"/>
                </a:solidFill>
                <a:latin typeface="Calibri" panose="020F0502020204030204" pitchFamily="34" charset="0"/>
                <a:cs typeface="Calibri" panose="020F0502020204030204" pitchFamily="34" charset="0"/>
              </a:rPr>
              <a:t>--collection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file </a:t>
            </a:r>
            <a:r>
              <a:rPr lang="fr-FR" sz="2200" dirty="0" smtClean="0">
                <a:solidFill>
                  <a:srgbClr val="FC6F0D"/>
                </a:solidFill>
                <a:latin typeface="Calibri" panose="020F0502020204030204" pitchFamily="34" charset="0"/>
                <a:cs typeface="Calibri" panose="020F0502020204030204" pitchFamily="34" charset="0"/>
              </a:rPr>
              <a:t>"d:\emp.json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941805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mongoexport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690715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mongoexport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b="1" i="1" dirty="0">
                <a:solidFill>
                  <a:srgbClr val="036883"/>
                </a:solidFill>
              </a:rPr>
              <a:t>mongoexport</a:t>
            </a:r>
            <a:r>
              <a:rPr lang="en-US" dirty="0"/>
              <a:t> is a utility that produces a JSON or CSV export of data stored in a MongoDB instance.</a:t>
            </a:r>
            <a:r>
              <a:rPr lang="en-IN" dirty="0" smtClean="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mongoexport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--out &gt;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mongoexport  </a:t>
            </a:r>
            <a:r>
              <a:rPr lang="fr-FR" sz="2200" dirty="0">
                <a:solidFill>
                  <a:srgbClr val="FC6F0D"/>
                </a:solidFill>
                <a:latin typeface="Calibri" panose="020F0502020204030204" pitchFamily="34" charset="0"/>
                <a:cs typeface="Calibri" panose="020F0502020204030204" pitchFamily="34" charset="0"/>
              </a:rPr>
              <a:t>--host "192.168.0.3" --port 27017  --db "db1" --collection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out </a:t>
            </a:r>
            <a:r>
              <a:rPr lang="fr-FR" sz="2200" dirty="0" smtClean="0">
                <a:solidFill>
                  <a:srgbClr val="FC6F0D"/>
                </a:solidFill>
                <a:latin typeface="Calibri" panose="020F0502020204030204" pitchFamily="34" charset="0"/>
                <a:cs typeface="Calibri" panose="020F0502020204030204" pitchFamily="34" charset="0"/>
              </a:rPr>
              <a:t>"d:\e.json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57396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db.getCollection ()</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44951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db.getCollection()</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name</a:t>
            </a:r>
            <a:r>
              <a:rPr lang="en-US" dirty="0">
                <a:solidFill>
                  <a:srgbClr val="049DC8"/>
                </a:solidFill>
                <a:latin typeface="Consolas" panose="020B0609020204030204" pitchFamily="49" charset="0"/>
                <a:cs typeface="Calibri" panose="020F0502020204030204" pitchFamily="34" charset="0"/>
              </a:rPr>
              <a:t>')</a:t>
            </a:r>
          </a:p>
        </p:txBody>
      </p:sp>
      <p:sp>
        <p:nvSpPr>
          <p:cNvPr id="2" name="Rectangle 1"/>
          <p:cNvSpPr/>
          <p:nvPr/>
        </p:nvSpPr>
        <p:spPr>
          <a:xfrm>
            <a:off x="149188" y="2438400"/>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db.getCollection('emp').find();</a:t>
            </a:r>
          </a:p>
        </p:txBody>
      </p:sp>
    </p:spTree>
    <p:extLst>
      <p:ext uri="{BB962C8B-B14F-4D97-AF65-F5344CB8AC3E}">
        <p14:creationId xmlns:p14="http://schemas.microsoft.com/office/powerpoint/2010/main" val="37392395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323673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4384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collection</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db.getCollectionNames</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NoSQL</a:t>
            </a:r>
            <a:endParaRPr lang="en-US" dirty="0"/>
          </a:p>
        </p:txBody>
      </p:sp>
      <p:sp>
        <p:nvSpPr>
          <p:cNvPr id="3" name="Rectangle 2"/>
          <p:cNvSpPr/>
          <p:nvPr/>
        </p:nvSpPr>
        <p:spPr>
          <a:xfrm>
            <a:off x="609600" y="2895600"/>
            <a:ext cx="7924800" cy="646331"/>
          </a:xfrm>
          <a:prstGeom prst="rect">
            <a:avLst/>
          </a:prstGeom>
          <a:solidFill>
            <a:schemeClr val="accent6">
              <a:lumMod val="20000"/>
              <a:lumOff val="80000"/>
            </a:schemeClr>
          </a:solidFill>
        </p:spPr>
        <p:txBody>
          <a:bodyPr wrap="square">
            <a:spAutoFit/>
          </a:bodyPr>
          <a:lstStyle/>
          <a:p>
            <a:r>
              <a:rPr lang="en-US" b="1" dirty="0">
                <a:solidFill>
                  <a:srgbClr val="222222"/>
                </a:solidFill>
                <a:latin typeface="arial" panose="020B0604020202020204" pitchFamily="34" charset="0"/>
              </a:rPr>
              <a:t>NoSQL</a:t>
            </a:r>
            <a:r>
              <a:rPr lang="en-US" dirty="0">
                <a:solidFill>
                  <a:srgbClr val="222222"/>
                </a:solidFill>
                <a:latin typeface="arial" panose="020B0604020202020204" pitchFamily="34" charset="0"/>
              </a:rPr>
              <a:t> database are primarily called as </a:t>
            </a:r>
            <a:r>
              <a:rPr lang="en-US" dirty="0" smtClean="0">
                <a:solidFill>
                  <a:srgbClr val="222222"/>
                </a:solidFill>
                <a:latin typeface="arial" panose="020B0604020202020204" pitchFamily="34" charset="0"/>
              </a:rPr>
              <a:t>non-relational database. </a:t>
            </a:r>
            <a:r>
              <a:rPr lang="en-US" dirty="0"/>
              <a:t>MongoDB is Scalable, open-source, high-perform, document-oriented database</a:t>
            </a:r>
            <a:r>
              <a:rPr lang="en-US" dirty="0" smtClean="0"/>
              <a:t>.</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db.createCollection()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289700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db.createCollection()</a:t>
            </a:r>
            <a:r>
              <a:rPr lang="en-IN" sz="3200" b="1" i="1" dirty="0">
                <a:solidFill>
                  <a:srgbClr val="FFFF00"/>
                </a:solidFill>
                <a:latin typeface="Arial" pitchFamily="34" charset="0"/>
                <a:cs typeface="Arial" pitchFamily="34" charset="0"/>
              </a:rPr>
              <a:t> </a:t>
            </a:r>
          </a:p>
        </p:txBody>
      </p:sp>
      <p:sp>
        <p:nvSpPr>
          <p:cNvPr id="7" name="Rectangle 6"/>
          <p:cNvSpPr/>
          <p:nvPr/>
        </p:nvSpPr>
        <p:spPr>
          <a:xfrm>
            <a:off x="76200" y="762000"/>
            <a:ext cx="8994812" cy="1477328"/>
          </a:xfrm>
          <a:prstGeom prst="rect">
            <a:avLst/>
          </a:prstGeom>
        </p:spPr>
        <p:txBody>
          <a:bodyPr wrap="square">
            <a:spAutoFit/>
          </a:bodyPr>
          <a:lstStyle/>
          <a:p>
            <a:r>
              <a:rPr lang="en-IN" b="1" i="1" dirty="0">
                <a:solidFill>
                  <a:srgbClr val="036883"/>
                </a:solidFill>
              </a:rPr>
              <a:t>Capped</a:t>
            </a:r>
            <a:r>
              <a:rPr lang="en-IN" dirty="0"/>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rPr>
              <a:t>MongoDB removes older documents if a collection reaches the maximum size limit before it reaches the maximum document count. </a:t>
            </a:r>
          </a:p>
        </p:txBody>
      </p:sp>
      <p:sp>
        <p:nvSpPr>
          <p:cNvPr id="8" name="Rectangle 7"/>
          <p:cNvSpPr/>
          <p:nvPr/>
        </p:nvSpPr>
        <p:spPr>
          <a:xfrm>
            <a:off x="149188" y="2472614"/>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options</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3200400"/>
            <a:ext cx="8845624" cy="1569660"/>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db.createCollection("log</a:t>
            </a:r>
            <a:r>
              <a:rPr lang="en-IN" sz="2200" dirty="0" smtClean="0">
                <a:solidFill>
                  <a:srgbClr val="FC6F0D"/>
                </a:solidFill>
                <a:latin typeface="Calibri" panose="020F0502020204030204" pitchFamily="34" charset="0"/>
                <a:cs typeface="Calibri" panose="020F0502020204030204" pitchFamily="34" charset="0"/>
              </a:rPr>
              <a:t>");</a:t>
            </a:r>
          </a:p>
          <a:p>
            <a:endParaRPr lang="en-IN" sz="800" dirty="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db.createCollection("log", </a:t>
            </a:r>
            <a:r>
              <a:rPr lang="en-IN" sz="2200" dirty="0" smtClean="0">
                <a:solidFill>
                  <a:srgbClr val="FC6F0D"/>
                </a:solidFill>
                <a:latin typeface="Calibri" panose="020F0502020204030204" pitchFamily="34" charset="0"/>
                <a:cs typeface="Calibri" panose="020F0502020204030204" pitchFamily="34" charset="0"/>
              </a:rPr>
              <a:t>{ capped:true</a:t>
            </a:r>
            <a:r>
              <a:rPr lang="en-IN" sz="2200" dirty="0">
                <a:solidFill>
                  <a:srgbClr val="FC6F0D"/>
                </a:solidFill>
                <a:latin typeface="Calibri" panose="020F0502020204030204" pitchFamily="34" charset="0"/>
                <a:cs typeface="Calibri" panose="020F0502020204030204" pitchFamily="34" charset="0"/>
              </a:rPr>
              <a:t>, size:1, max:2});  </a:t>
            </a:r>
            <a:r>
              <a:rPr lang="en-IN" sz="2200" dirty="0" smtClean="0">
                <a:solidFill>
                  <a:srgbClr val="FC6F0D"/>
                </a:solidFill>
                <a:latin typeface="Calibri" panose="020F0502020204030204" pitchFamily="34" charset="0"/>
                <a:cs typeface="Calibri" panose="020F0502020204030204" pitchFamily="34" charset="0"/>
              </a:rPr>
              <a:t>  </a:t>
            </a:r>
            <a:r>
              <a:rPr lang="en-IN" sz="2200" dirty="0" smtClean="0">
                <a:solidFill>
                  <a:srgbClr val="00B050"/>
                </a:solidFill>
                <a:latin typeface="Calibri" panose="020F0502020204030204" pitchFamily="34" charset="0"/>
                <a:cs typeface="Calibri" panose="020F0502020204030204" pitchFamily="34" charset="0"/>
              </a:rPr>
              <a:t>// </a:t>
            </a:r>
            <a:r>
              <a:rPr lang="en-IN" sz="2200" dirty="0">
                <a:solidFill>
                  <a:srgbClr val="00B050"/>
                </a:solidFill>
                <a:latin typeface="Calibri" panose="020F0502020204030204" pitchFamily="34" charset="0"/>
                <a:cs typeface="Calibri" panose="020F0502020204030204" pitchFamily="34" charset="0"/>
              </a:rPr>
              <a:t>This command creates a collection named log with a maximum size of </a:t>
            </a:r>
            <a:r>
              <a:rPr lang="en-IN" sz="2200" dirty="0" smtClean="0">
                <a:solidFill>
                  <a:srgbClr val="00B050"/>
                </a:solidFill>
                <a:latin typeface="Calibri" panose="020F0502020204030204" pitchFamily="34" charset="0"/>
                <a:cs typeface="Calibri" panose="020F0502020204030204" pitchFamily="34" charset="0"/>
              </a:rPr>
              <a:t>1 byte </a:t>
            </a:r>
            <a:r>
              <a:rPr lang="en-IN" sz="2200" dirty="0">
                <a:solidFill>
                  <a:srgbClr val="00B050"/>
                </a:solidFill>
                <a:latin typeface="Calibri" panose="020F0502020204030204" pitchFamily="34" charset="0"/>
                <a:cs typeface="Calibri" panose="020F0502020204030204" pitchFamily="34" charset="0"/>
              </a:rPr>
              <a:t>and a maximum of </a:t>
            </a:r>
            <a:r>
              <a:rPr lang="en-IN" sz="2200" dirty="0" smtClean="0">
                <a:solidFill>
                  <a:srgbClr val="00B050"/>
                </a:solidFill>
                <a:latin typeface="Calibri" panose="020F0502020204030204" pitchFamily="34" charset="0"/>
                <a:cs typeface="Calibri" panose="020F0502020204030204" pitchFamily="34" charset="0"/>
              </a:rPr>
              <a:t>2 documents</a:t>
            </a:r>
            <a:r>
              <a:rPr lang="en-IN" sz="2200" dirty="0">
                <a:solidFill>
                  <a:srgbClr val="00B050"/>
                </a:solidFill>
                <a:latin typeface="Calibri" panose="020F0502020204030204" pitchFamily="34" charset="0"/>
                <a:cs typeface="Calibri" panose="020F0502020204030204" pitchFamily="34" charset="0"/>
              </a:rPr>
              <a:t>.</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991515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0226974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76200" y="762000"/>
            <a:ext cx="8994812" cy="369332"/>
          </a:xfrm>
          <a:prstGeom prst="rect">
            <a:avLst/>
          </a:prstGeom>
        </p:spPr>
        <p:txBody>
          <a:bodyPr wrap="square">
            <a:spAutoFit/>
          </a:bodyPr>
          <a:lstStyle/>
          <a:p>
            <a:r>
              <a:rPr lang="en-US" dirty="0"/>
              <a:t>Returns true if the collection is a capped collection, otherwise returns false.</a:t>
            </a:r>
            <a:r>
              <a:rPr lang="en-IN" dirty="0"/>
              <a:t> </a:t>
            </a:r>
          </a:p>
        </p:txBody>
      </p:sp>
      <p:sp>
        <p:nvSpPr>
          <p:cNvPr id="8" name="Rectangle 7"/>
          <p:cNvSpPr/>
          <p:nvPr/>
        </p:nvSpPr>
        <p:spPr>
          <a:xfrm>
            <a:off x="149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49188" y="2099386"/>
            <a:ext cx="8845624" cy="430887"/>
          </a:xfrm>
          <a:prstGeom prst="rect">
            <a:avLst/>
          </a:prstGeom>
        </p:spPr>
        <p:txBody>
          <a:bodyPr wrap="square">
            <a:spAutoFit/>
          </a:bodyPr>
          <a:lstStyle/>
          <a:p>
            <a:r>
              <a:rPr lang="en-IN" sz="2200" dirty="0" smtClean="0">
                <a:solidFill>
                  <a:srgbClr val="FC6F0D"/>
                </a:solidFill>
                <a:latin typeface="Calibri" panose="020F0502020204030204" pitchFamily="34" charset="0"/>
                <a:cs typeface="Calibri" panose="020F0502020204030204" pitchFamily="34" charset="0"/>
              </a:rPr>
              <a:t>db.log.isCapped();</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47726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142020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db.emp.renameCollection</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'e</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 false);</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
        <p:nvSpPr>
          <p:cNvPr id="4" name="Rectangle 3"/>
          <p:cNvSpPr/>
          <p:nvPr/>
        </p:nvSpPr>
        <p:spPr>
          <a:xfrm>
            <a:off x="164032" y="3048000"/>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35406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db.emp.drop();</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db.collection.find()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p14="http://schemas.microsoft.com/office/powerpoint/2010/main" val="3237465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1563469"/>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78876" y="2535217"/>
            <a:ext cx="8845624" cy="1477328"/>
          </a:xfrm>
          <a:prstGeom prst="rect">
            <a:avLst/>
          </a:prstGeom>
        </p:spPr>
        <p:txBody>
          <a:bodyPr wrap="square">
            <a:spAutoFit/>
          </a:bodyPr>
          <a:lstStyle/>
          <a:p>
            <a:r>
              <a:rPr lang="en-US" b="1" i="1" dirty="0">
                <a:solidFill>
                  <a:srgbClr val="036883"/>
                </a:solidFill>
              </a:rPr>
              <a:t>query</a:t>
            </a:r>
            <a:r>
              <a:rPr lang="en-US" dirty="0" smtClean="0"/>
              <a:t>: Specifies </a:t>
            </a:r>
            <a:r>
              <a:rPr lang="en-US" dirty="0"/>
              <a:t>selection filter using query operators. To return all documents in a collection, omit this parameter or pass an empty document ({}).</a:t>
            </a:r>
          </a:p>
          <a:p>
            <a:endParaRPr lang="en-US" dirty="0"/>
          </a:p>
          <a:p>
            <a:r>
              <a:rPr lang="en-US" b="1" i="1" dirty="0">
                <a:solidFill>
                  <a:srgbClr val="036883"/>
                </a:solidFill>
              </a:rPr>
              <a:t>projection</a:t>
            </a:r>
            <a:r>
              <a:rPr lang="en-US" dirty="0" smtClean="0"/>
              <a:t>: Specifies </a:t>
            </a:r>
            <a:r>
              <a:rPr lang="en-US" dirty="0"/>
              <a:t>the fields to return in the documents that match the query filter. To return all fields in the matching documents, omit this parameter.</a:t>
            </a:r>
          </a:p>
        </p:txBody>
      </p:sp>
      <p:sp>
        <p:nvSpPr>
          <p:cNvPr id="12" name="Rectangle 11"/>
          <p:cNvSpPr/>
          <p:nvPr/>
        </p:nvSpPr>
        <p:spPr>
          <a:xfrm>
            <a:off x="178876" y="4226831"/>
            <a:ext cx="1210588" cy="369332"/>
          </a:xfrm>
          <a:prstGeom prst="rect">
            <a:avLst/>
          </a:prstGeom>
        </p:spPr>
        <p:txBody>
          <a:bodyPr wrap="none">
            <a:spAutoFit/>
          </a:bodyPr>
          <a:lstStyle/>
          <a:p>
            <a:r>
              <a:rPr lang="en-US" dirty="0" smtClean="0">
                <a:solidFill>
                  <a:srgbClr val="C00000"/>
                </a:solidFill>
              </a:rPr>
              <a:t>Projection</a:t>
            </a:r>
            <a:endParaRPr lang="en-US" dirty="0">
              <a:solidFill>
                <a:srgbClr val="C00000"/>
              </a:solidFill>
            </a:endParaRPr>
          </a:p>
        </p:txBody>
      </p:sp>
      <p:sp>
        <p:nvSpPr>
          <p:cNvPr id="13" name="Rectangle 12"/>
          <p:cNvSpPr/>
          <p:nvPr/>
        </p:nvSpPr>
        <p:spPr>
          <a:xfrm>
            <a:off x="178876" y="4625783"/>
            <a:ext cx="5250155"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73928" y="5096470"/>
            <a:ext cx="8820884"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4888676" y="619526"/>
            <a:ext cx="4219700" cy="877163"/>
          </a:xfrm>
          <a:prstGeom prst="rect">
            <a:avLst/>
          </a:prstGeom>
          <a:solidFill>
            <a:srgbClr val="90E183"/>
          </a:solidFill>
        </p:spPr>
        <p:txBody>
          <a:bodyPr wrap="square">
            <a:spAutoFit/>
          </a:bodyPr>
          <a:lstStyle/>
          <a:p>
            <a:r>
              <a:rPr lang="en-US" sz="1700" dirty="0">
                <a:solidFill>
                  <a:schemeClr val="bg2">
                    <a:lumMod val="25000"/>
                  </a:schemeClr>
                </a:solidFill>
              </a:rPr>
              <a:t>A projection cannot contain both include and exclude specifications, except for the exclusion of the _id field. </a:t>
            </a:r>
          </a:p>
        </p:txBody>
      </p:sp>
    </p:spTree>
    <p:extLst>
      <p:ext uri="{BB962C8B-B14F-4D97-AF65-F5344CB8AC3E}">
        <p14:creationId xmlns:p14="http://schemas.microsoft.com/office/powerpoint/2010/main" val="6398872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a:t>
            </a:r>
            <a:r>
              <a:rPr lang="en-IN" sz="3200" b="1" i="1" dirty="0" smtClean="0">
                <a:solidFill>
                  <a:srgbClr val="FFFF00"/>
                </a:solidFill>
                <a:latin typeface="Arial" pitchFamily="34" charset="0"/>
                <a:cs typeface="Arial" pitchFamily="34" charset="0"/>
              </a:rPr>
              <a:t>Database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862548"/>
            <a:ext cx="8845624" cy="3785652"/>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NoSQL databases are document based, key-value pairs, or wide-column stores. This means that SQL databases represent data in form of tables which consists of n number of rows of data whereas NoSQL databases are the collection of key-value pair, documents, or wide-column stores which do not have standard schema definitions</a:t>
            </a:r>
            <a:r>
              <a:rPr lang="en-US" dirty="0" smtClean="0">
                <a:solidFill>
                  <a:srgbClr val="036883"/>
                </a:solidFill>
              </a:rPr>
              <a:t>.</a:t>
            </a:r>
          </a:p>
          <a:p>
            <a:pPr marL="285750" indent="-285750">
              <a:buFont typeface="Arial" panose="020B0604020202020204" pitchFamily="34" charset="0"/>
              <a:buChar char="•"/>
            </a:pPr>
            <a:endParaRPr lang="en-US" sz="800" dirty="0" smtClean="0">
              <a:solidFill>
                <a:srgbClr val="036883"/>
              </a:solidFill>
            </a:endParaRPr>
          </a:p>
          <a:p>
            <a:pPr marL="285750" indent="-285750">
              <a:buFont typeface="Arial" panose="020B0604020202020204" pitchFamily="34" charset="0"/>
              <a:buChar char="•"/>
            </a:pPr>
            <a:r>
              <a:rPr lang="en-US" dirty="0">
                <a:solidFill>
                  <a:srgbClr val="036883"/>
                </a:solidFill>
              </a:rPr>
              <a:t>SQL databases have predefined schema whereas NoSQL databases have dynamic schema for unstructured data</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are vertically scalable whereas the NoSQL databases are horizontally scalable</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uses SQL ( structured query language ) for defining and manipulating the data. In NoSQL database, queries are focused on collection of documents</a:t>
            </a:r>
            <a:r>
              <a:rPr lang="en-US" dirty="0" smtClean="0">
                <a:solidFill>
                  <a:srgbClr val="036883"/>
                </a:solidFill>
              </a:rPr>
              <a:t>.</a:t>
            </a:r>
            <a:endParaRPr lang="en-IN" dirty="0">
              <a:solidFill>
                <a:srgbClr val="036883"/>
              </a:solidFill>
            </a:endParaRP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329696"/>
            <a:ext cx="8845624" cy="36625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 ['emp'].find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'emp</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).find();</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({job: 'manager'})</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 </a:t>
            </a:r>
            <a:r>
              <a:rPr lang="en-US" sz="2200" dirty="0" smtClean="0">
                <a:solidFill>
                  <a:srgbClr val="FC6F0D"/>
                </a:solidFill>
                <a:latin typeface="Calibri" panose="020F0502020204030204" pitchFamily="34" charset="0"/>
                <a:cs typeface="Calibri" panose="020F0502020204030204" pitchFamily="34" charset="0"/>
              </a:rPr>
              <a:t>{ename:1</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job: true});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db.emp.find({sal:{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gt:4}})</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 job:true</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 </a:t>
            </a:r>
            <a:r>
              <a:rPr lang="en-US" sz="2200" dirty="0" smtClean="0">
                <a:solidFill>
                  <a:srgbClr val="FC6F0D"/>
                </a:solidFill>
                <a:latin typeface="Calibri" panose="020F0502020204030204" pitchFamily="34" charset="0"/>
                <a:cs typeface="Calibri" panose="020F0502020204030204" pitchFamily="34" charset="0"/>
              </a:rPr>
              <a:t>{_id:false, ename:true</a:t>
            </a:r>
            <a:r>
              <a:rPr lang="en-US" sz="2200" dirty="0">
                <a:solidFill>
                  <a:srgbClr val="FC6F0D"/>
                </a:solidFill>
                <a:latin typeface="Calibri" panose="020F0502020204030204" pitchFamily="34" charset="0"/>
                <a:cs typeface="Calibri" panose="020F0502020204030204" pitchFamily="34" charset="0"/>
              </a:rPr>
              <a:t>, job:true</a:t>
            </a:r>
            <a:r>
              <a:rPr lang="en-US" sz="2200" dirty="0" smtClean="0">
                <a:solidFill>
                  <a:srgbClr val="FC6F0D"/>
                </a:solidFill>
                <a:latin typeface="Calibri" panose="020F0502020204030204" pitchFamily="34" charset="0"/>
                <a:cs typeface="Calibri" panose="020F0502020204030204" pitchFamily="34" charset="0"/>
              </a:rPr>
              <a:t>})</a:t>
            </a:r>
          </a:p>
        </p:txBody>
      </p:sp>
      <p:sp>
        <p:nvSpPr>
          <p:cNvPr id="10" name="Rectangle 9"/>
          <p:cNvSpPr/>
          <p:nvPr/>
        </p:nvSpPr>
        <p:spPr>
          <a:xfrm>
            <a:off x="154136" y="1371600"/>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63521726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db.collection.find()[&lt;index_number&gt;]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832318"/>
            <a:ext cx="8845624" cy="181588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()[0];</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db.emp.find()[0</a:t>
            </a:r>
            <a:r>
              <a:rPr lang="en-US" sz="2200" dirty="0" smtClean="0">
                <a:solidFill>
                  <a:srgbClr val="FC6F0D"/>
                </a:solidFill>
                <a:latin typeface="Calibri" panose="020F0502020204030204" pitchFamily="34" charset="0"/>
                <a:cs typeface="Calibri" panose="020F0502020204030204" pitchFamily="34" charset="0"/>
              </a:rPr>
              <a:t>].ename;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db.getCollection('emp').find</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[0]</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db.emp.find()[db.emp.find().count()-1]</a:t>
            </a:r>
          </a:p>
        </p:txBody>
      </p:sp>
      <p:sp>
        <p:nvSpPr>
          <p:cNvPr id="8" name="Rectangle 7"/>
          <p:cNvSpPr/>
          <p:nvPr/>
        </p:nvSpPr>
        <p:spPr>
          <a:xfrm>
            <a:off x="149188" y="1563469"/>
            <a:ext cx="8845624"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(query, projection</a:t>
            </a:r>
            <a:r>
              <a:rPr lang="en-US" dirty="0" smtClean="0">
                <a:solidFill>
                  <a:srgbClr val="049DC8"/>
                </a:solidFill>
                <a:latin typeface="Consolas" panose="020B0609020204030204" pitchFamily="49" charset="0"/>
                <a:cs typeface="Calibri" panose="020F0502020204030204" pitchFamily="34" charset="0"/>
              </a:rPr>
              <a:t>) [&lt;index&gt; [.field] ]</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db.collection.find(query</a:t>
            </a:r>
            <a:r>
              <a:rPr lang="en-US" dirty="0">
                <a:solidFill>
                  <a:srgbClr val="049DC8"/>
                </a:solidFill>
                <a:latin typeface="Consolas" panose="020B0609020204030204" pitchFamily="49" charset="0"/>
                <a:cs typeface="Calibri" panose="020F0502020204030204" pitchFamily="34" charset="0"/>
              </a:rPr>
              <a:t>, projection) </a:t>
            </a:r>
            <a:r>
              <a:rPr lang="en-US" dirty="0" smtClean="0">
                <a:solidFill>
                  <a:srgbClr val="049DC8"/>
                </a:solidFill>
                <a:latin typeface="Consolas" panose="020B0609020204030204" pitchFamily="49" charset="0"/>
                <a:cs typeface="Calibri" panose="020F0502020204030204" pitchFamily="34" charset="0"/>
              </a:rPr>
              <a:t>[&lt;index&gt; [.</a:t>
            </a:r>
            <a:r>
              <a:rPr lang="en-US" dirty="0">
                <a:solidFill>
                  <a:srgbClr val="049DC8"/>
                </a:solidFill>
                <a:latin typeface="Consolas" panose="020B0609020204030204" pitchFamily="49" charset="0"/>
                <a:cs typeface="Calibri" panose="020F0502020204030204" pitchFamily="34" charset="0"/>
              </a:rPr>
              <a:t>field</a:t>
            </a:r>
            <a:r>
              <a:rPr lang="en-US" dirty="0" smtClean="0">
                <a:solidFill>
                  <a:srgbClr val="049DC8"/>
                </a:solidFill>
                <a:latin typeface="Consolas" panose="020B0609020204030204" pitchFamily="49" charset="0"/>
                <a:cs typeface="Calibri" panose="020F0502020204030204" pitchFamily="34" charset="0"/>
              </a:rPr>
              <a:t>] ]</a:t>
            </a:r>
          </a:p>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 [&lt;index&gt; </a:t>
            </a:r>
            <a:r>
              <a:rPr lang="en-US" dirty="0">
                <a:solidFill>
                  <a:srgbClr val="049DC8"/>
                </a:solidFill>
                <a:latin typeface="Consolas" panose="020B0609020204030204" pitchFamily="49" charset="0"/>
                <a:cs typeface="Calibri" panose="020F0502020204030204" pitchFamily="34" charset="0"/>
              </a:rPr>
              <a:t>[.field]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276267269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cursor with db.collection.find()</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54136" y="1840468"/>
            <a:ext cx="7402989"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var variable_name = db.collection.find(query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12" name="Rectangle 11"/>
          <p:cNvSpPr/>
          <p:nvPr/>
        </p:nvSpPr>
        <p:spPr>
          <a:xfrm>
            <a:off x="178876" y="2526268"/>
            <a:ext cx="3736985" cy="369332"/>
          </a:xfrm>
          <a:prstGeom prst="rect">
            <a:avLst/>
          </a:prstGeom>
        </p:spPr>
        <p:txBody>
          <a:bodyPr wrap="none">
            <a:spAutoFit/>
          </a:bodyPr>
          <a:lstStyle/>
          <a:p>
            <a:r>
              <a:rPr lang="en-US" dirty="0">
                <a:solidFill>
                  <a:srgbClr val="C00000"/>
                </a:solidFill>
              </a:rPr>
              <a:t>The find() method returns a cursor.</a:t>
            </a:r>
          </a:p>
        </p:txBody>
      </p:sp>
      <p:sp>
        <p:nvSpPr>
          <p:cNvPr id="3" name="Rectangle 2"/>
          <p:cNvSpPr/>
          <p:nvPr/>
        </p:nvSpPr>
        <p:spPr>
          <a:xfrm>
            <a:off x="224432" y="3048000"/>
            <a:ext cx="8770379"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var x = db ['emp'].find ()</a:t>
            </a:r>
          </a:p>
          <a:p>
            <a:r>
              <a:rPr lang="en-US" sz="2200" dirty="0">
                <a:solidFill>
                  <a:srgbClr val="FC6F0D"/>
                </a:solidFill>
                <a:latin typeface="Calibri" panose="020F0502020204030204" pitchFamily="34" charset="0"/>
                <a:cs typeface="Calibri" panose="020F0502020204030204" pitchFamily="34" charset="0"/>
              </a:rPr>
              <a:t>x.forEach(printjson)</a:t>
            </a:r>
          </a:p>
        </p:txBody>
      </p:sp>
    </p:spTree>
    <p:extLst>
      <p:ext uri="{BB962C8B-B14F-4D97-AF65-F5344CB8AC3E}">
        <p14:creationId xmlns:p14="http://schemas.microsoft.com/office/powerpoint/2010/main" val="150400698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1275689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db.collection.find().sort({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 field: value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a:t>
            </a:r>
          </a:p>
        </p:txBody>
      </p:sp>
      <p:sp>
        <p:nvSpPr>
          <p:cNvPr id="3" name="Rectangle 2"/>
          <p:cNvSpPr/>
          <p:nvPr/>
        </p:nvSpPr>
        <p:spPr>
          <a:xfrm>
            <a:off x="160073" y="2782669"/>
            <a:ext cx="8823853" cy="646331"/>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60072" y="3768804"/>
            <a:ext cx="8823853"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db['emp'].find({},{ename:true}).sort({ename:1</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db['emp'].find({},{ename:true}).sort({ename</a:t>
            </a:r>
            <a:r>
              <a:rPr lang="en-US" sz="2200" dirty="0" smtClean="0">
                <a:solidFill>
                  <a:srgbClr val="FC6F0D"/>
                </a:solidFill>
                <a:latin typeface="Calibri" panose="020F0502020204030204" pitchFamily="34" charset="0"/>
                <a:cs typeface="Calibri" panose="020F0502020204030204" pitchFamily="34" charset="0"/>
              </a:rPr>
              <a:t>:-1</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279083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db.collection.find().limit()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Use the </a:t>
            </a:r>
            <a:r>
              <a:rPr lang="en-US" b="1" i="1" dirty="0">
                <a:solidFill>
                  <a:srgbClr val="036883"/>
                </a:solidFill>
              </a:rPr>
              <a:t>limit()</a:t>
            </a:r>
            <a:r>
              <a:rPr lang="en-US" dirty="0"/>
              <a:t> method to specify the maximum number of documents the cursor will return.</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cursor.limit(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).limit(&lt;number&gt;)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limit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676436"/>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a:t>
            </a:r>
            <a:r>
              <a:rPr lang="en-US" sz="2200" dirty="0" smtClean="0">
                <a:solidFill>
                  <a:srgbClr val="FC6F0D"/>
                </a:solidFill>
                <a:latin typeface="Calibri" panose="020F0502020204030204" pitchFamily="34" charset="0"/>
                <a:cs typeface="Calibri" panose="020F0502020204030204" pitchFamily="34" charset="0"/>
              </a:rPr>
              <a:t>limit(0);	</a:t>
            </a:r>
            <a:r>
              <a:rPr lang="en-US" sz="2200" dirty="0" smtClean="0">
                <a:solidFill>
                  <a:srgbClr val="00B050"/>
                </a:solidFill>
                <a:latin typeface="Calibri" panose="020F0502020204030204" pitchFamily="34" charset="0"/>
                <a:cs typeface="Calibri" panose="020F0502020204030204" pitchFamily="34" charset="0"/>
              </a:rPr>
              <a:t>// all documents</a:t>
            </a:r>
          </a:p>
          <a:p>
            <a:endParaRPr lang="en-US" sz="800" dirty="0" smtClean="0">
              <a:solidFill>
                <a:srgbClr val="00B050"/>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db['emp'].find({},{ename:true}).limit(2</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31667" y="49975"/>
            <a:ext cx="3432212" cy="646331"/>
          </a:xfrm>
          <a:prstGeom prst="rect">
            <a:avLst/>
          </a:prstGeom>
          <a:solidFill>
            <a:srgbClr val="90E183"/>
          </a:solidFill>
        </p:spPr>
        <p:txBody>
          <a:bodyPr wrap="square">
            <a:spAutoFit/>
          </a:bodyPr>
          <a:lstStyle/>
          <a:p>
            <a:r>
              <a:rPr lang="en-US"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3719784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db.collection.find().skip()</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The </a:t>
            </a:r>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a:t>
            </a:r>
            <a:r>
              <a:rPr lang="en-US" dirty="0" smtClean="0">
                <a:solidFill>
                  <a:srgbClr val="049DC8"/>
                </a:solidFill>
                <a:latin typeface="Consolas" panose="020B0609020204030204" pitchFamily="49" charset="0"/>
                <a:cs typeface="Calibri" panose="020F0502020204030204" pitchFamily="34" charset="0"/>
              </a:rPr>
              <a:t>(&lt;offset_number&gt;)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['emp'].find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60074" y="2918936"/>
            <a:ext cx="8834738"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db.emp.find().skip(4);</a:t>
            </a:r>
          </a:p>
        </p:txBody>
      </p:sp>
    </p:spTree>
    <p:extLst>
      <p:ext uri="{BB962C8B-B14F-4D97-AF65-F5344CB8AC3E}">
        <p14:creationId xmlns:p14="http://schemas.microsoft.com/office/powerpoint/2010/main" val="154701281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887710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smtClean="0"/>
              <a:t>A </a:t>
            </a:r>
            <a:r>
              <a:rPr lang="en-US" dirty="0"/>
              <a:t>record in MongoDB is a document, which is a data structure composed of field and value pairs. MongoDB documents are similar to JSON objects. The values of fields may include other documents, arrays, and arrays of documents.</a:t>
            </a:r>
            <a:endParaRPr lang="en-IN" dirty="0"/>
          </a:p>
        </p:txBody>
      </p:sp>
      <p:sp>
        <p:nvSpPr>
          <p:cNvPr id="2" name="Rectangle 1"/>
          <p:cNvSpPr/>
          <p:nvPr/>
        </p:nvSpPr>
        <p:spPr>
          <a:xfrm>
            <a:off x="149188" y="2181255"/>
            <a:ext cx="4261103" cy="400110"/>
          </a:xfrm>
          <a:prstGeom prst="rect">
            <a:avLst/>
          </a:prstGeom>
        </p:spPr>
        <p:txBody>
          <a:bodyPr wrap="none">
            <a:spAutoFit/>
          </a:bodyPr>
          <a:lstStyle/>
          <a:p>
            <a:r>
              <a:rPr lang="en-US" sz="2000" dirty="0">
                <a:solidFill>
                  <a:srgbClr val="036883"/>
                </a:solidFill>
              </a:rPr>
              <a:t>Core MongoDB Operations (CRUD)</a:t>
            </a:r>
          </a:p>
        </p:txBody>
      </p:sp>
      <p:sp>
        <p:nvSpPr>
          <p:cNvPr id="4" name="Rectangle 3"/>
          <p:cNvSpPr/>
          <p:nvPr/>
        </p:nvSpPr>
        <p:spPr>
          <a:xfrm>
            <a:off x="166011" y="2630269"/>
            <a:ext cx="8811977" cy="646331"/>
          </a:xfrm>
          <a:prstGeom prst="rect">
            <a:avLst/>
          </a:prstGeom>
        </p:spPr>
        <p:txBody>
          <a:bodyPr wrap="square">
            <a:spAutoFit/>
          </a:bodyPr>
          <a:lstStyle/>
          <a:p>
            <a:r>
              <a:rPr lang="en-US" b="1" i="1" dirty="0">
                <a:solidFill>
                  <a:srgbClr val="036883"/>
                </a:solidFill>
              </a:rPr>
              <a:t>CRUD</a:t>
            </a:r>
            <a:r>
              <a:rPr lang="en-US" dirty="0"/>
              <a:t> stands for create, read, update, and delete, which are the four core database operations used in database driven application development.</a:t>
            </a:r>
          </a:p>
        </p:txBody>
      </p:sp>
      <p:graphicFrame>
        <p:nvGraphicFramePr>
          <p:cNvPr id="8" name="Table 7"/>
          <p:cNvGraphicFramePr>
            <a:graphicFrameLocks noGrp="1"/>
          </p:cNvGraphicFramePr>
          <p:nvPr>
            <p:extLst>
              <p:ext uri="{D42A27DB-BD31-4B8C-83A1-F6EECF244321}">
                <p14:modId xmlns:p14="http://schemas.microsoft.com/office/powerpoint/2010/main" val="2863493729"/>
              </p:ext>
            </p:extLst>
          </p:nvPr>
        </p:nvGraphicFramePr>
        <p:xfrm>
          <a:off x="381000" y="3581400"/>
          <a:ext cx="8382000" cy="2006600"/>
        </p:xfrm>
        <a:graphic>
          <a:graphicData uri="http://schemas.openxmlformats.org/drawingml/2006/table">
            <a:tbl>
              <a:tblPr>
                <a:tableStyleId>{5940675A-B579-460E-94D1-54222C63F5DA}</a:tableStyleId>
              </a:tblPr>
              <a:tblGrid>
                <a:gridCol w="2590800"/>
                <a:gridCol w="5791200"/>
              </a:tblGrid>
              <a:tr h="171450">
                <a:tc>
                  <a:txBody>
                    <a:bodyPr/>
                    <a:lstStyle/>
                    <a:p>
                      <a:pPr>
                        <a:spcAft>
                          <a:spcPts val="0"/>
                        </a:spcAft>
                      </a:pPr>
                      <a:r>
                        <a:rPr lang="en-US" sz="1800" dirty="0">
                          <a:effectLst/>
                        </a:rPr>
                        <a:t>RDBMS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c>
                  <a:txBody>
                    <a:bodyPr/>
                    <a:lstStyle/>
                    <a:p>
                      <a:pPr>
                        <a:spcAft>
                          <a:spcPts val="0"/>
                        </a:spcAft>
                      </a:pPr>
                      <a:r>
                        <a:rPr lang="en-US" sz="1800" dirty="0" smtClean="0">
                          <a:effectLst/>
                        </a:rPr>
                        <a:t>MongoDB</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r>
              <a:tr h="171450">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tables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collections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rows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Documents </a:t>
                      </a:r>
                      <a:r>
                        <a:rPr lang="en-US" sz="1800" dirty="0">
                          <a:effectLst/>
                        </a:rPr>
                        <a:t> or BSON document</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column</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Field</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bl>
          </a:graphicData>
        </a:graphic>
      </p:graphicFrame>
    </p:spTree>
    <p:extLst>
      <p:ext uri="{BB962C8B-B14F-4D97-AF65-F5344CB8AC3E}">
        <p14:creationId xmlns:p14="http://schemas.microsoft.com/office/powerpoint/2010/main" val="213293676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db.collection.find().count()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1200329"/>
          </a:xfrm>
          <a:prstGeom prst="rect">
            <a:avLst/>
          </a:prstGeom>
        </p:spPr>
        <p:txBody>
          <a:bodyPr wrap="square">
            <a:spAutoFit/>
          </a:bodyPr>
          <a:lstStyle/>
          <a:p>
            <a:r>
              <a:rPr lang="en-US" dirty="0"/>
              <a:t>Counts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54136" y="2048470"/>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endParaRPr lang="en-US" dirty="0" smtClean="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a:t>
            </a:r>
            <a:r>
              <a:rPr lang="en-US" dirty="0">
                <a:solidFill>
                  <a:srgbClr val="049DC8"/>
                </a:solidFill>
                <a:latin typeface="Consolas" panose="020B0609020204030204" pitchFamily="49" charset="0"/>
                <a:cs typeface="Calibri" panose="020F0502020204030204" pitchFamily="34" charset="0"/>
              </a:rPr>
              <a:t>(&lt;query&gt;).count()</a:t>
            </a:r>
          </a:p>
          <a:p>
            <a:r>
              <a:rPr lang="en-US" dirty="0">
                <a:solidFill>
                  <a:srgbClr val="049DC8"/>
                </a:solidFill>
                <a:latin typeface="Consolas" panose="020B0609020204030204" pitchFamily="49" charset="0"/>
                <a:cs typeface="Calibri" panose="020F0502020204030204" pitchFamily="34" charset="0"/>
              </a:rPr>
              <a:t>db ['</a:t>
            </a:r>
            <a:r>
              <a:rPr lang="en-US" dirty="0" smtClean="0">
                <a:solidFill>
                  <a:srgbClr val="049DC8"/>
                </a:solidFill>
                <a:latin typeface="Consolas" panose="020B0609020204030204" pitchFamily="49" charset="0"/>
                <a:cs typeface="Calibri" panose="020F0502020204030204" pitchFamily="34" charset="0"/>
              </a:rPr>
              <a:t>collection_name'].find(&lt;</a:t>
            </a:r>
            <a:r>
              <a:rPr lang="en-US" dirty="0">
                <a:solidFill>
                  <a:srgbClr val="049DC8"/>
                </a:solidFill>
                <a:latin typeface="Consolas" panose="020B0609020204030204" pitchFamily="49" charset="0"/>
                <a:cs typeface="Calibri" panose="020F0502020204030204" pitchFamily="34" charset="0"/>
              </a:rPr>
              <a:t>query&gt;).count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3429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db.emp.find().count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db.emp.find({job:'manager'}).count();</a:t>
            </a:r>
          </a:p>
        </p:txBody>
      </p:sp>
    </p:spTree>
    <p:extLst>
      <p:ext uri="{BB962C8B-B14F-4D97-AF65-F5344CB8AC3E}">
        <p14:creationId xmlns:p14="http://schemas.microsoft.com/office/powerpoint/2010/main" val="69046665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db.collection.count[Documents]()</a:t>
            </a:r>
            <a:endParaRPr lang="en-US"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db.collection.count[Documents]()</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6769802"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db.collection.count[Documents]( </a:t>
            </a:r>
            <a:r>
              <a:rPr lang="en-US" dirty="0">
                <a:solidFill>
                  <a:srgbClr val="049DC8"/>
                </a:solidFill>
                <a:latin typeface="Consolas" panose="020B0609020204030204" pitchFamily="49" charset="0"/>
                <a:cs typeface="Calibri" panose="020F0502020204030204" pitchFamily="34" charset="0"/>
              </a:rPr>
              <a:t>&lt;query&gt;, &lt;options&gt;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4572000"/>
            <a:ext cx="8845624"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db.emp.count({});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db.emp.countDocuments</a:t>
            </a:r>
            <a:r>
              <a:rPr lang="en-US" sz="2200" dirty="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db.emp.countDocuments({job:'manager</a:t>
            </a:r>
            <a:r>
              <a:rPr lang="en-US" sz="2200" dirty="0" smtClean="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db.emp.countDocuments({job:'salesman</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skip:1, limit:3});</a:t>
            </a:r>
          </a:p>
        </p:txBody>
      </p:sp>
      <p:graphicFrame>
        <p:nvGraphicFramePr>
          <p:cNvPr id="3" name="Table 2"/>
          <p:cNvGraphicFramePr>
            <a:graphicFrameLocks noGrp="1"/>
          </p:cNvGraphicFramePr>
          <p:nvPr>
            <p:extLst>
              <p:ext uri="{D42A27DB-BD31-4B8C-83A1-F6EECF244321}">
                <p14:modId xmlns:p14="http://schemas.microsoft.com/office/powerpoint/2010/main" val="3177525448"/>
              </p:ext>
            </p:extLst>
          </p:nvPr>
        </p:nvGraphicFramePr>
        <p:xfrm>
          <a:off x="149188" y="2819400"/>
          <a:ext cx="8845624" cy="1421130"/>
        </p:xfrm>
        <a:graphic>
          <a:graphicData uri="http://schemas.openxmlformats.org/drawingml/2006/table">
            <a:tbl>
              <a:tblPr>
                <a:tableStyleId>{5940675A-B579-460E-94D1-54222C63F5DA}</a:tableStyleId>
              </a:tblPr>
              <a:tblGrid>
                <a:gridCol w="1755812"/>
                <a:gridCol w="7089812"/>
              </a:tblGrid>
              <a:tr h="0">
                <a:tc>
                  <a:txBody>
                    <a:bodyPr/>
                    <a:lstStyle/>
                    <a:p>
                      <a:pPr algn="l"/>
                      <a:r>
                        <a:rPr lang="en-IN" dirty="0" smtClean="0">
                          <a:effectLst/>
                        </a:rPr>
                        <a:t>  Field</a:t>
                      </a:r>
                      <a:endParaRPr lang="en-IN" dirty="0">
                        <a:effectLst/>
                      </a:endParaRPr>
                    </a:p>
                  </a:txBody>
                  <a:tcPr marL="47625" marR="47625" marB="114300" anchor="ctr">
                    <a:solidFill>
                      <a:schemeClr val="bg2"/>
                    </a:solidFill>
                  </a:tcPr>
                </a:tc>
                <a:tc>
                  <a:txBody>
                    <a:bodyPr/>
                    <a:lstStyle/>
                    <a:p>
                      <a:pPr algn="l"/>
                      <a:r>
                        <a:rPr lang="en-IN" dirty="0" smtClean="0">
                          <a:effectLst/>
                        </a:rPr>
                        <a:t>  Description</a:t>
                      </a:r>
                      <a:endParaRPr lang="en-IN" dirty="0">
                        <a:effectLst/>
                      </a:endParaRPr>
                    </a:p>
                  </a:txBody>
                  <a:tcPr marL="47625" marR="47625" marB="114300" anchor="ctr">
                    <a:solidFill>
                      <a:schemeClr val="bg2"/>
                    </a:solidFill>
                  </a:tcPr>
                </a:tc>
              </a:tr>
              <a:tr h="0">
                <a:tc>
                  <a:txBody>
                    <a:bodyPr/>
                    <a:lstStyle/>
                    <a:p>
                      <a:pPr algn="l"/>
                      <a:r>
                        <a:rPr lang="en-IN" dirty="0" smtClean="0">
                          <a:effectLst/>
                        </a:rPr>
                        <a:t>  limit</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maximum number of documents to count.</a:t>
                      </a:r>
                    </a:p>
                  </a:txBody>
                  <a:tcPr marL="47625" marR="47625" marT="104775" marB="114300" anchor="ctr"/>
                </a:tc>
              </a:tr>
              <a:tr h="0">
                <a:tc>
                  <a:txBody>
                    <a:bodyPr/>
                    <a:lstStyle/>
                    <a:p>
                      <a:pPr algn="l"/>
                      <a:r>
                        <a:rPr lang="en-IN" dirty="0" smtClean="0">
                          <a:effectLst/>
                        </a:rPr>
                        <a:t>  skip</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number of documents to skip before counting.</a:t>
                      </a:r>
                    </a:p>
                  </a:txBody>
                  <a:tcPr marL="47625" marR="47625" marT="104775" marB="114300" anchor="ctr"/>
                </a:tc>
              </a:tr>
            </a:tbl>
          </a:graphicData>
        </a:graphic>
      </p:graphicFrame>
    </p:spTree>
    <p:extLst>
      <p:ext uri="{BB962C8B-B14F-4D97-AF65-F5344CB8AC3E}">
        <p14:creationId xmlns:p14="http://schemas.microsoft.com/office/powerpoint/2010/main" val="100135769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findOne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p14="http://schemas.microsoft.com/office/powerpoint/2010/main" val="2476936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db.collection.findOne()</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5250155" cy="646331"/>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['emp'].</a:t>
            </a:r>
            <a:r>
              <a:rPr lang="en-US" dirty="0" smtClean="0">
                <a:solidFill>
                  <a:srgbClr val="049DC8"/>
                </a:solidFill>
                <a:latin typeface="Consolas" panose="020B0609020204030204" pitchFamily="49" charset="0"/>
                <a:cs typeface="Calibri" panose="020F0502020204030204" pitchFamily="34" charset="0"/>
              </a:rPr>
              <a:t>findOne(query</a:t>
            </a:r>
            <a:r>
              <a:rPr lang="en-US" dirty="0">
                <a:solidFill>
                  <a:srgbClr val="049DC8"/>
                </a:solidFill>
                <a:latin typeface="Consolas" panose="020B0609020204030204" pitchFamily="49" charset="0"/>
                <a:cs typeface="Calibri" panose="020F0502020204030204" pitchFamily="34" charset="0"/>
              </a:rPr>
              <a:t>, projection) </a:t>
            </a:r>
          </a:p>
          <a:p>
            <a:r>
              <a:rPr lang="en-US" dirty="0" smtClean="0">
                <a:solidFill>
                  <a:srgbClr val="049DC8"/>
                </a:solidFill>
                <a:latin typeface="Consolas" panose="020B0609020204030204" pitchFamily="49" charset="0"/>
                <a:cs typeface="Calibri" panose="020F0502020204030204" pitchFamily="34" charset="0"/>
              </a:rPr>
              <a:t>db.collection.findOne(query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2" name="Rectangle 1"/>
          <p:cNvSpPr/>
          <p:nvPr/>
        </p:nvSpPr>
        <p:spPr>
          <a:xfrm>
            <a:off x="149188" y="29718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db.emp.findOne();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db.emp.findOne({job:'manager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4248551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33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&lt;document&gt; )</a:t>
            </a:r>
          </a:p>
        </p:txBody>
      </p:sp>
      <p:sp>
        <p:nvSpPr>
          <p:cNvPr id="8" name="Rectangle 7"/>
          <p:cNvSpPr/>
          <p:nvPr/>
        </p:nvSpPr>
        <p:spPr>
          <a:xfrm>
            <a:off x="149188" y="762000"/>
            <a:ext cx="8845624" cy="646331"/>
          </a:xfrm>
          <a:prstGeom prst="rect">
            <a:avLst/>
          </a:prstGeom>
        </p:spPr>
        <p:txBody>
          <a:bodyPr wrap="square">
            <a:spAutoFit/>
          </a:bodyPr>
          <a:lstStyle/>
          <a:p>
            <a:r>
              <a:rPr lang="en-US" dirty="0"/>
              <a:t>Updates an existing document or inserts a new document, depending on its document parameter.</a:t>
            </a:r>
            <a:endParaRPr lang="en-IN" dirty="0"/>
          </a:p>
        </p:txBody>
      </p:sp>
      <p:sp>
        <p:nvSpPr>
          <p:cNvPr id="3" name="Rectangle 2"/>
          <p:cNvSpPr/>
          <p:nvPr/>
        </p:nvSpPr>
        <p:spPr>
          <a:xfrm>
            <a:off x="153146" y="2379583"/>
            <a:ext cx="8841666"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db.e.save({_id:10,firstName:'neel',sal:5000,color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'blue</a:t>
            </a:r>
            <a:r>
              <a:rPr lang="en-US" sz="2200" dirty="0" smtClean="0">
                <a:solidFill>
                  <a:srgbClr val="FC6F0D"/>
                </a:solidFill>
                <a:latin typeface="Calibri" panose="020F0502020204030204" pitchFamily="34" charset="0"/>
                <a:cs typeface="Calibri" panose="020F0502020204030204" pitchFamily="34" charset="0"/>
              </a:rPr>
              <a:t>', 'black', 'brown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size:['small</a:t>
            </a:r>
            <a:r>
              <a:rPr lang="en-US" sz="2200" dirty="0" smtClean="0">
                <a:solidFill>
                  <a:srgbClr val="FC6F0D"/>
                </a:solidFill>
                <a:latin typeface="Calibri" panose="020F0502020204030204" pitchFamily="34" charset="0"/>
                <a:cs typeface="Calibri" panose="020F0502020204030204" pitchFamily="34" charset="0"/>
              </a:rPr>
              <a:t>', 'medium', 'large', 'xx-large']})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5854597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532022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a:t>
            </a:r>
          </a:p>
        </p:txBody>
      </p:sp>
      <p:sp>
        <p:nvSpPr>
          <p:cNvPr id="4" name="Rectangle 3"/>
          <p:cNvSpPr/>
          <p:nvPr/>
        </p:nvSpPr>
        <p:spPr>
          <a:xfrm>
            <a:off x="133354" y="1497568"/>
            <a:ext cx="7909538"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a:t>
            </a:r>
            <a:r>
              <a:rPr lang="en-IN" dirty="0" smtClean="0">
                <a:solidFill>
                  <a:srgbClr val="049DC8"/>
                </a:solidFill>
                <a:latin typeface="Consolas" panose="020B0609020204030204" pitchFamily="49" charset="0"/>
                <a:cs typeface="Calibri" panose="020F0502020204030204" pitchFamily="34" charset="0"/>
              </a:rPr>
              <a:t>({&lt;document&gt;})</a:t>
            </a: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379583"/>
            <a:ext cx="8841666"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({ename</a:t>
            </a:r>
            <a:r>
              <a:rPr lang="en-US" sz="2200" dirty="0">
                <a:solidFill>
                  <a:srgbClr val="FC6F0D"/>
                </a:solidFill>
                <a:latin typeface="Calibri" panose="020F0502020204030204" pitchFamily="34" charset="0"/>
                <a:cs typeface="Calibri" panose="020F0502020204030204" pitchFamily="34" charset="0"/>
              </a:rPr>
              <a:t>:'a', job:'</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salary:2000</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([{ename</a:t>
            </a:r>
            <a:r>
              <a:rPr lang="en-US" sz="2200" dirty="0">
                <a:solidFill>
                  <a:srgbClr val="FC6F0D"/>
                </a:solidFill>
                <a:latin typeface="Calibri" panose="020F0502020204030204" pitchFamily="34" charset="0"/>
                <a:cs typeface="Calibri" panose="020F0502020204030204" pitchFamily="34" charset="0"/>
              </a:rPr>
              <a:t>:'x', job:'</a:t>
            </a:r>
            <a:r>
              <a:rPr lang="en-US" sz="2200" dirty="0" err="1">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salary:2000} , {ename:'y',job:'</a:t>
            </a:r>
            <a:r>
              <a:rPr lang="en-US" sz="2200" dirty="0" err="1">
                <a:solidFill>
                  <a:srgbClr val="FC6F0D"/>
                </a:solidFill>
                <a:latin typeface="Calibri" panose="020F0502020204030204" pitchFamily="34" charset="0"/>
                <a:cs typeface="Calibri" panose="020F0502020204030204" pitchFamily="34" charset="0"/>
              </a:rPr>
              <a:t>hr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db.collection.insertOne()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500728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stores data as BSON documents. BSON is a binary representation of JSON documents.</a:t>
            </a:r>
            <a:endParaRPr lang="en-IN" dirty="0"/>
          </a:p>
        </p:txBody>
      </p:sp>
      <p:sp>
        <p:nvSpPr>
          <p:cNvPr id="3" name="Rectangle 2"/>
          <p:cNvSpPr/>
          <p:nvPr/>
        </p:nvSpPr>
        <p:spPr>
          <a:xfrm>
            <a:off x="149188" y="1639669"/>
            <a:ext cx="8845624" cy="646331"/>
          </a:xfrm>
          <a:prstGeom prst="rect">
            <a:avLst/>
          </a:prstGeom>
        </p:spPr>
        <p:txBody>
          <a:bodyPr wrap="square">
            <a:spAutoFit/>
          </a:bodyPr>
          <a:lstStyle/>
          <a:p>
            <a:r>
              <a:rPr lang="en-US" b="1" i="1" dirty="0">
                <a:solidFill>
                  <a:srgbClr val="036883"/>
                </a:solidFill>
              </a:rPr>
              <a:t>JSON</a:t>
            </a:r>
            <a:r>
              <a:rPr lang="en-US" dirty="0"/>
              <a:t> (JavaScript Object Notation) is a lightweight data-interchange format. It is easy for humans to read and write.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88" y="2514600"/>
            <a:ext cx="6403492" cy="3581400"/>
          </a:xfrm>
          <a:prstGeom prst="rect">
            <a:avLst/>
          </a:prstGeom>
        </p:spPr>
      </p:pic>
    </p:spTree>
    <p:extLst>
      <p:ext uri="{BB962C8B-B14F-4D97-AF65-F5344CB8AC3E}">
        <p14:creationId xmlns:p14="http://schemas.microsoft.com/office/powerpoint/2010/main" val="70958175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db.collection.insertOne()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33354" y="1497568"/>
            <a:ext cx="4870244"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db.collection.insertOne({&lt;document&gt;})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db.e.insertMany({ename</a:t>
            </a:r>
            <a:r>
              <a:rPr lang="en-US" sz="2200" dirty="0">
                <a:solidFill>
                  <a:srgbClr val="FC6F0D"/>
                </a:solidFill>
                <a:latin typeface="Calibri" panose="020F0502020204030204" pitchFamily="34" charset="0"/>
                <a:cs typeface="Calibri" panose="020F0502020204030204" pitchFamily="34" charset="0"/>
              </a:rPr>
              <a:t>:'x', job:'</a:t>
            </a:r>
            <a:r>
              <a:rPr lang="en-US" sz="2200" dirty="0" err="1">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salary:2000</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8484086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db.collection.insertMany</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867497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db.collection.insertMany()</a:t>
            </a:r>
          </a:p>
        </p:txBody>
      </p:sp>
      <p:sp>
        <p:nvSpPr>
          <p:cNvPr id="4" name="Rectangle 3"/>
          <p:cNvSpPr/>
          <p:nvPr/>
        </p:nvSpPr>
        <p:spPr>
          <a:xfrm>
            <a:off x="133354" y="1497568"/>
            <a:ext cx="854272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1</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2</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db.e.insertMany([{ename</a:t>
            </a:r>
            <a:r>
              <a:rPr lang="en-US" sz="2200" dirty="0">
                <a:solidFill>
                  <a:srgbClr val="FC6F0D"/>
                </a:solidFill>
                <a:latin typeface="Calibri" panose="020F0502020204030204" pitchFamily="34" charset="0"/>
                <a:cs typeface="Calibri" panose="020F0502020204030204" pitchFamily="34" charset="0"/>
              </a:rPr>
              <a:t>:'x', job:'</a:t>
            </a:r>
            <a:r>
              <a:rPr lang="en-US" sz="2200" dirty="0" err="1">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salary:2000} , {ename:'y',job:'</a:t>
            </a:r>
            <a:r>
              <a:rPr lang="en-US" sz="2200" dirty="0" err="1">
                <a:solidFill>
                  <a:srgbClr val="FC6F0D"/>
                </a:solidFill>
                <a:latin typeface="Calibri" panose="020F0502020204030204" pitchFamily="34" charset="0"/>
                <a:cs typeface="Calibri" panose="020F0502020204030204" pitchFamily="34" charset="0"/>
              </a:rPr>
              <a:t>hr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4581872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JavaScript object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t>
            </a:r>
            <a:r>
              <a:rPr lang="en-IN" sz="3200" b="1" i="1" dirty="0" smtClean="0">
                <a:solidFill>
                  <a:srgbClr val="FFFF00"/>
                </a:solidFill>
                <a:latin typeface="Arial" pitchFamily="34" charset="0"/>
                <a:cs typeface="Arial" pitchFamily="34" charset="0"/>
              </a:rPr>
              <a:t>avascript object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33354" y="1219200"/>
            <a:ext cx="1704313"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var obj = {}</a:t>
            </a:r>
            <a:endParaRPr lang="en-IN" dirty="0" smtClean="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a:t>
            </a:r>
            <a:r>
              <a:rPr lang="en-US" dirty="0" smtClean="0"/>
              <a:t>collection using javascript object.</a:t>
            </a:r>
            <a:endParaRPr lang="en-IN" dirty="0"/>
          </a:p>
        </p:txBody>
      </p:sp>
      <p:sp>
        <p:nvSpPr>
          <p:cNvPr id="2" name="Rectangle 1"/>
          <p:cNvSpPr/>
          <p:nvPr/>
        </p:nvSpPr>
        <p:spPr>
          <a:xfrm>
            <a:off x="133354" y="1764767"/>
            <a:ext cx="8861458" cy="4493538"/>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&gt; var doc = {}; 				</a:t>
            </a:r>
            <a:r>
              <a:rPr lang="en-US" sz="2200" dirty="0">
                <a:solidFill>
                  <a:srgbClr val="00B050"/>
                </a:solidFill>
                <a:latin typeface="Calibri" panose="020F0502020204030204" pitchFamily="34" charset="0"/>
                <a:cs typeface="Calibri" panose="020F0502020204030204" pitchFamily="34" charset="0"/>
              </a:rPr>
              <a:t>// JavaScript object</a:t>
            </a:r>
          </a:p>
          <a:p>
            <a:r>
              <a:rPr lang="en-US" sz="2200" dirty="0">
                <a:solidFill>
                  <a:srgbClr val="FC6F0D"/>
                </a:solidFill>
                <a:latin typeface="Calibri" panose="020F0502020204030204" pitchFamily="34" charset="0"/>
                <a:cs typeface="Calibri" panose="020F0502020204030204" pitchFamily="34" charset="0"/>
              </a:rPr>
              <a:t>&gt; doc.title = "MongoDB Tutorial"</a:t>
            </a:r>
          </a:p>
          <a:p>
            <a:r>
              <a:rPr lang="en-US" sz="2200" dirty="0">
                <a:solidFill>
                  <a:srgbClr val="FC6F0D"/>
                </a:solidFill>
                <a:latin typeface="Calibri" panose="020F0502020204030204" pitchFamily="34" charset="0"/>
                <a:cs typeface="Calibri" panose="020F0502020204030204" pitchFamily="34" charset="0"/>
              </a:rPr>
              <a:t>&gt; doc.url = "http://mongodb.org"</a:t>
            </a:r>
          </a:p>
          <a:p>
            <a:r>
              <a:rPr lang="en-US" sz="2200" dirty="0">
                <a:solidFill>
                  <a:srgbClr val="FC6F0D"/>
                </a:solidFill>
                <a:latin typeface="Calibri" panose="020F0502020204030204" pitchFamily="34" charset="0"/>
                <a:cs typeface="Calibri" panose="020F0502020204030204" pitchFamily="34" charset="0"/>
              </a:rPr>
              <a:t>&gt; doc.comment = "Good tutorial video"</a:t>
            </a:r>
          </a:p>
          <a:p>
            <a:r>
              <a:rPr lang="en-US" sz="2200" dirty="0">
                <a:solidFill>
                  <a:srgbClr val="FC6F0D"/>
                </a:solidFill>
                <a:latin typeface="Calibri" panose="020F0502020204030204" pitchFamily="34" charset="0"/>
                <a:cs typeface="Calibri" panose="020F0502020204030204" pitchFamily="34" charset="0"/>
              </a:rPr>
              <a:t>&gt; doc.tags = ['tutorial', '</a:t>
            </a:r>
            <a:r>
              <a:rPr lang="en-US" sz="2200" dirty="0" err="1">
                <a:solidFill>
                  <a:srgbClr val="FC6F0D"/>
                </a:solidFill>
                <a:latin typeface="Calibri" panose="020F0502020204030204" pitchFamily="34" charset="0"/>
                <a:cs typeface="Calibri" panose="020F0502020204030204" pitchFamily="34" charset="0"/>
              </a:rPr>
              <a:t>noSQL</a:t>
            </a:r>
            <a:r>
              <a:rPr lang="en-US" sz="2200" dirty="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&gt; doc.saveondate = new Date ()</a:t>
            </a:r>
          </a:p>
          <a:p>
            <a:r>
              <a:rPr lang="en-US" sz="2200" dirty="0">
                <a:solidFill>
                  <a:srgbClr val="FC6F0D"/>
                </a:solidFill>
                <a:latin typeface="Calibri" panose="020F0502020204030204" pitchFamily="34" charset="0"/>
                <a:cs typeface="Calibri" panose="020F0502020204030204" pitchFamily="34" charset="0"/>
              </a:rPr>
              <a:t>&gt; doc.meta = {}			</a:t>
            </a:r>
            <a:r>
              <a:rPr lang="en-US" sz="2200" dirty="0">
                <a:solidFill>
                  <a:srgbClr val="00B050"/>
                </a:solidFill>
                <a:latin typeface="Calibri" panose="020F0502020204030204" pitchFamily="34" charset="0"/>
                <a:cs typeface="Calibri" panose="020F0502020204030204" pitchFamily="34" charset="0"/>
              </a:rPr>
              <a:t>// JavaScript sub object within doc object {}</a:t>
            </a:r>
          </a:p>
          <a:p>
            <a:r>
              <a:rPr lang="en-US" sz="2200" dirty="0">
                <a:solidFill>
                  <a:srgbClr val="FC6F0D"/>
                </a:solidFill>
                <a:latin typeface="Calibri" panose="020F0502020204030204" pitchFamily="34" charset="0"/>
                <a:cs typeface="Calibri" panose="020F0502020204030204" pitchFamily="34" charset="0"/>
              </a:rPr>
              <a:t>&gt; doc.meta.browser = 'Google Chrome’</a:t>
            </a:r>
          </a:p>
          <a:p>
            <a:r>
              <a:rPr lang="en-US" sz="2200" dirty="0">
                <a:solidFill>
                  <a:srgbClr val="FC6F0D"/>
                </a:solidFill>
                <a:latin typeface="Calibri" panose="020F0502020204030204" pitchFamily="34" charset="0"/>
                <a:cs typeface="Calibri" panose="020F0502020204030204" pitchFamily="34" charset="0"/>
              </a:rPr>
              <a:t>&gt; doc.meta.os = 'Microsoft Windows7'</a:t>
            </a:r>
          </a:p>
          <a:p>
            <a:r>
              <a:rPr lang="en-US" sz="2200" dirty="0">
                <a:solidFill>
                  <a:srgbClr val="FC6F0D"/>
                </a:solidFill>
                <a:latin typeface="Calibri" panose="020F0502020204030204" pitchFamily="34" charset="0"/>
                <a:cs typeface="Calibri" panose="020F0502020204030204" pitchFamily="34" charset="0"/>
              </a:rPr>
              <a:t>&gt; doc.meta.mongodbversion = '2.4.0.0'</a:t>
            </a:r>
          </a:p>
          <a:p>
            <a:r>
              <a:rPr lang="en-US" sz="2200" dirty="0">
                <a:solidFill>
                  <a:srgbClr val="FC6F0D"/>
                </a:solidFill>
                <a:latin typeface="Calibri" panose="020F0502020204030204" pitchFamily="34" charset="0"/>
                <a:cs typeface="Calibri" panose="020F0502020204030204" pitchFamily="34" charset="0"/>
              </a:rPr>
              <a:t>&gt; doc</a:t>
            </a:r>
          </a:p>
          <a:p>
            <a:endParaRPr lang="en-US" sz="22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&gt; db.book.insert (doc);</a:t>
            </a:r>
          </a:p>
        </p:txBody>
      </p:sp>
    </p:spTree>
    <p:extLst>
      <p:ext uri="{BB962C8B-B14F-4D97-AF65-F5344CB8AC3E}">
        <p14:creationId xmlns:p14="http://schemas.microsoft.com/office/powerpoint/2010/main" val="124596000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844348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33354" y="1611868"/>
            <a:ext cx="740298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({query}, {update}, {options})</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{query}, </a:t>
            </a:r>
            <a:r>
              <a:rPr lang="en-IN" dirty="0" smtClean="0">
                <a:solidFill>
                  <a:srgbClr val="049DC8"/>
                </a:solidFill>
                <a:latin typeface="Consolas" panose="020B0609020204030204" pitchFamily="49" charset="0"/>
                <a:cs typeface="Calibri" panose="020F0502020204030204" pitchFamily="34" charset="0"/>
              </a:rPr>
              <a:t>{$set:{update}}, </a:t>
            </a:r>
            <a:r>
              <a:rPr lang="en-IN" dirty="0">
                <a:solidFill>
                  <a:srgbClr val="049DC8"/>
                </a:solidFill>
                <a:latin typeface="Consolas" panose="020B0609020204030204" pitchFamily="49" charset="0"/>
                <a:cs typeface="Calibri" panose="020F0502020204030204" pitchFamily="34" charset="0"/>
              </a:rPr>
              <a:t>{options}</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646331"/>
          </a:xfrm>
          <a:prstGeom prst="rect">
            <a:avLst/>
          </a:prstGeom>
        </p:spPr>
        <p:txBody>
          <a:bodyPr wrap="square">
            <a:spAutoFit/>
          </a:bodyPr>
          <a:lstStyle/>
          <a:p>
            <a:r>
              <a:rPr lang="en-US" dirty="0"/>
              <a:t>By default, the update() method updates a single document. Set the Multi Parameter to update all documents that match the query criteria.</a:t>
            </a:r>
            <a:endParaRPr lang="en-IN" dirty="0"/>
          </a:p>
        </p:txBody>
      </p:sp>
      <p:sp>
        <p:nvSpPr>
          <p:cNvPr id="3" name="Rectangle 2"/>
          <p:cNvSpPr/>
          <p:nvPr/>
        </p:nvSpPr>
        <p:spPr>
          <a:xfrm>
            <a:off x="153146" y="3488829"/>
            <a:ext cx="8841666"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db.e.update({job:'abc1'}, </a:t>
            </a:r>
            <a:r>
              <a:rPr lang="en-US" sz="2200" dirty="0" smtClean="0">
                <a:solidFill>
                  <a:srgbClr val="FC6F0D"/>
                </a:solidFill>
                <a:latin typeface="Calibri" panose="020F0502020204030204" pitchFamily="34" charset="0"/>
                <a:cs typeface="Calibri" panose="020F0502020204030204" pitchFamily="34" charset="0"/>
              </a:rPr>
              <a:t>{ job</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'sales‘ },{ upsert:true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db.e.update</a:t>
            </a:r>
            <a:r>
              <a:rPr lang="en-US" sz="2200" dirty="0" smtClean="0">
                <a:solidFill>
                  <a:srgbClr val="FC6F0D"/>
                </a:solidFill>
                <a:latin typeface="Calibri" panose="020F0502020204030204" pitchFamily="34" charset="0"/>
                <a:cs typeface="Calibri" panose="020F0502020204030204" pitchFamily="34" charset="0"/>
              </a:rPr>
              <a:t>({ job</a:t>
            </a:r>
            <a:r>
              <a:rPr lang="en-US" sz="2200" dirty="0">
                <a:solidFill>
                  <a:srgbClr val="FC6F0D"/>
                </a:solidFill>
                <a:latin typeface="Calibri" panose="020F0502020204030204" pitchFamily="34" charset="0"/>
                <a:cs typeface="Calibri" panose="020F0502020204030204" pitchFamily="34" charset="0"/>
              </a:rPr>
              <a:t>:'</a:t>
            </a:r>
            <a:r>
              <a:rPr lang="en-US" sz="2200" dirty="0" err="1">
                <a:solidFill>
                  <a:srgbClr val="FC6F0D"/>
                </a:solidFill>
                <a:latin typeface="Calibri" panose="020F0502020204030204" pitchFamily="34" charset="0"/>
                <a:cs typeface="Calibri" panose="020F0502020204030204" pitchFamily="34" charset="0"/>
              </a:rPr>
              <a:t>bbc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set:{ job:'</a:t>
            </a:r>
            <a:r>
              <a:rPr lang="en-US" sz="2200" dirty="0" err="1">
                <a:solidFill>
                  <a:srgbClr val="FC6F0D"/>
                </a:solidFill>
                <a:latin typeface="Calibri" panose="020F0502020204030204" pitchFamily="34" charset="0"/>
                <a:cs typeface="Calibri" panose="020F0502020204030204" pitchFamily="34" charset="0"/>
              </a:rPr>
              <a:t>abc</a:t>
            </a:r>
            <a:r>
              <a:rPr lang="en-US" sz="2200" dirty="0" smtClean="0">
                <a:solidFill>
                  <a:srgbClr val="FC6F0D"/>
                </a:solidFill>
                <a:latin typeface="Calibri" panose="020F0502020204030204" pitchFamily="34" charset="0"/>
                <a:cs typeface="Calibri" panose="020F0502020204030204" pitchFamily="34" charset="0"/>
              </a:rPr>
              <a:t>'} }, { upsert:true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multi:true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db.e.update({ename:'saleel</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set:{ size:'small', color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'blue</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 { multi:true} );</a:t>
            </a:r>
            <a:endParaRPr lang="en-US" sz="2200"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32657" y="2688848"/>
            <a:ext cx="8962155" cy="369332"/>
          </a:xfrm>
          <a:prstGeom prst="rect">
            <a:avLst/>
          </a:prstGeom>
        </p:spPr>
        <p:txBody>
          <a:bodyPr wrap="square">
            <a:spAutoFit/>
          </a:bodyPr>
          <a:lstStyle/>
          <a:p>
            <a:r>
              <a:rPr lang="en-US" dirty="0" smtClean="0">
                <a:solidFill>
                  <a:srgbClr val="B22251"/>
                </a:solidFill>
                <a:latin typeface="Consolas" panose="020B0609020204030204" pitchFamily="49" charset="0"/>
              </a:rPr>
              <a:t>Options : { </a:t>
            </a:r>
            <a:r>
              <a:rPr lang="en-US" dirty="0">
                <a:solidFill>
                  <a:srgbClr val="B22251"/>
                </a:solidFill>
                <a:latin typeface="Consolas" panose="020B0609020204030204" pitchFamily="49" charset="0"/>
              </a:rPr>
              <a:t>$set: { reorder: true } }, { multi: true, upsert: true }</a:t>
            </a:r>
          </a:p>
        </p:txBody>
      </p:sp>
    </p:spTree>
    <p:extLst>
      <p:ext uri="{BB962C8B-B14F-4D97-AF65-F5344CB8AC3E}">
        <p14:creationId xmlns:p14="http://schemas.microsoft.com/office/powerpoint/2010/main" val="247369102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191941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 single document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a:t>
            </a:r>
            <a:r>
              <a:rPr lang="en-US" dirty="0" smtClean="0">
                <a:solidFill>
                  <a:srgbClr val="049DC8"/>
                </a:solidFill>
                <a:latin typeface="Consolas" panose="020B0609020204030204" pitchFamily="49" charset="0"/>
                <a:cs typeface="Calibri" panose="020F0502020204030204" pitchFamily="34" charset="0"/>
              </a:rPr>
              <a:t>({filter},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32657" y="2129227"/>
            <a:ext cx="8962155" cy="369332"/>
          </a:xfrm>
          <a:prstGeom prst="rect">
            <a:avLst/>
          </a:prstGeom>
        </p:spPr>
        <p:txBody>
          <a:bodyPr wrap="square">
            <a:spAutoFit/>
          </a:bodyPr>
          <a:lstStyle/>
          <a:p>
            <a:r>
              <a:rPr lang="en-US" dirty="0" smtClean="0">
                <a:solidFill>
                  <a:srgbClr val="B22251"/>
                </a:solidFill>
                <a:latin typeface="Consolas" panose="020B0609020204030204" pitchFamily="49" charset="0"/>
              </a:rPr>
              <a:t>Options : { </a:t>
            </a:r>
            <a:r>
              <a:rPr lang="en-US" dirty="0">
                <a:solidFill>
                  <a:srgbClr val="B22251"/>
                </a:solidFill>
                <a:latin typeface="Consolas" panose="020B0609020204030204" pitchFamily="49" charset="0"/>
              </a:rPr>
              <a:t>$set: { reorder: true } }, { </a:t>
            </a:r>
            <a:r>
              <a:rPr lang="en-US" dirty="0" smtClean="0">
                <a:solidFill>
                  <a:srgbClr val="B22251"/>
                </a:solidFill>
                <a:latin typeface="Consolas" panose="020B0609020204030204" pitchFamily="49" charset="0"/>
              </a:rPr>
              <a:t>upsert</a:t>
            </a:r>
            <a:r>
              <a:rPr lang="en-US" dirty="0">
                <a:solidFill>
                  <a:srgbClr val="B22251"/>
                </a:solidFill>
                <a:latin typeface="Consolas" panose="020B0609020204030204" pitchFamily="49" charset="0"/>
              </a:rPr>
              <a:t>: true }</a:t>
            </a:r>
          </a:p>
        </p:txBody>
      </p:sp>
      <p:sp>
        <p:nvSpPr>
          <p:cNvPr id="2" name="Rectangle 1"/>
          <p:cNvSpPr/>
          <p:nvPr/>
        </p:nvSpPr>
        <p:spPr>
          <a:xfrm>
            <a:off x="149188" y="3050086"/>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db.e.updateOne({ename:'saleel1</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set: {job:'A</a:t>
            </a:r>
            <a:r>
              <a:rPr lang="en-US" sz="2200" dirty="0" smtClean="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db.e.updateOne({ename:'saleel2</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set: {job:'A</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upsert: true })</a:t>
            </a:r>
          </a:p>
        </p:txBody>
      </p:sp>
    </p:spTree>
    <p:extLst>
      <p:ext uri="{BB962C8B-B14F-4D97-AF65-F5344CB8AC3E}">
        <p14:creationId xmlns:p14="http://schemas.microsoft.com/office/powerpoint/2010/main" val="391652235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db.collection.updateMany()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237058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document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1407595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db.collection.updateMany()</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a:t>Updates a single document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db.collection.updateMany({filter},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32657" y="2129227"/>
            <a:ext cx="8962155" cy="369332"/>
          </a:xfrm>
          <a:prstGeom prst="rect">
            <a:avLst/>
          </a:prstGeom>
        </p:spPr>
        <p:txBody>
          <a:bodyPr wrap="square">
            <a:spAutoFit/>
          </a:bodyPr>
          <a:lstStyle/>
          <a:p>
            <a:r>
              <a:rPr lang="en-US" dirty="0" smtClean="0">
                <a:solidFill>
                  <a:srgbClr val="B22251"/>
                </a:solidFill>
                <a:latin typeface="Consolas" panose="020B0609020204030204" pitchFamily="49" charset="0"/>
              </a:rPr>
              <a:t>Options : { </a:t>
            </a:r>
            <a:r>
              <a:rPr lang="en-US" dirty="0">
                <a:solidFill>
                  <a:srgbClr val="B22251"/>
                </a:solidFill>
                <a:latin typeface="Consolas" panose="020B0609020204030204" pitchFamily="49" charset="0"/>
              </a:rPr>
              <a:t>$set: { reorder: true } }, { </a:t>
            </a:r>
            <a:r>
              <a:rPr lang="en-US" dirty="0" smtClean="0">
                <a:solidFill>
                  <a:srgbClr val="B22251"/>
                </a:solidFill>
                <a:latin typeface="Consolas" panose="020B0609020204030204" pitchFamily="49" charset="0"/>
              </a:rPr>
              <a:t>upsert</a:t>
            </a:r>
            <a:r>
              <a:rPr lang="en-US" dirty="0">
                <a:solidFill>
                  <a:srgbClr val="B22251"/>
                </a:solidFill>
                <a:latin typeface="Consolas" panose="020B0609020204030204" pitchFamily="49" charset="0"/>
              </a:rPr>
              <a:t>: true }</a:t>
            </a:r>
          </a:p>
        </p:txBody>
      </p:sp>
      <p:sp>
        <p:nvSpPr>
          <p:cNvPr id="2" name="Rectangle 1"/>
          <p:cNvSpPr/>
          <p:nvPr/>
        </p:nvSpPr>
        <p:spPr>
          <a:xfrm>
            <a:off x="149188" y="3050086"/>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db.e.updateMany({sal: {$gt:2000}}, {$set</a:t>
            </a:r>
            <a:r>
              <a:rPr lang="en-US" sz="2200" dirty="0" smtClean="0">
                <a:solidFill>
                  <a:srgbClr val="FC6F0D"/>
                </a:solidFill>
                <a:latin typeface="Calibri" panose="020F0502020204030204" pitchFamily="34" charset="0"/>
                <a:cs typeface="Calibri" panose="020F0502020204030204" pitchFamily="34" charset="0"/>
              </a:rPr>
              <a:t>: { color: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'yellow', 'green', 'blue'] } }, </a:t>
            </a:r>
            <a:r>
              <a:rPr lang="en-US" sz="2200" dirty="0">
                <a:solidFill>
                  <a:srgbClr val="FC6F0D"/>
                </a:solidFill>
                <a:latin typeface="Calibri" panose="020F0502020204030204" pitchFamily="34" charset="0"/>
                <a:cs typeface="Calibri" panose="020F0502020204030204" pitchFamily="34" charset="0"/>
              </a:rPr>
              <a:t>{upsert:true</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719896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49188" y="762000"/>
            <a:ext cx="8845624" cy="646331"/>
          </a:xfrm>
          <a:prstGeom prst="rect">
            <a:avLst/>
          </a:prstGeom>
        </p:spPr>
        <p:txBody>
          <a:bodyPr wrap="square">
            <a:spAutoFit/>
          </a:bodyPr>
          <a:lstStyle/>
          <a:p>
            <a:r>
              <a:rPr lang="en-US" dirty="0"/>
              <a:t>Removes a single document from a collection. Specify an empty document { } to delete the first document returned in the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db.collection.deleteOne({&lt;filter&gt;})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db.e.deleteOne({job:'manager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db.collection.deleteMany()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10389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db.collection.deleteMany()</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a:t>Removes all documents that match the filter from a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db.collection.deleteMany({&lt;filter&gt;})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db.e.deleteMany({});</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db.e.deleteMany({</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document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58767072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5025294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89597529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78503627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3247535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document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a:t>MongoDB documents are composed of </a:t>
            </a:r>
            <a:r>
              <a:rPr lang="en-US" b="1" i="1" dirty="0">
                <a:solidFill>
                  <a:srgbClr val="036883"/>
                </a:solidFill>
              </a:rPr>
              <a:t>field-and-value</a:t>
            </a:r>
            <a:r>
              <a:rPr lang="en-US" dirty="0"/>
              <a:t> pairs. The value of a field can be any of the BSON data types, including other documents, arrays, and arrays of documents.</a:t>
            </a:r>
            <a:endParaRPr lang="en-IN" dirty="0"/>
          </a:p>
        </p:txBody>
      </p:sp>
      <p:sp>
        <p:nvSpPr>
          <p:cNvPr id="2" name="Rectangle 1"/>
          <p:cNvSpPr/>
          <p:nvPr/>
        </p:nvSpPr>
        <p:spPr>
          <a:xfrm>
            <a:off x="149188" y="1875420"/>
            <a:ext cx="8845624" cy="646331"/>
          </a:xfrm>
          <a:prstGeom prst="rect">
            <a:avLst/>
          </a:prstGeom>
        </p:spPr>
        <p:txBody>
          <a:bodyPr wrap="square">
            <a:spAutoFit/>
          </a:bodyPr>
          <a:lstStyle/>
          <a:p>
            <a:r>
              <a:rPr lang="en-US" dirty="0"/>
              <a:t>The </a:t>
            </a:r>
            <a:r>
              <a:rPr lang="en-US" b="1" i="1" dirty="0">
                <a:solidFill>
                  <a:srgbClr val="036883"/>
                </a:solidFill>
              </a:rPr>
              <a:t>field name</a:t>
            </a:r>
            <a:r>
              <a:rPr lang="en-US" dirty="0"/>
              <a:t> </a:t>
            </a:r>
            <a:r>
              <a:rPr lang="en-US" b="1" i="1" dirty="0">
                <a:solidFill>
                  <a:srgbClr val="C00000"/>
                </a:solidFill>
              </a:rPr>
              <a:t>_</a:t>
            </a:r>
            <a:r>
              <a:rPr lang="en-US" b="1" dirty="0">
                <a:solidFill>
                  <a:srgbClr val="C00000"/>
                </a:solidFill>
              </a:rPr>
              <a:t>id</a:t>
            </a:r>
            <a:r>
              <a:rPr lang="en-US" b="1" i="1" dirty="0">
                <a:solidFill>
                  <a:srgbClr val="C00000"/>
                </a:solidFill>
              </a:rPr>
              <a:t> </a:t>
            </a:r>
            <a:r>
              <a:rPr lang="en-US" dirty="0"/>
              <a:t>is reserved for use as a primary key; its value must be unique in the collection, is immutable, and may be of any type other than an array.</a:t>
            </a:r>
          </a:p>
        </p:txBody>
      </p:sp>
      <p:sp>
        <p:nvSpPr>
          <p:cNvPr id="3" name="Rectangle 2"/>
          <p:cNvSpPr/>
          <p:nvPr/>
        </p:nvSpPr>
        <p:spPr>
          <a:xfrm>
            <a:off x="184814" y="2971800"/>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343811673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5917520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420085857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53538702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37237311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29856135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6712275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92322266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674710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92494228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2590656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3Vs</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2585323"/>
          </a:xfrm>
          <a:prstGeom prst="rect">
            <a:avLst/>
          </a:prstGeom>
        </p:spPr>
        <p:txBody>
          <a:bodyPr wrap="square">
            <a:spAutoFit/>
          </a:bodyPr>
          <a:lstStyle/>
          <a:p>
            <a:r>
              <a:rPr lang="en-US" b="1" dirty="0"/>
              <a:t>3Vs (volume, variety and velocity)</a:t>
            </a:r>
            <a:r>
              <a:rPr lang="en-US" dirty="0"/>
              <a:t> are three defining properties or dimensions of big data.</a:t>
            </a:r>
          </a:p>
          <a:p>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 </a:t>
            </a:r>
            <a:r>
              <a:rPr lang="en-US" dirty="0">
                <a:solidFill>
                  <a:srgbClr val="036883"/>
                </a:solidFill>
              </a:rPr>
              <a:t>Volume refers to the amount of data. </a:t>
            </a:r>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Variety </a:t>
            </a:r>
            <a:r>
              <a:rPr lang="en-US" dirty="0">
                <a:solidFill>
                  <a:srgbClr val="036883"/>
                </a:solidFill>
              </a:rPr>
              <a:t>refers to the number of types of data.</a:t>
            </a:r>
          </a:p>
          <a:p>
            <a:pPr marL="285750" indent="-285750">
              <a:lnSpc>
                <a:spcPct val="200000"/>
              </a:lnSpc>
              <a:buFont typeface="Arial" panose="020B0604020202020204" pitchFamily="34" charset="0"/>
              <a:buChar char="•"/>
            </a:pPr>
            <a:r>
              <a:rPr lang="en-US" dirty="0">
                <a:solidFill>
                  <a:srgbClr val="036883"/>
                </a:solidFill>
              </a:rPr>
              <a:t>Velocity refers to the speed of data processing.</a:t>
            </a:r>
            <a:endParaRPr lang="en-IN" dirty="0">
              <a:solidFill>
                <a:srgbClr val="036883"/>
              </a:solidFill>
            </a:endParaRPr>
          </a:p>
        </p:txBody>
      </p:sp>
    </p:spTree>
    <p:extLst>
      <p:ext uri="{BB962C8B-B14F-4D97-AF65-F5344CB8AC3E}">
        <p14:creationId xmlns:p14="http://schemas.microsoft.com/office/powerpoint/2010/main" val="294263453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17149256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8040773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84847472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403015844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70860533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47824247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13628671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011009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060267809"/>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13764751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25734</TotalTime>
  <Words>3076</Words>
  <Application>Microsoft Office PowerPoint</Application>
  <PresentationFormat>On-screen Show (4:3)</PresentationFormat>
  <Paragraphs>481</Paragraphs>
  <Slides>108</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108</vt:i4>
      </vt:variant>
    </vt:vector>
  </HeadingPairs>
  <TitlesOfParts>
    <vt:vector size="122" baseType="lpstr">
      <vt:lpstr>SimSun</vt:lpstr>
      <vt:lpstr>Arial</vt:lpstr>
      <vt:lpstr>Arial</vt:lpstr>
      <vt:lpstr>Bookman Old Style</vt:lpstr>
      <vt:lpstr>Calibri</vt:lpstr>
      <vt:lpstr>Consolas</vt:lpstr>
      <vt:lpstr>Gill Sans MT</vt:lpstr>
      <vt:lpstr>Segoe Print</vt:lpstr>
      <vt:lpstr>Segoe UI Light</vt:lpstr>
      <vt:lpstr>Times New Roman</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5056</cp:revision>
  <dcterms:created xsi:type="dcterms:W3CDTF">2015-10-09T06:09:34Z</dcterms:created>
  <dcterms:modified xsi:type="dcterms:W3CDTF">2018-12-01T02:58:43Z</dcterms:modified>
</cp:coreProperties>
</file>