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24"/>
  </p:notesMasterIdLst>
  <p:sldIdLst>
    <p:sldId id="257" r:id="rId2"/>
    <p:sldId id="1040" r:id="rId3"/>
    <p:sldId id="621" r:id="rId4"/>
    <p:sldId id="1643" r:id="rId5"/>
    <p:sldId id="1644" r:id="rId6"/>
    <p:sldId id="615" r:id="rId7"/>
    <p:sldId id="506" r:id="rId8"/>
    <p:sldId id="791" r:id="rId9"/>
    <p:sldId id="793" r:id="rId10"/>
    <p:sldId id="285" r:id="rId11"/>
    <p:sldId id="286" r:id="rId12"/>
    <p:sldId id="1287" r:id="rId13"/>
    <p:sldId id="1567" r:id="rId14"/>
    <p:sldId id="1506" r:id="rId15"/>
    <p:sldId id="829" r:id="rId16"/>
    <p:sldId id="673" r:id="rId17"/>
    <p:sldId id="674" r:id="rId18"/>
    <p:sldId id="379" r:id="rId19"/>
    <p:sldId id="1531" r:id="rId20"/>
    <p:sldId id="1516" r:id="rId21"/>
    <p:sldId id="1517" r:id="rId22"/>
    <p:sldId id="1510" r:id="rId23"/>
    <p:sldId id="1511" r:id="rId24"/>
    <p:sldId id="1512" r:id="rId25"/>
    <p:sldId id="1513" r:id="rId26"/>
    <p:sldId id="1514" r:id="rId27"/>
    <p:sldId id="1515" r:id="rId28"/>
    <p:sldId id="1518" r:id="rId29"/>
    <p:sldId id="1519" r:id="rId30"/>
    <p:sldId id="1646" r:id="rId31"/>
    <p:sldId id="1648" r:id="rId32"/>
    <p:sldId id="1520" r:id="rId33"/>
    <p:sldId id="1521" r:id="rId34"/>
    <p:sldId id="1522" r:id="rId35"/>
    <p:sldId id="1524" r:id="rId36"/>
    <p:sldId id="1651" r:id="rId37"/>
    <p:sldId id="1652" r:id="rId38"/>
    <p:sldId id="1508" r:id="rId39"/>
    <p:sldId id="1507" r:id="rId40"/>
    <p:sldId id="1555" r:id="rId41"/>
    <p:sldId id="1556" r:id="rId42"/>
    <p:sldId id="1557" r:id="rId43"/>
    <p:sldId id="1561" r:id="rId44"/>
    <p:sldId id="1563" r:id="rId45"/>
    <p:sldId id="1582" r:id="rId46"/>
    <p:sldId id="1583" r:id="rId47"/>
    <p:sldId id="1608" r:id="rId48"/>
    <p:sldId id="1609" r:id="rId49"/>
    <p:sldId id="1586" r:id="rId50"/>
    <p:sldId id="1584" r:id="rId51"/>
    <p:sldId id="1599" r:id="rId52"/>
    <p:sldId id="1585" r:id="rId53"/>
    <p:sldId id="1600" r:id="rId54"/>
    <p:sldId id="1596" r:id="rId55"/>
    <p:sldId id="1601" r:id="rId56"/>
    <p:sldId id="1587" r:id="rId57"/>
    <p:sldId id="1603" r:id="rId58"/>
    <p:sldId id="1594" r:id="rId59"/>
    <p:sldId id="1604" r:id="rId60"/>
    <p:sldId id="1595" r:id="rId61"/>
    <p:sldId id="1605" r:id="rId62"/>
    <p:sldId id="1598" r:id="rId63"/>
    <p:sldId id="1606" r:id="rId64"/>
    <p:sldId id="1588" r:id="rId65"/>
    <p:sldId id="1589" r:id="rId66"/>
    <p:sldId id="1607" r:id="rId67"/>
    <p:sldId id="1597" r:id="rId68"/>
    <p:sldId id="1610" r:id="rId69"/>
    <p:sldId id="1611" r:id="rId70"/>
    <p:sldId id="686" r:id="rId71"/>
    <p:sldId id="1207" r:id="rId72"/>
    <p:sldId id="302" r:id="rId73"/>
    <p:sldId id="1130" r:id="rId74"/>
    <p:sldId id="1614" r:id="rId75"/>
    <p:sldId id="1265" r:id="rId76"/>
    <p:sldId id="305" r:id="rId77"/>
    <p:sldId id="1266" r:id="rId78"/>
    <p:sldId id="1615" r:id="rId79"/>
    <p:sldId id="308" r:id="rId80"/>
    <p:sldId id="1618" r:id="rId81"/>
    <p:sldId id="1619" r:id="rId82"/>
    <p:sldId id="1617" r:id="rId83"/>
    <p:sldId id="1132" r:id="rId84"/>
    <p:sldId id="1268" r:id="rId85"/>
    <p:sldId id="1620" r:id="rId86"/>
    <p:sldId id="313" r:id="rId87"/>
    <p:sldId id="1204" r:id="rId88"/>
    <p:sldId id="1621" r:id="rId89"/>
    <p:sldId id="1622" r:id="rId90"/>
    <p:sldId id="1134" r:id="rId91"/>
    <p:sldId id="1623" r:id="rId92"/>
    <p:sldId id="1624" r:id="rId93"/>
    <p:sldId id="1625" r:id="rId94"/>
    <p:sldId id="1626" r:id="rId95"/>
    <p:sldId id="1627" r:id="rId96"/>
    <p:sldId id="1628" r:id="rId97"/>
    <p:sldId id="1612" r:id="rId98"/>
    <p:sldId id="1613" r:id="rId99"/>
    <p:sldId id="1527" r:id="rId100"/>
    <p:sldId id="1528" r:id="rId101"/>
    <p:sldId id="551" r:id="rId102"/>
    <p:sldId id="554" r:id="rId103"/>
    <p:sldId id="1525" r:id="rId104"/>
    <p:sldId id="1526" r:id="rId105"/>
    <p:sldId id="562" r:id="rId106"/>
    <p:sldId id="563" r:id="rId107"/>
    <p:sldId id="1296" r:id="rId108"/>
    <p:sldId id="1529" r:id="rId109"/>
    <p:sldId id="1530" r:id="rId110"/>
    <p:sldId id="1645" r:id="rId111"/>
    <p:sldId id="1653" r:id="rId112"/>
    <p:sldId id="1654" r:id="rId113"/>
    <p:sldId id="1540" r:id="rId114"/>
    <p:sldId id="1541" r:id="rId115"/>
    <p:sldId id="1542" r:id="rId116"/>
    <p:sldId id="1649" r:id="rId117"/>
    <p:sldId id="1543" r:id="rId118"/>
    <p:sldId id="1059" r:id="rId119"/>
    <p:sldId id="1060" r:id="rId120"/>
    <p:sldId id="1650" r:id="rId121"/>
    <p:sldId id="576" r:id="rId122"/>
    <p:sldId id="577" r:id="rId123"/>
    <p:sldId id="1564" r:id="rId124"/>
    <p:sldId id="1566" r:id="rId125"/>
    <p:sldId id="1631" r:id="rId126"/>
    <p:sldId id="1632" r:id="rId127"/>
    <p:sldId id="1629" r:id="rId128"/>
    <p:sldId id="1630" r:id="rId129"/>
    <p:sldId id="1633" r:id="rId130"/>
    <p:sldId id="1634" r:id="rId131"/>
    <p:sldId id="1474" r:id="rId132"/>
    <p:sldId id="1475" r:id="rId133"/>
    <p:sldId id="1476" r:id="rId134"/>
    <p:sldId id="1477" r:id="rId135"/>
    <p:sldId id="1478" r:id="rId136"/>
    <p:sldId id="1479" r:id="rId137"/>
    <p:sldId id="1481" r:id="rId138"/>
    <p:sldId id="625" r:id="rId139"/>
    <p:sldId id="1150" r:id="rId140"/>
    <p:sldId id="393" r:id="rId141"/>
    <p:sldId id="395" r:id="rId142"/>
    <p:sldId id="1642" r:id="rId143"/>
    <p:sldId id="820" r:id="rId144"/>
    <p:sldId id="414" r:id="rId145"/>
    <p:sldId id="821" r:id="rId146"/>
    <p:sldId id="1077" r:id="rId147"/>
    <p:sldId id="1177" r:id="rId148"/>
    <p:sldId id="1535" r:id="rId149"/>
    <p:sldId id="1536" r:id="rId150"/>
    <p:sldId id="1532" r:id="rId151"/>
    <p:sldId id="1533" r:id="rId152"/>
    <p:sldId id="1534" r:id="rId153"/>
    <p:sldId id="1538" r:id="rId154"/>
    <p:sldId id="1539" r:id="rId155"/>
    <p:sldId id="1152" r:id="rId156"/>
    <p:sldId id="1153" r:id="rId157"/>
    <p:sldId id="1537" r:id="rId158"/>
    <p:sldId id="1548" r:id="rId159"/>
    <p:sldId id="1549" r:id="rId160"/>
    <p:sldId id="564" r:id="rId161"/>
    <p:sldId id="1364" r:id="rId162"/>
    <p:sldId id="826" r:id="rId163"/>
    <p:sldId id="566" r:id="rId164"/>
    <p:sldId id="1211" r:id="rId165"/>
    <p:sldId id="1430" r:id="rId166"/>
    <p:sldId id="1460" r:id="rId167"/>
    <p:sldId id="798" r:id="rId168"/>
    <p:sldId id="1215" r:id="rId169"/>
    <p:sldId id="1427" r:id="rId170"/>
    <p:sldId id="1225" r:id="rId171"/>
    <p:sldId id="1212" r:id="rId172"/>
    <p:sldId id="1213" r:id="rId173"/>
    <p:sldId id="1216" r:id="rId174"/>
    <p:sldId id="1210" r:id="rId175"/>
    <p:sldId id="1151" r:id="rId176"/>
    <p:sldId id="1226" r:id="rId177"/>
    <p:sldId id="443" r:id="rId178"/>
    <p:sldId id="445" r:id="rId179"/>
    <p:sldId id="446" r:id="rId180"/>
    <p:sldId id="1293" r:id="rId181"/>
    <p:sldId id="1403" r:id="rId182"/>
    <p:sldId id="1290" r:id="rId183"/>
    <p:sldId id="1294" r:id="rId184"/>
    <p:sldId id="1283" r:id="rId185"/>
    <p:sldId id="440" r:id="rId186"/>
    <p:sldId id="570" r:id="rId187"/>
    <p:sldId id="827" r:id="rId188"/>
    <p:sldId id="453" r:id="rId189"/>
    <p:sldId id="574" r:id="rId190"/>
    <p:sldId id="838" r:id="rId191"/>
    <p:sldId id="839" r:id="rId192"/>
    <p:sldId id="1271" r:id="rId193"/>
    <p:sldId id="1550" r:id="rId194"/>
    <p:sldId id="1551" r:id="rId195"/>
    <p:sldId id="1641" r:id="rId196"/>
    <p:sldId id="1576" r:id="rId197"/>
    <p:sldId id="1577" r:id="rId198"/>
    <p:sldId id="1544" r:id="rId199"/>
    <p:sldId id="1545" r:id="rId200"/>
    <p:sldId id="1635" r:id="rId201"/>
    <p:sldId id="1636" r:id="rId202"/>
    <p:sldId id="1637" r:id="rId203"/>
    <p:sldId id="1639" r:id="rId204"/>
    <p:sldId id="1640" r:id="rId205"/>
    <p:sldId id="1574" r:id="rId206"/>
    <p:sldId id="1575" r:id="rId207"/>
    <p:sldId id="1569" r:id="rId208"/>
    <p:sldId id="1568" r:id="rId209"/>
    <p:sldId id="1573" r:id="rId210"/>
    <p:sldId id="1572" r:id="rId211"/>
    <p:sldId id="1570" r:id="rId212"/>
    <p:sldId id="1578" r:id="rId213"/>
    <p:sldId id="1579" r:id="rId214"/>
    <p:sldId id="1571" r:id="rId215"/>
    <p:sldId id="1580" r:id="rId216"/>
    <p:sldId id="1581" r:id="rId217"/>
    <p:sldId id="1552" r:id="rId218"/>
    <p:sldId id="1553" r:id="rId219"/>
    <p:sldId id="788" r:id="rId220"/>
    <p:sldId id="1546" r:id="rId221"/>
    <p:sldId id="1616" r:id="rId222"/>
    <p:sldId id="1638" r:id="rId2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D5D"/>
    <a:srgbClr val="1DA107"/>
    <a:srgbClr val="65A436"/>
    <a:srgbClr val="C8C426"/>
    <a:srgbClr val="99FF99"/>
    <a:srgbClr val="CFCB27"/>
    <a:srgbClr val="DFDC52"/>
    <a:srgbClr val="B4543A"/>
    <a:srgbClr val="39AE0A"/>
    <a:srgbClr val="FD86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726" autoAdjust="0"/>
    <p:restoredTop sz="86405" autoAdjust="0"/>
  </p:normalViewPr>
  <p:slideViewPr>
    <p:cSldViewPr>
      <p:cViewPr varScale="1">
        <p:scale>
          <a:sx n="79" d="100"/>
          <a:sy n="79" d="100"/>
        </p:scale>
        <p:origin x="739" y="82"/>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presProps" Target="pres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viewProps" Target="viewProps.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theme" Target="theme/theme1.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commentAuthors" Target="commentAuthor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25-01-2024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72</a:t>
            </a:fld>
            <a:endParaRPr lang="en-IN"/>
          </a:p>
        </p:txBody>
      </p:sp>
    </p:spTree>
    <p:extLst>
      <p:ext uri="{BB962C8B-B14F-4D97-AF65-F5344CB8AC3E}">
        <p14:creationId xmlns:p14="http://schemas.microsoft.com/office/powerpoint/2010/main" val="13261492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179</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180</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181</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182</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183</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184</a:t>
            </a:fld>
            <a:endParaRPr lang="en-IN"/>
          </a:p>
        </p:txBody>
      </p:sp>
    </p:spTree>
    <p:extLst>
      <p:ext uri="{BB962C8B-B14F-4D97-AF65-F5344CB8AC3E}">
        <p14:creationId xmlns:p14="http://schemas.microsoft.com/office/powerpoint/2010/main" val="39995756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221</a:t>
            </a:fld>
            <a:endParaRPr lang="en-IN"/>
          </a:p>
        </p:txBody>
      </p:sp>
    </p:spTree>
    <p:extLst>
      <p:ext uri="{BB962C8B-B14F-4D97-AF65-F5344CB8AC3E}">
        <p14:creationId xmlns:p14="http://schemas.microsoft.com/office/powerpoint/2010/main" val="128505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75</a:t>
            </a:fld>
            <a:endParaRPr lang="en-IN"/>
          </a:p>
        </p:txBody>
      </p:sp>
    </p:spTree>
    <p:extLst>
      <p:ext uri="{BB962C8B-B14F-4D97-AF65-F5344CB8AC3E}">
        <p14:creationId xmlns:p14="http://schemas.microsoft.com/office/powerpoint/2010/main" val="7409045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77</a:t>
            </a:fld>
            <a:endParaRPr lang="en-IN"/>
          </a:p>
        </p:txBody>
      </p:sp>
    </p:spTree>
    <p:extLst>
      <p:ext uri="{BB962C8B-B14F-4D97-AF65-F5344CB8AC3E}">
        <p14:creationId xmlns:p14="http://schemas.microsoft.com/office/powerpoint/2010/main" val="30411455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82</a:t>
            </a:fld>
            <a:endParaRPr lang="en-IN"/>
          </a:p>
        </p:txBody>
      </p:sp>
    </p:spTree>
    <p:extLst>
      <p:ext uri="{BB962C8B-B14F-4D97-AF65-F5344CB8AC3E}">
        <p14:creationId xmlns:p14="http://schemas.microsoft.com/office/powerpoint/2010/main" val="37248878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13326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42308144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2207819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42855167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163</a:t>
            </a:fld>
            <a:endParaRPr lang="en-IN"/>
          </a:p>
        </p:txBody>
      </p:sp>
    </p:spTree>
    <p:extLst>
      <p:ext uri="{BB962C8B-B14F-4D97-AF65-F5344CB8AC3E}">
        <p14:creationId xmlns:p14="http://schemas.microsoft.com/office/powerpoint/2010/main" val="20423534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1/25/2024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1/25/2024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jpe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11615630" cy="155427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h2 database is case-sensitive.</a:t>
            </a:r>
          </a:p>
          <a:p>
            <a:pPr marL="171450" indent="-17145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single quotes for string.</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double quotes or backtick for qualifiers.</a:t>
            </a:r>
          </a:p>
          <a:p>
            <a:pPr marL="342900" indent="-342900">
              <a:buFont typeface="Arial" panose="020B0604020202020204" pitchFamily="34" charset="0"/>
              <a:buChar char="•"/>
            </a:pPr>
            <a:endParaRPr lang="en-US" sz="5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US"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rPr>
              <a:t>use || to append anything.</a:t>
            </a:r>
            <a:endParaRPr lang="en-IN" sz="2000" dirty="0">
              <a:solidFill>
                <a:schemeClr val="accent5">
                  <a:lumMod val="50000"/>
                </a:schemeClr>
              </a:solidFill>
              <a:latin typeface="Arial" panose="020B0604020202020204" pitchFamily="34" charset="0"/>
              <a:ea typeface="Calibri" panose="020F0502020204030204" pitchFamily="34" charset="0"/>
              <a:cs typeface="Arial" panose="020B0604020202020204" pitchFamily="34" charset="0"/>
            </a:endParaRPr>
          </a:p>
        </p:txBody>
      </p:sp>
      <p:sp>
        <p:nvSpPr>
          <p:cNvPr id="4" name="TextBox 3">
            <a:extLst>
              <a:ext uri="{FF2B5EF4-FFF2-40B4-BE49-F238E27FC236}">
                <a16:creationId xmlns:a16="http://schemas.microsoft.com/office/drawing/2014/main" id="{36D4B283-7B56-4A6F-5EE0-547CD621C173}"/>
              </a:ext>
            </a:extLst>
          </p:cNvPr>
          <p:cNvSpPr txBox="1"/>
          <p:nvPr/>
        </p:nvSpPr>
        <p:spPr>
          <a:xfrm>
            <a:off x="254122" y="2276872"/>
            <a:ext cx="4195153"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SELECT</a:t>
            </a:r>
            <a:r>
              <a:rPr lang="en-IN" sz="2000" dirty="0">
                <a:latin typeface="Liberation Mono"/>
              </a:rPr>
              <a:t> H2VERSION() </a:t>
            </a:r>
            <a:r>
              <a:rPr lang="en-IN" sz="2000" dirty="0">
                <a:solidFill>
                  <a:srgbClr val="0077AA"/>
                </a:solidFill>
                <a:latin typeface="Liberation Mono"/>
                <a:cs typeface="Arial" panose="020B0604020202020204" pitchFamily="34" charset="0"/>
              </a:rPr>
              <a:t>FROM</a:t>
            </a:r>
            <a:r>
              <a:rPr lang="en-IN" sz="2000" dirty="0">
                <a:latin typeface="Liberation Mono"/>
              </a:rPr>
              <a:t> dual;</a:t>
            </a:r>
          </a:p>
        </p:txBody>
      </p:sp>
      <p:sp>
        <p:nvSpPr>
          <p:cNvPr id="2" name="TextBox 1">
            <a:extLst>
              <a:ext uri="{FF2B5EF4-FFF2-40B4-BE49-F238E27FC236}">
                <a16:creationId xmlns:a16="http://schemas.microsoft.com/office/drawing/2014/main" id="{4D35AFB7-002B-D1BE-C4E2-EEEF15658D45}"/>
              </a:ext>
            </a:extLst>
          </p:cNvPr>
          <p:cNvSpPr txBox="1"/>
          <p:nvPr/>
        </p:nvSpPr>
        <p:spPr>
          <a:xfrm>
            <a:off x="241010" y="191867"/>
            <a:ext cx="4054790" cy="1685846"/>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a:t>
            </a:r>
          </a:p>
          <a:p>
            <a:pPr marL="342900" indent="-342900">
              <a:lnSpc>
                <a:spcPct val="150000"/>
              </a:lnSpc>
              <a:buFont typeface="Arial" panose="020B0604020202020204" pitchFamily="34" charset="0"/>
              <a:buChar char="•"/>
            </a:pPr>
            <a:r>
              <a:rPr lang="en-IN" sz="2400" dirty="0">
                <a:solidFill>
                  <a:srgbClr val="FF0000"/>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anything </a:t>
            </a:r>
            <a:r>
              <a:rPr lang="en-IN" sz="2400" dirty="0">
                <a:solidFill>
                  <a:srgbClr val="FF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72140001"/>
              </p:ext>
            </p:extLst>
          </p:nvPr>
        </p:nvGraphicFramePr>
        <p:xfrm>
          <a:off x="191339" y="2545432"/>
          <a:ext cx="11737305" cy="1102360"/>
        </p:xfrm>
        <a:graphic>
          <a:graphicData uri="http://schemas.openxmlformats.org/drawingml/2006/table">
            <a:tbl>
              <a:tblPr firstRow="1" bandRow="1">
                <a:tableStyleId>{2D5ABB26-0587-4C30-8999-92F81FD0307C}</a:tableStyleId>
              </a:tblPr>
              <a:tblGrid>
                <a:gridCol w="4169314">
                  <a:extLst>
                    <a:ext uri="{9D8B030D-6E8A-4147-A177-3AD203B41FA5}">
                      <a16:colId xmlns:a16="http://schemas.microsoft.com/office/drawing/2014/main" val="20000"/>
                    </a:ext>
                  </a:extLst>
                </a:gridCol>
                <a:gridCol w="513467">
                  <a:extLst>
                    <a:ext uri="{9D8B030D-6E8A-4147-A177-3AD203B41FA5}">
                      <a16:colId xmlns:a16="http://schemas.microsoft.com/office/drawing/2014/main" val="20001"/>
                    </a:ext>
                  </a:extLst>
                </a:gridCol>
                <a:gridCol w="513467">
                  <a:extLst>
                    <a:ext uri="{9D8B030D-6E8A-4147-A177-3AD203B41FA5}">
                      <a16:colId xmlns:a16="http://schemas.microsoft.com/office/drawing/2014/main" val="20002"/>
                    </a:ext>
                  </a:extLst>
                </a:gridCol>
                <a:gridCol w="513467">
                  <a:extLst>
                    <a:ext uri="{9D8B030D-6E8A-4147-A177-3AD203B41FA5}">
                      <a16:colId xmlns:a16="http://schemas.microsoft.com/office/drawing/2014/main" val="20003"/>
                    </a:ext>
                  </a:extLst>
                </a:gridCol>
                <a:gridCol w="513467">
                  <a:extLst>
                    <a:ext uri="{9D8B030D-6E8A-4147-A177-3AD203B41FA5}">
                      <a16:colId xmlns:a16="http://schemas.microsoft.com/office/drawing/2014/main" val="20004"/>
                    </a:ext>
                  </a:extLst>
                </a:gridCol>
                <a:gridCol w="513467">
                  <a:extLst>
                    <a:ext uri="{9D8B030D-6E8A-4147-A177-3AD203B41FA5}">
                      <a16:colId xmlns:a16="http://schemas.microsoft.com/office/drawing/2014/main" val="20005"/>
                    </a:ext>
                  </a:extLst>
                </a:gridCol>
                <a:gridCol w="513467">
                  <a:extLst>
                    <a:ext uri="{9D8B030D-6E8A-4147-A177-3AD203B41FA5}">
                      <a16:colId xmlns:a16="http://schemas.microsoft.com/office/drawing/2014/main" val="20006"/>
                    </a:ext>
                  </a:extLst>
                </a:gridCol>
                <a:gridCol w="513467">
                  <a:extLst>
                    <a:ext uri="{9D8B030D-6E8A-4147-A177-3AD203B41FA5}">
                      <a16:colId xmlns:a16="http://schemas.microsoft.com/office/drawing/2014/main" val="20007"/>
                    </a:ext>
                  </a:extLst>
                </a:gridCol>
                <a:gridCol w="513467">
                  <a:extLst>
                    <a:ext uri="{9D8B030D-6E8A-4147-A177-3AD203B41FA5}">
                      <a16:colId xmlns:a16="http://schemas.microsoft.com/office/drawing/2014/main" val="20008"/>
                    </a:ext>
                  </a:extLst>
                </a:gridCol>
                <a:gridCol w="513467">
                  <a:extLst>
                    <a:ext uri="{9D8B030D-6E8A-4147-A177-3AD203B41FA5}">
                      <a16:colId xmlns:a16="http://schemas.microsoft.com/office/drawing/2014/main" val="20009"/>
                    </a:ext>
                  </a:extLst>
                </a:gridCol>
                <a:gridCol w="513467">
                  <a:extLst>
                    <a:ext uri="{9D8B030D-6E8A-4147-A177-3AD203B41FA5}">
                      <a16:colId xmlns:a16="http://schemas.microsoft.com/office/drawing/2014/main" val="20010"/>
                    </a:ext>
                  </a:extLst>
                </a:gridCol>
                <a:gridCol w="2433321">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i="1" dirty="0">
                <a:solidFill>
                  <a:srgbClr val="FF5D5D"/>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196961580"/>
              </p:ext>
            </p:extLst>
          </p:nvPr>
        </p:nvGraphicFramePr>
        <p:xfrm>
          <a:off x="191344" y="706204"/>
          <a:ext cx="11763149" cy="5563023"/>
        </p:xfrm>
        <a:graphic>
          <a:graphicData uri="http://schemas.openxmlformats.org/drawingml/2006/table">
            <a:tbl>
              <a:tblPr firstRow="1" bandRow="1">
                <a:tableStyleId>{7E9639D4-E3E2-4D34-9284-5A2195B3D0D7}</a:tableStyleId>
              </a:tblPr>
              <a:tblGrid>
                <a:gridCol w="4824536">
                  <a:extLst>
                    <a:ext uri="{9D8B030D-6E8A-4147-A177-3AD203B41FA5}">
                      <a16:colId xmlns:a16="http://schemas.microsoft.com/office/drawing/2014/main" val="20000"/>
                    </a:ext>
                  </a:extLst>
                </a:gridCol>
                <a:gridCol w="6938613">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ascii</a:t>
                      </a:r>
                      <a:r>
                        <a:rPr kumimoji="0" lang="en-IN" sz="2000" kern="1200" dirty="0">
                          <a:solidFill>
                            <a:schemeClr val="tx1"/>
                          </a:solidFill>
                          <a:latin typeface="Liberation Mono"/>
                          <a:ea typeface="+mn-ea"/>
                          <a:cs typeface="+mn-cs"/>
                        </a:rPr>
                        <a:t>( </a:t>
                      </a:r>
                      <a:r>
                        <a:rPr kumimoji="0" lang="en-US" sz="2000" kern="1200" dirty="0">
                          <a:solidFill>
                            <a:schemeClr val="tx1"/>
                          </a:solidFill>
                          <a:latin typeface="Liberation Mono"/>
                          <a:ea typeface="+mn-ea"/>
                          <a:cs typeface="+mn-cs"/>
                        </a:rPr>
                        <a:t>string </a:t>
                      </a:r>
                      <a:r>
                        <a:rPr kumimoji="0" lang="en-IN" sz="2000" kern="1200" dirty="0">
                          <a:solidFill>
                            <a:schemeClr val="tx1"/>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char_length</a:t>
                      </a:r>
                      <a:r>
                        <a:rPr kumimoji="0" lang="en-US" sz="20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character_length</a:t>
                      </a:r>
                      <a:r>
                        <a:rPr kumimoji="0" lang="en-US" sz="2000" kern="1200" dirty="0">
                          <a:solidFill>
                            <a:schemeClr val="tx1"/>
                          </a:solidFill>
                          <a:latin typeface="Liberation Mono"/>
                          <a:ea typeface="+mn-ea"/>
                          <a:cs typeface="+mn-cs"/>
                        </a:rPr>
                        <a:t>( string )</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length</a:t>
                      </a:r>
                      <a:r>
                        <a:rPr kumimoji="0" lang="en-US" sz="2000" kern="1200" dirty="0">
                          <a:solidFill>
                            <a:schemeClr val="tx1"/>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char</a:t>
                      </a:r>
                      <a:r>
                        <a:rPr kumimoji="0" lang="en-IN" sz="2000" kern="1200" dirty="0">
                          <a:solidFill>
                            <a:schemeClr val="tx2"/>
                          </a:solidFill>
                          <a:latin typeface="Liberation Mono"/>
                          <a:ea typeface="+mn-ea"/>
                          <a:cs typeface="+mn-cs"/>
                        </a:rPr>
                        <a:t>( int )</a:t>
                      </a:r>
                      <a:r>
                        <a:rPr kumimoji="0" lang="en-IN" sz="20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2000" kern="1200" dirty="0">
                          <a:solidFill>
                            <a:srgbClr val="0077AA"/>
                          </a:solidFill>
                          <a:latin typeface="Liberation Mono"/>
                          <a:ea typeface="+mn-ea"/>
                          <a:cs typeface="+mn-cs"/>
                        </a:rPr>
                        <a:t>  </a:t>
                      </a:r>
                      <a:r>
                        <a:rPr lang="en-IN" sz="2000" i="1" kern="1200" dirty="0">
                          <a:solidFill>
                            <a:srgbClr val="FF5D5D"/>
                          </a:solidFill>
                          <a:latin typeface="Liberation Mono"/>
                          <a:ea typeface="+mn-ea"/>
                          <a:cs typeface="+mn-cs"/>
                        </a:rPr>
                        <a:t>chr</a:t>
                      </a:r>
                      <a:r>
                        <a:rPr kumimoji="0" lang="en-IN" sz="20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str1</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 </a:t>
                      </a:r>
                      <a:r>
                        <a:rPr kumimoji="0" lang="en-IN" sz="2000" i="1" kern="1200" dirty="0">
                          <a:solidFill>
                            <a:srgbClr val="FF5D5D"/>
                          </a:solidFill>
                          <a:latin typeface="Liberation Mono"/>
                          <a:ea typeface="+mn-ea"/>
                          <a:cs typeface="+mn-cs"/>
                        </a:rPr>
                        <a:t>str2</a:t>
                      </a:r>
                      <a:r>
                        <a:rPr kumimoji="0" lang="en-IN" sz="2000" kern="1200" dirty="0">
                          <a:solidFill>
                            <a:schemeClr val="tx1"/>
                          </a:solidFill>
                          <a:latin typeface="Liberation Mono"/>
                          <a:ea typeface="+mn-ea"/>
                          <a:cs typeface="+mn-cs"/>
                        </a:rPr>
                        <a:t> || </a:t>
                      </a:r>
                      <a:r>
                        <a:rPr kumimoji="0" lang="en-IN" sz="2000" i="1" kern="1200" dirty="0">
                          <a:solidFill>
                            <a:srgbClr val="FF5D5D"/>
                          </a:solidFill>
                          <a:latin typeface="Liberation Mono"/>
                          <a:ea typeface="+mn-ea"/>
                          <a:cs typeface="+mn-cs"/>
                        </a:rPr>
                        <a:t>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concat</a:t>
                      </a:r>
                      <a:r>
                        <a:rPr kumimoji="0" lang="en-IN" sz="2000" kern="1200" dirty="0">
                          <a:solidFill>
                            <a:schemeClr val="tx1"/>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concat_ws</a:t>
                      </a:r>
                      <a:r>
                        <a:rPr kumimoji="0" lang="en-US" sz="2000" kern="1200" dirty="0">
                          <a:solidFill>
                            <a:schemeClr val="tx1"/>
                          </a:solidFill>
                          <a:latin typeface="Liberation Mono"/>
                          <a:ea typeface="+mn-ea"/>
                          <a:cs typeface="+mn-cs"/>
                        </a:rPr>
                        <a:t>( separatorString , str1 , str2, . . . )</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3149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lower</a:t>
                      </a:r>
                      <a:r>
                        <a:rPr kumimoji="0" lang="en-IN" sz="2000" kern="1200" dirty="0">
                          <a:solidFill>
                            <a:schemeClr val="tx1"/>
                          </a:solidFill>
                          <a:latin typeface="Liberation Mono"/>
                          <a:ea typeface="+mn-ea"/>
                          <a:cs typeface="+mn-cs"/>
                        </a:rPr>
                        <a:t>( 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lcase</a:t>
                      </a:r>
                      <a:r>
                        <a:rPr kumimoji="0" lang="en-IN" sz="2000" kern="1200" dirty="0">
                          <a:solidFill>
                            <a:schemeClr val="tx1"/>
                          </a:solidFill>
                          <a:latin typeface="Liberation Mono"/>
                          <a:ea typeface="+mn-ea"/>
                          <a:cs typeface="+mn-cs"/>
                        </a:rPr>
                        <a:t>( 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527516793"/>
              </p:ext>
            </p:extLst>
          </p:nvPr>
        </p:nvGraphicFramePr>
        <p:xfrm>
          <a:off x="191344" y="706204"/>
          <a:ext cx="11809312" cy="6006252"/>
        </p:xfrm>
        <a:graphic>
          <a:graphicData uri="http://schemas.openxmlformats.org/drawingml/2006/table">
            <a:tbl>
              <a:tblPr firstRow="1" bandRow="1">
                <a:tableStyleId>{7E9639D4-E3E2-4D34-9284-5A2195B3D0D7}</a:tableStyleId>
              </a:tblPr>
              <a:tblGrid>
                <a:gridCol w="5472608">
                  <a:extLst>
                    <a:ext uri="{9D8B030D-6E8A-4147-A177-3AD203B41FA5}">
                      <a16:colId xmlns:a16="http://schemas.microsoft.com/office/drawing/2014/main" val="20000"/>
                    </a:ext>
                  </a:extLst>
                </a:gridCol>
                <a:gridCol w="6336704">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upper</a:t>
                      </a:r>
                      <a:r>
                        <a:rPr kumimoji="0" lang="en-IN" sz="2000" kern="1200" dirty="0">
                          <a:solidFill>
                            <a:schemeClr val="tx1"/>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ucase</a:t>
                      </a:r>
                      <a:r>
                        <a:rPr kumimoji="0" lang="en-IN" sz="2000" kern="1200" dirty="0">
                          <a:solidFill>
                            <a:schemeClr val="tx1"/>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left</a:t>
                      </a:r>
                      <a:r>
                        <a:rPr kumimoji="0" lang="en-US" sz="20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right</a:t>
                      </a:r>
                      <a:r>
                        <a:rPr kumimoji="0" lang="en-IN" sz="2000" kern="1200" dirty="0">
                          <a:solidFill>
                            <a:schemeClr val="tx1"/>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err="1">
                          <a:solidFill>
                            <a:srgbClr val="FF5D5D"/>
                          </a:solidFill>
                          <a:latin typeface="Liberation Mono"/>
                          <a:ea typeface="+mn-ea"/>
                          <a:cs typeface="+mn-cs"/>
                        </a:rPr>
                        <a:t>lpad</a:t>
                      </a:r>
                      <a:r>
                        <a:rPr kumimoji="0" lang="en-IN" sz="20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rpad</a:t>
                      </a:r>
                      <a:r>
                        <a:rPr kumimoji="0" lang="en-IN" sz="2000" kern="1200" dirty="0">
                          <a:solidFill>
                            <a:schemeClr val="tx1"/>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ltrim</a:t>
                      </a:r>
                      <a:r>
                        <a:rPr kumimoji="0" lang="en-IN" sz="20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rtrim</a:t>
                      </a:r>
                      <a:r>
                        <a:rPr kumimoji="0" lang="en-IN" sz="2000" kern="1200" dirty="0">
                          <a:solidFill>
                            <a:schemeClr val="tx1"/>
                          </a:solidFill>
                          <a:latin typeface="Liberation Mono"/>
                          <a:ea typeface="+mn-ea"/>
                          <a:cs typeface="+mn-cs"/>
                        </a:rPr>
                        <a:t>( 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repeat</a:t>
                      </a:r>
                      <a:r>
                        <a:rPr kumimoji="0" lang="en-IN" sz="2000" kern="1200" dirty="0">
                          <a:solidFill>
                            <a:schemeClr val="tx1"/>
                          </a:solidFill>
                          <a:latin typeface="Liberation Mono"/>
                          <a:ea typeface="+mn-ea"/>
                          <a:cs typeface="+mn-cs"/>
                        </a:rPr>
                        <a:t>( 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replace</a:t>
                      </a:r>
                      <a:r>
                        <a:rPr kumimoji="0" lang="en-IN" sz="2000" kern="1200" dirty="0">
                          <a:solidFill>
                            <a:schemeClr val="tx1"/>
                          </a:solidFill>
                          <a:latin typeface="Liberation Mono"/>
                          <a:ea typeface="+mn-ea"/>
                          <a:cs typeface="+mn-cs"/>
                        </a:rPr>
                        <a:t>( 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908569573"/>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space</a:t>
                      </a:r>
                      <a:r>
                        <a:rPr kumimoji="0" lang="en-IN" sz="2000" kern="1200" dirty="0">
                          <a:solidFill>
                            <a:schemeClr val="tx1"/>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substr</a:t>
                      </a:r>
                      <a:r>
                        <a:rPr kumimoji="0" lang="en-US" sz="2000" kern="1200" dirty="0">
                          <a:solidFill>
                            <a:schemeClr val="tx1"/>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substring</a:t>
                      </a:r>
                      <a:r>
                        <a:rPr kumimoji="0" lang="en-US" sz="2000" kern="1200" dirty="0">
                          <a:solidFill>
                            <a:schemeClr val="tx1"/>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rgbClr val="0077AA"/>
                          </a:solidFill>
                          <a:latin typeface="Liberation Mono"/>
                          <a:ea typeface="+mn-ea"/>
                          <a:cs typeface="+mn-cs"/>
                        </a:rPr>
                        <a:t>  </a:t>
                      </a:r>
                      <a:endParaRPr kumimoji="0" lang="en-IN" sz="20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20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364541325"/>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240360">
                  <a:extLst>
                    <a:ext uri="{9D8B030D-6E8A-4147-A177-3AD203B41FA5}">
                      <a16:colId xmlns:a16="http://schemas.microsoft.com/office/drawing/2014/main" val="20000"/>
                    </a:ext>
                  </a:extLst>
                </a:gridCol>
                <a:gridCol w="85689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0077AA"/>
                          </a:solidFill>
                          <a:latin typeface="Liberation Mono"/>
                          <a:ea typeface="+mn-ea"/>
                          <a:cs typeface="+mn-cs"/>
                        </a:rPr>
                        <a:t>  </a:t>
                      </a:r>
                      <a:r>
                        <a:rPr kumimoji="0" lang="en-IN" sz="2000" i="1" kern="1200" dirty="0">
                          <a:solidFill>
                            <a:srgbClr val="FF5D5D"/>
                          </a:solidFill>
                          <a:latin typeface="Liberation Mono"/>
                          <a:ea typeface="+mn-ea"/>
                          <a:cs typeface="+mn-cs"/>
                        </a:rPr>
                        <a:t>abs</a:t>
                      </a:r>
                      <a:r>
                        <a:rPr kumimoji="0" lang="en-IN" sz="2000" kern="1200" dirty="0">
                          <a:solidFill>
                            <a:schemeClr val="tx1"/>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ceil</a:t>
                      </a:r>
                      <a:r>
                        <a:rPr kumimoji="0" lang="en-US" sz="2000" kern="1200" dirty="0">
                          <a:solidFill>
                            <a:schemeClr val="tx1"/>
                          </a:solidFill>
                          <a:latin typeface="Liberation Mono"/>
                          <a:ea typeface="+mn-ea"/>
                          <a:cs typeface="+mn-cs"/>
                        </a:rPr>
                        <a:t>( numeric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ceiling</a:t>
                      </a:r>
                      <a:r>
                        <a:rPr kumimoji="0" lang="en-US" sz="2000" kern="1200" dirty="0">
                          <a:solidFill>
                            <a:schemeClr val="tx1"/>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floor</a:t>
                      </a:r>
                      <a:r>
                        <a:rPr kumimoji="0" lang="en-US" sz="2000" kern="1200" dirty="0">
                          <a:solidFill>
                            <a:schemeClr val="tx1"/>
                          </a:solidFill>
                          <a:latin typeface="Liberation Mono"/>
                          <a:ea typeface="+mn-ea"/>
                          <a:cs typeface="+mn-cs"/>
                        </a:rPr>
                        <a:t>( numeric )</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a:t>
                      </a:r>
                      <a:r>
                        <a:rPr kumimoji="0" lang="en-US" sz="20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random</a:t>
                      </a:r>
                      <a:r>
                        <a:rPr kumimoji="0" lang="en-US" sz="2000" kern="1200" dirty="0">
                          <a:solidFill>
                            <a:schemeClr val="tx1"/>
                          </a:solidFill>
                          <a:latin typeface="Liberation Mono"/>
                          <a:ea typeface="+mn-ea"/>
                          <a:cs typeface="+mn-cs"/>
                        </a:rPr>
                        <a:t>()</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round</a:t>
                      </a:r>
                      <a:r>
                        <a:rPr kumimoji="0" lang="en-US" sz="2000" kern="1200" dirty="0">
                          <a:solidFill>
                            <a:schemeClr val="tx1"/>
                          </a:solidFill>
                          <a:latin typeface="Liberation Mono"/>
                          <a:ea typeface="+mn-ea"/>
                          <a:cs typeface="+mn-cs"/>
                        </a:rPr>
                        <a:t>( numeric, digitsint )</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0077AA"/>
                          </a:solidFill>
                          <a:latin typeface="Liberation Mono"/>
                          <a:ea typeface="+mn-ea"/>
                          <a:cs typeface="+mn-cs"/>
                        </a:rPr>
                        <a:t>  </a:t>
                      </a:r>
                      <a:r>
                        <a:rPr kumimoji="0" lang="en-US" sz="2000" i="1" kern="1200" dirty="0">
                          <a:solidFill>
                            <a:srgbClr val="FF5D5D"/>
                          </a:solidFill>
                          <a:latin typeface="Liberation Mono"/>
                          <a:ea typeface="+mn-ea"/>
                          <a:cs typeface="+mn-cs"/>
                        </a:rPr>
                        <a:t>random_uuid</a:t>
                      </a:r>
                      <a:r>
                        <a:rPr kumimoji="0" lang="en-US" sz="2000" kern="1200" dirty="0">
                          <a:solidFill>
                            <a:schemeClr val="tx1"/>
                          </a:solidFill>
                          <a:latin typeface="Liberation Mono"/>
                          <a:ea typeface="+mn-ea"/>
                          <a:cs typeface="+mn-cs"/>
                        </a:rPr>
                        <a:t>()</a:t>
                      </a:r>
                      <a:endParaRPr kumimoji="0" lang="en-IN" sz="20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trunc</a:t>
                      </a:r>
                      <a:r>
                        <a:rPr kumimoji="0" lang="en-IN" sz="2000" kern="1200" dirty="0">
                          <a:solidFill>
                            <a:schemeClr val="tx1"/>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truncate</a:t>
                      </a:r>
                      <a:r>
                        <a:rPr kumimoji="0" lang="en-IN" sz="2000" kern="1200" dirty="0">
                          <a:solidFill>
                            <a:schemeClr val="tx1"/>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IN" dirty="0">
                <a:latin typeface="Liberation Mono"/>
              </a:rPr>
              <a:t> </a:t>
            </a:r>
            <a:r>
              <a:rPr lang="en-IN" i="1" dirty="0">
                <a:solidFill>
                  <a:srgbClr val="FF5D5D"/>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i="1" dirty="0">
                <a:solidFill>
                  <a:srgbClr val="FF5D5D"/>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rPr>
              <a:t> </a:t>
            </a:r>
            <a:r>
              <a:rPr lang="en-US" i="1" dirty="0">
                <a:solidFill>
                  <a:srgbClr val="FF5D5D"/>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 </a:t>
            </a:r>
            <a:r>
              <a:rPr lang="en-US" dirty="0">
                <a:solidFill>
                  <a:srgbClr val="803A69"/>
                </a:solidFill>
                <a:latin typeface="Liberation Mono"/>
              </a:rPr>
              <a:t>cast</a:t>
            </a:r>
            <a:r>
              <a:rPr lang="en-US" dirty="0">
                <a:latin typeface="Liberation Mono"/>
                <a:cs typeface="Arial" panose="020B0604020202020204" pitchFamily="34" charset="0"/>
              </a:rPr>
              <a:t>(</a:t>
            </a:r>
            <a:r>
              <a:rPr lang="en-US" i="1" dirty="0">
                <a:solidFill>
                  <a:srgbClr val="FF5D5D"/>
                </a:solidFill>
                <a:latin typeface="Liberation Mono"/>
              </a:rPr>
              <a:t>round</a:t>
            </a:r>
            <a:r>
              <a:rPr lang="en-US" dirty="0">
                <a:latin typeface="Liberation Mono"/>
                <a:cs typeface="Arial" panose="020B0604020202020204" pitchFamily="34" charset="0"/>
              </a:rPr>
              <a:t>(</a:t>
            </a:r>
            <a:r>
              <a:rPr lang="en-US" i="1" dirty="0">
                <a:solidFill>
                  <a:srgbClr val="FF5D5D"/>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CALL</a:t>
            </a:r>
            <a:r>
              <a:rPr lang="en-US" dirty="0">
                <a:latin typeface="Liberation Mono"/>
                <a:ea typeface="Times New Roman" panose="02020603050405020304" pitchFamily="18" charset="0"/>
              </a:rPr>
              <a:t> </a:t>
            </a:r>
            <a:r>
              <a:rPr lang="en-US" i="1" dirty="0">
                <a:solidFill>
                  <a:srgbClr val="FF5D5D"/>
                </a:solidFill>
                <a:latin typeface="Liberation Mono"/>
              </a:rPr>
              <a:t>cast</a:t>
            </a:r>
            <a:r>
              <a:rPr lang="en-US" dirty="0">
                <a:latin typeface="Liberation Mono"/>
                <a:ea typeface="Times New Roman" panose="02020603050405020304" pitchFamily="18" charset="0"/>
              </a:rPr>
              <a:t>(</a:t>
            </a:r>
            <a:r>
              <a:rPr lang="en-US" i="1" dirty="0">
                <a:solidFill>
                  <a:srgbClr val="FF5D5D"/>
                </a:solidFill>
                <a:latin typeface="Liberation Mono"/>
              </a:rPr>
              <a:t>floor</a:t>
            </a:r>
            <a:r>
              <a:rPr lang="en-US" dirty="0">
                <a:latin typeface="Liberation Mono"/>
                <a:cs typeface="Arial" panose="020B0604020202020204" pitchFamily="34" charset="0"/>
              </a:rPr>
              <a:t>(</a:t>
            </a:r>
            <a:r>
              <a:rPr lang="en-US" i="1" dirty="0">
                <a:solidFill>
                  <a:srgbClr val="FF5D5D"/>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i="1" dirty="0">
                <a:solidFill>
                  <a:srgbClr val="FF5D5D"/>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i="1" dirty="0">
                <a:solidFill>
                  <a:srgbClr val="FF5D5D"/>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90725620"/>
              </p:ext>
            </p:extLst>
          </p:nvPr>
        </p:nvGraphicFramePr>
        <p:xfrm>
          <a:off x="191344" y="706204"/>
          <a:ext cx="11809312" cy="2440092"/>
        </p:xfrm>
        <a:graphic>
          <a:graphicData uri="http://schemas.openxmlformats.org/drawingml/2006/table">
            <a:tbl>
              <a:tblPr firstRow="1" bandRow="1">
                <a:tableStyleId>{7E9639D4-E3E2-4D34-9284-5A2195B3D0D7}</a:tableStyleId>
              </a:tblPr>
              <a:tblGrid>
                <a:gridCol w="5832648">
                  <a:extLst>
                    <a:ext uri="{9D8B030D-6E8A-4147-A177-3AD203B41FA5}">
                      <a16:colId xmlns:a16="http://schemas.microsoft.com/office/drawing/2014/main" val="20000"/>
                    </a:ext>
                  </a:extLst>
                </a:gridCol>
                <a:gridCol w="5976664">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lang="en-IN" sz="2000" i="1" kern="1200" dirty="0">
                          <a:solidFill>
                            <a:srgbClr val="FF5D5D"/>
                          </a:solidFill>
                          <a:latin typeface="Liberation Mono"/>
                          <a:ea typeface="+mn-ea"/>
                          <a:cs typeface="+mn-cs"/>
                        </a:rPr>
                        <a:t>curdate</a:t>
                      </a:r>
                      <a:r>
                        <a:rPr kumimoji="0" lang="en-IN" sz="2000" kern="1200" dirty="0">
                          <a:solidFill>
                            <a:schemeClr val="tx2"/>
                          </a:solidFill>
                          <a:latin typeface="Liberation Mono"/>
                          <a:ea typeface="+mn-ea"/>
                          <a:cs typeface="+mn-cs"/>
                        </a:rPr>
                        <a:t>()</a:t>
                      </a:r>
                    </a:p>
                    <a:p>
                      <a:pPr>
                        <a:spcAft>
                          <a:spcPts val="0"/>
                        </a:spcAft>
                      </a:pPr>
                      <a:endParaRPr kumimoji="0" lang="en-IN" sz="400" kern="1200" dirty="0">
                        <a:solidFill>
                          <a:schemeClr val="tx2"/>
                        </a:solidFill>
                        <a:latin typeface="Liberation Mono"/>
                        <a:ea typeface="+mn-ea"/>
                        <a:cs typeface="+mn-cs"/>
                      </a:endParaRPr>
                    </a:p>
                    <a:p>
                      <a:pPr>
                        <a:spcAft>
                          <a:spcPts val="0"/>
                        </a:spcAft>
                      </a:pPr>
                      <a:r>
                        <a:rPr kumimoji="0" lang="en-IN" sz="2000" kern="1200" dirty="0">
                          <a:solidFill>
                            <a:srgbClr val="803A69"/>
                          </a:solidFill>
                          <a:latin typeface="Liberation Mono"/>
                          <a:ea typeface="+mn-ea"/>
                          <a:cs typeface="+mn-cs"/>
                        </a:rPr>
                        <a:t>  </a:t>
                      </a:r>
                      <a:r>
                        <a:rPr kumimoji="0" lang="en-IN" sz="2000" i="1" kern="1200" dirty="0">
                          <a:solidFill>
                            <a:srgbClr val="FF5D5D"/>
                          </a:solidFill>
                          <a:latin typeface="Liberation Mono"/>
                          <a:ea typeface="+mn-ea"/>
                          <a:cs typeface="+mn-cs"/>
                        </a:rPr>
                        <a:t>current_date</a:t>
                      </a:r>
                      <a:r>
                        <a:rPr kumimoji="0" lang="en-IN" sz="20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kumimoji="0" lang="en-IN" sz="2000" i="1" kern="1200" dirty="0">
                          <a:solidFill>
                            <a:srgbClr val="FF5D5D"/>
                          </a:solidFill>
                          <a:latin typeface="Liberation Mono"/>
                          <a:ea typeface="+mn-ea"/>
                          <a:cs typeface="+mn-cs"/>
                        </a:rPr>
                        <a:t>curtime</a:t>
                      </a:r>
                      <a:r>
                        <a:rPr kumimoji="0" lang="en-IN" sz="2000" kern="1200" dirty="0">
                          <a:solidFill>
                            <a:schemeClr val="tx2"/>
                          </a:solidFill>
                          <a:latin typeface="Liberation Mono"/>
                          <a:ea typeface="+mn-ea"/>
                          <a:cs typeface="+mn-cs"/>
                        </a:rPr>
                        <a:t>()</a:t>
                      </a:r>
                      <a:endParaRPr kumimoji="0" lang="en-US" sz="20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current_time</a:t>
                      </a:r>
                      <a:r>
                        <a:rPr kumimoji="0" lang="en-IN" sz="20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dateadd</a:t>
                      </a:r>
                      <a:r>
                        <a:rPr kumimoji="0" lang="en-IN" sz="2000" kern="1200" dirty="0">
                          <a:solidFill>
                            <a:schemeClr val="tx1"/>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143367635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392488">
                  <a:extLst>
                    <a:ext uri="{9D8B030D-6E8A-4147-A177-3AD203B41FA5}">
                      <a16:colId xmlns:a16="http://schemas.microsoft.com/office/drawing/2014/main" val="20000"/>
                    </a:ext>
                  </a:extLst>
                </a:gridCol>
                <a:gridCol w="1872208">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VARCHAR_IGNORECASE </a:t>
                      </a:r>
                      <a:r>
                        <a:rPr kumimoji="0" lang="en-IN" sz="1800" kern="1200" dirty="0">
                          <a:solidFill>
                            <a:schemeClr val="tx1"/>
                          </a:solidFill>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4725144"/>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21474244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interval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4" name="Table 3">
            <a:extLst>
              <a:ext uri="{FF2B5EF4-FFF2-40B4-BE49-F238E27FC236}">
                <a16:creationId xmlns:a16="http://schemas.microsoft.com/office/drawing/2014/main" id="{E2C5ADE7-DFDD-3B72-6032-8D6A7EF66F07}"/>
              </a:ext>
            </a:extLst>
          </p:cNvPr>
          <p:cNvGraphicFramePr>
            <a:graphicFrameLocks noGrp="1"/>
          </p:cNvGraphicFramePr>
          <p:nvPr>
            <p:extLst>
              <p:ext uri="{D42A27DB-BD31-4B8C-83A1-F6EECF244321}">
                <p14:modId xmlns:p14="http://schemas.microsoft.com/office/powerpoint/2010/main" val="1654246925"/>
              </p:ext>
            </p:extLst>
          </p:nvPr>
        </p:nvGraphicFramePr>
        <p:xfrm>
          <a:off x="191344" y="706204"/>
          <a:ext cx="11809312" cy="309668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year</a:t>
                      </a:r>
                    </a:p>
                  </a:txBody>
                  <a:tcPr marL="68580" marR="68580" marT="0" marB="0" anchor="ctr"/>
                </a:tc>
                <a:tc>
                  <a:txBody>
                    <a:bodyPr/>
                    <a:lstStyle/>
                    <a:p>
                      <a:pPr algn="l">
                        <a:spcAft>
                          <a:spcPts val="0"/>
                        </a:spcAft>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year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lang="en-US" sz="2000" i="1" kern="1200" dirty="0">
                          <a:solidFill>
                            <a:srgbClr val="FF5D5D"/>
                          </a:solidFill>
                          <a:latin typeface="Liberation Mono"/>
                          <a:ea typeface="+mn-ea"/>
                          <a:cs typeface="+mn-cs"/>
                        </a:rPr>
                        <a:t>interval</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month</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US" sz="1800" kern="1200" dirty="0">
                          <a:solidFill>
                            <a:schemeClr val="tx2"/>
                          </a:solidFill>
                          <a:latin typeface="Liberation Mono"/>
                          <a:ea typeface="+mn-ea"/>
                          <a:cs typeface="+mn-cs"/>
                        </a:rPr>
                        <a:t>month</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day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day</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hour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hour</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minute</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minute</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2510913974"/>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2000" kern="1200" dirty="0">
                          <a:solidFill>
                            <a:schemeClr val="tx2"/>
                          </a:solidFill>
                          <a:latin typeface="Liberation Mono"/>
                          <a:ea typeface="+mn-ea"/>
                          <a:cs typeface="+mn-cs"/>
                        </a:rPr>
                        <a:t>   </a:t>
                      </a:r>
                      <a:r>
                        <a:rPr lang="en-IN" sz="2000" i="1" kern="1200" dirty="0">
                          <a:solidFill>
                            <a:srgbClr val="FF5D5D"/>
                          </a:solidFill>
                          <a:latin typeface="Liberation Mono"/>
                          <a:ea typeface="+mn-ea"/>
                          <a:cs typeface="+mn-cs"/>
                        </a:rPr>
                        <a:t>interval</a:t>
                      </a:r>
                      <a:r>
                        <a:rPr kumimoji="0" lang="en-IN" sz="2000" kern="1200" dirty="0">
                          <a:solidFill>
                            <a:schemeClr val="tx2"/>
                          </a:solidFill>
                          <a:latin typeface="Liberation Mono"/>
                          <a:ea typeface="+mn-ea"/>
                          <a:cs typeface="+mn-cs"/>
                        </a:rPr>
                        <a:t> </a:t>
                      </a:r>
                      <a:r>
                        <a:rPr kumimoji="0" lang="en-IN" sz="2000" kern="1200" dirty="0">
                          <a:solidFill>
                            <a:schemeClr val="tx1"/>
                          </a:solidFill>
                          <a:latin typeface="Liberation Mono"/>
                          <a:ea typeface="+mn-ea"/>
                          <a:cs typeface="+mn-cs"/>
                        </a:rPr>
                        <a:t>second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kern="1200" dirty="0">
                          <a:solidFill>
                            <a:srgbClr val="0077AA"/>
                          </a:solidFill>
                          <a:latin typeface="Liberation Mono"/>
                          <a:ea typeface="+mn-ea"/>
                          <a:cs typeface="+mn-cs"/>
                        </a:rPr>
                        <a:t>SELECT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now</a:t>
                      </a:r>
                      <a:r>
                        <a:rPr kumimoji="0" lang="en-US" sz="1800" kern="1200" dirty="0">
                          <a:solidFill>
                            <a:schemeClr val="tx2"/>
                          </a:solidFill>
                          <a:latin typeface="Liberation Mono"/>
                          <a:ea typeface="+mn-ea"/>
                          <a:cs typeface="+mn-cs"/>
                        </a:rPr>
                        <a:t>()</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b="0" kern="1200" dirty="0">
                          <a:solidFill>
                            <a:schemeClr val="accent4">
                              <a:lumMod val="50000"/>
                            </a:schemeClr>
                          </a:solidFill>
                          <a:effectLst/>
                          <a:latin typeface="Liberation Mono"/>
                          <a:ea typeface="Times New Roman" panose="02020603050405020304" pitchFamily="18" charset="0"/>
                          <a:cs typeface="+mn-cs"/>
                        </a:rPr>
                        <a:t>+ </a:t>
                      </a:r>
                      <a:r>
                        <a:rPr kumimoji="0" lang="en-US" sz="1800" b="0" kern="1200" dirty="0">
                          <a:solidFill>
                            <a:schemeClr val="tx1"/>
                          </a:solidFill>
                          <a:effectLst/>
                          <a:latin typeface="Liberation Mono"/>
                          <a:ea typeface="Times New Roman" panose="02020603050405020304" pitchFamily="18" charset="0"/>
                          <a:cs typeface="+mn-cs"/>
                        </a:rPr>
                        <a:t> </a:t>
                      </a:r>
                      <a:r>
                        <a:rPr lang="en-US" sz="1800" i="1" kern="1200" dirty="0">
                          <a:solidFill>
                            <a:srgbClr val="FF5D5D"/>
                          </a:solidFill>
                          <a:latin typeface="Liberation Mono"/>
                          <a:ea typeface="+mn-ea"/>
                          <a:cs typeface="+mn-cs"/>
                        </a:rPr>
                        <a:t>interval</a:t>
                      </a:r>
                      <a:r>
                        <a:rPr kumimoji="0" lang="en-US" sz="1800" b="0" kern="1200" dirty="0">
                          <a:solidFill>
                            <a:schemeClr val="tx1"/>
                          </a:solidFill>
                          <a:effectLst/>
                          <a:latin typeface="Liberation Mono"/>
                          <a:ea typeface="Times New Roman" panose="02020603050405020304" pitchFamily="18" charset="0"/>
                          <a:cs typeface="+mn-cs"/>
                        </a:rPr>
                        <a:t>  '1' </a:t>
                      </a:r>
                      <a:r>
                        <a:rPr kumimoji="0" lang="en-IN" sz="1800" kern="1200" dirty="0">
                          <a:solidFill>
                            <a:schemeClr val="tx2"/>
                          </a:solidFill>
                          <a:latin typeface="Liberation Mono"/>
                          <a:ea typeface="+mn-ea"/>
                          <a:cs typeface="+mn-cs"/>
                        </a:rPr>
                        <a:t>second</a:t>
                      </a:r>
                      <a:r>
                        <a:rPr kumimoji="0" lang="en-US" sz="1800" b="0" kern="1200" dirty="0">
                          <a:solidFill>
                            <a:schemeClr val="tx1"/>
                          </a:solidFill>
                          <a:effectLst/>
                          <a:latin typeface="Liberation Mono"/>
                          <a:ea typeface="Times New Roman" panose="02020603050405020304" pitchFamily="18" charset="0"/>
                          <a:cs typeface="+mn-cs"/>
                        </a:rPr>
                        <a:t>;</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783831253"/>
                  </a:ext>
                </a:extLst>
              </a:tr>
            </a:tbl>
          </a:graphicData>
        </a:graphic>
      </p:graphicFrame>
    </p:spTree>
    <p:extLst>
      <p:ext uri="{BB962C8B-B14F-4D97-AF65-F5344CB8AC3E}">
        <p14:creationId xmlns:p14="http://schemas.microsoft.com/office/powerpoint/2010/main" val="37358129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date/time format</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2698385"/>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25766451"/>
              </p:ext>
            </p:extLst>
          </p:nvPr>
        </p:nvGraphicFramePr>
        <p:xfrm>
          <a:off x="191344" y="706204"/>
          <a:ext cx="11736000" cy="5768160"/>
        </p:xfrm>
        <a:graphic>
          <a:graphicData uri="http://schemas.openxmlformats.org/drawingml/2006/table">
            <a:tbl>
              <a:tblPr firstRow="1" bandRow="1">
                <a:tableStyleId>{7E9639D4-E3E2-4D34-9284-5A2195B3D0D7}</a:tableStyleId>
              </a:tblPr>
              <a:tblGrid>
                <a:gridCol w="2160000">
                  <a:extLst>
                    <a:ext uri="{9D8B030D-6E8A-4147-A177-3AD203B41FA5}">
                      <a16:colId xmlns:a16="http://schemas.microsoft.com/office/drawing/2014/main" val="20000"/>
                    </a:ext>
                  </a:extLst>
                </a:gridCol>
                <a:gridCol w="3708000">
                  <a:extLst>
                    <a:ext uri="{9D8B030D-6E8A-4147-A177-3AD203B41FA5}">
                      <a16:colId xmlns:a16="http://schemas.microsoft.com/office/drawing/2014/main" val="20001"/>
                    </a:ext>
                  </a:extLst>
                </a:gridCol>
                <a:gridCol w="2160000">
                  <a:extLst>
                    <a:ext uri="{9D8B030D-6E8A-4147-A177-3AD203B41FA5}">
                      <a16:colId xmlns:a16="http://schemas.microsoft.com/office/drawing/2014/main" val="2527582710"/>
                    </a:ext>
                  </a:extLst>
                </a:gridCol>
                <a:gridCol w="3708000">
                  <a:extLst>
                    <a:ext uri="{9D8B030D-6E8A-4147-A177-3AD203B41FA5}">
                      <a16:colId xmlns:a16="http://schemas.microsoft.com/office/drawing/2014/main" val="237531583"/>
                    </a:ext>
                  </a:extLst>
                </a:gridCol>
              </a:tblGrid>
              <a:tr h="467088">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67088">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YYYY </a:t>
                      </a:r>
                      <a:r>
                        <a:rPr kumimoji="0" lang="en-US" sz="2000" kern="1200" dirty="0">
                          <a:solidFill>
                            <a:srgbClr val="803A69"/>
                          </a:solidFill>
                          <a:latin typeface="Liberation Mono"/>
                          <a:ea typeface="+mn-ea"/>
                          <a:cs typeface="+mn-cs"/>
                        </a:rPr>
                        <a:t>/</a:t>
                      </a:r>
                      <a:r>
                        <a:rPr kumimoji="0" lang="en-US" sz="2000" i="1" kern="1200" dirty="0">
                          <a:solidFill>
                            <a:srgbClr val="FF5D5D"/>
                          </a:solidFill>
                          <a:latin typeface="Liberation Mono"/>
                          <a:ea typeface="+mn-ea"/>
                          <a:cs typeface="+mn-cs"/>
                        </a:rPr>
                        <a:t> YY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4 or 2 digit year.</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lgn="l">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Abbreviated name of the day</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67088">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Q</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Quarter of the year(1, 2, 3, 4)</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Day</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The name of the day</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67088">
                <a:tc>
                  <a:txBody>
                    <a:bodyPr/>
                    <a:lstStyle/>
                    <a:p>
                      <a:pPr marL="0" lvl="0" indent="0">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MM</a:t>
                      </a:r>
                      <a:r>
                        <a:rPr kumimoji="0" lang="en-US" sz="2000" kern="1200" dirty="0">
                          <a:solidFill>
                            <a:srgbClr val="803A69"/>
                          </a:solidFill>
                          <a:latin typeface="Liberation Mono"/>
                          <a:ea typeface="+mn-ea"/>
                          <a:cs typeface="+mn-cs"/>
                        </a:rPr>
                        <a:t> / </a:t>
                      </a:r>
                      <a:r>
                        <a:rPr kumimoji="0" lang="en-US" sz="2000" i="1" kern="1200" dirty="0">
                          <a:solidFill>
                            <a:srgbClr val="FF5D5D"/>
                          </a:solidFill>
                          <a:latin typeface="Liberation Mono"/>
                          <a:ea typeface="+mn-ea"/>
                          <a:cs typeface="+mn-cs"/>
                        </a:rPr>
                        <a:t>RM</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Month (01-12; Jan = 01), RM Roman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HH</a:t>
                      </a:r>
                      <a:r>
                        <a:rPr kumimoji="0" lang="en-US" sz="2000" kern="1200" dirty="0">
                          <a:solidFill>
                            <a:srgbClr val="803A69"/>
                          </a:solidFill>
                          <a:latin typeface="Liberation Mono"/>
                          <a:ea typeface="+mn-ea"/>
                          <a:cs typeface="+mn-cs"/>
                        </a:rPr>
                        <a:t> / </a:t>
                      </a:r>
                      <a:r>
                        <a:rPr kumimoji="0" lang="en-US" sz="2000" i="1" kern="1200" dirty="0">
                          <a:solidFill>
                            <a:srgbClr val="FF5D5D"/>
                          </a:solidFill>
                          <a:latin typeface="Liberation Mono"/>
                          <a:ea typeface="+mn-ea"/>
                          <a:cs typeface="+mn-cs"/>
                        </a:rPr>
                        <a:t>HH12</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Hours (1-12)</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Mon</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Abbreviated name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HH24</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Hours (0-23)</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Month</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MI</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Minutes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fmMonth</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The name of the month, without space.</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SS</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Seconds (0-59)</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WW</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a:t>
                      </a:r>
                      <a:r>
                        <a:rPr kumimoji="0" lang="en-US" sz="1800" kern="1200">
                          <a:solidFill>
                            <a:schemeClr val="tx1"/>
                          </a:solidFill>
                          <a:effectLst/>
                          <a:latin typeface="Liberation Mono"/>
                          <a:ea typeface="+mn-ea"/>
                          <a:cs typeface="+mn-cs"/>
                        </a:rPr>
                        <a:t>an year.</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W</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Week of the month.</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a week (1-7)</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92715358"/>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month (1-31)</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720403355"/>
                  </a:ext>
                </a:extLst>
              </a:tr>
              <a:tr h="46708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DDD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Day of the year(1-365)</a:t>
                      </a:r>
                      <a:endParaRPr kumimoji="0" lang="en-IN" sz="1800" kern="1200" dirty="0">
                        <a:solidFill>
                          <a:schemeClr val="tx1"/>
                        </a:solidFill>
                        <a:effectLst/>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079321922"/>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date/time format</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28338752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113672045"/>
              </p:ext>
            </p:extLst>
          </p:nvPr>
        </p:nvGraphicFramePr>
        <p:xfrm>
          <a:off x="191344" y="706204"/>
          <a:ext cx="11809312" cy="615738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2000" kern="1200" dirty="0">
                          <a:solidFill>
                            <a:srgbClr val="803A69"/>
                          </a:solidFill>
                          <a:latin typeface="Liberation Mono"/>
                          <a:ea typeface="+mn-ea"/>
                          <a:cs typeface="+mn-cs"/>
                        </a:rPr>
                        <a:t>  </a:t>
                      </a:r>
                      <a:r>
                        <a:rPr lang="en-US" sz="2000" i="1" kern="1200" dirty="0">
                          <a:solidFill>
                            <a:srgbClr val="FF5D5D"/>
                          </a:solidFill>
                          <a:latin typeface="Liberation Mono"/>
                          <a:ea typeface="+mn-ea"/>
                          <a:cs typeface="+mn-cs"/>
                        </a:rPr>
                        <a:t>case</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expression</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value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else</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end</a:t>
                      </a:r>
                      <a:endParaRPr kumimoji="0" lang="en-IN" sz="2000" i="1" kern="1200" dirty="0">
                        <a:solidFill>
                          <a:srgbClr val="FF5D5D"/>
                        </a:solidFill>
                        <a:latin typeface="Liberation Mono"/>
                        <a:ea typeface="+mn-ea"/>
                        <a:cs typeface="+mn-cs"/>
                      </a:endParaRPr>
                    </a:p>
                  </a:txBody>
                  <a:tcPr marL="68580" marR="68580" marT="0" marB="0" anchor="ctr"/>
                </a:tc>
                <a:tc>
                  <a:txBody>
                    <a:bodyPr/>
                    <a:lstStyle/>
                    <a:p>
                      <a:pPr algn="l">
                        <a:spcAft>
                          <a:spcPts val="0"/>
                        </a:spcAft>
                      </a:pPr>
                      <a:r>
                        <a:rPr lang="en-US" sz="20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20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2000" i="1" kern="1200" dirty="0">
                          <a:solidFill>
                            <a:srgbClr val="FF5D5D"/>
                          </a:solidFill>
                          <a:latin typeface="Liberation Mono"/>
                          <a:ea typeface="+mn-ea"/>
                          <a:cs typeface="+mn-cs"/>
                        </a:rPr>
                        <a:t>case</a:t>
                      </a:r>
                      <a:r>
                        <a:rPr kumimoji="0" lang="en-US" sz="20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10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'SALES'</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20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'PURCHASE'</a:t>
                      </a:r>
                    </a:p>
                    <a:p>
                      <a:pPr algn="l">
                        <a:spcAft>
                          <a:spcPts val="0"/>
                        </a:spcAft>
                      </a:pP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990055"/>
                          </a:solidFill>
                          <a:latin typeface="Liberation Mono"/>
                          <a:ea typeface="+mn-ea"/>
                          <a:cs typeface="+mn-cs"/>
                        </a:rPr>
                        <a:t>30</a:t>
                      </a:r>
                      <a:r>
                        <a:rPr kumimoji="0" lang="en-US" sz="2000" b="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'ACCOUNTING'</a:t>
                      </a:r>
                      <a:r>
                        <a:rPr kumimoji="0" lang="en-US" sz="20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2000" i="1" kern="1200" dirty="0">
                          <a:solidFill>
                            <a:srgbClr val="FF5D5D"/>
                          </a:solidFill>
                          <a:latin typeface="Liberation Mono"/>
                          <a:ea typeface="+mn-ea"/>
                          <a:cs typeface="+mn-cs"/>
                        </a:rPr>
                        <a:t>else</a:t>
                      </a:r>
                      <a:r>
                        <a:rPr kumimoji="0" lang="en-US" sz="2000" b="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'N/A'</a:t>
                      </a:r>
                    </a:p>
                    <a:p>
                      <a:pPr algn="l">
                        <a:spcAft>
                          <a:spcPts val="0"/>
                        </a:spcAft>
                      </a:pPr>
                      <a:r>
                        <a:rPr kumimoji="0" lang="en-US" sz="2000" i="1" kern="1200" dirty="0">
                          <a:solidFill>
                            <a:srgbClr val="FF5D5D"/>
                          </a:solidFill>
                          <a:latin typeface="Liberation Mono"/>
                          <a:ea typeface="+mn-ea"/>
                          <a:cs typeface="+mn-cs"/>
                        </a:rPr>
                        <a:t>end</a:t>
                      </a:r>
                      <a:r>
                        <a:rPr kumimoji="0" lang="en-US" sz="2000" b="0" kern="1200" dirty="0">
                          <a:solidFill>
                            <a:schemeClr val="tx1"/>
                          </a:solidFill>
                          <a:effectLst/>
                          <a:latin typeface="Liberation Mono"/>
                          <a:ea typeface="Times New Roman" panose="02020603050405020304" pitchFamily="18" charset="0"/>
                          <a:cs typeface="+mn-cs"/>
                        </a:rPr>
                        <a:t> R1 </a:t>
                      </a:r>
                      <a:r>
                        <a:rPr lang="en-US" sz="20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20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9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case</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2"/>
                          </a:solidFill>
                          <a:latin typeface="Liberation Mono"/>
                          <a:ea typeface="+mn-ea"/>
                          <a:cs typeface="+mn-cs"/>
                        </a:rPr>
                        <a:t> </a:t>
                      </a:r>
                      <a:r>
                        <a:rPr kumimoji="0" lang="en-US" sz="2000" kern="1200" dirty="0">
                          <a:solidFill>
                            <a:schemeClr val="tx1"/>
                          </a:solidFill>
                          <a:latin typeface="Liberation Mono"/>
                          <a:ea typeface="+mn-ea"/>
                          <a:cs typeface="+mn-cs"/>
                        </a:rPr>
                        <a:t>conndition</a:t>
                      </a: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else</a:t>
                      </a:r>
                      <a:r>
                        <a:rPr kumimoji="0" lang="en-US" sz="2000" kern="1200" dirty="0">
                          <a:solidFill>
                            <a:schemeClr val="tx2"/>
                          </a:solidFill>
                          <a:latin typeface="Liberation Mono"/>
                          <a:ea typeface="+mn-ea"/>
                          <a:cs typeface="+mn-cs"/>
                        </a:rPr>
                        <a:t> </a:t>
                      </a:r>
                    </a:p>
                    <a:p>
                      <a:pPr>
                        <a:spcAft>
                          <a:spcPts val="0"/>
                        </a:spcAft>
                      </a:pPr>
                      <a:r>
                        <a:rPr kumimoji="0" lang="en-US" sz="2000" kern="1200" dirty="0">
                          <a:solidFill>
                            <a:schemeClr val="tx2"/>
                          </a:solidFill>
                          <a:latin typeface="Liberation Mono"/>
                          <a:ea typeface="+mn-ea"/>
                          <a:cs typeface="+mn-cs"/>
                        </a:rPr>
                        <a:t>      </a:t>
                      </a:r>
                      <a:r>
                        <a:rPr kumimoji="0" lang="en-US" sz="2000" i="1" kern="1200" dirty="0">
                          <a:solidFill>
                            <a:schemeClr val="bg2">
                              <a:lumMod val="50000"/>
                            </a:schemeClr>
                          </a:solidFill>
                          <a:latin typeface="Liberation Mono"/>
                          <a:ea typeface="+mn-ea"/>
                          <a:cs typeface="+mn-cs"/>
                        </a:rPr>
                        <a:t>return</a:t>
                      </a:r>
                      <a:r>
                        <a:rPr kumimoji="0" lang="en-US" sz="2000" i="1" kern="1200" dirty="0">
                          <a:solidFill>
                            <a:schemeClr val="tx2"/>
                          </a:solidFill>
                          <a:latin typeface="Liberation Mono"/>
                          <a:ea typeface="+mn-ea"/>
                          <a:cs typeface="+mn-cs"/>
                        </a:rPr>
                        <a:t> </a:t>
                      </a:r>
                      <a:r>
                        <a:rPr kumimoji="0" lang="en-US" sz="2000" i="1" kern="1200" dirty="0">
                          <a:solidFill>
                            <a:schemeClr val="tx1"/>
                          </a:solidFill>
                          <a:latin typeface="Liberation Mono"/>
                          <a:ea typeface="+mn-ea"/>
                          <a:cs typeface="+mn-cs"/>
                        </a:rPr>
                        <a:t>expression</a:t>
                      </a:r>
                      <a:endParaRPr kumimoji="0" lang="en-US" sz="2000" kern="1200" dirty="0">
                        <a:solidFill>
                          <a:schemeClr val="tx1"/>
                        </a:solidFill>
                        <a:latin typeface="Liberation Mono"/>
                        <a:ea typeface="+mn-ea"/>
                        <a:cs typeface="+mn-cs"/>
                      </a:endParaRPr>
                    </a:p>
                    <a:p>
                      <a:pPr>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end</a:t>
                      </a:r>
                    </a:p>
                  </a:txBody>
                  <a:tcPr marL="68580" marR="68580" marT="0" marB="0" anchor="ctr"/>
                </a:tc>
                <a:tc>
                  <a:txBody>
                    <a:bodyPr/>
                    <a:lstStyle/>
                    <a:p>
                      <a:pPr>
                        <a:spcAft>
                          <a:spcPts val="0"/>
                        </a:spcAft>
                      </a:pPr>
                      <a:r>
                        <a:rPr kumimoji="0" lang="en-US" sz="20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20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2000" i="1" kern="1200" dirty="0">
                          <a:solidFill>
                            <a:srgbClr val="FF5D5D"/>
                          </a:solidFill>
                          <a:latin typeface="Liberation Mono"/>
                          <a:ea typeface="+mn-ea"/>
                          <a:cs typeface="+mn-cs"/>
                        </a:rPr>
                        <a:t>case</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10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'SALES'</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20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'PURCHASE'</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when</a:t>
                      </a:r>
                      <a:r>
                        <a:rPr kumimoji="0" lang="en-US" sz="2000" kern="1200" dirty="0">
                          <a:solidFill>
                            <a:schemeClr val="tx1"/>
                          </a:solidFill>
                          <a:effectLst/>
                          <a:latin typeface="Liberation Mono"/>
                          <a:ea typeface="Times New Roman" panose="02020603050405020304" pitchFamily="18" charset="0"/>
                          <a:cs typeface="+mn-cs"/>
                        </a:rPr>
                        <a:t> deptno </a:t>
                      </a:r>
                      <a:r>
                        <a:rPr lang="en-US" sz="2000" kern="1200" dirty="0">
                          <a:solidFill>
                            <a:srgbClr val="A67F59"/>
                          </a:solidFill>
                          <a:latin typeface="Liberation Mono"/>
                          <a:ea typeface="+mn-ea"/>
                          <a:cs typeface="+mn-cs"/>
                        </a:rPr>
                        <a:t>=</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kern="1200" dirty="0">
                          <a:solidFill>
                            <a:srgbClr val="990055"/>
                          </a:solidFill>
                          <a:latin typeface="Liberation Mono"/>
                          <a:ea typeface="+mn-ea"/>
                          <a:cs typeface="+mn-cs"/>
                        </a:rPr>
                        <a:t>30</a:t>
                      </a:r>
                      <a:r>
                        <a:rPr kumimoji="0" lang="en-US" sz="2000" kern="1200" dirty="0">
                          <a:solidFill>
                            <a:schemeClr val="tx1"/>
                          </a:solidFill>
                          <a:effectLst/>
                          <a:latin typeface="Liberation Mono"/>
                          <a:ea typeface="Times New Roman" panose="02020603050405020304" pitchFamily="18" charset="0"/>
                          <a:cs typeface="+mn-cs"/>
                        </a:rPr>
                        <a:t> </a:t>
                      </a:r>
                      <a:r>
                        <a:rPr kumimoji="0" lang="en-US" sz="2000" i="1" kern="1200" dirty="0">
                          <a:solidFill>
                            <a:srgbClr val="FF5D5D"/>
                          </a:solidFill>
                          <a:latin typeface="Liberation Mono"/>
                          <a:ea typeface="+mn-ea"/>
                          <a:cs typeface="+mn-cs"/>
                        </a:rPr>
                        <a:t>then</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'ACCOUNTING'</a:t>
                      </a:r>
                      <a:endParaRPr kumimoji="0" lang="en-US" sz="20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2000" i="1" kern="1200" dirty="0">
                          <a:solidFill>
                            <a:srgbClr val="FF5D5D"/>
                          </a:solidFill>
                          <a:latin typeface="Liberation Mono"/>
                          <a:ea typeface="+mn-ea"/>
                          <a:cs typeface="+mn-cs"/>
                        </a:rPr>
                        <a:t>else</a:t>
                      </a:r>
                      <a:r>
                        <a:rPr kumimoji="0" lang="en-US" sz="2000" kern="1200" dirty="0">
                          <a:solidFill>
                            <a:schemeClr val="tx1"/>
                          </a:solidFill>
                          <a:effectLst/>
                          <a:latin typeface="Liberation Mono"/>
                          <a:ea typeface="Times New Roman" panose="02020603050405020304" pitchFamily="18" charset="0"/>
                          <a:cs typeface="+mn-cs"/>
                        </a:rPr>
                        <a:t> </a:t>
                      </a:r>
                      <a:r>
                        <a:rPr lang="en-US" sz="2000" kern="1200" dirty="0">
                          <a:solidFill>
                            <a:srgbClr val="669900"/>
                          </a:solidFill>
                          <a:latin typeface="Liberation Mono"/>
                          <a:ea typeface="+mn-ea"/>
                          <a:cs typeface="+mn-cs"/>
                        </a:rPr>
                        <a:t>'N/A'</a:t>
                      </a:r>
                      <a:r>
                        <a:rPr kumimoji="0" lang="en-US" sz="20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2000" i="1" kern="1200" dirty="0">
                          <a:solidFill>
                            <a:srgbClr val="FF5D5D"/>
                          </a:solidFill>
                          <a:latin typeface="Liberation Mono"/>
                          <a:ea typeface="+mn-ea"/>
                          <a:cs typeface="+mn-cs"/>
                        </a:rPr>
                        <a:t>end</a:t>
                      </a:r>
                      <a:r>
                        <a:rPr kumimoji="0" lang="en-US" sz="2000" kern="1200" dirty="0">
                          <a:solidFill>
                            <a:schemeClr val="tx1"/>
                          </a:solidFill>
                          <a:effectLst/>
                          <a:latin typeface="Liberation Mono"/>
                          <a:ea typeface="Times New Roman" panose="02020603050405020304" pitchFamily="18" charset="0"/>
                          <a:cs typeface="+mn-cs"/>
                        </a:rPr>
                        <a:t> R2 </a:t>
                      </a:r>
                      <a:r>
                        <a:rPr kumimoji="0" lang="en-US" sz="20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20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9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cast</a:t>
                      </a:r>
                      <a:r>
                        <a:rPr kumimoji="0" lang="en-IN" sz="1800" kern="1200" dirty="0">
                          <a:solidFill>
                            <a:schemeClr val="tx1"/>
                          </a:solidFill>
                          <a:latin typeface="Liberation Mono"/>
                          <a:ea typeface="+mn-ea"/>
                          <a:cs typeface="+mn-cs"/>
                        </a:rPr>
                        <a:t>( value AS dataType )</a:t>
                      </a:r>
                    </a:p>
                  </a:txBody>
                  <a:tcPr marL="68580" marR="68580" marT="0" marB="0" anchor="ctr"/>
                </a:tc>
                <a:tc>
                  <a:txBody>
                    <a:bodyPr/>
                    <a:lstStyle/>
                    <a:p>
                      <a:pPr>
                        <a:spcAft>
                          <a:spcPts val="0"/>
                        </a:spcAft>
                      </a:pPr>
                      <a:r>
                        <a:rPr kumimoji="0" lang="en-US" sz="20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2000" kern="1200" dirty="0">
                          <a:solidFill>
                            <a:schemeClr val="tx1"/>
                          </a:solidFill>
                          <a:effectLst/>
                          <a:latin typeface="Liberation Mono"/>
                          <a:ea typeface="+mn-ea"/>
                          <a:cs typeface="+mn-cs"/>
                        </a:rPr>
                        <a:t>CALL </a:t>
                      </a:r>
                      <a:r>
                        <a:rPr kumimoji="0" lang="en-US" sz="2000" i="1" kern="1200" dirty="0">
                          <a:solidFill>
                            <a:srgbClr val="FF5D5D"/>
                          </a:solidFill>
                          <a:latin typeface="Liberation Mono"/>
                          <a:ea typeface="+mn-ea"/>
                          <a:cs typeface="+mn-cs"/>
                        </a:rPr>
                        <a:t>cast</a:t>
                      </a:r>
                      <a:r>
                        <a:rPr kumimoji="0" lang="en-US" sz="2000" kern="1200" dirty="0">
                          <a:solidFill>
                            <a:schemeClr val="tx1"/>
                          </a:solidFill>
                          <a:effectLst/>
                          <a:latin typeface="Liberation Mono"/>
                          <a:ea typeface="+mn-ea"/>
                          <a:cs typeface="+mn-cs"/>
                        </a:rPr>
                        <a:t> (123.456 AS </a:t>
                      </a:r>
                      <a:r>
                        <a:rPr lang="en-US" sz="2000" kern="1200" dirty="0">
                          <a:solidFill>
                            <a:srgbClr val="834689"/>
                          </a:solidFill>
                          <a:latin typeface="Liberation Mono"/>
                          <a:ea typeface="+mn-ea"/>
                          <a:cs typeface="Arial" panose="020B0604020202020204" pitchFamily="34" charset="0"/>
                        </a:rPr>
                        <a:t>INT</a:t>
                      </a:r>
                      <a:r>
                        <a:rPr kumimoji="0" lang="en-US" sz="2000" kern="1200" dirty="0">
                          <a:solidFill>
                            <a:schemeClr val="tx1"/>
                          </a:solidFill>
                          <a:effectLst/>
                          <a:latin typeface="Liberation Mono"/>
                          <a:ea typeface="+mn-ea"/>
                          <a:cs typeface="+mn-cs"/>
                        </a:rPr>
                        <a:t>);</a:t>
                      </a:r>
                    </a:p>
                    <a:p>
                      <a:pPr>
                        <a:spcAft>
                          <a:spcPts val="0"/>
                        </a:spcAft>
                      </a:pPr>
                      <a:endParaRPr kumimoji="0" lang="en-IN" sz="9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314860230"/>
              </p:ext>
            </p:extLst>
          </p:nvPr>
        </p:nvGraphicFramePr>
        <p:xfrm>
          <a:off x="191344" y="706204"/>
          <a:ext cx="11809312" cy="6050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2000" kern="1200" dirty="0">
                          <a:solidFill>
                            <a:srgbClr val="803A69"/>
                          </a:solidFill>
                          <a:latin typeface="Liberation Mono"/>
                          <a:ea typeface="+mn-ea"/>
                          <a:cs typeface="+mn-cs"/>
                        </a:rPr>
                        <a:t>  </a:t>
                      </a:r>
                      <a:r>
                        <a:rPr lang="en-IN" sz="2000" i="1" kern="1200" dirty="0">
                          <a:solidFill>
                            <a:srgbClr val="FF5D5D"/>
                          </a:solidFill>
                          <a:latin typeface="Liberation Mono"/>
                          <a:ea typeface="+mn-ea"/>
                          <a:cs typeface="+mn-cs"/>
                        </a:rPr>
                        <a:t>currval</a:t>
                      </a:r>
                      <a:r>
                        <a:rPr kumimoji="0" lang="en-IN" sz="2000" kern="1200" dirty="0">
                          <a:solidFill>
                            <a:schemeClr val="tx1"/>
                          </a:solidFill>
                          <a:latin typeface="Liberation Mono"/>
                          <a:ea typeface="+mn-ea"/>
                          <a:cs typeface="+mn-cs"/>
                        </a:rPr>
                        <a:t>( 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2000" kern="1200" dirty="0">
                          <a:solidFill>
                            <a:schemeClr val="tx2"/>
                          </a:solidFill>
                          <a:latin typeface="Liberation Mono"/>
                          <a:ea typeface="+mn-ea"/>
                          <a:cs typeface="+mn-cs"/>
                        </a:rPr>
                        <a:t>  </a:t>
                      </a:r>
                      <a:r>
                        <a:rPr kumimoji="0" lang="en-IN" sz="2000" i="1" kern="1200" dirty="0">
                          <a:solidFill>
                            <a:srgbClr val="FF5D5D"/>
                          </a:solidFill>
                          <a:latin typeface="Liberation Mono"/>
                          <a:ea typeface="+mn-ea"/>
                          <a:cs typeface="+mn-cs"/>
                        </a:rPr>
                        <a:t>nextval</a:t>
                      </a:r>
                      <a:r>
                        <a:rPr kumimoji="0" lang="en-IN" sz="2000" kern="1200" dirty="0">
                          <a:solidFill>
                            <a:schemeClr val="tx1"/>
                          </a:solidFill>
                          <a:latin typeface="Liberation Mono"/>
                          <a:ea typeface="+mn-ea"/>
                          <a:cs typeface="+mn-cs"/>
                        </a:rPr>
                        <a:t>( sequenceString )</a:t>
                      </a:r>
                      <a:endParaRPr kumimoji="0" lang="en-US"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rownum</a:t>
                      </a:r>
                      <a:r>
                        <a:rPr kumimoji="0" lang="en-US" sz="2000" kern="1200" dirty="0">
                          <a:solidFill>
                            <a:schemeClr val="tx2"/>
                          </a:solidFill>
                          <a:latin typeface="Liberation Mono"/>
                          <a:ea typeface="+mn-ea"/>
                          <a:cs typeface="+mn-cs"/>
                        </a:rPr>
                        <a:t>()</a:t>
                      </a:r>
                      <a:endParaRPr kumimoji="0" lang="en-IN" sz="20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a:t>
                      </a:r>
                      <a:r>
                        <a:rPr kumimoji="0" lang="en-US" sz="1800" b="0" kern="1200" dirty="0">
                          <a:solidFill>
                            <a:srgbClr val="C00000"/>
                          </a:solidFill>
                          <a:effectLst/>
                          <a:latin typeface="Liberation Mono"/>
                          <a:ea typeface="+mn-ea"/>
                          <a:cs typeface="+mn-cs"/>
                        </a:rPr>
                        <a:t>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kern="1200" dirty="0">
                          <a:solidFill>
                            <a:srgbClr val="803A69"/>
                          </a:solidFill>
                          <a:latin typeface="Liberation Mono"/>
                          <a:ea typeface="+mn-ea"/>
                          <a:cs typeface="+mn-cs"/>
                        </a:rPr>
                        <a:t>_</a:t>
                      </a:r>
                      <a:r>
                        <a:rPr kumimoji="0" lang="en-US" sz="2000" i="1" kern="1200" dirty="0">
                          <a:solidFill>
                            <a:srgbClr val="FF5D5D"/>
                          </a:solidFill>
                          <a:latin typeface="Liberation Mono"/>
                          <a:ea typeface="+mn-ea"/>
                          <a:cs typeface="+mn-cs"/>
                        </a:rPr>
                        <a:t>rowid</a:t>
                      </a:r>
                      <a:r>
                        <a:rPr kumimoji="0" lang="en-US" sz="2000" kern="1200" dirty="0">
                          <a:solidFill>
                            <a:srgbClr val="803A69"/>
                          </a:solidFill>
                          <a:latin typeface="Liberation Mono"/>
                          <a:ea typeface="+mn-ea"/>
                          <a:cs typeface="+mn-cs"/>
                        </a:rPr>
                        <a:t>_ </a:t>
                      </a:r>
                      <a:endParaRPr kumimoji="0" lang="en-IN" sz="2000" kern="1200" dirty="0">
                        <a:solidFill>
                          <a:srgbClr val="803A69"/>
                        </a:solidFill>
                        <a:latin typeface="Liberation Mono"/>
                        <a:ea typeface="+mn-ea"/>
                        <a:cs typeface="+mn-cs"/>
                      </a:endParaRPr>
                    </a:p>
                  </a:txBody>
                  <a:tcPr marL="68580" marR="68580" marT="0" marB="0" anchor="ctr"/>
                </a:tc>
                <a:tc>
                  <a:txBody>
                    <a:bodyPr/>
                    <a:lstStyle/>
                    <a:p>
                      <a:pPr>
                        <a:spcAft>
                          <a:spcPts val="0"/>
                        </a:spcAft>
                      </a:pPr>
                      <a:r>
                        <a:rPr kumimoji="0" lang="en-IN" sz="1800" b="0" i="0" kern="1200" dirty="0">
                          <a:solidFill>
                            <a:schemeClr val="tx1"/>
                          </a:solidFill>
                          <a:effectLst/>
                          <a:latin typeface="Liberation Mono"/>
                          <a:ea typeface="+mn-ea"/>
                          <a:cs typeface="+mn-cs"/>
                        </a:rPr>
                        <a:t>pseudo-column</a:t>
                      </a:r>
                    </a:p>
                    <a:p>
                      <a:pPr>
                        <a:spcAft>
                          <a:spcPts val="0"/>
                        </a:spcAft>
                      </a:pPr>
                      <a:endParaRPr kumimoji="0" lang="en-IN" sz="800" kern="1200" dirty="0">
                        <a:solidFill>
                          <a:schemeClr val="tx1"/>
                        </a:solidFill>
                        <a:effectLst/>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_</a:t>
                      </a:r>
                      <a:r>
                        <a:rPr kumimoji="0" lang="en-US" sz="1800" kern="1200" dirty="0">
                          <a:solidFill>
                            <a:srgbClr val="803A69"/>
                          </a:solidFill>
                          <a:latin typeface="Liberation Mono"/>
                          <a:ea typeface="+mn-ea"/>
                          <a:cs typeface="+mn-cs"/>
                        </a:rPr>
                        <a:t>ROWID_</a:t>
                      </a:r>
                      <a:r>
                        <a:rPr kumimoji="0" lang="en-US" sz="1800" kern="1200" dirty="0">
                          <a:solidFill>
                            <a:schemeClr val="tx1"/>
                          </a:solidFill>
                          <a:latin typeface="Liberation Mono"/>
                          <a:ea typeface="+mn-ea"/>
                          <a:cs typeface="+mn-cs"/>
                        </a:rPr>
                        <a:t>,</a:t>
                      </a:r>
                      <a:r>
                        <a:rPr kumimoji="0" lang="en-US" sz="1800" kern="1200" dirty="0">
                          <a:solidFill>
                            <a:schemeClr val="tx1"/>
                          </a:solidFill>
                          <a:effectLst/>
                          <a:latin typeface="Liberation Mono"/>
                          <a:ea typeface="+mn-ea"/>
                          <a:cs typeface="+mn-cs"/>
                        </a:rPr>
                        <a:t> emp.</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 WHERE _</a:t>
                      </a:r>
                      <a:r>
                        <a:rPr kumimoji="0" lang="en-US" sz="1800" kern="1200" dirty="0">
                          <a:solidFill>
                            <a:srgbClr val="803A69"/>
                          </a:solidFill>
                          <a:latin typeface="Liberation Mono"/>
                          <a:ea typeface="+mn-ea"/>
                          <a:cs typeface="+mn-cs"/>
                        </a:rPr>
                        <a:t>ROWID_ </a:t>
                      </a:r>
                      <a:r>
                        <a:rPr kumimoji="0" lang="en-US" sz="1800" kern="1200" dirty="0">
                          <a:solidFill>
                            <a:schemeClr val="tx1"/>
                          </a:solidFill>
                          <a:effectLst/>
                          <a:latin typeface="Liberation Mono"/>
                          <a:ea typeface="Times New Roman" panose="02020603050405020304" pitchFamily="18" charset="0"/>
                          <a:cs typeface="+mn-cs"/>
                        </a:rPr>
                        <a:t>=</a:t>
                      </a:r>
                      <a:r>
                        <a:rPr kumimoji="0" lang="en-US" sz="1800" kern="1200" dirty="0">
                          <a:solidFill>
                            <a:srgbClr val="803A69"/>
                          </a:solidFill>
                          <a:latin typeface="Liberation Mono"/>
                          <a:ea typeface="+mn-ea"/>
                          <a:cs typeface="+mn-cs"/>
                        </a:rPr>
                        <a:t> </a:t>
                      </a:r>
                      <a:r>
                        <a:rPr kumimoji="0" lang="en-US" sz="1800" kern="1200" dirty="0">
                          <a:solidFill>
                            <a:srgbClr val="990055"/>
                          </a:solidFill>
                          <a:latin typeface="Liberation Mono"/>
                          <a:ea typeface="+mn-ea"/>
                          <a:cs typeface="+mn-cs"/>
                        </a:rPr>
                        <a:t>7</a:t>
                      </a:r>
                      <a:r>
                        <a:rPr kumimoji="0" lang="en-US" sz="1800" kern="1200" dirty="0">
                          <a:solidFill>
                            <a:schemeClr val="tx1"/>
                          </a:solidFill>
                          <a:effectLst/>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16226046"/>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5952B26-3FC7-3B0C-9917-406D8938B9A7}"/>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ROWNUM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TextBox 3">
            <a:extLst>
              <a:ext uri="{FF2B5EF4-FFF2-40B4-BE49-F238E27FC236}">
                <a16:creationId xmlns:a16="http://schemas.microsoft.com/office/drawing/2014/main" id="{F0441CED-F05E-AA66-6839-33C8E623C63E}"/>
              </a:ext>
            </a:extLst>
          </p:cNvPr>
          <p:cNvSpPr txBox="1"/>
          <p:nvPr/>
        </p:nvSpPr>
        <p:spPr>
          <a:xfrm>
            <a:off x="335360" y="1124744"/>
            <a:ext cx="11521280" cy="156966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(job)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EXCEPT</a:t>
            </a:r>
            <a:r>
              <a:rPr lang="en-IN" dirty="0">
                <a:latin typeface="Liberation Mono"/>
              </a:rPr>
              <a:t>(</a:t>
            </a:r>
            <a:r>
              <a:rPr lang="en-IN" i="1" dirty="0">
                <a:solidFill>
                  <a:srgbClr val="FF5D5D"/>
                </a:solidFill>
                <a:latin typeface="Liberation Mono"/>
              </a:rPr>
              <a:t>rownum</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FF0000"/>
                </a:solidFill>
                <a:latin typeface="Liberation Mono"/>
              </a:rPr>
              <a:t>// error</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i="1" dirty="0">
                <a:solidFill>
                  <a:srgbClr val="FF5D5D"/>
                </a:solidFill>
                <a:latin typeface="Liberation Mono"/>
              </a:rPr>
              <a:t>rownum</a:t>
            </a:r>
            <a:r>
              <a:rPr lang="en-IN" dirty="0">
                <a:latin typeface="Liberation Mono"/>
              </a:rPr>
              <a:t>() </a:t>
            </a:r>
            <a:r>
              <a:rPr lang="en-IN" dirty="0">
                <a:solidFill>
                  <a:srgbClr val="A67F59"/>
                </a:solidFill>
                <a:latin typeface="Liberation Mono"/>
              </a:rPr>
              <a:t>=</a:t>
            </a:r>
            <a:r>
              <a:rPr lang="en-IN" dirty="0">
                <a:latin typeface="Liberation Mono"/>
              </a:rPr>
              <a:t> 5; </a:t>
            </a:r>
            <a:r>
              <a:rPr lang="en-IN" dirty="0">
                <a:solidFill>
                  <a:srgbClr val="FF0000"/>
                </a:solidFill>
                <a:latin typeface="Liberation Mono"/>
              </a:rPr>
              <a:t>// Empty Result set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rownum</a:t>
            </a:r>
            <a:r>
              <a:rPr lang="en-IN" dirty="0">
                <a:latin typeface="Liberation Mono"/>
              </a:rPr>
              <a:t>(),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WHERE</a:t>
            </a:r>
            <a:r>
              <a:rPr lang="en-IN" dirty="0">
                <a:latin typeface="Liberation Mono"/>
              </a:rPr>
              <a:t> </a:t>
            </a:r>
            <a:r>
              <a:rPr lang="en-IN" i="1" dirty="0">
                <a:solidFill>
                  <a:srgbClr val="FF5D5D"/>
                </a:solidFill>
                <a:latin typeface="Liberation Mono"/>
              </a:rPr>
              <a:t>rownum</a:t>
            </a:r>
            <a:r>
              <a:rPr lang="en-IN" dirty="0">
                <a:latin typeface="Liberation Mono"/>
              </a:rPr>
              <a:t>() </a:t>
            </a:r>
            <a:r>
              <a:rPr lang="en-IN" dirty="0">
                <a:solidFill>
                  <a:srgbClr val="A67F59"/>
                </a:solidFill>
                <a:latin typeface="Liberation Mono"/>
              </a:rPr>
              <a:t>&lt;</a:t>
            </a:r>
            <a:r>
              <a:rPr lang="en-IN" dirty="0">
                <a:latin typeface="Liberation Mono"/>
              </a:rPr>
              <a:t> 5;</a:t>
            </a:r>
          </a:p>
        </p:txBody>
      </p:sp>
    </p:spTree>
    <p:extLst>
      <p:ext uri="{BB962C8B-B14F-4D97-AF65-F5344CB8AC3E}">
        <p14:creationId xmlns:p14="http://schemas.microsoft.com/office/powerpoint/2010/main" val="318975608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577516582"/>
              </p:ext>
            </p:extLst>
          </p:nvPr>
        </p:nvGraphicFramePr>
        <p:xfrm>
          <a:off x="191344" y="706204"/>
          <a:ext cx="11809312" cy="516678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1" kern="1200" dirty="0">
                          <a:solidFill>
                            <a:srgbClr val="B7F7E2"/>
                          </a:solidFill>
                          <a:latin typeface="Arial" panose="020B0604020202020204" pitchFamily="34" charset="0"/>
                          <a:ea typeface="+mn-ea"/>
                          <a:cs typeface="Arial" panose="020B0604020202020204" pitchFamily="34" charset="0"/>
                        </a:rPr>
                        <a:t>E</a:t>
                      </a:r>
                      <a:r>
                        <a:rPr kumimoji="0" lang="en-IN" sz="2000" b="1" kern="1200" dirty="0">
                          <a:solidFill>
                            <a:srgbClr val="B7F7E2"/>
                          </a:solidFill>
                          <a:latin typeface="Arial" panose="020B0604020202020204" pitchFamily="34" charset="0"/>
                          <a:ea typeface="+mn-ea"/>
                          <a:cs typeface="Arial" panose="020B0604020202020204" pitchFamily="34" charset="0"/>
                        </a:rPr>
                        <a:t>xplanation</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2000" kern="1200" dirty="0">
                          <a:solidFill>
                            <a:srgbClr val="803A69"/>
                          </a:solidFill>
                          <a:latin typeface="Liberation Mono"/>
                          <a:ea typeface="+mn-ea"/>
                          <a:cs typeface="+mn-cs"/>
                        </a:rPr>
                        <a:t>  </a:t>
                      </a:r>
                      <a:r>
                        <a:rPr lang="en-US" sz="2000" i="1" kern="1200" dirty="0">
                          <a:solidFill>
                            <a:srgbClr val="FF5D5D"/>
                          </a:solidFill>
                          <a:latin typeface="Liberation Mono"/>
                          <a:ea typeface="+mn-ea"/>
                          <a:cs typeface="+mn-cs"/>
                        </a:rPr>
                        <a:t>nvl</a:t>
                      </a:r>
                      <a:r>
                        <a:rPr kumimoji="0" lang="en-US" sz="2000" kern="1200" dirty="0">
                          <a:solidFill>
                            <a:schemeClr val="tx1"/>
                          </a:solidFill>
                          <a:latin typeface="Liberation Mono"/>
                          <a:ea typeface="+mn-ea"/>
                          <a:cs typeface="+mn-cs"/>
                        </a:rPr>
                        <a:t>(testValue, returnValue)</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a:t>
                      </a:r>
                      <a:r>
                        <a:rPr kumimoji="0" lang="en-US" b="1" i="0" kern="1200" dirty="0">
                          <a:solidFill>
                            <a:schemeClr val="tx1"/>
                          </a:solidFill>
                          <a:effectLst/>
                          <a:latin typeface="Liberation Mono"/>
                          <a:ea typeface="+mn-ea"/>
                          <a:cs typeface="+mn-cs"/>
                        </a:rPr>
                        <a:t>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i="1" kern="1200" dirty="0">
                          <a:solidFill>
                            <a:srgbClr val="FF5D5D"/>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2000" kern="1200" dirty="0">
                          <a:solidFill>
                            <a:schemeClr val="tx2"/>
                          </a:solidFill>
                          <a:latin typeface="Liberation Mono"/>
                          <a:ea typeface="+mn-ea"/>
                          <a:cs typeface="+mn-cs"/>
                        </a:rPr>
                        <a:t>  </a:t>
                      </a:r>
                      <a:r>
                        <a:rPr kumimoji="0" lang="en-US" sz="2000" i="1" kern="1200" dirty="0">
                          <a:solidFill>
                            <a:srgbClr val="FF5D5D"/>
                          </a:solidFill>
                          <a:latin typeface="Liberation Mono"/>
                          <a:ea typeface="+mn-ea"/>
                          <a:cs typeface="+mn-cs"/>
                        </a:rPr>
                        <a:t>nvl2</a:t>
                      </a:r>
                      <a:r>
                        <a:rPr kumimoji="0" lang="en-US" sz="2000" kern="1200" dirty="0">
                          <a:solidFill>
                            <a:schemeClr val="tx1"/>
                          </a:solidFill>
                          <a:latin typeface="Liberation Mono"/>
                          <a:ea typeface="+mn-ea"/>
                          <a:cs typeface="+mn-cs"/>
                        </a:rPr>
                        <a:t>(testValue, aValue, bValue)</a:t>
                      </a:r>
                      <a:endParaRPr kumimoji="0" lang="en-IN" sz="20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i="1" kern="1200" dirty="0">
                          <a:solidFill>
                            <a:srgbClr val="FF5D5D"/>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2000" kern="1200" dirty="0">
                          <a:solidFill>
                            <a:srgbClr val="803A69"/>
                          </a:solidFill>
                          <a:latin typeface="Liberation Mono"/>
                          <a:ea typeface="+mn-ea"/>
                          <a:cs typeface="+mn-cs"/>
                        </a:rPr>
                        <a:t>  </a:t>
                      </a:r>
                      <a:r>
                        <a:rPr kumimoji="0" lang="en-US" sz="2000" i="1" kern="1200" dirty="0">
                          <a:solidFill>
                            <a:srgbClr val="FF5D5D"/>
                          </a:solidFill>
                          <a:latin typeface="Liberation Mono"/>
                          <a:ea typeface="+mn-ea"/>
                          <a:cs typeface="+mn-cs"/>
                        </a:rPr>
                        <a:t>listagg</a:t>
                      </a:r>
                      <a:r>
                        <a:rPr kumimoji="0" lang="en-US" sz="2000" kern="1200" dirty="0">
                          <a:solidFill>
                            <a:schemeClr val="tx2"/>
                          </a:solidFill>
                          <a:latin typeface="Liberation Mono"/>
                          <a:ea typeface="+mn-ea"/>
                          <a:cs typeface="+mn-cs"/>
                        </a:rPr>
                        <a:t>( { DISTINCT </a:t>
                      </a:r>
                      <a:r>
                        <a:rPr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ALL } fieldName, 'separatorString' [ </a:t>
                      </a:r>
                      <a:r>
                        <a:rPr kumimoji="0" lang="en-US" sz="2000" kern="1200" dirty="0">
                          <a:solidFill>
                            <a:srgbClr val="0077AA"/>
                          </a:solidFill>
                          <a:latin typeface="Liberation Mono"/>
                          <a:ea typeface="+mn-ea"/>
                          <a:cs typeface="Times New Roman" panose="02020603050405020304" pitchFamily="18" charset="0"/>
                        </a:rPr>
                        <a:t>WITHIN</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GROUP</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ORDER</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BY</a:t>
                      </a:r>
                      <a:r>
                        <a:rPr kumimoji="0" lang="en-US" sz="2000" kern="1200" dirty="0">
                          <a:solidFill>
                            <a:schemeClr val="tx2"/>
                          </a:solidFill>
                          <a:latin typeface="Liberation Mono"/>
                          <a:ea typeface="+mn-ea"/>
                          <a:cs typeface="+mn-cs"/>
                        </a:rPr>
                        <a:t> fieldName { </a:t>
                      </a:r>
                      <a:r>
                        <a:rPr kumimoji="0" lang="en-US" sz="2000" kern="1200" dirty="0">
                          <a:solidFill>
                            <a:srgbClr val="0077AA"/>
                          </a:solidFill>
                          <a:latin typeface="Liberation Mono"/>
                          <a:ea typeface="+mn-ea"/>
                          <a:cs typeface="Times New Roman" panose="02020603050405020304" pitchFamily="18" charset="0"/>
                        </a:rPr>
                        <a:t>ASC</a:t>
                      </a:r>
                      <a:r>
                        <a:rPr kumimoji="0" lang="en-US" sz="2000" kern="1200" dirty="0">
                          <a:solidFill>
                            <a:schemeClr val="tx2"/>
                          </a:solidFill>
                          <a:latin typeface="Liberation Mono"/>
                          <a:ea typeface="+mn-ea"/>
                          <a:cs typeface="+mn-cs"/>
                        </a:rPr>
                        <a:t> </a:t>
                      </a:r>
                      <a:r>
                        <a:rPr kumimoji="0"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DESC</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NULLS</a:t>
                      </a:r>
                      <a:r>
                        <a:rPr kumimoji="0" lang="en-US" sz="2000" kern="1200" dirty="0">
                          <a:solidFill>
                            <a:schemeClr val="tx2"/>
                          </a:solidFill>
                          <a:latin typeface="Liberation Mono"/>
                          <a:ea typeface="+mn-ea"/>
                          <a:cs typeface="+mn-cs"/>
                        </a:rPr>
                        <a:t> { </a:t>
                      </a:r>
                      <a:r>
                        <a:rPr kumimoji="0" lang="en-US" sz="2000" kern="1200" dirty="0">
                          <a:solidFill>
                            <a:srgbClr val="0077AA"/>
                          </a:solidFill>
                          <a:latin typeface="Liberation Mono"/>
                          <a:ea typeface="+mn-ea"/>
                          <a:cs typeface="Times New Roman" panose="02020603050405020304" pitchFamily="18" charset="0"/>
                        </a:rPr>
                        <a:t>FIRST</a:t>
                      </a:r>
                      <a:r>
                        <a:rPr kumimoji="0" lang="en-US" sz="2000" kern="1200" dirty="0">
                          <a:solidFill>
                            <a:schemeClr val="tx2"/>
                          </a:solidFill>
                          <a:latin typeface="Liberation Mono"/>
                          <a:ea typeface="+mn-ea"/>
                          <a:cs typeface="+mn-cs"/>
                        </a:rPr>
                        <a:t> </a:t>
                      </a:r>
                      <a:r>
                        <a:rPr kumimoji="0" lang="en-US" sz="2000" kern="1200" dirty="0">
                          <a:solidFill>
                            <a:schemeClr val="bg1">
                              <a:lumMod val="65000"/>
                            </a:schemeClr>
                          </a:solidFill>
                          <a:latin typeface="Liberation Mono"/>
                          <a:ea typeface="+mn-ea"/>
                          <a:cs typeface="Arial" panose="020B0604020202020204" pitchFamily="34" charset="0"/>
                        </a:rPr>
                        <a:t>|</a:t>
                      </a:r>
                      <a:r>
                        <a:rPr kumimoji="0" lang="en-US" sz="2000" kern="1200" dirty="0">
                          <a:solidFill>
                            <a:schemeClr val="tx2"/>
                          </a:solidFill>
                          <a:latin typeface="Liberation Mono"/>
                          <a:ea typeface="+mn-ea"/>
                          <a:cs typeface="+mn-cs"/>
                        </a:rPr>
                        <a:t> </a:t>
                      </a:r>
                      <a:r>
                        <a:rPr kumimoji="0" lang="en-US" sz="2000" kern="1200" dirty="0">
                          <a:solidFill>
                            <a:srgbClr val="0077AA"/>
                          </a:solidFill>
                          <a:latin typeface="Liberation Mono"/>
                          <a:ea typeface="+mn-ea"/>
                          <a:cs typeface="Times New Roman" panose="02020603050405020304" pitchFamily="18" charset="0"/>
                        </a:rPr>
                        <a:t>LAST</a:t>
                      </a:r>
                      <a:r>
                        <a:rPr kumimoji="0" lang="en-US" sz="2000" kern="1200" dirty="0">
                          <a:solidFill>
                            <a:schemeClr val="tx2"/>
                          </a:solidFill>
                          <a:latin typeface="Liberation Mono"/>
                          <a:ea typeface="+mn-ea"/>
                          <a:cs typeface="+mn-cs"/>
                        </a:rPr>
                        <a:t> } ) ]</a:t>
                      </a:r>
                      <a:endParaRPr kumimoji="0" lang="en-IN" sz="20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i="1" kern="1200" dirty="0">
                          <a:solidFill>
                            <a:srgbClr val="FF5D5D"/>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i="1" kern="1200" dirty="0">
                          <a:solidFill>
                            <a:srgbClr val="FF5D5D"/>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969770"/>
          </a:xfrm>
          <a:prstGeom prst="rect">
            <a:avLst/>
          </a:prstGeom>
        </p:spPr>
        <p:txBody>
          <a:bodyPr wrap="square">
            <a:spAutoFit/>
          </a:bodyPr>
          <a:lstStyle/>
          <a:p>
            <a:pPr marL="342900" indent="-342900">
              <a:buFont typeface="Wingdings" panose="05000000000000000000" pitchFamily="2" charset="2"/>
              <a:buChar char="Ø"/>
            </a:pPr>
            <a:r>
              <a:rPr lang="en-US" i="1" dirty="0">
                <a:solidFill>
                  <a:srgbClr val="FF5D5D"/>
                </a:solidFill>
                <a:latin typeface="Liberation Mono"/>
              </a:rPr>
              <a:t>rank</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 </a:t>
            </a:r>
            <a:r>
              <a:rPr lang="en-US" i="1" dirty="0">
                <a:solidFill>
                  <a:srgbClr val="0077AA"/>
                </a:solidFill>
                <a:latin typeface="Liberation Mono"/>
              </a:rPr>
              <a:t>PARTITION</a:t>
            </a:r>
            <a:r>
              <a:rPr lang="en-US" i="1" dirty="0">
                <a:solidFill>
                  <a:srgbClr val="803A69"/>
                </a:solidFill>
                <a:latin typeface="Liberation Mono"/>
              </a:rPr>
              <a:t> </a:t>
            </a:r>
            <a:r>
              <a:rPr lang="en-US" i="1" dirty="0">
                <a:solidFill>
                  <a:srgbClr val="0077AA"/>
                </a:solidFill>
                <a:latin typeface="Liberation Mono"/>
              </a:rPr>
              <a:t>BY</a:t>
            </a:r>
            <a:r>
              <a:rPr lang="en-US" i="1"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dense_rank</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row_number</a:t>
            </a:r>
            <a:r>
              <a:rPr lang="en-US" dirty="0">
                <a:solidFill>
                  <a:srgbClr val="803A69"/>
                </a:solidFill>
                <a:latin typeface="Liberation Mono"/>
              </a:rPr>
              <a:t>() </a:t>
            </a:r>
            <a:r>
              <a:rPr lang="en-US" i="1" dirty="0">
                <a:solidFill>
                  <a:srgbClr val="FF5D5D"/>
                </a:solidFill>
                <a:latin typeface="Liberation Mono"/>
              </a:rPr>
              <a:t>over</a:t>
            </a:r>
            <a:r>
              <a:rPr lang="en-US" dirty="0">
                <a:solidFill>
                  <a:srgbClr val="803A69"/>
                </a:solidFill>
                <a:latin typeface="Liberation Mono"/>
              </a:rPr>
              <a:t>(</a:t>
            </a:r>
            <a:r>
              <a:rPr lang="en-US" dirty="0">
                <a:latin typeface="Liberation Mono"/>
              </a:rPr>
              <a:t>[</a:t>
            </a:r>
            <a:r>
              <a:rPr lang="en-US" dirty="0">
                <a:solidFill>
                  <a:srgbClr val="803A69"/>
                </a:solidFill>
                <a:latin typeface="Liberation Mono"/>
              </a:rPr>
              <a:t> </a:t>
            </a:r>
            <a:r>
              <a:rPr lang="en-US" dirty="0">
                <a:solidFill>
                  <a:srgbClr val="0077AA"/>
                </a:solidFill>
                <a:latin typeface="Liberation Mono"/>
              </a:rPr>
              <a:t>PARTITION</a:t>
            </a:r>
            <a:r>
              <a:rPr lang="en-US" dirty="0">
                <a:solidFill>
                  <a:srgbClr val="803A69"/>
                </a:solidFill>
                <a:latin typeface="Liberation Mono"/>
              </a:rPr>
              <a:t> </a:t>
            </a:r>
            <a:r>
              <a:rPr lang="en-US" dirty="0">
                <a:solidFill>
                  <a:srgbClr val="0077AA"/>
                </a:solidFill>
                <a:latin typeface="Liberation Mono"/>
              </a:rPr>
              <a:t>BY</a:t>
            </a:r>
            <a:r>
              <a:rPr lang="en-US" dirty="0">
                <a:solidFill>
                  <a:srgbClr val="803A69"/>
                </a:solidFill>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lag</a:t>
            </a:r>
            <a:r>
              <a:rPr lang="en-US" dirty="0">
                <a:latin typeface="Liberation Mono"/>
              </a:rPr>
              <a:t>(</a:t>
            </a:r>
            <a:r>
              <a:rPr lang="en-US" i="1" dirty="0">
                <a:latin typeface="Liberation Mono"/>
              </a:rPr>
              <a:t>expr </a:t>
            </a:r>
            <a:r>
              <a:rPr lang="en-US" dirty="0">
                <a:latin typeface="Liberation Mono"/>
              </a:rPr>
              <a:t>[, offsetInt [, default ] ] ) </a:t>
            </a:r>
            <a:r>
              <a:rPr lang="en-US" i="1" dirty="0">
                <a:solidFill>
                  <a:srgbClr val="FF5D5D"/>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a:p>
            <a:pPr marL="342900" indent="-342900">
              <a:buFont typeface="Wingdings" panose="05000000000000000000" pitchFamily="2" charset="2"/>
              <a:buChar char="Ø"/>
            </a:pPr>
            <a:endParaRPr lang="en-US" sz="800" dirty="0">
              <a:latin typeface="Liberation Mono"/>
            </a:endParaRPr>
          </a:p>
          <a:p>
            <a:pPr marL="342900" indent="-342900">
              <a:buFont typeface="Wingdings" panose="05000000000000000000" pitchFamily="2" charset="2"/>
              <a:buChar char="Ø"/>
            </a:pPr>
            <a:r>
              <a:rPr lang="en-US" i="1" dirty="0">
                <a:solidFill>
                  <a:srgbClr val="FF5D5D"/>
                </a:solidFill>
                <a:latin typeface="Liberation Mono"/>
              </a:rPr>
              <a:t>lead</a:t>
            </a:r>
            <a:r>
              <a:rPr lang="en-US" dirty="0">
                <a:latin typeface="Liberation Mono"/>
              </a:rPr>
              <a:t>(</a:t>
            </a:r>
            <a:r>
              <a:rPr lang="en-US" i="1" dirty="0">
                <a:latin typeface="Liberation Mono"/>
              </a:rPr>
              <a:t>expr </a:t>
            </a:r>
            <a:r>
              <a:rPr lang="en-US" dirty="0">
                <a:latin typeface="Liberation Mono"/>
              </a:rPr>
              <a:t>[, offsetInt [, default ] ] ) </a:t>
            </a:r>
            <a:r>
              <a:rPr lang="en-US" i="1" dirty="0">
                <a:solidFill>
                  <a:srgbClr val="FF5D5D"/>
                </a:solidFill>
                <a:latin typeface="Liberation Mono"/>
              </a:rPr>
              <a:t>over</a:t>
            </a:r>
            <a:r>
              <a:rPr lang="en-US" dirty="0">
                <a:solidFill>
                  <a:srgbClr val="0077AA"/>
                </a:solidFill>
                <a:latin typeface="Liberation Mono"/>
              </a:rPr>
              <a:t>( </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a:t>
            </a:r>
            <a:r>
              <a:rPr lang="en-US" i="1" dirty="0">
                <a:latin typeface="Liberation Mono"/>
              </a:rPr>
              <a:t>expr2, </a:t>
            </a:r>
            <a:r>
              <a:rPr lang="en-US" dirty="0">
                <a:latin typeface="Liberation Mono"/>
              </a:rPr>
              <a:t> </a:t>
            </a:r>
            <a:r>
              <a:rPr lang="en-US" sz="1800" dirty="0">
                <a:latin typeface="Liberation Mono"/>
              </a:rPr>
              <a:t>. . .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expr1</a:t>
            </a:r>
            <a:r>
              <a:rPr lang="en-US" dirty="0">
                <a:latin typeface="Liberation Mono"/>
              </a:rPr>
              <a:t> [ ASC</a:t>
            </a:r>
            <a:r>
              <a:rPr lang="en-US" dirty="0">
                <a:solidFill>
                  <a:schemeClr val="bg1">
                    <a:lumMod val="50000"/>
                  </a:schemeClr>
                </a:solidFill>
                <a:latin typeface="Liberation Mono"/>
              </a:rPr>
              <a:t>|</a:t>
            </a:r>
            <a:r>
              <a:rPr lang="en-US" dirty="0">
                <a:latin typeface="Liberation Mono"/>
              </a:rPr>
              <a:t>DESC ],  </a:t>
            </a:r>
            <a:r>
              <a:rPr lang="en-US" sz="1800" dirty="0">
                <a:latin typeface="Liberation Mono"/>
              </a:rPr>
              <a:t>. . . </a:t>
            </a:r>
            <a:r>
              <a:rPr lang="en-US" dirty="0">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2" y="0"/>
            <a:ext cx="11521279" cy="83099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6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anose="020B0604020202020204" pitchFamily="34" charset="0"/>
                <a:cs typeface="Arial" pitchFamily="34" charset="0"/>
              </a:rPr>
              <a:t>Window function can be the part of </a:t>
            </a:r>
            <a:r>
              <a:rPr lang="en-US" sz="1800" dirty="0">
                <a:solidFill>
                  <a:srgbClr val="0077AA"/>
                </a:solidFill>
                <a:latin typeface="Arial" panose="020B0604020202020204" pitchFamily="34" charset="0"/>
                <a:cs typeface="Arial" panose="020B0604020202020204" pitchFamily="34" charset="0"/>
              </a:rPr>
              <a:t>QUALIFY</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3E8F3C23-3671-D3A4-4C20-3CC55F5D7B33}"/>
              </a:ext>
            </a:extLst>
          </p:cNvPr>
          <p:cNvSpPr/>
          <p:nvPr/>
        </p:nvSpPr>
        <p:spPr>
          <a:xfrm>
            <a:off x="238401" y="4005064"/>
            <a:ext cx="11690248" cy="2585323"/>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The </a:t>
            </a:r>
            <a:r>
              <a:rPr lang="en-US" dirty="0">
                <a:latin typeface="Liberation Mono"/>
              </a:rPr>
              <a:t>offsetInt</a:t>
            </a:r>
            <a:r>
              <a:rPr lang="en-US" dirty="0">
                <a:solidFill>
                  <a:schemeClr val="tx1">
                    <a:lumMod val="85000"/>
                    <a:lumOff val="15000"/>
                  </a:schemeClr>
                </a:solidFill>
                <a:latin typeface="Arial" panose="020B0604020202020204" pitchFamily="34" charset="0"/>
                <a:cs typeface="Arial" pitchFamily="34" charset="0"/>
              </a:rPr>
              <a:t> and default argument in the function is optional.</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expr</a:t>
            </a:r>
            <a:r>
              <a:rPr lang="en-US" dirty="0">
                <a:solidFill>
                  <a:schemeClr val="tx1">
                    <a:lumMod val="85000"/>
                    <a:lumOff val="15000"/>
                  </a:schemeClr>
                </a:solidFill>
                <a:latin typeface="Arial" panose="020B0604020202020204" pitchFamily="34" charset="0"/>
                <a:cs typeface="Arial" pitchFamily="34" charset="0"/>
              </a:rPr>
              <a:t>: It can be a column or any built-in function.</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offsetInt </a:t>
            </a:r>
            <a:r>
              <a:rPr lang="en-US" dirty="0">
                <a:solidFill>
                  <a:schemeClr val="tx1">
                    <a:lumMod val="85000"/>
                    <a:lumOff val="15000"/>
                  </a:schemeClr>
                </a:solidFill>
                <a:latin typeface="Arial" panose="020B0604020202020204" pitchFamily="34" charset="0"/>
                <a:cs typeface="Arial" pitchFamily="34" charset="0"/>
              </a:rPr>
              <a:t>: It is a positive value which determine number of rows preceding/succeeding the current row. If it is omitted in query then its default value is 1.</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b="1" dirty="0">
                <a:solidFill>
                  <a:schemeClr val="tx1">
                    <a:lumMod val="85000"/>
                    <a:lumOff val="15000"/>
                  </a:schemeClr>
                </a:solidFill>
                <a:latin typeface="Arial" panose="020B0604020202020204" pitchFamily="34" charset="0"/>
                <a:cs typeface="Arial" pitchFamily="34" charset="0"/>
              </a:rPr>
              <a:t>default</a:t>
            </a:r>
            <a:r>
              <a:rPr lang="en-US" dirty="0">
                <a:solidFill>
                  <a:schemeClr val="tx1">
                    <a:lumMod val="85000"/>
                    <a:lumOff val="15000"/>
                  </a:schemeClr>
                </a:solidFill>
                <a:latin typeface="Arial" panose="020B0604020202020204" pitchFamily="34" charset="0"/>
                <a:cs typeface="Arial" pitchFamily="34" charset="0"/>
              </a:rPr>
              <a:t>: It is the default value return by function in-case no row precedes/</a:t>
            </a:r>
            <a:r>
              <a:rPr lang="en-US" dirty="0" err="1">
                <a:solidFill>
                  <a:schemeClr val="tx1">
                    <a:lumMod val="85000"/>
                    <a:lumOff val="15000"/>
                  </a:schemeClr>
                </a:solidFill>
                <a:latin typeface="Arial" panose="020B0604020202020204" pitchFamily="34" charset="0"/>
                <a:cs typeface="Arial" pitchFamily="34" charset="0"/>
              </a:rPr>
              <a:t>succeedes</a:t>
            </a:r>
            <a:r>
              <a:rPr lang="en-US" dirty="0">
                <a:solidFill>
                  <a:schemeClr val="tx1">
                    <a:lumMod val="85000"/>
                    <a:lumOff val="15000"/>
                  </a:schemeClr>
                </a:solidFill>
                <a:latin typeface="Arial" panose="020B0604020202020204" pitchFamily="34" charset="0"/>
                <a:cs typeface="Arial" pitchFamily="34" charset="0"/>
              </a:rPr>
              <a:t> the current row by N rows. If it is missing then it is by default NULL.</a:t>
            </a:r>
          </a:p>
        </p:txBody>
      </p:sp>
    </p:spTree>
    <p:extLst>
      <p:ext uri="{BB962C8B-B14F-4D97-AF65-F5344CB8AC3E}">
        <p14:creationId xmlns:p14="http://schemas.microsoft.com/office/powerpoint/2010/main" val="23325699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4112203608"/>
              </p:ext>
            </p:extLst>
          </p:nvPr>
        </p:nvGraphicFramePr>
        <p:xfrm>
          <a:off x="407368" y="620688"/>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2780401707"/>
              </p:ext>
            </p:extLst>
          </p:nvPr>
        </p:nvGraphicFramePr>
        <p:xfrm>
          <a:off x="407368" y="4013775"/>
          <a:ext cx="11377264" cy="1112520"/>
        </p:xfrm>
        <a:graphic>
          <a:graphicData uri="http://schemas.openxmlformats.org/drawingml/2006/table">
            <a:tbl>
              <a:tblPr firstRow="1" bandRow="1">
                <a:tableStyleId>{7E9639D4-E3E2-4D34-9284-5A2195B3D0D7}</a:tableStyleId>
              </a:tblPr>
              <a:tblGrid>
                <a:gridCol w="4608512">
                  <a:extLst>
                    <a:ext uri="{9D8B030D-6E8A-4147-A177-3AD203B41FA5}">
                      <a16:colId xmlns:a16="http://schemas.microsoft.com/office/drawing/2014/main" val="20000"/>
                    </a:ext>
                  </a:extLst>
                </a:gridCol>
                <a:gridCol w="6768752">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28498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157192"/>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409566628"/>
              </p:ext>
            </p:extLst>
          </p:nvPr>
        </p:nvGraphicFramePr>
        <p:xfrm>
          <a:off x="407368" y="5877272"/>
          <a:ext cx="11377264" cy="741680"/>
        </p:xfrm>
        <a:graphic>
          <a:graphicData uri="http://schemas.openxmlformats.org/drawingml/2006/table">
            <a:tbl>
              <a:tblPr firstRow="1" bandRow="1">
                <a:tableStyleId>{7E9639D4-E3E2-4D34-9284-5A2195B3D0D7}</a:tableStyleId>
              </a:tblPr>
              <a:tblGrid>
                <a:gridCol w="3096344">
                  <a:extLst>
                    <a:ext uri="{9D8B030D-6E8A-4147-A177-3AD203B41FA5}">
                      <a16:colId xmlns:a16="http://schemas.microsoft.com/office/drawing/2014/main" val="20000"/>
                    </a:ext>
                  </a:extLst>
                </a:gridCol>
                <a:gridCol w="8280920">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a:t>
                      </a:r>
                      <a:r>
                        <a:rPr kumimoji="0" lang="en-IN" sz="1800" b="0" i="0" kern="1200" dirty="0">
                          <a:solidFill>
                            <a:schemeClr val="tx1"/>
                          </a:solidFill>
                          <a:effectLst/>
                          <a:latin typeface="Arial" panose="020B0604020202020204" pitchFamily="34" charset="0"/>
                          <a:ea typeface="+mn-ea"/>
                          <a:cs typeface="Arial" panose="020B0604020202020204" pitchFamily="34" charset="0"/>
                        </a:rPr>
                        <a:t>,</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BOOLEAN  </a:t>
                      </a:r>
                    </a:p>
                  </a:txBody>
                  <a:tcPr marL="91428" marR="91428" anchor="ctr">
                    <a:solidFill>
                      <a:schemeClr val="bg1"/>
                    </a:solidFill>
                  </a:tcPr>
                </a:tc>
                <a:tc>
                  <a:txBody>
                    <a:bodyPr/>
                    <a:lstStyle/>
                    <a:p>
                      <a:r>
                        <a:rPr kumimoji="0" lang="en-US" sz="1800" b="0" i="0" kern="1200" dirty="0">
                          <a:solidFill>
                            <a:schemeClr val="tx1"/>
                          </a:solidFill>
                          <a:effectLst/>
                          <a:latin typeface="Arial" panose="020B0604020202020204" pitchFamily="34" charset="0"/>
                          <a:ea typeface="+mn-ea"/>
                          <a:cs typeface="Arial" panose="020B0604020202020204" pitchFamily="34" charset="0"/>
                        </a:rPr>
                        <a:t>A boolean value. UNKNOWN is a NULL value with the boolean data type</a:t>
                      </a:r>
                      <a:endParaRPr kumimoji="0" lang="en-IN" sz="1800" b="0" i="0" kern="1200" dirty="0">
                        <a:solidFill>
                          <a:schemeClr val="tx1"/>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92387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i="1" dirty="0">
                <a:solidFill>
                  <a:srgbClr val="FF5D5D"/>
                </a:solidFill>
                <a:latin typeface="Liberation Mono"/>
              </a:rPr>
              <a:t>row_number</a:t>
            </a:r>
            <a:r>
              <a:rPr lang="en-IN" dirty="0">
                <a:solidFill>
                  <a:srgbClr val="803A69"/>
                </a:solidFill>
                <a:latin typeface="Liberation Mono"/>
              </a:rPr>
              <a:t>() </a:t>
            </a:r>
            <a:r>
              <a:rPr lang="en-IN" i="1" dirty="0">
                <a:solidFill>
                  <a:srgbClr val="FF5D5D"/>
                </a:solidFill>
                <a:latin typeface="Liberation Mono"/>
              </a:rPr>
              <a:t>over</a:t>
            </a:r>
            <a:r>
              <a:rPr lang="en-IN" dirty="0">
                <a:solidFill>
                  <a:srgbClr val="803A69"/>
                </a:solidFill>
                <a:latin typeface="Liberation Mono"/>
              </a:rPr>
              <a:t>()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i="1" dirty="0">
                <a:solidFill>
                  <a:srgbClr val="FF5D5D"/>
                </a:solidFill>
                <a:latin typeface="Liberation Mono"/>
              </a:rPr>
              <a:t>rank</a:t>
            </a:r>
            <a:r>
              <a:rPr lang="en-US" dirty="0">
                <a:solidFill>
                  <a:srgbClr val="803A69"/>
                </a:solidFill>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i="1" dirty="0">
                <a:solidFill>
                  <a:srgbClr val="FF5D5D"/>
                </a:solidFill>
                <a:latin typeface="Liberation Mono"/>
              </a:rPr>
              <a:t>dense_rank</a:t>
            </a:r>
            <a:r>
              <a:rPr lang="en-US" dirty="0">
                <a:solidFill>
                  <a:srgbClr val="803A69"/>
                </a:solidFill>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i="1" dirty="0">
                <a:solidFill>
                  <a:srgbClr val="FF5D5D"/>
                </a:solidFill>
                <a:latin typeface="Liberation Mono"/>
              </a:rPr>
              <a:t>row_number</a:t>
            </a:r>
            <a:r>
              <a:rPr lang="en-IN" dirty="0">
                <a:solidFill>
                  <a:srgbClr val="803A69"/>
                </a:solidFill>
                <a:latin typeface="Liberation Mono"/>
              </a:rPr>
              <a:t>() </a:t>
            </a:r>
            <a:r>
              <a:rPr lang="en-IN" i="1" dirty="0">
                <a:solidFill>
                  <a:srgbClr val="FF5D5D"/>
                </a:solidFill>
                <a:latin typeface="Liberation Mono"/>
              </a:rPr>
              <a:t>over</a:t>
            </a:r>
            <a:r>
              <a:rPr lang="en-IN" dirty="0">
                <a:solidFill>
                  <a:srgbClr val="803A69"/>
                </a:solidFill>
                <a:latin typeface="Liberation Mono"/>
              </a:rPr>
              <a:t>()</a:t>
            </a:r>
            <a:r>
              <a:rPr lang="en-US" dirty="0">
                <a:solidFill>
                  <a:srgbClr val="803A69"/>
                </a:solidFill>
                <a:latin typeface="Liberation Mono"/>
              </a:rPr>
              <a:t> </a:t>
            </a:r>
            <a:r>
              <a:rPr lang="en-US" dirty="0">
                <a:latin typeface="Liberation Mono"/>
              </a:rPr>
              <a:t>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a:t>
            </a:r>
            <a:r>
              <a:rPr lang="en-US" dirty="0">
                <a:solidFill>
                  <a:srgbClr val="00B050"/>
                </a:solidFill>
                <a:latin typeface="Liberation Mono"/>
              </a:rPr>
              <a:t>// Print </a:t>
            </a:r>
            <a:r>
              <a:rPr lang="en-US" i="1" dirty="0">
                <a:solidFill>
                  <a:srgbClr val="00B050"/>
                </a:solidFill>
                <a:latin typeface="Liberation Mono"/>
              </a:rPr>
              <a:t>n</a:t>
            </a:r>
            <a:r>
              <a:rPr lang="en-US" dirty="0">
                <a:solidFill>
                  <a:srgbClr val="00B050"/>
                </a:solidFill>
                <a:latin typeface="Liberation Mono"/>
              </a:rPr>
              <a:t> last records</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latin typeface="Liberation Mono"/>
              </a:rPr>
              <a:t> </a:t>
            </a:r>
            <a:r>
              <a:rPr lang="en-US" dirty="0">
                <a:solidFill>
                  <a:srgbClr val="0077AA"/>
                </a:solidFill>
                <a:latin typeface="Liberation Mono"/>
              </a:rPr>
              <a:t>SELECT</a:t>
            </a:r>
            <a:r>
              <a:rPr lang="en-US" dirty="0">
                <a:latin typeface="Liberation Mono"/>
              </a:rPr>
              <a:t> id, trainID stationname, timing, </a:t>
            </a:r>
            <a:r>
              <a:rPr lang="en-US" i="1" dirty="0">
                <a:solidFill>
                  <a:srgbClr val="FF5D5D"/>
                </a:solidFill>
                <a:latin typeface="Liberation Mono"/>
              </a:rPr>
              <a:t>timediff</a:t>
            </a:r>
            <a:r>
              <a:rPr lang="en-US" dirty="0">
                <a:latin typeface="Liberation Mono"/>
              </a:rPr>
              <a:t>(</a:t>
            </a:r>
            <a:r>
              <a:rPr lang="en-US" i="1" dirty="0">
                <a:solidFill>
                  <a:srgbClr val="FF5D5D"/>
                </a:solidFill>
                <a:latin typeface="Liberation Mono"/>
              </a:rPr>
              <a:t>lead</a:t>
            </a:r>
            <a:r>
              <a:rPr lang="en-US" dirty="0">
                <a:latin typeface="Liberation Mono"/>
              </a:rPr>
              <a:t>(timing) </a:t>
            </a:r>
            <a:r>
              <a:rPr lang="en-US" i="1" dirty="0">
                <a:solidFill>
                  <a:srgbClr val="FF5D5D"/>
                </a:solidFill>
                <a:latin typeface="Liberation Mono"/>
              </a:rPr>
              <a:t>over</a:t>
            </a:r>
            <a:r>
              <a:rPr lang="en-US" dirty="0">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trainid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timing), timing) R2 </a:t>
            </a:r>
            <a:r>
              <a:rPr lang="en-US" dirty="0">
                <a:solidFill>
                  <a:srgbClr val="0077AA"/>
                </a:solidFill>
                <a:latin typeface="Liberation Mono"/>
              </a:rPr>
              <a:t>FROM</a:t>
            </a:r>
            <a:r>
              <a:rPr lang="en-US" dirty="0">
                <a:latin typeface="Liberation Mono"/>
              </a:rPr>
              <a:t> traintimetable; </a:t>
            </a:r>
            <a:r>
              <a:rPr lang="en-US" dirty="0">
                <a:solidFill>
                  <a:srgbClr val="00B050"/>
                </a:solidFill>
                <a:latin typeface="Liberation Mono"/>
              </a:rPr>
              <a:t>// train time difference between to stations.</a:t>
            </a:r>
            <a:endParaRPr lang="en-US" dirty="0">
              <a:latin typeface="Liberation Mono"/>
            </a:endParaRP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i="1" dirty="0">
                <a:solidFill>
                  <a:srgbClr val="FF5D5D"/>
                </a:solidFill>
                <a:latin typeface="Liberation Mono"/>
              </a:rPr>
              <a:t>case</a:t>
            </a:r>
            <a:r>
              <a:rPr lang="en-IN" dirty="0">
                <a:latin typeface="Liberation Mono"/>
              </a:rPr>
              <a:t> type </a:t>
            </a:r>
            <a:r>
              <a:rPr lang="en-IN" i="1" dirty="0">
                <a:solidFill>
                  <a:srgbClr val="FF5D5D"/>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i="1" dirty="0">
                <a:solidFill>
                  <a:srgbClr val="FF5D5D"/>
                </a:solidFill>
                <a:latin typeface="Liberation Mono"/>
              </a:rPr>
              <a:t>then</a:t>
            </a:r>
            <a:r>
              <a:rPr lang="en-IN" dirty="0">
                <a:latin typeface="Liberation Mono"/>
              </a:rPr>
              <a:t> amount </a:t>
            </a:r>
            <a:r>
              <a:rPr lang="en-IN" i="1" dirty="0">
                <a:solidFill>
                  <a:srgbClr val="FF5D5D"/>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i="1" dirty="0">
                <a:solidFill>
                  <a:srgbClr val="FF5D5D"/>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i="1" dirty="0">
                <a:solidFill>
                  <a:srgbClr val="FF5D5D"/>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latin typeface="Liberation Mono"/>
              </a:rPr>
              <a:t>custId, type, amount,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custid, total,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bg1">
                    <a:lumMod val="50000"/>
                  </a:schemeClr>
                </a:solidFill>
                <a:latin typeface="Liberation Mono"/>
              </a:rPr>
              <a:t>)</a:t>
            </a:r>
            <a:r>
              <a:rPr lang="en-US" dirty="0">
                <a:latin typeface="Liberation Mono"/>
              </a:rPr>
              <a:t> </a:t>
            </a:r>
            <a:r>
              <a:rPr lang="en-US" i="1" dirty="0">
                <a:solidFill>
                  <a:srgbClr val="FF5D5D"/>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ordid</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ord;</a:t>
            </a:r>
          </a:p>
        </p:txBody>
      </p:sp>
    </p:spTree>
    <p:extLst>
      <p:ext uri="{BB962C8B-B14F-4D97-AF65-F5344CB8AC3E}">
        <p14:creationId xmlns:p14="http://schemas.microsoft.com/office/powerpoint/2010/main" val="5267131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923330"/>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endParaRPr lang="en-IN" sz="1000" i="1" dirty="0">
              <a:solidFill>
                <a:srgbClr val="000000"/>
              </a:solidFill>
              <a:latin typeface="Liberation Mono"/>
            </a:endParaRP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904144"/>
            <a:ext cx="11285014"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create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2626979374"/>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631216"/>
          </a:xfrm>
          <a:prstGeom prst="rect">
            <a:avLst/>
          </a:prstGeom>
        </p:spPr>
        <p:txBody>
          <a:bodyPr wrap="square">
            <a:spAutoFit/>
          </a:bodyPr>
          <a:lstStyle/>
          <a:p>
            <a:r>
              <a:rPr lang="en-IN" sz="2000" dirty="0">
                <a:solidFill>
                  <a:srgbClr val="0077AA"/>
                </a:solidFill>
                <a:latin typeface="Liberation Mono"/>
              </a:rPr>
              <a:t>CREATE</a:t>
            </a:r>
            <a:r>
              <a:rPr lang="en-IN" sz="2000" dirty="0">
                <a:latin typeface="Liberation Mono"/>
              </a:rPr>
              <a:t> </a:t>
            </a:r>
            <a:r>
              <a:rPr lang="en-IN" sz="2000" dirty="0">
                <a:solidFill>
                  <a:srgbClr val="0077AA"/>
                </a:solidFill>
                <a:latin typeface="Liberation Mono"/>
              </a:rPr>
              <a:t>DOMAIN</a:t>
            </a:r>
            <a:r>
              <a:rPr lang="en-IN" sz="2000" dirty="0">
                <a:latin typeface="Liberation Mono"/>
              </a:rPr>
              <a:t> [ </a:t>
            </a:r>
            <a:r>
              <a:rPr lang="en-IN" sz="2000" dirty="0">
                <a:solidFill>
                  <a:schemeClr val="tx1">
                    <a:lumMod val="65000"/>
                    <a:lumOff val="35000"/>
                  </a:schemeClr>
                </a:solidFill>
                <a:latin typeface="Liberation Mono"/>
              </a:rPr>
              <a:t>IF NOT EXISTS </a:t>
            </a:r>
            <a:r>
              <a:rPr lang="en-IN" sz="2000" dirty="0">
                <a:latin typeface="Liberation Mono"/>
              </a:rPr>
              <a:t>] domainName </a:t>
            </a:r>
            <a:r>
              <a:rPr lang="en-IN" sz="2000" dirty="0">
                <a:solidFill>
                  <a:srgbClr val="0077AA"/>
                </a:solidFill>
                <a:latin typeface="Liberation Mono"/>
              </a:rPr>
              <a:t>AS</a:t>
            </a:r>
            <a:r>
              <a:rPr lang="en-IN" sz="2000" dirty="0">
                <a:latin typeface="Liberation Mono"/>
              </a:rPr>
              <a:t> </a:t>
            </a:r>
            <a:r>
              <a:rPr lang="en-IN" sz="2000" i="1" dirty="0">
                <a:latin typeface="Liberation Mono"/>
              </a:rPr>
              <a:t>dataTypeOrDomain</a:t>
            </a:r>
          </a:p>
          <a:p>
            <a:pPr marL="622300" indent="-457200">
              <a:buFont typeface="+mj-lt"/>
              <a:buAutoNum type="arabicPeriod"/>
            </a:pPr>
            <a:r>
              <a:rPr lang="en-IN" sz="2000" dirty="0">
                <a:latin typeface="Liberation Mono"/>
              </a:rPr>
              <a:t>DEFAULT expression</a:t>
            </a:r>
          </a:p>
          <a:p>
            <a:pPr marL="622300" indent="-457200">
              <a:buFont typeface="+mj-lt"/>
              <a:buAutoNum type="arabicPeriod"/>
            </a:pPr>
            <a:r>
              <a:rPr lang="en-IN" sz="2000" dirty="0">
                <a:latin typeface="Liberation Mono"/>
              </a:rPr>
              <a:t>ON UPDATE expression</a:t>
            </a:r>
          </a:p>
          <a:p>
            <a:pPr marL="622300" indent="-457200">
              <a:buFont typeface="+mj-lt"/>
              <a:buAutoNum type="arabicPeriod"/>
            </a:pPr>
            <a:r>
              <a:rPr lang="en-IN" sz="2000" dirty="0">
                <a:latin typeface="Liberation Mono"/>
              </a:rPr>
              <a:t>COMMENT expression</a:t>
            </a:r>
          </a:p>
          <a:p>
            <a:pPr marL="622300" indent="-457200">
              <a:buFont typeface="+mj-lt"/>
              <a:buAutoNum type="arabicPeriod"/>
            </a:pPr>
            <a:r>
              <a:rPr lang="en-IN" sz="2000" dirty="0">
                <a:latin typeface="Liberation Mono"/>
              </a:rPr>
              <a:t>CHECK ( condition )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F99C4AC8-E0AD-2F61-984B-C0B783E3A835}"/>
              </a:ext>
            </a:extLst>
          </p:cNvPr>
          <p:cNvSpPr txBox="1"/>
          <p:nvPr/>
        </p:nvSpPr>
        <p:spPr>
          <a:xfrm>
            <a:off x="262558" y="2564904"/>
            <a:ext cx="11526016" cy="292387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DOMAIN </a:t>
            </a:r>
            <a:r>
              <a:rPr lang="en-US" dirty="0">
                <a:latin typeface="Liberation Mono"/>
              </a:rPr>
              <a:t>city</a:t>
            </a:r>
            <a:r>
              <a:rPr lang="en-US" dirty="0">
                <a:solidFill>
                  <a:srgbClr val="0077AA"/>
                </a:solidFill>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CHARACTER VARYING</a:t>
            </a:r>
            <a:r>
              <a:rPr lang="en-US" dirty="0">
                <a:latin typeface="Liberation Mono"/>
              </a:rPr>
              <a:t>(10) ;</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ename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CHECK</a:t>
            </a:r>
            <a:r>
              <a:rPr lang="en-US" dirty="0">
                <a:latin typeface="Liberation Mono"/>
              </a:rPr>
              <a:t> (</a:t>
            </a:r>
            <a:r>
              <a:rPr lang="en-US" i="1" dirty="0">
                <a:solidFill>
                  <a:srgbClr val="FF5D5D"/>
                </a:solidFill>
                <a:latin typeface="Liberation Mono"/>
              </a:rPr>
              <a:t>length</a:t>
            </a:r>
            <a:r>
              <a:rPr lang="en-US" dirty="0">
                <a:latin typeface="Liberation Mono"/>
              </a:rPr>
              <a:t>(VALUE) </a:t>
            </a:r>
            <a:r>
              <a:rPr lang="en-US" dirty="0">
                <a:solidFill>
                  <a:srgbClr val="A67F59"/>
                </a:solidFill>
                <a:latin typeface="Liberation Mono"/>
              </a:rPr>
              <a:t>&lt;</a:t>
            </a:r>
            <a:r>
              <a:rPr lang="en-US" dirty="0">
                <a:latin typeface="Liberation Mono"/>
              </a:rPr>
              <a:t> </a:t>
            </a:r>
            <a:r>
              <a:rPr lang="en-US" dirty="0">
                <a:solidFill>
                  <a:srgbClr val="990055"/>
                </a:solidFill>
                <a:latin typeface="Liberation Mono"/>
              </a:rPr>
              <a:t>7</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DOMAIN</a:t>
            </a:r>
            <a:r>
              <a:rPr lang="en-US" dirty="0">
                <a:latin typeface="Liberation Mono"/>
              </a:rPr>
              <a:t> city </a:t>
            </a:r>
            <a:r>
              <a:rPr lang="en-US" dirty="0">
                <a:solidFill>
                  <a:srgbClr val="0077AA"/>
                </a:solidFill>
                <a:latin typeface="Liberation Mono"/>
                <a:cs typeface="Arial" panose="020B0604020202020204" pitchFamily="34" charset="0"/>
              </a:rPr>
              <a:t>AS</a:t>
            </a:r>
            <a:r>
              <a:rPr lang="en-US" dirty="0">
                <a:latin typeface="Liberation Mono"/>
              </a:rPr>
              <a:t>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0077AA"/>
                </a:solidFill>
                <a:latin typeface="Liberation Mono"/>
                <a:cs typeface="Arial" panose="020B0604020202020204" pitchFamily="34" charset="0"/>
              </a:rPr>
              <a:t>DEFAULT</a:t>
            </a:r>
            <a:r>
              <a:rPr lang="en-US" dirty="0">
                <a:latin typeface="Liberation Mono"/>
              </a:rPr>
              <a: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b="0" i="0" dirty="0">
                <a:solidFill>
                  <a:srgbClr val="000000"/>
                </a:solidFill>
                <a:effectLst/>
                <a:latin typeface="Liberation Mono"/>
              </a:rPr>
              <a:t> </a:t>
            </a:r>
            <a:r>
              <a:rPr lang="en-US" dirty="0">
                <a:solidFill>
                  <a:srgbClr val="0077AA"/>
                </a:solidFill>
                <a:latin typeface="Liberation Mono"/>
                <a:cs typeface="Arial" panose="020B0604020202020204" pitchFamily="34" charset="0"/>
              </a:rPr>
              <a:t>DOMAIN</a:t>
            </a:r>
            <a:r>
              <a:rPr lang="en-US" b="0" i="0" dirty="0">
                <a:solidFill>
                  <a:srgbClr val="000000"/>
                </a:solidFill>
                <a:effectLst/>
                <a:latin typeface="Liberation Mono"/>
              </a:rPr>
              <a:t> email </a:t>
            </a:r>
            <a:r>
              <a:rPr lang="en-US" dirty="0">
                <a:solidFill>
                  <a:srgbClr val="0077AA"/>
                </a:solidFill>
                <a:latin typeface="Liberation Mono"/>
                <a:cs typeface="Arial" panose="020B0604020202020204" pitchFamily="34" charset="0"/>
              </a:rPr>
              <a:t>AS</a:t>
            </a:r>
            <a:r>
              <a:rPr lang="en-US" b="0" i="0" dirty="0">
                <a:solidFill>
                  <a:srgbClr val="000000"/>
                </a:solidFill>
                <a:effectLst/>
                <a:latin typeface="Liberation Mono"/>
              </a:rPr>
              <a:t> </a:t>
            </a:r>
            <a:r>
              <a:rPr lang="en-US" dirty="0">
                <a:solidFill>
                  <a:srgbClr val="834689"/>
                </a:solidFill>
                <a:latin typeface="Liberation Mono"/>
                <a:cs typeface="Arial" panose="020B0604020202020204" pitchFamily="34" charset="0"/>
              </a:rPr>
              <a:t>VARCHAR</a:t>
            </a:r>
            <a:r>
              <a:rPr lang="en-US" b="0" i="0" dirty="0">
                <a:solidFill>
                  <a:srgbClr val="000000"/>
                </a:solidFill>
                <a:effectLst/>
                <a:latin typeface="Liberation Mono"/>
              </a:rPr>
              <a:t>(255) </a:t>
            </a:r>
            <a:r>
              <a:rPr lang="en-US" dirty="0">
                <a:solidFill>
                  <a:srgbClr val="0077AA"/>
                </a:solidFill>
                <a:latin typeface="Liberation Mono"/>
                <a:cs typeface="Arial" panose="020B0604020202020204" pitchFamily="34" charset="0"/>
              </a:rPr>
              <a:t>CHECK</a:t>
            </a:r>
            <a:r>
              <a:rPr lang="en-US" b="0" i="0" dirty="0">
                <a:solidFill>
                  <a:srgbClr val="000000"/>
                </a:solidFill>
                <a:effectLst/>
                <a:latin typeface="Liberation Mono"/>
              </a:rPr>
              <a:t> (</a:t>
            </a:r>
            <a:r>
              <a:rPr lang="en-US" i="1" dirty="0">
                <a:solidFill>
                  <a:srgbClr val="FF5D5D"/>
                </a:solidFill>
                <a:latin typeface="Liberation Mono"/>
              </a:rPr>
              <a:t>position</a:t>
            </a:r>
            <a:r>
              <a:rPr lang="en-US" b="0" i="0" dirty="0">
                <a:solidFill>
                  <a:srgbClr val="000000"/>
                </a:solidFill>
                <a:effectLst/>
                <a:latin typeface="Liberation Mono"/>
              </a:rPr>
              <a:t>(</a:t>
            </a:r>
            <a:r>
              <a:rPr lang="en-US" dirty="0">
                <a:solidFill>
                  <a:srgbClr val="669900"/>
                </a:solidFill>
                <a:latin typeface="Liberation Mono"/>
              </a:rPr>
              <a:t>'@'</a:t>
            </a:r>
            <a:r>
              <a:rPr lang="en-US" b="0" i="0" dirty="0">
                <a:solidFill>
                  <a:srgbClr val="000000"/>
                </a:solidFill>
                <a:effectLst/>
                <a:latin typeface="Liberation Mono"/>
              </a:rPr>
              <a:t>, VALUE) </a:t>
            </a:r>
            <a:r>
              <a:rPr lang="en-US" dirty="0">
                <a:solidFill>
                  <a:srgbClr val="A67F59"/>
                </a:solidFill>
                <a:latin typeface="Liberation Mono"/>
              </a:rPr>
              <a:t>&gt;</a:t>
            </a:r>
            <a:r>
              <a:rPr lang="en-US" b="0" i="0" dirty="0">
                <a:solidFill>
                  <a:srgbClr val="000000"/>
                </a:solidFill>
                <a:effectLst/>
                <a:latin typeface="Liberation Mono"/>
              </a:rPr>
              <a:t> </a:t>
            </a:r>
            <a:r>
              <a:rPr lang="en-US" dirty="0">
                <a:solidFill>
                  <a:srgbClr val="990055"/>
                </a:solidFill>
                <a:latin typeface="Liberation Mono"/>
              </a:rPr>
              <a:t>1</a:t>
            </a:r>
            <a:r>
              <a:rPr lang="en-US" b="0" i="0" dirty="0">
                <a:solidFill>
                  <a:srgbClr val="000000"/>
                </a:solidFill>
                <a:effectLst/>
                <a:latin typeface="Liberation Mono"/>
              </a:rPr>
              <a:t>)</a:t>
            </a:r>
            <a:endParaRPr lang="en-US" dirty="0">
              <a:latin typeface="Liberation Mono"/>
            </a:endParaRP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 (id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ENAME</a:t>
            </a:r>
            <a:r>
              <a:rPr lang="en-US" dirty="0">
                <a:latin typeface="Liberation Mono"/>
              </a:rPr>
              <a:t>, city </a:t>
            </a:r>
            <a:r>
              <a:rPr lang="en-US" dirty="0">
                <a:solidFill>
                  <a:srgbClr val="834689"/>
                </a:solidFill>
                <a:latin typeface="Liberation Mono"/>
                <a:cs typeface="Arial" panose="020B0604020202020204" pitchFamily="34" charset="0"/>
              </a:rPr>
              <a:t>CITY</a:t>
            </a:r>
            <a:r>
              <a:rPr lang="en-US" dirty="0">
                <a:latin typeface="Liberation Mono"/>
              </a:rPr>
              <a:t>, email </a:t>
            </a:r>
            <a:r>
              <a:rPr lang="en-US" dirty="0">
                <a:solidFill>
                  <a:srgbClr val="834689"/>
                </a:solidFill>
                <a:latin typeface="Liberation Mono"/>
                <a:cs typeface="Arial" panose="020B0604020202020204" pitchFamily="34" charset="0"/>
              </a:rPr>
              <a:t>EMAIL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'ASDFGHJK'</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a:p>
            <a:pPr marL="285750" indent="-285750">
              <a:buFont typeface="Arial" panose="020B0604020202020204" pitchFamily="34" charset="0"/>
              <a:buChar char="•"/>
            </a:pPr>
            <a:endParaRPr lang="en-US" sz="800" dirty="0">
              <a:solidFill>
                <a:srgbClr val="FF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INSERT</a:t>
            </a:r>
            <a:r>
              <a:rPr lang="en-US" dirty="0">
                <a:latin typeface="Liberation Mono"/>
              </a:rPr>
              <a:t> </a:t>
            </a:r>
            <a:r>
              <a:rPr lang="en-US" dirty="0">
                <a:solidFill>
                  <a:srgbClr val="0077AA"/>
                </a:solidFill>
                <a:latin typeface="Liberation Mono"/>
                <a:cs typeface="Arial" panose="020B0604020202020204" pitchFamily="34" charset="0"/>
              </a:rPr>
              <a:t>INTO</a:t>
            </a:r>
            <a:r>
              <a:rPr lang="en-US" dirty="0">
                <a:latin typeface="Liberation Mono"/>
              </a:rPr>
              <a:t> temp (id, ename, email) </a:t>
            </a:r>
            <a:r>
              <a:rPr lang="en-US" dirty="0">
                <a:solidFill>
                  <a:srgbClr val="0077AA"/>
                </a:solidFill>
                <a:latin typeface="Liberation Mono"/>
                <a:cs typeface="Arial" panose="020B0604020202020204" pitchFamily="34" charset="0"/>
              </a:rPr>
              <a:t>VALUES</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'ASD'</a:t>
            </a:r>
            <a:r>
              <a:rPr lang="en-US" dirty="0">
                <a:latin typeface="Liberation Mono"/>
              </a:rPr>
              <a:t> , </a:t>
            </a:r>
            <a:r>
              <a:rPr lang="en-US" dirty="0">
                <a:solidFill>
                  <a:srgbClr val="669900"/>
                </a:solidFill>
                <a:latin typeface="Liberation Mono"/>
              </a:rPr>
              <a:t>'ASD.gmail.com'</a:t>
            </a:r>
            <a:r>
              <a:rPr lang="en-US" dirty="0">
                <a:latin typeface="Liberation Mono"/>
              </a:rPr>
              <a:t> ); </a:t>
            </a:r>
            <a:r>
              <a:rPr lang="en-US" dirty="0">
                <a:solidFill>
                  <a:srgbClr val="FF0000"/>
                </a:solidFill>
                <a:latin typeface="Liberation Mono"/>
              </a:rPr>
              <a:t>// error</a:t>
            </a:r>
          </a:p>
        </p:txBody>
      </p:sp>
    </p:spTree>
    <p:extLst>
      <p:ext uri="{BB962C8B-B14F-4D97-AF65-F5344CB8AC3E}">
        <p14:creationId xmlns:p14="http://schemas.microsoft.com/office/powerpoint/2010/main" val="620889168"/>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domain</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Tree>
    <p:extLst>
      <p:ext uri="{BB962C8B-B14F-4D97-AF65-F5344CB8AC3E}">
        <p14:creationId xmlns:p14="http://schemas.microsoft.com/office/powerpoint/2010/main" val="267304618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domain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DROP</a:t>
            </a:r>
            <a:r>
              <a:rPr lang="fr-FR" sz="2000" dirty="0">
                <a:latin typeface="Liberation Mono"/>
              </a:rPr>
              <a:t> </a:t>
            </a:r>
            <a:r>
              <a:rPr lang="fr-FR" sz="2000" dirty="0">
                <a:solidFill>
                  <a:srgbClr val="0077AA"/>
                </a:solidFill>
                <a:latin typeface="Liberation Mono"/>
              </a:rPr>
              <a:t>DOMAIN</a:t>
            </a:r>
            <a:r>
              <a:rPr lang="fr-FR" sz="2000" dirty="0">
                <a:latin typeface="Liberation Mono"/>
              </a:rPr>
              <a:t> </a:t>
            </a:r>
            <a:r>
              <a:rPr lang="en-IN" sz="2000" dirty="0">
                <a:latin typeface="Liberation Mono"/>
              </a:rPr>
              <a:t>domainName</a:t>
            </a:r>
            <a:r>
              <a:rPr lang="fr-FR" sz="2000" dirty="0">
                <a:latin typeface="Liberation Mono"/>
              </a:rPr>
              <a:t> { </a:t>
            </a:r>
            <a:r>
              <a:rPr lang="fr-FR" sz="2000" i="1" dirty="0">
                <a:solidFill>
                  <a:srgbClr val="FF5D5D"/>
                </a:solidFill>
                <a:latin typeface="Liberation Mono"/>
              </a:rPr>
              <a:t>RESTRICT</a:t>
            </a:r>
            <a:r>
              <a:rPr lang="fr-FR" sz="2000" dirty="0">
                <a:latin typeface="Liberation Mono"/>
              </a:rPr>
              <a:t> </a:t>
            </a:r>
            <a:r>
              <a:rPr lang="fr-FR" sz="2000" dirty="0">
                <a:solidFill>
                  <a:schemeClr val="bg1">
                    <a:lumMod val="65000"/>
                  </a:schemeClr>
                </a:solidFill>
                <a:latin typeface="Liberation Mono"/>
                <a:cs typeface="Arial" panose="020B0604020202020204" pitchFamily="34" charset="0"/>
              </a:rPr>
              <a:t>|</a:t>
            </a:r>
            <a:r>
              <a:rPr lang="fr-FR" sz="2000" dirty="0">
                <a:latin typeface="Liberation Mono"/>
              </a:rPr>
              <a:t> </a:t>
            </a:r>
            <a:r>
              <a:rPr lang="fr-FR" sz="2000" i="1" dirty="0">
                <a:solidFill>
                  <a:srgbClr val="FF5D5D"/>
                </a:solidFill>
                <a:latin typeface="Liberation Mono"/>
              </a:rPr>
              <a:t>CASCADE</a:t>
            </a:r>
            <a:r>
              <a:rPr lang="fr-FR" sz="2000" dirty="0">
                <a:latin typeface="Liberation Mono"/>
              </a:rPr>
              <a:t> }</a:t>
            </a: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DOMAIN cannot be removed if it is referred in any table as a dataType.</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a:t>
            </a:r>
            <a:r>
              <a:rPr lang="en-US" dirty="0">
                <a:latin typeface="Liberation Mono"/>
              </a:rPr>
              <a:t>ename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CASCADE;</a:t>
            </a:r>
            <a:endParaRPr lang="en-IN" dirty="0">
              <a:latin typeface="Liberation Mono"/>
              <a:cs typeface="Arial" panose="020B0604020202020204" pitchFamily="34" charset="0"/>
            </a:endParaRPr>
          </a:p>
        </p:txBody>
      </p:sp>
      <p:sp>
        <p:nvSpPr>
          <p:cNvPr id="6" name="TextBox 5">
            <a:extLst>
              <a:ext uri="{FF2B5EF4-FFF2-40B4-BE49-F238E27FC236}">
                <a16:creationId xmlns:a16="http://schemas.microsoft.com/office/drawing/2014/main" id="{B82DC55F-E526-6C17-4A8B-E9161DB8421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Tree>
    <p:extLst>
      <p:ext uri="{BB962C8B-B14F-4D97-AF65-F5344CB8AC3E}">
        <p14:creationId xmlns:p14="http://schemas.microsoft.com/office/powerpoint/2010/main" val="428466491"/>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add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4" name="Rectangle 3">
            <a:extLst>
              <a:ext uri="{FF2B5EF4-FFF2-40B4-BE49-F238E27FC236}">
                <a16:creationId xmlns:a16="http://schemas.microsoft.com/office/drawing/2014/main" id="{BDB515CC-FEAB-B37F-996F-CED5526CBD18}"/>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Tree>
    <p:extLst>
      <p:ext uri="{BB962C8B-B14F-4D97-AF65-F5344CB8AC3E}">
        <p14:creationId xmlns:p14="http://schemas.microsoft.com/office/powerpoint/2010/main" val="285178508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add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a:t>
            </a:r>
            <a:r>
              <a:rPr lang="fr-FR" sz="2000" dirty="0">
                <a:latin typeface="Liberation Mono"/>
              </a:rPr>
              <a:t> </a:t>
            </a:r>
            <a:r>
              <a:rPr lang="fr-FR" sz="2000" dirty="0">
                <a:solidFill>
                  <a:srgbClr val="0077AA"/>
                </a:solidFill>
                <a:latin typeface="Liberation Mono"/>
              </a:rPr>
              <a:t>DOMAIN</a:t>
            </a:r>
            <a:r>
              <a:rPr lang="fr-FR" sz="2000" dirty="0">
                <a:latin typeface="Liberation Mono"/>
              </a:rPr>
              <a:t> domainName </a:t>
            </a:r>
            <a:r>
              <a:rPr lang="fr-FR" sz="2000" dirty="0">
                <a:solidFill>
                  <a:srgbClr val="0077AA"/>
                </a:solidFill>
                <a:latin typeface="Liberation Mono"/>
              </a:rPr>
              <a:t>ADD</a:t>
            </a:r>
            <a:r>
              <a:rPr lang="fr-FR" sz="2000" dirty="0">
                <a:latin typeface="Liberation Mono"/>
              </a:rPr>
              <a:t>	CONSTRAINT newConstraintName CHECK ( condition )</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76944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AS</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ADD</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 CHECK (VALUE = </a:t>
            </a:r>
            <a:r>
              <a:rPr lang="en-US" dirty="0">
                <a:solidFill>
                  <a:srgbClr val="669900"/>
                </a:solidFill>
                <a:latin typeface="Liberation Mono"/>
              </a:rPr>
              <a:t>'PUNE'</a:t>
            </a:r>
            <a:r>
              <a:rPr lang="en-US" dirty="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52528441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alter domain drop constraint</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407484"/>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to-do.</a:t>
            </a:r>
            <a:endParaRPr lang="en-IN" sz="2800" dirty="0">
              <a:latin typeface="Liberation Mono"/>
            </a:endParaRPr>
          </a:p>
        </p:txBody>
      </p:sp>
      <p:sp>
        <p:nvSpPr>
          <p:cNvPr id="5" name="Rectangle 4">
            <a:extLst>
              <a:ext uri="{FF2B5EF4-FFF2-40B4-BE49-F238E27FC236}">
                <a16:creationId xmlns:a16="http://schemas.microsoft.com/office/drawing/2014/main" id="{76750A1A-7FA9-D1D2-4296-346BCF4AA332}"/>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Tree>
    <p:extLst>
      <p:ext uri="{BB962C8B-B14F-4D97-AF65-F5344CB8AC3E}">
        <p14:creationId xmlns:p14="http://schemas.microsoft.com/office/powerpoint/2010/main" val="32113621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391C9B24-6C27-4EB3-B71B-D18E5E3FE075}"/>
              </a:ext>
            </a:extLst>
          </p:cNvPr>
          <p:cNvSpPr/>
          <p:nvPr/>
        </p:nvSpPr>
        <p:spPr>
          <a:xfrm>
            <a:off x="226246" y="1435998"/>
            <a:ext cx="11765010" cy="4801314"/>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'Task3'</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'Task4'</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FALSE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'Task7'</a:t>
            </a:r>
            <a:r>
              <a:rPr lang="en-IN" dirty="0">
                <a:latin typeface="Liberation Mono"/>
                <a:cs typeface="Arial" panose="020B0604020202020204" pitchFamily="34" charset="0"/>
              </a:rPr>
              <a:t>, null); </a:t>
            </a:r>
            <a:r>
              <a:rPr lang="en-IN" dirty="0">
                <a:solidFill>
                  <a:srgbClr val="FF0000"/>
                </a:solidFill>
                <a:latin typeface="Liberation Mono"/>
              </a:rPr>
              <a:t> // NULL</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'Task8'</a:t>
            </a:r>
            <a:r>
              <a:rPr lang="en-IN" dirty="0">
                <a:latin typeface="Liberation Mono"/>
                <a:cs typeface="Arial" panose="020B0604020202020204" pitchFamily="34" charset="0"/>
              </a:rPr>
              <a:t>, default); </a:t>
            </a:r>
            <a:r>
              <a:rPr lang="en-IN" dirty="0">
                <a:solidFill>
                  <a:srgbClr val="FF0000"/>
                </a:solidFill>
                <a:latin typeface="Liberation Mono"/>
              </a:rPr>
              <a:t>// NULL</a:t>
            </a:r>
            <a:endParaRPr lang="en-IN"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'Task9'</a:t>
            </a:r>
            <a:r>
              <a:rPr lang="en-IN" dirty="0">
                <a:latin typeface="Liberation Mono"/>
                <a:cs typeface="Arial" panose="020B0604020202020204" pitchFamily="34" charset="0"/>
              </a:rPr>
              <a:t>, </a:t>
            </a:r>
            <a:r>
              <a:rPr lang="en-IN" dirty="0">
                <a:solidFill>
                  <a:srgbClr val="990055"/>
                </a:solidFill>
                <a:latin typeface="Liberation Mono"/>
              </a:rPr>
              <a:t>12</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'Task10'</a:t>
            </a:r>
            <a:r>
              <a:rPr lang="en-IN" dirty="0">
                <a:latin typeface="Liberation Mono"/>
                <a:cs typeface="Arial" panose="020B0604020202020204" pitchFamily="34" charset="0"/>
              </a:rPr>
              <a:t>, </a:t>
            </a:r>
            <a:r>
              <a:rPr lang="en-IN" dirty="0">
                <a:solidFill>
                  <a:srgbClr val="990055"/>
                </a:solidFill>
                <a:latin typeface="Liberation Mono"/>
              </a:rPr>
              <a:t>58</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'Task11'</a:t>
            </a:r>
            <a:r>
              <a:rPr lang="en-IN" dirty="0">
                <a:latin typeface="Liberation Mono"/>
                <a:cs typeface="Arial" panose="020B0604020202020204" pitchFamily="34" charset="0"/>
              </a:rPr>
              <a:t>, </a:t>
            </a:r>
            <a:r>
              <a:rPr lang="en-IN" dirty="0">
                <a:solidFill>
                  <a:srgbClr val="990055"/>
                </a:solidFill>
                <a:latin typeface="Liberation Mono"/>
              </a:rPr>
              <a:t>.75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'Task12'</a:t>
            </a:r>
            <a:r>
              <a:rPr lang="en-IN" dirty="0">
                <a:latin typeface="Liberation Mono"/>
                <a:cs typeface="Arial" panose="020B0604020202020204" pitchFamily="34" charset="0"/>
              </a:rPr>
              <a:t>, </a:t>
            </a:r>
            <a:r>
              <a:rPr lang="en-IN" dirty="0">
                <a:solidFill>
                  <a:srgbClr val="990055"/>
                </a:solidFill>
                <a:latin typeface="Liberation Mono"/>
              </a:rPr>
              <a:t>.15</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'Task13'</a:t>
            </a:r>
            <a:r>
              <a:rPr lang="en-IN" dirty="0">
                <a:latin typeface="Liberation Mono"/>
                <a:cs typeface="Arial" panose="020B0604020202020204" pitchFamily="34" charset="0"/>
              </a:rPr>
              <a:t>, </a:t>
            </a:r>
            <a:r>
              <a:rPr lang="en-IN" dirty="0">
                <a:solidFill>
                  <a:srgbClr val="669900"/>
                </a:solidFill>
                <a:latin typeface="Liberation Mono"/>
              </a:rPr>
              <a:t>'a' = 'a'</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'Task14'</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'Task15'</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 INTO </a:t>
            </a:r>
            <a:r>
              <a:rPr lang="en-IN" dirty="0">
                <a:latin typeface="Liberation Mono"/>
                <a:cs typeface="Arial" panose="020B0604020202020204" pitchFamily="34" charset="0"/>
              </a:rPr>
              <a:t>tasks </a:t>
            </a:r>
            <a:r>
              <a:rPr lang="en-IN" dirty="0">
                <a:solidFill>
                  <a:srgbClr val="0077AA"/>
                </a:solidFill>
                <a:latin typeface="Liberation Mono"/>
                <a:cs typeface="Arial" panose="020B0604020202020204" pitchFamily="34" charset="0"/>
              </a:rPr>
              <a:t>VALUES</a:t>
            </a:r>
            <a:r>
              <a:rPr lang="en-IN" dirty="0">
                <a:latin typeface="Liberation Mono"/>
                <a:cs typeface="Arial" panose="020B0604020202020204" pitchFamily="34" charset="0"/>
              </a:rPr>
              <a:t>(default, </a:t>
            </a:r>
            <a:r>
              <a:rPr lang="en-IN" dirty="0">
                <a:solidFill>
                  <a:srgbClr val="669900"/>
                </a:solidFill>
                <a:latin typeface="Liberation Mono"/>
              </a:rPr>
              <a:t>'Task17'</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s-ES" dirty="0">
                <a:solidFill>
                  <a:srgbClr val="FF0000"/>
                </a:solidFill>
                <a:latin typeface="Liberation Mono"/>
              </a:rPr>
              <a:t>// ERROR Data conversión error </a:t>
            </a:r>
            <a:r>
              <a:rPr lang="es-ES" dirty="0" err="1">
                <a:solidFill>
                  <a:srgbClr val="FF0000"/>
                </a:solidFill>
                <a:latin typeface="Liberation Mono"/>
              </a:rPr>
              <a:t>converting</a:t>
            </a:r>
            <a:r>
              <a:rPr lang="es-ES" dirty="0">
                <a:solidFill>
                  <a:srgbClr val="FF0000"/>
                </a:solidFill>
                <a:latin typeface="Liberation Mono"/>
              </a:rPr>
              <a:t> 'S'</a:t>
            </a:r>
            <a:endParaRPr lang="en-IN" dirty="0">
              <a:solidFill>
                <a:srgbClr val="FF0000"/>
              </a:solidFill>
              <a:latin typeface="Liberation Mono"/>
            </a:endParaRPr>
          </a:p>
        </p:txBody>
      </p:sp>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3" name="TextBox 2">
            <a:extLst>
              <a:ext uri="{FF2B5EF4-FFF2-40B4-BE49-F238E27FC236}">
                <a16:creationId xmlns:a16="http://schemas.microsoft.com/office/drawing/2014/main" id="{D4E529DE-DB5A-A715-7058-A966BAB5BC32}"/>
              </a:ext>
            </a:extLst>
          </p:cNvPr>
          <p:cNvSpPr txBox="1"/>
          <p:nvPr/>
        </p:nvSpPr>
        <p:spPr>
          <a:xfrm>
            <a:off x="191344" y="737979"/>
            <a:ext cx="11799912" cy="400110"/>
          </a:xfrm>
          <a:prstGeom prst="rect">
            <a:avLst/>
          </a:prstGeom>
          <a:noFill/>
        </p:spPr>
        <p:txBody>
          <a:bodyPr wrap="square">
            <a:spAutoFit/>
          </a:bodyPr>
          <a:lstStyle/>
          <a:p>
            <a:r>
              <a:rPr lang="en-IN" sz="2000" dirty="0">
                <a:solidFill>
                  <a:srgbClr val="006699"/>
                </a:solidFill>
                <a:latin typeface="Liberation Mono"/>
              </a:rPr>
              <a:t>CREATE</a:t>
            </a:r>
            <a:r>
              <a:rPr lang="en-IN" sz="2000" dirty="0">
                <a:latin typeface="Liberation Mono"/>
                <a:cs typeface="Arial" panose="020B0604020202020204" pitchFamily="34" charset="0"/>
              </a:rPr>
              <a:t> </a:t>
            </a:r>
            <a:r>
              <a:rPr lang="en-IN" sz="2000" dirty="0">
                <a:solidFill>
                  <a:srgbClr val="006699"/>
                </a:solidFill>
                <a:latin typeface="Liberation Mono"/>
              </a:rPr>
              <a:t>TABLE</a:t>
            </a:r>
            <a:r>
              <a:rPr lang="en-IN" sz="2000" dirty="0">
                <a:latin typeface="Liberation Mono"/>
                <a:cs typeface="Arial" panose="020B0604020202020204" pitchFamily="34" charset="0"/>
              </a:rPr>
              <a:t> tasks ( id </a:t>
            </a:r>
            <a:r>
              <a:rPr lang="en-IN" sz="2000" dirty="0">
                <a:solidFill>
                  <a:srgbClr val="834689"/>
                </a:solidFill>
                <a:latin typeface="Liberation Mono"/>
                <a:cs typeface="Arial" panose="020B0604020202020204" pitchFamily="34" charset="0"/>
              </a:rPr>
              <a:t>INT</a:t>
            </a:r>
            <a:r>
              <a:rPr lang="en-IN" sz="2000" dirty="0">
                <a:latin typeface="Liberation Mono"/>
                <a:cs typeface="Arial" panose="020B0604020202020204" pitchFamily="34" charset="0"/>
              </a:rPr>
              <a:t> </a:t>
            </a:r>
            <a:r>
              <a:rPr lang="en-IN" sz="2000" dirty="0">
                <a:solidFill>
                  <a:srgbClr val="0077AA"/>
                </a:solidFill>
                <a:latin typeface="Liberation Mono"/>
                <a:cs typeface="Arial" panose="020B0604020202020204" pitchFamily="34" charset="0"/>
              </a:rPr>
              <a:t>AUTO_INCREMENT </a:t>
            </a:r>
            <a:r>
              <a:rPr lang="en-IN" sz="2000" dirty="0">
                <a:solidFill>
                  <a:srgbClr val="C00000"/>
                </a:solidFill>
                <a:latin typeface="Liberation Mono"/>
                <a:cs typeface="Arial" panose="020B0604020202020204" pitchFamily="34" charset="0"/>
              </a:rPr>
              <a:t>PRIMARY</a:t>
            </a:r>
            <a:r>
              <a:rPr lang="en-IN" sz="2000" dirty="0">
                <a:solidFill>
                  <a:srgbClr val="2658E6"/>
                </a:solidFill>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title </a:t>
            </a:r>
            <a:r>
              <a:rPr lang="en-IN" sz="2000" dirty="0">
                <a:solidFill>
                  <a:srgbClr val="834689"/>
                </a:solidFill>
                <a:latin typeface="Liberation Mono"/>
                <a:cs typeface="Arial" panose="020B0604020202020204" pitchFamily="34" charset="0"/>
              </a:rPr>
              <a:t>VARCHAR</a:t>
            </a:r>
            <a:r>
              <a:rPr lang="en-IN" sz="2000" dirty="0">
                <a:latin typeface="Liberation Mono"/>
                <a:cs typeface="Arial" panose="020B0604020202020204" pitchFamily="34" charset="0"/>
              </a:rPr>
              <a:t>(</a:t>
            </a:r>
            <a:r>
              <a:rPr lang="en-IN" sz="2000" dirty="0">
                <a:solidFill>
                  <a:srgbClr val="834689"/>
                </a:solidFill>
                <a:latin typeface="Liberation Mono"/>
                <a:cs typeface="Arial" panose="020B0604020202020204" pitchFamily="34" charset="0"/>
              </a:rPr>
              <a:t>255) </a:t>
            </a:r>
            <a:r>
              <a:rPr lang="en-IN" sz="2000" dirty="0">
                <a:solidFill>
                  <a:srgbClr val="006699"/>
                </a:solidFill>
                <a:latin typeface="Liberation Mono"/>
              </a:rPr>
              <a:t>NOT</a:t>
            </a:r>
            <a:r>
              <a:rPr lang="en-IN" sz="2000" dirty="0">
                <a:solidFill>
                  <a:srgbClr val="2658E6"/>
                </a:solidFill>
                <a:latin typeface="Liberation Mono"/>
                <a:cs typeface="Arial" panose="020B0604020202020204" pitchFamily="34" charset="0"/>
              </a:rPr>
              <a:t> </a:t>
            </a:r>
            <a:r>
              <a:rPr lang="en-IN" sz="2000" dirty="0">
                <a:solidFill>
                  <a:srgbClr val="006699"/>
                </a:solidFill>
                <a:latin typeface="Liberation Mono"/>
              </a:rPr>
              <a:t>NULL</a:t>
            </a:r>
            <a:r>
              <a:rPr lang="en-IN" sz="2000" dirty="0">
                <a:latin typeface="Liberation Mono"/>
                <a:cs typeface="Arial" panose="020B0604020202020204" pitchFamily="34" charset="0"/>
              </a:rPr>
              <a:t>, completed </a:t>
            </a:r>
            <a:r>
              <a:rPr lang="en-IN" sz="2000" dirty="0">
                <a:solidFill>
                  <a:srgbClr val="834689"/>
                </a:solidFill>
                <a:latin typeface="Liberation Mono"/>
                <a:cs typeface="Arial" panose="020B0604020202020204" pitchFamily="34" charset="0"/>
              </a:rPr>
              <a:t>BOOL</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01D5587D-B319-02F6-3225-22BF159379FD}"/>
              </a:ext>
            </a:extLst>
          </p:cNvPr>
          <p:cNvSpPr/>
          <p:nvPr/>
        </p:nvSpPr>
        <p:spPr>
          <a:xfrm>
            <a:off x="191344" y="69007"/>
            <a:ext cx="4671120" cy="43088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 </a:t>
            </a:r>
            <a:r>
              <a:rPr lang="en-IN" dirty="0">
                <a:latin typeface="Arial" panose="020B0604020202020204" pitchFamily="34" charset="0"/>
                <a:cs typeface="Arial" panose="020B0604020202020204" pitchFamily="34" charset="0"/>
              </a:rPr>
              <a:t>BOOL is </a:t>
            </a:r>
            <a:r>
              <a:rPr lang="en-IN" b="1" dirty="0">
                <a:latin typeface="Arial" panose="020B0604020202020204" pitchFamily="34" charset="0"/>
                <a:cs typeface="Arial" panose="020B0604020202020204" pitchFamily="34" charset="0"/>
              </a:rPr>
              <a:t>synonym of BOOLEAN</a:t>
            </a:r>
          </a:p>
        </p:txBody>
      </p:sp>
    </p:spTree>
    <p:extLst>
      <p:ext uri="{BB962C8B-B14F-4D97-AF65-F5344CB8AC3E}">
        <p14:creationId xmlns:p14="http://schemas.microsoft.com/office/powerpoint/2010/main" val="2651628592"/>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domain drop constraint</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fr-FR" sz="2000" dirty="0">
                <a:solidFill>
                  <a:srgbClr val="0077AA"/>
                </a:solidFill>
                <a:latin typeface="Liberation Mono"/>
              </a:rPr>
              <a:t>ALTER DOMAIN </a:t>
            </a:r>
            <a:r>
              <a:rPr lang="fr-FR" sz="2000" dirty="0">
                <a:latin typeface="Liberation Mono"/>
              </a:rPr>
              <a:t>domainName</a:t>
            </a:r>
            <a:r>
              <a:rPr lang="fr-FR" sz="2000" dirty="0">
                <a:solidFill>
                  <a:srgbClr val="0077AA"/>
                </a:solidFill>
                <a:latin typeface="Liberation Mono"/>
              </a:rPr>
              <a:t> DROP </a:t>
            </a:r>
            <a:r>
              <a:rPr lang="fr-FR" sz="2000" dirty="0">
                <a:latin typeface="Liberation Mono"/>
              </a:rPr>
              <a:t>CONSTRAINT</a:t>
            </a:r>
            <a:r>
              <a:rPr lang="fr-FR" sz="2000" dirty="0">
                <a:solidFill>
                  <a:srgbClr val="0077AA"/>
                </a:solidFill>
                <a:latin typeface="Liberation Mono"/>
              </a:rPr>
              <a:t> </a:t>
            </a:r>
            <a:r>
              <a:rPr lang="fr-FR" sz="2000" dirty="0">
                <a:latin typeface="Liberation Mono"/>
              </a:rPr>
              <a:t>constraintName</a:t>
            </a:r>
            <a:endParaRPr lang="en-IN" sz="2000"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2" name="TextBox 1">
            <a:extLst>
              <a:ext uri="{FF2B5EF4-FFF2-40B4-BE49-F238E27FC236}">
                <a16:creationId xmlns:a16="http://schemas.microsoft.com/office/drawing/2014/main" id="{3064A955-CC3F-BF71-4385-7F004D1BE262}"/>
              </a:ext>
            </a:extLst>
          </p:cNvPr>
          <p:cNvSpPr txBox="1"/>
          <p:nvPr/>
        </p:nvSpPr>
        <p:spPr>
          <a:xfrm>
            <a:off x="290744" y="4001937"/>
            <a:ext cx="11349872" cy="86177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DOMAINS</a:t>
            </a:r>
            <a:r>
              <a:rPr lang="en-IN" sz="2200" dirty="0">
                <a:latin typeface="Liberation Mono"/>
              </a:rPr>
              <a:t>;</a:t>
            </a:r>
          </a:p>
          <a:p>
            <a:pPr marL="342900" indent="-342900">
              <a:buFont typeface="Arial" panose="020B0604020202020204" pitchFamily="34" charset="0"/>
              <a:buChar char="•"/>
            </a:pPr>
            <a:endParaRPr lang="en-IN" sz="600" dirty="0">
              <a:latin typeface="Liberation Mono"/>
            </a:endParaRPr>
          </a:p>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DOMAIN_CONSTRAINTS</a:t>
            </a:r>
            <a:r>
              <a:rPr lang="en-IN" sz="2200" dirty="0">
                <a:latin typeface="Liberation Mono"/>
              </a:rPr>
              <a:t>;</a:t>
            </a:r>
          </a:p>
        </p:txBody>
      </p:sp>
      <p:sp>
        <p:nvSpPr>
          <p:cNvPr id="3" name="Rectangle 2">
            <a:extLst>
              <a:ext uri="{FF2B5EF4-FFF2-40B4-BE49-F238E27FC236}">
                <a16:creationId xmlns:a16="http://schemas.microsoft.com/office/drawing/2014/main" id="{78C1C8D9-26A1-7747-53E2-22B14E4E8B9F}"/>
              </a:ext>
            </a:extLst>
          </p:cNvPr>
          <p:cNvSpPr/>
          <p:nvPr/>
        </p:nvSpPr>
        <p:spPr>
          <a:xfrm>
            <a:off x="191344" y="1332303"/>
            <a:ext cx="11665295"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DOMAIN</a:t>
            </a:r>
            <a:r>
              <a:rPr lang="en-US" dirty="0">
                <a:latin typeface="Liberation Mono"/>
                <a:cs typeface="Arial" panose="020B0604020202020204" pitchFamily="34" charset="0"/>
              </a:rPr>
              <a:t> city </a:t>
            </a:r>
            <a:r>
              <a:rPr lang="en-US" dirty="0">
                <a:solidFill>
                  <a:srgbClr val="0077AA"/>
                </a:solidFill>
                <a:latin typeface="Liberation Mono"/>
                <a:cs typeface="Arial" panose="020B0604020202020204" pitchFamily="34" charset="0"/>
              </a:rPr>
              <a:t>DROP</a:t>
            </a:r>
            <a:r>
              <a:rPr lang="en-US" dirty="0">
                <a:latin typeface="Liberation Mono"/>
                <a:cs typeface="Arial" panose="020B0604020202020204" pitchFamily="34" charset="0"/>
              </a:rPr>
              <a:t> </a:t>
            </a:r>
            <a:r>
              <a:rPr lang="en-US" i="1" dirty="0">
                <a:latin typeface="Liberation Mono"/>
              </a:rPr>
              <a:t>CONSTRAINT</a:t>
            </a:r>
            <a:r>
              <a:rPr lang="en-US" dirty="0">
                <a:latin typeface="Liberation Mono"/>
                <a:cs typeface="Arial" panose="020B0604020202020204" pitchFamily="34" charset="0"/>
              </a:rPr>
              <a:t> chk_city;</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6196985"/>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
        <p:nvSpPr>
          <p:cNvPr id="4" name="TextBox 3">
            <a:extLst>
              <a:ext uri="{FF2B5EF4-FFF2-40B4-BE49-F238E27FC236}">
                <a16:creationId xmlns:a16="http://schemas.microsoft.com/office/drawing/2014/main" id="{435B3043-90E2-0C58-E875-D7AE7391AD2E}"/>
              </a:ext>
            </a:extLst>
          </p:cNvPr>
          <p:cNvSpPr txBox="1"/>
          <p:nvPr/>
        </p:nvSpPr>
        <p:spPr>
          <a:xfrm>
            <a:off x="6384032" y="2417254"/>
            <a:ext cx="6094378" cy="464871"/>
          </a:xfrm>
          <a:prstGeom prst="rect">
            <a:avLst/>
          </a:prstGeom>
          <a:noFill/>
        </p:spPr>
        <p:txBody>
          <a:bodyPr wrap="square">
            <a:spAutoFit/>
          </a:bodyPr>
          <a:lstStyle/>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a:t>
            </a:r>
            <a:r>
              <a:rPr lang="en-US" dirty="0">
                <a:latin typeface="Liberation Mono"/>
              </a:rPr>
              <a:t>;</a:t>
            </a:r>
            <a:endParaRPr lang="en-IN" dirty="0">
              <a:solidFill>
                <a:srgbClr val="0077AA"/>
              </a:solidFill>
              <a:latin typeface="Liberation Mono"/>
              <a:cs typeface="Arial" panose="020B0604020202020204" pitchFamily="34" charset="0"/>
            </a:endParaRPr>
          </a:p>
        </p:txBody>
      </p:sp>
    </p:spTree>
    <p:extLst>
      <p:ext uri="{BB962C8B-B14F-4D97-AF65-F5344CB8AC3E}">
        <p14:creationId xmlns:p14="http://schemas.microsoft.com/office/powerpoint/2010/main" val="4251320611"/>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119336" y="404664"/>
            <a:ext cx="11953328" cy="6506525"/>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TOP</a:t>
            </a:r>
            <a:r>
              <a:rPr lang="en-US" sz="2000" dirty="0">
                <a:solidFill>
                  <a:schemeClr val="tx1">
                    <a:lumMod val="95000"/>
                    <a:lumOff val="5000"/>
                  </a:schemeClr>
                </a:solidFill>
                <a:latin typeface="Liberation Mono"/>
                <a:cs typeface="Arial" panose="020B0604020202020204" pitchFamily="34" charset="0"/>
              </a:rPr>
              <a:t> &lt;n&gt; ]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 ON ( expression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expression1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expression2 [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6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&lt;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t>
            </a:r>
            <a:r>
              <a:rPr lang="en-US" sz="2000" dirty="0">
                <a:solidFill>
                  <a:schemeClr val="bg1">
                    <a:lumMod val="50000"/>
                  </a:schemeClr>
                </a:solidFill>
                <a:latin typeface="Liberation Mono"/>
              </a:rPr>
              <a:t>alias_name</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window function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a:t>
            </a:r>
            <a:r>
              <a:rPr lang="en-US" sz="2000" dirty="0">
                <a:solidFill>
                  <a:schemeClr val="accent5">
                    <a:lumMod val="50000"/>
                  </a:schemeClr>
                </a:solidFill>
                <a:latin typeface="Liberation Mono"/>
                <a:cs typeface="Arial" panose="020B0604020202020204" pitchFamily="34" charset="0"/>
              </a:rPr>
              <a:t>sub-query</a:t>
            </a:r>
            <a:r>
              <a:rPr lang="en-US" sz="2000" dirty="0">
                <a:solidFill>
                  <a:schemeClr val="tx1">
                    <a:lumMod val="95000"/>
                    <a:lumOff val="5000"/>
                  </a:schemeClr>
                </a:solidFill>
                <a:latin typeface="Liberation Mono"/>
                <a:cs typeface="Arial" panose="020B0604020202020204" pitchFamily="34" charset="0"/>
              </a:rPr>
              <a:t>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D8603"/>
                </a:solidFill>
                <a:latin typeface="Liberation Mono"/>
                <a:cs typeface="Arial" panose="020B0604020202020204" pitchFamily="34" charset="0"/>
              </a:rPr>
              <a:t>all</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Liberation Mono"/>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D8603"/>
                </a:solidFill>
                <a:latin typeface="Liberation Mono"/>
                <a:cs typeface="Arial" panose="020B0604020202020204" pitchFamily="34" charset="0"/>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D8603"/>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D8603"/>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i="1" dirty="0">
                <a:solidFill>
                  <a:srgbClr val="FD8603"/>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with</a:t>
            </a:r>
            <a:r>
              <a:rPr lang="en-US" sz="2000" dirty="0">
                <a:solidFill>
                  <a:srgbClr val="FD8603"/>
                </a:solidFill>
                <a:latin typeface="Liberation Mono"/>
                <a:cs typeface="Arial" panose="020B0604020202020204" pitchFamily="34" charset="0"/>
              </a:rPr>
              <a:t> </a:t>
            </a:r>
            <a:r>
              <a:rPr lang="en-US" sz="2000" i="1" dirty="0">
                <a:solidFill>
                  <a:srgbClr val="FD8603"/>
                </a:solidFill>
                <a:latin typeface="Liberation Mono"/>
                <a:cs typeface="Arial" panose="020B0604020202020204" pitchFamily="34" charset="0"/>
              </a:rPr>
              <a:t>ties</a:t>
            </a:r>
            <a:r>
              <a:rPr lang="en-US" sz="2000" dirty="0">
                <a:solidFill>
                  <a:srgbClr val="FD8603"/>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latin typeface="Liberation Mono"/>
            </a:endParaRPr>
          </a:p>
        </p:txBody>
      </p:sp>
    </p:spTree>
    <p:extLst>
      <p:ext uri="{BB962C8B-B14F-4D97-AF65-F5344CB8AC3E}">
        <p14:creationId xmlns:p14="http://schemas.microsoft.com/office/powerpoint/2010/main" val="36688409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array, row</a:t>
            </a:r>
          </a:p>
        </p:txBody>
      </p:sp>
      <p:graphicFrame>
        <p:nvGraphicFramePr>
          <p:cNvPr id="2" name="Table 1"/>
          <p:cNvGraphicFramePr>
            <a:graphicFrameLocks noGrp="1"/>
          </p:cNvGraphicFramePr>
          <p:nvPr>
            <p:extLst>
              <p:ext uri="{D42A27DB-BD31-4B8C-83A1-F6EECF244321}">
                <p14:modId xmlns:p14="http://schemas.microsoft.com/office/powerpoint/2010/main" val="1391930453"/>
              </p:ext>
            </p:extLst>
          </p:nvPr>
        </p:nvGraphicFramePr>
        <p:xfrm>
          <a:off x="191344" y="764704"/>
          <a:ext cx="11737304" cy="3957320"/>
        </p:xfrm>
        <a:graphic>
          <a:graphicData uri="http://schemas.openxmlformats.org/drawingml/2006/table">
            <a:tbl>
              <a:tblPr firstRow="1" bandRow="1">
                <a:tableStyleId>{7E9639D4-E3E2-4D34-9284-5A2195B3D0D7}</a:tableStyleId>
              </a:tblPr>
              <a:tblGrid>
                <a:gridCol w="5241186">
                  <a:extLst>
                    <a:ext uri="{9D8B030D-6E8A-4147-A177-3AD203B41FA5}">
                      <a16:colId xmlns:a16="http://schemas.microsoft.com/office/drawing/2014/main" val="20000"/>
                    </a:ext>
                  </a:extLst>
                </a:gridCol>
                <a:gridCol w="6496118">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Duplicate and empty values are not permitted. The maximum number of values is 65536. The maximum allowed length of complete data type definition with all values is 1,000,000,000 characters.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 UUID</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Universally unique identifier. This is a 128 bit value.</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 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r>
                        <a:rPr lang="en-US" sz="1800" b="0" dirty="0">
                          <a:solidFill>
                            <a:schemeClr val="tx1"/>
                          </a:solidFill>
                          <a:latin typeface="Arial" panose="020B0604020202020204" pitchFamily="34" charset="0"/>
                          <a:cs typeface="Arial" panose="020B0604020202020204" pitchFamily="34" charset="0"/>
                        </a:rPr>
                        <a:t>A data type for array of values. Base data type specifies the data type of elements. Array may have NULL elements. The allowed cardinality is from 0 to 65536 elements.</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 ROW</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value1, value2,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dirty="0">
                          <a:solidFill>
                            <a:schemeClr val="tx1"/>
                          </a:solidFill>
                          <a:latin typeface="Arial" panose="020B0604020202020204" pitchFamily="34" charset="0"/>
                          <a:cs typeface="Arial" panose="020B0604020202020204" pitchFamily="34" charset="0"/>
                        </a:rPr>
                        <a:t>to-do</a:t>
                      </a: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b="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
        <p:nvSpPr>
          <p:cNvPr id="3" name="Rectangle 2">
            <a:extLst>
              <a:ext uri="{FF2B5EF4-FFF2-40B4-BE49-F238E27FC236}">
                <a16:creationId xmlns:a16="http://schemas.microsoft.com/office/drawing/2014/main" id="{D06546C4-4515-0150-9CF1-3D13002529E8}"/>
              </a:ext>
            </a:extLst>
          </p:cNvPr>
          <p:cNvSpPr/>
          <p:nvPr/>
        </p:nvSpPr>
        <p:spPr>
          <a:xfrm>
            <a:off x="335360" y="4995753"/>
            <a:ext cx="11449272"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cs typeface="Arial" panose="020B0604020202020204" pitchFamily="34" charset="0"/>
              </a:rPr>
              <a:t> </a:t>
            </a:r>
            <a:r>
              <a:rPr lang="en-IN" dirty="0">
                <a:solidFill>
                  <a:srgbClr val="0077AA"/>
                </a:solidFill>
                <a:latin typeface="Liberation Mono"/>
              </a:rPr>
              <a:t>TABLE</a:t>
            </a:r>
            <a:r>
              <a:rPr lang="en-IN" dirty="0">
                <a:latin typeface="Liberation Mono"/>
                <a:cs typeface="Arial" panose="020B0604020202020204" pitchFamily="34" charset="0"/>
              </a:rPr>
              <a:t> temp (id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ADDRESS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(city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 state </a:t>
            </a:r>
            <a:r>
              <a:rPr lang="en-IN" dirty="0">
                <a:solidFill>
                  <a:srgbClr val="834689"/>
                </a:solidFill>
                <a:latin typeface="Liberation Mono"/>
                <a:cs typeface="Arial" panose="020B0604020202020204" pitchFamily="34" charset="0"/>
              </a:rPr>
              <a:t>VARCHAR</a:t>
            </a:r>
            <a:r>
              <a:rPr lang="en-IN" dirty="0">
                <a:latin typeface="Liberation Mono"/>
                <a:cs typeface="Arial" panose="020B0604020202020204" pitchFamily="34" charset="0"/>
              </a:rPr>
              <a:t>(10)));</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SHOW</a:t>
            </a:r>
            <a:r>
              <a:rPr lang="en-IN" dirty="0">
                <a:latin typeface="Liberation Mono"/>
                <a:cs typeface="Arial" panose="020B0604020202020204" pitchFamily="34" charset="0"/>
              </a:rPr>
              <a:t> COLUMNS FROM temp;</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 </a:t>
            </a:r>
            <a:r>
              <a:rPr lang="en-IN" dirty="0">
                <a:solidFill>
                  <a:srgbClr val="0077AA"/>
                </a:solidFill>
                <a:latin typeface="Liberation Mono"/>
              </a:rPr>
              <a:t>VALUES</a:t>
            </a:r>
            <a:r>
              <a:rPr lang="en-IN" dirty="0">
                <a:latin typeface="Liberation Mono"/>
                <a:cs typeface="Arial" panose="020B0604020202020204" pitchFamily="34" charset="0"/>
              </a:rPr>
              <a:t>(</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'PUNE'</a:t>
            </a:r>
            <a:r>
              <a:rPr lang="en-IN" dirty="0">
                <a:latin typeface="Liberation Mono"/>
                <a:cs typeface="Arial" panose="020B0604020202020204" pitchFamily="34" charset="0"/>
              </a:rPr>
              <a:t>, </a:t>
            </a:r>
            <a:r>
              <a:rPr lang="en-IN" dirty="0">
                <a:solidFill>
                  <a:srgbClr val="669900"/>
                </a:solidFill>
                <a:latin typeface="Liberation Mono"/>
              </a:rPr>
              <a:t>'MH'</a:t>
            </a:r>
            <a:r>
              <a:rPr lang="en-IN" dirty="0">
                <a:latin typeface="Liberation Mono"/>
                <a:cs typeface="Arial" panose="020B0604020202020204" pitchFamily="34" charset="0"/>
              </a:rPr>
              <a:t>)), (</a:t>
            </a:r>
            <a:r>
              <a:rPr lang="en-IN" dirty="0">
                <a:solidFill>
                  <a:srgbClr val="990055"/>
                </a:solidFill>
                <a:latin typeface="Liberation Mono"/>
              </a:rPr>
              <a:t>2</a:t>
            </a:r>
            <a:r>
              <a:rPr lang="en-IN" dirty="0">
                <a:latin typeface="Liberation Mono"/>
                <a:cs typeface="Arial" panose="020B0604020202020204" pitchFamily="34" charset="0"/>
              </a:rPr>
              <a:t>, </a:t>
            </a:r>
            <a:r>
              <a:rPr lang="en-IN" dirty="0">
                <a:solidFill>
                  <a:srgbClr val="834689"/>
                </a:solidFill>
                <a:latin typeface="Liberation Mono"/>
                <a:cs typeface="Arial" panose="020B0604020202020204" pitchFamily="34" charset="0"/>
              </a:rPr>
              <a:t>ROW</a:t>
            </a:r>
            <a:r>
              <a:rPr lang="en-IN" dirty="0">
                <a:latin typeface="Liberation Mono"/>
                <a:cs typeface="Arial" panose="020B0604020202020204" pitchFamily="34" charset="0"/>
              </a:rPr>
              <a:t>(</a:t>
            </a:r>
            <a:r>
              <a:rPr lang="en-IN" dirty="0">
                <a:solidFill>
                  <a:srgbClr val="669900"/>
                </a:solidFill>
                <a:latin typeface="Liberation Mono"/>
              </a:rPr>
              <a:t>'BARODA'</a:t>
            </a:r>
            <a:r>
              <a:rPr lang="en-IN" dirty="0">
                <a:latin typeface="Liberation Mono"/>
                <a:cs typeface="Arial" panose="020B0604020202020204" pitchFamily="34" charset="0"/>
              </a:rPr>
              <a:t>, </a:t>
            </a:r>
            <a:r>
              <a:rPr lang="en-IN" dirty="0">
                <a:solidFill>
                  <a:srgbClr val="669900"/>
                </a:solidFill>
                <a:latin typeface="Liberation Mono"/>
              </a:rPr>
              <a:t>'GJ'</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510838126"/>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t>
            </a:r>
            <a:r>
              <a:rPr lang="en-US" sz="2000" dirty="0" err="1">
                <a:solidFill>
                  <a:schemeClr val="bg1">
                    <a:lumMod val="50000"/>
                  </a:schemeClr>
                </a:solidFill>
                <a:latin typeface="Liberation Mono"/>
              </a:rPr>
              <a:t>alias_name</a:t>
            </a:r>
            <a:r>
              <a:rPr lang="en-US" sz="2000" dirty="0">
                <a:latin typeface="Liberation Mono"/>
              </a:rPr>
              <a:t>]</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t>
            </a:r>
            <a:r>
              <a:rPr lang="en-US" sz="2000" dirty="0">
                <a:solidFill>
                  <a:schemeClr val="bg1">
                    <a:lumMod val="50000"/>
                  </a:schemeClr>
                </a:solidFill>
                <a:latin typeface="Liberation Mono"/>
              </a:rPr>
              <a:t>alias_name</a:t>
            </a:r>
            <a:r>
              <a:rPr lang="en-US" sz="2000" dirty="0">
                <a:latin typeface="Liberation Mono"/>
              </a:rPr>
              <a:t>]</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select elements from array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90DAB208-9A15-DAB2-AEB0-5E1A5490C860}"/>
              </a:ext>
            </a:extLst>
          </p:cNvPr>
          <p:cNvSpPr txBox="1"/>
          <p:nvPr/>
        </p:nvSpPr>
        <p:spPr>
          <a:xfrm>
            <a:off x="335360" y="153214"/>
            <a:ext cx="11521280"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a:latin typeface="Liberation Mono"/>
              </a:rPr>
              <a:t>,</a:t>
            </a:r>
            <a:r>
              <a:rPr lang="en-IN">
                <a:solidFill>
                  <a:srgbClr val="990055"/>
                </a:solidFill>
                <a:latin typeface="Liberation Mono"/>
              </a:rPr>
              <a:t> 9898989898</a:t>
            </a:r>
            <a:r>
              <a:rPr lang="en-IN">
                <a:latin typeface="Liberation Mono"/>
              </a:rPr>
              <a:t>]);</a:t>
            </a:r>
            <a:endParaRPr lang="en-IN" sz="800" dirty="0">
              <a:latin typeface="Liberation Mono"/>
            </a:endParaRPr>
          </a:p>
        </p:txBody>
      </p:sp>
      <p:sp>
        <p:nvSpPr>
          <p:cNvPr id="3" name="TextBox 2">
            <a:extLst>
              <a:ext uri="{FF2B5EF4-FFF2-40B4-BE49-F238E27FC236}">
                <a16:creationId xmlns:a16="http://schemas.microsoft.com/office/drawing/2014/main" id="{BA703A7E-71C3-3DBE-C162-053B3D15EC5B}"/>
              </a:ext>
            </a:extLst>
          </p:cNvPr>
          <p:cNvSpPr txBox="1"/>
          <p:nvPr/>
        </p:nvSpPr>
        <p:spPr>
          <a:xfrm>
            <a:off x="623392" y="5220930"/>
            <a:ext cx="11305256" cy="830997"/>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latin typeface="Arial" panose="020B0604020202020204" pitchFamily="34" charset="0"/>
                <a:cs typeface="Arial" panose="020B0604020202020204" pitchFamily="34" charset="0"/>
              </a:rPr>
              <a:t>Index number starts with </a:t>
            </a:r>
            <a:r>
              <a:rPr lang="en-US" dirty="0">
                <a:solidFill>
                  <a:srgbClr val="990055"/>
                </a:solidFill>
                <a:latin typeface="Arial" panose="020B0604020202020204" pitchFamily="34" charset="0"/>
                <a:cs typeface="Arial" panose="020B0604020202020204" pitchFamily="34" charset="0"/>
              </a:rPr>
              <a:t>1</a:t>
            </a:r>
            <a:r>
              <a:rPr lang="en-US" dirty="0">
                <a:latin typeface="Arial" panose="020B0604020202020204" pitchFamily="34" charset="0"/>
                <a:cs typeface="Arial" panose="020B0604020202020204" pitchFamily="34" charset="0"/>
              </a:rPr>
              <a:t>.</a:t>
            </a:r>
          </a:p>
        </p:txBody>
      </p:sp>
      <p:sp>
        <p:nvSpPr>
          <p:cNvPr id="8" name="TextBox 7">
            <a:extLst>
              <a:ext uri="{FF2B5EF4-FFF2-40B4-BE49-F238E27FC236}">
                <a16:creationId xmlns:a16="http://schemas.microsoft.com/office/drawing/2014/main" id="{142A4B36-076E-5852-9CAF-5067AEE33084}"/>
              </a:ext>
            </a:extLst>
          </p:cNvPr>
          <p:cNvSpPr txBox="1"/>
          <p:nvPr/>
        </p:nvSpPr>
        <p:spPr>
          <a:xfrm>
            <a:off x="335360" y="3826271"/>
            <a:ext cx="6094378" cy="369332"/>
          </a:xfrm>
          <a:prstGeom prst="rect">
            <a:avLst/>
          </a:prstGeom>
          <a:noFill/>
        </p:spPr>
        <p:txBody>
          <a:bodyPr wrap="square">
            <a:spAutoFit/>
          </a:bodyPr>
          <a:lstStyle/>
          <a:p>
            <a:r>
              <a:rPr lang="en-US" dirty="0">
                <a:latin typeface="Arial" panose="020B0604020202020204" pitchFamily="34" charset="0"/>
                <a:cs typeface="Arial" panose="020B0604020202020204" pitchFamily="34" charset="0"/>
              </a:rPr>
              <a:t>phone[</a:t>
            </a:r>
            <a:r>
              <a:rPr lang="en-US" dirty="0">
                <a:solidFill>
                  <a:srgbClr val="990055"/>
                </a:solidFill>
                <a:latin typeface="Arial" panose="020B0604020202020204" pitchFamily="34" charset="0"/>
                <a:cs typeface="Arial" panose="020B0604020202020204" pitchFamily="34" charset="0"/>
              </a:rPr>
              <a:t>Index</a:t>
            </a:r>
            <a:r>
              <a:rPr lang="en-US" dirty="0">
                <a:latin typeface="Arial" panose="020B0604020202020204" pitchFamily="34" charset="0"/>
                <a:cs typeface="Arial" panose="020B0604020202020204" pitchFamily="34" charset="0"/>
              </a:rPr>
              <a:t>] -&gt; </a:t>
            </a:r>
            <a:r>
              <a:rPr lang="en-US" dirty="0">
                <a:solidFill>
                  <a:srgbClr val="990055"/>
                </a:solidFill>
                <a:latin typeface="Arial" panose="020B0604020202020204" pitchFamily="34" charset="0"/>
                <a:cs typeface="Arial" panose="020B0604020202020204" pitchFamily="34" charset="0"/>
              </a:rPr>
              <a:t>1 </a:t>
            </a:r>
            <a:r>
              <a:rPr lang="en-US" dirty="0">
                <a:latin typeface="Arial" panose="020B0604020202020204" pitchFamily="34" charset="0"/>
                <a:cs typeface="Arial" panose="020B0604020202020204" pitchFamily="34" charset="0"/>
              </a:rPr>
              <a:t>. . .</a:t>
            </a:r>
            <a:r>
              <a:rPr lang="en-US" dirty="0">
                <a:solidFill>
                  <a:srgbClr val="990055"/>
                </a:solidFill>
                <a:latin typeface="Arial" panose="020B0604020202020204" pitchFamily="34" charset="0"/>
                <a:cs typeface="Arial" panose="020B0604020202020204" pitchFamily="34" charset="0"/>
              </a:rPr>
              <a:t> n</a:t>
            </a:r>
            <a:endParaRPr lang="en-IN" dirty="0">
              <a:solidFill>
                <a:srgbClr val="990055"/>
              </a:solidFill>
              <a:latin typeface="Arial" panose="020B0604020202020204" pitchFamily="34" charset="0"/>
              <a:cs typeface="Arial" panose="020B0604020202020204" pitchFamily="34" charset="0"/>
            </a:endParaRPr>
          </a:p>
        </p:txBody>
      </p:sp>
      <p:sp>
        <p:nvSpPr>
          <p:cNvPr id="10" name="TextBox 9">
            <a:extLst>
              <a:ext uri="{FF2B5EF4-FFF2-40B4-BE49-F238E27FC236}">
                <a16:creationId xmlns:a16="http://schemas.microsoft.com/office/drawing/2014/main" id="{3CE73C37-E43E-16B5-34F9-12E800C758E2}"/>
              </a:ext>
            </a:extLst>
          </p:cNvPr>
          <p:cNvSpPr txBox="1"/>
          <p:nvPr/>
        </p:nvSpPr>
        <p:spPr>
          <a:xfrm>
            <a:off x="335360" y="4427820"/>
            <a:ext cx="6094378"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candidate, phone[</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FROM</a:t>
            </a:r>
            <a:r>
              <a:rPr lang="en-US" dirty="0">
                <a:latin typeface="Liberation Mono"/>
              </a:rPr>
              <a:t> temp;</a:t>
            </a:r>
            <a:endParaRPr lang="en-IN" dirty="0">
              <a:latin typeface="Liberation Mono"/>
            </a:endParaRPr>
          </a:p>
        </p:txBody>
      </p:sp>
    </p:spTree>
    <p:extLst>
      <p:ext uri="{BB962C8B-B14F-4D97-AF65-F5344CB8AC3E}">
        <p14:creationId xmlns:p14="http://schemas.microsoft.com/office/powerpoint/2010/main" val="3280460517"/>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rgbClr val="A67F59"/>
                </a:solidFill>
                <a:latin typeface="Liberation Mono"/>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5" name="Rectangle 4"/>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11" name="Rectangle 10">
            <a:extLst>
              <a:ext uri="{FF2B5EF4-FFF2-40B4-BE49-F238E27FC236}">
                <a16:creationId xmlns:a16="http://schemas.microsoft.com/office/drawing/2014/main" id="{65AAF8D8-A9AA-4D65-A924-E3D8A424C7EC}"/>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3" name="Rectangle 12">
            <a:extLst>
              <a:ext uri="{FF2B5EF4-FFF2-40B4-BE49-F238E27FC236}">
                <a16:creationId xmlns:a16="http://schemas.microsoft.com/office/drawing/2014/main" id="{A2CEB430-CE81-4A97-B468-DB2412D09680}"/>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10" name="Rectangle 9">
            <a:extLst>
              <a:ext uri="{FF2B5EF4-FFF2-40B4-BE49-F238E27FC236}">
                <a16:creationId xmlns:a16="http://schemas.microsoft.com/office/drawing/2014/main" id="{C6993B56-9E5E-492B-8011-B6BCE93D8C26}"/>
              </a:ext>
            </a:extLst>
          </p:cNvPr>
          <p:cNvSpPr/>
          <p:nvPr/>
        </p:nvSpPr>
        <p:spPr>
          <a:xfrm>
            <a:off x="263353" y="4077072"/>
            <a:ext cx="11665296" cy="171136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IN" dirty="0">
                <a:solidFill>
                  <a:srgbClr val="A67F59"/>
                </a:solidFill>
                <a:latin typeface="Liberation Mono"/>
              </a:rPr>
              <a:t>NOT</a:t>
            </a:r>
            <a:r>
              <a:rPr lang="en-IN" dirty="0">
                <a:latin typeface="Liberation Mono"/>
                <a:cs typeface="Arial" panose="020B0604020202020204" pitchFamily="34" charset="0"/>
              </a:rPr>
              <a:t> completed;</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4">
                    <a:lumMod val="50000"/>
                  </a:schemeClr>
                </a:solidFill>
                <a:latin typeface="Liberation Mono"/>
                <a:cs typeface="Arial" panose="020B0604020202020204" pitchFamily="34" charset="0"/>
              </a:rPr>
              <a:t>IS</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endParaRPr lang="en-IN" dirty="0">
              <a:latin typeface="Liberation Mono"/>
              <a:cs typeface="Arial" panose="020B0604020202020204" pitchFamily="34" charset="0"/>
            </a:endParaRP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False</a:t>
            </a:r>
            <a:r>
              <a:rPr lang="en-IN" dirty="0">
                <a:latin typeface="Liberation Mono"/>
                <a:cs typeface="Arial" panose="020B0604020202020204" pitchFamily="34" charset="0"/>
              </a:rPr>
              <a:t>;</a:t>
            </a:r>
          </a:p>
        </p:txBody>
      </p:sp>
      <p:sp>
        <p:nvSpPr>
          <p:cNvPr id="7" name="Rectangle 6">
            <a:extLst>
              <a:ext uri="{FF2B5EF4-FFF2-40B4-BE49-F238E27FC236}">
                <a16:creationId xmlns:a16="http://schemas.microsoft.com/office/drawing/2014/main" id="{4C4B636B-E915-49A1-B3D1-60837803BA45}"/>
              </a:ext>
            </a:extLst>
          </p:cNvPr>
          <p:cNvSpPr/>
          <p:nvPr/>
        </p:nvSpPr>
        <p:spPr>
          <a:xfrm>
            <a:off x="263353" y="2353500"/>
            <a:ext cx="11665296" cy="120032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4">
                    <a:lumMod val="50000"/>
                  </a:schemeClr>
                </a:solidFill>
                <a:latin typeface="Liberation Mono"/>
                <a:cs typeface="Arial" panose="020B0604020202020204" pitchFamily="34" charset="0"/>
              </a:rPr>
              <a:t>IS</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endParaRPr lang="en-IN"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FF0000"/>
                </a:solidFill>
                <a:latin typeface="Liberation Mono"/>
              </a:rPr>
              <a:t>// ERROR </a:t>
            </a:r>
            <a:r>
              <a:rPr lang="en-US" dirty="0">
                <a:solidFill>
                  <a:srgbClr val="FF0000"/>
                </a:solidFill>
                <a:latin typeface="Liberation Mono"/>
              </a:rPr>
              <a:t>Values of types "BOOLEAN" and "INTEGER" are not comparable</a:t>
            </a:r>
            <a:r>
              <a:rPr lang="en-IN" dirty="0">
                <a:solidFill>
                  <a:srgbClr val="FF0000"/>
                </a:solidFill>
                <a:latin typeface="Liberation Mono"/>
              </a:rPr>
              <a:t> </a:t>
            </a: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completed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a:solidFill>
                  <a:schemeClr val="accent4">
                    <a:lumMod val="50000"/>
                  </a:schemeClr>
                </a:solidFill>
                <a:latin typeface="Liberation Mono"/>
              </a:rPr>
              <a:t>True</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00462034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407369" y="2944296"/>
            <a:ext cx="5400599" cy="2957861"/>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True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solidFill>
                  <a:schemeClr val="accent4">
                    <a:lumMod val="50000"/>
                  </a:schemeClr>
                </a:solidFill>
                <a:latin typeface="Liberation Mono"/>
              </a:rPr>
              <a:t>False</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0</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a:p>
            <a:pPr marL="342900" indent="-34290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6C86"/>
                </a:solidFill>
                <a:latin typeface="Liberation Mono"/>
                <a:cs typeface="Arial" panose="020B0604020202020204" pitchFamily="34" charset="0"/>
              </a:rPr>
              <a:t> </a:t>
            </a:r>
            <a:r>
              <a:rPr lang="en-US" dirty="0">
                <a:solidFill>
                  <a:srgbClr val="A67F59"/>
                </a:solidFill>
                <a:latin typeface="Liberation Mono"/>
              </a:rPr>
              <a:t>*</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FROM</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emp</a:t>
            </a:r>
            <a:r>
              <a:rPr lang="en-US" dirty="0">
                <a:solidFill>
                  <a:srgbClr val="006C86"/>
                </a:solidFill>
                <a:latin typeface="Liberation Mono"/>
                <a:cs typeface="Arial" panose="020B0604020202020204" pitchFamily="34" charset="0"/>
              </a:rPr>
              <a:t> </a:t>
            </a:r>
            <a:r>
              <a:rPr lang="en-US" dirty="0">
                <a:solidFill>
                  <a:srgbClr val="0077AA"/>
                </a:solidFill>
                <a:latin typeface="Liberation Mono"/>
                <a:cs typeface="Times New Roman" panose="02020603050405020304" pitchFamily="18" charset="0"/>
              </a:rPr>
              <a:t>WHERE</a:t>
            </a:r>
            <a:r>
              <a:rPr lang="en-US" dirty="0">
                <a:solidFill>
                  <a:srgbClr val="006C86"/>
                </a:solidFill>
                <a:latin typeface="Liberation Mono"/>
                <a:cs typeface="Arial" panose="020B0604020202020204" pitchFamily="34" charset="0"/>
              </a:rPr>
              <a:t> </a:t>
            </a:r>
            <a:r>
              <a:rPr lang="en-US" dirty="0">
                <a:latin typeface="Liberation Mono"/>
                <a:cs typeface="Arial" panose="020B0604020202020204" pitchFamily="34" charset="0"/>
              </a:rPr>
              <a:t>ename</a:t>
            </a:r>
            <a:r>
              <a:rPr lang="en-US" dirty="0">
                <a:solidFill>
                  <a:srgbClr val="006C86"/>
                </a:solidFill>
                <a:latin typeface="Liberation Mono"/>
                <a:cs typeface="Arial" panose="020B0604020202020204" pitchFamily="34" charset="0"/>
              </a:rPr>
              <a:t> </a:t>
            </a:r>
            <a:r>
              <a:rPr lang="en-US" dirty="0">
                <a:solidFill>
                  <a:schemeClr val="accent5">
                    <a:lumMod val="75000"/>
                  </a:schemeClr>
                </a:solidFill>
                <a:latin typeface="Liberation Mono"/>
                <a:cs typeface="Arial" panose="020B0604020202020204" pitchFamily="34" charset="0"/>
              </a:rPr>
              <a:t>=</a:t>
            </a:r>
            <a:r>
              <a:rPr lang="en-US" dirty="0">
                <a:solidFill>
                  <a:srgbClr val="006C86"/>
                </a:solidFill>
                <a:latin typeface="Liberation Mono"/>
                <a:cs typeface="Arial" panose="020B0604020202020204" pitchFamily="34" charset="0"/>
              </a:rPr>
              <a:t> </a:t>
            </a:r>
            <a:r>
              <a:rPr lang="en-US" dirty="0">
                <a:solidFill>
                  <a:srgbClr val="669900"/>
                </a:solidFill>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 </a:t>
            </a:r>
            <a:r>
              <a:rPr lang="en-US" dirty="0">
                <a:solidFill>
                  <a:srgbClr val="A67F59"/>
                </a:solidFill>
                <a:latin typeface="Liberation Mono"/>
              </a:rPr>
              <a:t>=</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boolean</a:t>
            </a:r>
          </a:p>
        </p:txBody>
      </p:sp>
      <p:sp>
        <p:nvSpPr>
          <p:cNvPr id="7" name="Rectangle 6">
            <a:extLst>
              <a:ext uri="{FF2B5EF4-FFF2-40B4-BE49-F238E27FC236}">
                <a16:creationId xmlns:a16="http://schemas.microsoft.com/office/drawing/2014/main" id="{F78BF946-F616-4549-A08B-2C67D0B44C75}"/>
              </a:ext>
            </a:extLst>
          </p:cNvPr>
          <p:cNvSpPr/>
          <p:nvPr/>
        </p:nvSpPr>
        <p:spPr>
          <a:xfrm>
            <a:off x="407368" y="637627"/>
            <a:ext cx="10184432" cy="369332"/>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TINYINT(1)</a:t>
            </a:r>
          </a:p>
        </p:txBody>
      </p:sp>
      <p:sp>
        <p:nvSpPr>
          <p:cNvPr id="2" name="Rectangle 1">
            <a:extLst>
              <a:ext uri="{FF2B5EF4-FFF2-40B4-BE49-F238E27FC236}">
                <a16:creationId xmlns:a16="http://schemas.microsoft.com/office/drawing/2014/main" id="{B76ACC2D-8426-4B9D-8469-E36B7173816A}"/>
              </a:ext>
            </a:extLst>
          </p:cNvPr>
          <p:cNvSpPr/>
          <p:nvPr/>
        </p:nvSpPr>
        <p:spPr>
          <a:xfrm>
            <a:off x="407368" y="2389935"/>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10" name="TextBox 9">
            <a:extLst>
              <a:ext uri="{FF2B5EF4-FFF2-40B4-BE49-F238E27FC236}">
                <a16:creationId xmlns:a16="http://schemas.microsoft.com/office/drawing/2014/main" id="{2B285540-07D6-4D96-86D9-52EB6AE2A3D3}"/>
              </a:ext>
            </a:extLst>
          </p:cNvPr>
          <p:cNvSpPr txBox="1"/>
          <p:nvPr/>
        </p:nvSpPr>
        <p:spPr>
          <a:xfrm>
            <a:off x="6168008" y="2944296"/>
            <a:ext cx="5723203" cy="2542363"/>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True</a:t>
            </a:r>
            <a:r>
              <a:rPr lang="en-IN" dirty="0">
                <a:solidFill>
                  <a:schemeClr val="bg1">
                    <a:lumMod val="65000"/>
                  </a:schemeClr>
                </a:solidFill>
                <a:latin typeface="Liberation Mono"/>
              </a:rPr>
              <a:t>)</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'smith'</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Times New Roman" panose="02020603050405020304" pitchFamily="18" charset="0"/>
              </a:rPr>
              <a:t>FROM</a:t>
            </a:r>
            <a:r>
              <a:rPr lang="en-IN" dirty="0">
                <a:latin typeface="Liberation Mono"/>
              </a:rPr>
              <a:t> emp </a:t>
            </a:r>
            <a:r>
              <a:rPr lang="en-IN" dirty="0">
                <a:solidFill>
                  <a:srgbClr val="0077AA"/>
                </a:solidFill>
                <a:latin typeface="Liberation Mono"/>
                <a:cs typeface="Times New Roman" panose="02020603050405020304" pitchFamily="18" charset="0"/>
              </a:rPr>
              <a:t>WHERE</a:t>
            </a:r>
            <a:r>
              <a:rPr lang="en-IN" dirty="0">
                <a:latin typeface="Liberation Mono"/>
              </a:rPr>
              <a:t> ename </a:t>
            </a:r>
            <a:r>
              <a:rPr lang="en-IN" dirty="0">
                <a:solidFill>
                  <a:schemeClr val="accent5">
                    <a:lumMod val="75000"/>
                  </a:schemeClr>
                </a:solidFill>
                <a:latin typeface="Liberation Mono"/>
                <a:cs typeface="Arial" panose="020B0604020202020204" pitchFamily="34" charset="0"/>
              </a:rPr>
              <a:t>IN</a:t>
            </a:r>
            <a:r>
              <a:rPr lang="en-IN" dirty="0">
                <a:solidFill>
                  <a:schemeClr val="bg1">
                    <a:lumMod val="65000"/>
                  </a:schemeClr>
                </a:solidFill>
                <a:latin typeface="Liberation Mono"/>
              </a:rPr>
              <a:t>(</a:t>
            </a:r>
            <a:r>
              <a:rPr lang="en-IN" dirty="0">
                <a:solidFill>
                  <a:srgbClr val="669900"/>
                </a:solidFill>
                <a:latin typeface="Liberation Mono"/>
              </a:rPr>
              <a:t>'smith'</a:t>
            </a:r>
            <a:r>
              <a:rPr lang="en-IN" dirty="0">
                <a:latin typeface="Liberation Mono"/>
              </a:rPr>
              <a:t>, </a:t>
            </a:r>
            <a:r>
              <a:rPr lang="en-IN" dirty="0">
                <a:solidFill>
                  <a:schemeClr val="accent4">
                    <a:lumMod val="50000"/>
                  </a:schemeClr>
                </a:solidFill>
                <a:latin typeface="Liberation Mono"/>
              </a:rPr>
              <a:t>False</a:t>
            </a:r>
            <a:r>
              <a:rPr lang="en-IN" dirty="0">
                <a:solidFill>
                  <a:schemeClr val="bg1">
                    <a:lumMod val="65000"/>
                  </a:schemeClr>
                </a:solidFill>
                <a:latin typeface="Liberation Mono"/>
              </a:rPr>
              <a:t>)</a:t>
            </a:r>
            <a:r>
              <a:rPr lang="en-IN" dirty="0">
                <a:latin typeface="Liberation Mono"/>
              </a:rPr>
              <a:t>;</a:t>
            </a:r>
          </a:p>
        </p:txBody>
      </p:sp>
      <p:sp>
        <p:nvSpPr>
          <p:cNvPr id="11" name="Rectangle 10">
            <a:extLst>
              <a:ext uri="{FF2B5EF4-FFF2-40B4-BE49-F238E27FC236}">
                <a16:creationId xmlns:a16="http://schemas.microsoft.com/office/drawing/2014/main" id="{511801E8-18AB-43BB-8D6A-651EBD65C067}"/>
              </a:ext>
            </a:extLst>
          </p:cNvPr>
          <p:cNvSpPr/>
          <p:nvPr/>
        </p:nvSpPr>
        <p:spPr>
          <a:xfrm>
            <a:off x="407368" y="1762962"/>
            <a:ext cx="8957190" cy="369332"/>
          </a:xfrm>
          <a:prstGeom prst="rect">
            <a:avLst/>
          </a:prstGeom>
        </p:spPr>
        <p:txBody>
          <a:bodyPr wrap="square">
            <a:spAutoFit/>
          </a:bodyPr>
          <a:lstStyle/>
          <a:p>
            <a:r>
              <a:rPr lang="en-IN" dirty="0">
                <a:solidFill>
                  <a:srgbClr val="0077AA"/>
                </a:solidFill>
                <a:latin typeface="Source Code Pro"/>
              </a:rPr>
              <a:t>SELECT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True</a:t>
            </a:r>
            <a:r>
              <a:rPr lang="en-IN" dirty="0">
                <a:solidFill>
                  <a:srgbClr val="445870"/>
                </a:solidFill>
                <a:latin typeface="Source Code Pro"/>
              </a:rPr>
              <a:t>,</a:t>
            </a:r>
            <a:r>
              <a:rPr lang="en-IN" dirty="0">
                <a:solidFill>
                  <a:srgbClr val="006FE0"/>
                </a:solidFill>
                <a:latin typeface="Source Code Pro"/>
              </a:rPr>
              <a:t> </a:t>
            </a:r>
            <a:r>
              <a:rPr lang="en-IN" dirty="0">
                <a:solidFill>
                  <a:srgbClr val="0077AA"/>
                </a:solidFill>
                <a:latin typeface="Source Code Pro"/>
              </a:rPr>
              <a:t>False</a:t>
            </a:r>
            <a:r>
              <a:rPr lang="en-IN" dirty="0">
                <a:solidFill>
                  <a:srgbClr val="445870"/>
                </a:solidFill>
                <a:latin typeface="Source Code Pro"/>
              </a:rPr>
              <a:t>;</a:t>
            </a:r>
            <a:endParaRPr lang="en-IN" dirty="0"/>
          </a:p>
        </p:txBody>
      </p:sp>
      <p:sp>
        <p:nvSpPr>
          <p:cNvPr id="12" name="Rectangle 11">
            <a:extLst>
              <a:ext uri="{FF2B5EF4-FFF2-40B4-BE49-F238E27FC236}">
                <a16:creationId xmlns:a16="http://schemas.microsoft.com/office/drawing/2014/main" id="{33EBFFEB-C322-45FD-8F4F-730B832917D8}"/>
              </a:ext>
            </a:extLst>
          </p:cNvPr>
          <p:cNvSpPr/>
          <p:nvPr/>
        </p:nvSpPr>
        <p:spPr>
          <a:xfrm>
            <a:off x="407368" y="1191577"/>
            <a:ext cx="101844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Tree>
    <p:extLst>
      <p:ext uri="{BB962C8B-B14F-4D97-AF65-F5344CB8AC3E}">
        <p14:creationId xmlns:p14="http://schemas.microsoft.com/office/powerpoint/2010/main" val="3232024903"/>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wildcard expression</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A29E8D22-CF00-90F1-575B-2145966B7E73}"/>
              </a:ext>
            </a:extLst>
          </p:cNvPr>
          <p:cNvSpPr txBox="1"/>
          <p:nvPr/>
        </p:nvSpPr>
        <p:spPr>
          <a:xfrm>
            <a:off x="303539" y="695980"/>
            <a:ext cx="2088232" cy="400110"/>
          </a:xfrm>
          <a:prstGeom prst="rect">
            <a:avLst/>
          </a:prstGeom>
          <a:noFill/>
        </p:spPr>
        <p:txBody>
          <a:bodyPr wrap="square">
            <a:spAutoFit/>
          </a:bodyPr>
          <a:lstStyle/>
          <a:p>
            <a:r>
              <a:rPr lang="en-IN" sz="2000" dirty="0">
                <a:solidFill>
                  <a:srgbClr val="A67F59"/>
                </a:solidFill>
                <a:latin typeface="Liberation Mono"/>
              </a:rPr>
              <a:t>*</a:t>
            </a:r>
            <a:r>
              <a:rPr lang="en-IN" sz="2000" dirty="0">
                <a:latin typeface="Liberation Mono"/>
              </a:rPr>
              <a:t> </a:t>
            </a:r>
            <a:r>
              <a:rPr lang="en-IN" sz="2000" dirty="0">
                <a:solidFill>
                  <a:srgbClr val="0077AA"/>
                </a:solidFill>
                <a:latin typeface="Liberation Mono"/>
                <a:cs typeface="Arial" panose="020B0604020202020204" pitchFamily="34" charset="0"/>
              </a:rPr>
              <a:t>EXCEPT</a:t>
            </a:r>
            <a:r>
              <a:rPr lang="en-IN" sz="2000" dirty="0">
                <a:latin typeface="Liberation Mono"/>
              </a:rPr>
              <a:t> (DATA)</a:t>
            </a:r>
          </a:p>
        </p:txBody>
      </p:sp>
    </p:spTree>
    <p:extLst>
      <p:ext uri="{BB962C8B-B14F-4D97-AF65-F5344CB8AC3E}">
        <p14:creationId xmlns:p14="http://schemas.microsoft.com/office/powerpoint/2010/main" val="1431185917"/>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wildcard expression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i="1" dirty="0">
                <a:solidFill>
                  <a:srgbClr val="FF5D5D"/>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i="1" dirty="0">
                <a:solidFill>
                  <a:srgbClr val="FF5D5D"/>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F5D5D"/>
                </a:solidFill>
                <a:latin typeface="Liberation Mono"/>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F5D5D"/>
                </a:solidFill>
                <a:latin typeface="Liberation Mono"/>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last</a:t>
            </a:r>
            <a:r>
              <a:rPr lang="en-US" sz="2000" dirty="0">
                <a:solidFill>
                  <a:schemeClr val="tx1">
                    <a:lumMod val="95000"/>
                    <a:lumOff val="5000"/>
                  </a:schemeClr>
                </a:solidFill>
                <a:latin typeface="Liberation Mono"/>
                <a:cs typeface="Arial" panose="020B0604020202020204" pitchFamily="34" charset="0"/>
              </a:rPr>
              <a: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77437"/>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a:t>
            </a:r>
            <a:r>
              <a:rPr lang="en-IN" i="1" dirty="0">
                <a:solidFill>
                  <a:srgbClr val="FF5D5D"/>
                </a:solidFill>
                <a:latin typeface="Liberation Mono"/>
              </a:rPr>
              <a:t>desc</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t>
            </a:r>
            <a:r>
              <a:rPr lang="en-US" sz="2000" i="1" dirty="0">
                <a:solidFill>
                  <a:srgbClr val="FF5D5D"/>
                </a:solidFill>
                <a:latin typeface="Liberation Mono"/>
              </a:rPr>
              <a:t>asc</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desc</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i="1" dirty="0">
                <a:solidFill>
                  <a:srgbClr val="FF5D5D"/>
                </a:solidFill>
                <a:latin typeface="Liberation Mono"/>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last</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i="1" dirty="0">
                <a:solidFill>
                  <a:srgbClr val="FF5D5D"/>
                </a:solidFill>
                <a:latin typeface="Liberation Mono"/>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i="1" dirty="0">
                <a:solidFill>
                  <a:srgbClr val="FF5D5D"/>
                </a:solidFill>
                <a:latin typeface="Liberation Mono"/>
              </a:rPr>
              <a:t>last</a:t>
            </a:r>
            <a:r>
              <a:rPr lang="en-IN" dirty="0">
                <a:latin typeface="Liberation Mono"/>
              </a:rPr>
              <a:t>;</a:t>
            </a:r>
          </a:p>
        </p:txBody>
      </p:sp>
      <p:sp>
        <p:nvSpPr>
          <p:cNvPr id="6" name="TextBox 5">
            <a:extLst>
              <a:ext uri="{FF2B5EF4-FFF2-40B4-BE49-F238E27FC236}">
                <a16:creationId xmlns:a16="http://schemas.microsoft.com/office/drawing/2014/main" id="{DC79028E-28BB-2DB7-8452-7864B9AF8159}"/>
              </a:ext>
            </a:extLst>
          </p:cNvPr>
          <p:cNvSpPr txBox="1"/>
          <p:nvPr/>
        </p:nvSpPr>
        <p:spPr>
          <a:xfrm>
            <a:off x="2999656" y="49980"/>
            <a:ext cx="2088232" cy="369332"/>
          </a:xfrm>
          <a:prstGeom prst="rect">
            <a:avLst/>
          </a:prstGeom>
          <a:noFill/>
        </p:spPr>
        <p:txBody>
          <a:bodyPr wrap="square">
            <a:spAutoFit/>
          </a:bodyPr>
          <a:lstStyle/>
          <a:p>
            <a:r>
              <a:rPr lang="en-US" i="1" dirty="0">
                <a:solidFill>
                  <a:srgbClr val="FF5D5D"/>
                </a:solidFill>
                <a:latin typeface="Liberation Mono"/>
              </a:rPr>
              <a:t>sum</a:t>
            </a:r>
            <a:endParaRPr lang="en-IN" dirty="0"/>
          </a:p>
        </p:txBody>
      </p:sp>
    </p:spTree>
    <p:extLst>
      <p:ext uri="{BB962C8B-B14F-4D97-AF65-F5344CB8AC3E}">
        <p14:creationId xmlns:p14="http://schemas.microsoft.com/office/powerpoint/2010/main" val="249427902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query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F5D5D"/>
                </a:solidFill>
                <a:latin typeface="Liberation Mono"/>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rows</a:t>
            </a:r>
            <a:r>
              <a:rPr lang="en-US" sz="2000" dirty="0">
                <a:solidFill>
                  <a:schemeClr val="tx1">
                    <a:lumMod val="95000"/>
                    <a:lumOff val="5000"/>
                  </a:schemeClr>
                </a:solidFill>
                <a:latin typeface="Liberation Mono"/>
                <a:cs typeface="Arial" panose="020B0604020202020204" pitchFamily="34" charset="0"/>
              </a:rPr>
              <a:t>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233910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i="1" dirty="0">
                <a:solidFill>
                  <a:srgbClr val="FF5D5D"/>
                </a:solidFill>
                <a:latin typeface="Liberation Mono"/>
              </a:rPr>
              <a:t>row</a:t>
            </a:r>
            <a:r>
              <a:rPr lang="en-US" dirty="0">
                <a:latin typeface="Liberation Mono"/>
              </a:rPr>
              <a:t>;</a:t>
            </a: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endParaRPr lang="en-US" sz="10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i="1" dirty="0">
                <a:solidFill>
                  <a:srgbClr val="FF5D5D"/>
                </a:solidFill>
                <a:latin typeface="Liberation Mono"/>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 only</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i="1" dirty="0">
                <a:solidFill>
                  <a:srgbClr val="FF5D5D"/>
                </a:solidFill>
                <a:latin typeface="Liberation Mono"/>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rows</a:t>
            </a:r>
            <a:r>
              <a:rPr lang="en-US" sz="2000" dirty="0">
                <a:solidFill>
                  <a:schemeClr val="tx1">
                    <a:lumMod val="95000"/>
                    <a:lumOff val="5000"/>
                  </a:schemeClr>
                </a:solidFill>
                <a:latin typeface="Liberation Mono"/>
                <a:cs typeface="Arial" panose="020B0604020202020204" pitchFamily="34" charset="0"/>
              </a:rPr>
              <a:t> } { </a:t>
            </a:r>
            <a:r>
              <a:rPr lang="en-US" sz="2000" i="1" dirty="0">
                <a:solidFill>
                  <a:srgbClr val="FF5D5D"/>
                </a:solidFill>
                <a:latin typeface="Liberation Mono"/>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with</a:t>
            </a:r>
            <a:r>
              <a:rPr lang="en-US" sz="2000" dirty="0">
                <a:solidFill>
                  <a:schemeClr val="tx1">
                    <a:lumMod val="95000"/>
                    <a:lumOff val="5000"/>
                  </a:schemeClr>
                </a:solidFill>
                <a:latin typeface="Liberation Mono"/>
                <a:cs typeface="Arial" panose="020B0604020202020204" pitchFamily="34" charset="0"/>
              </a:rPr>
              <a:t> </a:t>
            </a:r>
            <a:r>
              <a:rPr lang="en-US" sz="2000" i="1" dirty="0">
                <a:solidFill>
                  <a:srgbClr val="FF5D5D"/>
                </a:solidFill>
                <a:latin typeface="Liberation Mono"/>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a:t>
            </a:r>
            <a:r>
              <a:rPr lang="en-US" i="1" dirty="0">
                <a:solidFill>
                  <a:srgbClr val="FF5D5D"/>
                </a:solidFill>
                <a:latin typeface="Liberation Mono"/>
              </a:rPr>
              <a:t>first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a:t>
            </a:r>
            <a:r>
              <a:rPr lang="en-US" i="1" dirty="0">
                <a:solidFill>
                  <a:srgbClr val="FF5D5D"/>
                </a:solidFill>
                <a:latin typeface="Liberation Mono"/>
              </a:rPr>
              <a:t>first</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276998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i="1" dirty="0">
                <a:solidFill>
                  <a:srgbClr val="FF5D5D"/>
                </a:solidFill>
                <a:latin typeface="Liberation Mono"/>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i="1" dirty="0">
                <a:solidFill>
                  <a:srgbClr val="FF5D5D"/>
                </a:solidFill>
                <a:latin typeface="Liberation Mono"/>
              </a:rPr>
              <a:t>rows</a:t>
            </a:r>
            <a:r>
              <a:rPr lang="en-US" dirty="0">
                <a:latin typeface="Liberation Mono"/>
                <a:cs typeface="Arial" panose="020B0604020202020204" pitchFamily="34" charset="0"/>
              </a:rPr>
              <a:t> </a:t>
            </a:r>
            <a:r>
              <a:rPr lang="en-US" i="1" dirty="0">
                <a:solidFill>
                  <a:srgbClr val="FF5D5D"/>
                </a:solidFill>
                <a:latin typeface="Liberation Mono"/>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first </a:t>
            </a:r>
            <a:r>
              <a:rPr lang="en-US" sz="2000" b="1" i="1" dirty="0">
                <a:solidFill>
                  <a:srgbClr val="C00000"/>
                </a:solidFill>
                <a:latin typeface="Liberation Mono"/>
              </a:rPr>
              <a:t>n-1</a:t>
            </a:r>
            <a:r>
              <a:rPr lang="en-US" sz="2000" b="1" i="1" dirty="0">
                <a:latin typeface="Liberation Mono"/>
              </a:rPr>
              <a:t> rows</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FETCH</a:t>
            </a:r>
            <a:r>
              <a:rPr lang="en-US" dirty="0">
                <a:latin typeface="Liberation Mono"/>
              </a:rPr>
              <a:t> </a:t>
            </a:r>
            <a:r>
              <a:rPr lang="en-US" i="1" dirty="0">
                <a:solidFill>
                  <a:srgbClr val="FF5D5D"/>
                </a:solidFill>
                <a:latin typeface="Liberation Mono"/>
              </a:rPr>
              <a:t>first</a:t>
            </a:r>
            <a:r>
              <a:rPr lang="en-US" dirty="0">
                <a:latin typeface="Liberation Mono"/>
              </a:rPr>
              <a:t>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i="1" dirty="0">
                <a:solidFill>
                  <a:srgbClr val="FF5D5D"/>
                </a:solidFill>
                <a:latin typeface="Liberation Mono"/>
              </a:rPr>
              <a:t>row</a:t>
            </a:r>
            <a:r>
              <a:rPr lang="en-US" dirty="0">
                <a:latin typeface="Liberation Mono"/>
              </a:rPr>
              <a:t> </a:t>
            </a:r>
            <a:r>
              <a:rPr lang="en-US" i="1" dirty="0">
                <a:solidFill>
                  <a:srgbClr val="FF5D5D"/>
                </a:solidFill>
                <a:latin typeface="Liberation Mono"/>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first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i="1" dirty="0">
                <a:solidFill>
                  <a:srgbClr val="FF5D5D"/>
                </a:solidFill>
                <a:latin typeface="Liberation Mono"/>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i="1" dirty="0">
                <a:solidFill>
                  <a:srgbClr val="FF5D5D"/>
                </a:solidFill>
                <a:latin typeface="Liberation Mono"/>
              </a:rPr>
              <a:t>first</a:t>
            </a:r>
            <a:r>
              <a:rPr lang="en-US" dirty="0">
                <a:latin typeface="Liberation Mono"/>
              </a:rPr>
              <a:t> @Y </a:t>
            </a:r>
            <a:r>
              <a:rPr lang="en-US" i="1" dirty="0">
                <a:solidFill>
                  <a:srgbClr val="FF5D5D"/>
                </a:solidFill>
                <a:latin typeface="Liberation Mono"/>
              </a:rPr>
              <a:t>row</a:t>
            </a:r>
            <a:r>
              <a:rPr lang="en-US" dirty="0">
                <a:latin typeface="Liberation Mono"/>
              </a:rPr>
              <a:t> </a:t>
            </a:r>
            <a:r>
              <a:rPr lang="en-US" i="1" dirty="0">
                <a:solidFill>
                  <a:srgbClr val="FF5D5D"/>
                </a:solidFill>
                <a:latin typeface="Liberation Mono"/>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query </a:t>
            </a:r>
            <a:r>
              <a:rPr lang="en-US" sz="2000" dirty="0">
                <a:solidFill>
                  <a:schemeClr val="bg1">
                    <a:lumMod val="6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 ONLY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latin typeface="Liberation Mono"/>
              </a:rPr>
              <a:t>(</a:t>
            </a:r>
            <a:r>
              <a:rPr lang="en-IN" dirty="0">
                <a:solidFill>
                  <a:srgbClr val="A67F59"/>
                </a:solidFill>
                <a:latin typeface="Liberation Mono"/>
              </a:rPr>
              <a: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6816080" y="1661753"/>
            <a:ext cx="3984478"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1580603038"/>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i="1" dirty="0">
                <a:solidFill>
                  <a:srgbClr val="FF5D5D"/>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a:t>
            </a:r>
            <a:r>
              <a:rPr lang="en-US" dirty="0">
                <a:solidFill>
                  <a:schemeClr val="bg1">
                    <a:lumMod val="50000"/>
                  </a:schemeClr>
                </a:solidFill>
                <a:latin typeface="Liberation Mono"/>
              </a:rPr>
              <a:t>Result</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in</a:t>
            </a:r>
          </a:p>
        </p:txBody>
      </p:sp>
      <p:sp>
        <p:nvSpPr>
          <p:cNvPr id="5" name="TextBox 4">
            <a:extLst>
              <a:ext uri="{FF2B5EF4-FFF2-40B4-BE49-F238E27FC236}">
                <a16:creationId xmlns:a16="http://schemas.microsoft.com/office/drawing/2014/main" id="{142B9D1F-A5E8-4727-8C70-76D93288CF6E}"/>
              </a:ext>
            </a:extLst>
          </p:cNvPr>
          <p:cNvSpPr txBox="1"/>
          <p:nvPr/>
        </p:nvSpPr>
        <p:spPr>
          <a:xfrm>
            <a:off x="407368" y="4289028"/>
            <a:ext cx="3240360" cy="2308324"/>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rgbClr val="0077AA"/>
                </a:solidFill>
                <a:latin typeface="Liberation Mono"/>
                <a:cs typeface="Times New Roman" panose="02020603050405020304" pitchFamily="18" charset="0"/>
              </a:rPr>
              <a:t>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a:t>
            </a:r>
            <a:r>
              <a:rPr lang="en-US" dirty="0">
                <a:solidFill>
                  <a:schemeClr val="bg1">
                    <a:lumMod val="65000"/>
                  </a:schemeClr>
                </a:solidFill>
                <a:latin typeface="Liberation Mono"/>
              </a:rPr>
              <a:t>(</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solidFill>
                  <a:srgbClr val="669900"/>
                </a:solidFill>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US" dirty="0">
                <a:solidFill>
                  <a:srgbClr val="A67F59"/>
                </a:solidFill>
                <a:latin typeface="Liberation Mono"/>
              </a:rPr>
              <a:t>OR</a:t>
            </a:r>
            <a:r>
              <a:rPr lang="en-US" dirty="0">
                <a:latin typeface="Liberation Mono"/>
              </a:rPr>
              <a:t> </a:t>
            </a:r>
          </a:p>
          <a:p>
            <a:r>
              <a:rPr lang="en-US" dirty="0">
                <a:latin typeface="Liberation Mono"/>
              </a:rPr>
              <a:t>    state =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endParaRPr lang="en-US" dirty="0">
              <a:solidFill>
                <a:srgbClr val="669900"/>
              </a:solidFill>
              <a:latin typeface="Liberation Mono"/>
            </a:endParaRPr>
          </a:p>
          <a:p>
            <a:r>
              <a:rPr lang="en-US" dirty="0">
                <a:solidFill>
                  <a:schemeClr val="bg1">
                    <a:lumMod val="65000"/>
                  </a:schemeClr>
                </a:solidFill>
                <a:latin typeface="Liberation Mono"/>
              </a:rPr>
              <a:t>)</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8CF94663-BBE3-4026-81B1-49A641D83E9C}"/>
              </a:ext>
            </a:extLst>
          </p:cNvPr>
          <p:cNvSpPr txBox="1"/>
          <p:nvPr/>
        </p:nvSpPr>
        <p:spPr>
          <a:xfrm>
            <a:off x="4439816" y="5085184"/>
            <a:ext cx="7330302"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IN" dirty="0">
                <a:solidFill>
                  <a:srgbClr val="669900"/>
                </a:solidFill>
                <a:latin typeface="Liberation Mono"/>
              </a:rPr>
              <a:t>'</a:t>
            </a:r>
            <a:r>
              <a:rPr lang="en-US" dirty="0">
                <a:solidFill>
                  <a:srgbClr val="669900"/>
                </a:solidFill>
                <a:latin typeface="Liberation Mono"/>
              </a:rPr>
              <a:t>VT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NH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ME</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MA</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CT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RI</a:t>
            </a:r>
            <a:r>
              <a:rPr lang="en-IN" dirty="0">
                <a:solidFill>
                  <a:srgbClr val="669900"/>
                </a:solidFill>
                <a:latin typeface="Liberation Mono"/>
              </a:rPr>
              <a:t>'</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US" dirty="0">
              <a:solidFill>
                <a:schemeClr val="bg1">
                  <a:lumMod val="65000"/>
                </a:schemeClr>
              </a:solidFill>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 </a:t>
            </a:r>
            <a:r>
              <a:rPr lang="en-US" dirty="0">
                <a:solidFill>
                  <a:schemeClr val="bg1">
                    <a:lumMod val="50000"/>
                  </a:schemeClr>
                </a:solidFill>
                <a:latin typeface="Liberation Mono"/>
                <a:cs typeface="Times New Roman" panose="02020603050405020304" pitchFamily="18" charset="0"/>
              </a:rPr>
              <a:t>. . .</a:t>
            </a:r>
            <a:r>
              <a:rPr lang="en-US" dirty="0">
                <a:solidFill>
                  <a:srgbClr val="0077AA"/>
                </a:solidFill>
                <a:latin typeface="Liberation Mono"/>
                <a:cs typeface="Times New Roman" panose="02020603050405020304" pitchFamily="18" charset="0"/>
              </a:rPr>
              <a:t> FROM </a:t>
            </a:r>
            <a:r>
              <a:rPr lang="en-US" b="1" dirty="0">
                <a:solidFill>
                  <a:srgbClr val="0077AA"/>
                </a:solidFill>
                <a:latin typeface="Liberation Mono"/>
                <a:cs typeface="Times New Roman" panose="02020603050405020304" pitchFamily="18" charset="0"/>
              </a:rPr>
              <a:t>r</a:t>
            </a:r>
            <a:r>
              <a:rPr lang="en-US" i="1" baseline="-25000" dirty="0">
                <a:solidFill>
                  <a:srgbClr val="0077AA"/>
                </a:solidFill>
                <a:latin typeface="Liberation Mono"/>
                <a:cs typeface="Times New Roman" panose="02020603050405020304" pitchFamily="18" charset="0"/>
              </a:rPr>
              <a:t>1</a:t>
            </a:r>
            <a:r>
              <a:rPr lang="en-US" dirty="0">
                <a:solidFill>
                  <a:srgbClr val="0077AA"/>
                </a:solidFill>
                <a:latin typeface="Liberation Mono"/>
                <a:cs typeface="Times New Roman" panose="02020603050405020304" pitchFamily="18" charset="0"/>
              </a:rPr>
              <a:t> WHERE</a:t>
            </a:r>
            <a:r>
              <a:rPr lang="en-US" dirty="0">
                <a:latin typeface="Liberation Mono"/>
              </a:rPr>
              <a:t> state </a:t>
            </a:r>
            <a:r>
              <a:rPr lang="en-US" dirty="0">
                <a:solidFill>
                  <a:schemeClr val="accent5">
                    <a:lumMod val="75000"/>
                  </a:schemeClr>
                </a:solidFill>
                <a:latin typeface="Liberation Mono"/>
                <a:cs typeface="Arial" panose="020B0604020202020204" pitchFamily="34" charset="0"/>
              </a:rPr>
              <a:t>IN</a:t>
            </a:r>
            <a:r>
              <a:rPr lang="en-US" dirty="0">
                <a:latin typeface="Liberation Mono"/>
              </a:rPr>
              <a:t> </a:t>
            </a:r>
            <a:r>
              <a:rPr lang="en-US" dirty="0">
                <a:solidFill>
                  <a:schemeClr val="bg1">
                    <a:lumMod val="65000"/>
                  </a:schemeClr>
                </a:solidFill>
                <a:latin typeface="Liberation Mono"/>
              </a:rPr>
              <a:t>(</a:t>
            </a:r>
            <a:r>
              <a:rPr lang="en-US" dirty="0">
                <a:solidFill>
                  <a:srgbClr val="0077AA"/>
                </a:solidFill>
                <a:latin typeface="Liberation Mono"/>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chemeClr val="bg1">
                    <a:lumMod val="50000"/>
                  </a:schemeClr>
                </a:solidFill>
                <a:latin typeface="Liberation Mono"/>
                <a:cs typeface="Times New Roman" panose="02020603050405020304" pitchFamily="18" charset="0"/>
              </a:rPr>
              <a:t>. . .</a:t>
            </a:r>
            <a:r>
              <a:rPr lang="en-US" dirty="0">
                <a:latin typeface="Liberation Mono"/>
                <a:cs typeface="Times New Roman" panose="02020603050405020304" pitchFamily="18" charset="0"/>
              </a:rPr>
              <a:t> </a:t>
            </a:r>
            <a:r>
              <a:rPr lang="en-US" dirty="0">
                <a:solidFill>
                  <a:schemeClr val="bg1">
                    <a:lumMod val="65000"/>
                  </a:schemeClr>
                </a:solidFill>
                <a:latin typeface="Liberation Mono"/>
              </a:rPr>
              <a:t>)</a:t>
            </a:r>
            <a:r>
              <a:rPr lang="en-IN" dirty="0">
                <a:latin typeface="Liberation Mono"/>
                <a:ea typeface="Times New Roman" panose="02020603050405020304" pitchFamily="18" charset="0"/>
              </a:rPr>
              <a:t>;</a:t>
            </a:r>
            <a:endParaRPr lang="en-IN" dirty="0">
              <a:solidFill>
                <a:schemeClr val="bg1">
                  <a:lumMod val="65000"/>
                </a:schemeClr>
              </a:solidFill>
              <a:latin typeface="Liberation Mono"/>
            </a:endParaRPr>
          </a:p>
        </p:txBody>
      </p:sp>
      <p:sp>
        <p:nvSpPr>
          <p:cNvPr id="9" name="TextBox 8">
            <a:extLst>
              <a:ext uri="{FF2B5EF4-FFF2-40B4-BE49-F238E27FC236}">
                <a16:creationId xmlns:a16="http://schemas.microsoft.com/office/drawing/2014/main" id="{F54D5AB8-8903-4E62-B6C5-C2E30DFBA159}"/>
              </a:ext>
            </a:extLst>
          </p:cNvPr>
          <p:cNvSpPr txBox="1"/>
          <p:nvPr/>
        </p:nvSpPr>
        <p:spPr>
          <a:xfrm>
            <a:off x="263352" y="3228945"/>
            <a:ext cx="11593288" cy="707886"/>
          </a:xfrm>
          <a:prstGeom prst="rect">
            <a:avLst/>
          </a:prstGeom>
          <a:noFill/>
        </p:spPr>
        <p:txBody>
          <a:bodyPr wrap="square">
            <a:spAutoFit/>
          </a:bodyPr>
          <a:lstStyle/>
          <a:p>
            <a:r>
              <a:rPr lang="en-US" sz="2000" dirty="0">
                <a:latin typeface="Palatino Linotype" panose="02040502050505030304" pitchFamily="18" charset="0"/>
              </a:rPr>
              <a:t>The IN statement is used in a WHERE clause to choose items from a set. The IN  operator allows you to determine if a specified value matches any value in a set of values or value returned by a subquery. </a:t>
            </a:r>
            <a:endParaRPr lang="en-IN" sz="2000" dirty="0">
              <a:latin typeface="Palatino Linotype" panose="02040502050505030304" pitchFamily="18" charset="0"/>
            </a:endParaRPr>
          </a:p>
        </p:txBody>
      </p:sp>
      <p:sp>
        <p:nvSpPr>
          <p:cNvPr id="6" name="Arrow: Right 5">
            <a:extLst>
              <a:ext uri="{FF2B5EF4-FFF2-40B4-BE49-F238E27FC236}">
                <a16:creationId xmlns:a16="http://schemas.microsoft.com/office/drawing/2014/main" id="{940FB959-5320-4C0C-AE21-59357F76CDDA}"/>
              </a:ext>
            </a:extLst>
          </p:cNvPr>
          <p:cNvSpPr/>
          <p:nvPr/>
        </p:nvSpPr>
        <p:spPr>
          <a:xfrm>
            <a:off x="2423592" y="5107612"/>
            <a:ext cx="1860508" cy="335578"/>
          </a:xfrm>
          <a:prstGeom prst="rightArrow">
            <a:avLst/>
          </a:prstGeom>
          <a:noFill/>
          <a:ln w="31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28" name="Table 27">
            <a:extLst>
              <a:ext uri="{FF2B5EF4-FFF2-40B4-BE49-F238E27FC236}">
                <a16:creationId xmlns:a16="http://schemas.microsoft.com/office/drawing/2014/main" id="{59A51FE3-66CF-4F1E-8C7D-783238631C6B}"/>
              </a:ext>
            </a:extLst>
          </p:cNvPr>
          <p:cNvGraphicFramePr>
            <a:graphicFrameLocks noGrp="1"/>
          </p:cNvGraphicFramePr>
          <p:nvPr/>
        </p:nvGraphicFramePr>
        <p:xfrm>
          <a:off x="4867268" y="6237312"/>
          <a:ext cx="6053268" cy="426720"/>
        </p:xfrm>
        <a:graphic>
          <a:graphicData uri="http://schemas.openxmlformats.org/drawingml/2006/table">
            <a:tbl>
              <a:tblPr/>
              <a:tblGrid>
                <a:gridCol w="2506905">
                  <a:extLst>
                    <a:ext uri="{9D8B030D-6E8A-4147-A177-3AD203B41FA5}">
                      <a16:colId xmlns:a16="http://schemas.microsoft.com/office/drawing/2014/main" val="4286149586"/>
                    </a:ext>
                  </a:extLst>
                </a:gridCol>
                <a:gridCol w="3546363">
                  <a:extLst>
                    <a:ext uri="{9D8B030D-6E8A-4147-A177-3AD203B41FA5}">
                      <a16:colId xmlns:a16="http://schemas.microsoft.com/office/drawing/2014/main" val="438706697"/>
                    </a:ext>
                  </a:extLst>
                </a:gridCol>
              </a:tblGrid>
              <a:tr h="318624">
                <a:tc>
                  <a:txBody>
                    <a:bodyPr/>
                    <a:lstStyle/>
                    <a:p>
                      <a:pPr fontAlgn="t"/>
                      <a:r>
                        <a:rPr lang="en-IN" b="1" dirty="0">
                          <a:effectLst/>
                          <a:latin typeface="Palatino Linotype" panose="02040502050505030304" pitchFamily="18" charset="0"/>
                        </a:rPr>
                        <a:t>A</a:t>
                      </a:r>
                      <a:r>
                        <a:rPr lang="en-IN" dirty="0">
                          <a:effectLst/>
                          <a:latin typeface="Palatino Linotype" panose="02040502050505030304" pitchFamily="18" charset="0"/>
                        </a:rPr>
                        <a:t> IN (</a:t>
                      </a:r>
                      <a:r>
                        <a:rPr lang="en-IN" b="1" i="1" dirty="0">
                          <a:effectLst/>
                          <a:latin typeface="Palatino Linotype" panose="02040502050505030304" pitchFamily="18" charset="0"/>
                        </a:rPr>
                        <a:t>B1</a:t>
                      </a:r>
                      <a:r>
                        <a:rPr lang="en-IN" dirty="0">
                          <a:effectLst/>
                          <a:latin typeface="Palatino Linotype" panose="02040502050505030304" pitchFamily="18" charset="0"/>
                        </a:rPr>
                        <a:t>, </a:t>
                      </a:r>
                      <a:r>
                        <a:rPr lang="en-IN" b="1" i="1" dirty="0">
                          <a:effectLst/>
                          <a:latin typeface="Palatino Linotype" panose="02040502050505030304" pitchFamily="18" charset="0"/>
                        </a:rPr>
                        <a:t>B2</a:t>
                      </a:r>
                      <a:r>
                        <a:rPr lang="en-IN" dirty="0">
                          <a:effectLst/>
                          <a:latin typeface="Palatino Linotype" panose="02040502050505030304" pitchFamily="18" charset="0"/>
                        </a:rPr>
                        <a:t>, </a:t>
                      </a:r>
                      <a:r>
                        <a:rPr lang="en-IN" b="1" i="1" dirty="0">
                          <a:effectLst/>
                          <a:latin typeface="Palatino Linotype" panose="02040502050505030304" pitchFamily="18" charset="0"/>
                        </a:rPr>
                        <a:t>B3</a:t>
                      </a:r>
                      <a:r>
                        <a:rPr lang="en-IN" dirty="0">
                          <a:effectLst/>
                          <a:latin typeface="Palatino Linotype" panose="02040502050505030304" pitchFamily="18" charset="0"/>
                        </a:rPr>
                        <a:t>, etc.)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found in the list (B1, B2, etc.)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3" name="Rectangle 2">
            <a:extLst>
              <a:ext uri="{FF2B5EF4-FFF2-40B4-BE49-F238E27FC236}">
                <a16:creationId xmlns:a16="http://schemas.microsoft.com/office/drawing/2014/main" id="{1C87E94E-9DD5-4559-156E-09B31EBF8650}"/>
              </a:ext>
            </a:extLst>
          </p:cNvPr>
          <p:cNvSpPr/>
          <p:nvPr/>
        </p:nvSpPr>
        <p:spPr>
          <a:xfrm>
            <a:off x="335361" y="548680"/>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Tree>
    <p:extLst>
      <p:ext uri="{BB962C8B-B14F-4D97-AF65-F5344CB8AC3E}">
        <p14:creationId xmlns:p14="http://schemas.microsoft.com/office/powerpoint/2010/main" val="279604607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48000"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1" y="910361"/>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query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expression } )</a:t>
            </a:r>
          </a:p>
        </p:txBody>
      </p:sp>
      <p:sp>
        <p:nvSpPr>
          <p:cNvPr id="3" name="Rectangle 2"/>
          <p:cNvSpPr/>
          <p:nvPr/>
        </p:nvSpPr>
        <p:spPr>
          <a:xfrm>
            <a:off x="191345" y="4910097"/>
            <a:ext cx="11809312" cy="183127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Returns TRUE if row value on the left side is equal to one of values on the right side, FALSE if all comparison operations were evaluated to FALSE or right side has no values, and UNKNOWN otherwise. This operation is logically equivalent to OR between comparison operations comparing left side and each value from the right side.</a:t>
            </a:r>
            <a:endParaRPr lang="en-IN" dirty="0">
              <a:latin typeface="Arial" panose="020B0604020202020204" pitchFamily="34" charset="0"/>
              <a:cs typeface="Arial" panose="020B0604020202020204" pitchFamily="34" charset="0"/>
            </a:endParaRPr>
          </a:p>
        </p:txBody>
      </p:sp>
      <p:sp>
        <p:nvSpPr>
          <p:cNvPr id="10" name="Rectangle 9">
            <a:extLst>
              <a:ext uri="{FF2B5EF4-FFF2-40B4-BE49-F238E27FC236}">
                <a16:creationId xmlns:a16="http://schemas.microsoft.com/office/drawing/2014/main" id="{8FED9E5D-757B-1D3B-1CFF-CBC9D586649F}"/>
              </a:ext>
            </a:extLst>
          </p:cNvPr>
          <p:cNvSpPr/>
          <p:nvPr/>
        </p:nvSpPr>
        <p:spPr>
          <a:xfrm>
            <a:off x="263352" y="1628800"/>
            <a:ext cx="11593288"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job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'MANAGER'</a:t>
            </a:r>
            <a:r>
              <a:rPr lang="en-US" dirty="0">
                <a:solidFill>
                  <a:srgbClr val="000000"/>
                </a:solidFill>
                <a:latin typeface="Liberation Mono"/>
              </a:rPr>
              <a:t>,</a:t>
            </a:r>
            <a:r>
              <a:rPr lang="en-US" dirty="0">
                <a:solidFill>
                  <a:srgbClr val="669900"/>
                </a:solidFill>
                <a:latin typeface="Liberation Mono"/>
              </a:rPr>
              <a:t>'SALESMAN'</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deptno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deptno </a:t>
            </a:r>
            <a:r>
              <a:rPr lang="en-US" dirty="0">
                <a:solidFill>
                  <a:srgbClr val="0077AA"/>
                </a:solidFill>
                <a:latin typeface="Liberation Mono"/>
              </a:rPr>
              <a:t>FROM</a:t>
            </a:r>
            <a:r>
              <a:rPr lang="en-US" dirty="0">
                <a:solidFill>
                  <a:srgbClr val="000000"/>
                </a:solidFill>
                <a:latin typeface="Liberation Mono"/>
              </a:rPr>
              <a:t> dept </a:t>
            </a:r>
            <a:r>
              <a:rPr lang="en-US" dirty="0">
                <a:solidFill>
                  <a:srgbClr val="0077AA"/>
                </a:solidFill>
                <a:latin typeface="Liberation Mono"/>
              </a:rPr>
              <a:t>WHERE</a:t>
            </a:r>
            <a:r>
              <a:rPr lang="en-US" dirty="0">
                <a:solidFill>
                  <a:srgbClr val="000000"/>
                </a:solidFill>
                <a:latin typeface="Liberation Mono"/>
              </a:rPr>
              <a:t> dname </a:t>
            </a:r>
            <a:r>
              <a:rPr lang="en-US" dirty="0">
                <a:solidFill>
                  <a:schemeClr val="accent5">
                    <a:lumMod val="75000"/>
                  </a:schemeClr>
                </a:solidFill>
                <a:latin typeface="Liberation Mono"/>
                <a:cs typeface="Arial" panose="020B0604020202020204" pitchFamily="34" charset="0"/>
              </a:rPr>
              <a:t>IN</a:t>
            </a:r>
            <a:r>
              <a:rPr lang="en-US" dirty="0">
                <a:solidFill>
                  <a:srgbClr val="000000"/>
                </a:solidFill>
                <a:latin typeface="Liberation Mono"/>
              </a:rPr>
              <a:t> (</a:t>
            </a:r>
            <a:r>
              <a:rPr lang="en-US" dirty="0">
                <a:solidFill>
                  <a:srgbClr val="669900"/>
                </a:solidFill>
                <a:latin typeface="Liberation Mono"/>
              </a:rPr>
              <a:t>'SALES'</a:t>
            </a:r>
            <a:r>
              <a:rPr lang="en-US" dirty="0">
                <a:solidFill>
                  <a:srgbClr val="000000"/>
                </a:solidFill>
                <a:latin typeface="Liberation Mono"/>
              </a:rPr>
              <a:t>,</a:t>
            </a:r>
            <a:r>
              <a:rPr lang="en-US" dirty="0">
                <a:solidFill>
                  <a:srgbClr val="669900"/>
                </a:solidFill>
                <a:latin typeface="Liberation Mono"/>
              </a:rPr>
              <a:t>'HR'</a:t>
            </a:r>
            <a:r>
              <a:rPr lang="en-US" dirty="0">
                <a:solidFill>
                  <a:srgbClr val="000000"/>
                </a:solidFill>
                <a:latin typeface="Liberation Mono"/>
              </a:rPr>
              <a:t>) )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NEXT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18400093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537391"/>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Problem with NOT IN:</a:t>
            </a:r>
          </a:p>
        </p:txBody>
      </p:sp>
      <p:sp>
        <p:nvSpPr>
          <p:cNvPr id="14" name="TextBox 13">
            <a:extLst>
              <a:ext uri="{FF2B5EF4-FFF2-40B4-BE49-F238E27FC236}">
                <a16:creationId xmlns:a16="http://schemas.microsoft.com/office/drawing/2014/main" id="{A1E84346-D9F6-41DD-96E7-D61C1486EA86}"/>
              </a:ext>
            </a:extLst>
          </p:cNvPr>
          <p:cNvSpPr txBox="1"/>
          <p:nvPr/>
        </p:nvSpPr>
        <p:spPr>
          <a:xfrm>
            <a:off x="302498" y="3429000"/>
            <a:ext cx="11881319" cy="769441"/>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a </a:t>
            </a:r>
            <a:r>
              <a:rPr lang="en-US" dirty="0"/>
              <a:t>WHERE</a:t>
            </a:r>
            <a:r>
              <a:rPr lang="en-US" dirty="0">
                <a:solidFill>
                  <a:schemeClr val="tx1"/>
                </a:solidFill>
              </a:rPr>
              <a:t> c1 </a:t>
            </a:r>
            <a:r>
              <a:rPr lang="en-US" dirty="0">
                <a:solidFill>
                  <a:schemeClr val="accent5">
                    <a:lumMod val="75000"/>
                  </a:schemeClr>
                </a:solidFill>
                <a:cs typeface="Arial" panose="020B0604020202020204" pitchFamily="34" charset="0"/>
              </a:rPr>
              <a:t>NOT IN</a:t>
            </a:r>
            <a:r>
              <a:rPr lang="en-US" dirty="0">
                <a:solidFill>
                  <a:schemeClr val="tx1"/>
                </a:solidFill>
              </a:rPr>
              <a:t>(</a:t>
            </a:r>
            <a:r>
              <a:rPr lang="en-US" dirty="0">
                <a:solidFill>
                  <a:srgbClr val="990055"/>
                </a:solidFill>
                <a:cs typeface="+mn-cs"/>
              </a:rPr>
              <a:t>1</a:t>
            </a:r>
            <a:r>
              <a:rPr lang="en-US" dirty="0">
                <a:solidFill>
                  <a:schemeClr val="tx1"/>
                </a:solidFill>
              </a:rPr>
              <a:t>, </a:t>
            </a:r>
            <a:r>
              <a:rPr lang="en-US" dirty="0">
                <a:solidFill>
                  <a:srgbClr val="990055"/>
                </a:solidFill>
                <a:cs typeface="+mn-cs"/>
              </a:rPr>
              <a:t>2</a:t>
            </a:r>
            <a:r>
              <a:rPr lang="en-US" dirty="0">
                <a:solidFill>
                  <a:schemeClr val="tx1"/>
                </a:solidFill>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pPr>
              <a:lnSpc>
                <a:spcPct val="100000"/>
              </a:lnSpc>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a</a:t>
            </a:r>
            <a:r>
              <a:rPr lang="en-IN" dirty="0"/>
              <a:t> WHERE </a:t>
            </a:r>
            <a:r>
              <a:rPr lang="en-IN" dirty="0">
                <a:solidFill>
                  <a:schemeClr val="tx1"/>
                </a:solidFill>
              </a:rPr>
              <a:t>c1 </a:t>
            </a:r>
            <a:r>
              <a:rPr lang="en-IN" dirty="0">
                <a:solidFill>
                  <a:schemeClr val="accent5">
                    <a:lumMod val="75000"/>
                  </a:schemeClr>
                </a:solidFill>
                <a:cs typeface="Arial" panose="020B0604020202020204" pitchFamily="34" charset="0"/>
              </a:rPr>
              <a:t>NOT IN</a:t>
            </a:r>
            <a:r>
              <a:rPr lang="en-IN" dirty="0">
                <a:solidFill>
                  <a:schemeClr val="tx1"/>
                </a:solidFill>
              </a:rPr>
              <a:t>( </a:t>
            </a:r>
            <a:r>
              <a:rPr lang="en-IN" dirty="0"/>
              <a:t>SELECT </a:t>
            </a:r>
            <a:r>
              <a:rPr lang="en-IN" dirty="0">
                <a:solidFill>
                  <a:schemeClr val="tx1"/>
                </a:solidFill>
              </a:rPr>
              <a:t>c1</a:t>
            </a:r>
            <a:r>
              <a:rPr lang="en-IN" dirty="0"/>
              <a:t> FROM </a:t>
            </a:r>
            <a:r>
              <a:rPr lang="en-IN" dirty="0">
                <a:solidFill>
                  <a:schemeClr val="tx1"/>
                </a:solidFill>
              </a:rPr>
              <a:t>b</a:t>
            </a:r>
            <a:r>
              <a:rPr lang="en-IN" dirty="0"/>
              <a:t> </a:t>
            </a:r>
            <a:r>
              <a:rPr lang="en-IN" dirty="0">
                <a:solidFill>
                  <a:schemeClr val="tx1"/>
                </a:solidFill>
              </a:rPr>
              <a:t>);  </a:t>
            </a:r>
            <a:r>
              <a:rPr lang="en-IN" dirty="0">
                <a:solidFill>
                  <a:srgbClr val="C00000"/>
                </a:solidFill>
              </a:rPr>
              <a:t>// </a:t>
            </a:r>
            <a:r>
              <a:rPr lang="en-IN" b="1" dirty="0">
                <a:solidFill>
                  <a:srgbClr val="C00000"/>
                </a:solidFill>
              </a:rPr>
              <a:t>Empty set</a:t>
            </a: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not in</a:t>
            </a:r>
            <a:endParaRPr lang="en-IN" sz="3200" i="1" dirty="0">
              <a:solidFill>
                <a:srgbClr val="FF9900"/>
              </a:solidFill>
              <a:latin typeface="Arial" pitchFamily="34" charset="0"/>
              <a:cs typeface="Arial" pitchFamily="34" charset="0"/>
            </a:endParaRPr>
          </a:p>
        </p:txBody>
      </p:sp>
      <p:graphicFrame>
        <p:nvGraphicFramePr>
          <p:cNvPr id="5" name="Table 6">
            <a:extLst>
              <a:ext uri="{FF2B5EF4-FFF2-40B4-BE49-F238E27FC236}">
                <a16:creationId xmlns:a16="http://schemas.microsoft.com/office/drawing/2014/main" id="{97CE403B-5BD6-4752-91F7-6DA0C1396628}"/>
              </a:ext>
            </a:extLst>
          </p:cNvPr>
          <p:cNvGraphicFramePr>
            <a:graphicFrameLocks noGrp="1"/>
          </p:cNvGraphicFramePr>
          <p:nvPr/>
        </p:nvGraphicFramePr>
        <p:xfrm>
          <a:off x="302498" y="874399"/>
          <a:ext cx="2913182" cy="222504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2</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r h="370840">
                <a:tc>
                  <a:txBody>
                    <a:bodyPr/>
                    <a:lstStyle/>
                    <a:p>
                      <a:pPr algn="ctr"/>
                      <a:r>
                        <a:rPr lang="en-US" dirty="0">
                          <a:latin typeface="Arial" panose="020B0604020202020204" pitchFamily="34" charset="0"/>
                          <a:cs typeface="Arial" panose="020B0604020202020204" pitchFamily="34" charset="0"/>
                        </a:rPr>
                        <a:t>4</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009458250"/>
                  </a:ext>
                </a:extLst>
              </a:tr>
              <a:tr h="370840">
                <a:tc>
                  <a:txBody>
                    <a:bodyPr/>
                    <a:lstStyle/>
                    <a:p>
                      <a:pPr algn="ctr"/>
                      <a:r>
                        <a:rPr lang="en-US" dirty="0">
                          <a:latin typeface="Arial" panose="020B0604020202020204" pitchFamily="34" charset="0"/>
                          <a:cs typeface="Arial" panose="020B0604020202020204" pitchFamily="34" charset="0"/>
                        </a:rPr>
                        <a:t>5</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021776548"/>
                  </a:ext>
                </a:extLst>
              </a:tr>
            </a:tbl>
          </a:graphicData>
        </a:graphic>
      </p:graphicFrame>
      <p:graphicFrame>
        <p:nvGraphicFramePr>
          <p:cNvPr id="10" name="Table 6">
            <a:extLst>
              <a:ext uri="{FF2B5EF4-FFF2-40B4-BE49-F238E27FC236}">
                <a16:creationId xmlns:a16="http://schemas.microsoft.com/office/drawing/2014/main" id="{C1A85F8A-F42F-4EEA-93B4-6208BF2633DD}"/>
              </a:ext>
            </a:extLst>
          </p:cNvPr>
          <p:cNvGraphicFramePr>
            <a:graphicFrameLocks noGrp="1"/>
          </p:cNvGraphicFramePr>
          <p:nvPr/>
        </p:nvGraphicFramePr>
        <p:xfrm>
          <a:off x="4135527" y="874399"/>
          <a:ext cx="2913182" cy="1483360"/>
        </p:xfrm>
        <a:graphic>
          <a:graphicData uri="http://schemas.openxmlformats.org/drawingml/2006/table">
            <a:tbl>
              <a:tblPr firstRow="1" bandRow="1">
                <a:tableStyleId>{5940675A-B579-460E-94D1-54222C63F5DA}</a:tableStyleId>
              </a:tblPr>
              <a:tblGrid>
                <a:gridCol w="1456591">
                  <a:extLst>
                    <a:ext uri="{9D8B030D-6E8A-4147-A177-3AD203B41FA5}">
                      <a16:colId xmlns:a16="http://schemas.microsoft.com/office/drawing/2014/main" val="1275589697"/>
                    </a:ext>
                  </a:extLst>
                </a:gridCol>
                <a:gridCol w="1456591">
                  <a:extLst>
                    <a:ext uri="{9D8B030D-6E8A-4147-A177-3AD203B41FA5}">
                      <a16:colId xmlns:a16="http://schemas.microsoft.com/office/drawing/2014/main" val="3619041846"/>
                    </a:ext>
                  </a:extLst>
                </a:gridCol>
              </a:tblGrid>
              <a:tr h="370840">
                <a:tc>
                  <a:txBody>
                    <a:bodyPr/>
                    <a:lstStyle/>
                    <a:p>
                      <a:pPr algn="ctr"/>
                      <a:r>
                        <a:rPr lang="en-US" b="1" dirty="0">
                          <a:latin typeface="Arial" panose="020B0604020202020204" pitchFamily="34" charset="0"/>
                          <a:cs typeface="Arial" panose="020B0604020202020204" pitchFamily="34" charset="0"/>
                        </a:rPr>
                        <a:t>c1</a:t>
                      </a:r>
                      <a:endParaRPr lang="en-IN" b="1" dirty="0">
                        <a:latin typeface="Arial" panose="020B0604020202020204" pitchFamily="34" charset="0"/>
                        <a:cs typeface="Arial" panose="020B0604020202020204" pitchFamily="34" charset="0"/>
                      </a:endParaRPr>
                    </a:p>
                  </a:txBody>
                  <a:tcPr/>
                </a:tc>
                <a:tc>
                  <a:txBody>
                    <a:bodyPr/>
                    <a:lstStyle/>
                    <a:p>
                      <a:pPr algn="ctr"/>
                      <a:r>
                        <a:rPr lang="en-US" b="1" dirty="0">
                          <a:latin typeface="Arial" panose="020B0604020202020204" pitchFamily="34" charset="0"/>
                          <a:cs typeface="Arial" panose="020B0604020202020204" pitchFamily="34" charset="0"/>
                        </a:rPr>
                        <a:t>c2</a:t>
                      </a:r>
                      <a:endParaRPr lang="en-IN" b="1"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94249462"/>
                  </a:ext>
                </a:extLst>
              </a:tr>
              <a:tr h="370840">
                <a:tc>
                  <a:txBody>
                    <a:bodyPr/>
                    <a:lstStyle/>
                    <a:p>
                      <a:pPr algn="ctr"/>
                      <a:r>
                        <a:rPr lang="en-US" dirty="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23410733"/>
                  </a:ext>
                </a:extLst>
              </a:tr>
              <a:tr h="370840">
                <a:tc>
                  <a:txBody>
                    <a:bodyPr/>
                    <a:lstStyle/>
                    <a:p>
                      <a:pPr algn="ctr"/>
                      <a:r>
                        <a:rPr lang="en-US" dirty="0">
                          <a:latin typeface="Arial" panose="020B0604020202020204" pitchFamily="34" charset="0"/>
                          <a:cs typeface="Arial" panose="020B0604020202020204" pitchFamily="34" charset="0"/>
                        </a:rPr>
                        <a:t>NULL</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2985258648"/>
                  </a:ext>
                </a:extLst>
              </a:tr>
              <a:tr h="370840">
                <a:tc>
                  <a:txBody>
                    <a:bodyPr/>
                    <a:lstStyle/>
                    <a:p>
                      <a:pPr algn="ctr"/>
                      <a:r>
                        <a:rPr lang="en-US" dirty="0">
                          <a:latin typeface="Arial" panose="020B0604020202020204" pitchFamily="34" charset="0"/>
                          <a:cs typeface="Arial" panose="020B0604020202020204" pitchFamily="34" charset="0"/>
                        </a:rPr>
                        <a:t>3</a:t>
                      </a:r>
                      <a:endParaRPr lang="en-IN" dirty="0">
                        <a:latin typeface="Arial" panose="020B0604020202020204" pitchFamily="34" charset="0"/>
                        <a:cs typeface="Arial" panose="020B0604020202020204" pitchFamily="34" charset="0"/>
                      </a:endParaRPr>
                    </a:p>
                  </a:txBody>
                  <a:tcPr/>
                </a:tc>
                <a:tc>
                  <a:txBody>
                    <a:bodyPr/>
                    <a:lstStyle/>
                    <a:p>
                      <a:pPr algn="ctr"/>
                      <a:r>
                        <a:rPr lang="en-US" dirty="0">
                          <a:latin typeface="Arial" panose="020B0604020202020204" pitchFamily="34" charset="0"/>
                          <a:cs typeface="Arial" panose="020B0604020202020204" pitchFamily="34" charset="0"/>
                        </a:rPr>
                        <a:t>7</a:t>
                      </a:r>
                      <a:endParaRPr lang="en-IN" dirty="0">
                        <a:latin typeface="Arial" panose="020B0604020202020204" pitchFamily="34" charset="0"/>
                        <a:cs typeface="Arial" panose="020B0604020202020204" pitchFamily="34" charset="0"/>
                      </a:endParaRPr>
                    </a:p>
                  </a:txBody>
                  <a:tcPr/>
                </a:tc>
                <a:extLst>
                  <a:ext uri="{0D108BD9-81ED-4DB2-BD59-A6C34878D82A}">
                    <a16:rowId xmlns:a16="http://schemas.microsoft.com/office/drawing/2014/main" val="3785684035"/>
                  </a:ext>
                </a:extLst>
              </a:tr>
            </a:tbl>
          </a:graphicData>
        </a:graphic>
      </p:graphicFrame>
      <p:sp>
        <p:nvSpPr>
          <p:cNvPr id="12" name="TextBox 11">
            <a:extLst>
              <a:ext uri="{FF2B5EF4-FFF2-40B4-BE49-F238E27FC236}">
                <a16:creationId xmlns:a16="http://schemas.microsoft.com/office/drawing/2014/main" id="{7D7D3FAE-FBE2-48D3-8B00-59375CB46FB1}"/>
              </a:ext>
            </a:extLst>
          </p:cNvPr>
          <p:cNvSpPr txBox="1"/>
          <p:nvPr/>
        </p:nvSpPr>
        <p:spPr>
          <a:xfrm>
            <a:off x="374664" y="5085184"/>
            <a:ext cx="10905911" cy="369332"/>
          </a:xfrm>
          <a:prstGeom prst="rect">
            <a:avLst/>
          </a:prstGeom>
          <a:noFill/>
        </p:spPr>
        <p:txBody>
          <a:bodyPr wrap="square">
            <a:spAutoFit/>
          </a:bodyPr>
          <a:lstStyle/>
          <a:p>
            <a:r>
              <a:rPr lang="en-US" b="0" i="0" dirty="0">
                <a:solidFill>
                  <a:srgbClr val="000000"/>
                </a:solidFill>
                <a:effectLst/>
                <a:latin typeface="Liberation Mono"/>
              </a:rPr>
              <a:t>"</a:t>
            </a:r>
            <a:r>
              <a:rPr lang="en-US" dirty="0">
                <a:latin typeface="Liberation Mono"/>
                <a:cs typeface="Times New Roman" panose="02020603050405020304" pitchFamily="18" charset="0"/>
              </a:rPr>
              <a:t>color</a:t>
            </a:r>
            <a:r>
              <a:rPr lang="en-US" b="0" i="0" dirty="0">
                <a:solidFill>
                  <a:srgbClr val="006FE0"/>
                </a:solidFill>
                <a:effectLst/>
                <a:latin typeface="Liberation Mono"/>
              </a:rPr>
              <a:t> </a:t>
            </a:r>
            <a:r>
              <a:rPr lang="en-US" dirty="0">
                <a:solidFill>
                  <a:srgbClr val="0077AA"/>
                </a:solidFill>
                <a:latin typeface="Liberation Mono"/>
                <a:cs typeface="Times New Roman" panose="02020603050405020304" pitchFamily="18" charset="0"/>
              </a:rPr>
              <a:t>NOT</a:t>
            </a:r>
            <a:r>
              <a:rPr lang="en-US" b="0" i="0" dirty="0">
                <a:solidFill>
                  <a:srgbClr val="006FE0"/>
                </a:solidFill>
                <a:effectLst/>
                <a:latin typeface="Liberation Mono"/>
              </a:rPr>
              <a:t> </a:t>
            </a:r>
            <a:r>
              <a:rPr lang="en-US" b="0" i="0" dirty="0">
                <a:solidFill>
                  <a:srgbClr val="3215EB"/>
                </a:solidFill>
                <a:effectLst/>
                <a:latin typeface="Liberation Mono"/>
              </a:rPr>
              <a:t>IN</a:t>
            </a:r>
            <a:r>
              <a:rPr lang="en-US" b="0" i="0" dirty="0">
                <a:solidFill>
                  <a:srgbClr val="006FE0"/>
                </a:solidFill>
                <a:effectLst/>
                <a:latin typeface="Liberation Mono"/>
              </a:rPr>
              <a:t> </a:t>
            </a:r>
            <a:r>
              <a:rPr lang="en-US" b="0" i="0" dirty="0">
                <a:solidFill>
                  <a:srgbClr val="333333"/>
                </a:solidFill>
                <a:effectLst/>
                <a:latin typeface="Liberation Mono"/>
              </a:rPr>
              <a:t>(</a:t>
            </a:r>
            <a:r>
              <a:rPr lang="en-US" dirty="0">
                <a:latin typeface="Liberation Mono"/>
                <a:cs typeface="Times New Roman" panose="02020603050405020304" pitchFamily="18" charset="0"/>
              </a:rPr>
              <a:t>Red</a:t>
            </a:r>
            <a:r>
              <a:rPr lang="en-US" b="0" i="0" dirty="0">
                <a:solidFill>
                  <a:srgbClr val="333333"/>
                </a:solidFill>
                <a:effectLst/>
                <a:latin typeface="Liberation Mono"/>
              </a:rPr>
              <a:t>,</a:t>
            </a:r>
            <a:r>
              <a:rPr lang="en-US" b="0" i="0" dirty="0">
                <a:solidFill>
                  <a:srgbClr val="006FE0"/>
                </a:solidFill>
                <a:effectLst/>
                <a:latin typeface="Liberation Mono"/>
              </a:rPr>
              <a:t> </a:t>
            </a:r>
            <a:r>
              <a:rPr lang="en-US" dirty="0">
                <a:latin typeface="Liberation Mono"/>
                <a:cs typeface="Times New Roman" panose="02020603050405020304" pitchFamily="18" charset="0"/>
              </a:rPr>
              <a:t>Blue</a:t>
            </a:r>
            <a:r>
              <a:rPr lang="en-US" b="0" i="0" dirty="0">
                <a:solidFill>
                  <a:srgbClr val="333333"/>
                </a:solidFill>
                <a:effectLst/>
                <a:latin typeface="Liberation Mono"/>
              </a:rPr>
              <a:t>,</a:t>
            </a:r>
            <a:r>
              <a:rPr lang="en-US" b="0" i="0" dirty="0">
                <a:solidFill>
                  <a:srgbClr val="006FE0"/>
                </a:solidFill>
                <a:effectLst/>
                <a:latin typeface="Liberation Mono"/>
              </a:rPr>
              <a:t> </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  </a:t>
            </a:r>
            <a:r>
              <a:rPr lang="en-IN" b="0" i="0" dirty="0">
                <a:solidFill>
                  <a:srgbClr val="373737"/>
                </a:solidFill>
                <a:effectLst/>
                <a:latin typeface="Roboto" panose="02000000000000000000" pitchFamily="2" charset="0"/>
              </a:rPr>
              <a:t>This is equivalent to:  </a:t>
            </a:r>
            <a:r>
              <a:rPr lang="en-US" b="0" i="0" dirty="0">
                <a:solidFill>
                  <a:srgbClr val="000000"/>
                </a:solidFill>
                <a:effectLst/>
                <a:latin typeface="Liberation Mono"/>
              </a:rPr>
              <a:t>"</a:t>
            </a:r>
            <a:r>
              <a:rPr lang="en-US" dirty="0">
                <a:solidFill>
                  <a:srgbClr val="0077AA"/>
                </a:solidFill>
                <a:latin typeface="Liberation Mono"/>
                <a:cs typeface="Times New Roman" panose="02020603050405020304" pitchFamily="18" charset="0"/>
              </a:rPr>
              <a:t>NOT</a:t>
            </a:r>
            <a:r>
              <a:rPr lang="en-US" b="0" i="0" dirty="0">
                <a:solidFill>
                  <a:srgbClr val="333333"/>
                </a:solidFill>
                <a:effectLst/>
                <a:latin typeface="Liberation Mono"/>
              </a:rPr>
              <a:t>(</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Red</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Times New Roman" panose="02020603050405020304" pitchFamily="18" charset="0"/>
              </a:rPr>
              <a:t>Blue</a:t>
            </a:r>
            <a:r>
              <a:rPr lang="en-US" b="0" i="0" dirty="0">
                <a:solidFill>
                  <a:srgbClr val="006FE0"/>
                </a:solidFill>
                <a:effectLst/>
                <a:latin typeface="Liberation Mono"/>
              </a:rPr>
              <a:t> </a:t>
            </a:r>
            <a:r>
              <a:rPr lang="en-US" dirty="0">
                <a:solidFill>
                  <a:srgbClr val="A67F59"/>
                </a:solidFill>
                <a:latin typeface="Liberation Mono"/>
              </a:rPr>
              <a:t>OR</a:t>
            </a:r>
            <a:r>
              <a:rPr lang="en-US" b="0" i="0" dirty="0">
                <a:solidFill>
                  <a:srgbClr val="006FE0"/>
                </a:solidFill>
                <a:effectLst/>
                <a:latin typeface="Liberation Mono"/>
              </a:rPr>
              <a:t> </a:t>
            </a:r>
            <a:r>
              <a:rPr lang="en-US" dirty="0">
                <a:latin typeface="Liberation Mono"/>
                <a:cs typeface="Times New Roman" panose="02020603050405020304" pitchFamily="18" charset="0"/>
              </a:rPr>
              <a:t>color</a:t>
            </a:r>
            <a:r>
              <a:rPr lang="en-US" dirty="0">
                <a:solidFill>
                  <a:schemeClr val="accent5">
                    <a:lumMod val="75000"/>
                  </a:schemeClr>
                </a:solidFill>
                <a:latin typeface="Liberation Mono"/>
                <a:cs typeface="Arial" panose="020B0604020202020204" pitchFamily="34" charset="0"/>
              </a:rPr>
              <a:t>=</a:t>
            </a:r>
            <a:r>
              <a:rPr lang="en-US" b="0" i="0" dirty="0">
                <a:solidFill>
                  <a:srgbClr val="3215EB"/>
                </a:solidFill>
                <a:effectLst/>
                <a:latin typeface="Liberation Mono"/>
              </a:rPr>
              <a:t>NULL</a:t>
            </a:r>
            <a:r>
              <a:rPr lang="en-US" b="0" i="0" dirty="0">
                <a:solidFill>
                  <a:srgbClr val="333333"/>
                </a:solidFill>
                <a:effectLst/>
                <a:latin typeface="Liberation Mono"/>
              </a:rPr>
              <a:t>)</a:t>
            </a:r>
            <a:r>
              <a:rPr lang="en-US" b="0" i="0" dirty="0">
                <a:solidFill>
                  <a:srgbClr val="000000"/>
                </a:solidFill>
                <a:effectLst/>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2CEDBBA0-6ACE-46AF-9EDD-A4DE19E6FE36}"/>
              </a:ext>
            </a:extLst>
          </p:cNvPr>
          <p:cNvSpPr txBox="1"/>
          <p:nvPr/>
        </p:nvSpPr>
        <p:spPr>
          <a:xfrm>
            <a:off x="263352" y="469307"/>
            <a:ext cx="360040" cy="461665"/>
          </a:xfrm>
          <a:prstGeom prst="rect">
            <a:avLst/>
          </a:prstGeom>
          <a:noFill/>
        </p:spPr>
        <p:txBody>
          <a:bodyPr wrap="square">
            <a:spAutoFit/>
          </a:bodyPr>
          <a:lstStyle/>
          <a:p>
            <a:r>
              <a:rPr lang="en-US" sz="2400" b="0" i="1" dirty="0">
                <a:solidFill>
                  <a:srgbClr val="3215EB"/>
                </a:solidFill>
                <a:effectLst/>
                <a:latin typeface="Liberation Mono"/>
              </a:rPr>
              <a:t>a</a:t>
            </a:r>
            <a:endParaRPr lang="en-IN" i="1" dirty="0"/>
          </a:p>
        </p:txBody>
      </p:sp>
      <p:sp>
        <p:nvSpPr>
          <p:cNvPr id="13" name="TextBox 12">
            <a:extLst>
              <a:ext uri="{FF2B5EF4-FFF2-40B4-BE49-F238E27FC236}">
                <a16:creationId xmlns:a16="http://schemas.microsoft.com/office/drawing/2014/main" id="{079F3F37-F1FE-404B-BDE9-C23FFC6B79EE}"/>
              </a:ext>
            </a:extLst>
          </p:cNvPr>
          <p:cNvSpPr txBox="1"/>
          <p:nvPr/>
        </p:nvSpPr>
        <p:spPr>
          <a:xfrm>
            <a:off x="4096521" y="467823"/>
            <a:ext cx="360040" cy="461665"/>
          </a:xfrm>
          <a:prstGeom prst="rect">
            <a:avLst/>
          </a:prstGeom>
          <a:noFill/>
        </p:spPr>
        <p:txBody>
          <a:bodyPr wrap="square">
            <a:spAutoFit/>
          </a:bodyPr>
          <a:lstStyle/>
          <a:p>
            <a:r>
              <a:rPr lang="en-US" sz="2400" i="1" dirty="0">
                <a:solidFill>
                  <a:srgbClr val="3215EB"/>
                </a:solidFill>
                <a:latin typeface="Liberation Mono"/>
              </a:rPr>
              <a:t>b</a:t>
            </a:r>
            <a:endParaRPr lang="en-IN" i="1" dirty="0"/>
          </a:p>
        </p:txBody>
      </p:sp>
    </p:spTree>
    <p:extLst>
      <p:ext uri="{BB962C8B-B14F-4D97-AF65-F5344CB8AC3E}">
        <p14:creationId xmlns:p14="http://schemas.microsoft.com/office/powerpoint/2010/main" val="33473981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196180"/>
            <a:ext cx="11810106" cy="618630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b="0" i="0" dirty="0">
                <a:solidFill>
                  <a:srgbClr val="000000"/>
                </a:solidFill>
                <a:effectLst/>
                <a:latin typeface="Liberation Mono"/>
              </a:rPr>
              <a:t>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  </a:t>
            </a:r>
            <a:r>
              <a:rPr lang="en-IN" dirty="0">
                <a:solidFill>
                  <a:srgbClr val="FF0000"/>
                </a:solidFill>
                <a:latin typeface="Liberation Mono"/>
              </a:rPr>
              <a:t>// </a:t>
            </a:r>
            <a:r>
              <a:rPr lang="en-US" dirty="0">
                <a:solidFill>
                  <a:srgbClr val="FF0000"/>
                </a:solidFill>
                <a:latin typeface="Liberation Mono"/>
              </a:rPr>
              <a:t>Tables with the NOT PERSISTENT are kept in memory, all rows are lost when the database is closed.</a:t>
            </a:r>
            <a:endParaRPr lang="en-IN" dirty="0">
              <a:solidFill>
                <a:srgbClr val="FF0000"/>
              </a:solidFill>
              <a:latin typeface="Liberation Mono"/>
            </a:endParaRPr>
          </a:p>
          <a:p>
            <a:r>
              <a:rPr lang="en-IN" sz="2000" dirty="0">
                <a:solidFill>
                  <a:srgbClr val="0077AA"/>
                </a:solidFill>
                <a:latin typeface="Liberation Mono"/>
              </a:rPr>
              <a:t>   </a:t>
            </a:r>
            <a:r>
              <a:rPr lang="en-IN" sz="2000" dirty="0">
                <a:latin typeface="Liberation Mono"/>
              </a:rPr>
              <a:t>[ </a:t>
            </a:r>
            <a:r>
              <a:rPr lang="en-IN" sz="2000" dirty="0">
                <a:solidFill>
                  <a:srgbClr val="0077AA"/>
                </a:solidFill>
                <a:latin typeface="Liberation Mono"/>
              </a:rPr>
              <a:t> AS </a:t>
            </a:r>
            <a:r>
              <a:rPr lang="en-IN" sz="2000" dirty="0">
                <a:latin typeface="Liberation Mono"/>
              </a:rPr>
              <a:t>{</a:t>
            </a:r>
            <a:r>
              <a:rPr lang="en-IN" sz="2000" dirty="0">
                <a:solidFill>
                  <a:srgbClr val="0077AA"/>
                </a:solidFill>
                <a:latin typeface="Liberation Mono"/>
              </a:rPr>
              <a:t> </a:t>
            </a:r>
            <a:r>
              <a:rPr lang="en-IN" sz="2000" dirty="0">
                <a:latin typeface="Liberation Mono"/>
              </a:rPr>
              <a:t>( </a:t>
            </a:r>
            <a:r>
              <a:rPr lang="en-IN" sz="2000" b="1" i="1" dirty="0">
                <a:latin typeface="Liberation Mono"/>
              </a:rPr>
              <a:t>query</a:t>
            </a:r>
            <a:r>
              <a:rPr lang="en-IN" sz="2000" dirty="0">
                <a:latin typeface="Liberation Mono"/>
              </a:rPr>
              <a:t> ) </a:t>
            </a:r>
            <a:r>
              <a:rPr lang="en-IN" sz="2000" dirty="0">
                <a:solidFill>
                  <a:srgbClr val="0077AA"/>
                </a:solidFill>
                <a:latin typeface="Liberation Mono"/>
              </a:rPr>
              <a:t>WITH NO DATA |  </a:t>
            </a:r>
            <a:r>
              <a:rPr lang="en-IN" sz="2000" dirty="0">
                <a:latin typeface="Liberation Mono"/>
              </a:rPr>
              <a:t>]</a:t>
            </a:r>
          </a:p>
          <a:p>
            <a:endParaRPr lang="en-IN" sz="800" dirty="0">
              <a:solidFill>
                <a:schemeClr val="tx1">
                  <a:lumMod val="75000"/>
                  <a:lumOff val="25000"/>
                </a:schemeClr>
              </a:solidFill>
              <a:latin typeface="Liberation Mono"/>
            </a:endParaRPr>
          </a:p>
          <a:p>
            <a:r>
              <a:rPr lang="en-IN" sz="2000" i="1" dirty="0">
                <a:solidFill>
                  <a:schemeClr val="accent4">
                    <a:lumMod val="50000"/>
                  </a:schemeClr>
                </a:solidFill>
                <a:latin typeface="Liberation Mono"/>
              </a:rPr>
              <a:t>columnDefination</a:t>
            </a:r>
          </a:p>
          <a:p>
            <a:endParaRPr lang="en-IN" sz="600" i="1" dirty="0">
              <a:solidFill>
                <a:schemeClr val="tx1">
                  <a:lumMod val="75000"/>
                  <a:lumOff val="25000"/>
                </a:schemeClr>
              </a:solidFill>
              <a:latin typeface="Liberation Mono"/>
            </a:endParaRPr>
          </a:p>
          <a:p>
            <a:pPr marL="6223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p>
          <a:p>
            <a:pPr marL="622300" indent="-457200">
              <a:buAutoNum type="arabicPeriod"/>
            </a:pPr>
            <a:r>
              <a:rPr lang="en-IN" sz="2000" dirty="0">
                <a:solidFill>
                  <a:srgbClr val="000000"/>
                </a:solidFill>
                <a:latin typeface="Liberation Mono"/>
              </a:rPr>
              <a:t>VISIBLE  / INVISIBLE</a:t>
            </a:r>
          </a:p>
          <a:p>
            <a:pPr marL="6223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FD8603"/>
                </a:solidFill>
                <a:latin typeface="Liberation Mono"/>
              </a:rPr>
              <a:t>NEXTVAL</a:t>
            </a:r>
            <a:r>
              <a:rPr lang="en-IN" sz="2000" dirty="0">
                <a:solidFill>
                  <a:srgbClr val="000000"/>
                </a:solidFill>
                <a:latin typeface="Liberation Mono"/>
              </a:rPr>
              <a:t>('S1') } )</a:t>
            </a:r>
          </a:p>
          <a:p>
            <a:pPr marL="6223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622300" indent="-457200">
              <a:buFontTx/>
              <a:buAutoNum type="arabicPeriod"/>
            </a:pPr>
            <a:r>
              <a:rPr lang="en-US" sz="2000" dirty="0">
                <a:solidFill>
                  <a:srgbClr val="000000"/>
                </a:solidFill>
                <a:latin typeface="Liberation Mono"/>
              </a:rPr>
              <a:t>ARRAY [ </a:t>
            </a:r>
            <a:r>
              <a:rPr lang="en-US" sz="2000" b="1" i="1" dirty="0">
                <a:solidFill>
                  <a:srgbClr val="000000"/>
                </a:solidFill>
                <a:latin typeface="Liberation Mono"/>
              </a:rPr>
              <a:t>size</a:t>
            </a:r>
            <a:r>
              <a:rPr lang="en-US" sz="2000" dirty="0">
                <a:solidFill>
                  <a:srgbClr val="000000"/>
                </a:solidFill>
                <a:latin typeface="Liberation Mono"/>
              </a:rPr>
              <a:t> ]</a:t>
            </a:r>
            <a:endParaRPr lang="en-IN" sz="2000" dirty="0">
              <a:solidFill>
                <a:srgbClr val="000000"/>
              </a:solidFill>
              <a:latin typeface="Liberation Mono"/>
            </a:endParaRPr>
          </a:p>
          <a:p>
            <a:endParaRPr lang="en-IN" sz="8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				</a:t>
            </a:r>
            <a:r>
              <a:rPr lang="en-IN" sz="2000" i="1" dirty="0">
                <a:solidFill>
                  <a:srgbClr val="000000"/>
                </a:solidFill>
                <a:latin typeface="Liberation Mono"/>
              </a:rPr>
              <a:t> </a:t>
            </a:r>
            <a:r>
              <a:rPr lang="en-IN" sz="2000" i="1" dirty="0">
                <a:solidFill>
                  <a:schemeClr val="accent4">
                    <a:lumMod val="50000"/>
                  </a:schemeClr>
                </a:solidFill>
                <a:latin typeface="Liberation Mono"/>
              </a:rPr>
              <a:t>generatedColumnExpression</a:t>
            </a:r>
            <a:endParaRPr lang="en-US" sz="2000" i="1" dirty="0">
              <a:solidFill>
                <a:schemeClr val="accent4">
                  <a:lumMod val="50000"/>
                </a:schemeClr>
              </a:solidFill>
              <a:latin typeface="Liberation Mono"/>
            </a:endParaRPr>
          </a:p>
          <a:p>
            <a:endParaRPr lang="en-US" sz="600" i="1" dirty="0">
              <a:solidFill>
                <a:schemeClr val="accent4">
                  <a:lumMod val="50000"/>
                </a:schemeClr>
              </a:solidFill>
              <a:latin typeface="Liberation Mono"/>
            </a:endParaRPr>
          </a:p>
          <a:p>
            <a:pPr marL="622300" indent="-457200">
              <a:buAutoNum type="arabicPeriod"/>
            </a:pPr>
            <a:r>
              <a:rPr lang="en-US" sz="2000" dirty="0">
                <a:solidFill>
                  <a:srgbClr val="000000"/>
                </a:solidFill>
                <a:latin typeface="Liberation Mono"/>
              </a:rPr>
              <a:t>START WITH long			 ( expression ) can only involve columns of the current table.</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191344" y="1340768"/>
            <a:ext cx="11881318"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AB634BED-CAC5-476F-85C4-5A53E7113975}"/>
              </a:ext>
            </a:extLst>
          </p:cNvPr>
          <p:cNvSpPr/>
          <p:nvPr/>
        </p:nvSpPr>
        <p:spPr>
          <a:xfrm>
            <a:off x="374665" y="32229"/>
            <a:ext cx="11305256" cy="1277273"/>
          </a:xfrm>
          <a:prstGeom prst="rect">
            <a:avLst/>
          </a:prstGeom>
          <a:solidFill>
            <a:schemeClr val="bg1"/>
          </a:solidFill>
        </p:spPr>
        <p:txBody>
          <a:bodyPr wrap="square">
            <a:spAutoFit/>
          </a:bodyPr>
          <a:lstStyle/>
          <a:p>
            <a:pPr>
              <a:lnSpc>
                <a:spcPct val="150000"/>
              </a:lnSpc>
            </a:pPr>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left side of the IN() predicate, the row constructor contains only column references.</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On the right side of the IN() predicate, there is more than one row constructor.</a:t>
            </a:r>
            <a:endParaRPr lang="en-IN"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191344" y="1816932"/>
            <a:ext cx="11881319" cy="3970318"/>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rgbClr val="A67F59"/>
                </a:solidFill>
                <a:cs typeface="+mn-cs"/>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10</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7788</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chemeClr val="bg1">
                    <a:lumMod val="65000"/>
                  </a:schemeClr>
                </a:solidFill>
              </a:rPr>
              <a:t>(</a:t>
            </a:r>
            <a:r>
              <a:rPr lang="en-IN" dirty="0">
                <a:solidFill>
                  <a:schemeClr val="tx1"/>
                </a:solidFill>
              </a:rPr>
              <a:t>empno, mgr</a:t>
            </a:r>
            <a:r>
              <a:rPr lang="en-IN" dirty="0">
                <a:solidFill>
                  <a:srgbClr val="000000"/>
                </a:solidFill>
                <a:cs typeface="+mn-cs"/>
              </a:rPr>
              <a:t>)</a:t>
            </a:r>
            <a:r>
              <a:rPr lang="en-IN" dirty="0">
                <a:solidFill>
                  <a:schemeClr val="tx1"/>
                </a:solidFill>
              </a:rPr>
              <a:t>;   </a:t>
            </a:r>
            <a:r>
              <a:rPr lang="en-IN" dirty="0">
                <a:solidFill>
                  <a:srgbClr val="FD8603"/>
                </a:solidFill>
                <a:sym typeface="Wingdings" panose="05000000000000000000" pitchFamily="2" charset="2"/>
              </a:rPr>
              <a:t></a:t>
            </a:r>
          </a:p>
          <a:p>
            <a:pPr marL="0" indent="0">
              <a:lnSpc>
                <a:spcPct val="100000"/>
              </a:lnSpc>
              <a:buNone/>
            </a:pPr>
            <a:endParaRPr lang="en-IN" sz="800" b="1" dirty="0">
              <a:solidFill>
                <a:srgbClr val="FD8603"/>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990055"/>
                </a:solidFill>
                <a:cs typeface="+mn-cs"/>
              </a:rPr>
              <a:t>1</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chemeClr val="bg1">
                    <a:lumMod val="65000"/>
                  </a:schemeClr>
                </a:solidFill>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 </a:t>
            </a:r>
            <a:r>
              <a:rPr lang="en-IN" dirty="0">
                <a:solidFill>
                  <a:schemeClr val="accent4">
                    <a:lumMod val="50000"/>
                  </a:schemeClr>
                </a:solidFill>
                <a:cs typeface="+mn-cs"/>
              </a:rPr>
              <a:t>False</a:t>
            </a:r>
            <a:r>
              <a:rPr lang="en-IN" dirty="0">
                <a:solidFill>
                  <a:srgbClr val="000000"/>
                </a:solidFill>
                <a:cs typeface="+mn-cs"/>
              </a:rPr>
              <a:t>)</a:t>
            </a:r>
            <a:r>
              <a:rPr lang="en-IN" dirty="0">
                <a:solidFill>
                  <a:schemeClr val="tx1"/>
                </a:solidFill>
              </a:rPr>
              <a:t>; </a:t>
            </a:r>
            <a:r>
              <a:rPr lang="en-IN" dirty="0">
                <a:solidFill>
                  <a:srgbClr val="FF0000"/>
                </a:solidFill>
                <a:cs typeface="+mn-cs"/>
              </a:rPr>
              <a:t>// </a:t>
            </a:r>
            <a:r>
              <a:rPr lang="en-IN" sz="1600" dirty="0">
                <a:solidFill>
                  <a:srgbClr val="FF0000"/>
                </a:solidFill>
                <a:cs typeface="+mn-cs"/>
              </a:rPr>
              <a:t>ERROR </a:t>
            </a:r>
            <a:r>
              <a:rPr lang="en-US" sz="1600" dirty="0">
                <a:solidFill>
                  <a:srgbClr val="FF0000"/>
                </a:solidFill>
                <a:cs typeface="+mn-cs"/>
              </a:rPr>
              <a:t>Values of types "INTEGER" and "BOOLEAN" are not  comparable</a:t>
            </a:r>
          </a:p>
          <a:p>
            <a:pPr marL="0" indent="0">
              <a:lnSpc>
                <a:spcPct val="100000"/>
              </a:lnSpc>
              <a:buNone/>
            </a:pPr>
            <a:endParaRPr lang="en-IN" sz="800" dirty="0">
              <a:solidFill>
                <a:srgbClr val="FF0000"/>
              </a:solidFill>
              <a:cs typeface="+mn-cs"/>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rgbClr val="669900"/>
                </a:solidFill>
                <a:cs typeface="+mn-cs"/>
              </a:rPr>
              <a:t>'SALEEL'</a:t>
            </a:r>
            <a:r>
              <a:rPr lang="en-US" dirty="0">
                <a:solidFill>
                  <a:schemeClr val="tx1"/>
                </a:solidFill>
              </a:rPr>
              <a:t> </a:t>
            </a:r>
            <a:r>
              <a:rPr lang="en-US" dirty="0">
                <a:solidFill>
                  <a:srgbClr val="A67F59"/>
                </a:solidFill>
                <a:cs typeface="+mn-cs"/>
              </a:rPr>
              <a:t>IN</a:t>
            </a:r>
            <a:r>
              <a:rPr lang="en-US" dirty="0">
                <a:solidFill>
                  <a:schemeClr val="tx1"/>
                </a:solidFill>
              </a:rPr>
              <a:t> (10, 20, </a:t>
            </a:r>
            <a:r>
              <a:rPr lang="en-US" dirty="0">
                <a:solidFill>
                  <a:srgbClr val="669900"/>
                </a:solidFill>
                <a:cs typeface="+mn-cs"/>
              </a:rPr>
              <a:t>'SALEEL’</a:t>
            </a:r>
            <a:r>
              <a:rPr lang="en-US" dirty="0">
                <a:solidFill>
                  <a:schemeClr val="tx1"/>
                </a:solidFill>
              </a:rPr>
              <a:t>); </a:t>
            </a:r>
            <a:r>
              <a:rPr lang="en-US" dirty="0">
                <a:solidFill>
                  <a:srgbClr val="FF0000"/>
                </a:solidFill>
              </a:rPr>
              <a:t>// ERROR Data conversion error converting "SALEEL“</a:t>
            </a:r>
          </a:p>
          <a:p>
            <a:pPr marL="0" indent="0">
              <a:lnSpc>
                <a:spcPct val="100000"/>
              </a:lnSpc>
              <a:buNone/>
            </a:pPr>
            <a:endParaRPr lang="en-IN" sz="800" dirty="0">
              <a:solidFill>
                <a:srgbClr val="FF0000"/>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or</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deptno</a:t>
            </a:r>
            <a:r>
              <a:rPr lang="en-IN" dirty="0"/>
              <a:t> </a:t>
            </a:r>
            <a:r>
              <a:rPr lang="en-IN" dirty="0">
                <a:solidFill>
                  <a:schemeClr val="accent5">
                    <a:lumMod val="75000"/>
                  </a:schemeClr>
                </a:solidFill>
                <a:cs typeface="Arial" panose="020B0604020202020204" pitchFamily="34" charset="0"/>
              </a:rPr>
              <a:t>IN</a:t>
            </a:r>
            <a:r>
              <a:rPr lang="en-IN" dirty="0">
                <a:solidFill>
                  <a:schemeClr val="tx1"/>
                </a:solidFill>
              </a:rPr>
              <a:t> </a:t>
            </a:r>
            <a:r>
              <a:rPr lang="en-IN" dirty="0">
                <a:solidFill>
                  <a:srgbClr val="000000"/>
                </a:solidFill>
                <a:cs typeface="+mn-cs"/>
              </a:rPr>
              <a:t>(</a:t>
            </a:r>
            <a:r>
              <a:rPr lang="en-IN" dirty="0">
                <a:solidFill>
                  <a:srgbClr val="990055"/>
                </a:solidFill>
                <a:cs typeface="+mn-cs"/>
              </a:rPr>
              <a:t>10</a:t>
            </a:r>
            <a:r>
              <a:rPr lang="en-IN" dirty="0">
                <a:solidFill>
                  <a:schemeClr val="tx1"/>
                </a:solidFill>
              </a:rPr>
              <a:t>, </a:t>
            </a:r>
            <a:r>
              <a:rPr lang="en-IN" dirty="0">
                <a:solidFill>
                  <a:srgbClr val="990055"/>
                </a:solidFill>
                <a:cs typeface="+mn-cs"/>
              </a:rPr>
              <a:t>20</a:t>
            </a:r>
            <a:r>
              <a:rPr lang="en-IN" dirty="0">
                <a:solidFill>
                  <a:srgbClr val="000000"/>
                </a:solidFill>
                <a:cs typeface="+mn-cs"/>
              </a:rPr>
              <a:t>)</a:t>
            </a:r>
            <a:r>
              <a:rPr lang="en-IN" dirty="0">
                <a:solidFill>
                  <a:schemeClr val="tx1"/>
                </a:solidFill>
              </a:rPr>
              <a:t> </a:t>
            </a:r>
            <a:r>
              <a:rPr lang="en-IN" dirty="0">
                <a:solidFill>
                  <a:srgbClr val="A67F59"/>
                </a:solidFill>
                <a:cs typeface="+mn-cs"/>
              </a:rPr>
              <a:t>and</a:t>
            </a:r>
            <a:r>
              <a:rPr lang="en-IN" dirty="0">
                <a:solidFill>
                  <a:schemeClr val="tx1"/>
                </a:solidFill>
              </a:rPr>
              <a:t> </a:t>
            </a:r>
            <a:r>
              <a:rPr lang="en-IN" dirty="0">
                <a:solidFill>
                  <a:schemeClr val="accent4">
                    <a:lumMod val="50000"/>
                  </a:schemeClr>
                </a:solidFill>
                <a:cs typeface="+mn-cs"/>
              </a:rPr>
              <a:t>True</a:t>
            </a:r>
            <a:r>
              <a:rPr lang="en-IN" dirty="0">
                <a:solidFill>
                  <a:schemeClr val="tx1"/>
                </a:solidFill>
              </a:rPr>
              <a:t>;</a:t>
            </a:r>
          </a:p>
          <a:p>
            <a:pPr marL="0" indent="0">
              <a:lnSpc>
                <a:spcPct val="100000"/>
              </a:lnSpc>
              <a:buNone/>
            </a:pPr>
            <a:endParaRPr lang="en-IN"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a:t>
            </a:r>
            <a:r>
              <a:rPr lang="en-US" dirty="0">
                <a:solidFill>
                  <a:srgbClr val="000000"/>
                </a:solidFill>
                <a:cs typeface="+mn-cs"/>
              </a:rPr>
              <a:t>)</a:t>
            </a:r>
            <a:r>
              <a:rPr lang="en-US" dirty="0">
                <a:solidFill>
                  <a:schemeClr val="tx1"/>
                </a:solidFill>
              </a:rPr>
              <a:t>;</a:t>
            </a:r>
          </a:p>
          <a:p>
            <a:pPr marL="0" indent="0">
              <a:lnSpc>
                <a:spcPct val="100000"/>
              </a:lnSpc>
              <a:buNone/>
            </a:pPr>
            <a:endParaRPr lang="en-US" sz="800" dirty="0">
              <a:solidFill>
                <a:schemeClr val="tx1"/>
              </a:solidFill>
            </a:endParaRPr>
          </a:p>
          <a:p>
            <a:pPr>
              <a:lnSpc>
                <a:spcPct val="100000"/>
              </a:lnSpc>
            </a:pPr>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deptno </a:t>
            </a:r>
            <a:r>
              <a:rPr lang="en-US" dirty="0">
                <a:solidFill>
                  <a:schemeClr val="accent5">
                    <a:lumMod val="75000"/>
                  </a:schemeClr>
                </a:solidFill>
                <a:cs typeface="Arial" panose="020B0604020202020204" pitchFamily="34" charset="0"/>
              </a:rPr>
              <a:t>IN</a:t>
            </a:r>
            <a:r>
              <a:rPr lang="en-US" dirty="0">
                <a:solidFill>
                  <a:schemeClr val="tx1"/>
                </a:solidFill>
              </a:rPr>
              <a:t> </a:t>
            </a:r>
            <a:r>
              <a:rPr lang="en-US" dirty="0">
                <a:solidFill>
                  <a:srgbClr val="000000"/>
                </a:solidFill>
                <a:cs typeface="+mn-cs"/>
              </a:rPr>
              <a:t>(</a:t>
            </a:r>
            <a:r>
              <a:rPr lang="en-US" dirty="0"/>
              <a:t>SELECT</a:t>
            </a:r>
            <a:r>
              <a:rPr lang="en-US" dirty="0">
                <a:solidFill>
                  <a:schemeClr val="tx1"/>
                </a:solidFill>
              </a:rPr>
              <a:t> deptno </a:t>
            </a:r>
            <a:r>
              <a:rPr lang="en-US" dirty="0"/>
              <a:t>FROM</a:t>
            </a:r>
            <a:r>
              <a:rPr lang="en-US" dirty="0">
                <a:solidFill>
                  <a:schemeClr val="tx1"/>
                </a:solidFill>
              </a:rPr>
              <a:t> dept </a:t>
            </a:r>
            <a:r>
              <a:rPr lang="en-US" dirty="0"/>
              <a:t>WHERE</a:t>
            </a:r>
            <a:r>
              <a:rPr lang="en-US" dirty="0">
                <a:solidFill>
                  <a:schemeClr val="tx1"/>
                </a:solidFill>
              </a:rPr>
              <a:t> dname</a:t>
            </a:r>
            <a:r>
              <a:rPr lang="en-US" dirty="0">
                <a:solidFill>
                  <a:srgbClr val="A67F59"/>
                </a:solidFill>
                <a:cs typeface="+mn-cs"/>
              </a:rPr>
              <a:t>=</a:t>
            </a:r>
            <a:r>
              <a:rPr lang="en-US" dirty="0">
                <a:solidFill>
                  <a:srgbClr val="669900"/>
                </a:solidFill>
                <a:cs typeface="+mn-cs"/>
              </a:rPr>
              <a:t>'ACCOUNTING'</a:t>
            </a:r>
            <a:r>
              <a:rPr lang="en-US" dirty="0">
                <a:solidFill>
                  <a:srgbClr val="000000"/>
                </a:solidFill>
                <a:cs typeface="+mn-cs"/>
              </a:rPr>
              <a:t>)</a:t>
            </a:r>
            <a:r>
              <a:rPr lang="en-US" dirty="0">
                <a:solidFill>
                  <a:schemeClr val="tx1"/>
                </a:solidFill>
              </a:rPr>
              <a:t>;</a:t>
            </a:r>
            <a:endParaRPr lang="en-IN" dirty="0">
              <a:solidFill>
                <a:srgbClr val="FF0000"/>
              </a:solidFill>
              <a:cs typeface="+mn-cs"/>
            </a:endParaRPr>
          </a:p>
        </p:txBody>
      </p:sp>
      <p:sp>
        <p:nvSpPr>
          <p:cNvPr id="9" name="Rectangle 8">
            <a:extLst>
              <a:ext uri="{FF2B5EF4-FFF2-40B4-BE49-F238E27FC236}">
                <a16:creationId xmlns:a16="http://schemas.microsoft.com/office/drawing/2014/main" id="{E2DB4D9C-3543-45FC-BACF-F85105A6E59F}"/>
              </a:ext>
            </a:extLst>
          </p:cNvPr>
          <p:cNvSpPr/>
          <p:nvPr/>
        </p:nvSpPr>
        <p:spPr>
          <a:xfrm>
            <a:off x="1548000" y="0"/>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402636602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between</a:t>
            </a:r>
          </a:p>
        </p:txBody>
      </p:sp>
      <p:sp>
        <p:nvSpPr>
          <p:cNvPr id="5" name="TextBox 4">
            <a:extLst>
              <a:ext uri="{FF2B5EF4-FFF2-40B4-BE49-F238E27FC236}">
                <a16:creationId xmlns:a16="http://schemas.microsoft.com/office/drawing/2014/main" id="{53240AC3-BC05-4B3A-B03F-9624945E97DF}"/>
              </a:ext>
            </a:extLst>
          </p:cNvPr>
          <p:cNvSpPr txBox="1"/>
          <p:nvPr/>
        </p:nvSpPr>
        <p:spPr>
          <a:xfrm>
            <a:off x="1109446" y="3212976"/>
            <a:ext cx="9973108" cy="400110"/>
          </a:xfrm>
          <a:prstGeom prst="rect">
            <a:avLst/>
          </a:prstGeom>
          <a:noFill/>
        </p:spPr>
        <p:txBody>
          <a:bodyPr wrap="square">
            <a:spAutoFit/>
          </a:bodyPr>
          <a:lstStyle/>
          <a:p>
            <a:r>
              <a:rPr lang="en-US" sz="2000" dirty="0">
                <a:latin typeface="Palatino Linotype" panose="02040502050505030304" pitchFamily="18" charset="0"/>
              </a:rPr>
              <a:t>The BETWEEN operator is a logical operator that allows you to specify a range to test.</a:t>
            </a:r>
            <a:endParaRPr lang="en-IN" sz="2000" dirty="0">
              <a:latin typeface="Palatino Linotype" panose="02040502050505030304" pitchFamily="18" charset="0"/>
            </a:endParaRPr>
          </a:p>
        </p:txBody>
      </p:sp>
      <p:graphicFrame>
        <p:nvGraphicFramePr>
          <p:cNvPr id="42" name="Table 41">
            <a:extLst>
              <a:ext uri="{FF2B5EF4-FFF2-40B4-BE49-F238E27FC236}">
                <a16:creationId xmlns:a16="http://schemas.microsoft.com/office/drawing/2014/main" id="{8AFEE8F0-1C24-49BB-8C3D-A8466EDE029C}"/>
              </a:ext>
            </a:extLst>
          </p:cNvPr>
          <p:cNvGraphicFramePr>
            <a:graphicFrameLocks noGrp="1"/>
          </p:cNvGraphicFramePr>
          <p:nvPr/>
        </p:nvGraphicFramePr>
        <p:xfrm>
          <a:off x="1208531" y="3945159"/>
          <a:ext cx="6053268" cy="426720"/>
        </p:xfrm>
        <a:graphic>
          <a:graphicData uri="http://schemas.openxmlformats.org/drawingml/2006/table">
            <a:tbl>
              <a:tblPr/>
              <a:tblGrid>
                <a:gridCol w="2740900">
                  <a:extLst>
                    <a:ext uri="{9D8B030D-6E8A-4147-A177-3AD203B41FA5}">
                      <a16:colId xmlns:a16="http://schemas.microsoft.com/office/drawing/2014/main" val="4286149586"/>
                    </a:ext>
                  </a:extLst>
                </a:gridCol>
                <a:gridCol w="3312368">
                  <a:extLst>
                    <a:ext uri="{9D8B030D-6E8A-4147-A177-3AD203B41FA5}">
                      <a16:colId xmlns:a16="http://schemas.microsoft.com/office/drawing/2014/main" val="438706697"/>
                    </a:ext>
                  </a:extLst>
                </a:gridCol>
              </a:tblGrid>
              <a:tr h="318624">
                <a:tc>
                  <a:txBody>
                    <a:bodyPr/>
                    <a:lstStyle/>
                    <a:p>
                      <a:pPr fontAlgn="t"/>
                      <a:r>
                        <a:rPr lang="en-US" b="1" dirty="0">
                          <a:effectLst/>
                          <a:latin typeface="Palatino Linotype" panose="02040502050505030304" pitchFamily="18" charset="0"/>
                        </a:rPr>
                        <a:t>A</a:t>
                      </a:r>
                      <a:r>
                        <a:rPr lang="en-US" dirty="0">
                          <a:effectLst/>
                          <a:latin typeface="Palatino Linotype" panose="02040502050505030304" pitchFamily="18" charset="0"/>
                        </a:rPr>
                        <a:t> BETWEEN </a:t>
                      </a:r>
                      <a:r>
                        <a:rPr lang="en-US" b="1" i="1" dirty="0">
                          <a:effectLst/>
                          <a:latin typeface="Palatino Linotype" panose="02040502050505030304" pitchFamily="18" charset="0"/>
                        </a:rPr>
                        <a:t>B</a:t>
                      </a:r>
                      <a:r>
                        <a:rPr lang="en-US" dirty="0">
                          <a:effectLst/>
                          <a:latin typeface="Palatino Linotype" panose="02040502050505030304" pitchFamily="18" charset="0"/>
                        </a:rPr>
                        <a:t> AND </a:t>
                      </a:r>
                      <a:r>
                        <a:rPr lang="en-US" b="1" i="1" dirty="0">
                          <a:effectLst/>
                          <a:latin typeface="Palatino Linotype" panose="02040502050505030304" pitchFamily="18" charset="0"/>
                        </a:rPr>
                        <a:t>C</a:t>
                      </a:r>
                    </a:p>
                  </a:txBody>
                  <a:tcPr marL="76200" marR="76200" marT="76200" marB="76200">
                    <a:lnL>
                      <a:noFill/>
                    </a:lnL>
                    <a:lnR>
                      <a:noFill/>
                    </a:lnR>
                    <a:lnT>
                      <a:noFill/>
                    </a:lnT>
                    <a:lnB>
                      <a:noFill/>
                    </a:lnB>
                    <a:solidFill>
                      <a:schemeClr val="accent5">
                        <a:lumMod val="40000"/>
                        <a:lumOff val="60000"/>
                      </a:schemeClr>
                    </a:solidFill>
                  </a:tcPr>
                </a:tc>
                <a:tc>
                  <a:txBody>
                    <a:bodyPr/>
                    <a:lstStyle/>
                    <a:p>
                      <a:pPr fontAlgn="t"/>
                      <a:r>
                        <a:rPr lang="en-US" dirty="0">
                          <a:effectLst/>
                          <a:latin typeface="Palatino Linotype" panose="02040502050505030304" pitchFamily="18" charset="0"/>
                        </a:rPr>
                        <a:t>A is between B and C</a:t>
                      </a:r>
                    </a:p>
                  </a:txBody>
                  <a:tcPr marL="76200" marR="76200" marT="76200" marB="76200">
                    <a:lnL>
                      <a:noFill/>
                    </a:lnL>
                    <a:lnR>
                      <a:noFill/>
                    </a:lnR>
                    <a:lnT>
                      <a:noFill/>
                    </a:lnT>
                    <a:lnB>
                      <a:noFill/>
                    </a:lnB>
                    <a:solidFill>
                      <a:schemeClr val="accent5">
                        <a:lumMod val="40000"/>
                        <a:lumOff val="60000"/>
                      </a:schemeClr>
                    </a:solidFill>
                  </a:tcPr>
                </a:tc>
                <a:extLst>
                  <a:ext uri="{0D108BD9-81ED-4DB2-BD59-A6C34878D82A}">
                    <a16:rowId xmlns:a16="http://schemas.microsoft.com/office/drawing/2014/main" val="3748454671"/>
                  </a:ext>
                </a:extLst>
              </a:tr>
            </a:tbl>
          </a:graphicData>
        </a:graphic>
      </p:graphicFrame>
      <p:sp>
        <p:nvSpPr>
          <p:cNvPr id="7" name="Rectangle 6">
            <a:extLst>
              <a:ext uri="{FF2B5EF4-FFF2-40B4-BE49-F238E27FC236}">
                <a16:creationId xmlns:a16="http://schemas.microsoft.com/office/drawing/2014/main" id="{03F5AD13-E69A-3AB4-3B71-A7C929C8C954}"/>
              </a:ext>
            </a:extLst>
          </p:cNvPr>
          <p:cNvSpPr/>
          <p:nvPr/>
        </p:nvSpPr>
        <p:spPr>
          <a:xfrm>
            <a:off x="335361" y="548680"/>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540605317"/>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7A81C9D6-756A-46B7-AF34-F5BCEEEE86EF}"/>
              </a:ext>
            </a:extLst>
          </p:cNvPr>
          <p:cNvSpPr txBox="1"/>
          <p:nvPr/>
        </p:nvSpPr>
        <p:spPr>
          <a:xfrm>
            <a:off x="6384031" y="652626"/>
            <a:ext cx="5807969" cy="400110"/>
          </a:xfrm>
          <a:prstGeom prst="rect">
            <a:avLst/>
          </a:prstGeom>
          <a:noFill/>
        </p:spPr>
        <p:txBody>
          <a:bodyPr wrap="square">
            <a:spAutoFit/>
          </a:bodyPr>
          <a:lstStyle/>
          <a:p>
            <a:r>
              <a:rPr lang="en-IN" sz="2000" dirty="0">
                <a:solidFill>
                  <a:srgbClr val="0077AA"/>
                </a:solidFill>
                <a:latin typeface="Liberation Mono"/>
                <a:cs typeface="Arial" panose="020B0604020202020204" pitchFamily="34" charset="0"/>
              </a:rPr>
              <a:t>WHERE</a:t>
            </a:r>
            <a:r>
              <a:rPr lang="en-IN" sz="2000" dirty="0">
                <a:latin typeface="Liberation Mono"/>
              </a:rPr>
              <a:t> salary </a:t>
            </a:r>
            <a:r>
              <a:rPr lang="en-IN" sz="2000" dirty="0">
                <a:solidFill>
                  <a:schemeClr val="accent5">
                    <a:lumMod val="75000"/>
                  </a:schemeClr>
                </a:solidFill>
                <a:latin typeface="Liberation Mono"/>
                <a:cs typeface="Arial" panose="020B0604020202020204" pitchFamily="34" charset="0"/>
              </a:rPr>
              <a:t>BETWEEN</a:t>
            </a:r>
            <a:r>
              <a:rPr lang="en-IN" sz="2000" dirty="0">
                <a:latin typeface="Liberation Mono"/>
              </a:rPr>
              <a:t> </a:t>
            </a:r>
            <a:r>
              <a:rPr lang="en-IN" sz="2000" dirty="0">
                <a:solidFill>
                  <a:schemeClr val="bg1">
                    <a:lumMod val="65000"/>
                  </a:schemeClr>
                </a:solidFill>
                <a:latin typeface="Liberation Mono"/>
              </a:rPr>
              <a:t>( </a:t>
            </a:r>
            <a:r>
              <a:rPr lang="en-IN" sz="2000" dirty="0">
                <a:solidFill>
                  <a:srgbClr val="990055"/>
                </a:solidFill>
                <a:latin typeface="Liberation Mono"/>
              </a:rPr>
              <a:t>20000</a:t>
            </a:r>
            <a:r>
              <a:rPr lang="en-IN" sz="2000" dirty="0">
                <a:latin typeface="Liberation Mono"/>
              </a:rPr>
              <a:t> </a:t>
            </a:r>
            <a:r>
              <a:rPr lang="en-IN" sz="2000" dirty="0">
                <a:solidFill>
                  <a:srgbClr val="A67F59"/>
                </a:solidFill>
                <a:latin typeface="Liberation Mono"/>
              </a:rPr>
              <a:t>AND</a:t>
            </a:r>
            <a:r>
              <a:rPr lang="en-IN" sz="2000" dirty="0">
                <a:latin typeface="Liberation Mono"/>
              </a:rPr>
              <a:t> </a:t>
            </a:r>
            <a:r>
              <a:rPr lang="en-IN" sz="2000" dirty="0">
                <a:solidFill>
                  <a:srgbClr val="990055"/>
                </a:solidFill>
                <a:latin typeface="Liberation Mono"/>
              </a:rPr>
              <a:t>30000</a:t>
            </a:r>
            <a:r>
              <a:rPr lang="en-IN" sz="2000" dirty="0">
                <a:latin typeface="Liberation Mono"/>
              </a:rPr>
              <a:t> </a:t>
            </a:r>
            <a:r>
              <a:rPr lang="en-IN" sz="2000" dirty="0">
                <a:solidFill>
                  <a:schemeClr val="bg1">
                    <a:lumMod val="65000"/>
                  </a:schemeClr>
                </a:solidFill>
                <a:latin typeface="Liberation Mono"/>
              </a:rPr>
              <a:t>)</a:t>
            </a:r>
            <a:r>
              <a:rPr lang="en-IN" sz="2000" dirty="0">
                <a:latin typeface="Liberation Mono"/>
              </a:rPr>
              <a:t> </a:t>
            </a:r>
            <a:r>
              <a:rPr lang="en-IN" sz="2000" dirty="0">
                <a:solidFill>
                  <a:srgbClr val="41C60C"/>
                </a:solidFill>
                <a:latin typeface="Liberation Mono"/>
              </a:rPr>
              <a:t>– Illegal</a:t>
            </a:r>
          </a:p>
        </p:txBody>
      </p:sp>
      <p:sp>
        <p:nvSpPr>
          <p:cNvPr id="4" name="Rectangle 3">
            <a:extLst>
              <a:ext uri="{FF2B5EF4-FFF2-40B4-BE49-F238E27FC236}">
                <a16:creationId xmlns:a16="http://schemas.microsoft.com/office/drawing/2014/main" id="{4FE67987-1FDD-C41D-E6F9-7426DAF81840}"/>
              </a:ext>
            </a:extLst>
          </p:cNvPr>
          <p:cNvSpPr/>
          <p:nvPr/>
        </p:nvSpPr>
        <p:spPr>
          <a:xfrm>
            <a:off x="263352" y="2132856"/>
            <a:ext cx="1159328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990055"/>
                </a:solidFill>
                <a:latin typeface="Liberation Mono"/>
              </a:rPr>
              <a:t>3000</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BETWEEN</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a:t>
            </a:r>
            <a:r>
              <a:rPr lang="en-US" dirty="0">
                <a:solidFill>
                  <a:srgbClr val="A67F59"/>
                </a:solidFill>
                <a:latin typeface="Liberation Mono"/>
              </a:rPr>
              <a:t>=</a:t>
            </a:r>
            <a:r>
              <a:rPr lang="en-US" dirty="0">
                <a:solidFill>
                  <a:srgbClr val="669900"/>
                </a:solidFill>
                <a:latin typeface="Liberation Mono"/>
              </a:rPr>
              <a:t>'CLARK'</a:t>
            </a:r>
            <a:r>
              <a:rPr lang="en-US" dirty="0">
                <a:solidFill>
                  <a:srgbClr val="000000"/>
                </a:solidFill>
                <a:latin typeface="Liberation Mono"/>
              </a:rPr>
              <a:t>) </a:t>
            </a:r>
            <a:r>
              <a:rPr lang="en-US" dirty="0">
                <a:solidFill>
                  <a:srgbClr val="A67F59"/>
                </a:solidFill>
                <a:latin typeface="Liberation Mono"/>
              </a:rPr>
              <a:t>AND</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sal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rgbClr val="A67F59"/>
                </a:solidFill>
                <a:latin typeface="Liberation Mono"/>
              </a:rPr>
              <a:t>=</a:t>
            </a:r>
            <a:r>
              <a:rPr lang="en-US" dirty="0">
                <a:solidFill>
                  <a:srgbClr val="000000"/>
                </a:solidFill>
                <a:latin typeface="Liberation Mono"/>
              </a:rPr>
              <a:t> </a:t>
            </a:r>
            <a:r>
              <a:rPr lang="en-US" dirty="0">
                <a:solidFill>
                  <a:srgbClr val="669900"/>
                </a:solidFill>
                <a:latin typeface="Liberation Mono"/>
              </a:rPr>
              <a:t>'JONES'</a:t>
            </a:r>
            <a:r>
              <a:rPr lang="en-US" dirty="0">
                <a:solidFill>
                  <a:srgbClr val="000000"/>
                </a:solidFill>
                <a:latin typeface="Liberation Mono"/>
              </a:rPr>
              <a:t> );</a:t>
            </a:r>
          </a:p>
        </p:txBody>
      </p:sp>
      <p:sp>
        <p:nvSpPr>
          <p:cNvPr id="3" name="Rectangle 2">
            <a:extLst>
              <a:ext uri="{FF2B5EF4-FFF2-40B4-BE49-F238E27FC236}">
                <a16:creationId xmlns:a16="http://schemas.microsoft.com/office/drawing/2014/main" id="{0199FCEF-7034-E624-312C-B829EA4DF0DB}"/>
              </a:ext>
            </a:extLst>
          </p:cNvPr>
          <p:cNvSpPr/>
          <p:nvPr/>
        </p:nvSpPr>
        <p:spPr>
          <a:xfrm>
            <a:off x="335361" y="1136938"/>
            <a:ext cx="11521279" cy="707886"/>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BETWEEN</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start_expression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 query }</a:t>
            </a:r>
            <a:r>
              <a:rPr lang="en-US" sz="2000" dirty="0">
                <a:solidFill>
                  <a:srgbClr val="0077AA"/>
                </a:solidFill>
                <a:latin typeface="Liberation Mono"/>
                <a:cs typeface="Arial" panose="020B0604020202020204" pitchFamily="34" charset="0"/>
              </a:rPr>
              <a:t> </a:t>
            </a:r>
            <a:r>
              <a:rPr lang="en-US" sz="2000" dirty="0">
                <a:solidFill>
                  <a:srgbClr val="A67F59"/>
                </a:solidFill>
                <a:latin typeface="Liberation Mono"/>
              </a:rPr>
              <a:t>AND</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end_expression </a:t>
            </a:r>
            <a:r>
              <a:rPr lang="en-US" sz="2000" dirty="0">
                <a:solidFill>
                  <a:schemeClr val="bg1">
                    <a:lumMod val="65000"/>
                  </a:schemeClr>
                </a:solidFill>
                <a:latin typeface="Liberation Mono"/>
                <a:cs typeface="Arial" panose="020B0604020202020204" pitchFamily="34" charset="0"/>
              </a:rPr>
              <a:t>| </a:t>
            </a:r>
            <a:r>
              <a:rPr lang="en-US" sz="2000" dirty="0">
                <a:latin typeface="Liberation Mono"/>
                <a:cs typeface="Arial" panose="020B0604020202020204" pitchFamily="34" charset="0"/>
              </a:rPr>
              <a:t>column </a:t>
            </a:r>
            <a:r>
              <a:rPr lang="en-US" sz="2000" dirty="0">
                <a:solidFill>
                  <a:schemeClr val="bg1">
                    <a:lumMod val="65000"/>
                  </a:schemeClr>
                </a:solidFill>
                <a:latin typeface="Liberation Mono"/>
                <a:cs typeface="Arial" panose="020B0604020202020204" pitchFamily="34" charset="0"/>
              </a:rPr>
              <a:t>|</a:t>
            </a:r>
            <a:r>
              <a:rPr lang="en-US" sz="2000" dirty="0">
                <a:latin typeface="Liberation Mono"/>
                <a:cs typeface="Arial" panose="020B0604020202020204" pitchFamily="34" charset="0"/>
              </a:rPr>
              <a:t> query }</a:t>
            </a:r>
          </a:p>
        </p:txBody>
      </p:sp>
    </p:spTree>
    <p:extLst>
      <p:ext uri="{BB962C8B-B14F-4D97-AF65-F5344CB8AC3E}">
        <p14:creationId xmlns:p14="http://schemas.microsoft.com/office/powerpoint/2010/main" val="17310487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between</a:t>
            </a:r>
            <a:endParaRPr lang="en-IN" sz="3200" i="1" dirty="0">
              <a:solidFill>
                <a:srgbClr val="FF9900"/>
              </a:solidFill>
              <a:latin typeface="Arial" pitchFamily="34" charset="0"/>
              <a:cs typeface="Arial" pitchFamily="34" charset="0"/>
            </a:endParaRPr>
          </a:p>
        </p:txBody>
      </p:sp>
      <p:sp>
        <p:nvSpPr>
          <p:cNvPr id="2" name="TextBox 1">
            <a:extLst>
              <a:ext uri="{FF2B5EF4-FFF2-40B4-BE49-F238E27FC236}">
                <a16:creationId xmlns:a16="http://schemas.microsoft.com/office/drawing/2014/main" id="{4B0289B0-6654-4798-2351-35C68BD4EAD2}"/>
              </a:ext>
            </a:extLst>
          </p:cNvPr>
          <p:cNvSpPr txBox="1"/>
          <p:nvPr/>
        </p:nvSpPr>
        <p:spPr>
          <a:xfrm>
            <a:off x="155340" y="495250"/>
            <a:ext cx="11881320" cy="307776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temp(sal </a:t>
            </a:r>
            <a:r>
              <a:rPr lang="en-IN" dirty="0">
                <a:solidFill>
                  <a:srgbClr val="834689"/>
                </a:solidFill>
                <a:latin typeface="Liberation Mono"/>
                <a:cs typeface="Arial" panose="020B0604020202020204" pitchFamily="34" charset="0"/>
              </a:rPr>
              <a:t>INT</a:t>
            </a:r>
            <a:r>
              <a:rPr lang="en-IN" dirty="0">
                <a:latin typeface="Liberation Mono"/>
              </a:rPr>
              <a:t>, lvalue </a:t>
            </a:r>
            <a:r>
              <a:rPr lang="en-IN" dirty="0">
                <a:solidFill>
                  <a:srgbClr val="834689"/>
                </a:solidFill>
                <a:latin typeface="Liberation Mono"/>
                <a:cs typeface="Arial" panose="020B0604020202020204" pitchFamily="34" charset="0"/>
              </a:rPr>
              <a:t>INT</a:t>
            </a:r>
            <a:r>
              <a:rPr lang="en-IN" dirty="0">
                <a:latin typeface="Liberation Mono"/>
              </a:rPr>
              <a:t>, hvalue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700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500</a:t>
            </a:r>
            <a:r>
              <a:rPr lang="en-IN" dirty="0">
                <a:latin typeface="Liberation Mono"/>
              </a:rPr>
              <a:t>, </a:t>
            </a:r>
            <a:r>
              <a:rPr lang="en-IN" dirty="0">
                <a:solidFill>
                  <a:srgbClr val="990055"/>
                </a:solidFill>
                <a:latin typeface="Liberation Mono"/>
              </a:rPr>
              <a:t>1100,2500</a:t>
            </a:r>
            <a:r>
              <a:rPr lang="en-IN" dirty="0">
                <a:latin typeface="Liberation Mono"/>
              </a:rPr>
              <a:t>), (</a:t>
            </a:r>
            <a:r>
              <a:rPr lang="en-IN" dirty="0">
                <a:solidFill>
                  <a:srgbClr val="990055"/>
                </a:solidFill>
                <a:latin typeface="Liberation Mono"/>
              </a:rPr>
              <a:t>1250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 (</a:t>
            </a:r>
            <a:r>
              <a:rPr lang="en-IN" dirty="0">
                <a:solidFill>
                  <a:srgbClr val="990055"/>
                </a:solidFill>
                <a:latin typeface="Liberation Mono"/>
              </a:rPr>
              <a:t>600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2500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1150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3300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1000</a:t>
            </a:r>
            <a:r>
              <a:rPr lang="en-IN" dirty="0">
                <a:latin typeface="Liberation Mono"/>
              </a:rPr>
              <a:t>, </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1200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410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999</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800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 (</a:t>
            </a:r>
            <a:r>
              <a:rPr lang="en-IN" dirty="0">
                <a:solidFill>
                  <a:srgbClr val="990055"/>
                </a:solidFill>
                <a:latin typeface="Liberation Mono"/>
              </a:rPr>
              <a:t>3100</a:t>
            </a:r>
            <a:r>
              <a:rPr lang="en-IN" dirty="0">
                <a:latin typeface="Liberation Mono"/>
              </a:rPr>
              <a:t>, </a:t>
            </a:r>
            <a:r>
              <a:rPr lang="en-IN" dirty="0">
                <a:solidFill>
                  <a:srgbClr val="990055"/>
                </a:solidFill>
                <a:latin typeface="Liberation Mono"/>
              </a:rPr>
              <a:t>300</a:t>
            </a:r>
            <a:r>
              <a:rPr lang="en-IN" dirty="0">
                <a:latin typeface="Liberation Mono"/>
              </a:rPr>
              <a:t>, </a:t>
            </a:r>
            <a:r>
              <a:rPr lang="en-IN" dirty="0">
                <a:solidFill>
                  <a:srgbClr val="990055"/>
                </a:solidFill>
                <a:latin typeface="Liberation Mono"/>
              </a:rPr>
              <a:t>3000</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400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1100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700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 ,(</a:t>
            </a:r>
            <a:r>
              <a:rPr lang="en-IN" dirty="0">
                <a:solidFill>
                  <a:srgbClr val="990055"/>
                </a:solidFill>
                <a:latin typeface="Liberation Mono"/>
              </a:rPr>
              <a:t>3250</a:t>
            </a:r>
            <a:r>
              <a:rPr lang="en-IN" dirty="0">
                <a:latin typeface="Liberation Mono"/>
              </a:rPr>
              <a:t>, </a:t>
            </a:r>
            <a:r>
              <a:rPr lang="en-IN" dirty="0">
                <a:solidFill>
                  <a:srgbClr val="990055"/>
                </a:solidFill>
                <a:latin typeface="Liberation Mono"/>
              </a:rPr>
              <a:t>900</a:t>
            </a:r>
            <a:r>
              <a:rPr lang="en-IN" dirty="0">
                <a:latin typeface="Liberation Mono"/>
              </a:rPr>
              <a:t>, </a:t>
            </a:r>
            <a:r>
              <a:rPr lang="en-IN" dirty="0">
                <a:solidFill>
                  <a:srgbClr val="990055"/>
                </a:solidFill>
                <a:latin typeface="Liberation Mono"/>
              </a:rPr>
              <a:t>1500</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 </a:t>
            </a:r>
            <a:r>
              <a:rPr lang="en-IN" dirty="0">
                <a:solidFill>
                  <a:srgbClr val="0077AA"/>
                </a:solidFill>
                <a:latin typeface="Liberation Mono"/>
              </a:rPr>
              <a:t>FROM</a:t>
            </a:r>
            <a:r>
              <a:rPr lang="en-IN" dirty="0">
                <a:latin typeface="Liberation Mono"/>
              </a:rPr>
              <a:t> temp </a:t>
            </a:r>
            <a:r>
              <a:rPr lang="en-IN" dirty="0">
                <a:solidFill>
                  <a:srgbClr val="0077AA"/>
                </a:solidFill>
                <a:latin typeface="Liberation Mono"/>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BETWEEN</a:t>
            </a:r>
            <a:r>
              <a:rPr lang="en-IN" dirty="0">
                <a:latin typeface="Liberation Mono"/>
              </a:rPr>
              <a:t> lvalue </a:t>
            </a:r>
            <a:r>
              <a:rPr lang="en-IN" dirty="0">
                <a:solidFill>
                  <a:srgbClr val="A67F59"/>
                </a:solidFill>
                <a:latin typeface="Liberation Mono"/>
              </a:rPr>
              <a:t>AND</a:t>
            </a:r>
            <a:r>
              <a:rPr lang="en-IN" dirty="0">
                <a:latin typeface="Liberation Mono"/>
              </a:rPr>
              <a:t> hvalue;</a:t>
            </a:r>
          </a:p>
        </p:txBody>
      </p:sp>
      <p:pic>
        <p:nvPicPr>
          <p:cNvPr id="9" name="Picture 8">
            <a:extLst>
              <a:ext uri="{FF2B5EF4-FFF2-40B4-BE49-F238E27FC236}">
                <a16:creationId xmlns:a16="http://schemas.microsoft.com/office/drawing/2014/main" id="{7FE1D218-F9F2-F371-EA70-171D4A692D5B}"/>
              </a:ext>
            </a:extLst>
          </p:cNvPr>
          <p:cNvPicPr>
            <a:picLocks noChangeAspect="1"/>
          </p:cNvPicPr>
          <p:nvPr/>
        </p:nvPicPr>
        <p:blipFill>
          <a:blip r:embed="rId2"/>
          <a:stretch>
            <a:fillRect/>
          </a:stretch>
        </p:blipFill>
        <p:spPr>
          <a:xfrm>
            <a:off x="407368" y="3676401"/>
            <a:ext cx="4968552" cy="3064967"/>
          </a:xfrm>
          <a:prstGeom prst="rect">
            <a:avLst/>
          </a:prstGeom>
        </p:spPr>
      </p:pic>
    </p:spTree>
    <p:extLst>
      <p:ext uri="{BB962C8B-B14F-4D97-AF65-F5344CB8AC3E}">
        <p14:creationId xmlns:p14="http://schemas.microsoft.com/office/powerpoint/2010/main" val="1862625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like</a:t>
            </a:r>
          </a:p>
        </p:txBody>
      </p:sp>
      <p:sp>
        <p:nvSpPr>
          <p:cNvPr id="5" name="TextBox 4">
            <a:extLst>
              <a:ext uri="{FF2B5EF4-FFF2-40B4-BE49-F238E27FC236}">
                <a16:creationId xmlns:a16="http://schemas.microsoft.com/office/drawing/2014/main" id="{53240AC3-BC05-4B3A-B03F-9624945E97DF}"/>
              </a:ext>
            </a:extLst>
          </p:cNvPr>
          <p:cNvSpPr txBox="1"/>
          <p:nvPr/>
        </p:nvSpPr>
        <p:spPr>
          <a:xfrm>
            <a:off x="299356" y="3276600"/>
            <a:ext cx="11593288" cy="400110"/>
          </a:xfrm>
          <a:prstGeom prst="rect">
            <a:avLst/>
          </a:prstGeom>
          <a:noFill/>
        </p:spPr>
        <p:txBody>
          <a:bodyPr wrap="square">
            <a:spAutoFit/>
          </a:bodyPr>
          <a:lstStyle/>
          <a:p>
            <a:r>
              <a:rPr lang="en-US" sz="2000" dirty="0">
                <a:latin typeface="Palatino Linotype" panose="02040502050505030304" pitchFamily="18" charset="0"/>
              </a:rPr>
              <a:t>The LIKE operator is a logical operator that tests whether a string contains a specified pattern or not.</a:t>
            </a:r>
            <a:endParaRPr lang="en-IN" sz="2000" dirty="0">
              <a:latin typeface="Palatino Linotype" panose="02040502050505030304" pitchFamily="18" charset="0"/>
            </a:endParaRPr>
          </a:p>
        </p:txBody>
      </p:sp>
      <p:sp>
        <p:nvSpPr>
          <p:cNvPr id="11" name="Rectangle 10">
            <a:extLst>
              <a:ext uri="{FF2B5EF4-FFF2-40B4-BE49-F238E27FC236}">
                <a16:creationId xmlns:a16="http://schemas.microsoft.com/office/drawing/2014/main" id="{09594BCF-CEDB-A151-FF1A-D1BDF6731C41}"/>
              </a:ext>
            </a:extLst>
          </p:cNvPr>
          <p:cNvSpPr/>
          <p:nvPr/>
        </p:nvSpPr>
        <p:spPr>
          <a:xfrm>
            <a:off x="335361" y="580618"/>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3" name="Rectangle 2">
            <a:extLst>
              <a:ext uri="{FF2B5EF4-FFF2-40B4-BE49-F238E27FC236}">
                <a16:creationId xmlns:a16="http://schemas.microsoft.com/office/drawing/2014/main" id="{7AE2E083-D088-C4BC-AE9F-9C7703DC51DD}"/>
              </a:ext>
            </a:extLst>
          </p:cNvPr>
          <p:cNvSpPr/>
          <p:nvPr/>
        </p:nvSpPr>
        <p:spPr>
          <a:xfrm>
            <a:off x="335360" y="5301208"/>
            <a:ext cx="11305256"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005E74"/>
              </a:solidFill>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ESCAPE keyword is used to escape pattern matching characters such as the (%) percentage and underscore (_) if they form part of the data.</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do not specify the ESCAPE character, \ is assumed.</a:t>
            </a:r>
          </a:p>
        </p:txBody>
      </p:sp>
    </p:spTree>
    <p:extLst>
      <p:ext uri="{BB962C8B-B14F-4D97-AF65-F5344CB8AC3E}">
        <p14:creationId xmlns:p14="http://schemas.microsoft.com/office/powerpoint/2010/main" val="343493312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 - </a:t>
            </a:r>
            <a:r>
              <a:rPr lang="en-IN" sz="3200" i="1" dirty="0">
                <a:solidFill>
                  <a:srgbClr val="FF9900"/>
                </a:solidFill>
                <a:latin typeface="Arial" pitchFamily="34" charset="0"/>
                <a:cs typeface="Arial" pitchFamily="34" charset="0"/>
              </a:rPr>
              <a:t>string comparison functions</a:t>
            </a:r>
          </a:p>
        </p:txBody>
      </p:sp>
      <p:sp>
        <p:nvSpPr>
          <p:cNvPr id="3" name="Rectangle 2"/>
          <p:cNvSpPr/>
          <p:nvPr/>
        </p:nvSpPr>
        <p:spPr>
          <a:xfrm>
            <a:off x="335360" y="5079375"/>
            <a:ext cx="11305256" cy="1661993"/>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matches any number of characters, even zero characters.</a:t>
            </a: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_</a:t>
            </a:r>
            <a:r>
              <a:rPr lang="en-IN" dirty="0">
                <a:latin typeface="Arial" panose="020B0604020202020204" pitchFamily="34" charset="0"/>
                <a:cs typeface="Arial" panose="020B0604020202020204" pitchFamily="34" charset="0"/>
              </a:rPr>
              <a:t> matches exactly one character.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we use default escape character '\',  then don’t use ESCAPE keyword.</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ILIKE does a case-insensitive compare.</a:t>
            </a:r>
            <a:endParaRPr lang="en-IN" dirty="0">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A568DF41-D69C-4838-8EB0-AD5BDF6D357A}"/>
              </a:ext>
            </a:extLst>
          </p:cNvPr>
          <p:cNvSpPr/>
          <p:nvPr/>
        </p:nvSpPr>
        <p:spPr>
          <a:xfrm>
            <a:off x="335361" y="1084674"/>
            <a:ext cx="11521279" cy="400110"/>
          </a:xfrm>
          <a:prstGeom prst="rect">
            <a:avLst/>
          </a:prstGeom>
        </p:spPr>
        <p:txBody>
          <a:bodyPr wrap="square">
            <a:spAutoFit/>
          </a:bodyPr>
          <a:lstStyle/>
          <a:p>
            <a:r>
              <a:rPr lang="en-US" sz="2000" dirty="0">
                <a:latin typeface="Liberation Mono"/>
                <a:cs typeface="Arial" panose="020B0604020202020204" pitchFamily="34" charset="0"/>
              </a:rPr>
              <a:t>{ column</a:t>
            </a:r>
            <a:r>
              <a:rPr lang="en-US" sz="2000" dirty="0">
                <a:solidFill>
                  <a:srgbClr val="0077AA"/>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expression }</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NOT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LIKE </a:t>
            </a:r>
            <a:r>
              <a:rPr lang="en-US" sz="2000" dirty="0">
                <a:solidFill>
                  <a:schemeClr val="bg1">
                    <a:lumMod val="65000"/>
                  </a:schemeClr>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ILIKE </a:t>
            </a:r>
            <a:r>
              <a:rPr lang="en-US" sz="2000" dirty="0">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rgbClr val="669900"/>
                </a:solidFill>
                <a:latin typeface="Liberation Mono"/>
              </a:rPr>
              <a:t>'pattern'</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a:t>
            </a:r>
            <a:r>
              <a:rPr lang="en-US" sz="2000" dirty="0">
                <a:solidFill>
                  <a:srgbClr val="0077AA"/>
                </a:solidFill>
                <a:latin typeface="Liberation Mono"/>
                <a:cs typeface="Arial" panose="020B0604020202020204" pitchFamily="34" charset="0"/>
              </a:rPr>
              <a:t> </a:t>
            </a:r>
            <a:r>
              <a:rPr lang="en-US" sz="2000" dirty="0">
                <a:solidFill>
                  <a:schemeClr val="accent5">
                    <a:lumMod val="75000"/>
                  </a:schemeClr>
                </a:solidFill>
                <a:latin typeface="Liberation Mono"/>
                <a:cs typeface="Arial" panose="020B0604020202020204" pitchFamily="34" charset="0"/>
              </a:rPr>
              <a:t>ESCAPE</a:t>
            </a:r>
            <a:r>
              <a:rPr lang="en-US" sz="2000" dirty="0">
                <a:solidFill>
                  <a:srgbClr val="0077AA"/>
                </a:solidFill>
                <a:latin typeface="Liberation Mono"/>
                <a:cs typeface="Arial" panose="020B0604020202020204" pitchFamily="34" charset="0"/>
              </a:rPr>
              <a:t> </a:t>
            </a:r>
            <a:r>
              <a:rPr lang="en-US" sz="2000" dirty="0">
                <a:solidFill>
                  <a:schemeClr val="tx2"/>
                </a:solidFill>
                <a:latin typeface="Liberation Mono"/>
                <a:cs typeface="Arial" panose="020B0604020202020204" pitchFamily="34" charset="0"/>
              </a:rPr>
              <a:t>escape_character ]</a:t>
            </a:r>
          </a:p>
        </p:txBody>
      </p:sp>
      <p:sp>
        <p:nvSpPr>
          <p:cNvPr id="4" name="Rectangle 3">
            <a:extLst>
              <a:ext uri="{FF2B5EF4-FFF2-40B4-BE49-F238E27FC236}">
                <a16:creationId xmlns:a16="http://schemas.microsoft.com/office/drawing/2014/main" id="{99577A58-F36B-40C0-4164-277745AB4109}"/>
              </a:ext>
            </a:extLst>
          </p:cNvPr>
          <p:cNvSpPr/>
          <p:nvPr/>
        </p:nvSpPr>
        <p:spPr>
          <a:xfrm>
            <a:off x="263352" y="1806496"/>
            <a:ext cx="11593288"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 </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WHERE</a:t>
            </a:r>
            <a:r>
              <a:rPr lang="en-US" dirty="0">
                <a:solidFill>
                  <a:srgbClr val="000000"/>
                </a:solidFill>
                <a:latin typeface="Liberation Mono"/>
              </a:rPr>
              <a:t> ename </a:t>
            </a:r>
            <a:r>
              <a:rPr lang="en-US" dirty="0">
                <a:solidFill>
                  <a:schemeClr val="accent5">
                    <a:lumMod val="75000"/>
                  </a:schemeClr>
                </a:solidFill>
                <a:latin typeface="Liberation Mono"/>
                <a:cs typeface="Arial" panose="020B0604020202020204" pitchFamily="34" charset="0"/>
              </a:rPr>
              <a:t>ILIKE</a:t>
            </a:r>
            <a:r>
              <a:rPr lang="en-US" dirty="0">
                <a:solidFill>
                  <a:srgbClr val="000000"/>
                </a:solidFill>
                <a:latin typeface="Liberation Mono"/>
              </a:rPr>
              <a:t> </a:t>
            </a:r>
            <a:r>
              <a:rPr lang="en-US" dirty="0">
                <a:solidFill>
                  <a:srgbClr val="669900"/>
                </a:solidFill>
                <a:latin typeface="Liberation Mono"/>
              </a:rPr>
              <a:t>'a%'</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a:solidFill>
                  <a:schemeClr val="accent5">
                    <a:lumMod val="75000"/>
                  </a:schemeClr>
                </a:solidFill>
                <a:latin typeface="Liberation Mono"/>
                <a:cs typeface="Arial" panose="020B0604020202020204" pitchFamily="34" charset="0"/>
              </a:rPr>
              <a:t>LIKE</a:t>
            </a:r>
            <a:r>
              <a:rPr lang="en-US">
                <a:solidFill>
                  <a:srgbClr val="000000"/>
                </a:solidFill>
                <a:latin typeface="Liberation Mono"/>
              </a:rPr>
              <a:t> </a:t>
            </a:r>
            <a:r>
              <a:rPr lang="en-US">
                <a:solidFill>
                  <a:srgbClr val="669900"/>
                </a:solidFill>
                <a:latin typeface="Liberation Mono"/>
              </a:rPr>
              <a:t>'\%%'</a:t>
            </a:r>
            <a:r>
              <a:rPr lang="en-US">
                <a:solidFill>
                  <a:srgbClr val="000000"/>
                </a:solidFill>
                <a:latin typeface="Liberation Mono"/>
              </a:rPr>
              <a:t>;</a:t>
            </a:r>
            <a:endParaRPr lang="en-US"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temp1 </a:t>
            </a:r>
            <a:r>
              <a:rPr lang="en-US" dirty="0">
                <a:solidFill>
                  <a:srgbClr val="0077AA"/>
                </a:solidFill>
                <a:latin typeface="Liberation Mono"/>
              </a:rPr>
              <a:t>WHERE</a:t>
            </a:r>
            <a:r>
              <a:rPr lang="en-US" dirty="0">
                <a:solidFill>
                  <a:srgbClr val="000000"/>
                </a:solidFill>
                <a:latin typeface="Liberation Mono"/>
              </a:rPr>
              <a:t> col2 </a:t>
            </a:r>
            <a:r>
              <a:rPr lang="en-US" dirty="0">
                <a:solidFill>
                  <a:schemeClr val="accent5">
                    <a:lumMod val="75000"/>
                  </a:schemeClr>
                </a:solidFill>
                <a:latin typeface="Liberation Mono"/>
                <a:cs typeface="Arial" panose="020B0604020202020204" pitchFamily="34" charset="0"/>
              </a:rPr>
              <a:t>LIKE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ESCAPE</a:t>
            </a:r>
            <a:r>
              <a:rPr lang="en-US" dirty="0">
                <a:solidFill>
                  <a:srgbClr val="000000"/>
                </a:solidFill>
                <a:latin typeface="Liberation Mono"/>
              </a:rPr>
              <a:t> </a:t>
            </a:r>
            <a:r>
              <a:rPr lang="en-US" dirty="0">
                <a:solidFill>
                  <a:srgbClr val="669900"/>
                </a:solidFill>
                <a:latin typeface="Liberation Mono"/>
              </a:rPr>
              <a:t>'/'</a:t>
            </a:r>
            <a:r>
              <a:rPr lang="en-US" dirty="0">
                <a:solidFill>
                  <a:srgbClr val="000000"/>
                </a:solidFill>
                <a:latin typeface="Liberation Mono"/>
              </a:rPr>
              <a:t>;</a:t>
            </a:r>
            <a:endParaRPr lang="en-US" dirty="0">
              <a:solidFill>
                <a:srgbClr val="669900"/>
              </a:solidFill>
              <a:latin typeface="Liberation Mono"/>
            </a:endParaRPr>
          </a:p>
        </p:txBody>
      </p:sp>
    </p:spTree>
    <p:extLst>
      <p:ext uri="{BB962C8B-B14F-4D97-AF65-F5344CB8AC3E}">
        <p14:creationId xmlns:p14="http://schemas.microsoft.com/office/powerpoint/2010/main" val="2057448081"/>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76ACC2D-8426-4B9D-8469-E36B7173816A}"/>
              </a:ext>
            </a:extLst>
          </p:cNvPr>
          <p:cNvSpPr/>
          <p:nvPr/>
        </p:nvSpPr>
        <p:spPr>
          <a:xfrm>
            <a:off x="407368" y="692696"/>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3" name="Rectangle 2">
            <a:extLst>
              <a:ext uri="{FF2B5EF4-FFF2-40B4-BE49-F238E27FC236}">
                <a16:creationId xmlns:a16="http://schemas.microsoft.com/office/drawing/2014/main" id="{046631F8-8519-4D00-843E-022AE07817EB}"/>
              </a:ext>
            </a:extLst>
          </p:cNvPr>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like</a:t>
            </a:r>
            <a:endParaRPr lang="en-IN" sz="3200" i="1" dirty="0">
              <a:solidFill>
                <a:srgbClr val="FF9900"/>
              </a:solidFill>
              <a:latin typeface="Arial" pitchFamily="34" charset="0"/>
              <a:cs typeface="Arial" pitchFamily="34" charset="0"/>
            </a:endParaRPr>
          </a:p>
        </p:txBody>
      </p:sp>
      <p:sp>
        <p:nvSpPr>
          <p:cNvPr id="14" name="TextBox 13">
            <a:extLst>
              <a:ext uri="{FF2B5EF4-FFF2-40B4-BE49-F238E27FC236}">
                <a16:creationId xmlns:a16="http://schemas.microsoft.com/office/drawing/2014/main" id="{A1E84346-D9F6-41DD-96E7-D61C1486EA86}"/>
              </a:ext>
            </a:extLst>
          </p:cNvPr>
          <p:cNvSpPr txBox="1"/>
          <p:nvPr/>
        </p:nvSpPr>
        <p:spPr>
          <a:xfrm>
            <a:off x="393687" y="1303073"/>
            <a:ext cx="11286234" cy="5035353"/>
          </a:xfrm>
          <a:prstGeom prst="rect">
            <a:avLst/>
          </a:prstGeom>
        </p:spPr>
        <p:txBody>
          <a:bodyPr wrap="square">
            <a:spAutoFit/>
          </a:bodyPr>
          <a:lstStyle>
            <a:defPPr>
              <a:defRPr lang="en-US"/>
            </a:defPPr>
            <a:lvl1pPr marL="342900" indent="-342900">
              <a:lnSpc>
                <a:spcPct val="150000"/>
              </a:lnSpc>
              <a:buFont typeface="Arial" panose="020B0604020202020204" pitchFamily="34" charset="0"/>
              <a:buChar char="•"/>
              <a:defRPr>
                <a:solidFill>
                  <a:srgbClr val="0077AA"/>
                </a:solidFill>
                <a:latin typeface="Liberation Mono"/>
                <a:cs typeface="Times New Roman" panose="02020603050405020304" pitchFamily="18" charset="0"/>
              </a:defRPr>
            </a:lvl1pPr>
          </a:lstStyle>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tx1"/>
                </a:solidFill>
              </a:rPr>
              <a:t>ename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rgbClr val="669900"/>
                </a:solidFill>
                <a:cs typeface="+mn-cs"/>
              </a:rPr>
              <a:t>'saleel' </a:t>
            </a:r>
            <a:r>
              <a:rPr lang="en-IN" dirty="0">
                <a:solidFill>
                  <a:schemeClr val="accent5">
                    <a:lumMod val="75000"/>
                  </a:schemeClr>
                </a:solidFill>
                <a:cs typeface="Arial" panose="020B0604020202020204" pitchFamily="34" charset="0"/>
              </a:rPr>
              <a:t>ILIKE</a:t>
            </a:r>
            <a:r>
              <a:rPr lang="en-IN" dirty="0">
                <a:solidFill>
                  <a:schemeClr val="tx1"/>
                </a:solidFill>
              </a:rPr>
              <a:t> </a:t>
            </a:r>
            <a:r>
              <a:rPr lang="en-IN" dirty="0">
                <a:solidFill>
                  <a:srgbClr val="669900"/>
                </a:solidFill>
                <a:cs typeface="+mn-cs"/>
              </a:rPr>
              <a:t>'s%'</a:t>
            </a:r>
            <a:r>
              <a:rPr lang="en-IN" dirty="0">
                <a:solidFill>
                  <a:schemeClr val="tx1"/>
                </a:solidFill>
              </a:rPr>
              <a: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cs typeface="+mn-cs"/>
              </a:rPr>
              <a:t>; </a:t>
            </a:r>
            <a:r>
              <a:rPr lang="en-IN" dirty="0">
                <a:solidFill>
                  <a:srgbClr val="C00000"/>
                </a:solidFill>
              </a:rPr>
              <a:t>// </a:t>
            </a:r>
            <a:r>
              <a:rPr lang="en-IN" b="1" dirty="0">
                <a:solidFill>
                  <a:srgbClr val="C00000"/>
                </a:solidFill>
              </a:rPr>
              <a:t>Empty set</a:t>
            </a:r>
            <a:endParaRPr lang="en-IN" dirty="0">
              <a:solidFill>
                <a:schemeClr val="tx1"/>
              </a:solidFill>
              <a:cs typeface="+mn-cs"/>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669900"/>
                </a:solidFill>
                <a:cs typeface="+mn-cs"/>
              </a:rPr>
              <a:t>'1%'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001</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IN" dirty="0">
                <a:solidFill>
                  <a:schemeClr val="accent4">
                    <a:lumMod val="50000"/>
                  </a:schemeClr>
                </a:solidFill>
                <a:cs typeface="+mn-cs"/>
              </a:rPr>
              <a:t>True</a:t>
            </a:r>
            <a:r>
              <a:rPr lang="en-IN" dirty="0">
                <a:solidFill>
                  <a:schemeClr val="tx1"/>
                </a:solidFill>
              </a:rPr>
              <a:t> </a:t>
            </a:r>
            <a:r>
              <a:rPr lang="en-IN" dirty="0">
                <a:solidFill>
                  <a:schemeClr val="accent5">
                    <a:lumMod val="75000"/>
                  </a:schemeClr>
                </a:solidFill>
                <a:cs typeface="Arial" panose="020B0604020202020204" pitchFamily="34" charset="0"/>
              </a:rPr>
              <a:t>LIKE</a:t>
            </a:r>
            <a:r>
              <a:rPr lang="en-IN" dirty="0">
                <a:solidFill>
                  <a:schemeClr val="tx1"/>
                </a:solidFill>
              </a:rPr>
              <a:t> </a:t>
            </a:r>
            <a:r>
              <a:rPr lang="en-IN" dirty="0">
                <a:solidFill>
                  <a:srgbClr val="990055"/>
                </a:solidFill>
                <a:cs typeface="+mn-cs"/>
              </a:rPr>
              <a:t>100</a:t>
            </a:r>
            <a:r>
              <a:rPr lang="en-IN" dirty="0">
                <a:solidFill>
                  <a:schemeClr val="tx1"/>
                </a:solidFill>
              </a:rPr>
              <a:t>; </a:t>
            </a:r>
            <a:r>
              <a:rPr lang="en-IN" dirty="0">
                <a:solidFill>
                  <a:srgbClr val="C00000"/>
                </a:solidFill>
              </a:rPr>
              <a:t>// </a:t>
            </a:r>
            <a:r>
              <a:rPr lang="en-IN" b="1" dirty="0">
                <a:solidFill>
                  <a:srgbClr val="C00000"/>
                </a:solidFill>
              </a:rPr>
              <a:t>Empty set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100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 </a:t>
            </a:r>
            <a:r>
              <a:rPr lang="en-IN" dirty="0">
                <a:solidFill>
                  <a:srgbClr val="C00000"/>
                </a:solidFill>
              </a:rPr>
              <a:t>// </a:t>
            </a:r>
            <a:r>
              <a:rPr lang="en-IN" b="1" dirty="0">
                <a:solidFill>
                  <a:srgbClr val="C00000"/>
                </a:solidFill>
              </a:rPr>
              <a:t>Empty set</a:t>
            </a:r>
            <a:endParaRPr lang="en-US"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100</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1</a:t>
            </a:r>
            <a:r>
              <a:rPr lang="en-US" dirty="0">
                <a:solidFill>
                  <a:schemeClr val="tx1"/>
                </a:solidFill>
              </a:rPr>
              <a:t>;</a:t>
            </a:r>
          </a:p>
          <a:p>
            <a:r>
              <a:rPr lang="en-US" dirty="0"/>
              <a:t>SELECT</a:t>
            </a:r>
            <a:r>
              <a:rPr lang="en-US" dirty="0">
                <a:solidFill>
                  <a:schemeClr val="tx1"/>
                </a:solidFill>
              </a:rPr>
              <a:t> </a:t>
            </a:r>
            <a:r>
              <a:rPr lang="en-US" dirty="0">
                <a:solidFill>
                  <a:srgbClr val="A67F59"/>
                </a:solidFill>
                <a:cs typeface="+mn-cs"/>
              </a:rPr>
              <a:t>*</a:t>
            </a:r>
            <a:r>
              <a:rPr lang="en-US" dirty="0">
                <a:solidFill>
                  <a:schemeClr val="tx1"/>
                </a:solidFill>
              </a:rPr>
              <a:t> </a:t>
            </a:r>
            <a:r>
              <a:rPr lang="en-US" dirty="0"/>
              <a:t>FROM</a:t>
            </a:r>
            <a:r>
              <a:rPr lang="en-US" dirty="0">
                <a:solidFill>
                  <a:schemeClr val="tx1"/>
                </a:solidFill>
              </a:rPr>
              <a:t> emp </a:t>
            </a:r>
            <a:r>
              <a:rPr lang="en-US" dirty="0"/>
              <a:t>WHERE</a:t>
            </a:r>
            <a:r>
              <a:rPr lang="en-US" dirty="0">
                <a:solidFill>
                  <a:schemeClr val="tx1"/>
                </a:solidFill>
              </a:rPr>
              <a:t> </a:t>
            </a:r>
            <a:r>
              <a:rPr lang="en-US" dirty="0">
                <a:solidFill>
                  <a:schemeClr val="accent4">
                    <a:lumMod val="50000"/>
                  </a:schemeClr>
                </a:solidFill>
                <a:cs typeface="+mn-cs"/>
              </a:rPr>
              <a:t>True</a:t>
            </a:r>
            <a:r>
              <a:rPr lang="en-US" dirty="0">
                <a:solidFill>
                  <a:schemeClr val="tx1"/>
                </a:solidFill>
              </a:rPr>
              <a:t> </a:t>
            </a:r>
            <a:r>
              <a:rPr lang="en-US"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1</a:t>
            </a:r>
            <a:r>
              <a:rPr lang="en-US" dirty="0">
                <a:solidFill>
                  <a:schemeClr val="tx1"/>
                </a:solidFill>
              </a:rPr>
              <a:t> </a:t>
            </a:r>
            <a:r>
              <a:rPr lang="en-US" dirty="0">
                <a:solidFill>
                  <a:srgbClr val="A67F59"/>
                </a:solidFill>
                <a:cs typeface="+mn-cs"/>
              </a:rPr>
              <a:t>or</a:t>
            </a:r>
            <a:r>
              <a:rPr lang="en-US" dirty="0">
                <a:solidFill>
                  <a:schemeClr val="tx1"/>
                </a:solidFill>
              </a:rPr>
              <a:t> </a:t>
            </a:r>
            <a:r>
              <a:rPr lang="en-US" dirty="0">
                <a:solidFill>
                  <a:srgbClr val="990055"/>
                </a:solidFill>
                <a:cs typeface="+mn-cs"/>
              </a:rPr>
              <a:t>0</a:t>
            </a:r>
            <a:r>
              <a:rPr lang="en-US" dirty="0">
                <a:solidFill>
                  <a:schemeClr val="tx1"/>
                </a:solidFill>
              </a:rPr>
              <a:t>;</a:t>
            </a:r>
            <a:endParaRPr lang="en-IN" dirty="0">
              <a:solidFill>
                <a:schemeClr val="tx1"/>
              </a:solidFill>
            </a:endParaRPr>
          </a:p>
          <a:p>
            <a:r>
              <a:rPr lang="en-IN" dirty="0"/>
              <a:t>SELECT </a:t>
            </a:r>
            <a:r>
              <a:rPr lang="en-IN" dirty="0">
                <a:solidFill>
                  <a:srgbClr val="A67F59"/>
                </a:solidFill>
                <a:cs typeface="+mn-cs"/>
              </a:rPr>
              <a:t>*</a:t>
            </a:r>
            <a:r>
              <a:rPr lang="en-IN" dirty="0"/>
              <a:t> FROM </a:t>
            </a:r>
            <a:r>
              <a:rPr lang="en-IN" dirty="0">
                <a:solidFill>
                  <a:schemeClr val="tx1"/>
                </a:solidFill>
              </a:rPr>
              <a:t>emp</a:t>
            </a:r>
            <a:r>
              <a:rPr lang="en-IN" dirty="0"/>
              <a:t> WHERE </a:t>
            </a:r>
            <a:r>
              <a:rPr lang="en-US" dirty="0">
                <a:solidFill>
                  <a:schemeClr val="accent4">
                    <a:lumMod val="50000"/>
                  </a:schemeClr>
                </a:solidFill>
                <a:cs typeface="+mn-cs"/>
              </a:rPr>
              <a:t>False</a:t>
            </a:r>
            <a:r>
              <a:rPr lang="en-US" dirty="0">
                <a:solidFill>
                  <a:schemeClr val="tx1"/>
                </a:solidFill>
              </a:rPr>
              <a:t> </a:t>
            </a:r>
            <a:r>
              <a:rPr lang="en-IN" dirty="0">
                <a:solidFill>
                  <a:schemeClr val="accent5">
                    <a:lumMod val="75000"/>
                  </a:schemeClr>
                </a:solidFill>
                <a:cs typeface="Arial" panose="020B0604020202020204" pitchFamily="34" charset="0"/>
              </a:rPr>
              <a:t>LIKE</a:t>
            </a:r>
            <a:r>
              <a:rPr lang="en-US" dirty="0">
                <a:solidFill>
                  <a:schemeClr val="tx1"/>
                </a:solidFill>
              </a:rPr>
              <a:t> </a:t>
            </a:r>
            <a:r>
              <a:rPr lang="en-US" dirty="0">
                <a:solidFill>
                  <a:srgbClr val="990055"/>
                </a:solidFill>
                <a:cs typeface="+mn-cs"/>
              </a:rPr>
              <a:t>0</a:t>
            </a:r>
            <a:r>
              <a:rPr lang="en-US" dirty="0">
                <a:solidFill>
                  <a:schemeClr val="tx1"/>
                </a:solidFill>
              </a:rPr>
              <a:t> </a:t>
            </a:r>
            <a:r>
              <a:rPr lang="en-US" dirty="0">
                <a:solidFill>
                  <a:srgbClr val="A67F59"/>
                </a:solidFill>
                <a:cs typeface="+mn-cs"/>
              </a:rPr>
              <a:t>and</a:t>
            </a:r>
            <a:r>
              <a:rPr lang="en-US" dirty="0">
                <a:solidFill>
                  <a:schemeClr val="tx1"/>
                </a:solidFill>
              </a:rPr>
              <a:t> </a:t>
            </a:r>
            <a:r>
              <a:rPr lang="en-US" dirty="0">
                <a:solidFill>
                  <a:srgbClr val="990055"/>
                </a:solidFill>
                <a:cs typeface="+mn-cs"/>
              </a:rPr>
              <a:t>1</a:t>
            </a:r>
            <a:r>
              <a:rPr lang="en-US" dirty="0">
                <a:solidFill>
                  <a:schemeClr val="tx1"/>
                </a:solidFill>
              </a:rPr>
              <a:t>;</a:t>
            </a:r>
            <a:endParaRPr lang="en-IN" dirty="0">
              <a:solidFill>
                <a:schemeClr val="tx1"/>
              </a:solidFill>
            </a:endParaRPr>
          </a:p>
        </p:txBody>
      </p:sp>
    </p:spTree>
    <p:extLst>
      <p:ext uri="{BB962C8B-B14F-4D97-AF65-F5344CB8AC3E}">
        <p14:creationId xmlns:p14="http://schemas.microsoft.com/office/powerpoint/2010/main" val="483952322"/>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797152"/>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C00000"/>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C00000"/>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C00000"/>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970318"/>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C00000"/>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a:t>
            </a:r>
            <a:r>
              <a:rPr lang="en-IN" dirty="0">
                <a:solidFill>
                  <a:srgbClr val="A67F59"/>
                </a:solidFill>
                <a:latin typeface="Liberation Mono"/>
              </a:rPr>
              <a:t>=</a:t>
            </a:r>
            <a:r>
              <a:rPr lang="en-IN" dirty="0">
                <a:solidFill>
                  <a:schemeClr val="tx1">
                    <a:lumMod val="85000"/>
                    <a:lumOff val="15000"/>
                  </a:schemeClr>
                </a:solidFill>
                <a:latin typeface="Palatino Linotype" panose="02040502050505030304" pitchFamily="18" charset="0"/>
              </a:rPr>
              <a:t>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8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C00000"/>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C00000"/>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8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chemeClr val="bg1">
                    <a:lumMod val="50000"/>
                  </a:schemeClr>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"Avg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"Total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i="1" dirty="0">
                <a:solidFill>
                  <a:srgbClr val="FF5D5D"/>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"Maximum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i="1" dirty="0">
                <a:solidFill>
                  <a:srgbClr val="FF5D5D"/>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chemeClr val="bg1">
                    <a:lumMod val="50000"/>
                  </a:schemeClr>
                </a:solidFill>
                <a:latin typeface="Liberation Mono"/>
              </a:rPr>
              <a:t>"Minimum Salary"</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rgbClr val="A67F59"/>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i="1" dirty="0">
                <a:solidFill>
                  <a:srgbClr val="FF5D5D"/>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i="1" dirty="0">
                <a:solidFill>
                  <a:srgbClr val="FF5D5D"/>
                </a:solidFill>
                <a:latin typeface="Liberation Mono"/>
              </a:rPr>
              <a:t>count</a:t>
            </a:r>
            <a:r>
              <a:rPr lang="en-US" dirty="0">
                <a:solidFill>
                  <a:schemeClr val="bg1">
                    <a:lumMod val="50000"/>
                  </a:schemeClr>
                </a:solidFill>
                <a:latin typeface="Liberation Mono"/>
              </a:rPr>
              <a:t>(</a:t>
            </a:r>
            <a:r>
              <a:rPr lang="en-IN" dirty="0">
                <a:solidFill>
                  <a:srgbClr val="A67F59"/>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a:t>
            </a:r>
            <a:r>
              <a:rPr lang="en-US" dirty="0">
                <a:solidFill>
                  <a:schemeClr val="bg1">
                    <a:lumMod val="50000"/>
                  </a:schemeClr>
                </a:solidFill>
                <a:latin typeface="Liberation Mono"/>
              </a:rPr>
              <a:t>R1"</a:t>
            </a:r>
            <a:r>
              <a:rPr lang="en-US"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solidFill>
                  <a:srgbClr val="A67F59"/>
                </a:solidFill>
                <a:latin typeface="Liberation Mono"/>
              </a:rPr>
              <a:t>*</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
        <p:nvSpPr>
          <p:cNvPr id="3" name="TextBox 2">
            <a:extLst>
              <a:ext uri="{FF2B5EF4-FFF2-40B4-BE49-F238E27FC236}">
                <a16:creationId xmlns:a16="http://schemas.microsoft.com/office/drawing/2014/main" id="{4D9921AD-F1A2-9D4C-926A-8D50B5B3C1DC}"/>
              </a:ext>
            </a:extLst>
          </p:cNvPr>
          <p:cNvSpPr txBox="1"/>
          <p:nvPr/>
        </p:nvSpPr>
        <p:spPr>
          <a:xfrm>
            <a:off x="10272464" y="6273314"/>
            <a:ext cx="1080120" cy="369332"/>
          </a:xfrm>
          <a:prstGeom prst="rect">
            <a:avLst/>
          </a:prstGeom>
          <a:noFill/>
        </p:spPr>
        <p:txBody>
          <a:bodyPr wrap="square">
            <a:spAutoFit/>
          </a:bodyPr>
          <a:lstStyle/>
          <a:p>
            <a:r>
              <a:rPr lang="en-US" i="1" dirty="0">
                <a:solidFill>
                  <a:srgbClr val="FF5D5D"/>
                </a:solidFill>
                <a:latin typeface="Liberation Mono"/>
              </a:rPr>
              <a:t>count</a:t>
            </a:r>
            <a:endParaRPr lang="en-IN" i="1" dirty="0">
              <a:solidFill>
                <a:srgbClr val="FF5D5D"/>
              </a:solidFill>
              <a:latin typeface="Liberation Mono"/>
            </a:endParaRPr>
          </a:p>
        </p:txBody>
      </p:sp>
    </p:spTree>
    <p:extLst>
      <p:ext uri="{BB962C8B-B14F-4D97-AF65-F5344CB8AC3E}">
        <p14:creationId xmlns:p14="http://schemas.microsoft.com/office/powerpoint/2010/main" val="569439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i="1" dirty="0">
                <a:solidFill>
                  <a:srgbClr val="FF5D5D"/>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4149080"/>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i="1" dirty="0">
                <a:solidFill>
                  <a:srgbClr val="FF5D5D"/>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chemeClr val="accent5">
                    <a:lumMod val="75000"/>
                  </a:schemeClr>
                </a:solidFill>
                <a:latin typeface="Liberation Mono"/>
                <a:cs typeface="Arial" panose="020B0604020202020204" pitchFamily="34"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i="1" dirty="0">
                <a:solidFill>
                  <a:srgbClr val="FF5D5D"/>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chemeClr val="bg1">
                    <a:lumMod val="50000"/>
                  </a:schemeClr>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chemeClr val="bg1">
                    <a:lumMod val="50000"/>
                  </a:schemeClr>
                </a:solidFill>
                <a:latin typeface="Liberation Mono"/>
              </a:rPr>
              <a:t>R1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i="1" dirty="0">
                <a:solidFill>
                  <a:srgbClr val="FF5D5D"/>
                </a:solidFill>
                <a:latin typeface="Liberation Mono"/>
              </a:rPr>
              <a:t>count</a:t>
            </a:r>
            <a:r>
              <a:rPr lang="en-US" dirty="0">
                <a:latin typeface="Liberation Mono"/>
              </a:rPr>
              <a:t>(ename)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solidFill>
                  <a:srgbClr val="FF5D5D"/>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a:t>
            </a:r>
            <a:r>
              <a:rPr lang="en-US" b="0" i="0" dirty="0">
                <a:solidFill>
                  <a:srgbClr val="000000"/>
                </a:solidFill>
                <a:effectLst/>
                <a:latin typeface="Liberation Mono"/>
              </a:rPr>
              <a:t>) </a:t>
            </a:r>
            <a:r>
              <a:rPr lang="en-US" dirty="0">
                <a:solidFill>
                  <a:schemeClr val="bg1">
                    <a:lumMod val="50000"/>
                  </a:schemeClr>
                </a:solidFill>
                <a:latin typeface="Liberation Mono"/>
              </a:rPr>
              <a:t>R1</a:t>
            </a:r>
            <a:r>
              <a:rPr lang="en-US" b="0" i="0" dirty="0">
                <a:solidFill>
                  <a:srgbClr val="000000"/>
                </a:solidFill>
                <a:effectLst/>
                <a:latin typeface="Liberation Mono"/>
              </a:rPr>
              <a:t>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i="1" dirty="0">
                <a:solidFill>
                  <a:srgbClr val="FF5D5D"/>
                </a:solidFill>
                <a:latin typeface="Liberation Mono"/>
              </a:rPr>
              <a:t>count</a:t>
            </a:r>
            <a:r>
              <a:rPr lang="en-US" b="0" i="0" dirty="0">
                <a:solidFill>
                  <a:srgbClr val="000000"/>
                </a:solidFill>
                <a:effectLst/>
                <a:latin typeface="Liberation Mono"/>
              </a:rPr>
              <a:t>(</a:t>
            </a:r>
            <a:r>
              <a:rPr lang="en-IN" dirty="0">
                <a:solidFill>
                  <a:srgbClr val="A67F59"/>
                </a:solidFill>
                <a:latin typeface="Liberation Mono"/>
              </a:rPr>
              <a:t>* </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A67F59"/>
                </a:solidFill>
                <a:latin typeface="Liberation Mono"/>
              </a:rPr>
              <a:t>=</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i="1" dirty="0">
                <a:solidFill>
                  <a:srgbClr val="FF5D5D"/>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sz="2000" dirty="0">
                <a:solidFill>
                  <a:srgbClr val="FF0000"/>
                </a:solidFill>
                <a:latin typeface="Liberation Mono"/>
              </a:rPr>
              <a:t>SUM</a:t>
            </a:r>
            <a:r>
              <a:rPr lang="en-IN" dirty="0">
                <a:solidFill>
                  <a:schemeClr val="tx1">
                    <a:lumMod val="75000"/>
                    <a:lumOff val="25000"/>
                  </a:schemeClr>
                </a:solidFill>
                <a:latin typeface="Liberation Mono"/>
              </a:rPr>
              <a:t>(sal) </a:t>
            </a:r>
            <a:r>
              <a:rPr lang="en-IN" dirty="0">
                <a:solidFill>
                  <a:srgbClr val="A67F59"/>
                </a:solidFill>
                <a:latin typeface="Liberation Mono"/>
              </a:rPr>
              <a:t>=</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FF0000"/>
                </a:solidFill>
                <a:latin typeface="Liberation Mono"/>
              </a:rPr>
              <a:t>SUM</a:t>
            </a:r>
            <a:r>
              <a:rPr lang="en-IN" sz="2000" dirty="0">
                <a:solidFill>
                  <a:schemeClr val="tx1">
                    <a:lumMod val="75000"/>
                    <a:lumOff val="25000"/>
                  </a:schemeClr>
                </a:solidFill>
                <a:latin typeface="Liberation Mono"/>
              </a:rPr>
              <a:t>(sal) </a:t>
            </a:r>
            <a:r>
              <a:rPr lang="en-IN" dirty="0">
                <a:solidFill>
                  <a:srgbClr val="A67F59"/>
                </a:solidFill>
                <a:latin typeface="Liberation Mono"/>
              </a:rPr>
              <a:t>=</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IN"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a:t>
            </a:r>
            <a:r>
              <a:rPr lang="en-US" dirty="0">
                <a:solidFill>
                  <a:schemeClr val="accent5">
                    <a:lumMod val="75000"/>
                  </a:schemeClr>
                </a:solidFill>
                <a:latin typeface="Liberation Mono"/>
                <a:cs typeface="Arial" panose="020B0604020202020204" pitchFamily="34" charset="0"/>
              </a:rPr>
              <a:t>&gt;</a:t>
            </a:r>
            <a:r>
              <a:rPr lang="en-US" dirty="0">
                <a:solidFill>
                  <a:srgbClr val="000000"/>
                </a:solidFill>
                <a:latin typeface="Liberation Mono"/>
              </a:rPr>
              <a: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a:t>
            </a:r>
            <a:r>
              <a:rPr lang="en-IN" sz="2000" dirty="0">
                <a:solidFill>
                  <a:srgbClr val="0077AA"/>
                </a:solidFill>
                <a:latin typeface="Liberation Mono"/>
              </a:rPr>
              <a:t> </a:t>
            </a:r>
            <a:r>
              <a:rPr lang="en-IN" sz="2000" dirty="0">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rPr>
              <a:t> default }, . . . ), . . . ]</a:t>
            </a:r>
          </a:p>
          <a:p>
            <a:endParaRPr lang="en-IN" sz="1000" dirty="0">
              <a:latin typeface="Liberation Mono"/>
            </a:endParaRPr>
          </a:p>
          <a:p>
            <a:pPr marL="342900" indent="-342900">
              <a:buFont typeface="Arial" panose="020B0604020202020204" pitchFamily="34" charset="0"/>
              <a:buChar char="•"/>
            </a:pPr>
            <a:r>
              <a:rPr lang="en-IN" sz="2000" dirty="0">
                <a:solidFill>
                  <a:srgbClr val="0077AA"/>
                </a:solidFill>
                <a:latin typeface="Liberation Mono"/>
              </a:rPr>
              <a:t>INSERT INTO schemaName</a:t>
            </a:r>
            <a:r>
              <a:rPr lang="en-IN" sz="2000" dirty="0">
                <a:latin typeface="Liberation Mono"/>
              </a:rPr>
              <a:t>.tableName(</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30887"/>
          </a:xfrm>
          <a:prstGeom prst="rect">
            <a:avLst/>
          </a:prstGeom>
          <a:noFill/>
        </p:spPr>
        <p:txBody>
          <a:bodyPr wrap="square">
            <a:spAutoFit/>
          </a:bodyPr>
          <a:lstStyle/>
          <a:p>
            <a:r>
              <a:rPr lang="en-IN" sz="2200" i="1" dirty="0">
                <a:solidFill>
                  <a:schemeClr val="tx1">
                    <a:lumMod val="75000"/>
                    <a:lumOff val="25000"/>
                  </a:schemeClr>
                </a:solidFill>
                <a:latin typeface="Liberation Mono"/>
              </a:rPr>
              <a:t>VALUES ( {expression </a:t>
            </a:r>
            <a:r>
              <a:rPr lang="en-IN" sz="2200" dirty="0">
                <a:solidFill>
                  <a:schemeClr val="bg1">
                    <a:lumMod val="50000"/>
                  </a:schemeClr>
                </a:solidFill>
                <a:latin typeface="Liberation Mono"/>
                <a:cs typeface="Arial" panose="020B0604020202020204" pitchFamily="34" charset="0"/>
              </a:rPr>
              <a:t>|</a:t>
            </a:r>
            <a:r>
              <a:rPr lang="en-IN" sz="2200" i="1" dirty="0">
                <a:solidFill>
                  <a:schemeClr val="tx1">
                    <a:lumMod val="75000"/>
                    <a:lumOff val="25000"/>
                  </a:schemeClr>
                </a:solidFill>
                <a:latin typeface="Liberation Mono"/>
              </a:rPr>
              <a:t> default } )</a:t>
            </a:r>
            <a:endParaRPr lang="en-IN" sz="2200" i="1" dirty="0">
              <a:solidFill>
                <a:schemeClr val="tx1">
                  <a:lumMod val="75000"/>
                  <a:lumOff val="25000"/>
                </a:schemeClr>
              </a:solidFill>
            </a:endParaRPr>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QUERY</a:t>
            </a:r>
          </a:p>
        </p:txBody>
      </p:sp>
    </p:spTree>
    <p:extLst>
      <p:ext uri="{BB962C8B-B14F-4D97-AF65-F5344CB8AC3E}">
        <p14:creationId xmlns:p14="http://schemas.microsoft.com/office/powerpoint/2010/main" val="3956150953"/>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FF0000"/>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FF0000"/>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t>
            </a:r>
            <a:r>
              <a:rPr lang="en-US" sz="2000" b="1" i="1" dirty="0">
                <a:latin typeface="Palatino Linotype" panose="02040502050505030304" pitchFamily="18" charset="0"/>
                <a:cs typeface="Arial" panose="020B0604020202020204" pitchFamily="34" charset="0"/>
              </a:rPr>
              <a:t>Alias, aggregate</a:t>
            </a:r>
            <a:r>
              <a:rPr lang="en-US" sz="2000" i="1" dirty="0">
                <a:latin typeface="Palatino Linotype" panose="02040502050505030304" pitchFamily="18" charset="0"/>
                <a:cs typeface="Arial" panose="020B0604020202020204" pitchFamily="34" charset="0"/>
              </a:rPr>
              <a:t> </a:t>
            </a:r>
            <a:r>
              <a:rPr lang="en-US" sz="2000" dirty="0">
                <a:latin typeface="Palatino Linotype" panose="02040502050505030304" pitchFamily="18" charset="0"/>
                <a:cs typeface="Arial" panose="020B0604020202020204" pitchFamily="34" charset="0"/>
              </a:rPr>
              <a:t>and </a:t>
            </a:r>
            <a:r>
              <a:rPr lang="en-US" sz="2000" b="1" i="1" dirty="0">
                <a:latin typeface="Palatino Linotype" panose="02040502050505030304" pitchFamily="18" charset="0"/>
                <a:cs typeface="Arial" panose="020B0604020202020204" pitchFamily="34" charset="0"/>
              </a:rPr>
              <a:t>window</a:t>
            </a:r>
            <a:r>
              <a:rPr lang="en-US" sz="2000" dirty="0">
                <a:latin typeface="Palatino Linotype" panose="02040502050505030304" pitchFamily="18" charset="0"/>
                <a:cs typeface="Arial" panose="020B0604020202020204" pitchFamily="34" charset="0"/>
              </a:rPr>
              <a:t> </a:t>
            </a:r>
            <a:r>
              <a:rPr lang="en-US" sz="2000" b="1" dirty="0">
                <a:latin typeface="Palatino Linotype" panose="02040502050505030304" pitchFamily="18" charset="0"/>
                <a:cs typeface="Arial" panose="020B0604020202020204" pitchFamily="34" charset="0"/>
              </a:rPr>
              <a:t>functions</a:t>
            </a:r>
            <a:r>
              <a:rPr lang="en-US" sz="2000" dirty="0">
                <a:latin typeface="Palatino Linotype" panose="02040502050505030304" pitchFamily="18" charset="0"/>
                <a:cs typeface="Arial" panose="020B0604020202020204" pitchFamily="34" charset="0"/>
              </a:rPr>
              <a:t> are allowed in this clause.</a:t>
            </a:r>
            <a:endParaRPr lang="en-IN" sz="2000" b="1" dirty="0">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2549EC69-9649-D001-A06E-6C87ABB841EC}"/>
              </a:ext>
            </a:extLst>
          </p:cNvPr>
          <p:cNvSpPr/>
          <p:nvPr/>
        </p:nvSpPr>
        <p:spPr>
          <a:xfrm>
            <a:off x="310455" y="5085184"/>
            <a:ext cx="11546185" cy="156966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ALIAS</a:t>
            </a:r>
            <a:r>
              <a:rPr lang="en-US" sz="1800" dirty="0">
                <a:latin typeface="Arial" panose="020B0604020202020204" pitchFamily="34" charset="0"/>
                <a:cs typeface="Arial" panose="020B0604020202020204" pitchFamily="34" charset="0"/>
              </a:rPr>
              <a:t> name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cs typeface="Arial" panose="020B0604020202020204" pitchFamily="34" charset="0"/>
              </a:rPr>
              <a:t>Aggregate</a:t>
            </a:r>
            <a:r>
              <a:rPr lang="en-US" sz="1800" dirty="0">
                <a:latin typeface="Arial" panose="020B0604020202020204" pitchFamily="34" charset="0"/>
                <a:cs typeface="Arial" panose="020B0604020202020204" pitchFamily="34" charset="0"/>
              </a:rPr>
              <a:t> functions are allowed in this clause.</a:t>
            </a:r>
          </a:p>
          <a:p>
            <a:pPr marL="285750" indent="-285750">
              <a:buFont typeface="Arial" panose="020B0604020202020204" pitchFamily="34" charset="0"/>
              <a:buChar char="•"/>
            </a:pPr>
            <a:endParaRPr lang="en-US"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a:solidFill>
                  <a:srgbClr val="0077AA"/>
                </a:solidFill>
                <a:latin typeface="Arial" panose="020B0604020202020204" pitchFamily="34" charset="0"/>
                <a:cs typeface="Arial" panose="020B0604020202020204" pitchFamily="34" charset="0"/>
              </a:rPr>
              <a:t>W</a:t>
            </a:r>
            <a:r>
              <a:rPr lang="en-US" dirty="0">
                <a:solidFill>
                  <a:srgbClr val="0077AA"/>
                </a:solidFill>
                <a:latin typeface="Arial" panose="020B0604020202020204" pitchFamily="34" charset="0"/>
                <a:cs typeface="Arial" panose="020B0604020202020204" pitchFamily="34" charset="0"/>
              </a:rPr>
              <a:t>indow</a:t>
            </a:r>
            <a:r>
              <a:rPr lang="en-US" sz="1800">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functions are allowed in this clause.</a:t>
            </a:r>
            <a:endParaRPr lang="en-US" dirty="0">
              <a:solidFill>
                <a:schemeClr val="tx1">
                  <a:lumMod val="85000"/>
                  <a:lumOff val="15000"/>
                </a:schemeClr>
              </a:solidFill>
              <a:latin typeface="Arial" panose="020B0604020202020204" pitchFamily="34" charset="0"/>
              <a:cs typeface="Arial"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2780928"/>
            <a:ext cx="11161240"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row_number() over()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dense_rank() over(</a:t>
            </a:r>
            <a:r>
              <a:rPr lang="en-US" dirty="0">
                <a:solidFill>
                  <a:srgbClr val="0077AA"/>
                </a:solidFill>
                <a:latin typeface="Liberation Mono"/>
              </a:rPr>
              <a:t>ORDER</a:t>
            </a:r>
            <a:r>
              <a:rPr lang="en-US" dirty="0">
                <a:solidFill>
                  <a:srgbClr val="FF0000"/>
                </a:solidFill>
                <a:latin typeface="Liberation Mono"/>
              </a:rPr>
              <a:t> </a:t>
            </a:r>
            <a:r>
              <a:rPr lang="en-US" dirty="0">
                <a:solidFill>
                  <a:srgbClr val="0077AA"/>
                </a:solidFill>
                <a:latin typeface="Liberation Mono"/>
              </a:rPr>
              <a:t>BY</a:t>
            </a:r>
            <a:r>
              <a:rPr lang="en-US" dirty="0">
                <a:solidFill>
                  <a:srgbClr val="FF0000"/>
                </a:solidFill>
                <a:latin typeface="Liberation Mono"/>
              </a:rPr>
              <a:t> </a:t>
            </a:r>
            <a:r>
              <a:rPr lang="en-US" dirty="0">
                <a:solidFill>
                  <a:srgbClr val="000000"/>
                </a:solidFill>
                <a:latin typeface="Liberation Mono"/>
              </a:rPr>
              <a:t>sal</a:t>
            </a:r>
            <a:r>
              <a:rPr lang="en-US" dirty="0">
                <a:solidFill>
                  <a:srgbClr val="803A69"/>
                </a:solidFill>
                <a:latin typeface="Liberation Mono"/>
              </a:rPr>
              <a:t> DESC</a:t>
            </a:r>
            <a:r>
              <a:rPr lang="en-US" i="1" dirty="0">
                <a:solidFill>
                  <a:srgbClr val="FF5D5D"/>
                </a:solidFill>
                <a:latin typeface="Liberation Mono"/>
              </a:rPr>
              <a:t>)</a:t>
            </a:r>
            <a:r>
              <a:rPr lang="en-US" dirty="0">
                <a:solidFill>
                  <a:srgbClr val="803A69"/>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5013176"/>
            <a:ext cx="11161240"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endParaRPr lang="en-US" sz="800" dirty="0">
              <a:solidFill>
                <a:srgbClr val="000000"/>
              </a:solidFill>
              <a:latin typeface="Liberation Mono"/>
            </a:endParaRPr>
          </a:p>
          <a:p>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i="1" dirty="0">
                <a:solidFill>
                  <a:srgbClr val="FF5D5D"/>
                </a:solidFill>
                <a:latin typeface="Liberation Mono"/>
              </a:rPr>
              <a:t>min</a:t>
            </a:r>
            <a:r>
              <a:rPr lang="en-US" dirty="0">
                <a:solidFill>
                  <a:srgbClr val="000000"/>
                </a:solidFill>
                <a:latin typeface="Liberation Mono"/>
              </a:rPr>
              <a:t>(</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i="1" dirty="0">
                <a:solidFill>
                  <a:srgbClr val="FF5D5D"/>
                </a:solidFill>
                <a:latin typeface="Liberation Mono"/>
              </a:rPr>
              <a:t>count</a:t>
            </a:r>
            <a:r>
              <a:rPr lang="en-US" dirty="0">
                <a:solidFill>
                  <a:srgbClr val="000000"/>
                </a:solidFill>
                <a:latin typeface="Liberation Mono"/>
              </a:rPr>
              <a:t>(</a:t>
            </a:r>
            <a:r>
              <a:rPr lang="en-US" dirty="0">
                <a:solidFill>
                  <a:srgbClr val="A67F59"/>
                </a:solidFill>
                <a:latin typeface="Liberation Mono"/>
              </a:rPr>
              <a:t>*</a:t>
            </a:r>
            <a:r>
              <a:rPr lang="en-US" dirty="0">
                <a:solidFill>
                  <a:srgbClr val="000000"/>
                </a:solidFill>
                <a:latin typeface="Liberation Mono"/>
              </a:rPr>
              <a:t>) </a:t>
            </a:r>
            <a:r>
              <a:rPr lang="en-US" dirty="0">
                <a:solidFill>
                  <a:schemeClr val="bg1">
                    <a:lumMod val="50000"/>
                  </a:schemeClr>
                </a:solidFill>
                <a:latin typeface="Liberation Mono"/>
              </a:rPr>
              <a:t>R1</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
        <p:nvSpPr>
          <p:cNvPr id="7" name="Rectangle 6">
            <a:extLst>
              <a:ext uri="{FF2B5EF4-FFF2-40B4-BE49-F238E27FC236}">
                <a16:creationId xmlns:a16="http://schemas.microsoft.com/office/drawing/2014/main" id="{3C3150C1-3392-A8F9-4904-94E5D914F073}"/>
              </a:ext>
            </a:extLst>
          </p:cNvPr>
          <p:cNvSpPr/>
          <p:nvPr/>
        </p:nvSpPr>
        <p:spPr>
          <a:xfrm>
            <a:off x="551384" y="1844824"/>
            <a:ext cx="11161240"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tx2">
                    <a:lumMod val="60000"/>
                    <a:lumOff val="40000"/>
                  </a:schemeClr>
                </a:solidFill>
                <a:latin typeface="Liberation Mono"/>
              </a:rPr>
              <a:t>DENSE_RANK() OVER</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sal </a:t>
            </a:r>
            <a:r>
              <a:rPr lang="en-IN" dirty="0">
                <a:solidFill>
                  <a:srgbClr val="0077AA"/>
                </a:solidFill>
                <a:latin typeface="Liberation Mono"/>
              </a:rPr>
              <a:t>DESC</a:t>
            </a:r>
            <a:r>
              <a:rPr lang="en-IN" dirty="0">
                <a:latin typeface="Liberation Mono"/>
              </a:rPr>
              <a:t>) </a:t>
            </a:r>
            <a:r>
              <a:rPr lang="en-IN" dirty="0">
                <a:solidFill>
                  <a:schemeClr val="bg1">
                    <a:lumMod val="50000"/>
                  </a:schemeClr>
                </a:solidFill>
                <a:latin typeface="Liberation Mono"/>
              </a:rPr>
              <a:t>R1</a:t>
            </a:r>
            <a:r>
              <a:rPr lang="en-IN" dirty="0">
                <a:latin typeface="Liberation Mono"/>
              </a:rPr>
              <a:t>, ename, sal  </a:t>
            </a:r>
            <a:r>
              <a:rPr lang="en-IN" dirty="0">
                <a:solidFill>
                  <a:srgbClr val="0077AA"/>
                </a:solidFill>
                <a:latin typeface="Liberation Mono"/>
              </a:rPr>
              <a:t>AS</a:t>
            </a:r>
            <a:r>
              <a:rPr lang="en-IN" dirty="0">
                <a:latin typeface="Liberation Mono"/>
              </a:rPr>
              <a:t> </a:t>
            </a:r>
            <a:r>
              <a:rPr lang="en-IN" dirty="0">
                <a:solidFill>
                  <a:schemeClr val="bg1">
                    <a:lumMod val="50000"/>
                  </a:schemeClr>
                </a:solidFill>
                <a:latin typeface="Liberation Mono"/>
              </a:rPr>
              <a:t>salary</a:t>
            </a:r>
            <a:r>
              <a:rPr lang="en-IN" dirty="0">
                <a:latin typeface="Liberation Mono"/>
              </a:rPr>
              <a:t>  </a:t>
            </a:r>
            <a:r>
              <a:rPr lang="en-IN" dirty="0">
                <a:solidFill>
                  <a:srgbClr val="0077AA"/>
                </a:solidFill>
                <a:latin typeface="Liberation Mono"/>
              </a:rPr>
              <a:t>FROM</a:t>
            </a:r>
            <a:r>
              <a:rPr lang="en-IN" dirty="0">
                <a:latin typeface="Liberation Mono"/>
              </a:rPr>
              <a:t> emp QUALIFY(salary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3000</a:t>
            </a:r>
            <a:r>
              <a:rPr lang="en-IN" dirty="0">
                <a:latin typeface="Liberation Mono"/>
              </a:rPr>
              <a:t>);</a:t>
            </a:r>
            <a:endParaRPr lang="en-US" dirty="0">
              <a:solidFill>
                <a:srgbClr val="000000"/>
              </a:solidFill>
              <a:latin typeface="Liberation Mono"/>
            </a:endParaRPr>
          </a:p>
        </p:txBody>
      </p:sp>
    </p:spTree>
    <p:extLst>
      <p:ext uri="{BB962C8B-B14F-4D97-AF65-F5344CB8AC3E}">
        <p14:creationId xmlns:p14="http://schemas.microsoft.com/office/powerpoint/2010/main" val="34920366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selecting data from</a:t>
            </a:r>
          </a:p>
          <a:p>
            <a:pPr algn="ctr">
              <a:spcBef>
                <a:spcPct val="0"/>
              </a:spcBef>
              <a:defRPr/>
            </a:pPr>
            <a:endParaRPr lang="en-US" sz="2000" dirty="0">
              <a:solidFill>
                <a:srgbClr val="DC525C"/>
              </a:solidFill>
              <a:latin typeface="Segoe UI Light" panose="020B0502040204020203" pitchFamily="34" charset="0"/>
              <a:cs typeface="Segoe UI Light" panose="020B0502040204020203" pitchFamily="34" charset="0"/>
            </a:endParaRP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values</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csv file</a:t>
            </a:r>
          </a:p>
          <a:p>
            <a:pPr marL="914400" indent="-914400">
              <a:spcBef>
                <a:spcPct val="0"/>
              </a:spcBef>
              <a:buFont typeface="+mj-lt"/>
              <a:buAutoNum type="arabicPeriod"/>
              <a:defRPr/>
            </a:pPr>
            <a:r>
              <a:rPr lang="en-US" sz="4800" dirty="0">
                <a:solidFill>
                  <a:srgbClr val="DC525C"/>
                </a:solidFill>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831236451"/>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1. values</a:t>
            </a: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138499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column list of the resulting table is C1, C2, and so on.</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number of column values for all the row must be same.</a:t>
            </a:r>
          </a:p>
          <a:p>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e.g.</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SELECT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A67F59"/>
                </a:solidFill>
                <a:latin typeface="Liberation Mono"/>
              </a:rPr>
              <a:t>*</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FROM</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0077AA"/>
                </a:solidFill>
                <a:latin typeface="Liberation Mono"/>
              </a:rPr>
              <a:t>VALUES</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1</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2</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3</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4</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5</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6</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990055"/>
                </a:solidFill>
                <a:latin typeface="Liberation Mono"/>
              </a:rPr>
              <a:t>7</a:t>
            </a:r>
            <a:r>
              <a:rPr lang="en-US" dirty="0">
                <a:solidFill>
                  <a:schemeClr val="tx1">
                    <a:lumMod val="95000"/>
                    <a:lumOff val="5000"/>
                  </a:schemeClr>
                </a:solidFill>
                <a:latin typeface="Palatino Linotype" panose="02040502050505030304" pitchFamily="18" charset="0"/>
                <a:cs typeface="Arial" panose="020B0604020202020204" pitchFamily="34" charset="0"/>
              </a:rPr>
              <a:t>); </a:t>
            </a:r>
            <a:r>
              <a:rPr lang="en-US" dirty="0">
                <a:solidFill>
                  <a:srgbClr val="FF0000"/>
                </a:solidFill>
                <a:latin typeface="Palatino Linotype" panose="02040502050505030304" pitchFamily="18" charset="0"/>
                <a:cs typeface="Arial" panose="020B0604020202020204" pitchFamily="34" charset="0"/>
              </a:rPr>
              <a:t>//error Column count does not match.</a:t>
            </a:r>
          </a:p>
        </p:txBody>
      </p:sp>
      <p:sp>
        <p:nvSpPr>
          <p:cNvPr id="5" name="Rectangle 4">
            <a:extLst>
              <a:ext uri="{FF2B5EF4-FFF2-40B4-BE49-F238E27FC236}">
                <a16:creationId xmlns:a16="http://schemas.microsoft.com/office/drawing/2014/main" id="{49BE9F04-6ED2-742C-7406-93FB52BDB98C}"/>
              </a:ext>
            </a:extLst>
          </p:cNvPr>
          <p:cNvSpPr/>
          <p:nvPr/>
        </p:nvSpPr>
        <p:spPr>
          <a:xfrm>
            <a:off x="3611724" y="3284730"/>
            <a:ext cx="4968552"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A list of rows that can be used like a table.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90438232"/>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values</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216828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VALUES </a:t>
            </a:r>
            <a:r>
              <a:rPr lang="en-US" sz="2000" dirty="0">
                <a:solidFill>
                  <a:schemeClr val="tx1">
                    <a:lumMod val="95000"/>
                    <a:lumOff val="5000"/>
                  </a:schemeClr>
                </a:solidFill>
                <a:latin typeface="Liberation Mono"/>
                <a:cs typeface="Arial" panose="020B0604020202020204" pitchFamily="34" charset="0"/>
              </a:rPr>
              <a:t>(v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 . .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4" name="Rectangle 3">
            <a:extLst>
              <a:ext uri="{FF2B5EF4-FFF2-40B4-BE49-F238E27FC236}">
                <a16:creationId xmlns:a16="http://schemas.microsoft.com/office/drawing/2014/main" id="{99144A48-1342-37F0-1C74-0B7DC226B155}"/>
              </a:ext>
            </a:extLst>
          </p:cNvPr>
          <p:cNvSpPr/>
          <p:nvPr/>
        </p:nvSpPr>
        <p:spPr>
          <a:xfrm>
            <a:off x="262558" y="3284984"/>
            <a:ext cx="11594082" cy="2677656"/>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C1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a:t>
            </a:r>
            <a:r>
              <a:rPr lang="en-IN" dirty="0">
                <a:solidFill>
                  <a:srgbClr val="0077AA"/>
                </a:solidFill>
                <a:latin typeface="Liberation Mono"/>
              </a:rPr>
              <a:t>VALUES</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1200</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Sharmin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'Manager'</a:t>
            </a:r>
            <a:r>
              <a:rPr lang="en-IN" dirty="0">
                <a:latin typeface="Liberation Mono"/>
              </a:rPr>
              <a:t>, </a:t>
            </a:r>
            <a:r>
              <a:rPr lang="en-IN" dirty="0">
                <a:solidFill>
                  <a:srgbClr val="990055"/>
                </a:solidFill>
                <a:latin typeface="Liberation Mono"/>
              </a:rPr>
              <a:t>5000</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Vrushali</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'Accountant'</a:t>
            </a:r>
            <a:r>
              <a:rPr lang="en-IN" dirty="0">
                <a:latin typeface="Liberation Mono"/>
              </a:rPr>
              <a:t>, </a:t>
            </a:r>
            <a:r>
              <a:rPr lang="en-IN" dirty="0">
                <a:solidFill>
                  <a:srgbClr val="990055"/>
                </a:solidFill>
                <a:latin typeface="Liberation Mono"/>
              </a:rPr>
              <a:t>2400</a:t>
            </a:r>
            <a:r>
              <a:rPr lang="en-IN" dirty="0">
                <a:latin typeface="Liberation Mono"/>
              </a:rPr>
              <a:t>), (</a:t>
            </a:r>
            <a:r>
              <a:rPr lang="en-IN" dirty="0">
                <a:solidFill>
                  <a:srgbClr val="990055"/>
                </a:solidFill>
                <a:latin typeface="Liberation Mono"/>
              </a:rPr>
              <a:t>4</a:t>
            </a:r>
            <a:r>
              <a:rPr lang="en-IN" dirty="0">
                <a:latin typeface="Liberation Mono"/>
              </a:rPr>
              <a:t>, </a:t>
            </a:r>
            <a:r>
              <a:rPr lang="en-IN" dirty="0">
                <a:solidFill>
                  <a:srgbClr val="669900"/>
                </a:solidFill>
                <a:latin typeface="Liberation Mono"/>
              </a:rPr>
              <a:t>'</a:t>
            </a:r>
            <a:r>
              <a:rPr lang="en-IN" dirty="0" err="1">
                <a:solidFill>
                  <a:srgbClr val="669900"/>
                </a:solidFill>
                <a:latin typeface="Liberation Mono"/>
              </a:rPr>
              <a:t>Ruhan</a:t>
            </a:r>
            <a:r>
              <a:rPr lang="en-IN" dirty="0">
                <a:solidFill>
                  <a:srgbClr val="669900"/>
                </a:solidFill>
                <a:latin typeface="Liberation Mono"/>
              </a:rPr>
              <a:t>'</a:t>
            </a:r>
            <a:r>
              <a:rPr lang="en-IN" dirty="0">
                <a:latin typeface="Liberation Mono"/>
              </a:rPr>
              <a:t>, </a:t>
            </a:r>
            <a:r>
              <a:rPr lang="en-IN" dirty="0">
                <a:solidFill>
                  <a:srgbClr val="669900"/>
                </a:solidFill>
                <a:latin typeface="Liberation Mono"/>
              </a:rPr>
              <a:t>'Salesman'</a:t>
            </a:r>
            <a:r>
              <a:rPr lang="en-IN" dirty="0">
                <a:latin typeface="Liberation Mono"/>
              </a:rPr>
              <a:t>, </a:t>
            </a:r>
            <a:r>
              <a:rPr lang="en-IN" dirty="0">
                <a:solidFill>
                  <a:srgbClr val="990055"/>
                </a:solidFill>
                <a:latin typeface="Liberation Mono"/>
              </a:rPr>
              <a:t>4500</a:t>
            </a:r>
            <a:r>
              <a:rPr lang="en-IN" dirty="0">
                <a:latin typeface="Liberation Mono"/>
              </a:rPr>
              <a:t>)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2637892781"/>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2. 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951674567"/>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csvread file with headerline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060848"/>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a:t>
            </a:r>
            <a:r>
              <a:rPr lang="en-US" dirty="0">
                <a:solidFill>
                  <a:srgbClr val="990055"/>
                </a:solidFill>
                <a:latin typeface="Liberation Mono"/>
              </a:rPr>
              <a:t>250</a:t>
            </a:r>
            <a:r>
              <a:rPr lang="en-US" dirty="0">
                <a:latin typeface="Liberation Mono"/>
              </a:rPr>
              <a:t>;</a:t>
            </a:r>
            <a:r>
              <a:rPr lang="en-IN" dirty="0">
                <a:latin typeface="Liberation Mono"/>
              </a:rPr>
              <a:t> </a:t>
            </a:r>
          </a:p>
        </p:txBody>
      </p:sp>
    </p:spTree>
    <p:extLst>
      <p:ext uri="{BB962C8B-B14F-4D97-AF65-F5344CB8AC3E}">
        <p14:creationId xmlns:p14="http://schemas.microsoft.com/office/powerpoint/2010/main" val="7730153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csvwrite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536773492"/>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5738494"/>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a:p>
            <a:endParaRPr lang="en-US" sz="2000" dirty="0">
              <a:solidFill>
                <a:schemeClr val="accent6">
                  <a:lumMod val="50000"/>
                </a:schemeClr>
              </a:solidFill>
              <a:latin typeface="Liberation Mono"/>
              <a:cs typeface="Arial" panose="020B0604020202020204" pitchFamily="34" charset="0"/>
            </a:endParaRPr>
          </a:p>
          <a:p>
            <a:pPr marL="457200" indent="-457200">
              <a:lnSpc>
                <a:spcPct val="150000"/>
              </a:lnSpc>
              <a:buFont typeface="+mj-lt"/>
              <a:buAutoNum type="arabicPeriod"/>
            </a:pPr>
            <a:r>
              <a:rPr lang="en-US" sz="2000" dirty="0">
                <a:solidFill>
                  <a:srgbClr val="803A69"/>
                </a:solidFill>
                <a:latin typeface="Liberation Mono"/>
              </a:rPr>
              <a:t>caseSensitiveColumnNames</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charset</a:t>
            </a:r>
            <a:r>
              <a:rPr lang="en-US" sz="2000" dirty="0">
                <a:solidFill>
                  <a:schemeClr val="accent6">
                    <a:lumMod val="50000"/>
                  </a:schemeClr>
                </a:solidFill>
                <a:latin typeface="Liberation Mono"/>
                <a:cs typeface="Arial" panose="020B0604020202020204" pitchFamily="34" charset="0"/>
              </a:rPr>
              <a:t> 			(for example 'UTF-8'),</a:t>
            </a:r>
          </a:p>
          <a:p>
            <a:pPr marL="457200" indent="-457200">
              <a:lnSpc>
                <a:spcPct val="150000"/>
              </a:lnSpc>
              <a:buFont typeface="+mj-lt"/>
              <a:buAutoNum type="arabicPeriod"/>
            </a:pPr>
            <a:r>
              <a:rPr lang="en-US" sz="2000" dirty="0">
                <a:solidFill>
                  <a:srgbClr val="803A69"/>
                </a:solidFill>
                <a:latin typeface="Liberation Mono"/>
              </a:rPr>
              <a:t>escape</a:t>
            </a:r>
            <a:r>
              <a:rPr lang="en-US" sz="2000" dirty="0">
                <a:solidFill>
                  <a:schemeClr val="accent6">
                    <a:lumMod val="50000"/>
                  </a:schemeClr>
                </a:solidFill>
                <a:latin typeface="Liberation Mono"/>
                <a:cs typeface="Arial" panose="020B0604020202020204" pitchFamily="34" charset="0"/>
              </a:rPr>
              <a:t> 			(the character that escapes the field delimiter),</a:t>
            </a:r>
          </a:p>
          <a:p>
            <a:pPr marL="457200" indent="-457200">
              <a:lnSpc>
                <a:spcPct val="150000"/>
              </a:lnSpc>
              <a:buFont typeface="+mj-lt"/>
              <a:buAutoNum type="arabicPeriod"/>
            </a:pPr>
            <a:r>
              <a:rPr lang="en-US" sz="2000" dirty="0">
                <a:solidFill>
                  <a:srgbClr val="803A69"/>
                </a:solidFill>
                <a:latin typeface="Liberation Mono"/>
              </a:rPr>
              <a:t>fieldDelimiter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double quote by default),</a:t>
            </a:r>
          </a:p>
          <a:p>
            <a:pPr marL="457200" indent="-457200">
              <a:lnSpc>
                <a:spcPct val="150000"/>
              </a:lnSpc>
              <a:buFont typeface="+mj-lt"/>
              <a:buAutoNum type="arabicPeriod"/>
            </a:pPr>
            <a:r>
              <a:rPr lang="en-US" sz="2000" dirty="0">
                <a:solidFill>
                  <a:srgbClr val="803A69"/>
                </a:solidFill>
                <a:latin typeface="Liberation Mono"/>
              </a:rPr>
              <a:t>fieldSeparator</a:t>
            </a:r>
            <a:r>
              <a:rPr lang="en-US" sz="2000" dirty="0">
                <a:solidFill>
                  <a:srgbClr val="0077AA"/>
                </a:solidFill>
                <a:latin typeface="Liberation Mono"/>
                <a:cs typeface="Arial" panose="020B0604020202020204" pitchFamily="34" charset="0"/>
              </a:rPr>
              <a:t>		</a:t>
            </a:r>
            <a:r>
              <a:rPr lang="en-US" sz="2000" dirty="0">
                <a:solidFill>
                  <a:schemeClr val="accent6">
                    <a:lumMod val="50000"/>
                  </a:schemeClr>
                </a:solidFill>
                <a:latin typeface="Liberation Mono"/>
                <a:cs typeface="Arial" panose="020B0604020202020204" pitchFamily="34" charset="0"/>
              </a:rPr>
              <a:t>(a comma by default),</a:t>
            </a:r>
          </a:p>
          <a:p>
            <a:pPr marL="457200" indent="-457200">
              <a:lnSpc>
                <a:spcPct val="150000"/>
              </a:lnSpc>
              <a:buFont typeface="+mj-lt"/>
              <a:buAutoNum type="arabicPeriod"/>
            </a:pPr>
            <a:r>
              <a:rPr lang="en-US" sz="2000" dirty="0" err="1">
                <a:solidFill>
                  <a:srgbClr val="803A69"/>
                </a:solidFill>
                <a:latin typeface="Liberation Mono"/>
              </a:rPr>
              <a:t>lineComment</a:t>
            </a:r>
            <a:r>
              <a:rPr lang="en-US" sz="2000" dirty="0">
                <a:solidFill>
                  <a:schemeClr val="accent6">
                    <a:lumMod val="50000"/>
                  </a:schemeClr>
                </a:solidFill>
                <a:latin typeface="Liberation Mono"/>
                <a:cs typeface="Arial" panose="020B0604020202020204" pitchFamily="34" charset="0"/>
              </a:rPr>
              <a:t> 		(disabled by default),</a:t>
            </a:r>
          </a:p>
          <a:p>
            <a:pPr marL="457200" indent="-457200">
              <a:lnSpc>
                <a:spcPct val="150000"/>
              </a:lnSpc>
              <a:buFont typeface="+mj-lt"/>
              <a:buAutoNum type="arabicPeriod"/>
            </a:pPr>
            <a:r>
              <a:rPr lang="en-US" sz="2000" dirty="0" err="1">
                <a:solidFill>
                  <a:srgbClr val="803A69"/>
                </a:solidFill>
                <a:latin typeface="Liberation Mono"/>
              </a:rPr>
              <a:t>lineSeparator</a:t>
            </a:r>
            <a:r>
              <a:rPr lang="en-US" sz="2000" dirty="0">
                <a:solidFill>
                  <a:schemeClr val="accent6">
                    <a:lumMod val="50000"/>
                  </a:schemeClr>
                </a:solidFill>
                <a:latin typeface="Liberation Mono"/>
                <a:cs typeface="Arial" panose="020B0604020202020204" pitchFamily="34" charset="0"/>
              </a:rPr>
              <a:t> 		(the line separator used for writing; ignored for reading),</a:t>
            </a:r>
          </a:p>
          <a:p>
            <a:pPr marL="457200" indent="-457200">
              <a:lnSpc>
                <a:spcPct val="150000"/>
              </a:lnSpc>
              <a:buFont typeface="+mj-lt"/>
              <a:buAutoNum type="arabicPeriod"/>
            </a:pPr>
            <a:r>
              <a:rPr lang="en-US" sz="2000" dirty="0">
                <a:solidFill>
                  <a:srgbClr val="803A69"/>
                </a:solidFill>
                <a:latin typeface="Liberation Mono"/>
              </a:rPr>
              <a:t>null</a:t>
            </a:r>
            <a:r>
              <a:rPr lang="en-US" sz="2000" dirty="0">
                <a:solidFill>
                  <a:schemeClr val="accent6">
                    <a:lumMod val="50000"/>
                  </a:schemeClr>
                </a:solidFill>
                <a:latin typeface="Liberation Mono"/>
                <a:cs typeface="Arial" panose="020B0604020202020204" pitchFamily="34" charset="0"/>
              </a:rPr>
              <a:t>, 			Support reading existing CSV files that contain explicit null 						delimiters. Note that an empty, unquoted values are also treated as null.</a:t>
            </a:r>
          </a:p>
          <a:p>
            <a:pPr marL="457200" indent="-457200">
              <a:lnSpc>
                <a:spcPct val="150000"/>
              </a:lnSpc>
              <a:buFont typeface="+mj-lt"/>
              <a:buAutoNum type="arabicPeriod"/>
            </a:pPr>
            <a:r>
              <a:rPr lang="en-US" sz="2000" dirty="0" err="1">
                <a:solidFill>
                  <a:srgbClr val="803A69"/>
                </a:solidFill>
                <a:latin typeface="Liberation Mono"/>
              </a:rPr>
              <a:t>preserveWhitespace</a:t>
            </a:r>
            <a:r>
              <a:rPr lang="en-US" sz="2000" dirty="0">
                <a:solidFill>
                  <a:schemeClr val="accent6">
                    <a:lumMod val="50000"/>
                  </a:schemeClr>
                </a:solidFill>
                <a:latin typeface="Liberation Mono"/>
                <a:cs typeface="Arial" panose="020B0604020202020204" pitchFamily="34" charset="0"/>
              </a:rPr>
              <a:t> 		(true or false; disabled by default),</a:t>
            </a:r>
          </a:p>
          <a:p>
            <a:pPr marL="457200" indent="-457200">
              <a:lnSpc>
                <a:spcPct val="150000"/>
              </a:lnSpc>
              <a:buFont typeface="+mj-lt"/>
              <a:buAutoNum type="arabicPeriod"/>
            </a:pPr>
            <a:r>
              <a:rPr lang="en-US" sz="2000" dirty="0">
                <a:solidFill>
                  <a:srgbClr val="803A69"/>
                </a:solidFill>
                <a:latin typeface="Liberation Mono"/>
              </a:rPr>
              <a:t>writeColumnHeader</a:t>
            </a:r>
            <a:r>
              <a:rPr lang="en-US" sz="2000" dirty="0">
                <a:solidFill>
                  <a:schemeClr val="accent6">
                    <a:lumMod val="50000"/>
                  </a:schemeClr>
                </a:solidFill>
                <a:latin typeface="Liberation Mono"/>
                <a:cs typeface="Arial" panose="020B0604020202020204" pitchFamily="34" charset="0"/>
              </a:rPr>
              <a:t> 		(true or false; enabled by default).</a:t>
            </a:r>
            <a:endParaRPr lang="en-IN" sz="2000" dirty="0">
              <a:solidFill>
                <a:schemeClr val="accent6">
                  <a:lumMod val="50000"/>
                </a:schemeClr>
              </a:solidFill>
              <a:latin typeface="Liberation Mono"/>
              <a:cs typeface="Arial" panose="020B0604020202020204" pitchFamily="34" charset="0"/>
            </a:endParaRPr>
          </a:p>
        </p:txBody>
      </p:sp>
    </p:spTree>
    <p:extLst>
      <p:ext uri="{BB962C8B-B14F-4D97-AF65-F5344CB8AC3E}">
        <p14:creationId xmlns:p14="http://schemas.microsoft.com/office/powerpoint/2010/main" val="298883635"/>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csvwrite file</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400110"/>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CSVWRITE</a:t>
            </a:r>
            <a:r>
              <a:rPr lang="en-US" sz="2000" dirty="0">
                <a:solidFill>
                  <a:schemeClr val="accent6">
                    <a:lumMod val="50000"/>
                  </a:schemeClr>
                </a:solidFill>
                <a:latin typeface="Liberation Mono"/>
                <a:cs typeface="Arial" panose="020B0604020202020204" pitchFamily="34" charset="0"/>
              </a:rPr>
              <a:t> ( fileNameString , queryString, csvOptions, lineSepString )</a:t>
            </a:r>
          </a:p>
        </p:txBody>
      </p:sp>
      <p:sp>
        <p:nvSpPr>
          <p:cNvPr id="2" name="TextBox 1">
            <a:extLst>
              <a:ext uri="{FF2B5EF4-FFF2-40B4-BE49-F238E27FC236}">
                <a16:creationId xmlns:a16="http://schemas.microsoft.com/office/drawing/2014/main" id="{FC29B2EB-D7B9-219A-B20E-9DE95946F73A}"/>
              </a:ext>
            </a:extLst>
          </p:cNvPr>
          <p:cNvSpPr txBox="1"/>
          <p:nvPr/>
        </p:nvSpPr>
        <p:spPr>
          <a:xfrm>
            <a:off x="262558" y="1340768"/>
            <a:ext cx="11522074"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CALL</a:t>
            </a:r>
            <a:r>
              <a:rPr lang="en-US" dirty="0">
                <a:latin typeface="Liberation Mono"/>
              </a:rPr>
              <a:t> </a:t>
            </a:r>
            <a:r>
              <a:rPr lang="en-US" dirty="0">
                <a:solidFill>
                  <a:srgbClr val="0077AA"/>
                </a:solidFill>
                <a:latin typeface="Liberation Mono"/>
                <a:cs typeface="Arial" panose="020B0604020202020204" pitchFamily="34" charset="0"/>
              </a:rPr>
              <a:t>CSVWRITE</a:t>
            </a:r>
            <a:r>
              <a:rPr lang="en-US" dirty="0">
                <a:latin typeface="Liberation Mono"/>
              </a:rPr>
              <a:t>('C:/SALEEL/test3.csv',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err="1">
                <a:solidFill>
                  <a:srgbClr val="803A69"/>
                </a:solidFill>
                <a:latin typeface="Liberation Mono"/>
              </a:rPr>
              <a:t>fieldSeparator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fieldDelimiter</a:t>
            </a:r>
            <a:r>
              <a:rPr lang="en-US" dirty="0">
                <a:solidFill>
                  <a:srgbClr val="A67F59"/>
                </a:solidFill>
                <a:latin typeface="Liberation Mono"/>
              </a:rPr>
              <a:t>=</a:t>
            </a:r>
            <a:r>
              <a:rPr lang="en-US" dirty="0">
                <a:latin typeface="Liberation Mono"/>
              </a:rPr>
              <a:t>'' </a:t>
            </a:r>
            <a:r>
              <a:rPr lang="en-US" dirty="0" err="1">
                <a:solidFill>
                  <a:srgbClr val="803A69"/>
                </a:solidFill>
                <a:latin typeface="Liberation Mono"/>
              </a:rPr>
              <a:t>writeColumnHeader</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 </a:t>
            </a:r>
            <a:r>
              <a:rPr lang="en-US" dirty="0" err="1">
                <a:solidFill>
                  <a:srgbClr val="803A69"/>
                </a:solidFill>
                <a:latin typeface="Liberation Mono"/>
              </a:rPr>
              <a:t>caseSensitiveColumnNames</a:t>
            </a:r>
            <a:r>
              <a:rPr lang="en-US" dirty="0">
                <a:solidFill>
                  <a:srgbClr val="A67F59"/>
                </a:solidFill>
                <a:latin typeface="Liberation Mono"/>
              </a:rPr>
              <a:t>=</a:t>
            </a:r>
            <a:r>
              <a:rPr lang="en-US" dirty="0">
                <a:solidFill>
                  <a:schemeClr val="accent4">
                    <a:lumMod val="50000"/>
                  </a:schemeClr>
                </a:solidFill>
                <a:latin typeface="Liberation Mono"/>
              </a:rPr>
              <a:t>TRUE</a:t>
            </a:r>
            <a:r>
              <a:rPr lang="en-US" dirty="0">
                <a:latin typeface="Liberation Mono"/>
              </a:rPr>
              <a:t>');</a:t>
            </a:r>
          </a:p>
        </p:txBody>
      </p:sp>
    </p:spTree>
    <p:extLst>
      <p:ext uri="{BB962C8B-B14F-4D97-AF65-F5344CB8AC3E}">
        <p14:creationId xmlns:p14="http://schemas.microsoft.com/office/powerpoint/2010/main" val="1355826192"/>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a:solidFill>
                  <a:srgbClr val="DC525C"/>
                </a:solidFill>
                <a:latin typeface="Segoe UI Light" panose="020B0502040204020203" pitchFamily="34" charset="0"/>
                <a:cs typeface="Segoe UI Light" panose="020B0502040204020203" pitchFamily="34" charset="0"/>
              </a:rPr>
              <a:t>3. table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US" dirty="0">
              <a:solidFill>
                <a:srgbClr val="FF0000"/>
              </a:solidFill>
              <a:latin typeface="Palatino Linotype" panose="02040502050505030304" pitchFamily="18" charset="0"/>
              <a:cs typeface="Arial" panose="020B0604020202020204" pitchFamily="34" charset="0"/>
            </a:endParaRPr>
          </a:p>
        </p:txBody>
      </p:sp>
      <p:sp>
        <p:nvSpPr>
          <p:cNvPr id="5" name="Rectangle 4">
            <a:extLst>
              <a:ext uri="{FF2B5EF4-FFF2-40B4-BE49-F238E27FC236}">
                <a16:creationId xmlns:a16="http://schemas.microsoft.com/office/drawing/2014/main" id="{49BE9F04-6ED2-742C-7406-93FB52BDB98C}"/>
              </a:ext>
            </a:extLst>
          </p:cNvPr>
          <p:cNvSpPr/>
          <p:nvPr/>
        </p:nvSpPr>
        <p:spPr>
          <a:xfrm>
            <a:off x="2243572" y="3284730"/>
            <a:ext cx="7704856" cy="400110"/>
          </a:xfrm>
          <a:prstGeom prst="rect">
            <a:avLst/>
          </a:prstGeom>
        </p:spPr>
        <p:txBody>
          <a:bodyPr wrap="square">
            <a:spAutoFit/>
          </a:bodyPr>
          <a:lstStyle/>
          <a:p>
            <a:r>
              <a:rPr lang="en-US" sz="2000" b="0" i="0" dirty="0">
                <a:solidFill>
                  <a:srgbClr val="000000"/>
                </a:solidFill>
                <a:effectLst/>
                <a:latin typeface="Palatino Linotype" panose="02040502050505030304" pitchFamily="18" charset="0"/>
              </a:rPr>
              <a:t>Returns the result set. TABLE_DISTINCT removes duplicate rows.</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3291928945"/>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621FF14-725C-F61C-D03D-DE2BA7E0F95E}"/>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rgbClr val="0077AA"/>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 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fieldName dataType </a:t>
            </a:r>
            <a:r>
              <a:rPr lang="en-US" sz="2000" dirty="0">
                <a:solidFill>
                  <a:schemeClr val="accent5">
                    <a:lumMod val="7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v</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 ]</a:t>
            </a:r>
          </a:p>
        </p:txBody>
      </p:sp>
      <p:sp>
        <p:nvSpPr>
          <p:cNvPr id="3" name="TextBox 2">
            <a:extLst>
              <a:ext uri="{FF2B5EF4-FFF2-40B4-BE49-F238E27FC236}">
                <a16:creationId xmlns:a16="http://schemas.microsoft.com/office/drawing/2014/main" id="{8325E73B-C0D8-5E36-46DF-54DE42138D22}"/>
              </a:ext>
            </a:extLst>
          </p:cNvPr>
          <p:cNvSpPr txBox="1"/>
          <p:nvPr/>
        </p:nvSpPr>
        <p:spPr>
          <a:xfrm>
            <a:off x="262558" y="2060848"/>
            <a:ext cx="11522074" cy="2277547"/>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TABLE(id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 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a:t>
            </a:r>
          </a:p>
          <a:p>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ename, salary, comm, salary </a:t>
            </a:r>
            <a:r>
              <a:rPr lang="en-US" dirty="0">
                <a:solidFill>
                  <a:srgbClr val="A67F59"/>
                </a:solidFill>
                <a:latin typeface="Liberation Mono"/>
              </a:rPr>
              <a:t>+</a:t>
            </a:r>
            <a:r>
              <a:rPr lang="en-US" dirty="0">
                <a:latin typeface="Liberation Mono"/>
              </a:rPr>
              <a:t> comm </a:t>
            </a:r>
            <a:r>
              <a:rPr lang="en-US" dirty="0">
                <a:solidFill>
                  <a:schemeClr val="bg1">
                    <a:lumMod val="50000"/>
                  </a:schemeClr>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chemeClr val="accent5">
                    <a:lumMod val="50000"/>
                  </a:schemeClr>
                </a:solidFill>
                <a:latin typeface="Liberation Mono"/>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3</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A67F59"/>
                </a:solidFill>
                <a:latin typeface="Liberation Mono"/>
              </a:rPr>
              <a:t>=</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'RUHAN'</a:t>
            </a:r>
            <a:r>
              <a:rPr lang="en-US" dirty="0">
                <a:latin typeface="Liberation Mono"/>
              </a:rPr>
              <a:t>), salary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45000</a:t>
            </a:r>
            <a:r>
              <a:rPr lang="en-US" dirty="0">
                <a:latin typeface="Liberation Mono"/>
              </a:rPr>
              <a:t>, </a:t>
            </a:r>
            <a:r>
              <a:rPr lang="en-US" dirty="0">
                <a:solidFill>
                  <a:srgbClr val="990055"/>
                </a:solidFill>
                <a:latin typeface="Liberation Mono"/>
              </a:rPr>
              <a:t>12000</a:t>
            </a:r>
            <a:r>
              <a:rPr lang="en-US" dirty="0">
                <a:latin typeface="Liberation Mono"/>
              </a:rPr>
              <a:t>, </a:t>
            </a:r>
            <a:r>
              <a:rPr lang="en-US" dirty="0">
                <a:solidFill>
                  <a:srgbClr val="990055"/>
                </a:solidFill>
                <a:latin typeface="Liberation Mono"/>
              </a:rPr>
              <a:t>14000</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990055"/>
                </a:solidFill>
                <a:latin typeface="Liberation Mono"/>
              </a:rPr>
              <a:t>300</a:t>
            </a:r>
            <a:r>
              <a:rPr lang="en-US" dirty="0">
                <a:latin typeface="Liberation Mono"/>
              </a:rPr>
              <a:t>)) </a:t>
            </a:r>
            <a:r>
              <a:rPr lang="en-US" dirty="0">
                <a:solidFill>
                  <a:srgbClr val="0077AA"/>
                </a:solidFill>
                <a:latin typeface="Liberation Mono"/>
              </a:rPr>
              <a:t>QUALIFY</a:t>
            </a:r>
            <a:r>
              <a:rPr lang="en-US" dirty="0">
                <a:latin typeface="Liberation Mono"/>
              </a:rPr>
              <a:t>(</a:t>
            </a:r>
            <a:r>
              <a:rPr lang="en-US" dirty="0">
                <a:solidFill>
                  <a:schemeClr val="bg1">
                    <a:lumMod val="50000"/>
                  </a:schemeClr>
                </a:solidFill>
                <a:latin typeface="Liberation Mono"/>
              </a:rPr>
              <a:t>R1</a:t>
            </a:r>
            <a:r>
              <a:rPr lang="en-US" dirty="0">
                <a:latin typeface="Liberation Mono"/>
              </a:rPr>
              <a:t> </a:t>
            </a:r>
            <a:r>
              <a:rPr lang="en-US" dirty="0">
                <a:solidFill>
                  <a:srgbClr val="A67F59"/>
                </a:solidFill>
                <a:latin typeface="Liberation Mono"/>
              </a:rPr>
              <a:t>&gt;</a:t>
            </a:r>
            <a:r>
              <a:rPr lang="en-US" dirty="0">
                <a:latin typeface="Liberation Mono"/>
              </a:rPr>
              <a:t> </a:t>
            </a:r>
            <a:r>
              <a:rPr lang="en-US" dirty="0">
                <a:solidFill>
                  <a:srgbClr val="990055"/>
                </a:solidFill>
                <a:latin typeface="Liberation Mono"/>
              </a:rPr>
              <a:t>15000</a:t>
            </a:r>
            <a:r>
              <a:rPr lang="en-US" dirty="0">
                <a:latin typeface="Liberation Mono"/>
              </a:rPr>
              <a:t>);</a:t>
            </a:r>
          </a:p>
        </p:txBody>
      </p:sp>
    </p:spTree>
    <p:extLst>
      <p:ext uri="{BB962C8B-B14F-4D97-AF65-F5344CB8AC3E}">
        <p14:creationId xmlns:p14="http://schemas.microsoft.com/office/powerpoint/2010/main" val="86937626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explicit table</a:t>
            </a:r>
          </a:p>
        </p:txBody>
      </p:sp>
      <p:sp>
        <p:nvSpPr>
          <p:cNvPr id="3" name="Rectangle 2">
            <a:extLst>
              <a:ext uri="{FF2B5EF4-FFF2-40B4-BE49-F238E27FC236}">
                <a16:creationId xmlns:a16="http://schemas.microsoft.com/office/drawing/2014/main" id="{772C9378-D946-4C39-9AFB-D5F4D2DAC2C9}"/>
              </a:ext>
            </a:extLst>
          </p:cNvPr>
          <p:cNvSpPr/>
          <p:nvPr/>
        </p:nvSpPr>
        <p:spPr>
          <a:xfrm>
            <a:off x="4583832" y="3381346"/>
            <a:ext cx="3024336"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Selects data from a table.</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TO-DO</a:t>
            </a:r>
            <a:endParaRPr lang="en-IN" dirty="0">
              <a:solidFill>
                <a:srgbClr val="990055"/>
              </a:solidFill>
              <a:latin typeface="Liberation Mono"/>
            </a:endParaRPr>
          </a:p>
        </p:txBody>
      </p:sp>
    </p:spTree>
    <p:extLst>
      <p:ext uri="{BB962C8B-B14F-4D97-AF65-F5344CB8AC3E}">
        <p14:creationId xmlns:p14="http://schemas.microsoft.com/office/powerpoint/2010/main" val="1872666650"/>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explicit table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737399"/>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TABLE </a:t>
            </a:r>
            <a:r>
              <a:rPr lang="en-US" sz="2000" dirty="0">
                <a:solidFill>
                  <a:schemeClr val="tx1">
                    <a:lumMod val="95000"/>
                    <a:lumOff val="5000"/>
                  </a:schemeClr>
                </a:solidFill>
                <a:latin typeface="Liberation Mono"/>
                <a:cs typeface="Arial" panose="020B0604020202020204" pitchFamily="34" charset="0"/>
              </a:rPr>
              <a:t>tableName</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ROW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p:txBody>
      </p:sp>
      <p:sp>
        <p:nvSpPr>
          <p:cNvPr id="2" name="Rectangle 1">
            <a:extLst>
              <a:ext uri="{FF2B5EF4-FFF2-40B4-BE49-F238E27FC236}">
                <a16:creationId xmlns:a16="http://schemas.microsoft.com/office/drawing/2014/main" id="{B26C98C7-BD97-3409-47CF-806517F5DD28}"/>
              </a:ext>
            </a:extLst>
          </p:cNvPr>
          <p:cNvSpPr/>
          <p:nvPr/>
        </p:nvSpPr>
        <p:spPr>
          <a:xfrm>
            <a:off x="551384" y="2723436"/>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ORDER</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comm </a:t>
            </a:r>
            <a:r>
              <a:rPr lang="en-US" dirty="0">
                <a:solidFill>
                  <a:srgbClr val="0077AA"/>
                </a:solidFill>
                <a:latin typeface="Liberation Mono"/>
              </a:rPr>
              <a:t>NULLS</a:t>
            </a:r>
            <a:r>
              <a:rPr lang="en-US" dirty="0">
                <a:solidFill>
                  <a:srgbClr val="000000"/>
                </a:solidFill>
                <a:latin typeface="Liberation Mono"/>
              </a:rPr>
              <a:t> </a:t>
            </a:r>
            <a:r>
              <a:rPr lang="en-US" dirty="0">
                <a:solidFill>
                  <a:srgbClr val="0077AA"/>
                </a:solidFill>
                <a:latin typeface="Liberation Mono"/>
              </a:rPr>
              <a:t>LAST</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TABLE</a:t>
            </a:r>
            <a:r>
              <a:rPr lang="en-US" dirty="0">
                <a:solidFill>
                  <a:srgbClr val="000000"/>
                </a:solidFill>
                <a:latin typeface="Liberation Mono"/>
              </a:rPr>
              <a:t> emp </a:t>
            </a:r>
            <a:r>
              <a:rPr lang="en-US" dirty="0">
                <a:solidFill>
                  <a:srgbClr val="0077AA"/>
                </a:solidFill>
                <a:latin typeface="Liberation Mono"/>
              </a:rPr>
              <a:t>OFFSET</a:t>
            </a:r>
            <a:r>
              <a:rPr lang="en-US" dirty="0">
                <a:solidFill>
                  <a:srgbClr val="000000"/>
                </a:solidFill>
                <a:latin typeface="Liberation Mono"/>
              </a:rPr>
              <a:t> </a:t>
            </a:r>
            <a:r>
              <a:rPr lang="en-US" dirty="0">
                <a:solidFill>
                  <a:srgbClr val="990055"/>
                </a:solidFill>
                <a:latin typeface="Liberation Mono"/>
              </a:rPr>
              <a:t>1</a:t>
            </a:r>
            <a:r>
              <a:rPr lang="en-US" dirty="0">
                <a:solidFill>
                  <a:srgbClr val="000000"/>
                </a:solidFill>
                <a:latin typeface="Liberation Mono"/>
              </a:rPr>
              <a:t> </a:t>
            </a:r>
            <a:r>
              <a:rPr lang="en-US" dirty="0">
                <a:solidFill>
                  <a:srgbClr val="0077AA"/>
                </a:solidFill>
                <a:latin typeface="Liberation Mono"/>
              </a:rPr>
              <a:t>ROW</a:t>
            </a:r>
            <a:r>
              <a:rPr lang="en-US" dirty="0">
                <a:solidFill>
                  <a:srgbClr val="000000"/>
                </a:solidFill>
                <a:latin typeface="Liberation Mono"/>
              </a:rPr>
              <a:t> </a:t>
            </a:r>
            <a:r>
              <a:rPr lang="en-US" dirty="0">
                <a:solidFill>
                  <a:srgbClr val="0077AA"/>
                </a:solidFill>
                <a:latin typeface="Liberation Mono"/>
              </a:rPr>
              <a:t>FETCH</a:t>
            </a:r>
            <a:r>
              <a:rPr lang="en-US" dirty="0">
                <a:solidFill>
                  <a:srgbClr val="000000"/>
                </a:solidFill>
                <a:latin typeface="Liberation Mono"/>
              </a:rPr>
              <a:t> </a:t>
            </a:r>
            <a:r>
              <a:rPr lang="en-US" dirty="0">
                <a:solidFill>
                  <a:srgbClr val="0077AA"/>
                </a:solidFill>
                <a:latin typeface="Liberation Mono"/>
              </a:rPr>
              <a:t>FIRST</a:t>
            </a:r>
            <a:r>
              <a:rPr lang="en-US" dirty="0">
                <a:solidFill>
                  <a:srgbClr val="000000"/>
                </a:solidFill>
                <a:latin typeface="Liberation Mono"/>
              </a:rPr>
              <a:t> </a:t>
            </a:r>
            <a:r>
              <a:rPr lang="en-US" dirty="0">
                <a:solidFill>
                  <a:srgbClr val="990055"/>
                </a:solidFill>
                <a:latin typeface="Liberation Mono"/>
              </a:rPr>
              <a:t>2</a:t>
            </a:r>
            <a:r>
              <a:rPr lang="en-US" dirty="0">
                <a:solidFill>
                  <a:srgbClr val="000000"/>
                </a:solidFill>
                <a:latin typeface="Liberation Mono"/>
              </a:rPr>
              <a:t> </a:t>
            </a:r>
            <a:r>
              <a:rPr lang="en-US" dirty="0">
                <a:solidFill>
                  <a:srgbClr val="0077AA"/>
                </a:solidFill>
                <a:latin typeface="Liberation Mono"/>
              </a:rPr>
              <a:t>ROWS</a:t>
            </a:r>
            <a:r>
              <a:rPr lang="en-US" dirty="0">
                <a:solidFill>
                  <a:srgbClr val="000000"/>
                </a:solidFill>
                <a:latin typeface="Liberation Mono"/>
              </a:rPr>
              <a:t> </a:t>
            </a:r>
            <a:r>
              <a:rPr lang="en-US" dirty="0">
                <a:solidFill>
                  <a:srgbClr val="0077AA"/>
                </a:solidFill>
                <a:latin typeface="Liberation Mono"/>
              </a:rPr>
              <a:t>ONLY</a:t>
            </a:r>
            <a:r>
              <a:rPr lang="en-US" dirty="0">
                <a:solidFill>
                  <a:srgbClr val="000000"/>
                </a:solidFill>
                <a:latin typeface="Liberation Mono"/>
              </a:rPr>
              <a:t>;</a:t>
            </a:r>
          </a:p>
        </p:txBody>
      </p:sp>
    </p:spTree>
    <p:extLst>
      <p:ext uri="{BB962C8B-B14F-4D97-AF65-F5344CB8AC3E}">
        <p14:creationId xmlns:p14="http://schemas.microsoft.com/office/powerpoint/2010/main" val="3083903212"/>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union, intersect, except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UNION, EXCEPT, and INTERSECT combine the result of this query with the results of another query. </a:t>
            </a:r>
            <a:r>
              <a:rPr lang="en-US" sz="2000" b="1" i="1" dirty="0">
                <a:latin typeface="Palatino Linotype" panose="02040502050505030304" pitchFamily="18" charset="0"/>
                <a:cs typeface="Arial" panose="020B0604020202020204" pitchFamily="34" charset="0"/>
              </a:rPr>
              <a:t>INTERSECT has higher precedence than UNION and EXCEPT</a:t>
            </a:r>
            <a:r>
              <a:rPr lang="en-US" sz="2000" dirty="0">
                <a:latin typeface="Palatino Linotype" panose="02040502050505030304" pitchFamily="18" charset="0"/>
                <a:cs typeface="Arial" panose="020B0604020202020204" pitchFamily="34" charset="0"/>
              </a:rPr>
              <a:t>. Operators with equal precedence are evaluated from left to right.</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5AF0498E-2384-0D3F-BEAF-85087E9F03AE}"/>
              </a:ext>
            </a:extLst>
          </p:cNvPr>
          <p:cNvSpPr/>
          <p:nvPr/>
        </p:nvSpPr>
        <p:spPr>
          <a:xfrm>
            <a:off x="262558" y="4782051"/>
            <a:ext cx="11305256"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The result set column names are taken from the column names of the first SELECT statement.</a:t>
            </a:r>
          </a:p>
          <a:p>
            <a:pPr marL="285750" indent="-285750">
              <a:buFont typeface="Arial" panose="020B0604020202020204" pitchFamily="34" charset="0"/>
              <a:buChar char="•"/>
            </a:pPr>
            <a:r>
              <a:rPr lang="en-US" dirty="0">
                <a:solidFill>
                  <a:schemeClr val="tx1">
                    <a:lumMod val="95000"/>
                    <a:lumOff val="5000"/>
                  </a:schemeClr>
                </a:solidFill>
                <a:latin typeface="Palatino Linotype" panose="02040502050505030304" pitchFamily="18" charset="0"/>
                <a:cs typeface="Arial" panose="020B0604020202020204" pitchFamily="34" charset="0"/>
              </a:rPr>
              <a:t>SELECT statement should have the same number of columns with same data type.</a:t>
            </a:r>
            <a:endParaRPr lang="en-IN" dirty="0">
              <a:solidFill>
                <a:schemeClr val="tx1">
                  <a:lumMod val="95000"/>
                  <a:lumOff val="5000"/>
                </a:schemeClr>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95000"/>
                    <a:lumOff val="5000"/>
                  </a:schemeClr>
                </a:solidFill>
                <a:latin typeface="Palatino Linotype" panose="02040502050505030304" pitchFamily="18" charset="0"/>
                <a:cs typeface="Arial" panose="020B0604020202020204" pitchFamily="34" charset="0"/>
              </a:rPr>
              <a:t>UNION: To apply ORDER BY or LIMIT to an individual SELECT, place the clause inside the parentheses that enclose the SELECT.</a:t>
            </a:r>
          </a:p>
          <a:p>
            <a:endParaRPr lang="en-IN" sz="400" b="1" dirty="0">
              <a:solidFill>
                <a:schemeClr val="tx1">
                  <a:lumMod val="95000"/>
                  <a:lumOff val="5000"/>
                </a:schemeClr>
              </a:solidFill>
              <a:latin typeface="Palatino Linotype" panose="02040502050505030304" pitchFamily="18" charset="0"/>
              <a:cs typeface="Arial" panose="020B0604020202020204" pitchFamily="34" charset="0"/>
            </a:endParaRPr>
          </a:p>
          <a:p>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sz="2000" dirty="0">
                <a:solidFill>
                  <a:srgbClr val="FF0000"/>
                </a:solidFill>
                <a:latin typeface="Palatino Linotype" panose="02040502050505030304" pitchFamily="18" charset="0"/>
                <a:cs typeface="Arial" panose="020B0604020202020204" pitchFamily="34" charset="0"/>
              </a:rPr>
              <a:t>e.g.</a:t>
            </a:r>
            <a:r>
              <a:rPr lang="en-IN" sz="2000" b="1" dirty="0">
                <a:solidFill>
                  <a:schemeClr val="tx1">
                    <a:lumMod val="95000"/>
                    <a:lumOff val="5000"/>
                  </a:schemeClr>
                </a:solidFill>
                <a:latin typeface="Palatino Linotype" panose="02040502050505030304" pitchFamily="18" charset="0"/>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UNION</a:t>
            </a:r>
            <a:r>
              <a:rPr lang="en-IN" dirty="0">
                <a:solidFill>
                  <a:schemeClr val="tx1">
                    <a:lumMod val="95000"/>
                    <a:lumOff val="5000"/>
                  </a:schemeClr>
                </a:solidFill>
                <a:latin typeface="Liberation Mono"/>
                <a:cs typeface="Arial" panose="020B0604020202020204" pitchFamily="34" charset="0"/>
              </a:rPr>
              <a:t> </a:t>
            </a:r>
            <a:r>
              <a:rPr lang="en-IN" dirty="0">
                <a:solidFill>
                  <a:srgbClr val="0077AA"/>
                </a:solidFill>
                <a:latin typeface="Liberation Mono"/>
              </a:rPr>
              <a:t>SELECT</a:t>
            </a:r>
            <a:r>
              <a:rPr lang="en-IN" dirty="0">
                <a:solidFill>
                  <a:schemeClr val="tx1">
                    <a:lumMod val="95000"/>
                    <a:lumOff val="5000"/>
                  </a:schemeClr>
                </a:solidFill>
                <a:latin typeface="Liberation Mono"/>
                <a:cs typeface="Arial" panose="020B0604020202020204" pitchFamily="34" charset="0"/>
              </a:rPr>
              <a:t> </a:t>
            </a:r>
            <a:r>
              <a:rPr lang="en-IN" dirty="0">
                <a:solidFill>
                  <a:schemeClr val="bg1">
                    <a:lumMod val="50000"/>
                  </a:schemeClr>
                </a:solidFill>
                <a:latin typeface="Liberation Mono"/>
                <a:cs typeface="Arial" panose="020B0604020202020204" pitchFamily="34" charset="0"/>
              </a:rPr>
              <a:t>. . . </a:t>
            </a:r>
            <a:r>
              <a:rPr lang="en-IN" dirty="0">
                <a:solidFill>
                  <a:srgbClr val="0077AA"/>
                </a:solidFill>
                <a:latin typeface="Liberation Mono"/>
              </a:rPr>
              <a:t>ORDER</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BY</a:t>
            </a:r>
            <a:r>
              <a:rPr lang="en-IN" dirty="0">
                <a:solidFill>
                  <a:schemeClr val="bg1">
                    <a:lumMod val="50000"/>
                  </a:schemeClr>
                </a:solidFill>
                <a:latin typeface="Liberation Mono"/>
                <a:cs typeface="Arial" panose="020B0604020202020204" pitchFamily="34" charset="0"/>
              </a:rPr>
              <a:t> </a:t>
            </a:r>
            <a:r>
              <a:rPr lang="en-IN" dirty="0">
                <a:latin typeface="Liberation Mono"/>
                <a:cs typeface="Arial" panose="020B0604020202020204" pitchFamily="34" charset="0"/>
              </a:rPr>
              <a:t>deptno</a:t>
            </a:r>
            <a:r>
              <a:rPr lang="en-IN" dirty="0">
                <a:solidFill>
                  <a:schemeClr val="bg1">
                    <a:lumMod val="50000"/>
                  </a:schemeClr>
                </a:solidFill>
                <a:latin typeface="Liberation Mono"/>
                <a:cs typeface="Arial" panose="020B0604020202020204" pitchFamily="34" charset="0"/>
              </a:rPr>
              <a:t> </a:t>
            </a:r>
            <a:r>
              <a:rPr lang="en-IN" dirty="0">
                <a:solidFill>
                  <a:srgbClr val="0077AA"/>
                </a:solidFill>
                <a:latin typeface="Liberation Mono"/>
              </a:rPr>
              <a:t>LIMIT</a:t>
            </a:r>
            <a:r>
              <a:rPr lang="en-IN" dirty="0">
                <a:solidFill>
                  <a:schemeClr val="bg1">
                    <a:lumMod val="50000"/>
                  </a:schemeClr>
                </a:solidFill>
                <a:latin typeface="Liberation Mono"/>
                <a:cs typeface="Arial" panose="020B0604020202020204" pitchFamily="34" charset="0"/>
              </a:rPr>
              <a:t> </a:t>
            </a:r>
            <a:r>
              <a:rPr lang="en-IN" dirty="0">
                <a:solidFill>
                  <a:srgbClr val="990055"/>
                </a:solidFill>
                <a:latin typeface="Liberation Mono"/>
              </a:rPr>
              <a:t>4</a:t>
            </a:r>
          </a:p>
        </p:txBody>
      </p:sp>
    </p:spTree>
    <p:extLst>
      <p:ext uri="{BB962C8B-B14F-4D97-AF65-F5344CB8AC3E}">
        <p14:creationId xmlns:p14="http://schemas.microsoft.com/office/powerpoint/2010/main" val="4087848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559BC03-A025-8CDC-F113-8A44620BDD22}"/>
              </a:ext>
            </a:extLst>
          </p:cNvPr>
          <p:cNvSpPr/>
          <p:nvPr/>
        </p:nvSpPr>
        <p:spPr>
          <a:xfrm>
            <a:off x="191344" y="4802376"/>
            <a:ext cx="11815510" cy="193899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is used to combine the result sets of 2 or more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removes duplicate rows between the various SELECT statements. </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each SELECT statement within the UNION operator must have the same number of fields with same datatypes in the result sets.</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default behaviour for UNION is that duplicate rows are removed from the result.</a:t>
            </a: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2246769"/>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bookname </a:t>
            </a:r>
            <a:r>
              <a:rPr lang="en-IN" dirty="0">
                <a:solidFill>
                  <a:srgbClr val="0077AA"/>
                </a:solidFill>
                <a:latin typeface="Liberation Mono"/>
              </a:rPr>
              <a:t>FROM</a:t>
            </a:r>
            <a:r>
              <a:rPr lang="en-IN" dirty="0">
                <a:latin typeface="Liberation Mono"/>
              </a:rPr>
              <a:t> newbooks; </a:t>
            </a:r>
            <a:r>
              <a:rPr lang="en-IN" dirty="0">
                <a:solidFill>
                  <a:srgbClr val="FF0000"/>
                </a:solidFill>
                <a:latin typeface="Liberation Mono"/>
              </a:rPr>
              <a:t>// ERROR</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a:t>
            </a:r>
            <a:r>
              <a:rPr lang="en-IN" dirty="0">
                <a:latin typeface="Liberation Mono"/>
              </a:rPr>
              <a:t>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books  </a:t>
            </a:r>
            <a:r>
              <a:rPr lang="en-IN" dirty="0">
                <a:solidFill>
                  <a:schemeClr val="accent4">
                    <a:lumMod val="50000"/>
                  </a:schemeClr>
                </a:solidFill>
                <a:latin typeface="Liberation Mono"/>
              </a:rPr>
              <a:t>UNION</a:t>
            </a:r>
            <a:r>
              <a:rPr lang="en-IN" dirty="0">
                <a:latin typeface="Liberation Mono"/>
              </a:rPr>
              <a:t> </a:t>
            </a:r>
            <a:r>
              <a:rPr lang="en-IN" dirty="0">
                <a:solidFill>
                  <a:schemeClr val="accent4">
                    <a:lumMod val="50000"/>
                  </a:schemeClr>
                </a:solidFill>
                <a:latin typeface="Liberation Mono"/>
              </a:rPr>
              <a:t>ALL </a:t>
            </a:r>
            <a:r>
              <a:rPr lang="en-IN" dirty="0">
                <a:solidFill>
                  <a:srgbClr val="0077AA"/>
                </a:solidFill>
                <a:latin typeface="Liberation Mono"/>
              </a:rPr>
              <a:t>SELECT</a:t>
            </a:r>
            <a:r>
              <a:rPr lang="en-IN" dirty="0">
                <a:latin typeface="Liberation Mono"/>
              </a:rPr>
              <a:t> bookid, bookname </a:t>
            </a:r>
            <a:r>
              <a:rPr lang="en-IN" dirty="0">
                <a:solidFill>
                  <a:srgbClr val="0077AA"/>
                </a:solidFill>
                <a:latin typeface="Liberation Mono"/>
              </a:rPr>
              <a:t>FROM</a:t>
            </a:r>
            <a:r>
              <a:rPr lang="en-IN" dirty="0">
                <a:latin typeface="Liberation Mono"/>
              </a:rPr>
              <a:t> newbooks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DESC</a:t>
            </a:r>
            <a:r>
              <a:rPr lang="en-IN" dirty="0">
                <a:latin typeface="Liberation Mono"/>
              </a:rPr>
              <a:t> </a:t>
            </a:r>
            <a:r>
              <a:rPr lang="en-IN" dirty="0">
                <a:solidFill>
                  <a:srgbClr val="0077AA"/>
                </a:solidFill>
                <a:latin typeface="Liberation Mono"/>
              </a:rPr>
              <a:t>LIMIT</a:t>
            </a:r>
            <a:r>
              <a:rPr lang="en-IN" dirty="0">
                <a:latin typeface="Liberation Mono"/>
              </a:rPr>
              <a:t> </a:t>
            </a:r>
            <a:r>
              <a:rPr lang="en-IN" dirty="0">
                <a:solidFill>
                  <a:srgbClr val="990055"/>
                </a:solidFill>
                <a:latin typeface="Liberation Mono"/>
              </a:rPr>
              <a:t>3</a:t>
            </a:r>
            <a:r>
              <a:rPr lang="en-IN" dirty="0">
                <a:latin typeface="Liberation Mono"/>
              </a:rPr>
              <a:t>;</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0876525"/>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explicitTable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IN" dirty="0">
                <a:solidFill>
                  <a:srgbClr val="FF0000"/>
                </a:solidFill>
                <a:latin typeface="Liberation Mono"/>
              </a:rPr>
              <a:t>// ERROR</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 ALL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DESC</a:t>
            </a:r>
            <a:r>
              <a:rPr lang="en-US" dirty="0">
                <a:latin typeface="Liberation Mono"/>
              </a:rPr>
              <a:t> </a:t>
            </a:r>
            <a:r>
              <a:rPr lang="en-US" dirty="0">
                <a:solidFill>
                  <a:srgbClr val="0077AA"/>
                </a:solidFill>
                <a:latin typeface="Liberation Mono"/>
              </a:rPr>
              <a:t>LIMIT</a:t>
            </a:r>
            <a:r>
              <a:rPr lang="en-US" dirty="0">
                <a:latin typeface="Liberation Mono"/>
              </a:rPr>
              <a:t> </a:t>
            </a:r>
            <a:r>
              <a:rPr lang="en-US" dirty="0">
                <a:solidFill>
                  <a:srgbClr val="990055"/>
                </a:solidFill>
                <a:latin typeface="Liberation Mono"/>
              </a:rPr>
              <a:t>3</a:t>
            </a:r>
            <a:r>
              <a:rPr lang="en-US" dirty="0">
                <a:latin typeface="Liberation Mono"/>
              </a:rPr>
              <a:t>;</a:t>
            </a:r>
            <a:endParaRPr lang="en-IN" dirty="0">
              <a:latin typeface="Liberation Mono"/>
            </a:endParaRP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4333791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rgbClr val="000000"/>
                </a:solidFill>
                <a:latin typeface="Liberation Mono"/>
              </a:rPr>
              <a:t>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DEFAULT ( { string </a:t>
            </a:r>
            <a:r>
              <a:rPr lang="en-IN" i="0" dirty="0"/>
              <a:t>|</a:t>
            </a:r>
            <a:r>
              <a:rPr lang="en-IN" dirty="0"/>
              <a:t> integer } )</a:t>
            </a:r>
          </a:p>
        </p:txBody>
      </p:sp>
    </p:spTree>
    <p:extLst>
      <p:ext uri="{BB962C8B-B14F-4D97-AF65-F5344CB8AC3E}">
        <p14:creationId xmlns:p14="http://schemas.microsoft.com/office/powerpoint/2010/main" val="3763341075"/>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union [ ALL ]  with tableValue</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UNION</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p:txBody>
      </p:sp>
      <p:sp>
        <p:nvSpPr>
          <p:cNvPr id="2" name="Rectangle 1">
            <a:extLst>
              <a:ext uri="{FF2B5EF4-FFF2-40B4-BE49-F238E27FC236}">
                <a16:creationId xmlns:a16="http://schemas.microsoft.com/office/drawing/2014/main" id="{36F94A35-F023-25A1-08CC-A094AFF39D5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 </a:t>
            </a:r>
          </a:p>
        </p:txBody>
      </p:sp>
    </p:spTree>
    <p:extLst>
      <p:ext uri="{BB962C8B-B14F-4D97-AF65-F5344CB8AC3E}">
        <p14:creationId xmlns:p14="http://schemas.microsoft.com/office/powerpoint/2010/main" val="2550012697"/>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69990330-4808-A261-509C-57FB076D25D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9691FCDD-2C99-F279-AB80-96A358A253AA}"/>
              </a:ext>
            </a:extLst>
          </p:cNvPr>
          <p:cNvSpPr/>
          <p:nvPr/>
        </p:nvSpPr>
        <p:spPr>
          <a:xfrm>
            <a:off x="262558" y="1780959"/>
            <a:ext cx="11522074" cy="646331"/>
          </a:xfrm>
          <a:prstGeom prst="rect">
            <a:avLst/>
          </a:prstGeom>
          <a:solidFill>
            <a:schemeClr val="accent5">
              <a:lumMod val="20000"/>
              <a:lumOff val="80000"/>
            </a:schemeClr>
          </a:solidFill>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p>
        </p:txBody>
      </p:sp>
      <p:sp>
        <p:nvSpPr>
          <p:cNvPr id="7" name="Rectangle 6">
            <a:extLst>
              <a:ext uri="{FF2B5EF4-FFF2-40B4-BE49-F238E27FC236}">
                <a16:creationId xmlns:a16="http://schemas.microsoft.com/office/drawing/2014/main" id="{DBA8B64B-B7D9-2951-2FAA-B39362848D6B}"/>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33216CD-7239-3E71-129C-ED2C9397653D}"/>
              </a:ext>
            </a:extLst>
          </p:cNvPr>
          <p:cNvSpPr/>
          <p:nvPr/>
        </p:nvSpPr>
        <p:spPr>
          <a:xfrm>
            <a:off x="191344" y="2766407"/>
            <a:ext cx="11737304" cy="1569660"/>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ORDER</a:t>
            </a:r>
            <a:r>
              <a:rPr lang="en-IN" dirty="0">
                <a:latin typeface="Liberation Mono"/>
              </a:rPr>
              <a:t> </a:t>
            </a:r>
            <a:r>
              <a:rPr lang="en-IN" dirty="0">
                <a:solidFill>
                  <a:srgbClr val="0077AA"/>
                </a:solidFill>
                <a:latin typeface="Liberation Mono"/>
              </a:rPr>
              <a:t>BY</a:t>
            </a:r>
            <a:r>
              <a:rPr lang="en-IN" dirty="0">
                <a:latin typeface="Liberation Mono"/>
              </a:rPr>
              <a:t> deptno </a:t>
            </a:r>
            <a:r>
              <a:rPr lang="en-IN" dirty="0">
                <a:solidFill>
                  <a:srgbClr val="0077AA"/>
                </a:solidFill>
                <a:latin typeface="Liberation Mono"/>
              </a:rPr>
              <a:t>DESC</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dept </a:t>
            </a:r>
            <a:r>
              <a:rPr lang="en-IN" dirty="0">
                <a:solidFill>
                  <a:schemeClr val="accent4">
                    <a:lumMod val="50000"/>
                  </a:schemeClr>
                </a:solidFill>
                <a:latin typeface="Liberation Mono"/>
              </a:rPr>
              <a:t>INTERSECT</a:t>
            </a:r>
            <a:r>
              <a:rPr lang="en-IN" dirty="0">
                <a:latin typeface="Liberation Mono"/>
              </a:rPr>
              <a:t> </a:t>
            </a:r>
            <a:r>
              <a:rPr lang="en-IN" dirty="0">
                <a:solidFill>
                  <a:srgbClr val="0077AA"/>
                </a:solidFill>
                <a:latin typeface="Liberation Mono"/>
              </a:rPr>
              <a:t>SELECT</a:t>
            </a:r>
            <a:r>
              <a:rPr lang="en-IN" dirty="0">
                <a:latin typeface="Liberation Mono"/>
              </a:rPr>
              <a:t> deptno </a:t>
            </a:r>
            <a:r>
              <a:rPr lang="en-IN" dirty="0">
                <a:solidFill>
                  <a:srgbClr val="0077AA"/>
                </a:solidFill>
                <a:latin typeface="Liberation Mono"/>
              </a:rPr>
              <a:t>FROM</a:t>
            </a:r>
            <a:r>
              <a:rPr lang="en-IN" dirty="0">
                <a:latin typeface="Liberation Mono"/>
              </a:rPr>
              <a:t> emp </a:t>
            </a:r>
            <a:r>
              <a:rPr lang="en-IN" dirty="0">
                <a:solidFill>
                  <a:srgbClr val="0077AA"/>
                </a:solidFill>
                <a:latin typeface="Liberation Mono"/>
              </a:rPr>
              <a:t>OFFSET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FETCH</a:t>
            </a:r>
            <a:r>
              <a:rPr lang="en-IN" dirty="0">
                <a:latin typeface="Liberation Mono"/>
              </a:rPr>
              <a:t> </a:t>
            </a:r>
            <a:r>
              <a:rPr lang="en-IN" dirty="0">
                <a:solidFill>
                  <a:srgbClr val="0077AA"/>
                </a:solidFill>
                <a:latin typeface="Liberation Mono"/>
              </a:rPr>
              <a:t>FIRST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ROWS</a:t>
            </a:r>
            <a:r>
              <a:rPr lang="en-IN" dirty="0">
                <a:latin typeface="Liberation Mono"/>
              </a:rPr>
              <a:t> </a:t>
            </a:r>
            <a:r>
              <a:rPr lang="en-IN" dirty="0">
                <a:solidFill>
                  <a:srgbClr val="0077AA"/>
                </a:solidFill>
                <a:latin typeface="Liberation Mono"/>
              </a:rPr>
              <a:t>ONLY</a:t>
            </a:r>
            <a:r>
              <a:rPr lang="en-IN" dirty="0">
                <a:latin typeface="Liberation Mono"/>
              </a:rPr>
              <a:t>;</a:t>
            </a:r>
          </a:p>
        </p:txBody>
      </p:sp>
    </p:spTree>
    <p:extLst>
      <p:ext uri="{BB962C8B-B14F-4D97-AF65-F5344CB8AC3E}">
        <p14:creationId xmlns:p14="http://schemas.microsoft.com/office/powerpoint/2010/main" val="1368009141"/>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7114A12-BED0-A1EE-3B2B-D3B4B6B8CB18}"/>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explicitTable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3525DEB1-C022-55CF-7C18-485A00E7AB6A}"/>
              </a:ext>
            </a:extLst>
          </p:cNvPr>
          <p:cNvSpPr/>
          <p:nvPr/>
        </p:nvSpPr>
        <p:spPr>
          <a:xfrm>
            <a:off x="191344" y="1916832"/>
            <a:ext cx="11737304"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 </a:t>
            </a:r>
            <a:r>
              <a:rPr lang="en-US" dirty="0">
                <a:solidFill>
                  <a:srgbClr val="0077AA"/>
                </a:solidFill>
                <a:latin typeface="Liberation Mono"/>
              </a:rPr>
              <a:t>DESC</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TABLE</a:t>
            </a:r>
            <a:r>
              <a:rPr lang="en-US" dirty="0">
                <a:latin typeface="Liberation Mono"/>
              </a:rPr>
              <a:t> newbooks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ROWS</a:t>
            </a:r>
            <a:r>
              <a:rPr lang="en-US" dirty="0">
                <a:latin typeface="Liberation Mono"/>
              </a:rPr>
              <a:t> </a:t>
            </a:r>
            <a:r>
              <a:rPr lang="en-US" dirty="0">
                <a:solidFill>
                  <a:srgbClr val="0077AA"/>
                </a:solidFill>
                <a:latin typeface="Liberation Mono"/>
              </a:rPr>
              <a:t>ONLY</a:t>
            </a:r>
            <a:r>
              <a:rPr lang="en-US" dirty="0">
                <a:latin typeface="Liberation Mono"/>
              </a:rPr>
              <a:t>;</a:t>
            </a:r>
            <a:endParaRPr lang="en-IN" dirty="0">
              <a:latin typeface="Liberation Mono"/>
            </a:endParaRPr>
          </a:p>
        </p:txBody>
      </p:sp>
      <p:sp>
        <p:nvSpPr>
          <p:cNvPr id="6" name="Rectangle 5">
            <a:extLst>
              <a:ext uri="{FF2B5EF4-FFF2-40B4-BE49-F238E27FC236}">
                <a16:creationId xmlns:a16="http://schemas.microsoft.com/office/drawing/2014/main" id="{2622F1C4-3161-9E80-F985-FEFB2268414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08363534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196977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bookid;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INTERSECT</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0077AA"/>
                </a:solidFill>
                <a:latin typeface="Liberation Mono"/>
              </a:rPr>
              <a:t>OFFSET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FETCH</a:t>
            </a:r>
            <a:r>
              <a:rPr lang="en-US" dirty="0">
                <a:latin typeface="Liberation Mono"/>
              </a:rPr>
              <a:t> </a:t>
            </a:r>
            <a:r>
              <a:rPr lang="en-US" dirty="0">
                <a:solidFill>
                  <a:srgbClr val="0077AA"/>
                </a:solidFill>
                <a:latin typeface="Liberation Mono"/>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ROW</a:t>
            </a:r>
            <a:r>
              <a:rPr lang="en-US" dirty="0">
                <a:latin typeface="Liberation Mono"/>
              </a:rPr>
              <a:t> </a:t>
            </a:r>
            <a:r>
              <a:rPr lang="en-US" dirty="0">
                <a:solidFill>
                  <a:srgbClr val="0077AA"/>
                </a:solidFill>
                <a:latin typeface="Liberation Mono"/>
              </a:rPr>
              <a:t>ONLY</a:t>
            </a:r>
            <a:r>
              <a:rPr lang="en-US" dirty="0">
                <a:latin typeface="Liberation Mono"/>
              </a:rPr>
              <a:t>;</a:t>
            </a:r>
          </a:p>
        </p:txBody>
      </p:sp>
      <p:sp>
        <p:nvSpPr>
          <p:cNvPr id="4" name="Rectangle 3">
            <a:extLst>
              <a:ext uri="{FF2B5EF4-FFF2-40B4-BE49-F238E27FC236}">
                <a16:creationId xmlns:a16="http://schemas.microsoft.com/office/drawing/2014/main" id="{0D6E3AEB-4D5C-C895-F20F-87967365CD5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intersect with tableValue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E23CC95F-2659-9200-37C7-39DB07D5210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INTERSECT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2208035709"/>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AAD19BB-2157-5D1D-F9B5-F3B5AB7B3AA0}"/>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5" name="Rectangle 4">
            <a:extLst>
              <a:ext uri="{FF2B5EF4-FFF2-40B4-BE49-F238E27FC236}">
                <a16:creationId xmlns:a16="http://schemas.microsoft.com/office/drawing/2014/main" id="{EF2228BE-4EFC-E19E-B2BE-3995E512EC1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7B6EE0E2-D47D-BDE3-C690-942295678ADC}"/>
              </a:ext>
            </a:extLst>
          </p:cNvPr>
          <p:cNvSpPr/>
          <p:nvPr/>
        </p:nvSpPr>
        <p:spPr>
          <a:xfrm>
            <a:off x="191344" y="1916832"/>
            <a:ext cx="11737304"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rgbClr val="00B050"/>
                </a:solidFill>
                <a:latin typeface="Liberation Mono"/>
              </a:rPr>
              <a:t>/* Fetch  everything from books that are not </a:t>
            </a:r>
          </a:p>
          <a:p>
            <a:r>
              <a:rPr lang="en-US" dirty="0">
                <a:solidFill>
                  <a:srgbClr val="00B050"/>
                </a:solidFill>
                <a:latin typeface="Liberation Mono"/>
              </a:rPr>
              <a:t>                                                                                                                                        present in newbooks */</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newbooks  </a:t>
            </a:r>
            <a:r>
              <a:rPr lang="en-US" dirty="0">
                <a:solidFill>
                  <a:schemeClr val="accent4">
                    <a:lumMod val="50000"/>
                  </a:schemeClr>
                </a:solidFill>
                <a:latin typeface="Liberation Mono"/>
              </a:rPr>
              <a:t>EXCEPT</a:t>
            </a:r>
            <a:r>
              <a:rPr lang="en-US" dirty="0">
                <a:latin typeface="Liberation Mono"/>
              </a:rPr>
              <a:t> </a:t>
            </a:r>
            <a:r>
              <a:rPr lang="en-US" dirty="0">
                <a:solidFill>
                  <a:srgbClr val="0077AA"/>
                </a:solidFill>
                <a:latin typeface="Liberation Mono"/>
              </a:rPr>
              <a:t>SELECT</a:t>
            </a:r>
            <a:r>
              <a:rPr lang="en-US" dirty="0">
                <a:latin typeface="Liberation Mono"/>
              </a:rPr>
              <a:t>  bookid </a:t>
            </a:r>
            <a:r>
              <a:rPr lang="en-US" dirty="0">
                <a:solidFill>
                  <a:srgbClr val="0077AA"/>
                </a:solidFill>
                <a:latin typeface="Liberation Mono"/>
              </a:rPr>
              <a:t>FROM</a:t>
            </a:r>
            <a:r>
              <a:rPr lang="en-US" dirty="0">
                <a:latin typeface="Liberation Mono"/>
              </a:rPr>
              <a:t> books; </a:t>
            </a:r>
            <a:r>
              <a:rPr lang="en-US" dirty="0">
                <a:solidFill>
                  <a:srgbClr val="00B050"/>
                </a:solidFill>
                <a:latin typeface="Liberation Mono"/>
              </a:rPr>
              <a:t>/* Fetch everything  from newbooks that are not</a:t>
            </a:r>
          </a:p>
          <a:p>
            <a:r>
              <a:rPr lang="en-US" dirty="0">
                <a:solidFill>
                  <a:srgbClr val="00B050"/>
                </a:solidFill>
                <a:latin typeface="Liberation Mono"/>
              </a:rPr>
              <a:t>                                                                                                                                        present in books */</a:t>
            </a:r>
            <a:endParaRPr lang="en-IN" dirty="0">
              <a:solidFill>
                <a:srgbClr val="00B050"/>
              </a:solidFill>
              <a:latin typeface="Liberation Mono"/>
            </a:endParaRPr>
          </a:p>
        </p:txBody>
      </p:sp>
    </p:spTree>
    <p:extLst>
      <p:ext uri="{BB962C8B-B14F-4D97-AF65-F5344CB8AC3E}">
        <p14:creationId xmlns:p14="http://schemas.microsoft.com/office/powerpoint/2010/main" val="356636202"/>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880C4B57-7A8F-5F9B-EB36-320B54AA54A5}"/>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
        <p:nvSpPr>
          <p:cNvPr id="5" name="Rectangle 4">
            <a:extLst>
              <a:ext uri="{FF2B5EF4-FFF2-40B4-BE49-F238E27FC236}">
                <a16:creationId xmlns:a16="http://schemas.microsoft.com/office/drawing/2014/main" id="{F762DCDE-B30F-BD8E-C0A7-40837FBE70DA}"/>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explicitTable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83587070-E6C1-3A39-44B6-D4E5EFF751F8}"/>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Tree>
    <p:extLst>
      <p:ext uri="{BB962C8B-B14F-4D97-AF65-F5344CB8AC3E}">
        <p14:creationId xmlns:p14="http://schemas.microsoft.com/office/powerpoint/2010/main" val="1425000272"/>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9272836-B3D0-63B7-4782-C38D30469645}"/>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except with tableValue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25BA796F-DADF-7591-276B-F19A608B24DA}"/>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rgbClr val="0077AA"/>
                </a:solidFill>
                <a:latin typeface="Liberation Mono"/>
                <a:cs typeface="Arial" panose="020B0604020202020204" pitchFamily="34" charset="0"/>
              </a:rPr>
              <a:t> EXCEPT</a:t>
            </a:r>
            <a:r>
              <a:rPr lang="en-US" sz="2000" dirty="0">
                <a:solidFill>
                  <a:schemeClr val="tx1">
                    <a:lumMod val="95000"/>
                    <a:lumOff val="5000"/>
                  </a:schemeClr>
                </a:solidFill>
                <a:latin typeface="Liberation Mono"/>
                <a:cs typeface="Arial" panose="020B0604020202020204" pitchFamily="34" charset="0"/>
              </a:rPr>
              <a:t> { select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explicitTable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tableValue }</a:t>
            </a:r>
          </a:p>
        </p:txBody>
      </p:sp>
      <p:sp>
        <p:nvSpPr>
          <p:cNvPr id="2" name="Rectangle 1">
            <a:extLst>
              <a:ext uri="{FF2B5EF4-FFF2-40B4-BE49-F238E27FC236}">
                <a16:creationId xmlns:a16="http://schemas.microsoft.com/office/drawing/2014/main" id="{865A7A27-9C16-754D-CC2D-EADD8CC6044C}"/>
              </a:ext>
            </a:extLst>
          </p:cNvPr>
          <p:cNvSpPr/>
          <p:nvPr/>
        </p:nvSpPr>
        <p:spPr>
          <a:xfrm>
            <a:off x="191344" y="1944121"/>
            <a:ext cx="11737304" cy="369332"/>
          </a:xfrm>
          <a:prstGeom prst="rect">
            <a:avLst/>
          </a:prstGeom>
        </p:spPr>
        <p:txBody>
          <a:bodyPr wrap="square">
            <a:spAutoFit/>
          </a:bodyPr>
          <a:lstStyle/>
          <a:p>
            <a:pPr marL="285750" indent="-285750">
              <a:buFont typeface="Arial" panose="020B0604020202020204" pitchFamily="34" charset="0"/>
              <a:buChar char="•"/>
            </a:pPr>
            <a:r>
              <a:rPr lang="en-US" dirty="0">
                <a:latin typeface="Liberation Mono"/>
              </a:rPr>
              <a:t>To-do</a:t>
            </a:r>
            <a:endParaRPr lang="en-IN" dirty="0">
              <a:latin typeface="Liberation Mono"/>
            </a:endParaRPr>
          </a:p>
        </p:txBody>
      </p:sp>
    </p:spTree>
    <p:extLst>
      <p:ext uri="{BB962C8B-B14F-4D97-AF65-F5344CB8AC3E}">
        <p14:creationId xmlns:p14="http://schemas.microsoft.com/office/powerpoint/2010/main" val="3884597789"/>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3029436"/>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4037002"/>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graphicFrame>
        <p:nvGraphicFramePr>
          <p:cNvPr id="6" name="Table 5">
            <a:extLst>
              <a:ext uri="{FF2B5EF4-FFF2-40B4-BE49-F238E27FC236}">
                <a16:creationId xmlns:a16="http://schemas.microsoft.com/office/drawing/2014/main" id="{D0CB4446-B492-29FC-E4BB-F3995D3FADAE}"/>
              </a:ext>
            </a:extLst>
          </p:cNvPr>
          <p:cNvGraphicFramePr>
            <a:graphicFrameLocks noGrp="1"/>
          </p:cNvGraphicFramePr>
          <p:nvPr>
            <p:extLst>
              <p:ext uri="{D42A27DB-BD31-4B8C-83A1-F6EECF244321}">
                <p14:modId xmlns:p14="http://schemas.microsoft.com/office/powerpoint/2010/main" val="1446199321"/>
              </p:ext>
            </p:extLst>
          </p:nvPr>
        </p:nvGraphicFramePr>
        <p:xfrm>
          <a:off x="191344" y="116632"/>
          <a:ext cx="11809312" cy="2654298"/>
        </p:xfrm>
        <a:graphic>
          <a:graphicData uri="http://schemas.openxmlformats.org/drawingml/2006/table">
            <a:tbl>
              <a:tblPr firstRow="1" bandRow="1">
                <a:tableStyleId>{7E9639D4-E3E2-4D34-9284-5A2195B3D0D7}</a:tableStyleId>
              </a:tblPr>
              <a:tblGrid>
                <a:gridCol w="2520280">
                  <a:extLst>
                    <a:ext uri="{9D8B030D-6E8A-4147-A177-3AD203B41FA5}">
                      <a16:colId xmlns:a16="http://schemas.microsoft.com/office/drawing/2014/main" val="20000"/>
                    </a:ext>
                  </a:extLst>
                </a:gridCol>
                <a:gridCol w="928903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Type</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Range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chemeClr val="tx2"/>
                          </a:solidFill>
                          <a:latin typeface="Liberation Mono"/>
                          <a:ea typeface="+mn-ea"/>
                          <a:cs typeface="+mn-cs"/>
                        </a:rPr>
                        <a:t>  TINYINT</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values are between -128 and 127</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SMALLINT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values are between -32768 and 32767</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INT / INTEGER</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values are between -2147483648 and 2147483647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BIGINT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values are between -9223372036854775808 and 9223372036854775807</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to-do</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646832441"/>
                  </a:ext>
                </a:extLst>
              </a:tr>
            </a:tbl>
          </a:graphicData>
        </a:graphic>
      </p:graphicFrame>
    </p:spTree>
    <p:extLst>
      <p:ext uri="{BB962C8B-B14F-4D97-AF65-F5344CB8AC3E}">
        <p14:creationId xmlns:p14="http://schemas.microsoft.com/office/powerpoint/2010/main" val="329204137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   </a:t>
            </a:r>
            <a:r>
              <a:rPr lang="en-US" sz="2000" dirty="0">
                <a:solidFill>
                  <a:schemeClr val="tx1">
                    <a:lumMod val="75000"/>
                    <a:lumOff val="25000"/>
                  </a:schemeClr>
                </a:solidFill>
                <a:latin typeface="Liberation Mono"/>
              </a:rPr>
              <a:t>]</a:t>
            </a:r>
            <a:endParaRPr lang="en-IN" sz="2000" dirty="0">
              <a:solidFill>
                <a:schemeClr val="tx1">
                  <a:lumMod val="75000"/>
                  <a:lumOff val="25000"/>
                </a:schemeClr>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265801"/>
            <a:ext cx="1181010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START WITH </a:t>
            </a:r>
            <a:r>
              <a:rPr lang="en-IN" dirty="0">
                <a:solidFill>
                  <a:srgbClr val="990055"/>
                </a:solidFill>
                <a:latin typeface="Liberation Mono"/>
              </a:rPr>
              <a:t>10</a:t>
            </a:r>
            <a:r>
              <a:rPr lang="en-IN" dirty="0">
                <a:latin typeface="Liberation Mono"/>
              </a:rPr>
              <a:t> INCREMENT BY </a:t>
            </a:r>
            <a:r>
              <a:rPr lang="en-IN" dirty="0">
                <a:solidFill>
                  <a:srgbClr val="990055"/>
                </a:solidFill>
                <a:latin typeface="Liberation Mono"/>
              </a:rPr>
              <a:t>2</a:t>
            </a:r>
            <a:r>
              <a:rPr lang="en-IN" dirty="0">
                <a:latin typeface="Liberation Mono"/>
              </a:rPr>
              <a:t> MAXVALUE </a:t>
            </a:r>
            <a:r>
              <a:rPr lang="en-IN" dirty="0">
                <a:solidFill>
                  <a:srgbClr val="990055"/>
                </a:solidFill>
                <a:latin typeface="Liberation Mono"/>
              </a:rPr>
              <a:t>20</a:t>
            </a:r>
            <a:r>
              <a:rPr lang="en-IN" dirty="0">
                <a:latin typeface="Liberation Mono"/>
              </a:rPr>
              <a:t>  MINVALUE </a:t>
            </a:r>
            <a:r>
              <a:rPr lang="en-IN" dirty="0">
                <a:solidFill>
                  <a:srgbClr val="990055"/>
                </a:solidFill>
                <a:latin typeface="Liberation Mono"/>
              </a:rPr>
              <a:t>10</a:t>
            </a:r>
            <a:r>
              <a:rPr lang="en-IN" dirty="0">
                <a:latin typeface="Liberation Mono"/>
              </a:rPr>
              <a:t>  CYCLE;</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191345" y="260648"/>
            <a:ext cx="5328592"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
        <p:nvSpPr>
          <p:cNvPr id="4" name="TextBox 3">
            <a:extLst>
              <a:ext uri="{FF2B5EF4-FFF2-40B4-BE49-F238E27FC236}">
                <a16:creationId xmlns:a16="http://schemas.microsoft.com/office/drawing/2014/main" id="{718534F4-0F36-64F1-144C-7E0417E38AF9}"/>
              </a:ext>
            </a:extLst>
          </p:cNvPr>
          <p:cNvSpPr txBox="1"/>
          <p:nvPr/>
        </p:nvSpPr>
        <p:spPr>
          <a:xfrm>
            <a:off x="407368" y="883959"/>
            <a:ext cx="10873208" cy="3416320"/>
          </a:xfrm>
          <a:prstGeom prst="rect">
            <a:avLst/>
          </a:prstGeom>
          <a:noFill/>
        </p:spPr>
        <p:txBody>
          <a:bodyPr wrap="square">
            <a:spAutoFit/>
          </a:bodyPr>
          <a:lstStyle/>
          <a:p>
            <a:r>
              <a:rPr lang="en-IN" dirty="0">
                <a:latin typeface="Liberation Mono"/>
              </a:rPr>
              <a:t>CREATE ALIAS CONVERT_COUNTRY_CODE AS '</a:t>
            </a:r>
          </a:p>
          <a:p>
            <a:r>
              <a:rPr lang="en-IN" dirty="0">
                <a:latin typeface="Liberation Mono"/>
              </a:rPr>
              <a:t>    String </a:t>
            </a:r>
            <a:r>
              <a:rPr lang="en-IN" dirty="0" err="1">
                <a:latin typeface="Liberation Mono"/>
              </a:rPr>
              <a:t>convertCountryCode</a:t>
            </a:r>
            <a:r>
              <a:rPr lang="en-IN" dirty="0">
                <a:latin typeface="Liberation Mono"/>
              </a:rPr>
              <a:t>(String </a:t>
            </a:r>
            <a:r>
              <a:rPr lang="en-IN" dirty="0" err="1">
                <a:latin typeface="Liberation Mono"/>
              </a:rPr>
              <a:t>country_code</a:t>
            </a:r>
            <a:r>
              <a:rPr lang="en-IN" dirty="0">
                <a:latin typeface="Liberation Mono"/>
              </a:rPr>
              <a:t>) {</a:t>
            </a:r>
          </a:p>
          <a:p>
            <a:r>
              <a:rPr lang="en-IN" dirty="0">
                <a:latin typeface="Liberation Mono"/>
              </a:rPr>
              <a:t>        switch(</a:t>
            </a:r>
            <a:r>
              <a:rPr lang="en-IN" dirty="0" err="1">
                <a:latin typeface="Liberation Mono"/>
              </a:rPr>
              <a:t>country_code</a:t>
            </a:r>
            <a:r>
              <a:rPr lang="en-IN" dirty="0">
                <a:latin typeface="Liberation Mono"/>
              </a:rPr>
              <a:t>) {</a:t>
            </a:r>
          </a:p>
          <a:p>
            <a:r>
              <a:rPr lang="en-IN" dirty="0">
                <a:latin typeface="Liberation Mono"/>
              </a:rPr>
              <a:t>            case "UK": return "United Kingdom";</a:t>
            </a:r>
          </a:p>
          <a:p>
            <a:r>
              <a:rPr lang="en-IN" dirty="0">
                <a:latin typeface="Liberation Mono"/>
              </a:rPr>
              <a:t>            case "US": return "United States";</a:t>
            </a:r>
          </a:p>
          <a:p>
            <a:r>
              <a:rPr lang="en-IN" dirty="0">
                <a:latin typeface="Liberation Mono"/>
              </a:rPr>
              <a:t>            // Skipping the rest of the cases...</a:t>
            </a:r>
          </a:p>
          <a:p>
            <a:r>
              <a:rPr lang="en-IN" dirty="0">
                <a:latin typeface="Liberation Mono"/>
              </a:rPr>
              <a:t>            default: return </a:t>
            </a:r>
            <a:r>
              <a:rPr lang="en-IN" dirty="0" err="1">
                <a:latin typeface="Liberation Mono"/>
              </a:rPr>
              <a:t>country_code</a:t>
            </a:r>
            <a:r>
              <a:rPr lang="en-IN" dirty="0">
                <a:latin typeface="Liberation Mono"/>
              </a:rPr>
              <a:t>;</a:t>
            </a:r>
          </a:p>
          <a:p>
            <a:r>
              <a:rPr lang="en-IN" dirty="0">
                <a:latin typeface="Liberation Mono"/>
              </a:rPr>
              <a:t>        }</a:t>
            </a:r>
          </a:p>
          <a:p>
            <a:r>
              <a:rPr lang="en-IN" dirty="0">
                <a:latin typeface="Liberation Mono"/>
              </a:rPr>
              <a:t>    }</a:t>
            </a:r>
          </a:p>
          <a:p>
            <a:r>
              <a:rPr lang="en-IN" dirty="0">
                <a:latin typeface="Liberation Mono"/>
              </a:rPr>
              <a:t>';</a:t>
            </a:r>
          </a:p>
          <a:p>
            <a:endParaRPr lang="en-IN" dirty="0">
              <a:latin typeface="Liberation Mono"/>
            </a:endParaRPr>
          </a:p>
          <a:p>
            <a:r>
              <a:rPr lang="en-IN" dirty="0">
                <a:latin typeface="Liberation Mono"/>
              </a:rPr>
              <a:t>SELECT CONVERT_COUNTRY_CODE('UK');</a:t>
            </a:r>
          </a:p>
        </p:txBody>
      </p:sp>
      <p:sp>
        <p:nvSpPr>
          <p:cNvPr id="6" name="TextBox 5">
            <a:extLst>
              <a:ext uri="{FF2B5EF4-FFF2-40B4-BE49-F238E27FC236}">
                <a16:creationId xmlns:a16="http://schemas.microsoft.com/office/drawing/2014/main" id="{1B259286-5FF5-D5A5-E40B-FDEEB466B352}"/>
              </a:ext>
            </a:extLst>
          </p:cNvPr>
          <p:cNvSpPr txBox="1"/>
          <p:nvPr/>
        </p:nvSpPr>
        <p:spPr>
          <a:xfrm>
            <a:off x="407368" y="4515979"/>
            <a:ext cx="11161240" cy="2308324"/>
          </a:xfrm>
          <a:prstGeom prst="rect">
            <a:avLst/>
          </a:prstGeom>
          <a:noFill/>
        </p:spPr>
        <p:txBody>
          <a:bodyPr wrap="square">
            <a:spAutoFit/>
          </a:bodyPr>
          <a:lstStyle/>
          <a:p>
            <a:r>
              <a:rPr lang="en-IN" dirty="0"/>
              <a:t>CREATE ALIAS XXX AS '</a:t>
            </a:r>
          </a:p>
          <a:p>
            <a:r>
              <a:rPr lang="en-IN" dirty="0"/>
              <a:t>    String </a:t>
            </a:r>
            <a:r>
              <a:rPr lang="en-IN" dirty="0" err="1"/>
              <a:t>reverseString</a:t>
            </a:r>
            <a:r>
              <a:rPr lang="en-IN" dirty="0"/>
              <a:t>(String input) {</a:t>
            </a:r>
          </a:p>
          <a:p>
            <a:r>
              <a:rPr lang="en-IN" dirty="0"/>
              <a:t>        StringBuilder reversed = new StringBuilder(input);</a:t>
            </a:r>
          </a:p>
          <a:p>
            <a:r>
              <a:rPr lang="en-IN" dirty="0"/>
              <a:t>        return </a:t>
            </a:r>
            <a:r>
              <a:rPr lang="en-IN" dirty="0" err="1"/>
              <a:t>reversed.reverse</a:t>
            </a:r>
            <a:r>
              <a:rPr lang="en-IN" dirty="0"/>
              <a:t>().</a:t>
            </a:r>
            <a:r>
              <a:rPr lang="en-IN" dirty="0" err="1"/>
              <a:t>toString</a:t>
            </a:r>
            <a:r>
              <a:rPr lang="en-IN" dirty="0"/>
              <a:t>();</a:t>
            </a:r>
          </a:p>
          <a:p>
            <a:r>
              <a:rPr lang="en-IN" dirty="0"/>
              <a:t>    }</a:t>
            </a:r>
          </a:p>
          <a:p>
            <a:r>
              <a:rPr lang="en-IN" dirty="0"/>
              <a:t>';</a:t>
            </a:r>
          </a:p>
          <a:p>
            <a:endParaRPr lang="en-IN" dirty="0"/>
          </a:p>
          <a:p>
            <a:r>
              <a:rPr lang="en-IN" dirty="0"/>
              <a:t>SELECT XXX ('123');</a:t>
            </a:r>
          </a:p>
        </p:txBody>
      </p:sp>
    </p:spTree>
    <p:extLst>
      <p:ext uri="{BB962C8B-B14F-4D97-AF65-F5344CB8AC3E}">
        <p14:creationId xmlns:p14="http://schemas.microsoft.com/office/powerpoint/2010/main" val="4076487359"/>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2215991"/>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0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a:t>
            </a: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 VALUE },  . . . )	</a:t>
            </a:r>
          </a:p>
          <a:p>
            <a:pPr marL="457200" indent="-457200">
              <a:buFont typeface="+mj-lt"/>
              <a:buAutoNum type="arabicPeriod"/>
            </a:pP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REFERENCES refTableName ( refColumnName ) </a:t>
            </a:r>
          </a:p>
          <a:p>
            <a:r>
              <a:rPr lang="en-IN" sz="2000" dirty="0">
                <a:latin typeface="Liberation Mono"/>
                <a:cs typeface="Arial" panose="020B0604020202020204" pitchFamily="34" charset="0"/>
              </a:rPr>
              <a:t>                                 { ON DELETE { CASCADE  | SET NULL }  | ON UPDATE { CASCADE  | SET NULL } }</a:t>
            </a:r>
          </a:p>
        </p:txBody>
      </p:sp>
    </p:spTree>
    <p:extLst>
      <p:ext uri="{BB962C8B-B14F-4D97-AF65-F5344CB8AC3E}">
        <p14:creationId xmlns:p14="http://schemas.microsoft.com/office/powerpoint/2010/main" val="1650919100"/>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4007A6-2D6E-69A8-DB9B-0A583E8F3A33}"/>
              </a:ext>
            </a:extLst>
          </p:cNvPr>
          <p:cNvSpPr txBox="1"/>
          <p:nvPr/>
        </p:nvSpPr>
        <p:spPr>
          <a:xfrm>
            <a:off x="839416" y="2274838"/>
            <a:ext cx="8302151" cy="3139321"/>
          </a:xfrm>
          <a:prstGeom prst="rect">
            <a:avLst/>
          </a:prstGeom>
          <a:noFill/>
        </p:spPr>
        <p:txBody>
          <a:bodyPr wrap="square">
            <a:spAutoFit/>
          </a:bodyPr>
          <a:lstStyle/>
          <a:p>
            <a:r>
              <a:rPr lang="en-IN" dirty="0"/>
              <a:t>SELECT X FROM SYSTEM_RANGE(1, 10);</a:t>
            </a:r>
          </a:p>
          <a:p>
            <a:r>
              <a:rPr lang="en-IN" dirty="0"/>
              <a:t>-- 1, 2, 3, 4, 5, 6, 7, 8, 9, 10</a:t>
            </a:r>
          </a:p>
          <a:p>
            <a:endParaRPr lang="en-IN" dirty="0"/>
          </a:p>
          <a:p>
            <a:r>
              <a:rPr lang="en-IN" dirty="0"/>
              <a:t>SELECT X FROM SYSTEM_RANGE(1, 10, 2);</a:t>
            </a:r>
          </a:p>
          <a:p>
            <a:r>
              <a:rPr lang="en-IN" dirty="0"/>
              <a:t>-- 1, 3, 5, 7, 9</a:t>
            </a:r>
          </a:p>
          <a:p>
            <a:endParaRPr lang="en-IN" dirty="0"/>
          </a:p>
          <a:p>
            <a:r>
              <a:rPr lang="en-IN" dirty="0"/>
              <a:t>SELECT X FROM SYSTEM_RANGE(1, 10, -1);</a:t>
            </a:r>
          </a:p>
          <a:p>
            <a:r>
              <a:rPr lang="en-IN" dirty="0"/>
              <a:t>-- </a:t>
            </a:r>
            <a:r>
              <a:rPr lang="en-IN"/>
              <a:t>No rows</a:t>
            </a:r>
          </a:p>
          <a:p>
            <a:endParaRPr lang="en-IN" dirty="0"/>
          </a:p>
          <a:p>
            <a:r>
              <a:rPr lang="en-IN" dirty="0"/>
              <a:t>SELECT X FROM SYSTEM_RANGE(10, 2, -2);</a:t>
            </a:r>
          </a:p>
          <a:p>
            <a:r>
              <a:rPr lang="en-IN" dirty="0"/>
              <a:t>-- 10, 8, 6, 4, 2</a:t>
            </a:r>
          </a:p>
        </p:txBody>
      </p:sp>
    </p:spTree>
    <p:extLst>
      <p:ext uri="{BB962C8B-B14F-4D97-AF65-F5344CB8AC3E}">
        <p14:creationId xmlns:p14="http://schemas.microsoft.com/office/powerpoint/2010/main" val="362896418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defPPr>
              <a:defRPr lang="en-US"/>
            </a:defPPr>
            <a:lvl1pPr>
              <a:defRPr sz="2200" i="1">
                <a:solidFill>
                  <a:schemeClr val="tx1">
                    <a:lumMod val="75000"/>
                    <a:lumOff val="25000"/>
                  </a:schemeClr>
                </a:solidFill>
                <a:latin typeface="Liberation Mono"/>
              </a:defRPr>
            </a:lvl1pPr>
          </a:lstStyle>
          <a:p>
            <a:r>
              <a:rPr lang="en-IN" dirty="0"/>
              <a:t>VISIBLE </a:t>
            </a:r>
            <a:r>
              <a:rPr lang="en-IN" i="0" dirty="0"/>
              <a:t>|</a:t>
            </a:r>
            <a:r>
              <a:rPr lang="en-IN" dirty="0"/>
              <a:t> INVISIBLE</a:t>
            </a:r>
          </a:p>
        </p:txBody>
      </p:sp>
    </p:spTree>
    <p:extLst>
      <p:ext uri="{BB962C8B-B14F-4D97-AF65-F5344CB8AC3E}">
        <p14:creationId xmlns:p14="http://schemas.microsoft.com/office/powerpoint/2010/main" val="12408863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4581128"/>
            <a:ext cx="11665296" cy="200054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t>
            </a:r>
            <a:r>
              <a:rPr lang="en-US" b="0" i="0" dirty="0">
                <a:solidFill>
                  <a:srgbClr val="000000"/>
                </a:solidFill>
                <a:effectLst/>
                <a:latin typeface="Arial" panose="020B0604020202020204" pitchFamily="34" charset="0"/>
              </a:rPr>
              <a:t>set explicitly</a:t>
            </a:r>
            <a:r>
              <a:rPr lang="en-IN" dirty="0">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TO-DO </a:t>
            </a:r>
            <a:endParaRPr lang="en-US"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1" i="1" dirty="0">
                <a:latin typeface="Arial" panose="020B0604020202020204" pitchFamily="34" charset="0"/>
                <a:cs typeface="Arial" panose="020B0604020202020204" pitchFamily="34" charset="0"/>
              </a:rPr>
              <a:t>Identity</a:t>
            </a:r>
            <a:r>
              <a:rPr lang="en-US" dirty="0">
                <a:latin typeface="Arial" panose="020B0604020202020204" pitchFamily="34" charset="0"/>
                <a:cs typeface="Arial" panose="020B0604020202020204" pitchFamily="34" charset="0"/>
              </a:rPr>
              <a:t> column may not have DEFAULT expressions.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00E20371-1CB2-23B8-41CA-DC6861EE5E2D}"/>
              </a:ext>
            </a:extLst>
          </p:cNvPr>
          <p:cNvSpPr txBox="1"/>
          <p:nvPr/>
        </p:nvSpPr>
        <p:spPr>
          <a:xfrm>
            <a:off x="203967" y="3250149"/>
            <a:ext cx="11784066" cy="923330"/>
          </a:xfrm>
          <a:prstGeom prst="rect">
            <a:avLst/>
          </a:prstGeom>
          <a:noFill/>
        </p:spPr>
        <p:txBody>
          <a:bodyPr wrap="square">
            <a:spAutoFit/>
          </a:bodyPr>
          <a:lstStyle/>
          <a:p>
            <a:r>
              <a:rPr lang="en-US" dirty="0">
                <a:solidFill>
                  <a:schemeClr val="bg2">
                    <a:lumMod val="10000"/>
                  </a:schemeClr>
                </a:solidFill>
                <a:latin typeface="Arial" panose="020B0604020202020204" pitchFamily="34" charset="0"/>
                <a:cs typeface="Arial" panose="020B0604020202020204" pitchFamily="34" charset="0"/>
              </a:rPr>
              <a:t>A generated column is a type of column that stores values calculated from an expression applied to data in other columns of the same table. The value of a generated column cannot be altered manually and is automatically updated whenever the data it depends on changes.</a:t>
            </a:r>
          </a:p>
        </p:txBody>
      </p:sp>
    </p:spTree>
    <p:extLst>
      <p:ext uri="{BB962C8B-B14F-4D97-AF65-F5344CB8AC3E}">
        <p14:creationId xmlns:p14="http://schemas.microsoft.com/office/powerpoint/2010/main" val="112611292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911424" y="2996952"/>
            <a:ext cx="10936857"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 + comm));</a:t>
            </a:r>
          </a:p>
        </p:txBody>
      </p:sp>
      <p:sp>
        <p:nvSpPr>
          <p:cNvPr id="11" name="TextBox 10">
            <a:extLst>
              <a:ext uri="{FF2B5EF4-FFF2-40B4-BE49-F238E27FC236}">
                <a16:creationId xmlns:a16="http://schemas.microsoft.com/office/drawing/2014/main" id="{0AE19D8E-F5E0-B6EA-C9EA-204F9A9AD971}"/>
              </a:ext>
            </a:extLst>
          </p:cNvPr>
          <p:cNvSpPr txBox="1"/>
          <p:nvPr/>
        </p:nvSpPr>
        <p:spPr>
          <a:xfrm>
            <a:off x="407368" y="2276872"/>
            <a:ext cx="8423065"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a:pPr>
            <a:r>
              <a:rPr lang="en-IN" sz="2200" dirty="0"/>
              <a:t>GENERATED ALWAYS AS ( { generatedColumnExpression } )</a:t>
            </a:r>
          </a:p>
        </p:txBody>
      </p:sp>
      <p:sp>
        <p:nvSpPr>
          <p:cNvPr id="13" name="TextBox 12">
            <a:extLst>
              <a:ext uri="{FF2B5EF4-FFF2-40B4-BE49-F238E27FC236}">
                <a16:creationId xmlns:a16="http://schemas.microsoft.com/office/drawing/2014/main" id="{D55B48BB-61F9-5495-C912-C29BD20331FB}"/>
              </a:ext>
            </a:extLst>
          </p:cNvPr>
          <p:cNvSpPr txBox="1"/>
          <p:nvPr/>
        </p:nvSpPr>
        <p:spPr>
          <a:xfrm>
            <a:off x="911424" y="5426841"/>
            <a:ext cx="1093686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2" name="Group 1">
            <a:extLst>
              <a:ext uri="{FF2B5EF4-FFF2-40B4-BE49-F238E27FC236}">
                <a16:creationId xmlns:a16="http://schemas.microsoft.com/office/drawing/2014/main" id="{FA93D51E-0F9C-A282-BF18-6FEF3C79A60D}"/>
              </a:ext>
            </a:extLst>
          </p:cNvPr>
          <p:cNvGrpSpPr/>
          <p:nvPr/>
        </p:nvGrpSpPr>
        <p:grpSpPr>
          <a:xfrm>
            <a:off x="407368" y="4149080"/>
            <a:ext cx="11440916" cy="1058402"/>
            <a:chOff x="324728" y="3735415"/>
            <a:chExt cx="8495073" cy="1058402"/>
          </a:xfrm>
        </p:grpSpPr>
        <p:sp>
          <p:nvSpPr>
            <p:cNvPr id="12" name="TextBox 11">
              <a:extLst>
                <a:ext uri="{FF2B5EF4-FFF2-40B4-BE49-F238E27FC236}">
                  <a16:creationId xmlns:a16="http://schemas.microsoft.com/office/drawing/2014/main" id="{F24D08F1-AC92-762D-2DBB-0962AE746230}"/>
                </a:ext>
              </a:extLst>
            </p:cNvPr>
            <p:cNvSpPr txBox="1"/>
            <p:nvPr/>
          </p:nvSpPr>
          <p:spPr>
            <a:xfrm>
              <a:off x="324728" y="436293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pPr marL="457200" indent="-457200">
                <a:buFont typeface="+mj-lt"/>
                <a:buAutoNum type="arabicPeriod" startAt="2"/>
              </a:pPr>
              <a:r>
                <a:rPr lang="en-IN" sz="2200" dirty="0"/>
                <a:t>GENERATED ALWAYS AS ( { nextval('S1') } )</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3639692" y="3735415"/>
              <a:ext cx="2166179" cy="629974"/>
              <a:chOff x="3220727" y="3956375"/>
              <a:chExt cx="2166179" cy="629974"/>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3220727" y="4110168"/>
                <a:ext cx="454088" cy="476181"/>
                <a:chOff x="3220727" y="4110168"/>
                <a:chExt cx="454088"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3227952" y="4110168"/>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3220727" y="4110168"/>
                  <a:ext cx="454088"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3674814" y="3956375"/>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cxnSp>
        <p:nvCxnSpPr>
          <p:cNvPr id="6" name="Straight Connector 5">
            <a:extLst>
              <a:ext uri="{FF2B5EF4-FFF2-40B4-BE49-F238E27FC236}">
                <a16:creationId xmlns:a16="http://schemas.microsoft.com/office/drawing/2014/main" id="{76BC68CC-3A5C-F536-05C9-6860B8C90CD8}"/>
              </a:ext>
            </a:extLst>
          </p:cNvPr>
          <p:cNvCxnSpPr/>
          <p:nvPr/>
        </p:nvCxnSpPr>
        <p:spPr>
          <a:xfrm>
            <a:off x="407368" y="3789040"/>
            <a:ext cx="11440916" cy="0"/>
          </a:xfrm>
          <a:prstGeom prst="line">
            <a:avLst/>
          </a:prstGeom>
          <a:ln w="38100">
            <a:solidFill>
              <a:srgbClr val="00B0F0"/>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id="{D12D3955-2705-7766-E98B-268FD0D7A314}"/>
              </a:ext>
            </a:extLst>
          </p:cNvPr>
          <p:cNvGrpSpPr/>
          <p:nvPr/>
        </p:nvGrpSpPr>
        <p:grpSpPr>
          <a:xfrm rot="10800000">
            <a:off x="8452808" y="1311584"/>
            <a:ext cx="2088232" cy="873824"/>
            <a:chOff x="4783757" y="3969201"/>
            <a:chExt cx="2088232" cy="873824"/>
          </a:xfrm>
        </p:grpSpPr>
        <p:grpSp>
          <p:nvGrpSpPr>
            <p:cNvPr id="9" name="Group 8">
              <a:extLst>
                <a:ext uri="{FF2B5EF4-FFF2-40B4-BE49-F238E27FC236}">
                  <a16:creationId xmlns:a16="http://schemas.microsoft.com/office/drawing/2014/main" id="{96ADA8C2-F68A-E9DA-A748-7ABDF55C1574}"/>
                </a:ext>
              </a:extLst>
            </p:cNvPr>
            <p:cNvGrpSpPr/>
            <p:nvPr/>
          </p:nvGrpSpPr>
          <p:grpSpPr>
            <a:xfrm>
              <a:off x="4783757" y="4113769"/>
              <a:ext cx="454086" cy="729256"/>
              <a:chOff x="4783757" y="4113769"/>
              <a:chExt cx="454086" cy="729256"/>
            </a:xfrm>
          </p:grpSpPr>
          <p:cxnSp>
            <p:nvCxnSpPr>
              <p:cNvPr id="14" name="Straight Arrow Connector 13">
                <a:extLst>
                  <a:ext uri="{FF2B5EF4-FFF2-40B4-BE49-F238E27FC236}">
                    <a16:creationId xmlns:a16="http://schemas.microsoft.com/office/drawing/2014/main" id="{1ADB5667-CD3B-2296-FCC6-D629D2AA816C}"/>
                  </a:ext>
                </a:extLst>
              </p:cNvPr>
              <p:cNvCxnSpPr>
                <a:cxnSpLocks/>
              </p:cNvCxnSpPr>
              <p:nvPr/>
            </p:nvCxnSpPr>
            <p:spPr>
              <a:xfrm rot="10800000" flipV="1">
                <a:off x="4799856" y="4113769"/>
                <a:ext cx="0" cy="729256"/>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CD00A23-BB50-C070-A7E3-471BEAC4141A}"/>
                  </a:ext>
                </a:extLst>
              </p:cNvPr>
              <p:cNvCxnSpPr>
                <a:cxnSpLocks/>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10" name="TextBox 9">
              <a:extLst>
                <a:ext uri="{FF2B5EF4-FFF2-40B4-BE49-F238E27FC236}">
                  <a16:creationId xmlns:a16="http://schemas.microsoft.com/office/drawing/2014/main" id="{30371B37-3EE4-2921-EA9D-E4AACBE2B21D}"/>
                </a:ext>
              </a:extLst>
            </p:cNvPr>
            <p:cNvSpPr txBox="1"/>
            <p:nvPr/>
          </p:nvSpPr>
          <p:spPr>
            <a:xfrm rot="10800000">
              <a:off x="5159896" y="3969201"/>
              <a:ext cx="1712093"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 </a:t>
            </a:r>
            <a:r>
              <a:rPr lang="en-US" sz="2000" dirty="0">
                <a:latin typeface="Liberation Mono"/>
              </a:rPr>
              <a:t>[</a:t>
            </a:r>
            <a:r>
              <a:rPr lang="en-US" sz="2000" i="1" dirty="0">
                <a:solidFill>
                  <a:schemeClr val="accent4">
                    <a:lumMod val="50000"/>
                  </a:schemeClr>
                </a:solidFill>
                <a:latin typeface="Liberation Mono"/>
              </a:rPr>
              <a:t> </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810106"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solidFill>
                <a:srgbClr val="0077A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171CA693-7448-FB8B-1764-14AF9D092E5B}"/>
              </a:ext>
            </a:extLst>
          </p:cNvPr>
          <p:cNvSpPr txBox="1"/>
          <p:nvPr/>
        </p:nvSpPr>
        <p:spPr>
          <a:xfrm>
            <a:off x="335360" y="5013176"/>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rgbClr val="000000"/>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by default as identity</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62789"/>
            <a:ext cx="1152128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06386"/>
            <a:ext cx="6096000" cy="2215991"/>
          </a:xfrm>
          <a:prstGeom prst="rect">
            <a:avLst/>
          </a:prstGeom>
          <a:noFill/>
        </p:spPr>
        <p:txBody>
          <a:bodyPr wrap="square">
            <a:spAutoFit/>
          </a:bodyPr>
          <a:lstStyle/>
          <a:p>
            <a:r>
              <a:rPr lang="en-US" sz="2200" i="1" dirty="0">
                <a:solidFill>
                  <a:schemeClr val="accent4">
                    <a:lumMod val="50000"/>
                  </a:schemeClr>
                </a:solidFill>
                <a:latin typeface="Liberation Mono"/>
              </a:rPr>
              <a:t>sequenceOption</a:t>
            </a:r>
          </a:p>
          <a:p>
            <a:endParaRPr lang="en-US" sz="800" i="1" dirty="0">
              <a:solidFill>
                <a:schemeClr val="accent4">
                  <a:lumMod val="50000"/>
                </a:schemeClr>
              </a:solidFill>
              <a:latin typeface="Liberation Mono"/>
            </a:endParaRPr>
          </a:p>
          <a:p>
            <a:pPr marL="622300" indent="-457200">
              <a:buAutoNum type="arabicPeriod"/>
            </a:pPr>
            <a:r>
              <a:rPr lang="en-US" sz="1800" dirty="0">
                <a:solidFill>
                  <a:srgbClr val="000000"/>
                </a:solidFill>
                <a:latin typeface="Liberation Mono"/>
              </a:rPr>
              <a:t>START WITH long</a:t>
            </a:r>
          </a:p>
          <a:p>
            <a:pPr marL="622300" indent="-457200">
              <a:buAutoNum type="arabicPeriod"/>
            </a:pPr>
            <a:r>
              <a:rPr lang="en-US" sz="1800" dirty="0">
                <a:solidFill>
                  <a:srgbClr val="000000"/>
                </a:solidFill>
                <a:latin typeface="Liberation Mono"/>
              </a:rPr>
              <a:t>INCREMENT BY long</a:t>
            </a:r>
          </a:p>
          <a:p>
            <a:pPr marL="622300" indent="-457200">
              <a:buAutoNum type="arabicPeriod"/>
            </a:pPr>
            <a:r>
              <a:rPr lang="en-US" sz="1800" dirty="0">
                <a:solidFill>
                  <a:srgbClr val="000000"/>
                </a:solidFill>
                <a:latin typeface="Liberation Mono"/>
              </a:rPr>
              <a:t>MAXVALUE long</a:t>
            </a:r>
          </a:p>
          <a:p>
            <a:pPr marL="622300" indent="-457200">
              <a:buAutoNum type="arabicPeriod"/>
            </a:pPr>
            <a:r>
              <a:rPr lang="en-US" sz="1800" dirty="0">
                <a:solidFill>
                  <a:srgbClr val="000000"/>
                </a:solidFill>
                <a:latin typeface="Liberation Mono"/>
              </a:rPr>
              <a:t>MINVALUE long</a:t>
            </a:r>
          </a:p>
          <a:p>
            <a:pPr marL="622300" indent="-457200">
              <a:buAutoNum type="arabicPeriod"/>
            </a:pPr>
            <a:r>
              <a:rPr lang="en-US" sz="1800" dirty="0">
                <a:solidFill>
                  <a:srgbClr val="000000"/>
                </a:solidFill>
                <a:latin typeface="Liberation Mono"/>
              </a:rPr>
              <a:t>CACHE long</a:t>
            </a:r>
          </a:p>
          <a:p>
            <a:pPr marL="6223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157192"/>
            <a:ext cx="11665296" cy="160043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endParaRPr lang="en-US" sz="800" b="0" i="0" dirty="0">
              <a:solidFill>
                <a:srgbClr val="000000"/>
              </a:solidFill>
              <a:effectLst/>
              <a:latin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endParaRPr lang="en-US" sz="800" dirty="0">
              <a:solidFill>
                <a:srgbClr val="000000"/>
              </a:solidFill>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129406"/>
            <a:ext cx="8198078" cy="769441"/>
          </a:xfrm>
          <a:prstGeom prst="rect">
            <a:avLst/>
          </a:prstGeom>
          <a:solidFill>
            <a:schemeClr val="accent1">
              <a:lumMod val="50000"/>
            </a:schemeClr>
          </a:solidFill>
        </p:spPr>
        <p:txBody>
          <a:bodyPr wrap="none">
            <a:spAutoFit/>
          </a:bodyPr>
          <a:lstStyle/>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Home/Desktop/</a:t>
            </a:r>
            <a:r>
              <a:rPr lang="en-IN" dirty="0" err="1">
                <a:solidFill>
                  <a:srgbClr val="FFFF00"/>
                </a:solidFill>
                <a:latin typeface="Consolas" panose="020B0609020204030204" pitchFamily="49" charset="0"/>
                <a:ea typeface="Calibri" panose="020F0502020204030204" pitchFamily="34" charset="0"/>
              </a:rPr>
              <a:t>noSQL</a:t>
            </a:r>
            <a:r>
              <a:rPr lang="en-IN" dirty="0">
                <a:solidFill>
                  <a:srgbClr val="FFFF00"/>
                </a:solidFill>
                <a:latin typeface="Consolas" panose="020B0609020204030204" pitchFamily="49" charset="0"/>
                <a:ea typeface="Calibri" panose="020F0502020204030204" pitchFamily="34" charset="0"/>
              </a:rPr>
              <a:t>/h2-2023-09-17/bin$ ./h2.sh</a:t>
            </a:r>
          </a:p>
          <a:p>
            <a:pPr marL="171450" indent="-171450">
              <a:buFont typeface="Wingdings" panose="05000000000000000000" pitchFamily="2" charset="2"/>
              <a:buChar char="v"/>
            </a:pPr>
            <a:endParaRPr lang="en-IN" sz="800" dirty="0">
              <a:solidFill>
                <a:srgbClr val="FFFF00"/>
              </a:solidFill>
              <a:latin typeface="Consolas" panose="020B0609020204030204" pitchFamily="49" charset="0"/>
              <a:ea typeface="Calibri" panose="020F0502020204030204" pitchFamily="34" charset="0"/>
            </a:endParaRPr>
          </a:p>
          <a:p>
            <a:pPr marL="285750" indent="-285750">
              <a:buFont typeface="Wingdings" panose="05000000000000000000" pitchFamily="2" charset="2"/>
              <a:buChar char="v"/>
            </a:pPr>
            <a:r>
              <a:rPr lang="en-IN" dirty="0">
                <a:solidFill>
                  <a:srgbClr val="FFFF00"/>
                </a:solidFill>
                <a:latin typeface="Consolas" panose="020B0609020204030204" pitchFamily="49" charset="0"/>
                <a:ea typeface="Calibri" panose="020F0502020204030204" pitchFamily="34" charset="0"/>
              </a:rPr>
              <a:t>GOTO </a:t>
            </a:r>
            <a:r>
              <a:rPr lang="pt-BR" dirty="0">
                <a:solidFill>
                  <a:srgbClr val="FFFF00"/>
                </a:solidFill>
                <a:latin typeface="Consolas" panose="020B0609020204030204" pitchFamily="49" charset="0"/>
                <a:ea typeface="Calibri" panose="020F0502020204030204" pitchFamily="34" charset="0"/>
              </a:rPr>
              <a:t>C:\Program Files (x86)\H2\bin\h2.bat (run the .bat file)</a:t>
            </a:r>
            <a:endParaRPr lang="en-IN"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028253"/>
            <a:ext cx="7344816" cy="5514469"/>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220211" y="5053816"/>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
        <p:nvSpPr>
          <p:cNvPr id="5" name="TextBox 4">
            <a:extLst>
              <a:ext uri="{FF2B5EF4-FFF2-40B4-BE49-F238E27FC236}">
                <a16:creationId xmlns:a16="http://schemas.microsoft.com/office/drawing/2014/main" id="{7E4F9F51-0A95-EA91-BBE3-3ABA758F321C}"/>
              </a:ext>
            </a:extLst>
          </p:cNvPr>
          <p:cNvSpPr txBox="1"/>
          <p:nvPr/>
        </p:nvSpPr>
        <p:spPr>
          <a:xfrm>
            <a:off x="7847551" y="1844824"/>
            <a:ext cx="2568930" cy="400110"/>
          </a:xfrm>
          <a:prstGeom prst="rect">
            <a:avLst/>
          </a:prstGeom>
          <a:noFill/>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CALL</a:t>
            </a:r>
            <a:r>
              <a:rPr lang="en-IN" dirty="0">
                <a:latin typeface="Liberation Mono"/>
              </a:rPr>
              <a:t> SCHEMA();</a:t>
            </a: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nextval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TextBox 2">
            <a:extLst>
              <a:ext uri="{FF2B5EF4-FFF2-40B4-BE49-F238E27FC236}">
                <a16:creationId xmlns:a16="http://schemas.microsoft.com/office/drawing/2014/main" id="{9118F22A-9D9A-2081-34DA-09F2B62271F1}"/>
              </a:ext>
            </a:extLst>
          </p:cNvPr>
          <p:cNvSpPr txBox="1"/>
          <p:nvPr/>
        </p:nvSpPr>
        <p:spPr>
          <a:xfrm>
            <a:off x="335360" y="501317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76918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generated always as nextval</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a:t>
            </a:r>
            <a:r>
              <a:rPr lang="en-US" sz="2000" dirty="0">
                <a:latin typeface="Liberation Mono"/>
              </a:rPr>
              <a:t>'</a:t>
            </a:r>
            <a:r>
              <a:rPr lang="en-IN" sz="2000" i="1" dirty="0">
                <a:solidFill>
                  <a:srgbClr val="39AE0A"/>
                </a:solidFill>
                <a:latin typeface="Liberation Mono"/>
              </a:rPr>
              <a:t>sequenceName</a:t>
            </a:r>
            <a:r>
              <a:rPr lang="en-US" sz="2000" dirty="0">
                <a:latin typeface="Liberation Mono"/>
              </a:rPr>
              <a:t>'</a:t>
            </a:r>
            <a:r>
              <a:rPr lang="en-IN" sz="2000" dirty="0">
                <a:solidFill>
                  <a:srgbClr val="000000"/>
                </a:solidFill>
                <a:latin typeface="Liberation Mono"/>
              </a:rPr>
              <a:t>)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chemeClr val="tx1">
                    <a:lumMod val="75000"/>
                    <a:lumOff val="25000"/>
                  </a:schemeClr>
                </a:solidFill>
                <a:latin typeface="Liberation Mono"/>
              </a:rPr>
              <a:t>GENERATED ALWAYS AS ( </a:t>
            </a:r>
            <a:r>
              <a:rPr lang="en-IN" sz="2200" i="1" dirty="0">
                <a:solidFill>
                  <a:schemeClr val="tx1">
                    <a:lumMod val="75000"/>
                    <a:lumOff val="25000"/>
                  </a:schemeClr>
                </a:solidFill>
                <a:latin typeface="Liberation Mono"/>
              </a:rPr>
              <a:t>nextval(</a:t>
            </a:r>
            <a:r>
              <a:rPr lang="en-US" sz="2200" dirty="0">
                <a:solidFill>
                  <a:schemeClr val="tx1">
                    <a:lumMod val="75000"/>
                    <a:lumOff val="25000"/>
                  </a:schemeClr>
                </a:solidFill>
                <a:latin typeface="Liberation Mono"/>
              </a:rPr>
              <a:t>'</a:t>
            </a:r>
            <a:r>
              <a:rPr lang="en-IN" sz="2200" i="1" dirty="0">
                <a:solidFill>
                  <a:srgbClr val="39AE0A"/>
                </a:solidFill>
                <a:latin typeface="Liberation Mono"/>
              </a:rPr>
              <a:t>sequenceName</a:t>
            </a:r>
            <a:r>
              <a:rPr lang="en-US" sz="2200" dirty="0">
                <a:solidFill>
                  <a:schemeClr val="tx1">
                    <a:lumMod val="75000"/>
                    <a:lumOff val="25000"/>
                  </a:schemeClr>
                </a:solidFill>
                <a:latin typeface="Liberation Mono"/>
              </a:rPr>
              <a:t>'</a:t>
            </a:r>
            <a:r>
              <a:rPr lang="en-IN" sz="2200" i="1" dirty="0">
                <a:solidFill>
                  <a:schemeClr val="tx1">
                    <a:lumMod val="75000"/>
                    <a:lumOff val="25000"/>
                  </a:schemeClr>
                </a:solidFill>
                <a:latin typeface="Liberation Mono"/>
              </a:rPr>
              <a:t>)</a:t>
            </a:r>
            <a:r>
              <a:rPr lang="en-IN" sz="2200" dirty="0">
                <a:solidFill>
                  <a:schemeClr val="tx1">
                    <a:lumMod val="75000"/>
                    <a:lumOff val="25000"/>
                  </a:schemeClr>
                </a:solidFill>
                <a:latin typeface="Liberation Mono"/>
              </a:rPr>
              <a:t> )</a:t>
            </a:r>
            <a:endParaRPr lang="en-IN" sz="2200" dirty="0">
              <a:solidFill>
                <a:schemeClr val="tx1">
                  <a:lumMod val="75000"/>
                  <a:lumOff val="25000"/>
                </a:schemeClr>
              </a:solidFill>
            </a:endParaRPr>
          </a:p>
        </p:txBody>
      </p:sp>
      <p:grpSp>
        <p:nvGrpSpPr>
          <p:cNvPr id="2" name="Group 1">
            <a:extLst>
              <a:ext uri="{FF2B5EF4-FFF2-40B4-BE49-F238E27FC236}">
                <a16:creationId xmlns:a16="http://schemas.microsoft.com/office/drawing/2014/main" id="{7FFC916E-84A0-EA9D-CE50-3D3290B3FC0F}"/>
              </a:ext>
            </a:extLst>
          </p:cNvPr>
          <p:cNvGrpSpPr/>
          <p:nvPr/>
        </p:nvGrpSpPr>
        <p:grpSpPr>
          <a:xfrm>
            <a:off x="334963" y="2564904"/>
            <a:ext cx="11521280" cy="1015663"/>
            <a:chOff x="334963" y="3233160"/>
            <a:chExt cx="11521280" cy="1015663"/>
          </a:xfrm>
        </p:grpSpPr>
        <p:sp>
          <p:nvSpPr>
            <p:cNvPr id="13" name="TextBox 12">
              <a:extLst>
                <a:ext uri="{FF2B5EF4-FFF2-40B4-BE49-F238E27FC236}">
                  <a16:creationId xmlns:a16="http://schemas.microsoft.com/office/drawing/2014/main" id="{D55B48BB-61F9-5495-C912-C29BD20331FB}"/>
                </a:ext>
              </a:extLst>
            </p:cNvPr>
            <p:cNvSpPr txBox="1"/>
            <p:nvPr/>
          </p:nvSpPr>
          <p:spPr>
            <a:xfrm>
              <a:off x="334963" y="3879491"/>
              <a:ext cx="11521280"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i="1" dirty="0">
                  <a:solidFill>
                    <a:srgbClr val="FD8603"/>
                  </a:solidFill>
                  <a:latin typeface="Liberation Mono"/>
                </a:rPr>
                <a:t>nextval</a:t>
              </a:r>
              <a:r>
                <a:rPr lang="en-US" dirty="0">
                  <a:latin typeface="Liberation Mono"/>
                </a:rPr>
                <a:t>('S1'))</a:t>
              </a:r>
              <a:r>
                <a:rPr lang="en-IN" dirty="0">
                  <a:latin typeface="Liberation Mono"/>
                </a:rPr>
                <a:t>);</a:t>
              </a: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6960096" y="3233160"/>
              <a:ext cx="2117414" cy="646331"/>
              <a:chOff x="4639741" y="3978930"/>
              <a:chExt cx="2117414"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639741" y="4149080"/>
                <a:ext cx="454086" cy="476181"/>
                <a:chOff x="4639741" y="4149080"/>
                <a:chExt cx="454086" cy="476181"/>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655840" y="4149080"/>
                  <a:ext cx="0" cy="476181"/>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a:cxnSpLocks/>
                </p:cNvCxnSpPr>
                <p:nvPr/>
              </p:nvCxnSpPr>
              <p:spPr>
                <a:xfrm>
                  <a:off x="4639741"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045063" y="3978930"/>
                <a:ext cx="1712092" cy="369332"/>
              </a:xfrm>
              <a:prstGeom prst="rect">
                <a:avLst/>
              </a:prstGeom>
              <a:noFill/>
            </p:spPr>
            <p:txBody>
              <a:bodyPr wrap="square">
                <a:spAutoFit/>
              </a:bodyPr>
              <a:lstStyle/>
              <a:p>
                <a:r>
                  <a:rPr lang="en-US" dirty="0">
                    <a:solidFill>
                      <a:srgbClr val="C00000"/>
                    </a:solidFill>
                    <a:latin typeface="Liberation Mono"/>
                  </a:rPr>
                  <a:t>S1 is SEQUENCE</a:t>
                </a:r>
                <a:endParaRPr lang="en-IN" dirty="0">
                  <a:solidFill>
                    <a:srgbClr val="C00000"/>
                  </a:solidFill>
                </a:endParaRPr>
              </a:p>
            </p:txBody>
          </p:sp>
        </p:grpSp>
      </p:grpSp>
    </p:spTree>
    <p:extLst>
      <p:ext uri="{BB962C8B-B14F-4D97-AF65-F5344CB8AC3E}">
        <p14:creationId xmlns:p14="http://schemas.microsoft.com/office/powerpoint/2010/main" val="235241587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30887"/>
          </a:xfrm>
          <a:prstGeom prst="rect">
            <a:avLst/>
          </a:prstGeom>
          <a:noFill/>
        </p:spPr>
        <p:txBody>
          <a:bodyPr wrap="square">
            <a:spAutoFit/>
          </a:bodyPr>
          <a:lstStyle>
            <a:defPPr>
              <a:defRPr lang="en-US"/>
            </a:defPPr>
            <a:lvl1pPr>
              <a:defRPr sz="2100" i="1">
                <a:solidFill>
                  <a:schemeClr val="tx1">
                    <a:lumMod val="75000"/>
                    <a:lumOff val="25000"/>
                  </a:schemeClr>
                </a:solidFill>
                <a:latin typeface="Liberation Mono"/>
              </a:defRPr>
            </a:lvl1pPr>
          </a:lstStyle>
          <a:p>
            <a:r>
              <a:rPr lang="en-IN" sz="2200" dirty="0"/>
              <a:t>(columnName baseDataType ARRAY [size]</a:t>
            </a:r>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chemeClr val="accent6">
                    <a:lumMod val="60000"/>
                    <a:lumOff val="40000"/>
                  </a:schemeClr>
                </a:solidFill>
                <a:latin typeface="Liberation Mono"/>
              </a:rPr>
              <a:t>TRUE</a:t>
            </a:r>
            <a:r>
              <a:rPr lang="en-US" dirty="0">
                <a:latin typeface="Liberation Mono"/>
              </a:rPr>
              <a:t>, </a:t>
            </a:r>
            <a:r>
              <a:rPr lang="en-US" dirty="0">
                <a:solidFill>
                  <a:schemeClr val="accent6">
                    <a:lumMod val="60000"/>
                    <a:lumOff val="40000"/>
                  </a:schemeClr>
                </a:solidFill>
                <a:latin typeface="Liberation Mono"/>
              </a:rPr>
              <a:t>FALSE</a:t>
            </a:r>
            <a:r>
              <a:rPr lang="en-US" dirty="0">
                <a:latin typeface="Liberation Mono"/>
              </a:rPr>
              <a:t>],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array functions</a:t>
            </a:r>
          </a:p>
        </p:txBody>
      </p:sp>
    </p:spTree>
    <p:extLst>
      <p:ext uri="{BB962C8B-B14F-4D97-AF65-F5344CB8AC3E}">
        <p14:creationId xmlns:p14="http://schemas.microsoft.com/office/powerpoint/2010/main" val="63519731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766523777"/>
              </p:ext>
            </p:extLst>
          </p:nvPr>
        </p:nvGraphicFramePr>
        <p:xfrm>
          <a:off x="191344" y="706204"/>
          <a:ext cx="11763149" cy="5890435"/>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endParaRPr kumimoji="0" lang="en-US" sz="600" kern="1200" dirty="0">
                        <a:solidFill>
                          <a:schemeClr val="tx1"/>
                        </a:solidFill>
                        <a:latin typeface="Liberation Mono"/>
                        <a:ea typeface="+mn-ea"/>
                        <a:cs typeface="+mn-cs"/>
                      </a:endParaRP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CARDINALITY</a:t>
                      </a:r>
                      <a:r>
                        <a:rPr kumimoji="0" lang="en-US" sz="1800" kern="1200" dirty="0">
                          <a:solidFill>
                            <a:schemeClr val="tx1"/>
                          </a:solidFill>
                          <a:latin typeface="Liberation Mono"/>
                          <a:ea typeface="+mn-ea"/>
                          <a:cs typeface="+mn-cs"/>
                        </a:rPr>
                        <a:t>( arrayExpression )</a:t>
                      </a:r>
                    </a:p>
                    <a:p>
                      <a:pPr>
                        <a:spcAft>
                          <a:spcPts val="0"/>
                        </a:spcAft>
                      </a:pPr>
                      <a:r>
                        <a:rPr kumimoji="0" lang="en-US"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ARRAY_LENGTH</a:t>
                      </a:r>
                      <a:r>
                        <a:rPr kumimoji="0" lang="en-US" sz="1800" kern="1200" dirty="0">
                          <a:solidFill>
                            <a:schemeClr val="tx1"/>
                          </a:solidFill>
                          <a:latin typeface="Liberation Mono"/>
                          <a:ea typeface="+mn-ea"/>
                          <a:cs typeface="+mn-cs"/>
                        </a:rPr>
                        <a:t>( arrayExpression )</a:t>
                      </a:r>
                    </a:p>
                    <a:p>
                      <a:pPr>
                        <a:spcAft>
                          <a:spcPts val="0"/>
                        </a:spcAft>
                      </a:pPr>
                      <a:endParaRPr kumimoji="0" lang="en-US" sz="6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length of an array or JSON array. Returns NULL if the specified array is NULL.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ARRAY_CONTAINS </a:t>
                      </a:r>
                      <a:r>
                        <a:rPr kumimoji="0" lang="en-US" sz="1800" kern="1200" dirty="0">
                          <a:solidFill>
                            <a:schemeClr val="tx1"/>
                          </a:solidFill>
                          <a:latin typeface="Liberation Mono"/>
                          <a:ea typeface="+mn-ea"/>
                          <a:cs typeface="+mn-cs"/>
                        </a:rPr>
                        <a:t>( arrayExpression , value )</a:t>
                      </a:r>
                      <a:endParaRPr kumimoji="0" lang="en-IN" sz="1800" kern="1200" dirty="0">
                        <a:solidFill>
                          <a:schemeClr val="tx1"/>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a boolean TRUE if the array contains the value or FALSE if it does not contain it. Returns NULL if the specified array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577364">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6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803A69"/>
                          </a:solidFill>
                          <a:latin typeface="Liberation Mono"/>
                          <a:ea typeface="+mn-ea"/>
                          <a:cs typeface="+mn-cs"/>
                        </a:rPr>
                        <a:t>  ARRAY_APPEND </a:t>
                      </a:r>
                      <a:r>
                        <a:rPr kumimoji="0" lang="en-US" sz="1800" kern="1200" dirty="0">
                          <a:solidFill>
                            <a:schemeClr val="tx1"/>
                          </a:solidFill>
                          <a:latin typeface="Liberation Mono"/>
                          <a:ea typeface="+mn-ea"/>
                          <a:cs typeface="+mn-cs"/>
                        </a:rPr>
                        <a:t>( arrayExpression , value )    </a:t>
                      </a:r>
                      <a:endParaRPr kumimoji="0" lang="en-US" sz="18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803A69"/>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rgbClr val="803A69"/>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kern="1200" dirty="0">
                          <a:solidFill>
                            <a:srgbClr val="FF0000"/>
                          </a:solidFill>
                          <a:latin typeface="Liberation Mono"/>
                          <a:ea typeface="+mn-ea"/>
                          <a:cs typeface="+mn-cs"/>
                        </a:rPr>
                        <a:t>Deprecated</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Append an element to the end of an array. Returns NULL if any parameter is NULL.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600" b="1" kern="1200" dirty="0">
                        <a:solidFill>
                          <a:srgbClr val="FF0000"/>
                        </a:solidFill>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US" sz="1800" kern="1200" dirty="0">
                          <a:solidFill>
                            <a:srgbClr val="803A69"/>
                          </a:solidFill>
                          <a:latin typeface="Liberation Mono"/>
                          <a:ea typeface="+mn-ea"/>
                          <a:cs typeface="+mn-cs"/>
                        </a:rPr>
                        <a:t>ARRAY_SLICE</a:t>
                      </a:r>
                      <a:r>
                        <a:rPr kumimoji="0" lang="en-US" sz="1800" kern="1200" dirty="0">
                          <a:solidFill>
                            <a:schemeClr val="tx1"/>
                          </a:solidFill>
                          <a:latin typeface="Liberation Mono"/>
                          <a:ea typeface="+mn-ea"/>
                          <a:cs typeface="+mn-cs"/>
                        </a:rPr>
                        <a:t>(arrayExpression, </a:t>
                      </a:r>
                      <a:r>
                        <a:rPr lang="en-US" sz="1800" kern="1200" dirty="0">
                          <a:solidFill>
                            <a:srgbClr val="990055"/>
                          </a:solidFill>
                          <a:latin typeface="Liberation Mono"/>
                          <a:ea typeface="+mn-ea"/>
                          <a:cs typeface="+mn-cs"/>
                        </a:rPr>
                        <a:t>lowerBoundInt</a:t>
                      </a:r>
                      <a:r>
                        <a:rPr kumimoji="0" lang="en-US" sz="1800" kern="1200" dirty="0">
                          <a:solidFill>
                            <a:schemeClr val="tx1"/>
                          </a:solidFill>
                          <a:latin typeface="Liberation Mono"/>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latin typeface="Liberation Mono"/>
                          <a:ea typeface="+mn-ea"/>
                          <a:cs typeface="+mn-cs"/>
                        </a:rPr>
                        <a:t>                            </a:t>
                      </a:r>
                      <a:r>
                        <a:rPr lang="en-US" sz="1800" kern="1200" dirty="0">
                          <a:solidFill>
                            <a:srgbClr val="990055"/>
                          </a:solidFill>
                          <a:latin typeface="Liberation Mono"/>
                          <a:ea typeface="+mn-ea"/>
                          <a:cs typeface="+mn-cs"/>
                        </a:rPr>
                        <a:t>upperBoundInt</a:t>
                      </a:r>
                      <a:r>
                        <a:rPr kumimoji="0" lang="en-US" sz="1800" kern="1200" dirty="0">
                          <a:solidFill>
                            <a:schemeClr val="tx1"/>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6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elements from the array as specified by the lower and upper bound parameters. Both parameters are inclusive and the first element has index 1, i.e. ARRAY_SLICE(a, 2, 2) has only the second element. Returns NULL if any parameter is NULL or if an index is out of bounds.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1"/>
                          </a:solidFill>
                          <a:latin typeface="Liberation Mono"/>
                          <a:ea typeface="+mn-ea"/>
                          <a:cs typeface="+mn-cs"/>
                        </a:rPr>
                        <a:t>  </a:t>
                      </a:r>
                      <a:r>
                        <a:rPr kumimoji="0" lang="en-IN" sz="1800" kern="1200" dirty="0">
                          <a:solidFill>
                            <a:srgbClr val="803A69"/>
                          </a:solidFill>
                          <a:latin typeface="Liberation Mono"/>
                          <a:ea typeface="+mn-ea"/>
                          <a:cs typeface="+mn-cs"/>
                        </a:rPr>
                        <a:t>TRIM_ARRAY</a:t>
                      </a:r>
                      <a:r>
                        <a:rPr kumimoji="0" lang="en-IN" sz="1800" kern="1200" dirty="0">
                          <a:solidFill>
                            <a:schemeClr val="tx1"/>
                          </a:solidFill>
                          <a:latin typeface="Liberation Mono"/>
                          <a:ea typeface="+mn-ea"/>
                          <a:cs typeface="+mn-cs"/>
                        </a:rPr>
                        <a:t>(arrayExpression, </a:t>
                      </a:r>
                      <a:r>
                        <a:rPr kumimoji="0" lang="en-IN" sz="1800" kern="1200" dirty="0">
                          <a:solidFill>
                            <a:srgbClr val="990055"/>
                          </a:solidFill>
                          <a:latin typeface="Liberation Mono"/>
                          <a:ea typeface="+mn-ea"/>
                          <a:cs typeface="+mn-cs"/>
                        </a:rPr>
                        <a:t>int</a:t>
                      </a:r>
                      <a:r>
                        <a:rPr kumimoji="0" lang="en-IN" sz="1800" kern="1200" dirty="0">
                          <a:solidFill>
                            <a:schemeClr val="tx1"/>
                          </a:solidFill>
                          <a:latin typeface="Liberation Mono"/>
                          <a:ea typeface="+mn-ea"/>
                          <a:cs typeface="+mn-cs"/>
                        </a:rPr>
                        <a:t>)</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the specified number of elements from the end of the array. Returns NULL if second parameter is NULL or if first parameter is NULL and second parameter is not negative. Throws exception if second parameter is negative or larger than number of elements in array. Otherwise returns the truncated array.</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959355323"/>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array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39973938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memory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a:t>
            </a:r>
          </a:p>
        </p:txBody>
      </p:sp>
      <p:sp>
        <p:nvSpPr>
          <p:cNvPr id="3" name="TextBox 2">
            <a:extLst>
              <a:ext uri="{FF2B5EF4-FFF2-40B4-BE49-F238E27FC236}">
                <a16:creationId xmlns:a16="http://schemas.microsoft.com/office/drawing/2014/main" id="{87EAB92B-F0CE-005F-4CA8-5C7ECEBFA3C9}"/>
              </a:ext>
            </a:extLst>
          </p:cNvPr>
          <p:cNvSpPr txBox="1"/>
          <p:nvPr/>
        </p:nvSpPr>
        <p:spPr>
          <a:xfrm>
            <a:off x="335360" y="5373216"/>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MEMORY table </a:t>
            </a:r>
            <a:r>
              <a:rPr lang="en-US" b="1" i="0" dirty="0">
                <a:solidFill>
                  <a:srgbClr val="000000"/>
                </a:solidFill>
                <a:effectLst/>
                <a:latin typeface="Arial" panose="020B0604020202020204" pitchFamily="34" charset="0"/>
              </a:rPr>
              <a:t>will be present but the data will be lost</a:t>
            </a:r>
            <a:r>
              <a:rPr lang="en-US" b="0" i="0" dirty="0">
                <a:solidFill>
                  <a:srgbClr val="000000"/>
                </a:solidFill>
                <a:effectLst/>
                <a:latin typeface="Arial" panose="020B0604020202020204" pitchFamily="34" charset="0"/>
              </a:rPr>
              <a:t> [ because of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US" b="0" i="0" dirty="0">
                <a:solidFill>
                  <a:srgbClr val="000000"/>
                </a:solidFill>
                <a:effectLst/>
                <a:latin typeface="Arial" panose="020B0604020202020204" pitchFamily="34" charset="0"/>
              </a:rPr>
              <a:t> ] .</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998551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console commands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9160389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temp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320712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temp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TEMP</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TEMP</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p>
        </p:txBody>
      </p:sp>
      <p:sp>
        <p:nvSpPr>
          <p:cNvPr id="6" name="TextBox 5">
            <a:extLst>
              <a:ext uri="{FF2B5EF4-FFF2-40B4-BE49-F238E27FC236}">
                <a16:creationId xmlns:a16="http://schemas.microsoft.com/office/drawing/2014/main" id="{D127E3F9-42C4-C011-433F-F6E0A01FBC33}"/>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After re-connection to the database the TEMP </a:t>
            </a:r>
            <a:r>
              <a:rPr lang="en-US" b="1" i="0" dirty="0">
                <a:solidFill>
                  <a:srgbClr val="000000"/>
                </a:solidFill>
                <a:effectLst/>
                <a:latin typeface="Arial" panose="020B0604020202020204" pitchFamily="34" charset="0"/>
              </a:rPr>
              <a:t>table will be lost</a:t>
            </a:r>
            <a:r>
              <a:rPr lang="en-US" b="0" i="0" dirty="0">
                <a:solidFill>
                  <a:srgbClr val="000000"/>
                </a:solidFill>
                <a:effectLst/>
                <a:latin typeface="Arial" panose="020B0604020202020204" pitchFamily="34" charset="0"/>
              </a:rPr>
              <a:t>.</a:t>
            </a:r>
            <a:endParaRPr lang="en-US" dirty="0">
              <a:solidFill>
                <a:srgbClr val="00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42341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92500"/>
          </a:bodyPr>
          <a:lstStyle/>
          <a:p>
            <a:pPr algn="ctr"/>
            <a:r>
              <a:rPr lang="en-US" sz="4800" dirty="0">
                <a:solidFill>
                  <a:srgbClr val="DC525C"/>
                </a:solidFill>
                <a:latin typeface="Segoe UI Light" panose="020B0502040204020203" pitchFamily="34" charset="0"/>
                <a:cs typeface="Segoe UI Light" panose="020B0502040204020203" pitchFamily="34" charset="0"/>
              </a:rPr>
              <a:t>create global/local </a:t>
            </a:r>
            <a:r>
              <a:rPr lang="en-IN" sz="4800" dirty="0">
                <a:solidFill>
                  <a:srgbClr val="DC525C"/>
                </a:solidFill>
                <a:latin typeface="Segoe UI Light" panose="020B0502040204020203" pitchFamily="34" charset="0"/>
                <a:cs typeface="Segoe UI Light" panose="020B0502040204020203" pitchFamily="34" charset="0"/>
              </a:rPr>
              <a:t>temporary</a:t>
            </a:r>
            <a:r>
              <a:rPr lang="en-US" sz="4800" dirty="0">
                <a:solidFill>
                  <a:srgbClr val="DC525C"/>
                </a:solidFill>
                <a:latin typeface="Segoe UI Light" panose="020B0502040204020203" pitchFamily="34" charset="0"/>
                <a:cs typeface="Segoe UI Light" panose="020B0502040204020203" pitchFamily="34" charset="0"/>
              </a:rPr>
              <a:t> table</a:t>
            </a:r>
          </a:p>
        </p:txBody>
      </p:sp>
      <p:sp>
        <p:nvSpPr>
          <p:cNvPr id="7" name="Rectangle 6">
            <a:extLst>
              <a:ext uri="{FF2B5EF4-FFF2-40B4-BE49-F238E27FC236}">
                <a16:creationId xmlns:a16="http://schemas.microsoft.com/office/drawing/2014/main" id="{6A1337E7-EA2D-4FF4-8F1A-0FD70109FB9D}"/>
              </a:ext>
            </a:extLst>
          </p:cNvPr>
          <p:cNvSpPr/>
          <p:nvPr/>
        </p:nvSpPr>
        <p:spPr>
          <a:xfrm>
            <a:off x="1030378" y="3176797"/>
            <a:ext cx="10131244"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Temporary tables can be </a:t>
            </a:r>
            <a:r>
              <a:rPr lang="en-US" sz="2000" b="1" i="1" dirty="0">
                <a:latin typeface="Palatino Linotype" panose="02040502050505030304" pitchFamily="18" charset="0"/>
                <a:cs typeface="Segoe UI Light" panose="020B0502040204020203" pitchFamily="34" charset="0"/>
              </a:rPr>
              <a:t>GLOBAL</a:t>
            </a:r>
            <a:r>
              <a:rPr lang="en-US" sz="2000" dirty="0">
                <a:latin typeface="Palatino Linotype" panose="02040502050505030304" pitchFamily="18" charset="0"/>
                <a:cs typeface="Segoe UI Light" panose="020B0502040204020203" pitchFamily="34" charset="0"/>
              </a:rPr>
              <a:t> (accessible by all connections) or </a:t>
            </a:r>
            <a:r>
              <a:rPr lang="en-US" sz="2000" b="1" i="1" dirty="0">
                <a:latin typeface="Palatino Linotype" panose="02040502050505030304" pitchFamily="18" charset="0"/>
                <a:cs typeface="Segoe UI Light" panose="020B0502040204020203" pitchFamily="34" charset="0"/>
              </a:rPr>
              <a:t>LOCAL</a:t>
            </a:r>
            <a:r>
              <a:rPr lang="en-US" sz="2000" dirty="0">
                <a:latin typeface="Palatino Linotype" panose="02040502050505030304" pitchFamily="18" charset="0"/>
                <a:cs typeface="Segoe UI Light" panose="020B0502040204020203" pitchFamily="34" charset="0"/>
              </a:rPr>
              <a:t> (only accessible by the current connection).</a:t>
            </a:r>
            <a:endParaRPr lang="en-IN" sz="2000" dirty="0">
              <a:latin typeface="Palatino Linotype" panose="02040502050505030304" pitchFamily="18" charset="0"/>
              <a:cs typeface="Segoe UI Light" panose="020B0502040204020203" pitchFamily="34" charset="0"/>
            </a:endParaRPr>
          </a:p>
        </p:txBody>
      </p:sp>
      <p:sp>
        <p:nvSpPr>
          <p:cNvPr id="6" name="TextBox 5">
            <a:extLst>
              <a:ext uri="{FF2B5EF4-FFF2-40B4-BE49-F238E27FC236}">
                <a16:creationId xmlns:a16="http://schemas.microsoft.com/office/drawing/2014/main" id="{115D7B0F-9DD9-A9CD-8461-9E0EFC2EF096}"/>
              </a:ext>
            </a:extLst>
          </p:cNvPr>
          <p:cNvSpPr txBox="1"/>
          <p:nvPr/>
        </p:nvSpPr>
        <p:spPr>
          <a:xfrm>
            <a:off x="335360" y="5373216"/>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default for temporary tables is </a:t>
            </a:r>
            <a:r>
              <a:rPr lang="en-US" b="1" i="1" dirty="0">
                <a:latin typeface="Arial" panose="020B0604020202020204" pitchFamily="34" charset="0"/>
                <a:cs typeface="Arial" panose="020B0604020202020204" pitchFamily="34" charset="0"/>
              </a:rPr>
              <a:t>GLOBAL</a:t>
            </a:r>
            <a:r>
              <a:rPr lang="en-US"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716935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global</a:t>
            </a:r>
            <a:r>
              <a:rPr lang="en-IN" sz="3200"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GLOBAL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7" name="Rectangle 6">
            <a:extLst>
              <a:ext uri="{FF2B5EF4-FFF2-40B4-BE49-F238E27FC236}">
                <a16:creationId xmlns:a16="http://schemas.microsoft.com/office/drawing/2014/main" id="{952B7D97-7641-2BDC-2652-7E18CC619EB5}"/>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GLOBAL TEMPORARY keyword specifies that the table is temporary and its data is visible to all sessions within the same database. However, the data in the table is only visible to the current session and is automatically dropped at the end of the session or when the session disconnects.</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GLOBAL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390519804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8ABBE188-CB4C-96A4-AF57-973CE3C67F92}"/>
              </a:ext>
            </a:extLst>
          </p:cNvPr>
          <p:cNvSpPr/>
          <p:nvPr/>
        </p:nvSpPr>
        <p:spPr>
          <a:xfrm>
            <a:off x="190550" y="738564"/>
            <a:ext cx="11810106" cy="707886"/>
          </a:xfrm>
          <a:prstGeom prst="rect">
            <a:avLst/>
          </a:prstGeom>
        </p:spPr>
        <p:txBody>
          <a:bodyPr wrap="square">
            <a:spAutoFit/>
          </a:bodyPr>
          <a:lstStyle/>
          <a:p>
            <a:r>
              <a:rPr lang="en-IN" sz="2000" dirty="0">
                <a:solidFill>
                  <a:srgbClr val="0077AA"/>
                </a:solidFill>
                <a:latin typeface="Liberation Mono"/>
              </a:rPr>
              <a:t>CREATE LOCAL TEMPORARY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3" name="Rectangle 2">
            <a:extLst>
              <a:ext uri="{FF2B5EF4-FFF2-40B4-BE49-F238E27FC236}">
                <a16:creationId xmlns:a16="http://schemas.microsoft.com/office/drawing/2014/main" id="{3388E7E8-FFD4-490B-7344-4828BE2E4A68}"/>
              </a:ext>
            </a:extLst>
          </p:cNvPr>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local</a:t>
            </a:r>
            <a:r>
              <a:rPr lang="en-IN" sz="3200" i="1" dirty="0">
                <a:solidFill>
                  <a:srgbClr val="0077AA"/>
                </a:solidFill>
                <a:latin typeface="Liberation Mono"/>
              </a:rPr>
              <a:t> </a:t>
            </a:r>
            <a:r>
              <a:rPr lang="en-IN" sz="3200" i="1" dirty="0">
                <a:solidFill>
                  <a:srgbClr val="FF9900"/>
                </a:solidFill>
                <a:latin typeface="Arial" pitchFamily="34" charset="0"/>
                <a:cs typeface="Arial" pitchFamily="34" charset="0"/>
              </a:rPr>
              <a:t>temporary</a:t>
            </a:r>
            <a:r>
              <a:rPr lang="en-IN" sz="3200" dirty="0">
                <a:solidFill>
                  <a:srgbClr val="DC525C"/>
                </a:solidFill>
                <a:latin typeface="Segoe UI Light" panose="020B0502040204020203" pitchFamily="34" charset="0"/>
                <a:cs typeface="Segoe UI Light" panose="020B0502040204020203" pitchFamily="34" charset="0"/>
              </a:rPr>
              <a:t> </a:t>
            </a:r>
            <a:r>
              <a:rPr lang="en-US" sz="3200" i="1" dirty="0">
                <a:solidFill>
                  <a:srgbClr val="FF9900"/>
                </a:solidFill>
                <a:latin typeface="Arial" pitchFamily="34" charset="0"/>
                <a:cs typeface="Arial" pitchFamily="34" charset="0"/>
              </a:rPr>
              <a:t>table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057F8F9C-C170-D9A2-2ABB-64E6B4543D2D}"/>
              </a:ext>
            </a:extLst>
          </p:cNvPr>
          <p:cNvSpPr/>
          <p:nvPr/>
        </p:nvSpPr>
        <p:spPr>
          <a:xfrm>
            <a:off x="303539" y="5229200"/>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LOCAL TEMPORARY keyword specifies that the table is temporary and its data is visible to current sessions within the same database. However, the data in the table is only visible to the current session and is automatically dropped at the end of the session or when the session disconnects.</a:t>
            </a:r>
          </a:p>
        </p:txBody>
      </p:sp>
      <p:sp>
        <p:nvSpPr>
          <p:cNvPr id="8" name="TextBox 7">
            <a:extLst>
              <a:ext uri="{FF2B5EF4-FFF2-40B4-BE49-F238E27FC236}">
                <a16:creationId xmlns:a16="http://schemas.microsoft.com/office/drawing/2014/main" id="{342C789A-FA30-67A9-25FE-273109C7305E}"/>
              </a:ext>
            </a:extLst>
          </p:cNvPr>
          <p:cNvSpPr txBox="1"/>
          <p:nvPr/>
        </p:nvSpPr>
        <p:spPr>
          <a:xfrm>
            <a:off x="262558" y="1870373"/>
            <a:ext cx="11526016" cy="200054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LOCAL</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TEMPORARY</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TABLE</a:t>
            </a:r>
            <a:r>
              <a:rPr lang="en-US" dirty="0">
                <a:latin typeface="Liberation Mono"/>
                <a:cs typeface="Arial" panose="020B0604020202020204" pitchFamily="34" charset="0"/>
              </a:rPr>
              <a:t> temp (id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 </a:t>
            </a:r>
            <a:r>
              <a:rPr lang="en-US" dirty="0">
                <a:solidFill>
                  <a:srgbClr val="FD8603"/>
                </a:solidFill>
                <a:latin typeface="Liberation Mono"/>
              </a:rPr>
              <a:t>GENERATED</a:t>
            </a:r>
            <a:r>
              <a:rPr lang="en-US" dirty="0">
                <a:latin typeface="Liberation Mono"/>
                <a:cs typeface="Arial" panose="020B0604020202020204" pitchFamily="34" charset="0"/>
              </a:rPr>
              <a:t> </a:t>
            </a:r>
            <a:r>
              <a:rPr lang="en-US" dirty="0">
                <a:solidFill>
                  <a:srgbClr val="FD8603"/>
                </a:solidFill>
                <a:latin typeface="Liberation Mono"/>
              </a:rPr>
              <a:t>ALWAYS</a:t>
            </a:r>
            <a:r>
              <a:rPr lang="en-US" dirty="0">
                <a:latin typeface="Liberation Mono"/>
                <a:cs typeface="Arial" panose="020B0604020202020204" pitchFamily="34" charset="0"/>
              </a:rPr>
              <a:t> </a:t>
            </a:r>
            <a:r>
              <a:rPr lang="en-US" dirty="0">
                <a:solidFill>
                  <a:srgbClr val="FD8603"/>
                </a:solidFill>
                <a:latin typeface="Liberation Mono"/>
              </a:rPr>
              <a:t>AS </a:t>
            </a:r>
            <a:r>
              <a:rPr lang="en-US" dirty="0">
                <a:latin typeface="Liberation Mono"/>
                <a:cs typeface="Arial" panose="020B0604020202020204" pitchFamily="34" charset="0"/>
              </a:rPr>
              <a:t>(</a:t>
            </a:r>
            <a:r>
              <a:rPr lang="en-US" dirty="0">
                <a:solidFill>
                  <a:srgbClr val="FD8603"/>
                </a:solidFill>
                <a:latin typeface="Liberation Mono"/>
              </a:rPr>
              <a:t>NEXTVAL</a:t>
            </a:r>
            <a:r>
              <a:rPr lang="en-US" dirty="0">
                <a:latin typeface="Liberation Mono"/>
                <a:cs typeface="Arial" panose="020B0604020202020204" pitchFamily="34" charset="0"/>
              </a:rPr>
              <a:t>('S1')), ename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password </a:t>
            </a:r>
            <a:r>
              <a:rPr lang="en-US" dirty="0">
                <a:solidFill>
                  <a:srgbClr val="834689"/>
                </a:solidFill>
                <a:latin typeface="Liberation Mono"/>
                <a:cs typeface="Arial" panose="020B0604020202020204" pitchFamily="34" charset="0"/>
              </a:rPr>
              <a:t>CHARACTER</a:t>
            </a:r>
            <a:r>
              <a:rPr lang="en-US" dirty="0">
                <a:latin typeface="Liberation Mono"/>
                <a:cs typeface="Arial" panose="020B0604020202020204" pitchFamily="34" charset="0"/>
              </a:rPr>
              <a:t> </a:t>
            </a:r>
            <a:r>
              <a:rPr lang="en-US" dirty="0">
                <a:solidFill>
                  <a:srgbClr val="834689"/>
                </a:solidFill>
                <a:latin typeface="Liberation Mono"/>
                <a:cs typeface="Arial" panose="020B0604020202020204" pitchFamily="34" charset="0"/>
              </a:rPr>
              <a:t>VARYING</a:t>
            </a:r>
            <a:r>
              <a:rPr lang="en-US" dirty="0">
                <a:latin typeface="Liberation Mono"/>
                <a:cs typeface="Arial" panose="020B0604020202020204" pitchFamily="34" charset="0"/>
              </a:rPr>
              <a:t>(10) </a:t>
            </a:r>
            <a:r>
              <a:rPr lang="en-US" dirty="0">
                <a:solidFill>
                  <a:srgbClr val="FD8603"/>
                </a:solidFill>
                <a:latin typeface="Liberation Mono"/>
              </a:rPr>
              <a:t>INVISIBLE</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'SALEEL'</a:t>
            </a:r>
            <a:r>
              <a:rPr lang="en-IN" dirty="0">
                <a:latin typeface="Liberation Mono"/>
              </a:rPr>
              <a:t>,</a:t>
            </a:r>
            <a:r>
              <a:rPr lang="en-IN" dirty="0">
                <a:solidFill>
                  <a:srgbClr val="669900"/>
                </a:solidFill>
                <a:latin typeface="Liberation Mono"/>
              </a:rPr>
              <a:t>'SALEEL'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'SHARMIN'</a:t>
            </a:r>
            <a:r>
              <a:rPr lang="en-IN" dirty="0">
                <a:latin typeface="Liberation Mono"/>
              </a:rPr>
              <a:t>,</a:t>
            </a:r>
            <a:r>
              <a:rPr lang="en-IN" dirty="0">
                <a:solidFill>
                  <a:srgbClr val="669900"/>
                </a:solidFill>
                <a:latin typeface="Liberation Mono"/>
              </a:rPr>
              <a:t>'SHARMIN'</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rPr>
              <a:t> </a:t>
            </a:r>
            <a:r>
              <a:rPr lang="en-IN" dirty="0">
                <a:solidFill>
                  <a:srgbClr val="0077AA"/>
                </a:solidFill>
                <a:latin typeface="Liberation Mono"/>
                <a:cs typeface="Arial" panose="020B0604020202020204" pitchFamily="34" charset="0"/>
              </a:rPr>
              <a:t>INTO</a:t>
            </a:r>
            <a:r>
              <a:rPr lang="en-IN" dirty="0">
                <a:latin typeface="Liberation Mono"/>
              </a:rPr>
              <a:t> temp (ename, password) </a:t>
            </a:r>
            <a:r>
              <a:rPr lang="en-IN" dirty="0">
                <a:solidFill>
                  <a:srgbClr val="0077AA"/>
                </a:solidFill>
                <a:latin typeface="Liberation Mono"/>
                <a:cs typeface="Arial" panose="020B0604020202020204" pitchFamily="34" charset="0"/>
              </a:rPr>
              <a:t>VALUES</a:t>
            </a:r>
            <a:r>
              <a:rPr lang="en-IN" dirty="0">
                <a:latin typeface="Liberation Mono"/>
              </a:rPr>
              <a:t>(</a:t>
            </a:r>
            <a:r>
              <a:rPr lang="en-IN" dirty="0">
                <a:solidFill>
                  <a:srgbClr val="669900"/>
                </a:solidFill>
                <a:latin typeface="Liberation Mono"/>
              </a:rPr>
              <a:t>'VRUSHALI'</a:t>
            </a:r>
            <a:r>
              <a:rPr lang="en-IN" dirty="0">
                <a:latin typeface="Liberation Mono"/>
              </a:rPr>
              <a:t>,</a:t>
            </a:r>
            <a:r>
              <a:rPr lang="en-IN" dirty="0">
                <a:solidFill>
                  <a:srgbClr val="669900"/>
                </a:solidFill>
                <a:latin typeface="Liberation Mono"/>
              </a:rPr>
              <a:t>'VRUSHALI'</a:t>
            </a:r>
            <a:r>
              <a:rPr lang="en-IN" dirty="0">
                <a:latin typeface="Liberation Mono"/>
              </a:rPr>
              <a:t>);</a:t>
            </a:r>
          </a:p>
        </p:txBody>
      </p:sp>
    </p:spTree>
    <p:extLst>
      <p:ext uri="{BB962C8B-B14F-4D97-AF65-F5344CB8AC3E}">
        <p14:creationId xmlns:p14="http://schemas.microsoft.com/office/powerpoint/2010/main" val="11164666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85260660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add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1674668"/>
            <a:ext cx="11810106" cy="1446550"/>
          </a:xfrm>
          <a:prstGeom prst="rect">
            <a:avLst/>
          </a:prstGeom>
        </p:spPr>
        <p:txBody>
          <a:bodyPr wrap="square">
            <a:spAutoFit/>
          </a:bodyPr>
          <a:lstStyle/>
          <a:p>
            <a:r>
              <a:rPr lang="en-IN" sz="2000" dirty="0">
                <a:solidFill>
                  <a:srgbClr val="0077AA"/>
                </a:solidFill>
                <a:latin typeface="Liberation Mono"/>
              </a:rPr>
              <a:t>ALTER</a:t>
            </a:r>
            <a:r>
              <a:rPr lang="en-IN" sz="2000" dirty="0">
                <a:solidFill>
                  <a:schemeClr val="tx1">
                    <a:lumMod val="65000"/>
                    <a:lumOff val="35000"/>
                  </a:schemeClr>
                </a:solidFill>
                <a:latin typeface="Liberation Mono"/>
              </a:rPr>
              <a:t> </a:t>
            </a:r>
            <a:r>
              <a:rPr lang="en-IN" sz="2000" dirty="0">
                <a:solidFill>
                  <a:srgbClr val="0077AA"/>
                </a:solidFill>
                <a:latin typeface="Liberation Mono"/>
              </a:rPr>
              <a:t>TABLE</a:t>
            </a:r>
            <a:r>
              <a:rPr lang="en-IN" sz="2000" dirty="0">
                <a:solidFill>
                  <a:schemeClr val="tx1">
                    <a:lumMod val="65000"/>
                    <a:lumOff val="35000"/>
                  </a:schemeClr>
                </a:solidFill>
                <a:latin typeface="Liberation Mono"/>
              </a:rPr>
              <a:t> </a:t>
            </a:r>
            <a:r>
              <a:rPr lang="en-IN" sz="2000" dirty="0">
                <a:solidFill>
                  <a:schemeClr val="tx1">
                    <a:lumMod val="75000"/>
                    <a:lumOff val="25000"/>
                  </a:schemeClr>
                </a:solidFill>
                <a:latin typeface="Liberation Mono"/>
              </a:rPr>
              <a:t>tableName</a:t>
            </a:r>
            <a:r>
              <a:rPr lang="en-IN" sz="2000" dirty="0">
                <a:solidFill>
                  <a:schemeClr val="tx1">
                    <a:lumMod val="65000"/>
                    <a:lumOff val="35000"/>
                  </a:schemeClr>
                </a:solidFill>
                <a:latin typeface="Liberation Mono"/>
              </a:rPr>
              <a:t> </a:t>
            </a:r>
            <a:r>
              <a:rPr lang="en-IN" sz="2000" dirty="0">
                <a:solidFill>
                  <a:srgbClr val="0077AA"/>
                </a:solidFill>
                <a:latin typeface="Liberation Mono"/>
              </a:rPr>
              <a:t>ADD</a:t>
            </a:r>
            <a:r>
              <a:rPr lang="en-IN" sz="2000" dirty="0">
                <a:solidFill>
                  <a:schemeClr val="tx1">
                    <a:lumMod val="65000"/>
                    <a:lumOff val="35000"/>
                  </a:schemeClr>
                </a:solidFill>
                <a:latin typeface="Liberation Mono"/>
              </a:rPr>
              <a:t> </a:t>
            </a:r>
            <a:r>
              <a:rPr lang="en-IN" sz="2000" dirty="0">
                <a:solidFill>
                  <a:srgbClr val="0077AA"/>
                </a:solidFill>
                <a:latin typeface="Liberation Mono"/>
              </a:rPr>
              <a:t>COLUMN</a:t>
            </a:r>
            <a:r>
              <a:rPr lang="en-IN" sz="2000" dirty="0">
                <a:solidFill>
                  <a:schemeClr val="tx1">
                    <a:lumMod val="65000"/>
                    <a:lumOff val="35000"/>
                  </a:schemeClr>
                </a:solidFill>
                <a:latin typeface="Liberation Mono"/>
              </a:rPr>
              <a:t>  {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p>
          <a:p>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i="1" dirty="0">
                <a:latin typeface="Liberation Mono"/>
              </a:rPr>
              <a:t>baseDataType </a:t>
            </a:r>
            <a:r>
              <a:rPr lang="en-IN" sz="2000" i="1" dirty="0">
                <a:solidFill>
                  <a:schemeClr val="accent4">
                    <a:lumMod val="50000"/>
                  </a:schemeClr>
                </a:solidFill>
                <a:latin typeface="Liberation Mono"/>
              </a:rPr>
              <a:t>columnDefination</a:t>
            </a:r>
            <a:r>
              <a:rPr lang="en-IN" sz="2000" dirty="0">
                <a:solidFill>
                  <a:schemeClr val="tx1">
                    <a:lumMod val="65000"/>
                    <a:lumOff val="35000"/>
                  </a:schemeClr>
                </a:solidFill>
                <a:latin typeface="Liberation Mono"/>
              </a:rPr>
              <a:t>, ... ) } </a:t>
            </a:r>
          </a:p>
          <a:p>
            <a:endParaRPr lang="en-IN" sz="800" dirty="0">
              <a:solidFill>
                <a:schemeClr val="tx1">
                  <a:lumMod val="65000"/>
                  <a:lumOff val="35000"/>
                </a:schemeClr>
              </a:solidFill>
              <a:latin typeface="Liberation Mono"/>
            </a:endParaRPr>
          </a:p>
          <a:p>
            <a:r>
              <a:rPr lang="en-IN" sz="2000" dirty="0">
                <a:solidFill>
                  <a:schemeClr val="accent4">
                    <a:lumMod val="50000"/>
                  </a:schemeClr>
                </a:solidFill>
                <a:latin typeface="Liberation Mono"/>
              </a:rPr>
              <a:t>(</a:t>
            </a:r>
            <a:r>
              <a:rPr lang="en-IN" sz="2000" i="1" dirty="0">
                <a:solidFill>
                  <a:schemeClr val="accent4">
                    <a:lumMod val="50000"/>
                  </a:schemeClr>
                </a:solidFill>
                <a:latin typeface="Liberation Mono"/>
              </a:rPr>
              <a:t>columnDefination</a:t>
            </a:r>
            <a:r>
              <a:rPr lang="en-IN" sz="2000" dirty="0">
                <a:solidFill>
                  <a:schemeClr val="accent4">
                    <a:lumMod val="50000"/>
                  </a:schemeClr>
                </a:solidFill>
                <a:latin typeface="Liberation Mono"/>
              </a:rPr>
              <a:t>)</a:t>
            </a:r>
            <a:endParaRPr lang="en-IN" sz="2000" dirty="0">
              <a:solidFill>
                <a:schemeClr val="tx1">
                  <a:lumMod val="75000"/>
                  <a:lumOff val="25000"/>
                </a:schemeClr>
              </a:solidFill>
              <a:latin typeface="Liberation Mono"/>
            </a:endParaRPr>
          </a:p>
          <a:p>
            <a:r>
              <a:rPr lang="en-IN" sz="2000" dirty="0">
                <a:solidFill>
                  <a:schemeClr val="tx1">
                    <a:lumMod val="65000"/>
                    <a:lumOff val="35000"/>
                  </a:schemeClr>
                </a:solidFill>
                <a:latin typeface="Liberation Mono"/>
              </a:rPr>
              <a:t>{ </a:t>
            </a:r>
            <a:r>
              <a:rPr lang="en-IN" sz="2000" dirty="0">
                <a:solidFill>
                  <a:srgbClr val="0077AA"/>
                </a:solidFill>
                <a:latin typeface="Liberation Mono"/>
              </a:rPr>
              <a:t>BEFORE</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AFTER</a:t>
            </a:r>
            <a:r>
              <a:rPr lang="en-IN" sz="2000" dirty="0">
                <a:solidFill>
                  <a:schemeClr val="tx1">
                    <a:lumMod val="65000"/>
                    <a:lumOff val="35000"/>
                  </a:schemeClr>
                </a:solidFill>
                <a:latin typeface="Liberation Mono"/>
              </a:rPr>
              <a:t> </a:t>
            </a:r>
            <a:r>
              <a:rPr lang="en-IN" sz="2000" i="1" dirty="0">
                <a:latin typeface="Liberation Mono"/>
              </a:rPr>
              <a:t>columnName</a:t>
            </a:r>
            <a:r>
              <a:rPr lang="en-IN" sz="2000" dirty="0">
                <a:solidFill>
                  <a:schemeClr val="tx1">
                    <a:lumMod val="65000"/>
                    <a:lumOff val="3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65000"/>
                    <a:lumOff val="35000"/>
                  </a:schemeClr>
                </a:solidFill>
                <a:latin typeface="Liberation Mono"/>
              </a:rPr>
              <a:t> </a:t>
            </a:r>
            <a:r>
              <a:rPr lang="en-IN" sz="2000" dirty="0">
                <a:solidFill>
                  <a:srgbClr val="0077AA"/>
                </a:solidFill>
                <a:latin typeface="Liberation Mono"/>
              </a:rPr>
              <a:t>FIRST</a:t>
            </a:r>
            <a:r>
              <a:rPr lang="en-IN" sz="2000" dirty="0">
                <a:solidFill>
                  <a:schemeClr val="tx1">
                    <a:lumMod val="65000"/>
                    <a:lumOff val="35000"/>
                  </a:schemeClr>
                </a:solidFill>
                <a:latin typeface="Liberation Mono"/>
              </a:rPr>
              <a:t> }</a:t>
            </a:r>
          </a:p>
        </p:txBody>
      </p:sp>
      <p:sp>
        <p:nvSpPr>
          <p:cNvPr id="3" name="TextBox 2">
            <a:extLst>
              <a:ext uri="{FF2B5EF4-FFF2-40B4-BE49-F238E27FC236}">
                <a16:creationId xmlns:a16="http://schemas.microsoft.com/office/drawing/2014/main" id="{06CBF873-4984-BA0B-1F2E-2C6607AD3DA7}"/>
              </a:ext>
            </a:extLst>
          </p:cNvPr>
          <p:cNvSpPr txBox="1"/>
          <p:nvPr/>
        </p:nvSpPr>
        <p:spPr>
          <a:xfrm>
            <a:off x="262558" y="3416220"/>
            <a:ext cx="11526016" cy="289310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(20));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(id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sal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(city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AFTER</a:t>
            </a:r>
            <a:r>
              <a:rPr lang="en-IN" dirty="0">
                <a:latin typeface="Liberation Mono"/>
              </a:rPr>
              <a:t> ename;</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ALTER</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temp </a:t>
            </a:r>
            <a:r>
              <a:rPr lang="en-IN" dirty="0">
                <a:solidFill>
                  <a:srgbClr val="0077AA"/>
                </a:solidFill>
                <a:latin typeface="Liberation Mono"/>
                <a:cs typeface="Arial" panose="020B0604020202020204" pitchFamily="34" charset="0"/>
              </a:rPr>
              <a:t>ADD</a:t>
            </a:r>
            <a:r>
              <a:rPr lang="en-IN" dirty="0">
                <a:latin typeface="Liberation Mono"/>
              </a:rPr>
              <a:t> </a:t>
            </a:r>
            <a:r>
              <a:rPr lang="en-IN" dirty="0">
                <a:solidFill>
                  <a:srgbClr val="0077AA"/>
                </a:solidFill>
                <a:latin typeface="Liberation Mono"/>
                <a:cs typeface="Arial" panose="020B0604020202020204" pitchFamily="34" charset="0"/>
              </a:rPr>
              <a:t>COLUMN</a:t>
            </a:r>
            <a:r>
              <a:rPr lang="en-IN" dirty="0">
                <a:latin typeface="Liberation Mono"/>
              </a:rPr>
              <a:t> (state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a:t>
            </a:r>
            <a:r>
              <a:rPr lang="en-IN" dirty="0">
                <a:solidFill>
                  <a:srgbClr val="0077AA"/>
                </a:solidFill>
                <a:latin typeface="Liberation Mono"/>
                <a:cs typeface="Arial" panose="020B0604020202020204" pitchFamily="34" charset="0"/>
              </a:rPr>
              <a:t>BEFORE</a:t>
            </a:r>
            <a:r>
              <a:rPr lang="en-IN" dirty="0">
                <a:latin typeface="Liberation Mono"/>
              </a:rPr>
              <a:t> salary;</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ADD</a:t>
            </a:r>
            <a:r>
              <a:rPr lang="en-US" dirty="0">
                <a:latin typeface="Liberation Mono"/>
              </a:rPr>
              <a:t> </a:t>
            </a:r>
            <a:r>
              <a:rPr lang="en-US" dirty="0">
                <a:solidFill>
                  <a:srgbClr val="0077AA"/>
                </a:solidFill>
                <a:latin typeface="Liberation Mono"/>
                <a:cs typeface="Arial" panose="020B0604020202020204" pitchFamily="34" charset="0"/>
              </a:rPr>
              <a:t>COLUMN</a:t>
            </a:r>
            <a:r>
              <a:rPr lang="en-US" dirty="0">
                <a:latin typeface="Liberation Mono"/>
              </a:rPr>
              <a:t>(comm </a:t>
            </a:r>
            <a:r>
              <a:rPr lang="en-US" dirty="0">
                <a:solidFill>
                  <a:srgbClr val="834689"/>
                </a:solidFill>
                <a:latin typeface="Liberation Mono"/>
                <a:cs typeface="Arial" panose="020B0604020202020204" pitchFamily="34" charset="0"/>
              </a:rPr>
              <a:t>INT</a:t>
            </a:r>
            <a:r>
              <a:rPr lang="en-US" dirty="0">
                <a:latin typeface="Liberation Mono"/>
              </a:rPr>
              <a:t>, total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a:t>
            </a:r>
            <a:r>
              <a:rPr lang="en-US" dirty="0" err="1">
                <a:latin typeface="Liberation Mono"/>
              </a:rPr>
              <a:t>sal</a:t>
            </a:r>
            <a:r>
              <a:rPr lang="en-US" dirty="0">
                <a:latin typeface="Liberation Mono"/>
              </a:rPr>
              <a:t> + comm));</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solidFill>
                  <a:srgbClr val="0077AA"/>
                </a:solidFill>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6" name="TextBox 5">
            <a:extLst>
              <a:ext uri="{FF2B5EF4-FFF2-40B4-BE49-F238E27FC236}">
                <a16:creationId xmlns:a16="http://schemas.microsoft.com/office/drawing/2014/main" id="{C94E2848-1A43-811E-2596-A47DA966C0BB}"/>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Adds a new column to a table. </a:t>
            </a:r>
          </a:p>
        </p:txBody>
      </p:sp>
    </p:spTree>
    <p:extLst>
      <p:ext uri="{BB962C8B-B14F-4D97-AF65-F5344CB8AC3E}">
        <p14:creationId xmlns:p14="http://schemas.microsoft.com/office/powerpoint/2010/main" val="413732606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25939921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column</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Removes column(s) from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solidFill>
                  <a:schemeClr val="tx1">
                    <a:lumMod val="75000"/>
                    <a:lumOff val="25000"/>
                  </a:schemeClr>
                </a:solidFill>
                <a:latin typeface="Liberation Mono"/>
              </a:rPr>
              <a:t>tableName</a:t>
            </a:r>
            <a:r>
              <a:rPr lang="en-IN" sz="2000" dirty="0">
                <a:solidFill>
                  <a:srgbClr val="0077AA"/>
                </a:solidFill>
                <a:latin typeface="Liberation Mono"/>
              </a:rPr>
              <a:t> DROP COLUMN </a:t>
            </a:r>
            <a:r>
              <a:rPr lang="en-IN" sz="2000" dirty="0">
                <a:solidFill>
                  <a:schemeClr val="tx1">
                    <a:lumMod val="75000"/>
                    <a:lumOff val="25000"/>
                  </a:schemeClr>
                </a:solidFill>
                <a:latin typeface="Liberation Mono"/>
              </a:rPr>
              <a:t>{ columnName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columnName, . . . )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 </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DROP COLUMN</a:t>
            </a:r>
            <a:r>
              <a:rPr lang="en-US" dirty="0">
                <a:latin typeface="Liberation Mono"/>
              </a:rPr>
              <a:t> (sal, password);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2294711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alter table alter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773838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console commands</a:t>
            </a:r>
          </a:p>
        </p:txBody>
      </p:sp>
      <p:graphicFrame>
        <p:nvGraphicFramePr>
          <p:cNvPr id="2" name="Table 1"/>
          <p:cNvGraphicFramePr>
            <a:graphicFrameLocks noGrp="1"/>
          </p:cNvGraphicFramePr>
          <p:nvPr>
            <p:extLst>
              <p:ext uri="{D42A27DB-BD31-4B8C-83A1-F6EECF244321}">
                <p14:modId xmlns:p14="http://schemas.microsoft.com/office/powerpoint/2010/main" val="640085706"/>
              </p:ext>
            </p:extLst>
          </p:nvPr>
        </p:nvGraphicFramePr>
        <p:xfrm>
          <a:off x="119336" y="723136"/>
          <a:ext cx="11737304" cy="2849880"/>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20002"/>
                    </a:ext>
                  </a:extLst>
                </a:gridCol>
              </a:tblGrid>
              <a:tr h="281384">
                <a:tc>
                  <a:txBody>
                    <a:bodyPr/>
                    <a:lstStyle/>
                    <a:p>
                      <a:pPr algn="l"/>
                      <a:r>
                        <a:rPr kumimoji="0" lang="en-US" sz="1800" b="1" kern="1200" dirty="0">
                          <a:solidFill>
                            <a:schemeClr val="tx1"/>
                          </a:solidFill>
                          <a:latin typeface="Arial" panose="020B0604020202020204" pitchFamily="34" charset="0"/>
                          <a:ea typeface="+mn-ea"/>
                          <a:cs typeface="Arial" panose="020B0604020202020204" pitchFamily="34" charset="0"/>
                        </a:rPr>
                        <a:t>command(s)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r>
                        <a:rPr kumimoji="0" lang="en-IN" sz="1800" b="1" kern="1200" dirty="0">
                          <a:solidFill>
                            <a:schemeClr val="tx1"/>
                          </a:solidFill>
                          <a:latin typeface="Arial" panose="020B0604020202020204" pitchFamily="34" charset="0"/>
                          <a:ea typeface="+mn-ea"/>
                          <a:cs typeface="Arial" panose="020B0604020202020204" pitchFamily="34" charset="0"/>
                        </a:rPr>
                        <a:t>description</a:t>
                      </a:r>
                    </a:p>
                  </a:txBody>
                  <a:tcPr marL="91428" marR="91428"/>
                </a:tc>
                <a:extLst>
                  <a:ext uri="{0D108BD9-81ED-4DB2-BD59-A6C34878D82A}">
                    <a16:rowId xmlns:a16="http://schemas.microsoft.com/office/drawing/2014/main" val="10000"/>
                  </a:ext>
                </a:extLst>
              </a:tr>
              <a:tr h="370840">
                <a:tc>
                  <a:txBody>
                    <a:bodyPr/>
                    <a:lstStyle/>
                    <a:p>
                      <a:r>
                        <a:rPr lang="en-IN" sz="1800" dirty="0">
                          <a:latin typeface="Arial" panose="020B0604020202020204" pitchFamily="34" charset="0"/>
                          <a:cs typeface="Arial" panose="020B0604020202020204" pitchFamily="34" charset="0"/>
                        </a:rPr>
                        <a:t> </a:t>
                      </a:r>
                      <a:r>
                        <a:rPr lang="en-IN" sz="1800" dirty="0">
                          <a:solidFill>
                            <a:schemeClr val="accent5">
                              <a:lumMod val="75000"/>
                            </a:schemeClr>
                          </a:solidFill>
                          <a:latin typeface="Arial" panose="020B0604020202020204" pitchFamily="34" charset="0"/>
                          <a:cs typeface="Arial" panose="020B0604020202020204" pitchFamily="34" charset="0"/>
                        </a:rPr>
                        <a:t>@</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autocommit_true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on;</a:t>
                      </a:r>
                    </a:p>
                    <a:p>
                      <a:r>
                        <a:rPr lang="en-IN" sz="600" dirty="0">
                          <a:latin typeface="Arial" panose="020B0604020202020204" pitchFamily="34" charset="0"/>
                          <a:cs typeface="Arial" panose="020B0604020202020204" pitchFamily="34" charset="0"/>
                        </a:rPr>
                        <a:t> </a:t>
                      </a:r>
                    </a:p>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@autocommit_false</a:t>
                      </a:r>
                      <a:r>
                        <a:rPr kumimoji="0" lang="en-IN" sz="1800" kern="1200" dirty="0">
                          <a:solidFill>
                            <a:schemeClr val="tx1"/>
                          </a:solidFill>
                          <a:latin typeface="Arial" panose="020B0604020202020204" pitchFamily="34" charset="0"/>
                          <a:ea typeface="+mn-ea"/>
                          <a:cs typeface="Arial" panose="020B0604020202020204" pitchFamily="34" charset="0"/>
                        </a:rPr>
                        <a:t>;  /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set autocommit off;</a:t>
                      </a:r>
                    </a:p>
                  </a:txBody>
                  <a:tcPr marL="91428" marR="91428" anchor="ctr"/>
                </a:tc>
                <a:tc>
                  <a:txBody>
                    <a:bodyPr/>
                    <a:lstStyle/>
                    <a:p>
                      <a:pPr algn="l"/>
                      <a:r>
                        <a:rPr lang="en-IN" sz="1800" dirty="0">
                          <a:latin typeface="Arial" panose="020B0604020202020204" pitchFamily="34" charset="0"/>
                          <a:cs typeface="Arial" panose="020B0604020202020204" pitchFamily="34" charset="0"/>
                        </a:rPr>
                        <a:t> Enable or disable autocommit.</a:t>
                      </a:r>
                    </a:p>
                  </a:txBody>
                  <a:tcPr marL="91428" marR="91428" anchor="ctr"/>
                </a:tc>
                <a:extLst>
                  <a:ext uri="{0D108BD9-81ED-4DB2-BD59-A6C34878D82A}">
                    <a16:rowId xmlns:a16="http://schemas.microsoft.com/office/drawing/2014/main" val="10001"/>
                  </a:ext>
                </a:extLst>
              </a:tr>
              <a:tr h="370840">
                <a:tc>
                  <a:txBody>
                    <a:bodyPr/>
                    <a:lstStyle/>
                    <a:p>
                      <a:r>
                        <a:rPr kumimoji="0" lang="en-IN" b="0" i="0" kern="1200" dirty="0">
                          <a:solidFill>
                            <a:schemeClr val="tx1"/>
                          </a:solidFill>
                          <a:effectLst/>
                          <a:latin typeface="Arial" panose="020B0604020202020204" pitchFamily="34" charset="0"/>
                          <a:ea typeface="+mn-ea"/>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@tables</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91428" marR="91428" anchor="ctr"/>
                </a:tc>
                <a:tc>
                  <a:txBody>
                    <a:bodyPr/>
                    <a:lstStyle/>
                    <a:p>
                      <a:r>
                        <a:rPr lang="en-US" sz="1800" dirty="0">
                          <a:latin typeface="Arial" panose="020B0604020202020204" pitchFamily="34" charset="0"/>
                          <a:cs typeface="Arial" panose="020B0604020202020204" pitchFamily="34" charset="0"/>
                        </a:rPr>
                        <a:t> List all table names from all schema</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@list</a:t>
                      </a:r>
                      <a:r>
                        <a:rPr lang="en-IN" sz="1800" dirty="0">
                          <a:latin typeface="Arial" panose="020B0604020202020204" pitchFamily="34" charset="0"/>
                          <a:cs typeface="Arial" panose="020B0604020202020204" pitchFamily="34" charset="0"/>
                        </a:rPr>
                        <a:t> </a:t>
                      </a: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a:t>
                      </a:r>
                      <a:r>
                        <a:rPr lang="en-IN" sz="1600" dirty="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87313" indent="-87313"/>
                      <a:r>
                        <a:rPr kumimoji="0" lang="en-US" b="0" i="0" kern="1200" dirty="0">
                          <a:solidFill>
                            <a:schemeClr val="tx1"/>
                          </a:solidFill>
                          <a:effectLst/>
                          <a:latin typeface="Arial" panose="020B0604020202020204" pitchFamily="34" charset="0"/>
                          <a:ea typeface="+mn-ea"/>
                          <a:cs typeface="Arial" panose="020B0604020202020204" pitchFamily="34" charset="0"/>
                        </a:rPr>
                        <a:t> Show the result set in list format (each column on its own line,    with row numbers).</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lang="en-IN" sz="1800" dirty="0">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@maxrows </a:t>
                      </a:r>
                      <a:r>
                        <a:rPr lang="en-IN" sz="1800" dirty="0">
                          <a:latin typeface="Arial" panose="020B0604020202020204" pitchFamily="34" charset="0"/>
                          <a:cs typeface="Arial" panose="020B0604020202020204" pitchFamily="34" charset="0"/>
                        </a:rPr>
                        <a:t>&lt;</a:t>
                      </a:r>
                      <a:r>
                        <a:rPr lang="en-IN" sz="1800" dirty="0">
                          <a:solidFill>
                            <a:srgbClr val="C00000"/>
                          </a:solidFill>
                          <a:latin typeface="Arial" panose="020B0604020202020204" pitchFamily="34" charset="0"/>
                          <a:cs typeface="Arial" panose="020B0604020202020204" pitchFamily="34" charset="0"/>
                        </a:rPr>
                        <a:t>n</a:t>
                      </a:r>
                      <a:r>
                        <a:rPr lang="en-IN" sz="1800" dirty="0">
                          <a:latin typeface="Arial" panose="020B0604020202020204" pitchFamily="34" charset="0"/>
                          <a:cs typeface="Arial" panose="020B0604020202020204" pitchFamily="34" charset="0"/>
                        </a:rPr>
                        <a:t>&gt;;</a:t>
                      </a:r>
                    </a:p>
                  </a:txBody>
                  <a:tcPr marL="91428" marR="91428" anchor="ctr"/>
                </a:tc>
                <a:tc>
                  <a:txBody>
                    <a:bodyPr/>
                    <a:lstStyle/>
                    <a:p>
                      <a:pPr algn="l"/>
                      <a:r>
                        <a:rPr kumimoji="0" lang="en-US" b="0" i="0" kern="1200" dirty="0">
                          <a:solidFill>
                            <a:schemeClr val="tx1"/>
                          </a:solidFill>
                          <a:effectLst/>
                          <a:latin typeface="Arial" panose="020B0604020202020204" pitchFamily="34" charset="0"/>
                          <a:ea typeface="+mn-ea"/>
                          <a:cs typeface="Arial" panose="020B0604020202020204" pitchFamily="34" charset="0"/>
                        </a:rPr>
                        <a:t> Set the maximum number of rows to display.</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pPr algn="l" fontAlgn="t"/>
                      <a:r>
                        <a:rPr lang="en-IN" dirty="0">
                          <a:effectLst/>
                          <a:latin typeface="Arial" panose="020B0604020202020204" pitchFamily="34" charset="0"/>
                          <a:cs typeface="Arial" panose="020B0604020202020204" pitchFamily="34" charset="0"/>
                        </a:rPr>
                        <a:t>  </a:t>
                      </a:r>
                      <a:r>
                        <a:rPr kumimoji="0" lang="en-IN" sz="1800" kern="1200" dirty="0">
                          <a:solidFill>
                            <a:schemeClr val="accent5">
                              <a:lumMod val="75000"/>
                            </a:schemeClr>
                          </a:solidFill>
                          <a:latin typeface="Arial" panose="020B0604020202020204" pitchFamily="34" charset="0"/>
                          <a:ea typeface="+mn-ea"/>
                          <a:cs typeface="Arial" panose="020B0604020202020204" pitchFamily="34" charset="0"/>
                        </a:rPr>
                        <a:t>@history</a:t>
                      </a:r>
                      <a:r>
                        <a:rPr kumimoji="0" lang="en-IN" sz="1800" kern="1200" dirty="0">
                          <a:solidFill>
                            <a:schemeClr val="tx1"/>
                          </a:solidFill>
                          <a:latin typeface="Arial" panose="020B0604020202020204" pitchFamily="34" charset="0"/>
                          <a:ea typeface="+mn-ea"/>
                          <a:cs typeface="Arial" panose="020B0604020202020204" pitchFamily="34" charset="0"/>
                        </a:rPr>
                        <a:t>;</a:t>
                      </a:r>
                    </a:p>
                  </a:txBody>
                  <a:tcPr marL="22860" marR="22860" marT="22860" marB="22860"/>
                </a:tc>
                <a:tc>
                  <a:txBody>
                    <a:bodyPr/>
                    <a:lstStyle/>
                    <a:p>
                      <a:pPr algn="l" fontAlgn="t"/>
                      <a:r>
                        <a:rPr lang="en-IN" dirty="0">
                          <a:effectLst/>
                          <a:latin typeface="Arial" panose="020B0604020202020204" pitchFamily="34" charset="0"/>
                          <a:cs typeface="Arial" panose="020B0604020202020204" pitchFamily="34" charset="0"/>
                        </a:rPr>
                        <a:t>  List the command history.</a:t>
                      </a:r>
                    </a:p>
                  </a:txBody>
                  <a:tcPr marL="22860" marR="22860" marT="22860" marB="22860"/>
                </a:tc>
                <a:extLst>
                  <a:ext uri="{0D108BD9-81ED-4DB2-BD59-A6C34878D82A}">
                    <a16:rowId xmlns:a16="http://schemas.microsoft.com/office/drawing/2014/main" val="10005"/>
                  </a:ext>
                </a:extLst>
              </a:tr>
            </a:tbl>
          </a:graphicData>
        </a:graphic>
      </p:graphicFrame>
      <p:sp>
        <p:nvSpPr>
          <p:cNvPr id="3" name="TextBox 2">
            <a:extLst>
              <a:ext uri="{FF2B5EF4-FFF2-40B4-BE49-F238E27FC236}">
                <a16:creationId xmlns:a16="http://schemas.microsoft.com/office/drawing/2014/main" id="{B8F09FB5-FFDF-D423-351B-67232CEF88ED}"/>
              </a:ext>
            </a:extLst>
          </p:cNvPr>
          <p:cNvSpPr txBox="1"/>
          <p:nvPr/>
        </p:nvSpPr>
        <p:spPr>
          <a:xfrm>
            <a:off x="119336" y="5725125"/>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118846046"/>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alter table alter column</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8ABBE188-CB4C-96A4-AF57-973CE3C67F92}"/>
              </a:ext>
            </a:extLst>
          </p:cNvPr>
          <p:cNvSpPr/>
          <p:nvPr/>
        </p:nvSpPr>
        <p:spPr>
          <a:xfrm>
            <a:off x="190550" y="548680"/>
            <a:ext cx="11810106" cy="617092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 alterIdentityColumnOption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alterIdentityColumnOption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SELECTIVITY int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EXPRESSION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rgbClr val="0077AA"/>
                </a:solidFill>
                <a:latin typeface="Liberation Mono"/>
              </a:rPr>
              <a:t>DEFAULT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ON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NOT NULL </a:t>
            </a:r>
            <a:r>
              <a:rPr lang="en-IN" sz="2000" dirty="0">
                <a:solidFill>
                  <a:schemeClr val="tx1">
                    <a:lumMod val="75000"/>
                    <a:lumOff val="25000"/>
                  </a:schemeClr>
                </a:solidFill>
                <a:latin typeface="Liberation Mono"/>
              </a:rPr>
              <a:t>}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chemeClr val="accent4">
                    <a:lumMod val="50000"/>
                  </a:schemeClr>
                </a:solidFill>
                <a:latin typeface="Liberation Mono"/>
              </a:rPr>
              <a:t>NULL</a:t>
            </a:r>
            <a:r>
              <a:rPr lang="en-IN" sz="2000" dirty="0">
                <a:solidFill>
                  <a:schemeClr val="tx1">
                    <a:lumMod val="75000"/>
                    <a:lumOff val="25000"/>
                  </a:schemeClr>
                </a:solidFill>
                <a:latin typeface="Liberation Mono"/>
              </a:rPr>
              <a:t>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 USING newValueExpression ] }</a:t>
            </a:r>
          </a:p>
          <a:p>
            <a:pPr>
              <a:spcAft>
                <a:spcPts val="600"/>
              </a:spcAft>
            </a:pPr>
            <a:r>
              <a:rPr lang="en-IN" sz="2000" dirty="0">
                <a:solidFill>
                  <a:schemeClr val="bg1">
                    <a:lumMod val="65000"/>
                  </a:schemeClr>
                </a:solidFill>
                <a:latin typeface="Liberation Mono"/>
              </a:rPr>
              <a:t>|</a:t>
            </a:r>
            <a:r>
              <a:rPr lang="en-IN" sz="2000" dirty="0">
                <a:solidFill>
                  <a:schemeClr val="tx1">
                    <a:lumMod val="75000"/>
                    <a:lumOff val="25000"/>
                  </a:schemeClr>
                </a:solidFill>
                <a:latin typeface="Liberation Mono"/>
              </a:rPr>
              <a:t> {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Tree>
    <p:extLst>
      <p:ext uri="{BB962C8B-B14F-4D97-AF65-F5344CB8AC3E}">
        <p14:creationId xmlns:p14="http://schemas.microsoft.com/office/powerpoint/2010/main" val="424531028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size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18523435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size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784830"/>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2803575"/>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834689"/>
                </a:solidFill>
                <a:latin typeface="Liberation Mono"/>
                <a:cs typeface="Arial" panose="020B0604020202020204" pitchFamily="34" charset="0"/>
              </a:rPr>
              <a:t>VARCHAR</a:t>
            </a:r>
            <a:r>
              <a:rPr lang="en-US" dirty="0">
                <a:latin typeface="Liberation Mono"/>
              </a:rPr>
              <a:t>(20);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23085584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column datatype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868028"/>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199456" y="1"/>
            <a:ext cx="946854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change column datatype</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815882"/>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dirty="0">
                <a:solidFill>
                  <a:schemeClr val="accent4">
                    <a:lumMod val="50000"/>
                  </a:schemeClr>
                </a:solidFill>
                <a:latin typeface="Liberation Mono"/>
              </a:rPr>
              <a:t>(</a:t>
            </a:r>
            <a:r>
              <a:rPr lang="en-IN" sz="2200" i="1" dirty="0">
                <a:solidFill>
                  <a:schemeClr val="accent4">
                    <a:lumMod val="50000"/>
                  </a:schemeClr>
                </a:solidFill>
                <a:latin typeface="Liberation Mono"/>
              </a:rPr>
              <a:t>columnDefination</a:t>
            </a:r>
            <a:r>
              <a:rPr lang="en-IN" sz="2200" dirty="0">
                <a:solidFill>
                  <a:schemeClr val="accent4">
                    <a:lumMod val="50000"/>
                  </a:schemeClr>
                </a:solidFill>
                <a:latin typeface="Liberation Mono"/>
              </a:rPr>
              <a:t>)</a:t>
            </a:r>
            <a:endParaRPr lang="en-IN" sz="2200" dirty="0">
              <a:solidFill>
                <a:schemeClr val="tx1">
                  <a:lumMod val="75000"/>
                  <a:lumOff val="25000"/>
                </a:schemeClr>
              </a:solidFill>
              <a:latin typeface="Liberation Mono"/>
            </a:endParaRP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DATA TYPE dataTypeOrDomain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555593"/>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 </a:t>
            </a:r>
            <a:r>
              <a:rPr lang="en-US" dirty="0">
                <a:latin typeface="Liberation Mono"/>
                <a:cs typeface="Arial" panose="020B0604020202020204" pitchFamily="34" charset="0"/>
              </a:rPr>
              <a:t>COLUMN</a:t>
            </a:r>
            <a:r>
              <a:rPr lang="en-US" dirty="0">
                <a:solidFill>
                  <a:srgbClr val="0077AA"/>
                </a:solidFill>
                <a:latin typeface="Liberation Mono"/>
                <a:cs typeface="Arial" panose="020B0604020202020204" pitchFamily="34" charset="0"/>
              </a:rPr>
              <a:t> </a:t>
            </a:r>
            <a:r>
              <a:rPr lang="en-US" dirty="0">
                <a:latin typeface="Liberation Mono"/>
              </a:rPr>
              <a:t>id </a:t>
            </a:r>
            <a:r>
              <a:rPr lang="en-US" dirty="0">
                <a:solidFill>
                  <a:srgbClr val="0077AA"/>
                </a:solidFill>
                <a:latin typeface="Liberation Mono"/>
                <a:cs typeface="Arial" panose="020B0604020202020204" pitchFamily="34" charset="0"/>
              </a:rPr>
              <a:t>SET</a:t>
            </a:r>
            <a:r>
              <a:rPr lang="en-US" dirty="0">
                <a:latin typeface="Liberation Mono"/>
              </a:rPr>
              <a:t> DATA TYPE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change the size of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74638271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55097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RENAME</a:t>
            </a:r>
            <a:r>
              <a:rPr lang="en-IN" sz="2000" dirty="0">
                <a:solidFill>
                  <a:schemeClr val="tx1">
                    <a:lumMod val="75000"/>
                    <a:lumOff val="25000"/>
                  </a:schemeClr>
                </a:solidFill>
                <a:latin typeface="Liberation Mono"/>
              </a:rPr>
              <a:t> </a:t>
            </a:r>
            <a:r>
              <a:rPr lang="en-IN" sz="2000" dirty="0">
                <a:solidFill>
                  <a:srgbClr val="0077AA"/>
                </a:solidFill>
                <a:latin typeface="Liberation Mono"/>
              </a:rPr>
              <a:t>TO</a:t>
            </a:r>
            <a:r>
              <a:rPr lang="en-IN" sz="2000" dirty="0">
                <a:solidFill>
                  <a:schemeClr val="tx1">
                    <a:lumMod val="75000"/>
                    <a:lumOff val="25000"/>
                  </a:schemeClr>
                </a:solidFill>
                <a:latin typeface="Liberation Mono"/>
              </a:rPr>
              <a:t> name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78904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RENAME</a:t>
            </a:r>
            <a:r>
              <a:rPr lang="en-US" dirty="0">
                <a:solidFill>
                  <a:srgbClr val="834689"/>
                </a:solidFill>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TO</a:t>
            </a:r>
            <a:r>
              <a:rPr lang="en-US" dirty="0">
                <a:solidFill>
                  <a:srgbClr val="834689"/>
                </a:solidFill>
                <a:latin typeface="Liberation Mono"/>
                <a:cs typeface="Arial" panose="020B0604020202020204" pitchFamily="34" charset="0"/>
              </a:rPr>
              <a:t> </a:t>
            </a:r>
            <a:r>
              <a:rPr lang="en-US" dirty="0">
                <a:latin typeface="Liberation Mono"/>
              </a:rPr>
              <a:t>employeeName</a:t>
            </a:r>
            <a:r>
              <a:rPr lang="en-US" dirty="0">
                <a:solidFill>
                  <a:srgbClr val="834689"/>
                </a:solidFill>
                <a:latin typeface="Liberation Mono"/>
                <a:cs typeface="Arial" panose="020B0604020202020204" pitchFamily="34" charset="0"/>
              </a:rPr>
              <a:t>;</a:t>
            </a:r>
            <a:endParaRPr lang="en-US" dirty="0">
              <a:latin typeface="Liberation Mono"/>
            </a:endParaRP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 rename the columns.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6040403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fontScale="77500" lnSpcReduction="20000"/>
          </a:bodyPr>
          <a:lstStyle/>
          <a:p>
            <a:pPr algn="ctr"/>
            <a:r>
              <a:rPr lang="en-US" sz="4800" dirty="0">
                <a:solidFill>
                  <a:srgbClr val="DC525C"/>
                </a:solidFill>
                <a:latin typeface="Segoe UI Light" panose="020B0502040204020203" pitchFamily="34" charset="0"/>
                <a:cs typeface="Segoe UI Light" panose="020B0502040204020203" pitchFamily="34" charset="0"/>
              </a:rPr>
              <a:t>set null / not null / drop not null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405722579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null / not null / drop not null</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1827401"/>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NOT NULL </a:t>
            </a:r>
            <a:r>
              <a:rPr lang="en-IN" sz="2000" dirty="0">
                <a:solidFill>
                  <a:schemeClr val="bg1">
                    <a:lumMod val="65000"/>
                  </a:schemeClr>
                </a:solidFill>
                <a:latin typeface="Liberation Mono"/>
                <a:cs typeface="Arial" panose="020B0604020202020204" pitchFamily="34" charset="0"/>
              </a:rPr>
              <a:t>| </a:t>
            </a:r>
            <a:r>
              <a:rPr lang="en-IN" sz="2000" dirty="0">
                <a:solidFill>
                  <a:schemeClr val="tx1">
                    <a:lumMod val="75000"/>
                    <a:lumOff val="25000"/>
                  </a:schemeClr>
                </a:solidFill>
                <a:latin typeface="Liberation Mono"/>
              </a:rPr>
              <a:t>DROP NOT NULL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3987641"/>
            <a:ext cx="11526016"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SET</a:t>
            </a:r>
            <a:r>
              <a:rPr lang="en-US" dirty="0">
                <a:latin typeface="Liberation Mono"/>
              </a:rPr>
              <a: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 </a:t>
            </a:r>
            <a:r>
              <a:rPr lang="en-IN" dirty="0">
                <a:solidFill>
                  <a:srgbClr val="0077AA"/>
                </a:solidFill>
                <a:latin typeface="Liberation Mono"/>
                <a:cs typeface="Arial" panose="020B0604020202020204" pitchFamily="34" charset="0"/>
              </a:rPr>
              <a:t>ALTER</a:t>
            </a:r>
            <a:r>
              <a:rPr lang="en-IN" dirty="0">
                <a:latin typeface="Liberation Mono"/>
              </a:rPr>
              <a:t> </a:t>
            </a:r>
            <a:r>
              <a:rPr lang="en-IN" dirty="0">
                <a:latin typeface="Liberation Mono"/>
                <a:cs typeface="Arial" panose="020B0604020202020204" pitchFamily="34" charset="0"/>
              </a:rPr>
              <a:t>COLUMN</a:t>
            </a:r>
            <a:r>
              <a:rPr lang="en-IN" dirty="0">
                <a:latin typeface="Liberation Mono"/>
              </a:rPr>
              <a:t> </a:t>
            </a:r>
            <a:r>
              <a:rPr lang="en-US" dirty="0">
                <a:latin typeface="Liberation Mono"/>
              </a:rPr>
              <a:t>ename </a:t>
            </a:r>
            <a:r>
              <a:rPr lang="en-US" dirty="0">
                <a:solidFill>
                  <a:srgbClr val="0077AA"/>
                </a:solidFill>
                <a:latin typeface="Liberation Mono"/>
                <a:cs typeface="Arial" panose="020B0604020202020204" pitchFamily="34" charset="0"/>
              </a:rPr>
              <a:t>SET</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ename </a:t>
            </a:r>
            <a:r>
              <a:rPr lang="en-US" dirty="0">
                <a:solidFill>
                  <a:srgbClr val="0077AA"/>
                </a:solidFill>
                <a:latin typeface="Liberation Mono"/>
                <a:cs typeface="Arial" panose="020B0604020202020204" pitchFamily="34" charset="0"/>
              </a:rPr>
              <a:t>DROP</a:t>
            </a:r>
            <a:r>
              <a:rPr lang="en-US" dirty="0">
                <a:latin typeface="Liberation Mono"/>
              </a:rPr>
              <a:t> NOT NULL;</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DROP NOT NULL and SET NULL set a column to allow NULL. The column may not be part of a primary key and may not be an identity column. </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33235396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default / drop default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36552799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default / drop default</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i="1"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latin typeface="Liberation Mono"/>
              </a:rPr>
              <a:t>DEFAULT</a:t>
            </a:r>
            <a:r>
              <a:rPr lang="en-IN" sz="2000" dirty="0">
                <a:solidFill>
                  <a:schemeClr val="tx1">
                    <a:lumMod val="75000"/>
                    <a:lumOff val="25000"/>
                  </a:schemeClr>
                </a:solidFill>
                <a:latin typeface="Liberation Mono"/>
              </a:rPr>
              <a:t> expression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DEFAULT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152562"/>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SET</a:t>
            </a:r>
            <a:r>
              <a:rPr lang="en-US" dirty="0">
                <a:latin typeface="Liberation Mono"/>
              </a:rPr>
              <a:t> DEFAULT </a:t>
            </a:r>
            <a:r>
              <a:rPr lang="en-US" dirty="0">
                <a:solidFill>
                  <a:srgbClr val="669900"/>
                </a:solidFill>
                <a:latin typeface="Liberation Mono"/>
              </a:rPr>
              <a:t>'PUNE’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city </a:t>
            </a:r>
            <a:r>
              <a:rPr lang="en-US" dirty="0">
                <a:solidFill>
                  <a:srgbClr val="0077AA"/>
                </a:solidFill>
                <a:latin typeface="Liberation Mono"/>
                <a:cs typeface="Arial" panose="020B0604020202020204" pitchFamily="34" charset="0"/>
              </a:rPr>
              <a:t>DROP</a:t>
            </a:r>
            <a:r>
              <a:rPr lang="en-US" dirty="0">
                <a:latin typeface="Liberation Mono"/>
              </a:rPr>
              <a:t> DEFAULT;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DEFAULT </a:t>
            </a:r>
            <a:r>
              <a:rPr lang="en-US" sz="2000" dirty="0">
                <a:latin typeface="Palatino Linotype" panose="02040502050505030304" pitchFamily="18" charset="0"/>
                <a:cs typeface="Segoe UI Light" panose="020B0502040204020203" pitchFamily="34" charset="0"/>
              </a:rPr>
              <a:t>changes the default value of a column. This command doesn't affect generated and identity columns.</a:t>
            </a:r>
          </a:p>
          <a:p>
            <a:r>
              <a:rPr lang="en-US" sz="2000" i="1" dirty="0">
                <a:latin typeface="Palatino Linotype" panose="02040502050505030304" pitchFamily="18" charset="0"/>
                <a:cs typeface="Segoe UI Light" panose="020B0502040204020203" pitchFamily="34" charset="0"/>
              </a:rPr>
              <a:t>DROP DEFAULT </a:t>
            </a:r>
            <a:r>
              <a:rPr lang="en-US" sz="2000" dirty="0">
                <a:latin typeface="Palatino Linotype" panose="02040502050505030304" pitchFamily="18" charset="0"/>
                <a:cs typeface="Segoe UI Light" panose="020B0502040204020203" pitchFamily="34" charset="0"/>
              </a:rPr>
              <a:t>removes the default value of a column.</a:t>
            </a: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555077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visible / invisible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4713114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visible / invisible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043425"/>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a:t>
            </a:r>
            <a:r>
              <a:rPr lang="en-IN" sz="2000" dirty="0">
                <a:solidFill>
                  <a:srgbClr val="0077AA"/>
                </a:solidFill>
                <a:latin typeface="Liberation Mono"/>
              </a:rPr>
              <a:t>SET</a:t>
            </a:r>
            <a:r>
              <a:rPr lang="en-IN" sz="2000" dirty="0">
                <a:solidFill>
                  <a:schemeClr val="tx1">
                    <a:lumMod val="75000"/>
                    <a:lumOff val="25000"/>
                  </a:schemeClr>
                </a:solidFill>
                <a:latin typeface="Liberation Mono"/>
              </a:rPr>
              <a:t> { VISIBLE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INVISIBLE } }</a:t>
            </a:r>
          </a:p>
        </p:txBody>
      </p:sp>
      <p:sp>
        <p:nvSpPr>
          <p:cNvPr id="10" name="TextBox 9">
            <a:extLst>
              <a:ext uri="{FF2B5EF4-FFF2-40B4-BE49-F238E27FC236}">
                <a16:creationId xmlns:a16="http://schemas.microsoft.com/office/drawing/2014/main" id="{94F79B57-E51A-CC40-62FA-5B2B3629CAC8}"/>
              </a:ext>
            </a:extLst>
          </p:cNvPr>
          <p:cNvSpPr txBox="1"/>
          <p:nvPr/>
        </p:nvSpPr>
        <p:spPr>
          <a:xfrm>
            <a:off x="262558" y="4080554"/>
            <a:ext cx="11526016"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INVISIBLE;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password </a:t>
            </a:r>
            <a:r>
              <a:rPr lang="en-US" dirty="0">
                <a:solidFill>
                  <a:srgbClr val="0077AA"/>
                </a:solidFill>
                <a:latin typeface="Liberation Mono"/>
                <a:cs typeface="Arial" panose="020B0604020202020204" pitchFamily="34" charset="0"/>
              </a:rPr>
              <a:t>SET</a:t>
            </a:r>
            <a:r>
              <a:rPr lang="en-US" dirty="0">
                <a:latin typeface="Liberation Mono"/>
              </a:rPr>
              <a:t> VISIBLE;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707886"/>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SET INVISIBLE makes the column hidden, i.e. it will not appear in SELECT * results. SET VISIBLE has the reverse effect.</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58855479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generated always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97162994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8" name="Rectangle 7">
            <a:extLst>
              <a:ext uri="{FF2B5EF4-FFF2-40B4-BE49-F238E27FC236}">
                <a16:creationId xmlns:a16="http://schemas.microsoft.com/office/drawing/2014/main" id="{F78CAD13-E719-3ACD-AE80-994A7C2FA256}"/>
              </a:ext>
            </a:extLst>
          </p:cNvPr>
          <p:cNvSpPr/>
          <p:nvPr/>
        </p:nvSpPr>
        <p:spPr>
          <a:xfrm>
            <a:off x="190550" y="2147079"/>
            <a:ext cx="11810106" cy="3816429"/>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tx1">
                  <a:lumMod val="75000"/>
                  <a:lumOff val="25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rgbClr val="0077AA"/>
                </a:solidFill>
                <a:latin typeface="Liberation Mono"/>
              </a:rPr>
              <a:t>SET</a:t>
            </a:r>
            <a:r>
              <a:rPr lang="en-IN" sz="2000" dirty="0">
                <a:solidFill>
                  <a:schemeClr val="tx1">
                    <a:lumMod val="75000"/>
                    <a:lumOff val="25000"/>
                  </a:schemeClr>
                </a:solidFill>
                <a:latin typeface="Liberation Mono"/>
              </a:rPr>
              <a:t> </a:t>
            </a:r>
            <a:r>
              <a:rPr lang="en-IN" sz="2000" dirty="0">
                <a:solidFill>
                  <a:srgbClr val="0077AA"/>
                </a:solidFill>
                <a:latin typeface="Liberation Mono"/>
              </a:rPr>
              <a:t>GENERATED</a:t>
            </a:r>
            <a:r>
              <a:rPr lang="en-IN" sz="2000" dirty="0">
                <a:solidFill>
                  <a:schemeClr val="tx1">
                    <a:lumMod val="75000"/>
                    <a:lumOff val="25000"/>
                  </a:schemeClr>
                </a:solidFill>
                <a:latin typeface="Liberation Mono"/>
              </a:rPr>
              <a:t> { ALWAYS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BY DEFAULT } {</a:t>
            </a:r>
            <a:r>
              <a:rPr lang="en-US" sz="2000" dirty="0">
                <a:solidFill>
                  <a:schemeClr val="tx1">
                    <a:lumMod val="75000"/>
                    <a:lumOff val="25000"/>
                  </a:schemeClr>
                </a:solidFill>
                <a:latin typeface="Liberation Mono"/>
              </a:rPr>
              <a:t>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RESTART WITH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75000"/>
                    <a:lumOff val="25000"/>
                  </a:schemeClr>
                </a:solidFill>
                <a:latin typeface="Liberation Mono"/>
              </a:rPr>
              <a:t> SET </a:t>
            </a:r>
            <a:r>
              <a:rPr lang="en-US" sz="2000" i="1" dirty="0">
                <a:solidFill>
                  <a:schemeClr val="accent4">
                    <a:lumMod val="50000"/>
                  </a:schemeClr>
                </a:solidFill>
                <a:latin typeface="Liberation Mono"/>
              </a:rPr>
              <a:t>basicSequenceOption</a:t>
            </a:r>
            <a:r>
              <a:rPr lang="en-US" sz="2000" dirty="0">
                <a:solidFill>
                  <a:schemeClr val="tx1">
                    <a:lumMod val="75000"/>
                    <a:lumOff val="25000"/>
                  </a:schemeClr>
                </a:solidFill>
                <a:latin typeface="Liberation Mono"/>
              </a:rPr>
              <a:t> }</a:t>
            </a:r>
          </a:p>
          <a:p>
            <a:pPr>
              <a:spcAft>
                <a:spcPts val="600"/>
              </a:spcAft>
            </a:pPr>
            <a:r>
              <a:rPr lang="en-US" sz="2200" i="1" dirty="0">
                <a:solidFill>
                  <a:schemeClr val="accent4">
                    <a:lumMod val="50000"/>
                  </a:schemeClr>
                </a:solidFill>
                <a:latin typeface="Liberation Mono"/>
              </a:rPr>
              <a:t>(basicSequenceOption)</a:t>
            </a:r>
          </a:p>
          <a:p>
            <a:pPr marL="622300" indent="-457200">
              <a:buAutoNum type="arabicPeriod"/>
            </a:pPr>
            <a:r>
              <a:rPr lang="en-US" sz="2000" dirty="0">
                <a:solidFill>
                  <a:srgbClr val="000000"/>
                </a:solidFill>
                <a:latin typeface="Liberation Mono"/>
              </a:rPr>
              <a:t>INCREMENT BY long</a:t>
            </a:r>
          </a:p>
          <a:p>
            <a:pPr marL="622300" indent="-457200">
              <a:buAutoNum type="arabicPeriod"/>
            </a:pPr>
            <a:r>
              <a:rPr lang="en-US" sz="2000" dirty="0">
                <a:solidFill>
                  <a:srgbClr val="000000"/>
                </a:solidFill>
                <a:latin typeface="Liberation Mono"/>
              </a:rPr>
              <a:t>MAXVALUE long</a:t>
            </a:r>
          </a:p>
          <a:p>
            <a:pPr marL="622300" indent="-457200">
              <a:buAutoNum type="arabicPeriod"/>
            </a:pPr>
            <a:r>
              <a:rPr lang="en-US" sz="2000" dirty="0">
                <a:solidFill>
                  <a:srgbClr val="000000"/>
                </a:solidFill>
                <a:latin typeface="Liberation Mono"/>
              </a:rPr>
              <a:t>MINVALUE long</a:t>
            </a:r>
          </a:p>
          <a:p>
            <a:pPr marL="622300" indent="-457200">
              <a:buAutoNum type="arabicPeriod"/>
            </a:pPr>
            <a:r>
              <a:rPr lang="en-US" sz="2000" dirty="0">
                <a:solidFill>
                  <a:srgbClr val="000000"/>
                </a:solidFill>
                <a:latin typeface="Liberation Mono"/>
              </a:rPr>
              <a:t>CACHE long</a:t>
            </a:r>
          </a:p>
          <a:p>
            <a:pPr marL="622300" indent="-457200">
              <a:buAutoNum type="arabicPeriod"/>
            </a:pPr>
            <a:r>
              <a:rPr lang="en-US" sz="2000" dirty="0">
                <a:solidFill>
                  <a:srgbClr val="000000"/>
                </a:solidFill>
                <a:latin typeface="Liberation Mono"/>
              </a:rPr>
              <a:t>CYCLE</a:t>
            </a:r>
            <a:endParaRPr lang="en-IN" sz="2000" dirty="0">
              <a:solidFill>
                <a:schemeClr val="tx1">
                  <a:lumMod val="75000"/>
                  <a:lumOff val="25000"/>
                </a:schemeClr>
              </a:solidFill>
              <a:latin typeface="Liberation Mono"/>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1015663"/>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SET GENERATED ALWAYS, SET GENERATED BY DEFAULT, or identity options convert the column into identity column (if it wasn't an identity column) and set new values of specified options for its sequence. </a:t>
            </a:r>
          </a:p>
        </p:txBody>
      </p:sp>
      <p:sp>
        <p:nvSpPr>
          <p:cNvPr id="3" name="Rectangle 2">
            <a:extLst>
              <a:ext uri="{FF2B5EF4-FFF2-40B4-BE49-F238E27FC236}">
                <a16:creationId xmlns:a16="http://schemas.microsoft.com/office/drawing/2014/main" id="{4EDC2881-AA67-7388-08F7-14A81DCAAD45}"/>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15747583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94F79B57-E51A-CC40-62FA-5B2B3629CAC8}"/>
              </a:ext>
            </a:extLst>
          </p:cNvPr>
          <p:cNvSpPr txBox="1"/>
          <p:nvPr/>
        </p:nvSpPr>
        <p:spPr>
          <a:xfrm>
            <a:off x="262558" y="882586"/>
            <a:ext cx="11526016" cy="4339650"/>
          </a:xfrm>
          <a:prstGeom prst="rect">
            <a:avLst/>
          </a:prstGeom>
          <a:noFill/>
        </p:spPr>
        <p:txBody>
          <a:bodyPr wrap="square">
            <a:spAutoFit/>
          </a:bodyPr>
          <a:lstStyle/>
          <a:p>
            <a:r>
              <a:rPr lang="en-US" sz="2200" dirty="0">
                <a:solidFill>
                  <a:schemeClr val="tx1">
                    <a:lumMod val="75000"/>
                    <a:lumOff val="25000"/>
                  </a:schemeClr>
                </a:solidFill>
                <a:latin typeface="Liberation Mono"/>
              </a:rPr>
              <a:t>START WITH</a:t>
            </a:r>
          </a:p>
          <a:p>
            <a:pPr marL="285750" indent="-285750">
              <a:buFont typeface="Arial" panose="020B0604020202020204" pitchFamily="34" charset="0"/>
              <a:buChar char="•"/>
            </a:pPr>
            <a:endParaRPr lang="en-US" sz="1200"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RESTART WITH</a:t>
            </a:r>
          </a:p>
          <a:p>
            <a:pPr marL="285750" indent="-285750">
              <a:buFont typeface="Arial" panose="020B0604020202020204" pitchFamily="34" charset="0"/>
              <a:buChar char="•"/>
            </a:pPr>
            <a:endParaRPr lang="en-US" sz="1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i="1" dirty="0">
                <a:solidFill>
                  <a:schemeClr val="tx1">
                    <a:lumMod val="75000"/>
                    <a:lumOff val="25000"/>
                  </a:schemeClr>
                </a:solidFill>
                <a:latin typeface="Liberation Mono"/>
              </a:rPr>
              <a:t>RESTART</a:t>
            </a:r>
            <a:r>
              <a:rPr lang="en-US" i="1" dirty="0">
                <a:latin typeface="Liberation Mono"/>
                <a:cs typeface="Leelawadee UI Semilight" panose="020B0402040204020203" pitchFamily="34" charset="-34"/>
              </a:rPr>
              <a:t> </a:t>
            </a:r>
            <a:r>
              <a:rPr lang="en-US" i="1" dirty="0">
                <a:solidFill>
                  <a:schemeClr val="tx1">
                    <a:lumMod val="75000"/>
                    <a:lumOff val="25000"/>
                  </a:schemeClr>
                </a:solidFill>
                <a:latin typeface="Liberation Mono"/>
              </a:rPr>
              <a:t>WITH</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100</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dirty="0">
              <a:latin typeface="Liberation Mono"/>
              <a:cs typeface="Leelawadee UI Semilight" panose="020B0402040204020203" pitchFamily="34" charset="-34"/>
            </a:endParaRPr>
          </a:p>
          <a:p>
            <a:r>
              <a:rPr lang="en-US" sz="2200" dirty="0">
                <a:solidFill>
                  <a:schemeClr val="tx1">
                    <a:lumMod val="75000"/>
                    <a:lumOff val="25000"/>
                  </a:schemeClr>
                </a:solidFill>
                <a:latin typeface="Liberation Mono"/>
              </a:rPr>
              <a:t>SET</a:t>
            </a:r>
            <a:r>
              <a:rPr lang="en-US" sz="2200" dirty="0">
                <a:solidFill>
                  <a:schemeClr val="tx1">
                    <a:lumMod val="75000"/>
                    <a:lumOff val="25000"/>
                  </a:schemeClr>
                </a:solidFill>
                <a:latin typeface="Liberation Mono"/>
                <a:cs typeface="Leelawadee UI Semilight" panose="020B0402040204020203" pitchFamily="34" charset="-34"/>
              </a:rPr>
              <a:t> </a:t>
            </a:r>
            <a:r>
              <a:rPr lang="en-US" sz="2200" i="1" dirty="0">
                <a:solidFill>
                  <a:schemeClr val="accent4">
                    <a:lumMod val="50000"/>
                  </a:schemeClr>
                </a:solidFill>
                <a:latin typeface="Liberation Mono"/>
                <a:cs typeface="Leelawadee UI Semilight" panose="020B0402040204020203" pitchFamily="34" charset="-34"/>
              </a:rPr>
              <a:t>basicSequenceOption</a:t>
            </a:r>
            <a:endParaRPr lang="en-US" sz="2200" dirty="0">
              <a:latin typeface="Liberation Mono"/>
              <a:cs typeface="Leelawadee UI Semilight" panose="020B0402040204020203" pitchFamily="34" charset="-34"/>
            </a:endParaRP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MAXVALUE</a:t>
            </a:r>
            <a:r>
              <a:rPr lang="en-US" dirty="0">
                <a:latin typeface="Liberation Mono"/>
                <a:cs typeface="Leelawadee UI Semilight" panose="020B0402040204020203" pitchFamily="34" charset="-34"/>
              </a:rPr>
              <a:t> </a:t>
            </a:r>
            <a:r>
              <a:rPr lang="en-US" dirty="0">
                <a:solidFill>
                  <a:srgbClr val="990055"/>
                </a:solidFill>
                <a:latin typeface="Liberation Mono"/>
                <a:cs typeface="Leelawadee UI Semilight" panose="020B0402040204020203" pitchFamily="34" charset="-34"/>
              </a:rPr>
              <a:t>105</a:t>
            </a:r>
            <a:r>
              <a:rPr lang="en-US" dirty="0">
                <a:latin typeface="Liberation Mono"/>
                <a:cs typeface="Leelawadee UI Semilight" panose="020B0402040204020203" pitchFamily="34" charset="-34"/>
              </a:rPr>
              <a:t>;</a:t>
            </a:r>
          </a:p>
          <a:p>
            <a:pPr marL="285750" indent="-285750">
              <a:buFont typeface="Arial" panose="020B0604020202020204" pitchFamily="34" charset="0"/>
              <a:buChar char="•"/>
            </a:pPr>
            <a:endParaRPr lang="en-US" sz="800" dirty="0">
              <a:latin typeface="Liberation Mono"/>
              <a:cs typeface="Leelawadee UI Semilight" panose="020B0402040204020203" pitchFamily="34" charset="-34"/>
            </a:endParaRPr>
          </a:p>
          <a:p>
            <a:pPr marL="285750" indent="-285750">
              <a:buFont typeface="Arial" panose="020B0604020202020204" pitchFamily="34" charset="0"/>
              <a:buChar char="•"/>
            </a:pP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TABLE</a:t>
            </a:r>
            <a:r>
              <a:rPr lang="en-US" dirty="0">
                <a:latin typeface="Liberation Mono"/>
                <a:cs typeface="Leelawadee UI Semilight" panose="020B0402040204020203" pitchFamily="34" charset="-34"/>
              </a:rPr>
              <a:t> </a:t>
            </a:r>
            <a:r>
              <a:rPr lang="en-IN" dirty="0">
                <a:latin typeface="Liberation Mono"/>
                <a:cs typeface="Leelawadee UI Semilight" panose="020B0402040204020203" pitchFamily="34" charset="-34"/>
              </a:rPr>
              <a:t>temp</a:t>
            </a:r>
            <a:r>
              <a:rPr lang="en-US" dirty="0">
                <a:latin typeface="Liberation Mono"/>
                <a:cs typeface="Leelawadee UI Semilight" panose="020B0402040204020203" pitchFamily="34" charset="-34"/>
              </a:rPr>
              <a:t> </a:t>
            </a:r>
            <a:r>
              <a:rPr lang="en-US" dirty="0">
                <a:solidFill>
                  <a:srgbClr val="0077AA"/>
                </a:solidFill>
                <a:latin typeface="Liberation Mono"/>
                <a:cs typeface="Leelawadee UI Semilight" panose="020B0402040204020203" pitchFamily="34" charset="-34"/>
              </a:rPr>
              <a:t>ALTER</a:t>
            </a:r>
            <a:r>
              <a:rPr lang="en-US" dirty="0">
                <a:latin typeface="Liberation Mono"/>
                <a:cs typeface="Leelawadee UI Semilight" panose="020B0402040204020203" pitchFamily="34" charset="-34"/>
              </a:rPr>
              <a:t> COLUMN id </a:t>
            </a:r>
            <a:r>
              <a:rPr lang="en-US" dirty="0">
                <a:solidFill>
                  <a:srgbClr val="FD8603"/>
                </a:solidFill>
                <a:latin typeface="Liberation Mono"/>
              </a:rPr>
              <a:t>SET GENERATED ALWAYS </a:t>
            </a:r>
            <a:r>
              <a:rPr lang="en-US" dirty="0">
                <a:solidFill>
                  <a:schemeClr val="tx1">
                    <a:lumMod val="75000"/>
                    <a:lumOff val="25000"/>
                  </a:schemeClr>
                </a:solidFill>
                <a:latin typeface="Liberation Mono"/>
              </a:rPr>
              <a:t>SET</a:t>
            </a:r>
            <a:r>
              <a:rPr lang="en-US" dirty="0">
                <a:latin typeface="Liberation Mono"/>
                <a:cs typeface="Leelawadee UI Semilight" panose="020B0402040204020203" pitchFamily="34" charset="-34"/>
              </a:rPr>
              <a:t> </a:t>
            </a:r>
            <a:r>
              <a:rPr lang="en-US" i="1" dirty="0">
                <a:solidFill>
                  <a:srgbClr val="0077AA"/>
                </a:solidFill>
                <a:latin typeface="Liberation Mono"/>
                <a:cs typeface="Leelawadee UI Semilight" panose="020B0402040204020203" pitchFamily="34" charset="-34"/>
              </a:rPr>
              <a:t>CYCLE</a:t>
            </a:r>
            <a:r>
              <a:rPr lang="en-US" dirty="0">
                <a:latin typeface="Liberation Mono"/>
                <a:cs typeface="Leelawadee UI Semilight" panose="020B0402040204020203" pitchFamily="34" charset="-34"/>
              </a:rPr>
              <a:t>; </a:t>
            </a:r>
          </a:p>
          <a:p>
            <a:pPr marL="285750" indent="-285750">
              <a:buFont typeface="Arial" panose="020B0604020202020204" pitchFamily="34" charset="0"/>
              <a:buChar char="•"/>
            </a:pPr>
            <a:endParaRPr lang="en-US" dirty="0">
              <a:solidFill>
                <a:srgbClr val="0077AA"/>
              </a:solidFill>
              <a:latin typeface="Liberation Mono"/>
              <a:cs typeface="Leelawadee UI Semilight" panose="020B0402040204020203" pitchFamily="34" charset="-34"/>
            </a:endParaRPr>
          </a:p>
          <a:p>
            <a:pPr marL="285750" indent="-285750">
              <a:buFont typeface="Arial" panose="020B0604020202020204" pitchFamily="34" charset="0"/>
              <a:buChar char="•"/>
            </a:pPr>
            <a:r>
              <a:rPr lang="en-IN" dirty="0">
                <a:solidFill>
                  <a:srgbClr val="0077AA"/>
                </a:solidFill>
                <a:latin typeface="Liberation Mono"/>
                <a:cs typeface="Leelawadee UI Semilight" panose="020B0402040204020203" pitchFamily="34" charset="-34"/>
              </a:rPr>
              <a:t>SHOW</a:t>
            </a:r>
            <a:r>
              <a:rPr lang="en-IN" dirty="0">
                <a:latin typeface="Liberation Mono"/>
                <a:cs typeface="Leelawadee UI Semilight" panose="020B0402040204020203" pitchFamily="34" charset="-34"/>
              </a:rPr>
              <a:t> COLUMNS </a:t>
            </a:r>
            <a:r>
              <a:rPr lang="en-IN" dirty="0">
                <a:solidFill>
                  <a:srgbClr val="0077AA"/>
                </a:solidFill>
                <a:latin typeface="Liberation Mono"/>
                <a:cs typeface="Leelawadee UI Semilight" panose="020B0402040204020203" pitchFamily="34" charset="-34"/>
              </a:rPr>
              <a:t>FROM</a:t>
            </a:r>
            <a:r>
              <a:rPr lang="en-IN" dirty="0">
                <a:latin typeface="Liberation Mono"/>
                <a:cs typeface="Leelawadee UI Semilight" panose="020B0402040204020203" pitchFamily="34" charset="-34"/>
              </a:rPr>
              <a:t> temp;</a:t>
            </a:r>
          </a:p>
        </p:txBody>
      </p:sp>
      <p:sp>
        <p:nvSpPr>
          <p:cNvPr id="3" name="Rectangle 2">
            <a:extLst>
              <a:ext uri="{FF2B5EF4-FFF2-40B4-BE49-F238E27FC236}">
                <a16:creationId xmlns:a16="http://schemas.microsoft.com/office/drawing/2014/main" id="{D789C200-3C39-4046-1CD9-DA12D565E366}"/>
              </a:ext>
            </a:extLst>
          </p:cNvPr>
          <p:cNvSpPr/>
          <p:nvPr/>
        </p:nvSpPr>
        <p:spPr>
          <a:xfrm>
            <a:off x="623392" y="1"/>
            <a:ext cx="10044608"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set generated always column</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C1C69BD-AE30-6C29-5591-24E84D1C1E0F}"/>
              </a:ext>
            </a:extLst>
          </p:cNvPr>
          <p:cNvSpPr/>
          <p:nvPr/>
        </p:nvSpPr>
        <p:spPr>
          <a:xfrm>
            <a:off x="303539" y="5879594"/>
            <a:ext cx="11737304" cy="86177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At a time only one </a:t>
            </a:r>
            <a:r>
              <a:rPr lang="en-US" sz="2000" dirty="0">
                <a:solidFill>
                  <a:schemeClr val="accent4">
                    <a:lumMod val="50000"/>
                  </a:schemeClr>
                </a:solidFill>
                <a:latin typeface="Arial" panose="020B0604020202020204" pitchFamily="34" charset="0"/>
                <a:cs typeface="Arial" panose="020B0604020202020204" pitchFamily="34" charset="0"/>
              </a:rPr>
              <a:t>basicSequenceOption</a:t>
            </a:r>
            <a:r>
              <a:rPr lang="en-US" dirty="0">
                <a:latin typeface="Arial" panose="020B0604020202020204" pitchFamily="34" charset="0"/>
                <a:cs typeface="Arial" panose="020B0604020202020204" pitchFamily="34" charset="0"/>
              </a:rPr>
              <a:t> can  be given with ALTER TABLE command.</a:t>
            </a:r>
          </a:p>
        </p:txBody>
      </p:sp>
    </p:spTree>
    <p:extLst>
      <p:ext uri="{BB962C8B-B14F-4D97-AF65-F5344CB8AC3E}">
        <p14:creationId xmlns:p14="http://schemas.microsoft.com/office/powerpoint/2010/main" val="558499380"/>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drop identity column</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83381518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identity</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DROP IDENTITY removes identity status of a column.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1785104"/>
          </a:xfrm>
          <a:prstGeom prst="rect">
            <a:avLst/>
          </a:prstGeom>
        </p:spPr>
        <p:txBody>
          <a:bodyPr wrap="square">
            <a:spAutoFit/>
          </a:bodyPr>
          <a:lstStyle/>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solidFill>
                  <a:srgbClr val="0077AA"/>
                </a:solidFill>
                <a:latin typeface="Liberation Mono"/>
              </a:rPr>
              <a:t>TABLE</a:t>
            </a:r>
            <a:r>
              <a:rPr lang="en-IN" sz="2000" dirty="0">
                <a:solidFill>
                  <a:schemeClr val="tx1">
                    <a:lumMod val="75000"/>
                    <a:lumOff val="25000"/>
                  </a:schemeClr>
                </a:solidFill>
                <a:latin typeface="Liberation Mono"/>
              </a:rPr>
              <a:t> </a:t>
            </a:r>
            <a:r>
              <a:rPr lang="en-IN" sz="2000" dirty="0">
                <a:latin typeface="Liberation Mono"/>
              </a:rPr>
              <a:t>tableName</a:t>
            </a:r>
          </a:p>
          <a:p>
            <a:pPr>
              <a:spcAft>
                <a:spcPts val="600"/>
              </a:spcAft>
            </a:pPr>
            <a:r>
              <a:rPr lang="en-IN" sz="2000" dirty="0">
                <a:solidFill>
                  <a:srgbClr val="0077AA"/>
                </a:solidFill>
                <a:latin typeface="Liberation Mono"/>
              </a:rPr>
              <a:t>ALTER</a:t>
            </a:r>
            <a:r>
              <a:rPr lang="en-IN" sz="2000" dirty="0">
                <a:solidFill>
                  <a:schemeClr val="tx1">
                    <a:lumMod val="75000"/>
                    <a:lumOff val="25000"/>
                  </a:schemeClr>
                </a:solidFill>
                <a:latin typeface="Liberation Mono"/>
              </a:rPr>
              <a:t> </a:t>
            </a:r>
            <a:r>
              <a:rPr lang="en-IN" sz="2000" dirty="0">
                <a:latin typeface="Liberation Mono"/>
              </a:rPr>
              <a:t>COLUMN</a:t>
            </a:r>
            <a:r>
              <a:rPr lang="en-IN" sz="2000" dirty="0">
                <a:solidFill>
                  <a:schemeClr val="tx1">
                    <a:lumMod val="75000"/>
                    <a:lumOff val="25000"/>
                  </a:schemeClr>
                </a:solidFill>
                <a:latin typeface="Liberation Mono"/>
              </a:rPr>
              <a:t> </a:t>
            </a:r>
            <a:r>
              <a:rPr lang="en-IN" sz="2000" i="1" dirty="0">
                <a:latin typeface="Liberation Mono"/>
              </a:rPr>
              <a:t>columnName</a:t>
            </a:r>
            <a:r>
              <a:rPr lang="en-IN" sz="2000" dirty="0">
                <a:solidFill>
                  <a:schemeClr val="tx1">
                    <a:lumMod val="75000"/>
                    <a:lumOff val="25000"/>
                  </a:schemeClr>
                </a:solidFill>
                <a:latin typeface="Liberation Mono"/>
              </a:rPr>
              <a:t> { { </a:t>
            </a:r>
            <a:r>
              <a:rPr lang="en-IN" sz="2000" i="1" dirty="0">
                <a:solidFill>
                  <a:schemeClr val="accent4">
                    <a:lumMod val="50000"/>
                  </a:schemeClr>
                </a:solidFill>
                <a:latin typeface="Liberation Mono"/>
              </a:rPr>
              <a:t>columnDefination</a:t>
            </a:r>
            <a:r>
              <a:rPr lang="en-IN" sz="2000" dirty="0">
                <a:solidFill>
                  <a:schemeClr val="tx1">
                    <a:lumMod val="75000"/>
                    <a:lumOff val="25000"/>
                  </a:schemeClr>
                </a:solidFill>
                <a:latin typeface="Liberation Mono"/>
              </a:rPr>
              <a:t> }</a:t>
            </a:r>
          </a:p>
          <a:p>
            <a:pPr>
              <a:spcAft>
                <a:spcPts val="600"/>
              </a:spcAft>
            </a:pPr>
            <a:endParaRPr lang="en-IN" sz="800" dirty="0">
              <a:solidFill>
                <a:schemeClr val="accent4">
                  <a:lumMod val="50000"/>
                </a:schemeClr>
              </a:solidFill>
              <a:latin typeface="Liberation Mono"/>
            </a:endParaRPr>
          </a:p>
          <a:p>
            <a:pPr>
              <a:spcAft>
                <a:spcPts val="600"/>
              </a:spcAft>
            </a:pPr>
            <a:r>
              <a:rPr lang="en-IN" sz="2200" i="1" dirty="0">
                <a:solidFill>
                  <a:schemeClr val="accent4">
                    <a:lumMod val="50000"/>
                  </a:schemeClr>
                </a:solidFill>
                <a:latin typeface="Liberation Mono"/>
              </a:rPr>
              <a:t>(columnDefination)</a:t>
            </a:r>
          </a:p>
          <a:p>
            <a:pPr>
              <a:spcAft>
                <a:spcPts val="600"/>
              </a:spcAft>
            </a:pPr>
            <a:r>
              <a:rPr lang="en-IN" sz="2000" dirty="0">
                <a:solidFill>
                  <a:schemeClr val="tx1">
                    <a:lumMod val="75000"/>
                    <a:lumOff val="25000"/>
                  </a:schemeClr>
                </a:solidFill>
                <a:latin typeface="Liberation Mono"/>
              </a:rPr>
              <a:t>{ </a:t>
            </a:r>
            <a:r>
              <a:rPr lang="en-IN" sz="2000" dirty="0">
                <a:solidFill>
                  <a:srgbClr val="0077AA"/>
                </a:solidFill>
                <a:latin typeface="Liberation Mono"/>
              </a:rPr>
              <a:t>DROP</a:t>
            </a:r>
            <a:r>
              <a:rPr lang="en-IN" sz="2000" dirty="0">
                <a:solidFill>
                  <a:schemeClr val="tx1">
                    <a:lumMod val="75000"/>
                    <a:lumOff val="25000"/>
                  </a:schemeClr>
                </a:solidFill>
                <a:latin typeface="Liberation Mono"/>
              </a:rPr>
              <a:t> IDENTITY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3566626"/>
            <a:ext cx="11526016" cy="144655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a:t>
            </a:r>
            <a:r>
              <a:rPr lang="en-US" dirty="0">
                <a:latin typeface="Liberation Mono"/>
              </a:rPr>
              <a:t> INCREMENT BY </a:t>
            </a:r>
            <a:r>
              <a:rPr lang="en-US" dirty="0">
                <a:solidFill>
                  <a:srgbClr val="990055"/>
                </a:solidFill>
                <a:latin typeface="Liberation Mono"/>
              </a:rPr>
              <a:t>1</a:t>
            </a:r>
            <a:r>
              <a:rPr lang="en-US" dirty="0">
                <a:latin typeface="Liberation Mono"/>
              </a:rPr>
              <a:t> MAXVALUE </a:t>
            </a:r>
            <a:r>
              <a:rPr lang="en-US" dirty="0">
                <a:solidFill>
                  <a:srgbClr val="990055"/>
                </a:solidFill>
                <a:latin typeface="Liberation Mono"/>
              </a:rPr>
              <a:t>10</a:t>
            </a:r>
            <a:r>
              <a:rPr lang="en-US" dirty="0">
                <a:latin typeface="Liberation Mono"/>
              </a:rPr>
              <a:t> CYCLE ), ename </a:t>
            </a:r>
            <a:r>
              <a:rPr lang="en-US" dirty="0">
                <a:solidFill>
                  <a:srgbClr val="834689"/>
                </a:solidFill>
                <a:latin typeface="Liberation Mono"/>
                <a:cs typeface="Arial" panose="020B0604020202020204" pitchFamily="34" charset="0"/>
              </a:rPr>
              <a:t>VARCHAR_IGNORECASE</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cs typeface="Arial" panose="020B0604020202020204" pitchFamily="34" charset="0"/>
              </a:rPr>
              <a:t>ALTER</a:t>
            </a:r>
            <a:r>
              <a:rPr lang="en-US" dirty="0">
                <a:latin typeface="Liberation Mono"/>
              </a:rPr>
              <a:t> </a:t>
            </a:r>
            <a:r>
              <a:rPr lang="en-US" dirty="0">
                <a:latin typeface="Liberation Mono"/>
                <a:cs typeface="Arial" panose="020B0604020202020204" pitchFamily="34" charset="0"/>
              </a:rPr>
              <a:t>COLUMN</a:t>
            </a:r>
            <a:r>
              <a:rPr lang="en-US" dirty="0">
                <a:latin typeface="Liberation Mono"/>
              </a:rPr>
              <a:t> id </a:t>
            </a:r>
            <a:r>
              <a:rPr lang="en-US" dirty="0">
                <a:solidFill>
                  <a:srgbClr val="0077AA"/>
                </a:solidFill>
                <a:latin typeface="Liberation Mono"/>
                <a:cs typeface="Arial" panose="020B0604020202020204" pitchFamily="34" charset="0"/>
              </a:rPr>
              <a:t>DROP</a:t>
            </a:r>
            <a:r>
              <a:rPr lang="en-US" dirty="0">
                <a:latin typeface="Liberation Mono"/>
              </a:rPr>
              <a:t> IDENTITY;</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SHOW</a:t>
            </a:r>
            <a:r>
              <a:rPr lang="en-IN" dirty="0">
                <a:latin typeface="Liberation Mono"/>
              </a:rPr>
              <a:t> </a:t>
            </a:r>
            <a:r>
              <a:rPr lang="en-IN" dirty="0">
                <a:latin typeface="Liberation Mono"/>
                <a:cs typeface="Arial" panose="020B0604020202020204" pitchFamily="34" charset="0"/>
              </a:rPr>
              <a:t>COLUMNS</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temp;</a:t>
            </a:r>
          </a:p>
        </p:txBody>
      </p:sp>
    </p:spTree>
    <p:extLst>
      <p:ext uri="{BB962C8B-B14F-4D97-AF65-F5344CB8AC3E}">
        <p14:creationId xmlns:p14="http://schemas.microsoft.com/office/powerpoint/2010/main" val="679704923"/>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rename a table</a:t>
            </a:r>
          </a:p>
        </p:txBody>
      </p:sp>
      <p:sp>
        <p:nvSpPr>
          <p:cNvPr id="7" name="Rectangle 6">
            <a:extLst>
              <a:ext uri="{FF2B5EF4-FFF2-40B4-BE49-F238E27FC236}">
                <a16:creationId xmlns:a16="http://schemas.microsoft.com/office/drawing/2014/main" id="{6A1337E7-EA2D-4FF4-8F1A-0FD70109FB9D}"/>
              </a:ext>
            </a:extLst>
          </p:cNvPr>
          <p:cNvSpPr/>
          <p:nvPr/>
        </p:nvSpPr>
        <p:spPr>
          <a:xfrm>
            <a:off x="407368" y="3176797"/>
            <a:ext cx="11377264" cy="400110"/>
          </a:xfrm>
          <a:prstGeom prst="rect">
            <a:avLst/>
          </a:prstGeom>
          <a:noFill/>
        </p:spPr>
        <p:txBody>
          <a:bodyPr wrap="square">
            <a:spAutoFit/>
          </a:bodyPr>
          <a:lstStyle/>
          <a:p>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08B152E5-27A4-A02B-7F9C-11E8F31B01B9}"/>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10961139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rename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latin typeface="Palatino Linotype" panose="02040502050505030304" pitchFamily="18" charset="0"/>
                <a:cs typeface="Segoe UI Light" panose="020B0502040204020203" pitchFamily="34" charset="0"/>
              </a:rPr>
              <a:t>Renames a table. This command commits an open transaction in this connection.</a:t>
            </a:r>
            <a:endParaRPr lang="en-US" sz="2000"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to-do</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IN" sz="2000" dirty="0">
                <a:solidFill>
                  <a:srgbClr val="0077AA"/>
                </a:solidFill>
                <a:latin typeface="Liberation Mono"/>
              </a:rPr>
              <a:t>ALTER TABLE </a:t>
            </a:r>
            <a:r>
              <a:rPr lang="en-IN" sz="2000" dirty="0">
                <a:latin typeface="Liberation Mono"/>
              </a:rPr>
              <a:t>tableName</a:t>
            </a:r>
            <a:r>
              <a:rPr lang="en-IN" sz="2000" dirty="0">
                <a:solidFill>
                  <a:srgbClr val="0077AA"/>
                </a:solidFill>
                <a:latin typeface="Liberation Mono"/>
              </a:rPr>
              <a:t> RENAME </a:t>
            </a:r>
            <a:r>
              <a:rPr lang="en-IN" sz="2000" dirty="0">
                <a:latin typeface="Liberation Mono"/>
              </a:rPr>
              <a:t>TO</a:t>
            </a:r>
            <a:r>
              <a:rPr lang="en-IN" sz="2000" dirty="0">
                <a:solidFill>
                  <a:srgbClr val="0077AA"/>
                </a:solidFill>
                <a:latin typeface="Liberation Mono"/>
              </a:rPr>
              <a:t> </a:t>
            </a:r>
            <a:r>
              <a:rPr lang="en-IN" sz="2000" dirty="0">
                <a:latin typeface="Liberation Mono"/>
              </a:rPr>
              <a:t>newName</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276872"/>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ALTER TABLE </a:t>
            </a:r>
            <a:r>
              <a:rPr lang="en-IN" dirty="0">
                <a:latin typeface="Liberation Mono"/>
              </a:rPr>
              <a:t>temp</a:t>
            </a:r>
            <a:r>
              <a:rPr lang="en-US" dirty="0">
                <a:solidFill>
                  <a:srgbClr val="0077AA"/>
                </a:solidFill>
                <a:latin typeface="Liberation Mono"/>
                <a:cs typeface="Arial" panose="020B0604020202020204" pitchFamily="34" charset="0"/>
              </a:rPr>
              <a:t> RENAME </a:t>
            </a:r>
            <a:r>
              <a:rPr lang="en-US" dirty="0">
                <a:latin typeface="Liberation Mono"/>
                <a:cs typeface="Arial" panose="020B0604020202020204" pitchFamily="34" charset="0"/>
              </a:rPr>
              <a:t>TO</a:t>
            </a:r>
            <a:r>
              <a:rPr lang="en-US" dirty="0">
                <a:latin typeface="Liberation Mono"/>
              </a:rPr>
              <a:t> abc;</a:t>
            </a:r>
          </a:p>
        </p:txBody>
      </p:sp>
    </p:spTree>
    <p:extLst>
      <p:ext uri="{BB962C8B-B14F-4D97-AF65-F5344CB8AC3E}">
        <p14:creationId xmlns:p14="http://schemas.microsoft.com/office/powerpoint/2010/main" val="856695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2133132"/>
            <a:ext cx="9906000" cy="129586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@TABLES;</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chemeClr val="bg1">
                    <a:lumMod val="65000"/>
                  </a:schemeClr>
                </a:solidFill>
                <a:latin typeface="Liberation Mono"/>
                <a:cs typeface="Arial" panose="020B0604020202020204" pitchFamily="34" charset="0"/>
              </a:rPr>
              <a:t>|</a:t>
            </a:r>
            <a:r>
              <a:rPr lang="en-IN" sz="2000" dirty="0">
                <a:solidFill>
                  <a:srgbClr val="A67F59"/>
                </a:solidFill>
                <a:latin typeface="Liberation Mono"/>
              </a:rPr>
              <a:t> { </a:t>
            </a:r>
            <a:r>
              <a:rPr lang="en-IN" sz="2000" dirty="0">
                <a:solidFill>
                  <a:srgbClr val="0077AA"/>
                </a:solidFill>
                <a:latin typeface="Liberation Mono"/>
              </a:rPr>
              <a:t>TABLES </a:t>
            </a:r>
            <a:r>
              <a:rPr lang="en-IN" sz="2000" dirty="0">
                <a:solidFill>
                  <a:schemeClr val="bg1">
                    <a:lumMod val="65000"/>
                  </a:schemeClr>
                </a:solidFill>
                <a:latin typeface="Liberation Mono"/>
                <a:cs typeface="Arial" panose="020B0604020202020204" pitchFamily="34" charset="0"/>
              </a:rPr>
              <a:t>|</a:t>
            </a:r>
            <a:r>
              <a:rPr lang="en-IN" sz="2000" dirty="0">
                <a:solidFill>
                  <a:srgbClr val="0077AA"/>
                </a:solidFill>
                <a:latin typeface="Liberation Mono"/>
              </a:rPr>
              <a:t> @TABLES </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612201"/>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5268385"/>
            <a:ext cx="8839200" cy="464871"/>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760331"/>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8" name="Rectangle 7">
            <a:extLst>
              <a:ext uri="{FF2B5EF4-FFF2-40B4-BE49-F238E27FC236}">
                <a16:creationId xmlns:a16="http://schemas.microsoft.com/office/drawing/2014/main" id="{C00433B9-72C4-4EE5-AA94-A89EF775506D}"/>
              </a:ext>
            </a:extLst>
          </p:cNvPr>
          <p:cNvSpPr/>
          <p:nvPr/>
        </p:nvSpPr>
        <p:spPr>
          <a:xfrm>
            <a:off x="370570" y="3286725"/>
            <a:ext cx="11449272"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CONSTRAINT is used to define rules to allow or restrict what values can be stored in columns. The purpose of inducing constraints is to enforce the integrity of a database. </a:t>
            </a:r>
          </a:p>
        </p:txBody>
      </p:sp>
      <p:sp>
        <p:nvSpPr>
          <p:cNvPr id="12" name="TextBox 11">
            <a:extLst>
              <a:ext uri="{FF2B5EF4-FFF2-40B4-BE49-F238E27FC236}">
                <a16:creationId xmlns:a16="http://schemas.microsoft.com/office/drawing/2014/main" id="{973CF11B-0932-4E50-AD98-3D0817EB9826}"/>
              </a:ext>
            </a:extLst>
          </p:cNvPr>
          <p:cNvSpPr txBox="1"/>
          <p:nvPr/>
        </p:nvSpPr>
        <p:spPr>
          <a:xfrm>
            <a:off x="479376" y="4365104"/>
            <a:ext cx="10945216" cy="1846659"/>
          </a:xfrm>
          <a:prstGeom prst="rect">
            <a:avLst/>
          </a:prstGeom>
          <a:noFill/>
        </p:spPr>
        <p:txBody>
          <a:bodyPr wrap="square">
            <a:spAutoFit/>
          </a:bodyPr>
          <a:lstStyle/>
          <a:p>
            <a:r>
              <a:rPr lang="en-US" dirty="0">
                <a:latin typeface="Palatino Linotype" panose="02040502050505030304" pitchFamily="18" charset="0"/>
                <a:cs typeface="Arial" panose="020B0604020202020204" pitchFamily="34" charset="0"/>
              </a:rPr>
              <a:t>CONSTRAINTS can be classified into two types – </a:t>
            </a:r>
          </a:p>
          <a:p>
            <a:endParaRPr lang="en-US" sz="800" dirty="0">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Column Level</a:t>
            </a:r>
          </a:p>
          <a:p>
            <a:pPr marL="285750" indent="-285750">
              <a:buFont typeface="Arial" panose="020B0604020202020204" pitchFamily="34" charset="0"/>
              <a:buChar char="•"/>
            </a:pPr>
            <a:endParaRPr lang="en-US" sz="400" i="1"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US" sz="2000" i="1" dirty="0">
                <a:solidFill>
                  <a:srgbClr val="0070C0"/>
                </a:solidFill>
                <a:latin typeface="Palatino Linotype" panose="02040502050505030304" pitchFamily="18" charset="0"/>
                <a:cs typeface="Arial" panose="020B0604020202020204" pitchFamily="34" charset="0"/>
              </a:rPr>
              <a:t>Table Level</a:t>
            </a:r>
            <a:endParaRPr lang="en-US" i="1" dirty="0">
              <a:solidFill>
                <a:srgbClr val="0070C0"/>
              </a:solidFill>
              <a:latin typeface="Palatino Linotype" panose="02040502050505030304" pitchFamily="18" charset="0"/>
              <a:cs typeface="Arial" panose="020B0604020202020204" pitchFamily="34" charset="0"/>
            </a:endParaRPr>
          </a:p>
          <a:p>
            <a:endParaRPr lang="en-US" sz="800" dirty="0">
              <a:latin typeface="Palatino Linotype" panose="02040502050505030304" pitchFamily="18" charset="0"/>
              <a:cs typeface="Arial" panose="020B0604020202020204" pitchFamily="34" charset="0"/>
            </a:endParaRPr>
          </a:p>
          <a:p>
            <a:r>
              <a:rPr lang="en-US" dirty="0">
                <a:latin typeface="Palatino Linotype" panose="02040502050505030304" pitchFamily="18" charset="0"/>
                <a:cs typeface="Arial" panose="020B0604020202020204" pitchFamily="34" charset="0"/>
              </a:rPr>
              <a:t>The column level constraints can apply only to one column where as table level constraints are applied to the entire table.</a:t>
            </a:r>
            <a:endParaRPr lang="en-IN"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58351349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016BBAC1-68DB-401C-8903-D3401BF26015}"/>
              </a:ext>
            </a:extLst>
          </p:cNvPr>
          <p:cNvSpPr txBox="1">
            <a:spLocks/>
          </p:cNvSpPr>
          <p:nvPr/>
        </p:nvSpPr>
        <p:spPr>
          <a:xfrm>
            <a:off x="1676182" y="2435950"/>
            <a:ext cx="8838049"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constraints</a:t>
            </a:r>
          </a:p>
        </p:txBody>
      </p:sp>
      <p:sp>
        <p:nvSpPr>
          <p:cNvPr id="9" name="Rectangle 8">
            <a:extLst>
              <a:ext uri="{FF2B5EF4-FFF2-40B4-BE49-F238E27FC236}">
                <a16:creationId xmlns:a16="http://schemas.microsoft.com/office/drawing/2014/main" id="{9C5DB24B-FF56-430A-8067-27089C808925}"/>
              </a:ext>
            </a:extLst>
          </p:cNvPr>
          <p:cNvSpPr/>
          <p:nvPr/>
        </p:nvSpPr>
        <p:spPr>
          <a:xfrm>
            <a:off x="3623343" y="3214718"/>
            <a:ext cx="5328190" cy="400110"/>
          </a:xfrm>
          <a:prstGeom prst="rect">
            <a:avLst/>
          </a:prstGeom>
        </p:spPr>
        <p:txBody>
          <a:bodyPr wrap="none">
            <a:spAutoFit/>
          </a:bodyPr>
          <a:lstStyle/>
          <a:p>
            <a:r>
              <a:rPr lang="en-US" sz="2000" dirty="0">
                <a:solidFill>
                  <a:schemeClr val="tx1">
                    <a:lumMod val="85000"/>
                    <a:lumOff val="15000"/>
                  </a:schemeClr>
                </a:solidFill>
                <a:latin typeface="Palatino Linotype" panose="02040502050505030304" pitchFamily="18" charset="0"/>
                <a:cs typeface="Segoe UI Light" panose="020B0502040204020203" pitchFamily="34" charset="0"/>
              </a:rPr>
              <a:t>To limit or to restrict or to check or to control.</a:t>
            </a:r>
          </a:p>
        </p:txBody>
      </p:sp>
      <p:sp>
        <p:nvSpPr>
          <p:cNvPr id="10" name="Rectangle 9">
            <a:extLst>
              <a:ext uri="{FF2B5EF4-FFF2-40B4-BE49-F238E27FC236}">
                <a16:creationId xmlns:a16="http://schemas.microsoft.com/office/drawing/2014/main" id="{45F62011-223C-402C-8ABA-DF42E08FE77B}"/>
              </a:ext>
            </a:extLst>
          </p:cNvPr>
          <p:cNvSpPr/>
          <p:nvPr/>
        </p:nvSpPr>
        <p:spPr>
          <a:xfrm>
            <a:off x="479920" y="476672"/>
            <a:ext cx="11376720" cy="83099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b="1" dirty="0"/>
          </a:p>
          <a:p>
            <a:pPr marL="285750" indent="-285750">
              <a:buFont typeface="Arial" panose="020B0604020202020204" pitchFamily="34" charset="0"/>
              <a:buChar char="•"/>
            </a:pPr>
            <a:r>
              <a:rPr lang="en-IN" dirty="0">
                <a:solidFill>
                  <a:schemeClr val="accent4">
                    <a:lumMod val="50000"/>
                  </a:schemeClr>
                </a:solidFill>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11" name="Rectangle 10">
            <a:extLst>
              <a:ext uri="{FF2B5EF4-FFF2-40B4-BE49-F238E27FC236}">
                <a16:creationId xmlns:a16="http://schemas.microsoft.com/office/drawing/2014/main" id="{789D37B7-7A04-4E8D-9981-5258B75421C5}"/>
              </a:ext>
            </a:extLst>
          </p:cNvPr>
          <p:cNvSpPr/>
          <p:nvPr/>
        </p:nvSpPr>
        <p:spPr>
          <a:xfrm>
            <a:off x="479920" y="4046876"/>
            <a:ext cx="11376720"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IN" sz="800" dirty="0">
              <a:solidFill>
                <a:srgbClr val="FF0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Tree>
    <p:extLst>
      <p:ext uri="{BB962C8B-B14F-4D97-AF65-F5344CB8AC3E}">
        <p14:creationId xmlns:p14="http://schemas.microsoft.com/office/powerpoint/2010/main" val="27717282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636912"/>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primary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63352" y="71914"/>
            <a:ext cx="11737305"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cannot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values cannot be changed, if it is referred by some other column.</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primary key must be given a value when a new record is inserted.</a:t>
            </a:r>
            <a:endParaRPr lang="en-IN" b="1" dirty="0">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609FB7D5-F5A8-4D4F-BCC4-E6E422ECF696}"/>
              </a:ext>
            </a:extLst>
          </p:cNvPr>
          <p:cNvSpPr txBox="1"/>
          <p:nvPr/>
        </p:nvSpPr>
        <p:spPr>
          <a:xfrm>
            <a:off x="216468" y="5129316"/>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Primary key in a relation is always associated with an </a:t>
            </a:r>
            <a:r>
              <a:rPr lang="en-IN" sz="1800" b="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r>
              <a:rPr lang="en-US" sz="1800" dirty="0">
                <a:solidFill>
                  <a:schemeClr val="tx1"/>
                </a:solidFill>
                <a:latin typeface="Arial" panose="020B0604020202020204" pitchFamily="34" charset="0"/>
                <a:cs typeface="Arial" panose="020B0604020202020204" pitchFamily="34" charset="0"/>
              </a:rPr>
              <a:t>The PRIMARY KEY should be given after GENERATED ALWAYS.</a:t>
            </a:r>
            <a:endParaRPr lang="en-IN" sz="1800" dirty="0">
              <a:solidFill>
                <a:schemeClr val="tx1"/>
              </a:solidFill>
              <a:latin typeface="Arial" panose="020B0604020202020204" pitchFamily="34" charset="0"/>
              <a:cs typeface="Arial" panose="020B0604020202020204" pitchFamily="34" charset="0"/>
            </a:endParaRPr>
          </a:p>
        </p:txBody>
      </p:sp>
      <p:sp>
        <p:nvSpPr>
          <p:cNvPr id="7" name="Rectangle 6">
            <a:extLst>
              <a:ext uri="{FF2B5EF4-FFF2-40B4-BE49-F238E27FC236}">
                <a16:creationId xmlns:a16="http://schemas.microsoft.com/office/drawing/2014/main" id="{5E46642D-DBEE-4521-B4D3-3B62B58F0FF5}"/>
              </a:ext>
            </a:extLst>
          </p:cNvPr>
          <p:cNvSpPr/>
          <p:nvPr/>
        </p:nvSpPr>
        <p:spPr>
          <a:xfrm>
            <a:off x="263352" y="3429000"/>
            <a:ext cx="11521280" cy="707886"/>
          </a:xfrm>
          <a:prstGeom prst="rect">
            <a:avLst/>
          </a:prstGeom>
        </p:spPr>
        <p:txBody>
          <a:bodyPr wrap="square">
            <a:spAutoFit/>
          </a:bodyPr>
          <a:lstStyle/>
          <a:p>
            <a:r>
              <a:rPr lang="en-US" sz="2000" dirty="0">
                <a:latin typeface="Palatino Linotype" panose="02040502050505030304" pitchFamily="18" charset="0"/>
              </a:rPr>
              <a:t>A primary key is a special column (or set of combined columns) in a relational database table, that is used to uniquely identify each record. Each database table needs a primary key.</a:t>
            </a:r>
          </a:p>
        </p:txBody>
      </p:sp>
    </p:spTree>
    <p:extLst>
      <p:ext uri="{BB962C8B-B14F-4D97-AF65-F5344CB8AC3E}">
        <p14:creationId xmlns:p14="http://schemas.microsoft.com/office/powerpoint/2010/main" val="295869027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tx1">
                    <a:lumMod val="50000"/>
                    <a:lumOff val="50000"/>
                  </a:schemeClr>
                </a:solidFill>
                <a:latin typeface="Liberation Mono"/>
              </a:rPr>
              <a:t>constraint constraint-name </a:t>
            </a:r>
            <a:r>
              <a:rPr lang="en-IN"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 </a:t>
            </a:r>
            <a:r>
              <a:rPr lang="en-IN" sz="2000" i="1" dirty="0">
                <a:solidFill>
                  <a:schemeClr val="accent4">
                    <a:lumMod val="75000"/>
                  </a:schemeClr>
                </a:solidFill>
                <a:latin typeface="Liberation Mono"/>
              </a:rPr>
              <a:t>constraint</a:t>
            </a:r>
            <a:r>
              <a:rPr lang="en-IN" sz="2000" i="1" dirty="0">
                <a:latin typeface="Liberation Mono"/>
              </a:rPr>
              <a:t> </a:t>
            </a:r>
            <a:r>
              <a:rPr lang="en-IN" sz="2000" i="1" dirty="0">
                <a:solidFill>
                  <a:schemeClr val="tx1">
                    <a:lumMod val="50000"/>
                    <a:lumOff val="50000"/>
                  </a:schemeClr>
                </a:solidFill>
                <a:latin typeface="Liberation Mono"/>
              </a:rPr>
              <a:t>constraint-name </a:t>
            </a:r>
            <a:r>
              <a:rPr lang="en-IN" sz="2000" dirty="0">
                <a:latin typeface="Liberation Mono"/>
              </a:rPr>
              <a:t>]</a:t>
            </a:r>
            <a:r>
              <a:rPr lang="en-IN" sz="2000" i="1" dirty="0">
                <a:latin typeface="Liberation Mono"/>
              </a:rPr>
              <a:t> </a:t>
            </a:r>
            <a:r>
              <a:rPr lang="en-US" sz="2000" dirty="0">
                <a:solidFill>
                  <a:srgbClr val="C00000"/>
                </a:solidFill>
                <a:latin typeface="Liberation Mono"/>
                <a:cs typeface="Arial" panose="020B0604020202020204" pitchFamily="34" charset="0"/>
              </a:rPr>
              <a:t>PRIMARY</a:t>
            </a:r>
            <a:r>
              <a:rPr lang="en-US" sz="2000" dirty="0">
                <a:solidFill>
                  <a:srgbClr val="0077AA"/>
                </a:solidFill>
                <a:latin typeface="Liberation Mono"/>
                <a:cs typeface="Arial" panose="020B0604020202020204" pitchFamily="34" charset="0"/>
              </a:rPr>
              <a:t> </a:t>
            </a:r>
            <a:r>
              <a:rPr lang="en-US" sz="2000" dirty="0">
                <a:solidFill>
                  <a:srgbClr val="C00000"/>
                </a:solidFill>
                <a:latin typeface="Liberation Mono"/>
                <a:cs typeface="Arial" panose="020B0604020202020204" pitchFamily="34" charset="0"/>
              </a:rPr>
              <a:t>KEY </a:t>
            </a:r>
          </a:p>
          <a:p>
            <a:r>
              <a:rPr lang="en-US" sz="2000" dirty="0">
                <a:solidFill>
                  <a:srgbClr val="C00000"/>
                </a:solidFill>
                <a:latin typeface="Liberation Mono"/>
                <a:cs typeface="Arial" panose="020B0604020202020204" pitchFamily="34" charset="0"/>
              </a:rPr>
              <a:t>              </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201324"/>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a:solidFill>
                  <a:schemeClr val="tx1"/>
                </a:solidFill>
                <a:latin typeface="Arial" panose="020B0604020202020204" pitchFamily="34" charset="0"/>
                <a:cs typeface="Arial" panose="020B0604020202020204" pitchFamily="34" charset="0"/>
              </a:rPr>
              <a:t>Data will be sorted and stored in ascending order in the case of INT datatype.</a:t>
            </a:r>
          </a:p>
          <a:p>
            <a:pPr>
              <a:lnSpc>
                <a:spcPct val="100000"/>
              </a:lnSpc>
            </a:pPr>
            <a:r>
              <a:rPr lang="en-US" sz="180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1516320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247317"/>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PRIMARY 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dept(id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INTEGER</a:t>
            </a:r>
            <a:r>
              <a:rPr lang="en-US" dirty="0">
                <a:latin typeface="Liberation Mono"/>
              </a:rPr>
              <a:t>, comm </a:t>
            </a:r>
            <a:r>
              <a:rPr lang="en-US" dirty="0">
                <a:solidFill>
                  <a:srgbClr val="834689"/>
                </a:solidFill>
                <a:latin typeface="Liberation Mono"/>
                <a:cs typeface="Arial" panose="020B0604020202020204" pitchFamily="34" charset="0"/>
              </a:rPr>
              <a:t>INTEGER</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 TABLE </a:t>
            </a:r>
            <a:r>
              <a:rPr lang="en-US" dirty="0">
                <a:latin typeface="Liberation Mono"/>
              </a:rPr>
              <a:t>dept(deptno </a:t>
            </a:r>
            <a:r>
              <a:rPr lang="en-US" dirty="0">
                <a:solidFill>
                  <a:srgbClr val="834689"/>
                </a:solidFill>
                <a:latin typeface="Liberation Mono"/>
                <a:cs typeface="Arial" panose="020B0604020202020204" pitchFamily="34" charset="0"/>
              </a:rPr>
              <a:t>INT</a:t>
            </a:r>
            <a:r>
              <a:rPr lang="en-US" dirty="0">
                <a:latin typeface="Liberation Mono"/>
              </a:rPr>
              <a:t>, dname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solidFill>
                  <a:srgbClr val="FD8603"/>
                </a:solidFill>
                <a:latin typeface="Liberation Mono"/>
              </a:rPr>
              <a:t>constraint</a:t>
            </a:r>
            <a:r>
              <a:rPr lang="en-US" dirty="0">
                <a:latin typeface="Liberation Mono"/>
              </a:rPr>
              <a:t> </a:t>
            </a:r>
            <a:r>
              <a:rPr lang="en-US" dirty="0" err="1">
                <a:solidFill>
                  <a:schemeClr val="tx1">
                    <a:lumMod val="50000"/>
                    <a:lumOff val="50000"/>
                  </a:schemeClr>
                </a:solidFill>
                <a:latin typeface="Liberation Mono"/>
              </a:rPr>
              <a:t>pk_deptno</a:t>
            </a:r>
            <a:r>
              <a:rPr lang="en-US" dirty="0">
                <a:solidFill>
                  <a:schemeClr val="tx1">
                    <a:lumMod val="50000"/>
                    <a:lumOff val="50000"/>
                  </a:schemeClr>
                </a:solidFill>
                <a:latin typeface="Liberation Mono"/>
              </a:rPr>
              <a:t>  </a:t>
            </a:r>
            <a:r>
              <a:rPr lang="en-US" dirty="0">
                <a:solidFill>
                  <a:srgbClr val="C00000"/>
                </a:solidFill>
                <a:latin typeface="Liberation Mono"/>
              </a:rPr>
              <a:t>PRIMARY</a:t>
            </a:r>
            <a:r>
              <a:rPr lang="en-US" dirty="0">
                <a:latin typeface="Liberation Mono"/>
              </a:rPr>
              <a:t> </a:t>
            </a:r>
            <a:r>
              <a:rPr lang="en-US" dirty="0">
                <a:solidFill>
                  <a:srgbClr val="C00000"/>
                </a:solidFill>
                <a:latin typeface="Liberation Mono"/>
              </a:rPr>
              <a:t>KEY</a:t>
            </a:r>
            <a:r>
              <a:rPr lang="en-US" dirty="0">
                <a:latin typeface="Liberation Mono"/>
              </a:rPr>
              <a:t>(deptno, dname));</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primary key</a:t>
            </a:r>
          </a:p>
        </p:txBody>
      </p:sp>
    </p:spTree>
    <p:extLst>
      <p:ext uri="{BB962C8B-B14F-4D97-AF65-F5344CB8AC3E}">
        <p14:creationId xmlns:p14="http://schemas.microsoft.com/office/powerpoint/2010/main" val="234909126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primary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3829F8C4-2A61-BDEC-5882-FB581CD9A16B}"/>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96769093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primary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PRIMARY KEY </a:t>
            </a:r>
            <a:r>
              <a:rPr lang="en-IN" dirty="0">
                <a:latin typeface="Arial" panose="020B0604020202020204" pitchFamily="34" charset="0"/>
                <a:cs typeface="Arial" panose="020B0604020202020204" pitchFamily="34" charset="0"/>
              </a:rPr>
              <a:t>on existing column.</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 </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IN" sz="2000" dirty="0">
                <a:solidFill>
                  <a:schemeClr val="tx1">
                    <a:lumMod val="50000"/>
                    <a:lumOff val="50000"/>
                  </a:schemeClr>
                </a:solidFill>
                <a:latin typeface="Liberation Mono"/>
              </a:rPr>
              <a:t> </a:t>
            </a:r>
            <a:r>
              <a:rPr lang="en-IN" sz="2000" dirty="0">
                <a:latin typeface="Liberation Mono"/>
              </a:rPr>
              <a:t>]</a:t>
            </a:r>
            <a:r>
              <a:rPr lang="en-US" sz="2000" dirty="0">
                <a:latin typeface="Liberation Mono"/>
              </a:rPr>
              <a:t> </a:t>
            </a:r>
            <a:r>
              <a:rPr lang="en-US" sz="2000" dirty="0">
                <a:solidFill>
                  <a:srgbClr val="C00000"/>
                </a:solidFill>
                <a:latin typeface="Liberation Mono"/>
                <a:cs typeface="Arial" panose="020B0604020202020204" pitchFamily="34" charset="0"/>
              </a:rPr>
              <a:t>PRIMARY</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Column "</a:t>
            </a:r>
            <a:r>
              <a:rPr lang="en-US" sz="1800" i="1" dirty="0">
                <a:solidFill>
                  <a:schemeClr val="tx1"/>
                </a:solidFill>
                <a:latin typeface="Arial" panose="020B0604020202020204" pitchFamily="34" charset="0"/>
                <a:cs typeface="Arial" panose="020B0604020202020204" pitchFamily="34" charset="0"/>
              </a:rPr>
              <a:t>ColumnName</a:t>
            </a:r>
            <a:r>
              <a:rPr lang="en-US" sz="1800" dirty="0">
                <a:solidFill>
                  <a:schemeClr val="tx1"/>
                </a:solidFill>
                <a:latin typeface="Arial" panose="020B0604020202020204" pitchFamily="34" charset="0"/>
                <a:cs typeface="Arial" panose="020B0604020202020204" pitchFamily="34" charset="0"/>
              </a:rPr>
              <a:t>" must not be nullable.</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082895"/>
            <a:ext cx="1149388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temp </a:t>
            </a:r>
            <a:r>
              <a:rPr lang="en-IN" dirty="0">
                <a:solidFill>
                  <a:srgbClr val="0077AA"/>
                </a:solidFill>
                <a:latin typeface="Liberation Mono"/>
              </a:rPr>
              <a:t>ALTER</a:t>
            </a:r>
            <a:r>
              <a:rPr lang="en-IN" dirty="0">
                <a:latin typeface="Liberation Mono"/>
              </a:rPr>
              <a:t> COLUMN c1 </a:t>
            </a:r>
            <a:r>
              <a:rPr lang="en-IN" dirty="0">
                <a:solidFill>
                  <a:srgbClr val="0077AA"/>
                </a:solidFill>
                <a:latin typeface="Liberation Mono"/>
              </a:rPr>
              <a:t>SET</a:t>
            </a:r>
            <a:r>
              <a:rPr lang="en-IN" dirty="0">
                <a:latin typeface="Liberation Mono"/>
              </a:rPr>
              <a:t> </a:t>
            </a:r>
            <a:r>
              <a:rPr lang="en-IN" dirty="0">
                <a:latin typeface="Liberation Mono"/>
                <a:cs typeface="Arial" panose="020B0604020202020204" pitchFamily="34" charset="0"/>
              </a:rPr>
              <a:t>NOT</a:t>
            </a:r>
            <a:r>
              <a:rPr lang="en-IN" dirty="0">
                <a:latin typeface="Liberation Mono"/>
              </a:rPr>
              <a:t> </a:t>
            </a:r>
            <a:r>
              <a:rPr lang="en-IN" dirty="0">
                <a:latin typeface="Liberation Mono"/>
                <a:cs typeface="Arial" panose="020B0604020202020204" pitchFamily="34" charset="0"/>
              </a:rPr>
              <a:t>NULL</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ADD</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a:t>
            </a:r>
            <a:r>
              <a:rPr lang="en-US" dirty="0">
                <a:latin typeface="Liberation Mono"/>
              </a:rPr>
              <a:t>_</a:t>
            </a:r>
            <a:r>
              <a:rPr lang="en-US" dirty="0">
                <a:solidFill>
                  <a:schemeClr val="tx1">
                    <a:lumMod val="50000"/>
                    <a:lumOff val="50000"/>
                  </a:schemeClr>
                </a:solidFill>
                <a:latin typeface="Liberation Mono"/>
              </a:rPr>
              <a:t>c1</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(c1);</a:t>
            </a:r>
            <a:endParaRPr lang="en-IN" dirty="0">
              <a:latin typeface="Liberation Mono"/>
            </a:endParaRPr>
          </a:p>
        </p:txBody>
      </p:sp>
    </p:spTree>
    <p:extLst>
      <p:ext uri="{BB962C8B-B14F-4D97-AF65-F5344CB8AC3E}">
        <p14:creationId xmlns:p14="http://schemas.microsoft.com/office/powerpoint/2010/main" val="21805890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primary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65ED0E33-F34A-5025-1502-CE641B5EFC6C}"/>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Tree>
    <p:extLst>
      <p:ext uri="{BB962C8B-B14F-4D97-AF65-F5344CB8AC3E}">
        <p14:creationId xmlns:p14="http://schemas.microsoft.com/office/powerpoint/2010/main" val="12414846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primary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 </a:t>
            </a:r>
            <a:r>
              <a:rPr lang="en-IN" sz="2000" dirty="0">
                <a:solidFill>
                  <a:srgbClr val="C00000"/>
                </a:solidFill>
                <a:latin typeface="Liberation Mono"/>
                <a:cs typeface="Arial" panose="020B0604020202020204" pitchFamily="34" charset="0"/>
              </a:rPr>
              <a:t>PRIMARY</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r>
              <a:rPr lang="en-IN" sz="2000" dirty="0">
                <a:latin typeface="Liberation Mono"/>
                <a:cs typeface="Arial" panose="020B0604020202020204" pitchFamily="34" charset="0"/>
              </a:rPr>
              <a:t> { RESTRICT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CASCADE } }</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PRIMARY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116955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dirty="0">
                <a:solidFill>
                  <a:srgbClr val="C00000"/>
                </a:solidFill>
                <a:latin typeface="Liberation Mono"/>
                <a:cs typeface="Arial" panose="020B0604020202020204" pitchFamily="34" charset="0"/>
              </a:rPr>
              <a:t>PRIMARY</a:t>
            </a:r>
            <a:r>
              <a:rPr lang="en-US" dirty="0">
                <a:latin typeface="Liberation Mono"/>
              </a:rPr>
              <a:t> </a:t>
            </a:r>
            <a:r>
              <a:rPr lang="en-US" dirty="0">
                <a:solidFill>
                  <a:srgbClr val="C00000"/>
                </a:solidFill>
                <a:latin typeface="Liberation Mono"/>
                <a:cs typeface="Arial" panose="020B0604020202020204" pitchFamily="34" charset="0"/>
              </a:rPr>
              <a:t>KEY</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 ;</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pk_id</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112168742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unique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D0DFC63B-0C1A-4089-BBF5-37A01CE99472}"/>
              </a:ext>
            </a:extLst>
          </p:cNvPr>
          <p:cNvSpPr/>
          <p:nvPr/>
        </p:nvSpPr>
        <p:spPr>
          <a:xfrm>
            <a:off x="263352" y="156981"/>
            <a:ext cx="11737305" cy="1692771"/>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r>
              <a:rPr lang="en-US" sz="2400" dirty="0">
                <a:solidFill>
                  <a:srgbClr val="FF0000"/>
                </a:solidFill>
                <a:latin typeface="Arial" panose="020B0604020202020204" pitchFamily="34" charset="0"/>
                <a:cs typeface="Arial" panose="020B0604020202020204" pitchFamily="34" charset="0"/>
              </a:rPr>
              <a:t>:</a:t>
            </a:r>
          </a:p>
          <a:p>
            <a:endParaRPr lang="en-US"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can be NULL.</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unique key value must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can have multiple unique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column can have unique key as well as a primary key.</a:t>
            </a:r>
          </a:p>
        </p:txBody>
      </p:sp>
      <p:sp>
        <p:nvSpPr>
          <p:cNvPr id="4" name="TextBox 3">
            <a:extLst>
              <a:ext uri="{FF2B5EF4-FFF2-40B4-BE49-F238E27FC236}">
                <a16:creationId xmlns:a16="http://schemas.microsoft.com/office/drawing/2014/main" id="{21EA9905-3215-40B9-BC2A-DE6FAFB787C5}"/>
              </a:ext>
            </a:extLst>
          </p:cNvPr>
          <p:cNvSpPr txBox="1"/>
          <p:nvPr/>
        </p:nvSpPr>
        <p:spPr>
          <a:xfrm>
            <a:off x="263351" y="4527781"/>
            <a:ext cx="9937104" cy="984885"/>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r>
              <a:rPr lang="en-US" sz="2400" dirty="0">
                <a:solidFill>
                  <a:srgbClr val="FF0000"/>
                </a:solidFill>
                <a:latin typeface="Arial" panose="020B0604020202020204" pitchFamily="34" charset="0"/>
                <a:cs typeface="Arial" panose="020B0604020202020204" pitchFamily="34" charset="0"/>
              </a:rPr>
              <a:t>:</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IN" sz="1800" dirty="0">
                <a:solidFill>
                  <a:schemeClr val="tx1"/>
                </a:solidFill>
                <a:latin typeface="Arial" panose="020B0604020202020204" pitchFamily="34" charset="0"/>
                <a:cs typeface="Arial" panose="020B0604020202020204" pitchFamily="34" charset="0"/>
              </a:rPr>
              <a:t>Unique key in a relation is always associated with an </a:t>
            </a:r>
            <a:r>
              <a:rPr lang="en-IN" sz="1800" b="1" i="1" dirty="0">
                <a:solidFill>
                  <a:schemeClr val="tx1"/>
                </a:solidFill>
                <a:latin typeface="Arial" panose="020B0604020202020204" pitchFamily="34" charset="0"/>
                <a:cs typeface="Arial" panose="020B0604020202020204" pitchFamily="34" charset="0"/>
              </a:rPr>
              <a:t>INDEX</a:t>
            </a:r>
            <a:r>
              <a:rPr lang="en-IN" sz="1800" dirty="0">
                <a:solidFill>
                  <a:schemeClr val="tx1"/>
                </a:solidFill>
                <a:latin typeface="Arial" panose="020B0604020202020204" pitchFamily="34" charset="0"/>
                <a:cs typeface="Arial" panose="020B0604020202020204" pitchFamily="34" charset="0"/>
              </a:rPr>
              <a:t> object.</a:t>
            </a:r>
          </a:p>
          <a:p>
            <a:pPr>
              <a:lnSpc>
                <a:spcPct val="100000"/>
              </a:lnSpc>
            </a:pPr>
            <a:endParaRPr lang="en-IN" sz="800" dirty="0">
              <a:solidFill>
                <a:schemeClr val="tx1"/>
              </a:solidFill>
              <a:latin typeface="Arial" panose="020B0604020202020204" pitchFamily="34" charset="0"/>
              <a:cs typeface="Arial" panose="020B0604020202020204" pitchFamily="34" charset="0"/>
            </a:endParaRPr>
          </a:p>
        </p:txBody>
      </p:sp>
      <p:sp>
        <p:nvSpPr>
          <p:cNvPr id="5" name="Rectangle 4">
            <a:extLst>
              <a:ext uri="{FF2B5EF4-FFF2-40B4-BE49-F238E27FC236}">
                <a16:creationId xmlns:a16="http://schemas.microsoft.com/office/drawing/2014/main" id="{C3B79674-F21B-4C8C-8E2E-9E36A20C5C25}"/>
              </a:ext>
            </a:extLst>
          </p:cNvPr>
          <p:cNvSpPr/>
          <p:nvPr/>
        </p:nvSpPr>
        <p:spPr>
          <a:xfrm>
            <a:off x="263350" y="3248036"/>
            <a:ext cx="11665297" cy="646331"/>
          </a:xfrm>
          <a:prstGeom prst="rect">
            <a:avLst/>
          </a:prstGeom>
        </p:spPr>
        <p:txBody>
          <a:bodyPr wrap="square">
            <a:spAutoFit/>
          </a:bodyPr>
          <a:lstStyle/>
          <a:p>
            <a:r>
              <a:rPr lang="en-IN" dirty="0">
                <a:latin typeface="Palatino Linotype" panose="02040502050505030304" pitchFamily="18" charset="0"/>
              </a:rPr>
              <a:t>A </a:t>
            </a:r>
            <a:r>
              <a:rPr lang="en-IN" b="1" dirty="0">
                <a:latin typeface="Palatino Linotype" panose="02040502050505030304" pitchFamily="18" charset="0"/>
              </a:rPr>
              <a:t>UNIQUE key </a:t>
            </a:r>
            <a:r>
              <a:rPr lang="en-US" dirty="0">
                <a:latin typeface="Palatino Linotype" panose="02040502050505030304" pitchFamily="18" charset="0"/>
              </a:rPr>
              <a:t>constraint</a:t>
            </a:r>
            <a:r>
              <a:rPr lang="en-IN" b="1" dirty="0">
                <a:latin typeface="Palatino Linotype" panose="02040502050505030304" pitchFamily="18" charset="0"/>
              </a:rPr>
              <a:t> </a:t>
            </a:r>
            <a:r>
              <a:rPr lang="en-IN" dirty="0">
                <a:latin typeface="Palatino Linotype" panose="02040502050505030304" pitchFamily="18" charset="0"/>
              </a:rPr>
              <a:t>is a set of one or more than one fields/columns of a table that uniquely identify a record in a database table.</a:t>
            </a:r>
          </a:p>
        </p:txBody>
      </p:sp>
    </p:spTree>
    <p:extLst>
      <p:ext uri="{BB962C8B-B14F-4D97-AF65-F5344CB8AC3E}">
        <p14:creationId xmlns:p14="http://schemas.microsoft.com/office/powerpoint/2010/main" val="39253891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a:t>
            </a:r>
            <a:r>
              <a:rPr lang="en-US" sz="3200" dirty="0">
                <a:solidFill>
                  <a:srgbClr val="0077AA"/>
                </a:solidFill>
                <a:latin typeface="Liberation Mono"/>
                <a:cs typeface="Arial" panose="020B0604020202020204" pitchFamily="34" charset="0"/>
              </a:rPr>
              <a:t> </a:t>
            </a:r>
            <a:r>
              <a:rPr lang="en-IN" sz="3200" i="1" dirty="0">
                <a:solidFill>
                  <a:srgbClr val="FF9900"/>
                </a:solidFill>
                <a:latin typeface="Arial" pitchFamily="34" charset="0"/>
                <a:cs typeface="Arial" pitchFamily="34" charset="0"/>
              </a:rPr>
              <a:t>/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347787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latin typeface="Liberation Mono"/>
              </a:rPr>
              <a:t>] </a:t>
            </a:r>
            <a:r>
              <a:rPr lang="en-US" sz="2000" dirty="0">
                <a:solidFill>
                  <a:srgbClr val="C00000"/>
                </a:solidFill>
                <a:latin typeface="Liberation Mono"/>
                <a:cs typeface="Arial" panose="020B0604020202020204" pitchFamily="34" charset="0"/>
              </a:rPr>
              <a:t>UNIQUE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US" sz="2000" dirty="0">
                <a:solidFill>
                  <a:srgbClr val="C00000"/>
                </a:solidFill>
                <a:latin typeface="Liberation Mono"/>
                <a:cs typeface="Arial" panose="020B0604020202020204" pitchFamily="34" charset="0"/>
              </a:rPr>
              <a:t>UNIQUE</a:t>
            </a:r>
            <a:r>
              <a:rPr lang="en-US" sz="2000" dirty="0">
                <a:latin typeface="Liberation Mono"/>
                <a:cs typeface="Arial" panose="020B0604020202020204" pitchFamily="34" charset="0"/>
              </a:rPr>
              <a:t>(</a:t>
            </a:r>
            <a:r>
              <a:rPr lang="en-IN" sz="2000" i="1" dirty="0">
                <a:latin typeface="Liberation Mono"/>
              </a:rPr>
              <a:t>columnName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p>
          <a:p>
            <a:endParaRPr lang="en-IN" sz="2000" dirty="0">
              <a:solidFill>
                <a:schemeClr val="tx1">
                  <a:lumMod val="75000"/>
                  <a:lumOff val="25000"/>
                </a:schemeClr>
              </a:solidFill>
              <a:latin typeface="Liberation Mono"/>
            </a:endParaRP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1107996"/>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Data will be sorted and stored in ascending order in the case of </a:t>
            </a:r>
            <a:r>
              <a:rPr lang="en-US" sz="1800" dirty="0">
                <a:solidFill>
                  <a:srgbClr val="834689"/>
                </a:solidFill>
                <a:latin typeface="Liberation Mono"/>
                <a:cs typeface="Arial" panose="020B0604020202020204" pitchFamily="34" charset="0"/>
              </a:rPr>
              <a:t>INT</a:t>
            </a:r>
            <a:r>
              <a:rPr lang="en-US" sz="1800" dirty="0">
                <a:solidFill>
                  <a:schemeClr val="tx1"/>
                </a:solidFill>
                <a:latin typeface="Arial" panose="020B0604020202020204" pitchFamily="34" charset="0"/>
                <a:cs typeface="Arial" panose="020B0604020202020204" pitchFamily="34" charset="0"/>
              </a:rPr>
              <a:t> datatype.</a:t>
            </a:r>
          </a:p>
          <a:p>
            <a:pPr>
              <a:lnSpc>
                <a:spcPct val="100000"/>
              </a:lnSpc>
            </a:pPr>
            <a:r>
              <a:rPr lang="en-US" sz="1800" dirty="0">
                <a:solidFill>
                  <a:schemeClr val="tx1"/>
                </a:solidFill>
                <a:latin typeface="Arial" panose="020B0604020202020204" pitchFamily="34" charset="0"/>
                <a:cs typeface="Arial" panose="020B0604020202020204" pitchFamily="34" charset="0"/>
              </a:rPr>
              <a:t>Character data will not be sorted in H2 database.</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82671369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1196752"/>
            <a:ext cx="11666090" cy="4062651"/>
          </a:xfrm>
          <a:prstGeom prst="rect">
            <a:avLst/>
          </a:prstGeom>
          <a:noFill/>
        </p:spPr>
        <p:txBody>
          <a:bodyPr wrap="square">
            <a:spAutoFit/>
          </a:bodyPr>
          <a:lstStyle/>
          <a:p>
            <a:r>
              <a:rPr lang="en-US" sz="2200" u="sng" dirty="0">
                <a:solidFill>
                  <a:schemeClr val="tx1">
                    <a:lumMod val="75000"/>
                    <a:lumOff val="25000"/>
                  </a:schemeClr>
                </a:solidFill>
                <a:latin typeface="Liberation Mono"/>
              </a:rPr>
              <a:t>Single column primary key</a:t>
            </a:r>
          </a:p>
          <a:p>
            <a:pPr marL="285750" indent="-285750">
              <a:buFont typeface="Arial" panose="020B0604020202020204" pitchFamily="34" charset="0"/>
              <a:buChar char="•"/>
            </a:pPr>
            <a:endParaRPr lang="en-US" sz="2400" u="sng"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i="1" dirty="0">
                <a:latin typeface="Liberation Mono"/>
              </a:rPr>
              <a:t>CONSTRAINT</a:t>
            </a:r>
            <a:r>
              <a:rPr lang="en-US" dirty="0">
                <a:latin typeface="Liberation Mono"/>
              </a:rPr>
              <a:t> </a:t>
            </a:r>
            <a:r>
              <a:rPr lang="en-US" dirty="0">
                <a:solidFill>
                  <a:schemeClr val="tx1">
                    <a:lumMod val="50000"/>
                    <a:lumOff val="50000"/>
                  </a:schemeClr>
                </a:solidFill>
                <a:latin typeface="Liberation Mono"/>
              </a:rPr>
              <a:t>unique_id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temp(id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FD8603"/>
                </a:solidFill>
                <a:latin typeface="Liberation Mono"/>
              </a:rPr>
              <a:t>GENERATED</a:t>
            </a:r>
            <a:r>
              <a:rPr lang="en-US" dirty="0">
                <a:latin typeface="Liberation Mono"/>
              </a:rPr>
              <a:t> </a:t>
            </a:r>
            <a:r>
              <a:rPr lang="en-US" dirty="0">
                <a:solidFill>
                  <a:srgbClr val="FD8603"/>
                </a:solidFill>
                <a:latin typeface="Liberation Mono"/>
              </a:rPr>
              <a:t>ALWAYS</a:t>
            </a:r>
            <a:r>
              <a:rPr lang="en-US" dirty="0">
                <a:latin typeface="Liberation Mono"/>
              </a:rPr>
              <a:t> </a:t>
            </a:r>
            <a:r>
              <a:rPr lang="en-US" dirty="0">
                <a:solidFill>
                  <a:srgbClr val="FD8603"/>
                </a:solidFill>
                <a:latin typeface="Liberation Mono"/>
              </a:rPr>
              <a:t>AS</a:t>
            </a:r>
            <a:r>
              <a:rPr lang="en-US" dirty="0">
                <a:latin typeface="Liberation Mono"/>
              </a:rPr>
              <a:t> </a:t>
            </a:r>
            <a:r>
              <a:rPr lang="en-US" dirty="0">
                <a:solidFill>
                  <a:srgbClr val="FD8603"/>
                </a:solidFill>
                <a:latin typeface="Liberation Mono"/>
              </a:rPr>
              <a:t>IDENTITY</a:t>
            </a:r>
            <a:r>
              <a:rPr lang="en-US" dirty="0">
                <a:latin typeface="Liberation Mono"/>
              </a:rPr>
              <a:t> (START WITH </a:t>
            </a:r>
            <a:r>
              <a:rPr lang="en-US" dirty="0">
                <a:solidFill>
                  <a:srgbClr val="990055"/>
                </a:solidFill>
                <a:latin typeface="Liberation Mono"/>
              </a:rPr>
              <a:t>10</a:t>
            </a:r>
            <a:r>
              <a:rPr lang="en-US" dirty="0">
                <a:latin typeface="Liberation Mono"/>
              </a:rPr>
              <a:t> INCREMENT BY </a:t>
            </a:r>
            <a:r>
              <a:rPr lang="en-US" dirty="0">
                <a:solidFill>
                  <a:srgbClr val="990055"/>
                </a:solidFill>
                <a:latin typeface="Liberation Mono"/>
              </a:rPr>
              <a:t>2</a:t>
            </a:r>
            <a:r>
              <a:rPr lang="en-US" dirty="0">
                <a:latin typeface="Liberation Mono"/>
              </a:rPr>
              <a:t>) </a:t>
            </a:r>
            <a:r>
              <a:rPr lang="en-US" dirty="0">
                <a:solidFill>
                  <a:srgbClr val="C00000"/>
                </a:solidFill>
                <a:latin typeface="Liberation Mono"/>
              </a:rPr>
              <a:t>UNIQUE</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salary </a:t>
            </a:r>
            <a:r>
              <a:rPr lang="en-US" dirty="0">
                <a:solidFill>
                  <a:srgbClr val="834689"/>
                </a:solidFill>
                <a:latin typeface="Liberation Mono"/>
                <a:cs typeface="Arial" panose="020B0604020202020204" pitchFamily="34" charset="0"/>
              </a:rPr>
              <a:t>INT</a:t>
            </a:r>
            <a:r>
              <a:rPr lang="en-US" dirty="0">
                <a:latin typeface="Liberation Mono"/>
              </a:rPr>
              <a:t>, comm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Composite primary key</a:t>
            </a:r>
          </a:p>
          <a:p>
            <a:endParaRPr lang="en-IN" dirty="0">
              <a:solidFill>
                <a:schemeClr val="tx1">
                  <a:lumMod val="75000"/>
                  <a:lumOff val="25000"/>
                </a:schemeClr>
              </a:solidFill>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T1(id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unique_id</a:t>
            </a:r>
            <a:r>
              <a:rPr lang="en-US" dirty="0">
                <a:solidFill>
                  <a:schemeClr val="tx1">
                    <a:lumMod val="50000"/>
                    <a:lumOff val="50000"/>
                  </a:schemeClr>
                </a:solidFill>
                <a:latin typeface="Liberation Mono"/>
              </a:rPr>
              <a:t> </a:t>
            </a:r>
            <a:r>
              <a:rPr lang="en-US" dirty="0">
                <a:solidFill>
                  <a:srgbClr val="C00000"/>
                </a:solidFill>
                <a:latin typeface="Liberation Mono"/>
              </a:rPr>
              <a:t>UNIQUE</a:t>
            </a:r>
            <a:r>
              <a:rPr lang="en-US" dirty="0">
                <a:latin typeface="Liberation Mono"/>
              </a:rPr>
              <a:t>(id, ename));</a:t>
            </a:r>
          </a:p>
        </p:txBody>
      </p:sp>
      <p:sp>
        <p:nvSpPr>
          <p:cNvPr id="3" name="Rectangle 2">
            <a:extLst>
              <a:ext uri="{FF2B5EF4-FFF2-40B4-BE49-F238E27FC236}">
                <a16:creationId xmlns:a16="http://schemas.microsoft.com/office/drawing/2014/main" id="{071B1174-3022-59E5-3A75-5B04BC94F70A}"/>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single column / composite </a:t>
            </a:r>
            <a:r>
              <a:rPr lang="en-US" sz="3200" i="1" dirty="0">
                <a:solidFill>
                  <a:srgbClr val="FF9900"/>
                </a:solidFill>
                <a:latin typeface="Arial" pitchFamily="34" charset="0"/>
                <a:cs typeface="Arial" pitchFamily="34" charset="0"/>
              </a:rPr>
              <a:t>unique</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82576401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unique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C719848B-35AE-4D16-A9C7-09A7B14F8FA2}"/>
              </a:ext>
            </a:extLst>
          </p:cNvPr>
          <p:cNvSpPr/>
          <p:nvPr/>
        </p:nvSpPr>
        <p:spPr>
          <a:xfrm>
            <a:off x="191345" y="11663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Tree>
    <p:extLst>
      <p:ext uri="{BB962C8B-B14F-4D97-AF65-F5344CB8AC3E}">
        <p14:creationId xmlns:p14="http://schemas.microsoft.com/office/powerpoint/2010/main" val="401656479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unique key using alter</a:t>
            </a:r>
          </a:p>
        </p:txBody>
      </p:sp>
      <p:sp>
        <p:nvSpPr>
          <p:cNvPr id="13" name="Rectangle 12">
            <a:extLst>
              <a:ext uri="{FF2B5EF4-FFF2-40B4-BE49-F238E27FC236}">
                <a16:creationId xmlns:a16="http://schemas.microsoft.com/office/drawing/2014/main" id="{D798C05A-C469-4E59-9933-34212ED963AC}"/>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UNIQUE KEY </a:t>
            </a:r>
            <a:r>
              <a:rPr lang="en-IN" dirty="0">
                <a:latin typeface="Arial" panose="020B0604020202020204" pitchFamily="34" charset="0"/>
                <a:cs typeface="Arial" panose="020B0604020202020204" pitchFamily="34" charset="0"/>
              </a:rPr>
              <a:t>on existing column.</a:t>
            </a:r>
          </a:p>
        </p:txBody>
      </p:sp>
      <p:sp>
        <p:nvSpPr>
          <p:cNvPr id="2" name="Rectangle 1">
            <a:extLst>
              <a:ext uri="{FF2B5EF4-FFF2-40B4-BE49-F238E27FC236}">
                <a16:creationId xmlns:a16="http://schemas.microsoft.com/office/drawing/2014/main" id="{09AC0CA9-4BDF-7066-1FDD-C509B7995928}"/>
              </a:ext>
            </a:extLst>
          </p:cNvPr>
          <p:cNvSpPr/>
          <p:nvPr/>
        </p:nvSpPr>
        <p:spPr>
          <a:xfrm>
            <a:off x="191345" y="1347152"/>
            <a:ext cx="11737303" cy="1323439"/>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pPr marL="457200" indent="-457200">
              <a:buFont typeface="+mj-lt"/>
              <a:buAutoNum type="arabicPeriod"/>
            </a:pPr>
            <a:r>
              <a:rPr lang="en-IN" sz="2000" dirty="0">
                <a:solidFill>
                  <a:srgbClr val="C00000"/>
                </a:solidFill>
                <a:latin typeface="Liberation Mono"/>
                <a:cs typeface="Arial" panose="020B0604020202020204" pitchFamily="34" charset="0"/>
              </a:rPr>
              <a:t>UNIQUE</a:t>
            </a:r>
            <a:r>
              <a:rPr lang="en-IN" sz="2000" dirty="0">
                <a:latin typeface="Liberation Mono"/>
                <a:cs typeface="Arial" panose="020B0604020202020204" pitchFamily="34" charset="0"/>
              </a:rPr>
              <a:t> ( { columnName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VALUE },  . . . )</a:t>
            </a:r>
          </a:p>
        </p:txBody>
      </p:sp>
      <p:sp>
        <p:nvSpPr>
          <p:cNvPr id="3" name="TextBox 2">
            <a:extLst>
              <a:ext uri="{FF2B5EF4-FFF2-40B4-BE49-F238E27FC236}">
                <a16:creationId xmlns:a16="http://schemas.microsoft.com/office/drawing/2014/main" id="{0A7F77DC-2069-B8A7-4455-FFECDCA069E5}"/>
              </a:ext>
            </a:extLst>
          </p:cNvPr>
          <p:cNvSpPr txBox="1"/>
          <p:nvPr/>
        </p:nvSpPr>
        <p:spPr>
          <a:xfrm>
            <a:off x="290744" y="3082895"/>
            <a:ext cx="11493887"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INT</a:t>
            </a:r>
            <a:r>
              <a:rPr lang="en-IN" dirty="0">
                <a:latin typeface="Liberation Mono"/>
              </a:rPr>
              <a:t>);</a:t>
            </a:r>
          </a:p>
          <a:p>
            <a:pPr marL="285750" indent="-285750">
              <a:buFont typeface="Arial" panose="020B0604020202020204" pitchFamily="34" charset="0"/>
              <a:buChar char="•"/>
            </a:pPr>
            <a:endParaRPr lang="en-IN"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fr-FR" dirty="0">
                <a:solidFill>
                  <a:srgbClr val="C00000"/>
                </a:solidFill>
                <a:latin typeface="Liberation Mono"/>
                <a:cs typeface="Arial" panose="020B0604020202020204" pitchFamily="34" charset="0"/>
              </a:rPr>
              <a:t>UNIQUE</a:t>
            </a:r>
            <a:r>
              <a:rPr lang="fr-FR" dirty="0">
                <a:latin typeface="Liberation Mono"/>
              </a:rPr>
              <a:t>(c1)</a:t>
            </a:r>
          </a:p>
          <a:p>
            <a:pPr marL="285750" indent="-285750">
              <a:buFont typeface="Arial" panose="020B0604020202020204" pitchFamily="34" charset="0"/>
              <a:buChar char="•"/>
            </a:pPr>
            <a:endParaRPr lang="fr-FR" sz="800" dirty="0">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a:t>
            </a:r>
            <a:r>
              <a:rPr lang="en-IN" dirty="0">
                <a:latin typeface="Liberation Mono"/>
              </a:rPr>
              <a:t>temp</a:t>
            </a:r>
            <a:r>
              <a:rPr lang="fr-FR" dirty="0">
                <a:latin typeface="Liberation Mono"/>
              </a:rPr>
              <a:t> </a:t>
            </a:r>
            <a:r>
              <a:rPr lang="fr-FR" dirty="0">
                <a:solidFill>
                  <a:srgbClr val="0077AA"/>
                </a:solidFill>
                <a:latin typeface="Liberation Mono"/>
              </a:rPr>
              <a:t>ADD</a:t>
            </a:r>
            <a:r>
              <a:rPr lang="fr-FR" dirty="0">
                <a:latin typeface="Liberation Mono"/>
              </a:rPr>
              <a:t> </a:t>
            </a:r>
            <a:r>
              <a:rPr lang="en-US"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uni_c1 </a:t>
            </a:r>
            <a:r>
              <a:rPr lang="fr-FR" dirty="0">
                <a:solidFill>
                  <a:srgbClr val="C00000"/>
                </a:solidFill>
                <a:latin typeface="Liberation Mono"/>
                <a:cs typeface="Arial" panose="020B0604020202020204" pitchFamily="34" charset="0"/>
              </a:rPr>
              <a:t>UNIQUE</a:t>
            </a:r>
            <a:r>
              <a:rPr lang="fr-FR" dirty="0">
                <a:latin typeface="Liberation Mono"/>
              </a:rPr>
              <a:t>(c1);</a:t>
            </a:r>
            <a:endParaRPr lang="en-IN" dirty="0">
              <a:latin typeface="Liberation Mono"/>
            </a:endParaRPr>
          </a:p>
        </p:txBody>
      </p:sp>
    </p:spTree>
    <p:extLst>
      <p:ext uri="{BB962C8B-B14F-4D97-AF65-F5344CB8AC3E}">
        <p14:creationId xmlns:p14="http://schemas.microsoft.com/office/powerpoint/2010/main" val="3452037647"/>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unique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26B63AB2-12BA-4056-9937-3BAC16433B84}"/>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395399260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unique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UNIQUE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constraint_a</a:t>
            </a:r>
            <a:r>
              <a:rPr lang="fr-FR" dirty="0">
                <a:latin typeface="Liberation Mono"/>
              </a:rPr>
              <a:t>;</a:t>
            </a:r>
          </a:p>
          <a:p>
            <a:pPr marL="285750" indent="-285750">
              <a:buFont typeface="Arial" panose="020B0604020202020204" pitchFamily="34" charset="0"/>
              <a:buChar char="•"/>
            </a:pPr>
            <a:endParaRPr lang="fr-FR" sz="800" dirty="0">
              <a:solidFill>
                <a:srgbClr val="0077AA"/>
              </a:solidFill>
              <a:latin typeface="Liberation Mono"/>
            </a:endParaRPr>
          </a:p>
          <a:p>
            <a:pPr marL="285750" indent="-285750">
              <a:buFont typeface="Arial" panose="020B0604020202020204" pitchFamily="34" charset="0"/>
              <a:buChar char="•"/>
            </a:pPr>
            <a:r>
              <a:rPr lang="fr-FR" dirty="0">
                <a:solidFill>
                  <a:srgbClr val="0077AA"/>
                </a:solidFill>
                <a:latin typeface="Liberation Mono"/>
              </a:rPr>
              <a:t>ALTER</a:t>
            </a:r>
            <a:r>
              <a:rPr lang="fr-FR" dirty="0">
                <a:latin typeface="Liberation Mono"/>
              </a:rPr>
              <a:t> </a:t>
            </a:r>
            <a:r>
              <a:rPr lang="fr-FR" dirty="0">
                <a:solidFill>
                  <a:srgbClr val="0077AA"/>
                </a:solidFill>
                <a:latin typeface="Liberation Mono"/>
              </a:rPr>
              <a:t>TABLE</a:t>
            </a:r>
            <a:r>
              <a:rPr lang="fr-FR" dirty="0">
                <a:latin typeface="Liberation Mono"/>
              </a:rPr>
              <a:t> temp </a:t>
            </a:r>
            <a:r>
              <a:rPr lang="fr-FR" dirty="0">
                <a:solidFill>
                  <a:srgbClr val="0077AA"/>
                </a:solidFill>
                <a:latin typeface="Liberation Mono"/>
              </a:rPr>
              <a:t>DROP</a:t>
            </a:r>
            <a:r>
              <a:rPr lang="fr-FR" dirty="0">
                <a:latin typeface="Liberation Mono"/>
              </a:rPr>
              <a:t> </a:t>
            </a:r>
            <a:r>
              <a:rPr lang="en-IN" sz="1800" i="1" dirty="0">
                <a:latin typeface="Liberation Mono"/>
              </a:rPr>
              <a:t>constraint</a:t>
            </a:r>
            <a:r>
              <a:rPr lang="fr-FR" dirty="0">
                <a:latin typeface="Liberation Mono"/>
              </a:rPr>
              <a:t> </a:t>
            </a:r>
            <a:r>
              <a:rPr lang="fr-FR" dirty="0">
                <a:solidFill>
                  <a:schemeClr val="tx1">
                    <a:lumMod val="50000"/>
                    <a:lumOff val="50000"/>
                  </a:schemeClr>
                </a:solidFill>
                <a:latin typeface="Liberation Mono"/>
              </a:rPr>
              <a:t>uni_id</a:t>
            </a:r>
            <a:r>
              <a:rPr lang="fr-FR" dirty="0">
                <a:latin typeface="Liberation Mono"/>
              </a:rPr>
              <a:t>;</a:t>
            </a:r>
            <a:endParaRPr lang="en-IN" dirty="0">
              <a:latin typeface="Liberation Mono"/>
            </a:endParaRPr>
          </a:p>
        </p:txBody>
      </p:sp>
      <p:sp>
        <p:nvSpPr>
          <p:cNvPr id="8" name="TextBox 7">
            <a:extLst>
              <a:ext uri="{FF2B5EF4-FFF2-40B4-BE49-F238E27FC236}">
                <a16:creationId xmlns:a16="http://schemas.microsoft.com/office/drawing/2014/main" id="{BD64A41C-1A0A-F43D-3F0D-AE4E1E126B93}"/>
              </a:ext>
            </a:extLst>
          </p:cNvPr>
          <p:cNvSpPr txBox="1"/>
          <p:nvPr/>
        </p:nvSpPr>
        <p:spPr>
          <a:xfrm>
            <a:off x="290744" y="4001937"/>
            <a:ext cx="11349872" cy="43088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077AA"/>
                </a:solidFill>
                <a:latin typeface="Liberation Mono"/>
              </a:rPr>
              <a:t>SELECT</a:t>
            </a:r>
            <a:r>
              <a:rPr lang="en-IN" sz="2200" dirty="0">
                <a:latin typeface="Liberation Mono"/>
              </a:rPr>
              <a:t> </a:t>
            </a:r>
            <a:r>
              <a:rPr lang="en-IN" sz="2200" dirty="0">
                <a:solidFill>
                  <a:srgbClr val="A67F59"/>
                </a:solidFill>
                <a:latin typeface="Liberation Mono"/>
              </a:rPr>
              <a:t>*</a:t>
            </a:r>
            <a:r>
              <a:rPr lang="en-IN" sz="2200" dirty="0">
                <a:latin typeface="Liberation Mono"/>
              </a:rPr>
              <a:t> </a:t>
            </a:r>
            <a:r>
              <a:rPr lang="en-IN" sz="2200" dirty="0">
                <a:solidFill>
                  <a:srgbClr val="0077AA"/>
                </a:solidFill>
                <a:latin typeface="Liberation Mono"/>
              </a:rPr>
              <a:t>FROM</a:t>
            </a:r>
            <a:r>
              <a:rPr lang="en-IN" sz="2200" dirty="0">
                <a:latin typeface="Liberation Mono"/>
              </a:rPr>
              <a:t> INFORMATION_SCHEMA.</a:t>
            </a:r>
            <a:r>
              <a:rPr lang="en-IN" sz="2200" dirty="0">
                <a:solidFill>
                  <a:srgbClr val="0077AA"/>
                </a:solidFill>
                <a:latin typeface="Liberation Mono"/>
              </a:rPr>
              <a:t>TABLE_CONSTRAINTS</a:t>
            </a:r>
            <a:r>
              <a:rPr lang="en-IN" sz="2200" dirty="0">
                <a:latin typeface="Liberation Mono"/>
              </a:rPr>
              <a:t>;</a:t>
            </a:r>
          </a:p>
        </p:txBody>
      </p:sp>
    </p:spTree>
    <p:extLst>
      <p:ext uri="{BB962C8B-B14F-4D97-AF65-F5344CB8AC3E}">
        <p14:creationId xmlns:p14="http://schemas.microsoft.com/office/powerpoint/2010/main" val="83881462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8" y="2679854"/>
            <a:ext cx="8838049" cy="707886"/>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foreign key constraint</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6" name="Rectangle 5">
            <a:extLst>
              <a:ext uri="{FF2B5EF4-FFF2-40B4-BE49-F238E27FC236}">
                <a16:creationId xmlns:a16="http://schemas.microsoft.com/office/drawing/2014/main" id="{77271AF6-2DA2-4C26-A817-0A825B9BAE51}"/>
              </a:ext>
            </a:extLst>
          </p:cNvPr>
          <p:cNvSpPr/>
          <p:nvPr/>
        </p:nvSpPr>
        <p:spPr>
          <a:xfrm>
            <a:off x="335360" y="3494618"/>
            <a:ext cx="11521280" cy="1323439"/>
          </a:xfrm>
          <a:prstGeom prst="rect">
            <a:avLst/>
          </a:prstGeom>
        </p:spPr>
        <p:txBody>
          <a:bodyPr wrap="square">
            <a:spAutoFit/>
          </a:bodyPr>
          <a:lstStyle/>
          <a:p>
            <a:r>
              <a:rPr lang="en-US" sz="2000" dirty="0">
                <a:latin typeface="Palatino Linotype" panose="02040502050505030304" pitchFamily="18" charset="0"/>
                <a:cs typeface="Segoe UI Light" panose="020B0502040204020203" pitchFamily="34" charset="0"/>
              </a:rPr>
              <a:t>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used to link two tables together. A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a field (or collection of fields) in one table that refers to the PRIMARY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in another table. The table containing the </a:t>
            </a:r>
            <a:r>
              <a:rPr lang="en-US" sz="2000" b="1" dirty="0">
                <a:latin typeface="Palatino Linotype" panose="02040502050505030304" pitchFamily="18" charset="0"/>
                <a:cs typeface="Segoe UI Light" panose="020B0502040204020203" pitchFamily="34" charset="0"/>
              </a:rPr>
              <a:t>foreign key</a:t>
            </a:r>
            <a:r>
              <a:rPr lang="en-US" sz="2000" dirty="0">
                <a:latin typeface="Palatino Linotype" panose="02040502050505030304" pitchFamily="18" charset="0"/>
                <a:cs typeface="Segoe UI Light" panose="020B0502040204020203" pitchFamily="34" charset="0"/>
              </a:rPr>
              <a:t> is called the child table, and the table containing the candidate </a:t>
            </a:r>
            <a:r>
              <a:rPr lang="en-US" sz="2000" b="1" dirty="0">
                <a:latin typeface="Palatino Linotype" panose="02040502050505030304" pitchFamily="18" charset="0"/>
                <a:cs typeface="Segoe UI Light" panose="020B0502040204020203" pitchFamily="34" charset="0"/>
              </a:rPr>
              <a:t>key</a:t>
            </a:r>
            <a:r>
              <a:rPr lang="en-US" sz="2000" dirty="0">
                <a:latin typeface="Palatino Linotype" panose="02040502050505030304" pitchFamily="18" charset="0"/>
                <a:cs typeface="Segoe UI Light" panose="020B0502040204020203" pitchFamily="34" charset="0"/>
              </a:rPr>
              <a:t> is called the referenced or parent table.</a:t>
            </a:r>
          </a:p>
        </p:txBody>
      </p:sp>
    </p:spTree>
    <p:extLst>
      <p:ext uri="{BB962C8B-B14F-4D97-AF65-F5344CB8AC3E}">
        <p14:creationId xmlns:p14="http://schemas.microsoft.com/office/powerpoint/2010/main" val="75826643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068993"/>
            <a:ext cx="11377264" cy="1938992"/>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Remember: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foreign key can have a different column name from its primary key.</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DataType of primary key and foreign key column must be same.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It ensures rows in one table have corresponding rows in another.</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Unlike the Primary key, they do not have to be unique.</a:t>
            </a: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Foreign keys can be null even though primary keys can not.</a:t>
            </a:r>
          </a:p>
        </p:txBody>
      </p:sp>
      <p:sp>
        <p:nvSpPr>
          <p:cNvPr id="7" name="Rectangle 6">
            <a:extLst>
              <a:ext uri="{FF2B5EF4-FFF2-40B4-BE49-F238E27FC236}">
                <a16:creationId xmlns:a16="http://schemas.microsoft.com/office/drawing/2014/main" id="{E47CA1B9-519B-4544-9313-2BFB87DDDB99}"/>
              </a:ext>
            </a:extLst>
          </p:cNvPr>
          <p:cNvSpPr/>
          <p:nvPr/>
        </p:nvSpPr>
        <p:spPr>
          <a:xfrm>
            <a:off x="407368" y="3783811"/>
            <a:ext cx="11377264" cy="1661993"/>
          </a:xfrm>
          <a:prstGeom prst="rect">
            <a:avLst/>
          </a:prstGeom>
          <a:solidFill>
            <a:schemeClr val="bg1"/>
          </a:solidFill>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IN" sz="800" dirty="0">
              <a:solidFill>
                <a:srgbClr val="0089A4"/>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The table containing the FOREIGN KEY is referred to as the child table, and the table containing the PRIMARY KEY (referenced key) is the parent table.</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latin typeface="Arial" panose="020B0604020202020204" pitchFamily="34" charset="0"/>
                <a:cs typeface="Arial" panose="020B0604020202020204" pitchFamily="34" charset="0"/>
              </a:rPr>
              <a:t>and they cannot be defined as temporary tables.</a:t>
            </a:r>
            <a:endParaRPr lang="en-IN" dirty="0">
              <a:latin typeface="Arial" panose="020B0604020202020204" pitchFamily="34" charset="0"/>
              <a:cs typeface="Arial" panose="020B0604020202020204" pitchFamily="34" charset="0"/>
            </a:endParaRPr>
          </a:p>
        </p:txBody>
      </p:sp>
      <p:sp>
        <p:nvSpPr>
          <p:cNvPr id="8" name="Rectangle 7">
            <a:extLst>
              <a:ext uri="{FF2B5EF4-FFF2-40B4-BE49-F238E27FC236}">
                <a16:creationId xmlns:a16="http://schemas.microsoft.com/office/drawing/2014/main" id="{85E5C1CC-9113-40B6-A9F2-DA1BE5E09819}"/>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foreign key</a:t>
            </a:r>
          </a:p>
        </p:txBody>
      </p:sp>
    </p:spTree>
    <p:extLst>
      <p:ext uri="{BB962C8B-B14F-4D97-AF65-F5344CB8AC3E}">
        <p14:creationId xmlns:p14="http://schemas.microsoft.com/office/powerpoint/2010/main" val="34347635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
        <p:nvSpPr>
          <p:cNvPr id="9" name="Rectangle 8">
            <a:extLst>
              <a:ext uri="{FF2B5EF4-FFF2-40B4-BE49-F238E27FC236}">
                <a16:creationId xmlns:a16="http://schemas.microsoft.com/office/drawing/2014/main" id="{5007B62A-EC27-99FB-8BAC-D63F894077E3}"/>
              </a:ext>
            </a:extLst>
          </p:cNvPr>
          <p:cNvSpPr/>
          <p:nvPr/>
        </p:nvSpPr>
        <p:spPr>
          <a:xfrm>
            <a:off x="190550" y="848906"/>
            <a:ext cx="11810106" cy="4401205"/>
          </a:xfrm>
          <a:prstGeom prst="rect">
            <a:avLst/>
          </a:prstGeom>
        </p:spPr>
        <p:txBody>
          <a:bodyPr wrap="square">
            <a:spAutoFit/>
          </a:bodyPr>
          <a:lstStyle/>
          <a:p>
            <a:r>
              <a:rPr lang="en-IN" sz="2200" u="sng" dirty="0">
                <a:solidFill>
                  <a:schemeClr val="tx1">
                    <a:lumMod val="75000"/>
                    <a:lumOff val="25000"/>
                  </a:schemeClr>
                </a:solidFill>
                <a:latin typeface="Liberation Mono"/>
              </a:rPr>
              <a:t>Column Level Constraint</a:t>
            </a:r>
          </a:p>
          <a:p>
            <a:pPr marL="457200" indent="-457200">
              <a:buFont typeface="+mj-lt"/>
              <a:buAutoNum type="arabicPeriod"/>
            </a:pPr>
            <a:endParaRPr lang="en-IN" sz="2000" dirty="0">
              <a:solidFill>
                <a:srgbClr val="0077AA"/>
              </a:solidFill>
              <a:latin typeface="Liberation Mono"/>
            </a:endParaRPr>
          </a:p>
          <a:p>
            <a:pPr marL="457200" indent="-457200">
              <a:buFont typeface="+mj-lt"/>
              <a:buAutoNum type="arabicPeriod"/>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pPr marL="719138" indent="-719138"/>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 </a:t>
            </a:r>
            <a:r>
              <a:rPr lang="en-IN" sz="2000" dirty="0">
                <a:solidFill>
                  <a:schemeClr val="tx1">
                    <a:lumMod val="75000"/>
                    <a:lumOff val="25000"/>
                  </a:schemeClr>
                </a:solidFill>
                <a:latin typeface="Liberation Mono"/>
              </a:rPr>
              <a:t>]</a:t>
            </a:r>
            <a:r>
              <a:rPr lang="en-IN" sz="2000" i="1" dirty="0">
                <a:solidFill>
                  <a:schemeClr val="tx1">
                    <a:lumMod val="50000"/>
                    <a:lumOff val="50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endParaRPr lang="en-IN" sz="800" dirty="0">
              <a:solidFill>
                <a:schemeClr val="tx1">
                  <a:lumMod val="75000"/>
                  <a:lumOff val="25000"/>
                </a:schemeClr>
              </a:solidFill>
              <a:latin typeface="Liberation Mono"/>
            </a:endParaRPr>
          </a:p>
          <a:p>
            <a:r>
              <a:rPr lang="en-IN" sz="2200" u="sng" dirty="0">
                <a:solidFill>
                  <a:schemeClr val="tx1">
                    <a:lumMod val="75000"/>
                    <a:lumOff val="25000"/>
                  </a:schemeClr>
                </a:solidFill>
                <a:latin typeface="Liberation Mono"/>
              </a:rPr>
              <a:t>Table Level Constraint</a:t>
            </a:r>
          </a:p>
          <a:p>
            <a:endParaRPr lang="en-IN" sz="2000" dirty="0">
              <a:solidFill>
                <a:schemeClr val="tx1">
                  <a:lumMod val="75000"/>
                  <a:lumOff val="25000"/>
                </a:schemeClr>
              </a:solidFill>
              <a:latin typeface="Liberation Mono"/>
            </a:endParaRPr>
          </a:p>
          <a:p>
            <a:pPr marL="457200" indent="-457200">
              <a:buFont typeface="+mj-lt"/>
              <a:buAutoNum type="arabicPeriod" startAt="2"/>
            </a:pPr>
            <a:r>
              <a:rPr lang="en-IN" sz="2000" dirty="0">
                <a:solidFill>
                  <a:srgbClr val="0077AA"/>
                </a:solidFill>
                <a:latin typeface="Liberation Mono"/>
              </a:rPr>
              <a:t>CREATE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 </a:t>
            </a:r>
            <a:r>
              <a:rPr lang="en-IN" sz="2000" i="1" dirty="0">
                <a:latin typeface="Liberation Mono"/>
              </a:rPr>
              <a:t>columnName baseDataType </a:t>
            </a:r>
            <a:r>
              <a:rPr lang="en-IN" sz="2000" i="1" dirty="0">
                <a:solidFill>
                  <a:schemeClr val="accent4">
                    <a:lumMod val="50000"/>
                  </a:schemeClr>
                </a:solidFill>
                <a:latin typeface="Liberation Mono"/>
              </a:rPr>
              <a:t>columnDefination, </a:t>
            </a:r>
            <a:r>
              <a:rPr lang="en-IN" sz="2000" dirty="0">
                <a:solidFill>
                  <a:schemeClr val="tx1">
                    <a:lumMod val="75000"/>
                    <a:lumOff val="25000"/>
                  </a:schemeClr>
                </a:solidFill>
                <a:latin typeface="Liberation Mono"/>
              </a:rPr>
              <a:t>[</a:t>
            </a:r>
            <a:r>
              <a:rPr lang="en-IN" sz="2000" i="1" dirty="0">
                <a:solidFill>
                  <a:schemeClr val="accent4">
                    <a:lumMod val="50000"/>
                  </a:schemeClr>
                </a:solidFill>
                <a:latin typeface="Liberation Mono"/>
              </a:rPr>
              <a:t> </a:t>
            </a:r>
            <a:r>
              <a:rPr lang="en-IN" sz="2000" i="1" dirty="0">
                <a:latin typeface="Liberation Mono"/>
              </a:rPr>
              <a:t>constraint </a:t>
            </a:r>
            <a:r>
              <a:rPr lang="en-IN" sz="2000" i="1" dirty="0">
                <a:solidFill>
                  <a:schemeClr val="tx1">
                    <a:lumMod val="50000"/>
                    <a:lumOff val="50000"/>
                  </a:schemeClr>
                </a:solidFill>
                <a:latin typeface="Liberation Mono"/>
              </a:rPr>
              <a:t>constraint-name</a:t>
            </a:r>
            <a:r>
              <a:rPr lang="en-IN" sz="2000" i="1" dirty="0">
                <a:latin typeface="Liberation Mono"/>
              </a:rPr>
              <a:t>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FOREIGN</a:t>
            </a:r>
            <a:r>
              <a:rPr lang="en-IN" sz="2000" i="1" dirty="0">
                <a:latin typeface="Liberation Mono"/>
              </a:rPr>
              <a:t> </a:t>
            </a:r>
            <a:r>
              <a:rPr lang="en-IN" sz="2000" dirty="0">
                <a:solidFill>
                  <a:srgbClr val="C00000"/>
                </a:solidFill>
                <a:latin typeface="Liberation Mono"/>
                <a:cs typeface="Arial" panose="020B0604020202020204" pitchFamily="34" charset="0"/>
              </a:rPr>
              <a:t>KEY</a:t>
            </a:r>
            <a:r>
              <a:rPr lang="en-IN" sz="2000" i="1" dirty="0">
                <a:latin typeface="Liberation Mono"/>
              </a:rPr>
              <a:t> (</a:t>
            </a:r>
          </a:p>
          <a:p>
            <a:r>
              <a:rPr lang="en-IN" sz="2000" i="1" dirty="0">
                <a:latin typeface="Liberation Mono"/>
              </a:rPr>
              <a:t>               columnName, . . . </a:t>
            </a:r>
            <a:r>
              <a:rPr lang="en-IN" sz="2000" dirty="0">
                <a:solidFill>
                  <a:schemeClr val="tx1">
                    <a:lumMod val="75000"/>
                    <a:lumOff val="25000"/>
                  </a:schemeClr>
                </a:solidFill>
                <a:latin typeface="Liberation Mono"/>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a:t>
            </a:r>
          </a:p>
          <a:p>
            <a:r>
              <a:rPr lang="en-IN" sz="2000" dirty="0">
                <a:solidFill>
                  <a:schemeClr val="tx1">
                    <a:lumMod val="75000"/>
                    <a:lumOff val="25000"/>
                  </a:schemeClr>
                </a:solidFill>
                <a:latin typeface="Liberation Mono"/>
              </a:rPr>
              <a:t>              {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DELETE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a:t>
            </a:r>
            <a:r>
              <a:rPr lang="en-IN" sz="2000" dirty="0">
                <a:solidFill>
                  <a:srgbClr val="0077AA"/>
                </a:solidFill>
                <a:latin typeface="Liberation Mono"/>
              </a:rPr>
              <a:t>ON</a:t>
            </a:r>
            <a:r>
              <a:rPr lang="en-IN" sz="2000" dirty="0">
                <a:solidFill>
                  <a:schemeClr val="tx1">
                    <a:lumMod val="75000"/>
                    <a:lumOff val="25000"/>
                  </a:schemeClr>
                </a:solidFill>
                <a:latin typeface="Liberation Mono"/>
              </a:rPr>
              <a:t> </a:t>
            </a:r>
            <a:r>
              <a:rPr lang="en-IN" sz="2000" dirty="0">
                <a:solidFill>
                  <a:srgbClr val="0077AA"/>
                </a:solidFill>
                <a:latin typeface="Liberation Mono"/>
              </a:rPr>
              <a:t>UPDATE</a:t>
            </a:r>
            <a:r>
              <a:rPr lang="en-IN" sz="2000" dirty="0">
                <a:solidFill>
                  <a:schemeClr val="tx1">
                    <a:lumMod val="75000"/>
                    <a:lumOff val="25000"/>
                  </a:schemeClr>
                </a:solidFill>
                <a:latin typeface="Liberation Mono"/>
              </a:rPr>
              <a:t> { CASCADE </a:t>
            </a:r>
            <a:r>
              <a:rPr lang="en-IN" sz="2000" dirty="0">
                <a:solidFill>
                  <a:schemeClr val="bg1">
                    <a:lumMod val="65000"/>
                  </a:schemeClr>
                </a:solidFill>
                <a:latin typeface="Liberation Mono"/>
                <a:cs typeface="Arial" panose="020B0604020202020204" pitchFamily="34" charset="0"/>
              </a:rPr>
              <a:t>|</a:t>
            </a:r>
            <a:r>
              <a:rPr lang="en-IN" sz="2000" dirty="0">
                <a:solidFill>
                  <a:schemeClr val="tx1">
                    <a:lumMod val="75000"/>
                    <a:lumOff val="25000"/>
                  </a:schemeClr>
                </a:solidFill>
                <a:latin typeface="Liberation Mono"/>
              </a:rPr>
              <a:t> SET NULL }</a:t>
            </a:r>
          </a:p>
        </p:txBody>
      </p:sp>
      <p:sp>
        <p:nvSpPr>
          <p:cNvPr id="2" name="TextBox 1">
            <a:extLst>
              <a:ext uri="{FF2B5EF4-FFF2-40B4-BE49-F238E27FC236}">
                <a16:creationId xmlns:a16="http://schemas.microsoft.com/office/drawing/2014/main" id="{60F7B5D8-3AB2-ED31-947B-3DDABB0329BD}"/>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78242525"/>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795E6761-66B5-5240-F60D-096DF73A8428}"/>
              </a:ext>
            </a:extLst>
          </p:cNvPr>
          <p:cNvSpPr txBox="1"/>
          <p:nvPr/>
        </p:nvSpPr>
        <p:spPr>
          <a:xfrm>
            <a:off x="262558" y="955169"/>
            <a:ext cx="11666090" cy="5478423"/>
          </a:xfrm>
          <a:prstGeom prst="rect">
            <a:avLst/>
          </a:prstGeom>
          <a:noFill/>
        </p:spPr>
        <p:txBody>
          <a:bodyPr wrap="square">
            <a:spAutoFit/>
          </a:bodyPr>
          <a:lstStyle/>
          <a:p>
            <a:r>
              <a:rPr lang="en-US" sz="2200" u="sng" dirty="0">
                <a:solidFill>
                  <a:schemeClr val="tx1">
                    <a:lumMod val="75000"/>
                    <a:lumOff val="25000"/>
                  </a:schemeClr>
                </a:solidFill>
                <a:latin typeface="Liberation Mono"/>
              </a:rPr>
              <a:t>Column level foreign key</a:t>
            </a:r>
          </a:p>
          <a:p>
            <a:pPr marL="285750" indent="-285750">
              <a:buFont typeface="Arial" panose="020B0604020202020204" pitchFamily="34" charset="0"/>
              <a:buChar char="•"/>
            </a:pPr>
            <a:endParaRPr lang="en-US"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INT</a:t>
            </a:r>
            <a:r>
              <a:rPr lang="en-US" dirty="0">
                <a:latin typeface="Liberation Mono"/>
              </a:rPr>
              <a:t>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CASCADE</a:t>
            </a:r>
            <a:r>
              <a:rPr lang="en-IN"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CREATE</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a:t>
            </a:r>
            <a:r>
              <a:rPr lang="en-US" dirty="0">
                <a:latin typeface="Liberation Mono"/>
              </a:rPr>
              <a:t>emp</a:t>
            </a:r>
            <a:r>
              <a:rPr lang="en-IN" dirty="0">
                <a:latin typeface="Liberation Mono"/>
              </a:rPr>
              <a:t>(empno </a:t>
            </a:r>
            <a:r>
              <a:rPr lang="en-IN" dirty="0">
                <a:solidFill>
                  <a:srgbClr val="834689"/>
                </a:solidFill>
                <a:latin typeface="Liberation Mono"/>
                <a:cs typeface="Arial" panose="020B0604020202020204" pitchFamily="34" charset="0"/>
              </a:rPr>
              <a:t>INT</a:t>
            </a:r>
            <a:r>
              <a:rPr lang="en-IN" dirty="0">
                <a:latin typeface="Liberation Mono"/>
              </a:rPr>
              <a:t>, ename </a:t>
            </a:r>
            <a:r>
              <a:rPr lang="en-US" dirty="0">
                <a:solidFill>
                  <a:srgbClr val="834689"/>
                </a:solidFill>
                <a:latin typeface="Liberation Mono"/>
                <a:cs typeface="Arial" panose="020B0604020202020204" pitchFamily="34" charset="0"/>
              </a:rPr>
              <a:t>CHARACTER VARYING</a:t>
            </a:r>
            <a:r>
              <a:rPr lang="en-IN" dirty="0">
                <a:latin typeface="Liberation Mono"/>
              </a:rPr>
              <a:t>(10), deptno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C00000"/>
                </a:solidFill>
                <a:latin typeface="Liberation Mono"/>
              </a:rPr>
              <a:t>REFERENCES</a:t>
            </a:r>
            <a:r>
              <a:rPr lang="en-IN" dirty="0">
                <a:latin typeface="Liberation Mono"/>
              </a:rPr>
              <a:t> dept(deptno) </a:t>
            </a:r>
            <a:r>
              <a:rPr lang="en-IN" dirty="0">
                <a:solidFill>
                  <a:srgbClr val="C00000"/>
                </a:solidFill>
                <a:latin typeface="Liberation Mono"/>
              </a:rPr>
              <a:t>ON</a:t>
            </a:r>
            <a:r>
              <a:rPr lang="en-IN" dirty="0">
                <a:latin typeface="Liberation Mono"/>
              </a:rPr>
              <a:t> </a:t>
            </a:r>
            <a:r>
              <a:rPr lang="en-IN" dirty="0">
                <a:solidFill>
                  <a:srgbClr val="C00000"/>
                </a:solidFill>
                <a:latin typeface="Liberation Mono"/>
              </a:rPr>
              <a:t>DELETE</a:t>
            </a:r>
            <a:r>
              <a:rPr lang="en-IN" dirty="0">
                <a:latin typeface="Liberation Mono"/>
              </a:rPr>
              <a:t> </a:t>
            </a:r>
            <a:r>
              <a:rPr lang="en-IN" dirty="0">
                <a:solidFill>
                  <a:srgbClr val="C00000"/>
                </a:solidFill>
                <a:latin typeface="Liberation Mono"/>
              </a:rPr>
              <a:t>SET</a:t>
            </a:r>
            <a:r>
              <a:rPr lang="en-IN" dirty="0">
                <a:latin typeface="Liberation Mono"/>
              </a:rPr>
              <a:t> </a:t>
            </a:r>
            <a:r>
              <a:rPr lang="en-IN" dirty="0">
                <a:solidFill>
                  <a:srgbClr val="C00000"/>
                </a:solidFill>
                <a:latin typeface="Liberation Mono"/>
              </a:rPr>
              <a:t>NULL</a:t>
            </a:r>
            <a:r>
              <a:rPr lang="en-IN" dirty="0">
                <a:latin typeface="Liberation Mono"/>
              </a:rPr>
              <a:t>);</a:t>
            </a:r>
          </a:p>
          <a:p>
            <a:pPr marL="285750" indent="-285750">
              <a:buFont typeface="Arial" panose="020B0604020202020204" pitchFamily="34" charset="0"/>
              <a:buChar char="•"/>
            </a:pPr>
            <a:endParaRPr lang="en-US" dirty="0">
              <a:latin typeface="Liberation Mono"/>
            </a:endParaRPr>
          </a:p>
          <a:p>
            <a:pPr marL="285750" indent="-285750">
              <a:buFont typeface="Arial" panose="020B0604020202020204" pitchFamily="34" charset="0"/>
              <a:buChar char="•"/>
            </a:pPr>
            <a:endParaRPr lang="en-US" dirty="0">
              <a:latin typeface="Liberation Mono"/>
            </a:endParaRPr>
          </a:p>
          <a:p>
            <a:r>
              <a:rPr lang="en-IN" sz="2200" u="sng" dirty="0">
                <a:solidFill>
                  <a:schemeClr val="tx1">
                    <a:lumMod val="75000"/>
                    <a:lumOff val="25000"/>
                  </a:schemeClr>
                </a:solidFill>
                <a:latin typeface="Liberation Mono"/>
              </a:rPr>
              <a:t>Table level foreign key</a:t>
            </a:r>
          </a:p>
          <a:p>
            <a:endParaRPr lang="en-IN"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CASCADE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CREATE</a:t>
            </a:r>
            <a:r>
              <a:rPr lang="en-US" dirty="0">
                <a:latin typeface="Liberation Mono"/>
              </a:rPr>
              <a:t> </a:t>
            </a:r>
            <a:r>
              <a:rPr lang="en-US" dirty="0">
                <a:solidFill>
                  <a:srgbClr val="0077AA"/>
                </a:solidFill>
                <a:latin typeface="Liberation Mono"/>
                <a:cs typeface="Arial" panose="020B0604020202020204" pitchFamily="34" charset="0"/>
              </a:rPr>
              <a:t>TABLE</a:t>
            </a:r>
            <a:r>
              <a:rPr lang="en-US" dirty="0">
                <a:latin typeface="Liberation Mono"/>
              </a:rPr>
              <a:t> emp(empno </a:t>
            </a:r>
            <a:r>
              <a:rPr lang="en-US" dirty="0">
                <a:solidFill>
                  <a:srgbClr val="834689"/>
                </a:solidFill>
                <a:latin typeface="Liberation Mono"/>
                <a:cs typeface="Arial" panose="020B0604020202020204" pitchFamily="34" charset="0"/>
              </a:rPr>
              <a:t>INT</a:t>
            </a:r>
            <a:r>
              <a:rPr lang="en-US" dirty="0">
                <a:latin typeface="Liberation Mono"/>
              </a:rPr>
              <a:t>, ename </a:t>
            </a:r>
            <a:r>
              <a:rPr lang="en-US" dirty="0">
                <a:solidFill>
                  <a:srgbClr val="834689"/>
                </a:solidFill>
                <a:latin typeface="Liberation Mono"/>
                <a:cs typeface="Arial" panose="020B0604020202020204" pitchFamily="34" charset="0"/>
              </a:rPr>
              <a:t>CHARACTER VARYING</a:t>
            </a:r>
            <a:r>
              <a:rPr lang="en-US" dirty="0">
                <a:latin typeface="Liberation Mono"/>
              </a:rPr>
              <a:t>(10), deptno </a:t>
            </a:r>
            <a:r>
              <a:rPr lang="en-US" dirty="0">
                <a:solidFill>
                  <a:srgbClr val="834689"/>
                </a:solidFill>
                <a:latin typeface="Liberation Mono"/>
                <a:cs typeface="Arial" panose="020B0604020202020204" pitchFamily="34" charset="0"/>
              </a:rPr>
              <a:t>CHARACTER VARYING</a:t>
            </a:r>
            <a:r>
              <a:rPr lang="en-US" dirty="0">
                <a:latin typeface="Liberation Mono"/>
              </a:rPr>
              <a:t>(10),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solidFill>
                  <a:schemeClr val="tx1">
                    <a:lumMod val="50000"/>
                    <a:lumOff val="50000"/>
                  </a:schemeClr>
                </a:solidFill>
                <a:latin typeface="Liberation Mono"/>
              </a:rPr>
              <a:t> </a:t>
            </a:r>
            <a:r>
              <a:rPr lang="en-US" dirty="0">
                <a:solidFill>
                  <a:srgbClr val="C00000"/>
                </a:solidFill>
                <a:latin typeface="Liberation Mono"/>
              </a:rPr>
              <a:t>FOREIGN</a:t>
            </a:r>
            <a:r>
              <a:rPr lang="en-US" dirty="0">
                <a:latin typeface="Liberation Mono"/>
              </a:rPr>
              <a:t> </a:t>
            </a:r>
            <a:r>
              <a:rPr lang="en-US" dirty="0">
                <a:solidFill>
                  <a:srgbClr val="C00000"/>
                </a:solidFill>
                <a:latin typeface="Liberation Mono"/>
              </a:rPr>
              <a:t>KEY</a:t>
            </a:r>
            <a:r>
              <a:rPr lang="en-US" dirty="0">
                <a:latin typeface="Liberation Mono"/>
              </a:rPr>
              <a:t>(deptno) </a:t>
            </a:r>
            <a:r>
              <a:rPr lang="en-US" dirty="0">
                <a:solidFill>
                  <a:srgbClr val="C00000"/>
                </a:solidFill>
                <a:latin typeface="Liberation Mono"/>
              </a:rPr>
              <a:t>REFERENCES</a:t>
            </a:r>
            <a:r>
              <a:rPr lang="en-US" dirty="0">
                <a:latin typeface="Liberation Mono"/>
              </a:rPr>
              <a:t> dept(deptno) </a:t>
            </a:r>
            <a:r>
              <a:rPr lang="en-US" dirty="0">
                <a:solidFill>
                  <a:srgbClr val="C00000"/>
                </a:solidFill>
                <a:latin typeface="Liberation Mono"/>
              </a:rPr>
              <a:t>ON DELETE SET NULL</a:t>
            </a:r>
            <a:r>
              <a:rPr lang="en-US" dirty="0">
                <a:latin typeface="Liberation Mono"/>
              </a:rPr>
              <a:t>);</a:t>
            </a:r>
          </a:p>
        </p:txBody>
      </p:sp>
      <p:sp>
        <p:nvSpPr>
          <p:cNvPr id="2" name="Rectangle 1">
            <a:extLst>
              <a:ext uri="{FF2B5EF4-FFF2-40B4-BE49-F238E27FC236}">
                <a16:creationId xmlns:a16="http://schemas.microsoft.com/office/drawing/2014/main" id="{7E2ECAC2-BE53-8703-A5EB-02D3D88658F6}"/>
              </a:ext>
            </a:extLst>
          </p:cNvPr>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single column / composite foreign key</a:t>
            </a:r>
          </a:p>
        </p:txBody>
      </p:sp>
    </p:spTree>
    <p:extLst>
      <p:ext uri="{BB962C8B-B14F-4D97-AF65-F5344CB8AC3E}">
        <p14:creationId xmlns:p14="http://schemas.microsoft.com/office/powerpoint/2010/main" val="29338219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191683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157192"/>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212976"/>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65313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DROP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789040"/>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3352" y="908720"/>
            <a:ext cx="11737304" cy="3262432"/>
          </a:xfrm>
          <a:prstGeom prst="rect">
            <a:avLst/>
          </a:prstGeom>
          <a:solidFill>
            <a:schemeClr val="bg1"/>
          </a:solidFill>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A referential constraint could be violated in following cases.</a:t>
            </a:r>
          </a:p>
          <a:p>
            <a:endParaRPr lang="en-IN" sz="2000" dirty="0"/>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attempt to add a row to a child table that has a value in its foreign key columns that does not match a value in the corresponding parent table's column.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child table's foreign key columns to a value that has no matching value in the corresponding parent table's parent key.</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An </a:t>
            </a:r>
            <a:r>
              <a:rPr lang="en-IN" b="1" dirty="0">
                <a:solidFill>
                  <a:srgbClr val="006C86"/>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attempt to change the value in a parent table's parent key to a value that does not have a matching value in a child table's foreign key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a:t>
            </a:r>
            <a:r>
              <a:rPr lang="en-IN" b="1" dirty="0">
                <a:solidFill>
                  <a:srgbClr val="006C86"/>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attempt to remove a record from a parent table that has a matching value in a child table's foreign key columns.</a:t>
            </a:r>
          </a:p>
        </p:txBody>
      </p:sp>
      <p:sp>
        <p:nvSpPr>
          <p:cNvPr id="2" name="Rectangle 1">
            <a:extLst>
              <a:ext uri="{FF2B5EF4-FFF2-40B4-BE49-F238E27FC236}">
                <a16:creationId xmlns:a16="http://schemas.microsoft.com/office/drawing/2014/main" id="{4A8935F6-11C8-4F3E-8E35-D8D37D7F2577}"/>
              </a:ext>
            </a:extLst>
          </p:cNvPr>
          <p:cNvSpPr/>
          <p:nvPr/>
        </p:nvSpPr>
        <p:spPr>
          <a:xfrm>
            <a:off x="406574" y="4653136"/>
            <a:ext cx="10478119" cy="1692771"/>
          </a:xfrm>
          <a:prstGeom prst="rect">
            <a:avLst/>
          </a:prstGeom>
          <a:noFill/>
        </p:spPr>
        <p:txBody>
          <a:bodyPr wrap="square">
            <a:spAutoFit/>
          </a:bodyPr>
          <a:lstStyle/>
          <a:p>
            <a:r>
              <a:rPr lang="en-US" sz="2200" dirty="0">
                <a:solidFill>
                  <a:srgbClr val="FF0000"/>
                </a:solidFill>
                <a:latin typeface="Palatino Linotype" panose="02040502050505030304" pitchFamily="18" charset="0"/>
                <a:cs typeface="Arial" panose="020B0604020202020204" pitchFamily="34" charset="0"/>
              </a:rPr>
              <a:t>Note:</a:t>
            </a:r>
          </a:p>
          <a:p>
            <a:endParaRPr lang="en-IN" sz="800" dirty="0">
              <a:solidFill>
                <a:srgbClr val="0089A4"/>
              </a:solidFill>
              <a:latin typeface="Palatino Linotype" panose="02040502050505030304" pitchFamily="18" charset="0"/>
              <a:cs typeface="Arial" panose="020B060402020202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PARENT and CHILD tables must use the same storage engine, </a:t>
            </a:r>
          </a:p>
          <a:p>
            <a:pPr marL="342900" indent="-342900">
              <a:buFont typeface="Arial" panose="020B0604020202020204" pitchFamily="34" charset="0"/>
              <a:buChar char="•"/>
            </a:pPr>
            <a:r>
              <a:rPr lang="en-US" dirty="0">
                <a:solidFill>
                  <a:schemeClr val="tx1">
                    <a:lumMod val="85000"/>
                    <a:lumOff val="15000"/>
                  </a:schemeClr>
                </a:solidFill>
                <a:latin typeface="Palatino Linotype" panose="02040502050505030304" pitchFamily="18" charset="0"/>
                <a:cs typeface="Arial" panose="020B0604020202020204" pitchFamily="34" charset="0"/>
              </a:rPr>
              <a:t>and they cannot be defined as temporary tables.</a:t>
            </a:r>
          </a:p>
          <a:p>
            <a:pPr marL="342900" indent="-342900">
              <a:buFont typeface="Arial" panose="020B0604020202020204" pitchFamily="34" charset="0"/>
              <a:buChar char="•"/>
            </a:pPr>
            <a:r>
              <a:rPr lang="en-US" dirty="0">
                <a:solidFill>
                  <a:schemeClr val="bg2">
                    <a:lumMod val="25000"/>
                  </a:schemeClr>
                </a:solidFill>
                <a:latin typeface="Palatino Linotype" panose="02040502050505030304" pitchFamily="18" charset="0"/>
              </a:rPr>
              <a:t>If we don’t give constraint name. System will automatically generated the constraint name and will assign to foreign key constraint. </a:t>
            </a:r>
            <a:r>
              <a:rPr lang="en-US" sz="2000" b="1" dirty="0">
                <a:solidFill>
                  <a:schemeClr val="accent6">
                    <a:lumMod val="50000"/>
                  </a:schemeClr>
                </a:solidFill>
                <a:latin typeface="Palatino Linotype" panose="02040502050505030304" pitchFamily="18" charset="0"/>
              </a:rPr>
              <a:t>e.g. login_ibfk_1, login_ibfk_2, …..</a:t>
            </a:r>
            <a:endParaRPr lang="en-IN" b="1" dirty="0">
              <a:solidFill>
                <a:schemeClr val="accent6">
                  <a:lumMod val="50000"/>
                </a:schemeClr>
              </a:solidFill>
              <a:latin typeface="Palatino Linotype" panose="02040502050505030304" pitchFamily="18" charset="0"/>
            </a:endParaRPr>
          </a:p>
        </p:txBody>
      </p:sp>
      <p:sp>
        <p:nvSpPr>
          <p:cNvPr id="5" name="Rectangle 4">
            <a:extLst>
              <a:ext uri="{FF2B5EF4-FFF2-40B4-BE49-F238E27FC236}">
                <a16:creationId xmlns:a16="http://schemas.microsoft.com/office/drawing/2014/main" id="{FB454E24-F236-48C4-ADE8-A3E4D00AC83A}"/>
              </a:ext>
            </a:extLst>
          </p:cNvPr>
          <p:cNvSpPr/>
          <p:nvPr/>
        </p:nvSpPr>
        <p:spPr>
          <a:xfrm>
            <a:off x="1524595" y="4"/>
            <a:ext cx="9360097"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insert, update, &amp; delete – (primary key/foreign key)</a:t>
            </a:r>
          </a:p>
        </p:txBody>
      </p:sp>
    </p:spTree>
    <p:extLst>
      <p:ext uri="{BB962C8B-B14F-4D97-AF65-F5344CB8AC3E}">
        <p14:creationId xmlns:p14="http://schemas.microsoft.com/office/powerpoint/2010/main" val="10246141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add foreign key using alter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Rectangle 4">
            <a:extLst>
              <a:ext uri="{FF2B5EF4-FFF2-40B4-BE49-F238E27FC236}">
                <a16:creationId xmlns:a16="http://schemas.microsoft.com/office/drawing/2014/main" id="{8D377BBB-B662-9782-C1D0-920ADE93AA71}"/>
              </a:ext>
            </a:extLst>
          </p:cNvPr>
          <p:cNvSpPr/>
          <p:nvPr/>
        </p:nvSpPr>
        <p:spPr>
          <a:xfrm>
            <a:off x="191345" y="764704"/>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78202086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add foreign key using alter</a:t>
            </a:r>
          </a:p>
        </p:txBody>
      </p:sp>
      <p:sp>
        <p:nvSpPr>
          <p:cNvPr id="10" name="Rectangle 9">
            <a:extLst>
              <a:ext uri="{FF2B5EF4-FFF2-40B4-BE49-F238E27FC236}">
                <a16:creationId xmlns:a16="http://schemas.microsoft.com/office/drawing/2014/main" id="{6CD4A46B-E85B-44E2-A313-0ABDC1F1383A}"/>
              </a:ext>
            </a:extLst>
          </p:cNvPr>
          <p:cNvSpPr/>
          <p:nvPr/>
        </p:nvSpPr>
        <p:spPr>
          <a:xfrm>
            <a:off x="290745" y="817897"/>
            <a:ext cx="899043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ADD FOREIGN KEY </a:t>
            </a:r>
            <a:r>
              <a:rPr lang="en-IN" dirty="0">
                <a:latin typeface="Arial" panose="020B0604020202020204" pitchFamily="34" charset="0"/>
                <a:cs typeface="Arial" panose="020B0604020202020204" pitchFamily="34" charset="0"/>
              </a:rPr>
              <a:t>on existing column.</a:t>
            </a: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6" name="TextBox 5">
            <a:extLst>
              <a:ext uri="{FF2B5EF4-FFF2-40B4-BE49-F238E27FC236}">
                <a16:creationId xmlns:a16="http://schemas.microsoft.com/office/drawing/2014/main" id="{C1090BC9-48BC-3D1C-6EC5-BA0B8927CBBA}"/>
              </a:ext>
            </a:extLst>
          </p:cNvPr>
          <p:cNvSpPr txBox="1"/>
          <p:nvPr/>
        </p:nvSpPr>
        <p:spPr>
          <a:xfrm>
            <a:off x="290744" y="3739679"/>
            <a:ext cx="11493887"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ALTER</a:t>
            </a:r>
            <a:r>
              <a:rPr lang="en-IN" dirty="0">
                <a:latin typeface="Liberation Mono"/>
              </a:rPr>
              <a:t> </a:t>
            </a:r>
            <a:r>
              <a:rPr lang="en-IN" dirty="0">
                <a:solidFill>
                  <a:srgbClr val="0077AA"/>
                </a:solidFill>
                <a:latin typeface="Liberation Mono"/>
              </a:rPr>
              <a:t>TABLE</a:t>
            </a:r>
            <a:r>
              <a:rPr lang="en-IN" dirty="0">
                <a:latin typeface="Liberation Mono"/>
              </a:rPr>
              <a:t> emp  </a:t>
            </a:r>
            <a:r>
              <a:rPr lang="en-IN" dirty="0">
                <a:solidFill>
                  <a:srgbClr val="0077AA"/>
                </a:solidFill>
                <a:latin typeface="Liberation Mono"/>
              </a:rPr>
              <a:t>ADD</a:t>
            </a:r>
            <a:r>
              <a:rPr lang="en-IN" dirty="0">
                <a:latin typeface="Liberation Mono"/>
              </a:rPr>
              <a:t> </a:t>
            </a:r>
            <a:r>
              <a:rPr lang="en-US" i="1" dirty="0">
                <a:latin typeface="Liberation Mono"/>
              </a:rPr>
              <a:t>CONSTRAINT</a:t>
            </a:r>
            <a:r>
              <a:rPr lang="en-IN" dirty="0">
                <a:latin typeface="Liberation Mono"/>
              </a:rPr>
              <a:t> </a:t>
            </a:r>
            <a:r>
              <a:rPr lang="en-IN" dirty="0">
                <a:solidFill>
                  <a:schemeClr val="tx1">
                    <a:lumMod val="50000"/>
                    <a:lumOff val="50000"/>
                  </a:schemeClr>
                </a:solidFill>
                <a:latin typeface="Liberation Mono"/>
              </a:rPr>
              <a:t>fk_deptno </a:t>
            </a:r>
            <a:r>
              <a:rPr lang="en-IN" dirty="0">
                <a:solidFill>
                  <a:srgbClr val="C00000"/>
                </a:solidFill>
                <a:latin typeface="Liberation Mono"/>
                <a:cs typeface="Arial" panose="020B0604020202020204" pitchFamily="34" charset="0"/>
              </a:rPr>
              <a:t>FOREIGN</a:t>
            </a:r>
            <a:r>
              <a:rPr lang="en-IN" dirty="0">
                <a:latin typeface="Liberation Mono"/>
              </a:rPr>
              <a:t> </a:t>
            </a:r>
            <a:r>
              <a:rPr lang="en-IN" dirty="0">
                <a:solidFill>
                  <a:srgbClr val="C00000"/>
                </a:solidFill>
                <a:latin typeface="Liberation Mono"/>
                <a:cs typeface="Arial" panose="020B0604020202020204" pitchFamily="34" charset="0"/>
              </a:rPr>
              <a:t>KEY</a:t>
            </a:r>
            <a:r>
              <a:rPr lang="en-IN" dirty="0">
                <a:latin typeface="Liberation Mono"/>
              </a:rPr>
              <a:t>(deptno) </a:t>
            </a:r>
            <a:r>
              <a:rPr lang="en-IN" dirty="0">
                <a:solidFill>
                  <a:srgbClr val="C00000"/>
                </a:solidFill>
                <a:latin typeface="Liberation Mono"/>
                <a:cs typeface="Arial" panose="020B0604020202020204" pitchFamily="34" charset="0"/>
              </a:rPr>
              <a:t>REFERENCES</a:t>
            </a:r>
            <a:r>
              <a:rPr lang="en-IN" dirty="0">
                <a:latin typeface="Liberation Mono"/>
              </a:rPr>
              <a:t> DEPT(deptno);</a:t>
            </a:r>
          </a:p>
        </p:txBody>
      </p:sp>
      <p:sp>
        <p:nvSpPr>
          <p:cNvPr id="3" name="Rectangle 2">
            <a:extLst>
              <a:ext uri="{FF2B5EF4-FFF2-40B4-BE49-F238E27FC236}">
                <a16:creationId xmlns:a16="http://schemas.microsoft.com/office/drawing/2014/main" id="{A0AA3E2C-4D55-99E1-D571-9E0933369DD3}"/>
              </a:ext>
            </a:extLst>
          </p:cNvPr>
          <p:cNvSpPr/>
          <p:nvPr/>
        </p:nvSpPr>
        <p:spPr>
          <a:xfrm>
            <a:off x="191345" y="1347152"/>
            <a:ext cx="11737303" cy="1938992"/>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ADD</a:t>
            </a:r>
            <a:r>
              <a:rPr lang="en-IN" sz="2000" dirty="0">
                <a:latin typeface="Liberation Mono"/>
                <a:cs typeface="Arial" panose="020B0604020202020204" pitchFamily="34" charset="0"/>
              </a:rPr>
              <a:t> </a:t>
            </a:r>
            <a:r>
              <a:rPr lang="en-IN" sz="2000" i="1" dirty="0">
                <a:solidFill>
                  <a:schemeClr val="accent4">
                    <a:lumMod val="50000"/>
                  </a:schemeClr>
                </a:solidFill>
                <a:latin typeface="Liberation Mono"/>
              </a:rPr>
              <a:t>tableConstraintDefinition</a:t>
            </a:r>
            <a:r>
              <a:rPr lang="en-IN" sz="2000" dirty="0">
                <a:latin typeface="Liberation Mono"/>
                <a:cs typeface="Arial" panose="020B0604020202020204" pitchFamily="34" charset="0"/>
              </a:rPr>
              <a:t> { </a:t>
            </a:r>
            <a:r>
              <a:rPr lang="en-IN" sz="2000" dirty="0">
                <a:solidFill>
                  <a:srgbClr val="0077AA"/>
                </a:solidFill>
                <a:latin typeface="Liberation Mono"/>
              </a:rPr>
              <a:t>CHECK</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rgbClr val="0077AA"/>
                </a:solidFill>
                <a:latin typeface="Liberation Mono"/>
              </a:rPr>
              <a:t>NOCHECK</a:t>
            </a:r>
            <a:r>
              <a:rPr lang="en-IN" sz="2000" dirty="0">
                <a:latin typeface="Liberation Mono"/>
                <a:cs typeface="Arial" panose="020B0604020202020204" pitchFamily="34" charset="0"/>
              </a:rPr>
              <a:t> }</a:t>
            </a:r>
          </a:p>
          <a:p>
            <a:endParaRPr lang="en-IN" sz="1000" dirty="0">
              <a:latin typeface="Liberation Mono"/>
              <a:cs typeface="Arial" panose="020B0604020202020204" pitchFamily="34" charset="0"/>
            </a:endParaRPr>
          </a:p>
          <a:p>
            <a:r>
              <a:rPr lang="en-IN" sz="2200" i="1" dirty="0">
                <a:solidFill>
                  <a:schemeClr val="accent4">
                    <a:lumMod val="50000"/>
                  </a:schemeClr>
                </a:solidFill>
                <a:latin typeface="Liberation Mono"/>
              </a:rPr>
              <a:t>tableConstraintDefinition</a:t>
            </a:r>
          </a:p>
          <a:p>
            <a:endParaRPr lang="en-IN" sz="800" i="1" dirty="0">
              <a:solidFill>
                <a:schemeClr val="accent4">
                  <a:lumMod val="50000"/>
                </a:schemeClr>
              </a:solidFill>
              <a:latin typeface="Liberation Mono"/>
            </a:endParaRPr>
          </a:p>
          <a:p>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FOREIGN</a:t>
            </a:r>
            <a:r>
              <a:rPr lang="en-IN"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KEY</a:t>
            </a:r>
            <a:r>
              <a:rPr lang="en-IN" sz="2000" dirty="0">
                <a:latin typeface="Liberation Mono"/>
                <a:cs typeface="Arial" panose="020B0604020202020204" pitchFamily="34" charset="0"/>
              </a:rPr>
              <a:t> ( columnName, . . . )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refColumnName , . . . )  </a:t>
            </a:r>
          </a:p>
          <a:p>
            <a:pPr marL="622300"/>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latin typeface="Liberation Mono"/>
              </a:rPr>
              <a:t>[</a:t>
            </a:r>
            <a:r>
              <a:rPr lang="en-IN" sz="2000" dirty="0">
                <a:latin typeface="Liberation Mono"/>
                <a:cs typeface="Arial" panose="020B0604020202020204" pitchFamily="34" charset="0"/>
              </a:rPr>
              <a:t> </a:t>
            </a:r>
            <a:r>
              <a:rPr lang="en-IN" sz="2000" i="1" dirty="0">
                <a:latin typeface="Liberation Mono"/>
              </a:rPr>
              <a:t>constraint</a:t>
            </a:r>
            <a:r>
              <a:rPr lang="en-US" sz="2000" dirty="0">
                <a:latin typeface="Liberation Mono"/>
              </a:rPr>
              <a:t> </a:t>
            </a:r>
            <a:r>
              <a:rPr lang="en-IN" sz="2000" i="1" dirty="0">
                <a:solidFill>
                  <a:schemeClr val="tx1">
                    <a:lumMod val="50000"/>
                    <a:lumOff val="50000"/>
                  </a:schemeClr>
                </a:solidFill>
                <a:latin typeface="Liberation Mono"/>
              </a:rPr>
              <a:t>constraint-name</a:t>
            </a:r>
            <a:r>
              <a:rPr lang="en-US" sz="2000" dirty="0">
                <a:latin typeface="Liberation Mono"/>
              </a:rPr>
              <a:t> ] </a:t>
            </a:r>
            <a:r>
              <a:rPr lang="en-IN" sz="2000" dirty="0">
                <a:solidFill>
                  <a:srgbClr val="C00000"/>
                </a:solidFill>
                <a:latin typeface="Liberation Mono"/>
                <a:cs typeface="Arial" panose="020B0604020202020204" pitchFamily="34" charset="0"/>
              </a:rPr>
              <a:t>FOREIGN</a:t>
            </a:r>
            <a:r>
              <a:rPr lang="en-US" sz="2000" dirty="0">
                <a:latin typeface="Liberation Mono"/>
              </a:rPr>
              <a:t> </a:t>
            </a:r>
            <a:r>
              <a:rPr lang="en-US" sz="2000" dirty="0">
                <a:solidFill>
                  <a:srgbClr val="C00000"/>
                </a:solidFill>
                <a:latin typeface="Liberation Mono"/>
                <a:cs typeface="Arial" panose="020B0604020202020204" pitchFamily="34" charset="0"/>
              </a:rPr>
              <a:t>KEY</a:t>
            </a:r>
            <a:r>
              <a:rPr lang="en-US" sz="2000" dirty="0">
                <a:latin typeface="Liberation Mono"/>
                <a:cs typeface="Arial" panose="020B0604020202020204" pitchFamily="34" charset="0"/>
              </a:rPr>
              <a:t>(</a:t>
            </a:r>
            <a:r>
              <a:rPr lang="en-IN" sz="2000" dirty="0">
                <a:latin typeface="Liberation Mono"/>
                <a:cs typeface="Arial" panose="020B0604020202020204" pitchFamily="34" charset="0"/>
              </a:rPr>
              <a:t>columnName, . . .</a:t>
            </a:r>
            <a:r>
              <a:rPr lang="en-US" sz="2000" dirty="0">
                <a:latin typeface="Liberation Mono"/>
                <a:cs typeface="Arial" panose="020B0604020202020204" pitchFamily="34" charset="0"/>
              </a:rPr>
              <a:t>) </a:t>
            </a:r>
            <a:r>
              <a:rPr lang="en-IN" sz="2000" dirty="0">
                <a:solidFill>
                  <a:srgbClr val="C00000"/>
                </a:solidFill>
                <a:latin typeface="Liberation Mono"/>
                <a:cs typeface="Arial" panose="020B0604020202020204" pitchFamily="34" charset="0"/>
              </a:rPr>
              <a:t>REFERENCES</a:t>
            </a:r>
            <a:r>
              <a:rPr lang="en-IN" sz="2000" dirty="0">
                <a:solidFill>
                  <a:schemeClr val="tx1">
                    <a:lumMod val="75000"/>
                    <a:lumOff val="25000"/>
                  </a:schemeClr>
                </a:solidFill>
                <a:latin typeface="Liberation Mono"/>
              </a:rPr>
              <a:t> refTableName ( </a:t>
            </a:r>
          </a:p>
          <a:p>
            <a:pPr marL="622300"/>
            <a:r>
              <a:rPr lang="en-IN" sz="2000" dirty="0">
                <a:solidFill>
                  <a:schemeClr val="tx1">
                    <a:lumMod val="75000"/>
                    <a:lumOff val="25000"/>
                  </a:schemeClr>
                </a:solidFill>
                <a:latin typeface="Liberation Mono"/>
              </a:rPr>
              <a:t>    refColumnName , . . . )</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160523383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drop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83DD0C6-05D6-EAA0-B4EF-7B381D23E362}"/>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Tree>
    <p:extLst>
      <p:ext uri="{BB962C8B-B14F-4D97-AF65-F5344CB8AC3E}">
        <p14:creationId xmlns:p14="http://schemas.microsoft.com/office/powerpoint/2010/main" val="73539182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drop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IN" sz="2000" dirty="0">
                <a:solidFill>
                  <a:srgbClr val="0077AA"/>
                </a:solidFill>
                <a:latin typeface="Liberation Mono"/>
              </a:rPr>
              <a:t>ALTER</a:t>
            </a:r>
            <a:r>
              <a:rPr lang="en-IN" sz="2000" dirty="0">
                <a:latin typeface="Liberation Mono"/>
                <a:cs typeface="Arial" panose="020B0604020202020204" pitchFamily="34" charset="0"/>
              </a:rPr>
              <a:t> </a:t>
            </a:r>
            <a:r>
              <a:rPr lang="en-IN" sz="2000" dirty="0">
                <a:solidFill>
                  <a:srgbClr val="0077AA"/>
                </a:solidFill>
                <a:latin typeface="Liberation Mono"/>
              </a:rPr>
              <a:t>TABLE</a:t>
            </a:r>
            <a:r>
              <a:rPr lang="en-IN" sz="2000" dirty="0">
                <a:latin typeface="Liberation Mono"/>
                <a:cs typeface="Arial" panose="020B0604020202020204" pitchFamily="34" charset="0"/>
              </a:rPr>
              <a:t> tableName </a:t>
            </a:r>
            <a:r>
              <a:rPr lang="en-IN" sz="2000" dirty="0">
                <a:solidFill>
                  <a:srgbClr val="0077AA"/>
                </a:solidFill>
                <a:latin typeface="Liberation Mono"/>
              </a:rPr>
              <a:t>DROP</a:t>
            </a:r>
            <a:r>
              <a:rPr lang="en-IN" sz="2000" dirty="0">
                <a:latin typeface="Liberation Mono"/>
                <a:cs typeface="Arial" panose="020B0604020202020204" pitchFamily="34" charset="0"/>
              </a:rPr>
              <a:t> </a:t>
            </a:r>
            <a:r>
              <a:rPr lang="en-IN" sz="2000" i="1" dirty="0">
                <a:latin typeface="Liberation Mono"/>
              </a:rPr>
              <a:t>CONSTRAINT</a:t>
            </a:r>
            <a:r>
              <a:rPr lang="en-IN" sz="2000" dirty="0">
                <a:latin typeface="Liberation Mono"/>
                <a:cs typeface="Arial" panose="020B0604020202020204" pitchFamily="34" charset="0"/>
              </a:rPr>
              <a:t> </a:t>
            </a:r>
            <a:r>
              <a:rPr lang="en-IN" sz="2000" i="1" dirty="0">
                <a:solidFill>
                  <a:schemeClr val="tx1">
                    <a:lumMod val="50000"/>
                    <a:lumOff val="50000"/>
                  </a:schemeClr>
                </a:solidFill>
                <a:latin typeface="Liberation Mono"/>
              </a:rPr>
              <a:t>constraint-name</a:t>
            </a:r>
            <a:endParaRPr lang="en-IN" sz="2000" dirty="0">
              <a:latin typeface="Liberation Mono"/>
              <a:cs typeface="Arial" panose="020B0604020202020204" pitchFamily="34" charset="0"/>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to-do</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DROP CONSTRAINT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DROP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40"/>
            <a:ext cx="11493887"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temp </a:t>
            </a:r>
            <a:r>
              <a:rPr lang="en-US" dirty="0">
                <a:solidFill>
                  <a:srgbClr val="0077AA"/>
                </a:solidFill>
                <a:latin typeface="Liberation Mono"/>
              </a:rPr>
              <a:t>DROP</a:t>
            </a:r>
            <a:r>
              <a:rPr lang="en-US" dirty="0">
                <a:latin typeface="Liberation Mono"/>
              </a:rPr>
              <a:t> </a:t>
            </a:r>
            <a:r>
              <a:rPr lang="en-IN" sz="1800" i="1" dirty="0">
                <a:latin typeface="Liberation Mono"/>
              </a:rPr>
              <a:t>constraint</a:t>
            </a:r>
            <a:r>
              <a:rPr lang="en-US" dirty="0">
                <a:latin typeface="Liberation Mono"/>
              </a:rPr>
              <a:t> </a:t>
            </a:r>
            <a:r>
              <a:rPr lang="en-US" dirty="0" err="1">
                <a:solidFill>
                  <a:schemeClr val="tx1">
                    <a:lumMod val="50000"/>
                    <a:lumOff val="50000"/>
                  </a:schemeClr>
                </a:solidFill>
                <a:latin typeface="Liberation Mono"/>
              </a:rPr>
              <a:t>fk_deptno</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814219399"/>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2852936"/>
            <a:ext cx="8838049"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enable/disable foreign key</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a:extLst>
              <a:ext uri="{FF2B5EF4-FFF2-40B4-BE49-F238E27FC236}">
                <a16:creationId xmlns:a16="http://schemas.microsoft.com/office/drawing/2014/main" id="{B93AF3D9-606F-9D34-9BB2-3C1CEA8B4B1C}"/>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Tree>
    <p:extLst>
      <p:ext uri="{BB962C8B-B14F-4D97-AF65-F5344CB8AC3E}">
        <p14:creationId xmlns:p14="http://schemas.microsoft.com/office/powerpoint/2010/main" val="2141224338"/>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enable / disable foreign key</a:t>
            </a:r>
          </a:p>
        </p:txBody>
      </p:sp>
      <p:sp>
        <p:nvSpPr>
          <p:cNvPr id="4" name="Rectangle 3">
            <a:extLst>
              <a:ext uri="{FF2B5EF4-FFF2-40B4-BE49-F238E27FC236}">
                <a16:creationId xmlns:a16="http://schemas.microsoft.com/office/drawing/2014/main" id="{EFC6C7CA-F9DE-4B11-0F1E-E4C101D72870}"/>
              </a:ext>
            </a:extLst>
          </p:cNvPr>
          <p:cNvSpPr/>
          <p:nvPr/>
        </p:nvSpPr>
        <p:spPr>
          <a:xfrm>
            <a:off x="191345" y="1347152"/>
            <a:ext cx="11737303" cy="400110"/>
          </a:xfrm>
          <a:prstGeom prst="rect">
            <a:avLst/>
          </a:prstGeom>
        </p:spPr>
        <p:txBody>
          <a:bodyPr wrap="square">
            <a:spAutoFit/>
          </a:bodyPr>
          <a:lstStyle/>
          <a:p>
            <a:r>
              <a:rPr lang="en-US" sz="2000" dirty="0">
                <a:solidFill>
                  <a:srgbClr val="0077AA"/>
                </a:solidFill>
                <a:latin typeface="Liberation Mono"/>
              </a:rPr>
              <a:t>ALTER TABLE </a:t>
            </a:r>
            <a:r>
              <a:rPr lang="en-US" sz="2000" dirty="0">
                <a:latin typeface="Liberation Mono"/>
                <a:cs typeface="Arial" panose="020B0604020202020204" pitchFamily="34" charset="0"/>
              </a:rPr>
              <a:t>tableName</a:t>
            </a:r>
            <a:r>
              <a:rPr lang="en-US" sz="2000" dirty="0">
                <a:solidFill>
                  <a:srgbClr val="0077AA"/>
                </a:solidFill>
                <a:latin typeface="Liberation Mono"/>
              </a:rPr>
              <a:t> SET </a:t>
            </a:r>
            <a:r>
              <a:rPr lang="en-US" sz="2000" dirty="0">
                <a:solidFill>
                  <a:srgbClr val="C00000"/>
                </a:solidFill>
                <a:latin typeface="Liberation Mono"/>
                <a:cs typeface="Arial" panose="020B0604020202020204" pitchFamily="34" charset="0"/>
              </a:rPr>
              <a:t>REFERENTIAL_INTEGRITY </a:t>
            </a:r>
            <a:r>
              <a:rPr lang="en-US" sz="2000" dirty="0">
                <a:latin typeface="Liberation Mono"/>
              </a:rPr>
              <a:t>{ FALSE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TRUE }</a:t>
            </a:r>
            <a:endParaRPr lang="en-IN" sz="2000" dirty="0">
              <a:latin typeface="Liberation Mono"/>
            </a:endParaRPr>
          </a:p>
        </p:txBody>
      </p:sp>
      <p:sp>
        <p:nvSpPr>
          <p:cNvPr id="2" name="TextBox 1">
            <a:extLst>
              <a:ext uri="{FF2B5EF4-FFF2-40B4-BE49-F238E27FC236}">
                <a16:creationId xmlns:a16="http://schemas.microsoft.com/office/drawing/2014/main" id="{D63BA52D-BD5A-33D0-0D80-9B6BDC391489}"/>
              </a:ext>
            </a:extLst>
          </p:cNvPr>
          <p:cNvSpPr txBox="1"/>
          <p:nvPr/>
        </p:nvSpPr>
        <p:spPr>
          <a:xfrm>
            <a:off x="216468" y="5550331"/>
            <a:ext cx="11810107" cy="830997"/>
          </a:xfrm>
          <a:prstGeom prst="rect">
            <a:avLst/>
          </a:prstGeom>
          <a:solidFill>
            <a:schemeClr val="bg1"/>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US" dirty="0">
                <a:solidFill>
                  <a:srgbClr val="FF0000"/>
                </a:solidFill>
                <a:latin typeface="Arial" panose="020B0604020202020204" pitchFamily="34" charset="0"/>
                <a:cs typeface="Arial" panose="020B0604020202020204" pitchFamily="34" charset="0"/>
              </a:rPr>
              <a:t>Note:</a:t>
            </a:r>
          </a:p>
          <a:p>
            <a:pPr marL="0" indent="0">
              <a:lnSpc>
                <a:spcPct val="100000"/>
              </a:lnSpc>
              <a:buNone/>
            </a:pPr>
            <a:endParaRPr lang="en-IN" sz="800" dirty="0">
              <a:solidFill>
                <a:schemeClr val="tx1"/>
              </a:solidFill>
              <a:latin typeface="Arial" panose="020B0604020202020204" pitchFamily="34" charset="0"/>
              <a:cs typeface="Arial" panose="020B0604020202020204" pitchFamily="34" charset="0"/>
            </a:endParaRPr>
          </a:p>
          <a:p>
            <a:pPr>
              <a:lnSpc>
                <a:spcPct val="100000"/>
              </a:lnSpc>
            </a:pPr>
            <a:r>
              <a:rPr lang="en-US" sz="1800" dirty="0">
                <a:solidFill>
                  <a:schemeClr val="tx1"/>
                </a:solidFill>
                <a:latin typeface="Arial" panose="020B0604020202020204" pitchFamily="34" charset="0"/>
                <a:cs typeface="Arial" panose="020B0604020202020204" pitchFamily="34" charset="0"/>
              </a:rPr>
              <a:t>After disabling the foreign key constraint, you can add any value of the same </a:t>
            </a:r>
            <a:r>
              <a:rPr lang="en-US" sz="1800">
                <a:solidFill>
                  <a:schemeClr val="tx1"/>
                </a:solidFill>
                <a:latin typeface="Arial" panose="020B0604020202020204" pitchFamily="34" charset="0"/>
                <a:cs typeface="Arial" panose="020B0604020202020204" pitchFamily="34" charset="0"/>
              </a:rPr>
              <a:t>datatype in than column.</a:t>
            </a:r>
            <a:endParaRPr lang="en-IN" sz="1800" dirty="0">
              <a:solidFill>
                <a:schemeClr val="tx1"/>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B65FDA04-0AB1-0353-EC07-91CB3F44A914}"/>
              </a:ext>
            </a:extLst>
          </p:cNvPr>
          <p:cNvSpPr/>
          <p:nvPr/>
        </p:nvSpPr>
        <p:spPr>
          <a:xfrm>
            <a:off x="290745" y="817897"/>
            <a:ext cx="1149388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t>
            </a:r>
            <a:r>
              <a:rPr lang="en-IN" b="1" dirty="0">
                <a:latin typeface="Arial" panose="020B0604020202020204" pitchFamily="34" charset="0"/>
                <a:cs typeface="Arial" panose="020B0604020202020204" pitchFamily="34" charset="0"/>
              </a:rPr>
              <a:t>ALTER TABLE </a:t>
            </a:r>
            <a:r>
              <a:rPr lang="en-IN" dirty="0">
                <a:latin typeface="Arial" panose="020B0604020202020204" pitchFamily="34" charset="0"/>
                <a:cs typeface="Arial" panose="020B0604020202020204" pitchFamily="34" charset="0"/>
              </a:rPr>
              <a:t>statement to </a:t>
            </a:r>
            <a:r>
              <a:rPr lang="en-IN" b="1" dirty="0">
                <a:latin typeface="Arial" panose="020B0604020202020204" pitchFamily="34" charset="0"/>
                <a:cs typeface="Arial" panose="020B0604020202020204" pitchFamily="34" charset="0"/>
              </a:rPr>
              <a:t>ENABLE/DISABLE FOREIGN KEY </a:t>
            </a:r>
            <a:r>
              <a:rPr lang="en-IN" dirty="0">
                <a:latin typeface="Arial" panose="020B0604020202020204" pitchFamily="34" charset="0"/>
                <a:cs typeface="Arial" panose="020B0604020202020204" pitchFamily="34" charset="0"/>
              </a:rPr>
              <a:t>on existing column.</a:t>
            </a:r>
          </a:p>
        </p:txBody>
      </p:sp>
      <p:sp>
        <p:nvSpPr>
          <p:cNvPr id="7" name="TextBox 6">
            <a:extLst>
              <a:ext uri="{FF2B5EF4-FFF2-40B4-BE49-F238E27FC236}">
                <a16:creationId xmlns:a16="http://schemas.microsoft.com/office/drawing/2014/main" id="{FA90DE5E-EE2D-6DCB-C68D-2F16113C91F4}"/>
              </a:ext>
            </a:extLst>
          </p:cNvPr>
          <p:cNvSpPr txBox="1"/>
          <p:nvPr/>
        </p:nvSpPr>
        <p:spPr>
          <a:xfrm>
            <a:off x="290744" y="1988835"/>
            <a:ext cx="11493887"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TRUE;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ALTER</a:t>
            </a:r>
            <a:r>
              <a:rPr lang="en-US" dirty="0">
                <a:latin typeface="Liberation Mono"/>
              </a:rPr>
              <a:t> </a:t>
            </a:r>
            <a:r>
              <a:rPr lang="en-US" dirty="0">
                <a:solidFill>
                  <a:srgbClr val="0077AA"/>
                </a:solidFill>
                <a:latin typeface="Liberation Mono"/>
              </a:rPr>
              <a:t>TABLE</a:t>
            </a:r>
            <a:r>
              <a:rPr lang="en-US" dirty="0">
                <a:latin typeface="Liberation Mono"/>
              </a:rPr>
              <a:t> emp </a:t>
            </a:r>
            <a:r>
              <a:rPr lang="en-US" dirty="0">
                <a:solidFill>
                  <a:srgbClr val="0077AA"/>
                </a:solidFill>
                <a:latin typeface="Liberation Mono"/>
              </a:rPr>
              <a:t>SET</a:t>
            </a:r>
            <a:r>
              <a:rPr lang="en-US" dirty="0">
                <a:latin typeface="Liberation Mono"/>
              </a:rPr>
              <a:t> </a:t>
            </a:r>
            <a:r>
              <a:rPr lang="en-US" dirty="0">
                <a:solidFill>
                  <a:srgbClr val="C00000"/>
                </a:solidFill>
                <a:latin typeface="Liberation Mono"/>
                <a:cs typeface="Arial" panose="020B0604020202020204" pitchFamily="34" charset="0"/>
              </a:rPr>
              <a:t>REFERENTIAL_INTEGRITY </a:t>
            </a:r>
            <a:r>
              <a:rPr lang="en-US" dirty="0">
                <a:latin typeface="Liberation Mono"/>
              </a:rPr>
              <a:t>FALSE;</a:t>
            </a:r>
          </a:p>
        </p:txBody>
      </p:sp>
    </p:spTree>
    <p:extLst>
      <p:ext uri="{BB962C8B-B14F-4D97-AF65-F5344CB8AC3E}">
        <p14:creationId xmlns:p14="http://schemas.microsoft.com/office/powerpoint/2010/main" val="144570182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drop table</a:t>
            </a:r>
          </a:p>
        </p:txBody>
      </p:sp>
      <p:sp>
        <p:nvSpPr>
          <p:cNvPr id="4" name="TextBox 3">
            <a:extLst>
              <a:ext uri="{FF2B5EF4-FFF2-40B4-BE49-F238E27FC236}">
                <a16:creationId xmlns:a16="http://schemas.microsoft.com/office/drawing/2014/main" id="{E79177F6-C165-3A57-F6A3-06AC474FBDC4}"/>
              </a:ext>
            </a:extLst>
          </p:cNvPr>
          <p:cNvSpPr txBox="1"/>
          <p:nvPr/>
        </p:nvSpPr>
        <p:spPr>
          <a:xfrm>
            <a:off x="3827748" y="3244334"/>
            <a:ext cx="4536504" cy="369332"/>
          </a:xfrm>
          <a:prstGeom prst="rect">
            <a:avLst/>
          </a:prstGeom>
          <a:noFill/>
        </p:spPr>
        <p:txBody>
          <a:bodyPr wrap="square">
            <a:spAutoFit/>
          </a:bodyPr>
          <a:lstStyle/>
          <a:p>
            <a:r>
              <a:rPr lang="en-US" b="0" i="0" dirty="0">
                <a:solidFill>
                  <a:srgbClr val="000000"/>
                </a:solidFill>
                <a:effectLst/>
                <a:latin typeface="Arial" panose="020B0604020202020204" pitchFamily="34" charset="0"/>
              </a:rPr>
              <a:t>Drops an existing table, or a list of tables.</a:t>
            </a:r>
            <a:endParaRPr lang="en-IN" dirty="0"/>
          </a:p>
        </p:txBody>
      </p:sp>
      <p:sp>
        <p:nvSpPr>
          <p:cNvPr id="3" name="TextBox 2">
            <a:extLst>
              <a:ext uri="{FF2B5EF4-FFF2-40B4-BE49-F238E27FC236}">
                <a16:creationId xmlns:a16="http://schemas.microsoft.com/office/drawing/2014/main" id="{07B64BD1-9EE3-9A6F-2527-19C84E3D5C93}"/>
              </a:ext>
            </a:extLst>
          </p:cNvPr>
          <p:cNvSpPr txBox="1"/>
          <p:nvPr/>
        </p:nvSpPr>
        <p:spPr>
          <a:xfrm>
            <a:off x="269468" y="5390345"/>
            <a:ext cx="11305256" cy="1384995"/>
          </a:xfrm>
          <a:prstGeom prst="rect">
            <a:avLst/>
          </a:prstGeom>
          <a:noFill/>
        </p:spPr>
        <p:txBody>
          <a:bodyPr wrap="square">
            <a:spAutoFit/>
          </a:bodyPr>
          <a:lstStyle/>
          <a:p>
            <a:pPr marL="342900" indent="-342900">
              <a:buFont typeface="Arial" panose="020B0604020202020204" pitchFamily="34" charset="0"/>
              <a:buChar char="•"/>
            </a:pPr>
            <a:r>
              <a:rPr lang="en-US" sz="2200" dirty="0">
                <a:solidFill>
                  <a:srgbClr val="FF0000"/>
                </a:solidFill>
                <a:latin typeface="Arial" panose="020B0604020202020204" pitchFamily="34" charset="0"/>
                <a:cs typeface="Arial" panose="020B0604020202020204" pitchFamily="34" charset="0"/>
              </a:rPr>
              <a:t>Remember:</a:t>
            </a:r>
          </a:p>
          <a:p>
            <a:pPr marL="171450" indent="-171450">
              <a:buFont typeface="Arial" panose="020B0604020202020204" pitchFamily="34" charset="0"/>
              <a:buChar char="•"/>
            </a:pPr>
            <a:endParaRPr lang="en-IN" sz="800" dirty="0">
              <a:solidFill>
                <a:schemeClr val="bg2">
                  <a:lumMod val="2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The command will fail if dependent objects exist and the RESTRICT clause is used (the default).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All dependent </a:t>
            </a:r>
            <a:r>
              <a:rPr lang="en-US" b="1" dirty="0">
                <a:solidFill>
                  <a:schemeClr val="bg2">
                    <a:lumMod val="25000"/>
                  </a:schemeClr>
                </a:solidFill>
                <a:latin typeface="Arial" panose="020B0604020202020204" pitchFamily="34" charset="0"/>
                <a:cs typeface="Arial" panose="020B0604020202020204" pitchFamily="34" charset="0"/>
              </a:rPr>
              <a:t>views</a:t>
            </a:r>
            <a:r>
              <a:rPr lang="en-US" dirty="0">
                <a:solidFill>
                  <a:schemeClr val="bg2">
                    <a:lumMod val="25000"/>
                  </a:schemeClr>
                </a:solidFill>
                <a:latin typeface="Arial" panose="020B0604020202020204" pitchFamily="34" charset="0"/>
                <a:cs typeface="Arial" panose="020B0604020202020204" pitchFamily="34" charset="0"/>
              </a:rPr>
              <a:t> and </a:t>
            </a:r>
            <a:r>
              <a:rPr lang="en-US" b="1" dirty="0">
                <a:solidFill>
                  <a:schemeClr val="bg2">
                    <a:lumMod val="25000"/>
                  </a:schemeClr>
                </a:solidFill>
                <a:latin typeface="Arial" panose="020B0604020202020204" pitchFamily="34" charset="0"/>
                <a:cs typeface="Arial" panose="020B0604020202020204" pitchFamily="34" charset="0"/>
              </a:rPr>
              <a:t>constraints</a:t>
            </a:r>
            <a:r>
              <a:rPr lang="en-US" dirty="0">
                <a:solidFill>
                  <a:schemeClr val="bg2">
                    <a:lumMod val="25000"/>
                  </a:schemeClr>
                </a:solidFill>
                <a:latin typeface="Arial" panose="020B0604020202020204" pitchFamily="34" charset="0"/>
                <a:cs typeface="Arial" panose="020B0604020202020204" pitchFamily="34" charset="0"/>
              </a:rPr>
              <a:t> are dropped as well if the CASCADE clause is used. </a:t>
            </a:r>
          </a:p>
          <a:p>
            <a:pPr marL="285750" indent="-285750">
              <a:buFont typeface="Arial" panose="020B0604020202020204" pitchFamily="34" charset="0"/>
              <a:buChar char="•"/>
            </a:pPr>
            <a:r>
              <a:rPr lang="en-US" dirty="0">
                <a:solidFill>
                  <a:schemeClr val="bg2">
                    <a:lumMod val="25000"/>
                  </a:schemeClr>
                </a:solidFill>
                <a:latin typeface="Arial" panose="020B0604020202020204" pitchFamily="34" charset="0"/>
                <a:cs typeface="Arial" panose="020B0604020202020204" pitchFamily="34" charset="0"/>
              </a:rPr>
              <a:t>This command commits an open transaction in this connection.</a:t>
            </a:r>
            <a:endParaRPr lang="en-IN" dirty="0">
              <a:solidFill>
                <a:schemeClr val="accent5">
                  <a:lumMod val="50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1431498"/>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E0BA333-3E78-D09E-0D1C-A818767EA733}"/>
              </a:ext>
            </a:extLst>
          </p:cNvPr>
          <p:cNvSpPr/>
          <p:nvPr/>
        </p:nvSpPr>
        <p:spPr>
          <a:xfrm>
            <a:off x="839416" y="1"/>
            <a:ext cx="9828584"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drop table</a:t>
            </a:r>
            <a:endParaRPr lang="en-IN" sz="3200" i="1" dirty="0">
              <a:solidFill>
                <a:srgbClr val="FF9900"/>
              </a:solidFill>
              <a:latin typeface="Arial" pitchFamily="34" charset="0"/>
              <a:cs typeface="Arial" pitchFamily="34" charset="0"/>
            </a:endParaRPr>
          </a:p>
        </p:txBody>
      </p:sp>
      <p:sp>
        <p:nvSpPr>
          <p:cNvPr id="11" name="TextBox 10">
            <a:extLst>
              <a:ext uri="{FF2B5EF4-FFF2-40B4-BE49-F238E27FC236}">
                <a16:creationId xmlns:a16="http://schemas.microsoft.com/office/drawing/2014/main" id="{DE43E443-9DAF-A9FA-1769-27F7DA0AEC53}"/>
              </a:ext>
            </a:extLst>
          </p:cNvPr>
          <p:cNvSpPr txBox="1"/>
          <p:nvPr/>
        </p:nvSpPr>
        <p:spPr>
          <a:xfrm>
            <a:off x="165020" y="876739"/>
            <a:ext cx="11810106" cy="400110"/>
          </a:xfrm>
          <a:prstGeom prst="rect">
            <a:avLst/>
          </a:prstGeom>
          <a:noFill/>
        </p:spPr>
        <p:txBody>
          <a:bodyPr wrap="square">
            <a:spAutoFit/>
          </a:bodyPr>
          <a:lstStyle/>
          <a:p>
            <a:r>
              <a:rPr lang="en-US" sz="2000" i="1" dirty="0">
                <a:solidFill>
                  <a:srgbClr val="000000"/>
                </a:solidFill>
                <a:effectLst/>
                <a:latin typeface="Arial" panose="020B0604020202020204" pitchFamily="34" charset="0"/>
              </a:rPr>
              <a:t>Drops an existing table, or a list of tables.</a:t>
            </a:r>
            <a:endParaRPr lang="en-US" sz="2000" i="1" dirty="0">
              <a:latin typeface="Palatino Linotype" panose="02040502050505030304" pitchFamily="18" charset="0"/>
              <a:cs typeface="Segoe UI Light" panose="020B0502040204020203" pitchFamily="34" charset="0"/>
            </a:endParaRPr>
          </a:p>
        </p:txBody>
      </p:sp>
      <p:sp>
        <p:nvSpPr>
          <p:cNvPr id="12" name="Rectangle 11">
            <a:extLst>
              <a:ext uri="{FF2B5EF4-FFF2-40B4-BE49-F238E27FC236}">
                <a16:creationId xmlns:a16="http://schemas.microsoft.com/office/drawing/2014/main" id="{C52EEA1C-DC4E-B6BE-FAB7-A80CE150A77D}"/>
              </a:ext>
            </a:extLst>
          </p:cNvPr>
          <p:cNvSpPr/>
          <p:nvPr/>
        </p:nvSpPr>
        <p:spPr>
          <a:xfrm>
            <a:off x="303539" y="5489356"/>
            <a:ext cx="11737304" cy="83099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To DROP the parent/master table user CASCADE option.</a:t>
            </a:r>
          </a:p>
        </p:txBody>
      </p:sp>
      <p:sp>
        <p:nvSpPr>
          <p:cNvPr id="3" name="Rectangle 2">
            <a:extLst>
              <a:ext uri="{FF2B5EF4-FFF2-40B4-BE49-F238E27FC236}">
                <a16:creationId xmlns:a16="http://schemas.microsoft.com/office/drawing/2014/main" id="{3BB92474-CE73-9E27-9B4E-5116CE4EDC4F}"/>
              </a:ext>
            </a:extLst>
          </p:cNvPr>
          <p:cNvSpPr/>
          <p:nvPr/>
        </p:nvSpPr>
        <p:spPr>
          <a:xfrm>
            <a:off x="190550" y="1564050"/>
            <a:ext cx="11810106" cy="400110"/>
          </a:xfrm>
          <a:prstGeom prst="rect">
            <a:avLst/>
          </a:prstGeom>
        </p:spPr>
        <p:txBody>
          <a:bodyPr wrap="square">
            <a:spAutoFit/>
          </a:bodyPr>
          <a:lstStyle/>
          <a:p>
            <a:pPr>
              <a:spcAft>
                <a:spcPts val="600"/>
              </a:spcAft>
            </a:pPr>
            <a:r>
              <a:rPr lang="en-US" sz="2000" dirty="0">
                <a:solidFill>
                  <a:srgbClr val="0077AA"/>
                </a:solidFill>
                <a:latin typeface="Liberation Mono"/>
              </a:rPr>
              <a:t>DROP TABLE </a:t>
            </a:r>
            <a:r>
              <a:rPr lang="en-US" sz="2000" dirty="0">
                <a:solidFill>
                  <a:schemeClr val="tx1">
                    <a:lumMod val="75000"/>
                    <a:lumOff val="25000"/>
                  </a:schemeClr>
                </a:solidFill>
                <a:latin typeface="Liberation Mono"/>
              </a:rPr>
              <a:t>tableName1, tableName2, . . . {</a:t>
            </a:r>
            <a:r>
              <a:rPr lang="en-US" sz="2000" dirty="0">
                <a:solidFill>
                  <a:srgbClr val="0077AA"/>
                </a:solidFill>
                <a:latin typeface="Liberation Mono"/>
              </a:rPr>
              <a:t> </a:t>
            </a:r>
            <a:r>
              <a:rPr lang="en-US" sz="2000" dirty="0">
                <a:latin typeface="Liberation Mono"/>
              </a:rPr>
              <a:t>RESTRICT</a:t>
            </a:r>
            <a:r>
              <a:rPr lang="en-US" sz="2000" dirty="0">
                <a:solidFill>
                  <a:srgbClr val="0077AA"/>
                </a:solidFill>
                <a:latin typeface="Liberation Mono"/>
              </a:rPr>
              <a:t> </a:t>
            </a:r>
            <a:r>
              <a:rPr lang="en-US"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rPr>
              <a:t> </a:t>
            </a:r>
            <a:r>
              <a:rPr lang="en-US" sz="2000" dirty="0">
                <a:latin typeface="Liberation Mono"/>
              </a:rPr>
              <a:t>CASCADE</a:t>
            </a:r>
            <a:r>
              <a:rPr lang="en-US" sz="2000" dirty="0">
                <a:solidFill>
                  <a:srgbClr val="0077AA"/>
                </a:solidFill>
                <a:latin typeface="Liberation Mono"/>
              </a:rPr>
              <a:t> </a:t>
            </a:r>
            <a:r>
              <a:rPr lang="en-US" sz="2000" dirty="0">
                <a:solidFill>
                  <a:schemeClr val="tx1">
                    <a:lumMod val="75000"/>
                    <a:lumOff val="25000"/>
                  </a:schemeClr>
                </a:solidFill>
                <a:latin typeface="Liberation Mono"/>
              </a:rPr>
              <a:t>}</a:t>
            </a:r>
            <a:r>
              <a:rPr lang="en-US" sz="2000" dirty="0">
                <a:solidFill>
                  <a:srgbClr val="0077AA"/>
                </a:solidFill>
                <a:latin typeface="Liberation Mono"/>
              </a:rPr>
              <a:t> </a:t>
            </a:r>
          </a:p>
        </p:txBody>
      </p:sp>
      <p:sp>
        <p:nvSpPr>
          <p:cNvPr id="4" name="TextBox 3">
            <a:extLst>
              <a:ext uri="{FF2B5EF4-FFF2-40B4-BE49-F238E27FC236}">
                <a16:creationId xmlns:a16="http://schemas.microsoft.com/office/drawing/2014/main" id="{3B351732-60CD-41D1-C9FD-46E13E39FB3A}"/>
              </a:ext>
            </a:extLst>
          </p:cNvPr>
          <p:cNvSpPr txBox="1"/>
          <p:nvPr/>
        </p:nvSpPr>
        <p:spPr>
          <a:xfrm>
            <a:off x="262558" y="2348880"/>
            <a:ext cx="11526016" cy="76944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DROP TABLE </a:t>
            </a:r>
            <a:r>
              <a:rPr lang="en-US" dirty="0">
                <a:latin typeface="Liberation Mono"/>
              </a:rPr>
              <a:t>books, newbooks;</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DROP</a:t>
            </a:r>
            <a:r>
              <a:rPr lang="en-IN" dirty="0">
                <a:latin typeface="Liberation Mono"/>
              </a:rPr>
              <a:t> </a:t>
            </a:r>
            <a:r>
              <a:rPr lang="en-IN" dirty="0">
                <a:solidFill>
                  <a:srgbClr val="0077AA"/>
                </a:solidFill>
                <a:latin typeface="Liberation Mono"/>
                <a:cs typeface="Arial" panose="020B0604020202020204" pitchFamily="34" charset="0"/>
              </a:rPr>
              <a:t>TABLE</a:t>
            </a:r>
            <a:r>
              <a:rPr lang="en-IN" dirty="0">
                <a:latin typeface="Liberation Mono"/>
              </a:rPr>
              <a:t> dept </a:t>
            </a:r>
            <a:r>
              <a:rPr lang="en-IN" dirty="0">
                <a:solidFill>
                  <a:srgbClr val="0077AA"/>
                </a:solidFill>
                <a:latin typeface="Liberation Mono"/>
                <a:cs typeface="Arial" panose="020B0604020202020204" pitchFamily="34" charset="0"/>
              </a:rPr>
              <a:t>CASCADE</a:t>
            </a:r>
            <a:r>
              <a:rPr lang="en-IN" dirty="0">
                <a:latin typeface="Liberation Mono"/>
              </a:rPr>
              <a:t>;</a:t>
            </a:r>
          </a:p>
        </p:txBody>
      </p:sp>
    </p:spTree>
    <p:extLst>
      <p:ext uri="{BB962C8B-B14F-4D97-AF65-F5344CB8AC3E}">
        <p14:creationId xmlns:p14="http://schemas.microsoft.com/office/powerpoint/2010/main" val="23236042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55067</TotalTime>
  <Words>20165</Words>
  <Application>Microsoft Office PowerPoint</Application>
  <PresentationFormat>Widescreen</PresentationFormat>
  <Paragraphs>2652</Paragraphs>
  <Slides>222</Slides>
  <Notes>16</Notes>
  <HiddenSlides>0</HiddenSlides>
  <MMClips>0</MMClips>
  <ScaleCrop>false</ScaleCrop>
  <HeadingPairs>
    <vt:vector size="6" baseType="variant">
      <vt:variant>
        <vt:lpstr>Fonts Used</vt:lpstr>
      </vt:variant>
      <vt:variant>
        <vt:i4>16</vt:i4>
      </vt:variant>
      <vt:variant>
        <vt:lpstr>Theme</vt:lpstr>
      </vt:variant>
      <vt:variant>
        <vt:i4>1</vt:i4>
      </vt:variant>
      <vt:variant>
        <vt:lpstr>Slide Titles</vt:lpstr>
      </vt:variant>
      <vt:variant>
        <vt:i4>222</vt:i4>
      </vt:variant>
    </vt:vector>
  </HeadingPairs>
  <TitlesOfParts>
    <vt:vector size="239" baseType="lpstr">
      <vt:lpstr>SimSun</vt:lpstr>
      <vt:lpstr>Arial</vt:lpstr>
      <vt:lpstr>Arial</vt:lpstr>
      <vt:lpstr>Bookman Old Style</vt:lpstr>
      <vt:lpstr>Calibri</vt:lpstr>
      <vt:lpstr>Cambria</vt:lpstr>
      <vt:lpstr>Consolas</vt:lpstr>
      <vt:lpstr>Gill Sans MT</vt:lpstr>
      <vt:lpstr>Liberation Mono</vt:lpstr>
      <vt:lpstr>Palatino Linotype</vt:lpstr>
      <vt:lpstr>Roboto</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12328</cp:revision>
  <dcterms:created xsi:type="dcterms:W3CDTF">2015-10-09T06:09:34Z</dcterms:created>
  <dcterms:modified xsi:type="dcterms:W3CDTF">2024-01-25T11:39:47Z</dcterms:modified>
</cp:coreProperties>
</file>