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3"/>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1131" r:id="rId91"/>
    <p:sldId id="1132" r:id="rId92"/>
    <p:sldId id="1129" r:id="rId93"/>
    <p:sldId id="1130" r:id="rId94"/>
    <p:sldId id="796" r:id="rId95"/>
    <p:sldId id="931" r:id="rId96"/>
    <p:sldId id="983" r:id="rId97"/>
    <p:sldId id="849" r:id="rId98"/>
    <p:sldId id="507" r:id="rId99"/>
    <p:sldId id="591" r:id="rId100"/>
    <p:sldId id="509" r:id="rId101"/>
    <p:sldId id="510" r:id="rId102"/>
    <p:sldId id="511" r:id="rId103"/>
    <p:sldId id="512" r:id="rId104"/>
    <p:sldId id="527" r:id="rId105"/>
    <p:sldId id="529" r:id="rId106"/>
    <p:sldId id="1063" r:id="rId107"/>
    <p:sldId id="1088" r:id="rId108"/>
    <p:sldId id="1089" r:id="rId109"/>
    <p:sldId id="1095" r:id="rId110"/>
    <p:sldId id="1096" r:id="rId111"/>
    <p:sldId id="1097" r:id="rId112"/>
    <p:sldId id="1098" r:id="rId113"/>
    <p:sldId id="701" r:id="rId114"/>
    <p:sldId id="853" r:id="rId115"/>
    <p:sldId id="530" r:id="rId116"/>
    <p:sldId id="899" r:id="rId117"/>
    <p:sldId id="702" r:id="rId118"/>
    <p:sldId id="531" r:id="rId119"/>
    <p:sldId id="1072" r:id="rId120"/>
    <p:sldId id="1073" r:id="rId121"/>
    <p:sldId id="1103" r:id="rId122"/>
    <p:sldId id="1104" r:id="rId123"/>
    <p:sldId id="1028" r:id="rId124"/>
    <p:sldId id="1029" r:id="rId125"/>
    <p:sldId id="1107" r:id="rId126"/>
    <p:sldId id="1108" r:id="rId127"/>
    <p:sldId id="1109" r:id="rId128"/>
    <p:sldId id="1110" r:id="rId129"/>
    <p:sldId id="1064" r:id="rId130"/>
    <p:sldId id="1065" r:id="rId131"/>
    <p:sldId id="1124" r:id="rId132"/>
    <p:sldId id="1125" r:id="rId133"/>
    <p:sldId id="1126" r:id="rId134"/>
    <p:sldId id="1127" r:id="rId135"/>
    <p:sldId id="1105" r:id="rId136"/>
    <p:sldId id="1106" r:id="rId137"/>
    <p:sldId id="1016" r:id="rId138"/>
    <p:sldId id="1017" r:id="rId139"/>
    <p:sldId id="1043" r:id="rId140"/>
    <p:sldId id="947" r:id="rId141"/>
    <p:sldId id="948" r:id="rId142"/>
    <p:sldId id="1006" r:id="rId143"/>
    <p:sldId id="1007" r:id="rId144"/>
    <p:sldId id="1004" r:id="rId145"/>
    <p:sldId id="1039" r:id="rId146"/>
    <p:sldId id="1042" r:id="rId147"/>
    <p:sldId id="1040" r:id="rId148"/>
    <p:sldId id="1041" r:id="rId149"/>
    <p:sldId id="1038" r:id="rId150"/>
    <p:sldId id="1005" r:id="rId151"/>
    <p:sldId id="1044" r:id="rId152"/>
    <p:sldId id="1045" r:id="rId153"/>
    <p:sldId id="1066" r:id="rId154"/>
    <p:sldId id="1094" r:id="rId155"/>
    <p:sldId id="1013" r:id="rId156"/>
    <p:sldId id="1014" r:id="rId157"/>
    <p:sldId id="1015" r:id="rId158"/>
    <p:sldId id="1018" r:id="rId159"/>
    <p:sldId id="1019" r:id="rId160"/>
    <p:sldId id="1062" r:id="rId161"/>
    <p:sldId id="1026" r:id="rId162"/>
    <p:sldId id="1020" r:id="rId163"/>
    <p:sldId id="1021" r:id="rId164"/>
    <p:sldId id="1022" r:id="rId165"/>
    <p:sldId id="1023" r:id="rId166"/>
    <p:sldId id="1092" r:id="rId167"/>
    <p:sldId id="1093" r:id="rId168"/>
    <p:sldId id="1090" r:id="rId169"/>
    <p:sldId id="1091" r:id="rId170"/>
    <p:sldId id="1024" r:id="rId171"/>
    <p:sldId id="1025" r:id="rId172"/>
    <p:sldId id="1027" r:id="rId173"/>
    <p:sldId id="1030" r:id="rId174"/>
    <p:sldId id="1031" r:id="rId175"/>
    <p:sldId id="1033" r:id="rId176"/>
    <p:sldId id="993" r:id="rId177"/>
    <p:sldId id="949" r:id="rId178"/>
    <p:sldId id="986" r:id="rId179"/>
    <p:sldId id="994" r:id="rId180"/>
    <p:sldId id="950" r:id="rId181"/>
    <p:sldId id="987" r:id="rId182"/>
    <p:sldId id="995" r:id="rId183"/>
    <p:sldId id="988" r:id="rId184"/>
    <p:sldId id="989" r:id="rId185"/>
    <p:sldId id="990" r:id="rId186"/>
    <p:sldId id="996" r:id="rId187"/>
    <p:sldId id="997" r:id="rId188"/>
    <p:sldId id="998" r:id="rId189"/>
    <p:sldId id="999" r:id="rId190"/>
    <p:sldId id="1000" r:id="rId191"/>
    <p:sldId id="1001" r:id="rId192"/>
    <p:sldId id="1003" r:id="rId193"/>
    <p:sldId id="545" r:id="rId194"/>
    <p:sldId id="1008" r:id="rId195"/>
    <p:sldId id="543" r:id="rId196"/>
    <p:sldId id="544" r:id="rId197"/>
    <p:sldId id="1046" r:id="rId198"/>
    <p:sldId id="1056" r:id="rId199"/>
    <p:sldId id="1048" r:id="rId200"/>
    <p:sldId id="1057" r:id="rId201"/>
    <p:sldId id="1049" r:id="rId202"/>
    <p:sldId id="1058" r:id="rId203"/>
    <p:sldId id="1059" r:id="rId204"/>
    <p:sldId id="1060" r:id="rId205"/>
    <p:sldId id="1061" r:id="rId206"/>
    <p:sldId id="1051" r:id="rId207"/>
    <p:sldId id="1053" r:id="rId208"/>
    <p:sldId id="573" r:id="rId209"/>
    <p:sldId id="574" r:id="rId210"/>
    <p:sldId id="838" r:id="rId211"/>
    <p:sldId id="839" r:id="rId212"/>
    <p:sldId id="1078" r:id="rId213"/>
    <p:sldId id="1079" r:id="rId214"/>
    <p:sldId id="371" r:id="rId215"/>
    <p:sldId id="575" r:id="rId216"/>
    <p:sldId id="1084" r:id="rId217"/>
    <p:sldId id="1080" r:id="rId218"/>
    <p:sldId id="733" r:id="rId219"/>
    <p:sldId id="1082" r:id="rId220"/>
    <p:sldId id="1083" r:id="rId221"/>
    <p:sldId id="609" r:id="rId222"/>
    <p:sldId id="610" r:id="rId223"/>
    <p:sldId id="703" r:id="rId224"/>
    <p:sldId id="611" r:id="rId225"/>
    <p:sldId id="612" r:id="rId226"/>
    <p:sldId id="311" r:id="rId227"/>
    <p:sldId id="934" r:id="rId228"/>
    <p:sldId id="1086" r:id="rId229"/>
    <p:sldId id="937" r:id="rId230"/>
    <p:sldId id="894" r:id="rId231"/>
    <p:sldId id="312" r:id="rId232"/>
    <p:sldId id="675" r:id="rId233"/>
    <p:sldId id="588" r:id="rId234"/>
    <p:sldId id="1114" r:id="rId235"/>
    <p:sldId id="856" r:id="rId236"/>
    <p:sldId id="857" r:id="rId237"/>
    <p:sldId id="1115" r:id="rId238"/>
    <p:sldId id="1116" r:id="rId239"/>
    <p:sldId id="707" r:id="rId240"/>
    <p:sldId id="815" r:id="rId241"/>
    <p:sldId id="813" r:id="rId242"/>
    <p:sldId id="814" r:id="rId243"/>
    <p:sldId id="1085" r:id="rId244"/>
    <p:sldId id="975" r:id="rId245"/>
    <p:sldId id="709" r:id="rId246"/>
    <p:sldId id="594" r:id="rId247"/>
    <p:sldId id="710" r:id="rId248"/>
    <p:sldId id="607" r:id="rId249"/>
    <p:sldId id="1111" r:id="rId250"/>
    <p:sldId id="1112" r:id="rId251"/>
    <p:sldId id="1113" r:id="rId252"/>
    <p:sldId id="336" r:id="rId253"/>
    <p:sldId id="337" r:id="rId254"/>
    <p:sldId id="748" r:id="rId255"/>
    <p:sldId id="622" r:id="rId256"/>
    <p:sldId id="623" r:id="rId257"/>
    <p:sldId id="624" r:id="rId258"/>
    <p:sldId id="858" r:id="rId259"/>
    <p:sldId id="627" r:id="rId260"/>
    <p:sldId id="628" r:id="rId261"/>
    <p:sldId id="626" r:id="rId262"/>
    <p:sldId id="1101" r:id="rId263"/>
    <p:sldId id="629" r:id="rId264"/>
    <p:sldId id="630" r:id="rId265"/>
    <p:sldId id="818" r:id="rId266"/>
    <p:sldId id="1102" r:id="rId267"/>
    <p:sldId id="631" r:id="rId268"/>
    <p:sldId id="913" r:id="rId269"/>
    <p:sldId id="632" r:id="rId270"/>
    <p:sldId id="1100" r:id="rId271"/>
    <p:sldId id="751" r:id="rId272"/>
    <p:sldId id="352" r:id="rId273"/>
    <p:sldId id="1099" r:id="rId274"/>
    <p:sldId id="633" r:id="rId275"/>
    <p:sldId id="938" r:id="rId276"/>
    <p:sldId id="634" r:id="rId277"/>
    <p:sldId id="635" r:id="rId278"/>
    <p:sldId id="1067" r:id="rId279"/>
    <p:sldId id="1068" r:id="rId280"/>
    <p:sldId id="712" r:id="rId281"/>
    <p:sldId id="713" r:id="rId282"/>
    <p:sldId id="1128" r:id="rId283"/>
    <p:sldId id="904" r:id="rId284"/>
    <p:sldId id="906" r:id="rId285"/>
    <p:sldId id="910" r:id="rId286"/>
    <p:sldId id="643" r:id="rId287"/>
    <p:sldId id="642" r:id="rId288"/>
    <p:sldId id="1117" r:id="rId289"/>
    <p:sldId id="1122" r:id="rId290"/>
    <p:sldId id="1123" r:id="rId291"/>
    <p:sldId id="1118" r:id="rId292"/>
    <p:sldId id="1119" r:id="rId293"/>
    <p:sldId id="1120" r:id="rId294"/>
    <p:sldId id="1121" r:id="rId295"/>
    <p:sldId id="386" r:id="rId296"/>
    <p:sldId id="654" r:id="rId297"/>
    <p:sldId id="397" r:id="rId298"/>
    <p:sldId id="657" r:id="rId299"/>
    <p:sldId id="399" r:id="rId300"/>
    <p:sldId id="660" r:id="rId301"/>
    <p:sldId id="829" r:id="rId302"/>
    <p:sldId id="830" r:id="rId303"/>
    <p:sldId id="669" r:id="rId304"/>
    <p:sldId id="670" r:id="rId305"/>
    <p:sldId id="831" r:id="rId306"/>
    <p:sldId id="673" r:id="rId307"/>
    <p:sldId id="674" r:id="rId308"/>
    <p:sldId id="801" r:id="rId309"/>
    <p:sldId id="802" r:id="rId310"/>
    <p:sldId id="914" r:id="rId311"/>
    <p:sldId id="852" r:id="rId312"/>
    <p:sldId id="895" r:id="rId313"/>
    <p:sldId id="896" r:id="rId314"/>
    <p:sldId id="741" r:id="rId315"/>
    <p:sldId id="742" r:id="rId316"/>
    <p:sldId id="743" r:id="rId317"/>
    <p:sldId id="744" r:id="rId318"/>
    <p:sldId id="746" r:id="rId319"/>
    <p:sldId id="745" r:id="rId320"/>
    <p:sldId id="747" r:id="rId321"/>
    <p:sldId id="835" r:id="rId322"/>
    <p:sldId id="686" r:id="rId323"/>
    <p:sldId id="685" r:id="rId324"/>
    <p:sldId id="957" r:id="rId325"/>
    <p:sldId id="719" r:id="rId326"/>
    <p:sldId id="720" r:id="rId327"/>
    <p:sldId id="715" r:id="rId328"/>
    <p:sldId id="716" r:id="rId329"/>
    <p:sldId id="717" r:id="rId330"/>
    <p:sldId id="872" r:id="rId331"/>
    <p:sldId id="721" r:id="rId332"/>
    <p:sldId id="722" r:id="rId333"/>
    <p:sldId id="718" r:id="rId334"/>
    <p:sldId id="723" r:id="rId335"/>
    <p:sldId id="724" r:id="rId336"/>
    <p:sldId id="749" r:id="rId337"/>
    <p:sldId id="915" r:id="rId338"/>
    <p:sldId id="750" r:id="rId339"/>
    <p:sldId id="810" r:id="rId340"/>
    <p:sldId id="811" r:id="rId341"/>
    <p:sldId id="812" r:id="rId342"/>
    <p:sldId id="725" r:id="rId343"/>
    <p:sldId id="726" r:id="rId344"/>
    <p:sldId id="727" r:id="rId345"/>
    <p:sldId id="728" r:id="rId346"/>
    <p:sldId id="781" r:id="rId347"/>
    <p:sldId id="730" r:id="rId348"/>
    <p:sldId id="775" r:id="rId349"/>
    <p:sldId id="734" r:id="rId350"/>
    <p:sldId id="735" r:id="rId351"/>
    <p:sldId id="738" r:id="rId352"/>
    <p:sldId id="774" r:id="rId353"/>
    <p:sldId id="737" r:id="rId354"/>
    <p:sldId id="740" r:id="rId355"/>
    <p:sldId id="968" r:id="rId356"/>
    <p:sldId id="969" r:id="rId357"/>
    <p:sldId id="427" r:id="rId358"/>
    <p:sldId id="688" r:id="rId359"/>
    <p:sldId id="689" r:id="rId360"/>
    <p:sldId id="731" r:id="rId361"/>
    <p:sldId id="732" r:id="rId362"/>
    <p:sldId id="758" r:id="rId363"/>
    <p:sldId id="759" r:id="rId364"/>
    <p:sldId id="916" r:id="rId365"/>
    <p:sldId id="917" r:id="rId366"/>
    <p:sldId id="840" r:id="rId367"/>
    <p:sldId id="841" r:id="rId368"/>
    <p:sldId id="939" r:id="rId369"/>
    <p:sldId id="766" r:id="rId370"/>
    <p:sldId id="767" r:id="rId371"/>
    <p:sldId id="776" r:id="rId372"/>
    <p:sldId id="752" r:id="rId373"/>
    <p:sldId id="753" r:id="rId374"/>
    <p:sldId id="764" r:id="rId375"/>
    <p:sldId id="765" r:id="rId376"/>
    <p:sldId id="874" r:id="rId377"/>
    <p:sldId id="946" r:id="rId378"/>
    <p:sldId id="777" r:id="rId379"/>
    <p:sldId id="762" r:id="rId380"/>
    <p:sldId id="763" r:id="rId381"/>
    <p:sldId id="769" r:id="rId382"/>
    <p:sldId id="770" r:id="rId383"/>
    <p:sldId id="873" r:id="rId384"/>
    <p:sldId id="875" r:id="rId385"/>
    <p:sldId id="943" r:id="rId386"/>
    <p:sldId id="755" r:id="rId387"/>
    <p:sldId id="754" r:id="rId388"/>
    <p:sldId id="760" r:id="rId389"/>
    <p:sldId id="952" r:id="rId390"/>
    <p:sldId id="768" r:id="rId391"/>
    <p:sldId id="761" r:id="rId392"/>
    <p:sldId id="861" r:id="rId393"/>
    <p:sldId id="862" r:id="rId394"/>
    <p:sldId id="756" r:id="rId395"/>
    <p:sldId id="771" r:id="rId396"/>
    <p:sldId id="876" r:id="rId397"/>
    <p:sldId id="877" r:id="rId398"/>
    <p:sldId id="778" r:id="rId399"/>
    <p:sldId id="779" r:id="rId400"/>
    <p:sldId id="834" r:id="rId401"/>
    <p:sldId id="780" r:id="rId402"/>
    <p:sldId id="833" r:id="rId403"/>
    <p:sldId id="783" r:id="rId404"/>
    <p:sldId id="880" r:id="rId405"/>
    <p:sldId id="881" r:id="rId406"/>
    <p:sldId id="879" r:id="rId407"/>
    <p:sldId id="866" r:id="rId408"/>
    <p:sldId id="878" r:id="rId409"/>
    <p:sldId id="867" r:id="rId410"/>
    <p:sldId id="868" r:id="rId411"/>
    <p:sldId id="870" r:id="rId412"/>
    <p:sldId id="871" r:id="rId413"/>
    <p:sldId id="869" r:id="rId414"/>
    <p:sldId id="918" r:id="rId415"/>
    <p:sldId id="919" r:id="rId416"/>
    <p:sldId id="920" r:id="rId417"/>
    <p:sldId id="921" r:id="rId418"/>
    <p:sldId id="922" r:id="rId419"/>
    <p:sldId id="923" r:id="rId420"/>
    <p:sldId id="924" r:id="rId421"/>
    <p:sldId id="925" r:id="rId422"/>
    <p:sldId id="926" r:id="rId423"/>
    <p:sldId id="927" r:id="rId424"/>
    <p:sldId id="956" r:id="rId425"/>
    <p:sldId id="885" r:id="rId426"/>
    <p:sldId id="976" r:id="rId427"/>
    <p:sldId id="933" r:id="rId428"/>
    <p:sldId id="954" r:id="rId429"/>
    <p:sldId id="788" r:id="rId430"/>
    <p:sldId id="1071" r:id="rId431"/>
    <p:sldId id="1087" r:id="rId4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F0D"/>
    <a:srgbClr val="B22251"/>
    <a:srgbClr val="FF1C00"/>
    <a:srgbClr val="049DC8"/>
    <a:srgbClr val="BAB294"/>
    <a:srgbClr val="DFE100"/>
    <a:srgbClr val="90E183"/>
    <a:srgbClr val="614051"/>
    <a:srgbClr val="036883"/>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114"/>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notesMaster" Target="notesMasters/notesMaster1.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presProps" Target="presProps.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theme" Target="theme/theme1.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commentAuthors" Target="commentAuthors.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viewProps" Target="viewProps.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tableStyles" Target="tableStyles.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24-11-2018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406</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183</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184</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185</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260</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325</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11/24/2018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11/24/2018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6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538883"/>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a:t>
            </a:r>
            <a:r>
              <a:rPr lang="en-US" sz="2000" b="1" dirty="0">
                <a:solidFill>
                  <a:srgbClr val="C00000"/>
                </a:solidFill>
                <a:latin typeface="Arial" panose="020B0604020202020204" pitchFamily="34" charset="0"/>
              </a:rPr>
              <a:t>pre-processes</a:t>
            </a:r>
            <a:r>
              <a:rPr lang="en-US" dirty="0">
                <a:solidFill>
                  <a:srgbClr val="404040"/>
                </a:solidFill>
                <a:latin typeface="Arial" panose="020B0604020202020204" pitchFamily="34" charset="0"/>
              </a:rPr>
              <a:t>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105951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88640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28982537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798016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a:t>
            </a:r>
            <a:r>
              <a:rPr lang="en-US" sz="2200" dirty="0" smtClean="0">
                <a:latin typeface="Calibri" panose="020F0502020204030204" pitchFamily="34" charset="0"/>
                <a:cs typeface="Calibri" panose="020F0502020204030204" pitchFamily="34" charset="0"/>
              </a:rPr>
              <a:t>y :z</a:t>
            </a:r>
            <a:endParaRPr lang="en-US" sz="2200" dirty="0">
              <a:latin typeface="Calibri" panose="020F0502020204030204" pitchFamily="34" charset="0"/>
              <a:cs typeface="Calibri" panose="020F0502020204030204" pitchFamily="34" charset="0"/>
            </a:endParaRP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707886"/>
          </a:xfrm>
          <a:prstGeom prst="rect">
            <a:avLst/>
          </a:prstGeom>
        </p:spPr>
        <p:txBody>
          <a:bodyPr wrap="square">
            <a:spAutoFit/>
          </a:bodyPr>
          <a:lstStyle/>
          <a:p>
            <a:r>
              <a:rPr lang="en-US" sz="2000"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B22251"/>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r>
              <a:rPr lang="en-US" dirty="0">
                <a:solidFill>
                  <a:srgbClr val="0070C0"/>
                </a:solidFill>
                <a:latin typeface="Consolas" panose="020B0609020204030204" pitchFamily="49" charset="0"/>
                <a:cs typeface="Arial" panose="020B0604020202020204" pitchFamily="34" charset="0"/>
              </a:rPr>
              <a:t>] [ORDER BY { col_name | expr | position | alias }  [ASC | DESC], ...] [ NULLS FIRST | NULLS LAST ]</a:t>
            </a:r>
          </a:p>
        </p:txBody>
      </p:sp>
      <p:sp>
        <p:nvSpPr>
          <p:cNvPr id="3" name="Rectangle 2"/>
          <p:cNvSpPr/>
          <p:nvPr/>
        </p:nvSpPr>
        <p:spPr>
          <a:xfrm>
            <a:off x="152400" y="37338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3581400" y="1676400"/>
            <a:ext cx="54864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t>
            </a:r>
            <a:r>
              <a:rPr lang="en-IN" sz="1900" b="1" dirty="0" smtClean="0"/>
              <a:t>A </a:t>
            </a:r>
            <a:r>
              <a:rPr lang="en-IN" sz="1900" b="1" dirty="0"/>
              <a:t>subquery must be enclosed in </a:t>
            </a:r>
            <a:r>
              <a:rPr lang="en-IN" sz="1900" b="1" dirty="0" smtClean="0"/>
              <a:t>parentheses (…)</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2308324"/>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statement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WHERE / </a:t>
            </a:r>
          </a:p>
          <a:p>
            <a:pPr lvl="6"/>
            <a:r>
              <a:rPr lang="en-IN" sz="2400" dirty="0" smtClean="0">
                <a:solidFill>
                  <a:srgbClr val="008080"/>
                </a:solidFill>
                <a:latin typeface="Arial" panose="020B0604020202020204" pitchFamily="34" charset="0"/>
                <a:cs typeface="Arial" panose="020B0604020202020204" pitchFamily="34" charset="0"/>
              </a:rPr>
              <a:t>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3285" y="337190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smtClean="0">
                <a:solidFill>
                  <a:srgbClr val="FC6F0D"/>
                </a:solidFill>
                <a:latin typeface="Open Sans"/>
                <a:cs typeface="Arial" panose="020B0604020202020204" pitchFamily="34" charset="0"/>
              </a:rPr>
              <a:t>CREATE {table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view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materialized view}</a:t>
            </a:r>
            <a:endParaRPr lang="en-IN" sz="2200" b="1" i="1" dirty="0">
              <a:solidFill>
                <a:srgbClr val="FC6F0D"/>
              </a:solidFill>
              <a:latin typeface="Open Sans"/>
              <a:cs typeface="Arial" panose="020B0604020202020204" pitchFamily="34" charset="0"/>
            </a:endParaRPr>
          </a:p>
        </p:txBody>
      </p:sp>
      <p:sp>
        <p:nvSpPr>
          <p:cNvPr id="2" name="Rectangle 1"/>
          <p:cNvSpPr/>
          <p:nvPr/>
        </p:nvSpPr>
        <p:spPr>
          <a:xfrm>
            <a:off x="163285" y="5181600"/>
            <a:ext cx="4855030" cy="1015663"/>
          </a:xfrm>
          <a:prstGeom prst="rect">
            <a:avLst/>
          </a:prstGeom>
          <a:solidFill>
            <a:srgbClr val="B22251"/>
          </a:solidFill>
        </p:spPr>
        <p:txBody>
          <a:bodyPr wrap="square">
            <a:spAutoFit/>
          </a:bodyPr>
          <a:lstStyle/>
          <a:p>
            <a:r>
              <a:rPr lang="en-US" sz="2000" dirty="0">
                <a:solidFill>
                  <a:srgbClr val="FFC000"/>
                </a:solidFill>
                <a:latin typeface="Open Sans"/>
                <a:cs typeface="Arial" panose="020B0604020202020204" pitchFamily="34" charset="0"/>
              </a:rPr>
              <a:t>The parent statement can be a SELECT, UPDATE, or DELETE statement in which the subquery is nested.</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multiple 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01621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scalar subquery expression is a subquery that returns exactly one column value from one row. The value of the scalar subquery expression is the value of the select list item of the subquery. If the subquery returns 0 rows, then the value of the scalar subquery expression is NULL. If the subquery returns more than one row, then Oracle returns an error.</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0 rows then the value of scalar subquery expression is </a:t>
            </a:r>
            <a:r>
              <a:rPr lang="en-IN" sz="2000" b="1" i="1" dirty="0" smtClean="0">
                <a:solidFill>
                  <a:srgbClr val="0089A4"/>
                </a:solidFill>
                <a:latin typeface="Arial" panose="020B0604020202020204" pitchFamily="34" charset="0"/>
                <a:cs typeface="Arial" panose="020B0604020202020204" pitchFamily="34" charset="0"/>
              </a:rPr>
              <a:t>NULL</a:t>
            </a:r>
            <a:r>
              <a:rPr lang="en-IN" sz="2000" b="1" i="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more than one row or more than one column</a:t>
            </a:r>
            <a:r>
              <a:rPr lang="en-IN" sz="2000" dirty="0" smtClean="0">
                <a:latin typeface="Arial" panose="020B0604020202020204" pitchFamily="34" charset="0"/>
                <a:cs typeface="Arial" panose="020B0604020202020204" pitchFamily="34" charset="0"/>
              </a:rPr>
              <a:t>  then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76200" y="4267200"/>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SELECT (subquery), ... </a:t>
            </a:r>
            <a:r>
              <a:rPr lang="en-US" dirty="0">
                <a:solidFill>
                  <a:srgbClr val="0070C0"/>
                </a:solidFill>
                <a:latin typeface="Consolas" panose="020B0609020204030204" pitchFamily="49" charset="0"/>
                <a:cs typeface="Arial" panose="020B0604020202020204" pitchFamily="34" charset="0"/>
              </a:rPr>
              <a:t>FROM &lt; ... &gt; </a:t>
            </a:r>
            <a:r>
              <a:rPr lang="en-US" dirty="0" smtClean="0">
                <a:solidFill>
                  <a:srgbClr val="0070C0"/>
                </a:solidFill>
                <a:latin typeface="Consolas" panose="020B0609020204030204" pitchFamily="49" charset="0"/>
                <a:cs typeface="Arial" panose="020B0604020202020204" pitchFamily="34" charset="0"/>
              </a:rPr>
              <a:t>[alias_name]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2800767"/>
          </a:xfrm>
          <a:prstGeom prst="rect">
            <a:avLst/>
          </a:prstGeom>
        </p:spPr>
        <p:txBody>
          <a:bodyPr wrap="square">
            <a:spAutoFit/>
          </a:bodyPr>
          <a:lstStyle/>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1, 2) from dual ; </a:t>
            </a:r>
            <a:r>
              <a:rPr lang="en-IN" sz="2200" dirty="0" smtClean="0">
                <a:solidFill>
                  <a:srgbClr val="92D050"/>
                </a:solidFill>
                <a:latin typeface="Calibri" panose="020F0502020204030204" pitchFamily="34" charset="0"/>
                <a:cs typeface="Calibri" panose="020F0502020204030204" pitchFamily="34" charset="0"/>
              </a:rPr>
              <a:t>// error</a:t>
            </a: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ename, sal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null </a:t>
            </a:r>
            <a:r>
              <a:rPr lang="en-IN" sz="2200" dirty="0" smtClean="0">
                <a:solidFill>
                  <a:schemeClr val="accent6"/>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1 </a:t>
            </a:r>
            <a:r>
              <a:rPr lang="en-IN" sz="2200" dirty="0">
                <a:solidFill>
                  <a:srgbClr val="00A2E8"/>
                </a:solidFill>
                <a:latin typeface="Calibri" panose="020F0502020204030204" pitchFamily="34" charset="0"/>
                <a:cs typeface="Calibri" panose="020F0502020204030204" pitchFamily="34" charset="0"/>
              </a:rPr>
              <a:t>from</a:t>
            </a:r>
            <a:r>
              <a:rPr lang="en-IN" sz="2200" dirty="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p>
          <a:p>
            <a:pPr marL="342900" indent="-342900">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ename,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dname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where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r1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228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inline view</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inline view</a:t>
            </a: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FROM (subquery) [alias_name]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76200" y="1852758"/>
            <a:ext cx="6640531"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nested subquery</a:t>
            </a:r>
            <a:endParaRPr lang="en-IN" dirty="0"/>
          </a:p>
        </p:txBody>
      </p:sp>
    </p:spTree>
    <p:extLst>
      <p:ext uri="{BB962C8B-B14F-4D97-AF65-F5344CB8AC3E}">
        <p14:creationId xmlns:p14="http://schemas.microsoft.com/office/powerpoint/2010/main" val="79074712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nested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6774" y="1446311"/>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FROM &lt; ... &gt; [alias_name] [ WHERE (subquery)</a:t>
            </a:r>
            <a:r>
              <a:rPr lang="en-US" dirty="0" smtClean="0">
                <a:solidFill>
                  <a:srgbClr val="0070C0"/>
                </a:solidFill>
                <a:latin typeface="Consolas" panose="020B0609020204030204" pitchFamily="49" charset="0"/>
                <a:cs typeface="Arial" panose="020B0604020202020204" pitchFamily="34" charset="0"/>
              </a:rPr>
              <a:t> ] | ...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(subquery)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9645518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
        <p:nvSpPr>
          <p:cNvPr id="6" name="Rectangle 5"/>
          <p:cNvSpPr/>
          <p:nvPr/>
        </p:nvSpPr>
        <p:spPr>
          <a:xfrm>
            <a:off x="2419350" y="3240974"/>
            <a:ext cx="4305300" cy="400110"/>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smtClean="0">
                <a:solidFill>
                  <a:srgbClr val="000000"/>
                </a:solidFill>
                <a:latin typeface="Arial" panose="020B0604020202020204" pitchFamily="34" charset="0"/>
                <a:cs typeface="Arial" panose="020B0604020202020204" pitchFamily="34" charset="0"/>
              </a:rPr>
              <a:t>expressions</a:t>
            </a:r>
            <a:r>
              <a:rPr lang="en-IN" sz="2000" dirty="0" smtClean="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6" y="3067523"/>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11" name="Rectangle 10"/>
          <p:cNvSpPr/>
          <p:nvPr/>
        </p:nvSpPr>
        <p:spPr>
          <a:xfrm>
            <a:off x="108856" y="419100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any / some</a:t>
            </a:r>
            <a:endParaRPr lang="en-IN" sz="3200" b="1" i="1" dirty="0">
              <a:solidFill>
                <a:srgbClr val="FFFF00"/>
              </a:solidFill>
              <a:latin typeface="Arial" pitchFamily="34" charset="0"/>
              <a:cs typeface="Arial" pitchFamily="34" charset="0"/>
            </a:endParaRP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 y="3275800"/>
            <a:ext cx="4630457" cy="2588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37400"/>
            <a:ext cx="4580906" cy="26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exists or not exists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correlated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53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33575599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1928183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Tree>
    <p:extLst>
      <p:ext uri="{BB962C8B-B14F-4D97-AF65-F5344CB8AC3E}">
        <p14:creationId xmlns:p14="http://schemas.microsoft.com/office/powerpoint/2010/main" val="398642212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4572000" cy="923330"/>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150876" y="25146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891698"/>
            <a:ext cx="8839200" cy="3594702"/>
          </a:xfrm>
          <a:prstGeom prst="rect">
            <a:avLst/>
          </a:prstGeom>
        </p:spPr>
        <p:txBody>
          <a:bodyPr wrap="square">
            <a:spAutoFit/>
          </a:bodyPr>
          <a:lstStyle/>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TABLE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TABLE_NAME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VIEW</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VIEW_NAME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FUNCTION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FUNCTION_NAME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PACKAGE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PACKAGE_NAME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TYPE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TYPE_NAME</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MATERIALIZED_VIEW</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MATERIALIZED_VIEW_NAME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rollback, and savepoint</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rollback and savepoint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
        <p:nvSpPr>
          <p:cNvPr id="2" name="Rectangle 1"/>
          <p:cNvSpPr/>
          <p:nvPr/>
        </p:nvSpPr>
        <p:spPr>
          <a:xfrm>
            <a:off x="99949" y="3332395"/>
            <a:ext cx="8967851"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SAVEPOINT statement names and marks the current point in the processing of a transaction. With the ROLLBACK TO statement, savepoint undo parts of a transaction instead of the whole transaction.</a:t>
            </a:r>
          </a:p>
        </p:txBody>
      </p:sp>
      <p:sp>
        <p:nvSpPr>
          <p:cNvPr id="7" name="Rectangle 6"/>
          <p:cNvSpPr/>
          <p:nvPr/>
        </p:nvSpPr>
        <p:spPr>
          <a:xfrm>
            <a:off x="99949" y="4507468"/>
            <a:ext cx="3369384" cy="369332"/>
          </a:xfrm>
          <a:prstGeom prst="rect">
            <a:avLst/>
          </a:prstGeom>
        </p:spPr>
        <p:txBody>
          <a:bodyPr wrap="none">
            <a:spAutoFit/>
          </a:bodyPr>
          <a:lstStyle/>
          <a:p>
            <a:r>
              <a:rPr lang="en-US" dirty="0">
                <a:solidFill>
                  <a:srgbClr val="FC6F0D"/>
                </a:solidFill>
              </a:rPr>
              <a:t>SAVEPOINT</a:t>
            </a:r>
            <a:r>
              <a:rPr lang="en-US" dirty="0"/>
              <a:t> </a:t>
            </a:r>
            <a:r>
              <a:rPr lang="en-US" dirty="0" smtClean="0"/>
              <a:t>savepoint_name </a:t>
            </a:r>
            <a:r>
              <a:rPr lang="en-US" dirty="0"/>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dbms_transaction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t>The DBMS_TRANSACTION package provides access to SQL transaction statements from stored procedures.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828800"/>
            <a:ext cx="8763000" cy="2123658"/>
          </a:xfrm>
          <a:prstGeom prst="rect">
            <a:avLst/>
          </a:prstGeom>
        </p:spPr>
        <p:txBody>
          <a:bodyPr wrap="square">
            <a:spAutoFit/>
          </a:bodyPr>
          <a:lstStyle/>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smtClean="0">
                <a:solidFill>
                  <a:srgbClr val="FFC000"/>
                </a:solidFill>
                <a:latin typeface="Calibri" panose="020F0502020204030204" pitchFamily="34" charset="0"/>
                <a:cs typeface="Calibri" panose="020F0502020204030204" pitchFamily="34" charset="0"/>
              </a:rPr>
              <a:t> 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commit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rollback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rollback_</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savepoint_name</a:t>
            </a:r>
            <a:r>
              <a:rPr lang="en-US" sz="2200" dirty="0" smtClean="0">
                <a:solidFill>
                  <a:srgbClr val="FC6F0D"/>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4251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981200"/>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a:t>
            </a:r>
            <a:r>
              <a:rPr lang="en-US" dirty="0" smtClean="0">
                <a:solidFill>
                  <a:srgbClr val="0070C0"/>
                </a:solidFill>
                <a:latin typeface="Consolas" panose="020B0609020204030204" pitchFamily="49" charset="0"/>
                <a:cs typeface="Arial" panose="020B0604020202020204" pitchFamily="34" charset="0"/>
              </a:rPr>
              <a:t>{ table_reference </a:t>
            </a:r>
            <a:r>
              <a:rPr lang="en-US" dirty="0">
                <a:solidFill>
                  <a:srgbClr val="0070C0"/>
                </a:solidFill>
                <a:latin typeface="Consolas" panose="020B0609020204030204" pitchFamily="49" charset="0"/>
                <a:cs typeface="Arial" panose="020B0604020202020204" pitchFamily="34" charset="0"/>
              </a:rPr>
              <a:t>| (subquery1</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(sql_expression [, sql_expression</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subquery2 | </a:t>
            </a:r>
            <a:r>
              <a:rPr lang="en-US" dirty="0" smtClean="0">
                <a:solidFill>
                  <a:srgbClr val="0070C0"/>
                </a:solidFill>
                <a:latin typeface="Consolas" panose="020B0609020204030204" pitchFamily="49" charset="0"/>
                <a:cs typeface="Arial" panose="020B0604020202020204" pitchFamily="34" charset="0"/>
              </a:rPr>
              <a:t>DEFAULT}</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[RETURNING]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row_expression [, row_expression]... INTO  {variable_name | :host_variable_name}  [, {variable_name | :host_variable_name}]...];</a:t>
            </a:r>
          </a:p>
        </p:txBody>
      </p:sp>
      <p:sp>
        <p:nvSpPr>
          <p:cNvPr id="6" name="Rectangle 5"/>
          <p:cNvSpPr/>
          <p:nvPr/>
        </p:nvSpPr>
        <p:spPr>
          <a:xfrm>
            <a:off x="114300" y="3822918"/>
            <a:ext cx="8915400" cy="1815882"/>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Arial" panose="020B0604020202020204" pitchFamily="34" charset="0"/>
              </a:rPr>
              <a:t>deptno</a:t>
            </a:r>
            <a:r>
              <a:rPr lang="en-US" sz="2200" dirty="0">
                <a:solidFill>
                  <a:schemeClr val="bg1">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dname</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dept</a:t>
            </a:r>
            <a:r>
              <a:rPr lang="en-US" sz="2200" dirty="0" smtClean="0">
                <a:solidFill>
                  <a:schemeClr val="bg1">
                    <a:lumMod val="50000"/>
                  </a:schemeClr>
                </a:solidFill>
                <a:latin typeface="Calibri" panose="020F0502020204030204" pitchFamily="34" charset="0"/>
                <a:cs typeface="Arial" panose="020B0604020202020204" pitchFamily="34" charset="0"/>
              </a:rPr>
              <a: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14300" y="1987154"/>
            <a:ext cx="8915400" cy="2492990"/>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max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err="1">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loc</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walletid </a:t>
            </a:r>
            <a:r>
              <a:rPr lang="en-US" sz="2200" dirty="0" smtClean="0">
                <a:solidFill>
                  <a:schemeClr val="bg1">
                    <a:lumMod val="50000"/>
                  </a:schemeClr>
                </a:solidFill>
                <a:latin typeface="Calibri" panose="020F0502020204030204" pitchFamily="34" charset="0"/>
                <a:cs typeface="Calibri" panose="020F0502020204030204" pitchFamily="34" charset="0"/>
              </a:rPr>
              <a:t>into </a:t>
            </a:r>
            <a:r>
              <a:rPr lang="en-US" sz="2200" dirty="0" smtClean="0">
                <a:latin typeface="Calibri" panose="020F0502020204030204" pitchFamily="34" charset="0"/>
                <a:cs typeface="Calibri" panose="020F0502020204030204" pitchFamily="34" charset="0"/>
              </a:rPr>
              <a:t>:x</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sysdate</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84352092"/>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 ... select statement</a:t>
            </a:r>
            <a:endParaRPr lang="en-US" dirty="0"/>
          </a:p>
        </p:txBody>
      </p:sp>
    </p:spTree>
    <p:extLst>
      <p:ext uri="{BB962C8B-B14F-4D97-AF65-F5344CB8AC3E}">
        <p14:creationId xmlns:p14="http://schemas.microsoft.com/office/powerpoint/2010/main" val="54549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6424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all</a:t>
            </a:r>
            <a:endParaRPr lang="en-US" dirty="0"/>
          </a:p>
        </p:txBody>
      </p:sp>
    </p:spTree>
    <p:extLst>
      <p:ext uri="{BB962C8B-B14F-4D97-AF65-F5344CB8AC3E}">
        <p14:creationId xmlns:p14="http://schemas.microsoft.com/office/powerpoint/2010/main" val="2690777823"/>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all</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90994" y="2133600"/>
            <a:ext cx="8724405" cy="144655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all</a:t>
            </a:r>
            <a:r>
              <a:rPr lang="en-US" sz="2200" dirty="0">
                <a:latin typeface="Calibri" panose="020F0502020204030204" pitchFamily="34" charset="0"/>
                <a:cs typeface="Calibri" panose="020F0502020204030204" pitchFamily="34" charset="0"/>
              </a:rPr>
              <a:t> </a:t>
            </a: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HRD2</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6</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4">
                  <a:lumMod val="50000"/>
                </a:schemeClr>
              </a:solidFill>
              <a:latin typeface="Calibri" panose="020F0502020204030204" pitchFamily="34" charset="0"/>
              <a:cs typeface="Arial" panose="020B0604020202020204" pitchFamily="34" charset="0"/>
            </a:endParaRPr>
          </a:p>
        </p:txBody>
      </p:sp>
      <p:sp>
        <p:nvSpPr>
          <p:cNvPr id="7" name="Rectangle 6"/>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3719684"/>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2057400"/>
            <a:ext cx="84582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WHEN </a:t>
            </a:r>
            <a:r>
              <a:rPr lang="en-US" dirty="0" smtClean="0">
                <a:solidFill>
                  <a:srgbClr val="0070C0"/>
                </a:solidFill>
                <a:latin typeface="Consolas" panose="020B0609020204030204" pitchFamily="49" charset="0"/>
                <a:cs typeface="Arial" panose="020B0604020202020204" pitchFamily="34" charset="0"/>
              </a:rPr>
              <a:t>condition THEN </a:t>
            </a:r>
          </a:p>
          <a:p>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smtClean="0">
                <a:solidFill>
                  <a:srgbClr val="0070C0"/>
                </a:solidFill>
                <a:latin typeface="Consolas" panose="020B0609020204030204" pitchFamily="49" charset="0"/>
                <a:cs typeface="Arial" panose="020B0604020202020204" pitchFamily="34" charset="0"/>
              </a:rPr>
              <a:t>WHEN condition THEN </a:t>
            </a:r>
          </a:p>
          <a:p>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a:solidFill>
                  <a:srgbClr val="0070C0"/>
                </a:solidFill>
                <a:latin typeface="Consolas" panose="020B0609020204030204" pitchFamily="49" charset="0"/>
                <a:cs typeface="Arial" panose="020B0604020202020204" pitchFamily="34" charset="0"/>
              </a:rPr>
              <a:t>[ ELSE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7871992"/>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5594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228600" y="1769700"/>
            <a:ext cx="8686800"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all</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10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d1</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20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else</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d3</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Arial" panose="020B0604020202020204" pitchFamily="34" charset="0"/>
              </a:rPr>
              <a:t>;</a:t>
            </a:r>
            <a:endParaRPr lang="en-US" sz="2200" dirty="0">
              <a:solidFill>
                <a:schemeClr val="bg1">
                  <a:lumMod val="50000"/>
                </a:schemeClr>
              </a:solidFill>
              <a:latin typeface="Calibri" panose="020F050202020403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974736799"/>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update</a:t>
            </a:r>
            <a:endParaRPr lang="en-US" dirty="0"/>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update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85800"/>
            <a:ext cx="8991600" cy="923330"/>
          </a:xfrm>
          <a:prstGeom prst="rect">
            <a:avLst/>
          </a:prstGeom>
        </p:spPr>
        <p:txBody>
          <a:bodyPr wrap="square">
            <a:spAutoFit/>
          </a:bodyPr>
          <a:lstStyle/>
          <a:p>
            <a:r>
              <a:rPr lang="en-US" dirty="0"/>
              <a:t>Use the UPDATE statement to change existing values in a table or in the base table of a view or the master table of a materialized view</a:t>
            </a:r>
            <a:r>
              <a:rPr lang="en-US" dirty="0" smtClean="0"/>
              <a:t>. </a:t>
            </a:r>
            <a:r>
              <a:rPr lang="en-IN" dirty="0">
                <a:latin typeface="Arial" panose="020B0604020202020204" pitchFamily="34" charset="0"/>
                <a:cs typeface="Arial" panose="020B0604020202020204" pitchFamily="34" charset="0"/>
              </a:rPr>
              <a:t>The optional WHERE clause identify which rows to </a:t>
            </a:r>
            <a:r>
              <a:rPr lang="en-IN" dirty="0" smtClean="0">
                <a:latin typeface="Arial" panose="020B0604020202020204" pitchFamily="34" charset="0"/>
                <a:cs typeface="Arial" panose="020B0604020202020204" pitchFamily="34" charset="0"/>
              </a:rPr>
              <a:t>update. </a:t>
            </a:r>
            <a:r>
              <a:rPr lang="en-IN" dirty="0">
                <a:latin typeface="Arial" panose="020B0604020202020204" pitchFamily="34" charset="0"/>
                <a:cs typeface="Arial" panose="020B0604020202020204" pitchFamily="34" charset="0"/>
              </a:rPr>
              <a:t>With no WHERE clause, all rows are </a:t>
            </a:r>
            <a:r>
              <a:rPr lang="en-IN" dirty="0" smtClean="0">
                <a:latin typeface="Arial" panose="020B0604020202020204" pitchFamily="34" charset="0"/>
                <a:cs typeface="Arial" panose="020B0604020202020204" pitchFamily="34" charset="0"/>
              </a:rPr>
              <a:t>updated.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76200" y="1828800"/>
            <a:ext cx="90678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UPDATE { table| view | materialized view | ( subquery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SET  </a:t>
            </a:r>
            <a:r>
              <a:rPr lang="en-US" dirty="0">
                <a:solidFill>
                  <a:srgbClr val="0070C0"/>
                </a:solidFill>
                <a:latin typeface="Consolas" panose="020B0609020204030204" pitchFamily="49" charset="0"/>
                <a:cs typeface="Arial" panose="020B0604020202020204" pitchFamily="34" charset="0"/>
              </a:rPr>
              <a:t>{ (column [, column ]...) = (subquery) | column = { expr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 | DEFAULT }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WHERE where_condition ] </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RETURNING]  [row_expression [, row_expression]... INTO  </a:t>
            </a:r>
            <a:r>
              <a:rPr lang="en-US" dirty="0" smtClean="0">
                <a:solidFill>
                  <a:srgbClr val="0070C0"/>
                </a:solidFill>
                <a:latin typeface="Consolas" panose="020B0609020204030204" pitchFamily="49" charset="0"/>
                <a:cs typeface="Arial" panose="020B0604020202020204" pitchFamily="34" charset="0"/>
              </a:rPr>
              <a:t>{ variable_name | :</a:t>
            </a:r>
            <a:r>
              <a:rPr lang="en-US" dirty="0">
                <a:solidFill>
                  <a:srgbClr val="0070C0"/>
                </a:solidFill>
                <a:latin typeface="Consolas" panose="020B0609020204030204" pitchFamily="49" charset="0"/>
                <a:cs typeface="Arial" panose="020B0604020202020204" pitchFamily="34" charset="0"/>
              </a:rPr>
              <a:t>host_variable_name}  [, {variable_name </a:t>
            </a:r>
            <a:r>
              <a:rPr lang="en-US" dirty="0" smtClean="0">
                <a:solidFill>
                  <a:srgbClr val="0070C0"/>
                </a:solidFill>
                <a:latin typeface="Consolas" panose="020B0609020204030204" pitchFamily="49" charset="0"/>
                <a:cs typeface="Arial" panose="020B0604020202020204" pitchFamily="34" charset="0"/>
              </a:rPr>
              <a:t>| :host_variable_name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7EEEE3"/>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a:t>
            </a:r>
            <a:r>
              <a:rPr lang="en-IN" dirty="0" smtClean="0">
                <a:latin typeface="Arial" panose="020B0604020202020204" pitchFamily="34" charset="0"/>
                <a:cs typeface="Arial" panose="020B0604020202020204" pitchFamily="34" charset="0"/>
              </a:rPr>
              <a:t>The optional </a:t>
            </a:r>
            <a:r>
              <a:rPr lang="en-IN" dirty="0">
                <a:latin typeface="Arial" panose="020B0604020202020204" pitchFamily="34" charset="0"/>
                <a:cs typeface="Arial" panose="020B0604020202020204" pitchFamily="34" charset="0"/>
              </a:rPr>
              <a:t>WHERE clause identify which rows to delete. With no WHERE clause, all rows are deleted. </a:t>
            </a:r>
          </a:p>
        </p:txBody>
      </p:sp>
      <p:sp>
        <p:nvSpPr>
          <p:cNvPr id="2" name="Rectangle 1"/>
          <p:cNvSpPr/>
          <p:nvPr/>
        </p:nvSpPr>
        <p:spPr>
          <a:xfrm>
            <a:off x="76200" y="2014955"/>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DELETE [ FROM ]  { table | view | materialized view | ( subquery ) }</a:t>
            </a:r>
          </a:p>
          <a:p>
            <a:r>
              <a:rPr lang="en-US" dirty="0">
                <a:solidFill>
                  <a:srgbClr val="0070C0"/>
                </a:solidFill>
                <a:latin typeface="Consolas" panose="020B0609020204030204" pitchFamily="49" charset="0"/>
                <a:cs typeface="Arial" panose="020B0604020202020204" pitchFamily="34" charset="0"/>
              </a:rPr>
              <a:t>[ WHERE where_condition ]</a:t>
            </a:r>
          </a:p>
          <a:p>
            <a:r>
              <a:rPr lang="en-US" dirty="0">
                <a:solidFill>
                  <a:srgbClr val="0070C0"/>
                </a:solidFill>
                <a:latin typeface="Consolas" panose="020B0609020204030204" pitchFamily="49" charset="0"/>
                <a:cs typeface="Arial" panose="020B0604020202020204" pitchFamily="34" charset="0"/>
              </a:rPr>
              <a:t>[RETURNING]  [row_expression [, row_expression]... INTO  { variable_name | :host_variable_name} [, {variable_name | :host_variable_name } ]...];</a:t>
            </a: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connect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287595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connect</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5115503" cy="400110"/>
          </a:xfrm>
          <a:prstGeom prst="rect">
            <a:avLst/>
          </a:prstGeom>
        </p:spPr>
        <p:txBody>
          <a:bodyPr wrap="none">
            <a:spAutoFit/>
          </a:bodyPr>
          <a:lstStyle/>
          <a:p>
            <a:r>
              <a:rPr lang="en-IN" sz="2000" dirty="0">
                <a:solidFill>
                  <a:srgbClr val="BAB294"/>
                </a:solidFill>
              </a:rPr>
              <a:t>username[/password] [@connect_identifier]</a:t>
            </a:r>
          </a:p>
        </p:txBody>
      </p:sp>
      <p:sp>
        <p:nvSpPr>
          <p:cNvPr id="10" name="Rectangle 9"/>
          <p:cNvSpPr/>
          <p:nvPr/>
        </p:nvSpPr>
        <p:spPr>
          <a:xfrm>
            <a:off x="457200" y="2000310"/>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BAB294"/>
                </a:solidFill>
                <a:latin typeface="Calibri" panose="020F0502020204030204" pitchFamily="34" charset="0"/>
                <a:cs typeface="Calibri" panose="020F0502020204030204" pitchFamily="34" charset="0"/>
              </a:rPr>
              <a:t>user_name/password@connect_identifier</a:t>
            </a:r>
            <a:endParaRPr lang="en-IN" sz="2200" dirty="0">
              <a:solidFill>
                <a:srgbClr val="BAB294"/>
              </a:solidFill>
              <a:latin typeface="Calibri" panose="020F0502020204030204" pitchFamily="34" charset="0"/>
              <a:cs typeface="Calibri" panose="020F0502020204030204" pitchFamily="34" charset="0"/>
            </a:endParaRPr>
          </a:p>
        </p:txBody>
      </p:sp>
      <p:sp>
        <p:nvSpPr>
          <p:cNvPr id="7" name="Rectangle 6"/>
          <p:cNvSpPr/>
          <p:nvPr/>
        </p:nvSpPr>
        <p:spPr>
          <a:xfrm>
            <a:off x="457200" y="2659797"/>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FC6F0D"/>
                </a:solidFill>
                <a:latin typeface="Calibri" panose="020F0502020204030204" pitchFamily="34" charset="0"/>
                <a:cs typeface="Calibri" panose="020F0502020204030204" pitchFamily="34" charset="0"/>
              </a:rPr>
              <a:t>c##saleel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FC000"/>
                </a:solidFill>
                <a:latin typeface="Calibri" panose="020F0502020204030204" pitchFamily="34" charset="0"/>
                <a:cs typeface="Calibri" panose="020F0502020204030204" pitchFamily="34" charset="0"/>
              </a:rPr>
              <a:t>orcl</a:t>
            </a:r>
            <a:endParaRPr lang="en-IN" sz="22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82547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show user</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26651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user</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1353256" cy="400110"/>
          </a:xfrm>
          <a:prstGeom prst="rect">
            <a:avLst/>
          </a:prstGeom>
        </p:spPr>
        <p:txBody>
          <a:bodyPr wrap="none">
            <a:spAutoFit/>
          </a:bodyPr>
          <a:lstStyle/>
          <a:p>
            <a:r>
              <a:rPr lang="en-IN" sz="2000" dirty="0" smtClean="0">
                <a:solidFill>
                  <a:srgbClr val="BAB294"/>
                </a:solidFill>
              </a:rPr>
              <a:t>show user</a:t>
            </a:r>
            <a:endParaRPr lang="en-IN" sz="2000" dirty="0">
              <a:solidFill>
                <a:srgbClr val="BAB294"/>
              </a:solidFill>
            </a:endParaRPr>
          </a:p>
        </p:txBody>
      </p:sp>
      <p:sp>
        <p:nvSpPr>
          <p:cNvPr id="10" name="Rectangle 9"/>
          <p:cNvSpPr/>
          <p:nvPr/>
        </p:nvSpPr>
        <p:spPr>
          <a:xfrm>
            <a:off x="457200" y="1874282"/>
            <a:ext cx="8229600" cy="1563377"/>
          </a:xfrm>
          <a:prstGeom prst="rect">
            <a:avLst/>
          </a:prstGeom>
        </p:spPr>
        <p:txBody>
          <a:bodyPr wrap="square">
            <a:spAutoFit/>
          </a:bodyPr>
          <a:lstStyle/>
          <a:p>
            <a:pPr>
              <a:lnSpc>
                <a:spcPct val="150000"/>
              </a:lnSpc>
            </a:pPr>
            <a:r>
              <a:rPr lang="en-IN" sz="2200" dirty="0" smtClean="0">
                <a:solidFill>
                  <a:srgbClr val="006C86"/>
                </a:solidFill>
                <a:latin typeface="Calibri" panose="020F0502020204030204" pitchFamily="34" charset="0"/>
                <a:cs typeface="Calibri" panose="020F0502020204030204" pitchFamily="34" charset="0"/>
              </a:rPr>
              <a:t>show </a:t>
            </a:r>
            <a:r>
              <a:rPr lang="en-IN" sz="2200" dirty="0" smtClean="0">
                <a:solidFill>
                  <a:schemeClr val="accent4">
                    <a:lumMod val="50000"/>
                  </a:schemeClr>
                </a:solidFill>
                <a:latin typeface="Calibri" panose="020F0502020204030204" pitchFamily="34" charset="0"/>
                <a:cs typeface="Calibri" panose="020F0502020204030204" pitchFamily="34" charset="0"/>
              </a:rPr>
              <a:t>user</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ora_login_user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USER</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16870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200400"/>
            <a:ext cx="88265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Lists the column definitions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table, view, materialized view,  type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synonym</a:t>
            </a:r>
            <a:r>
              <a:rPr lang="en-IN" sz="2200" dirty="0">
                <a:latin typeface="Segoe UI Light" panose="020B0502040204020203" pitchFamily="34" charset="0"/>
                <a:ea typeface="Calibri" panose="020F0502020204030204" pitchFamily="34" charset="0"/>
                <a:cs typeface="Segoe UI Light" panose="020B0502040204020203" pitchFamily="34" charset="0"/>
              </a:rPr>
              <a:t>, or the specifications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function</a:t>
            </a:r>
            <a:r>
              <a:rPr lang="en-IN" sz="2200" dirty="0">
                <a:latin typeface="Segoe UI Light" panose="020B0502040204020203" pitchFamily="34" charset="0"/>
                <a:ea typeface="Calibri" panose="020F0502020204030204" pitchFamily="34" charset="0"/>
                <a:cs typeface="Segoe UI Light" panose="020B0502040204020203" pitchFamily="34" charset="0"/>
              </a:rPr>
              <a:t>,  </a:t>
            </a:r>
            <a:r>
              <a:rPr lang="en-IN" sz="2200" b="1" i="1" dirty="0">
                <a:latin typeface="Segoe UI Light" panose="020B0502040204020203" pitchFamily="34" charset="0"/>
                <a:ea typeface="Calibri" panose="020F0502020204030204" pitchFamily="34" charset="0"/>
                <a:cs typeface="Segoe UI Light" panose="020B0502040204020203" pitchFamily="34" charset="0"/>
              </a:rPr>
              <a:t>procedure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package</a:t>
            </a:r>
            <a:r>
              <a:rPr lang="en-IN"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DESCRIBE</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03483"/>
            <a:ext cx="3276600" cy="533400"/>
          </a:xfrm>
        </p:spPr>
        <p:txBody>
          <a:bodyPr>
            <a:normAutofit fontScale="90000"/>
          </a:bodyPr>
          <a:lstStyle/>
          <a:p>
            <a:pPr lvl="0">
              <a:spcBef>
                <a:spcPts val="700"/>
              </a:spcBef>
              <a:buClr>
                <a:schemeClr val="accent2"/>
              </a:buClr>
              <a:buSzPct val="60000"/>
              <a:defRPr/>
            </a:pPr>
            <a:r>
              <a:rPr lang="en-IN" sz="3600" b="1" dirty="0">
                <a:solidFill>
                  <a:srgbClr val="BAB294"/>
                </a:solidFill>
                <a:latin typeface="Arial" pitchFamily="34" charset="0"/>
                <a:cs typeface="Arial" pitchFamily="34" charset="0"/>
              </a:rPr>
              <a:t>SET</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and</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SHOW</a:t>
            </a: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3962400" y="112066"/>
            <a:ext cx="50292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24206</TotalTime>
  <Words>26290</Words>
  <Application>Microsoft Office PowerPoint</Application>
  <PresentationFormat>On-screen Show (4:3)</PresentationFormat>
  <Paragraphs>3529</Paragraphs>
  <Slides>431</Slides>
  <Notes>10</Notes>
  <HiddenSlides>48</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431</vt:i4>
      </vt:variant>
    </vt:vector>
  </HeadingPairs>
  <TitlesOfParts>
    <vt:vector size="465"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vt:lpstr>
      <vt:lpstr>PowerPoint Presentation</vt:lpstr>
      <vt:lpstr>user</vt:lpstr>
      <vt:lpstr>PowerPoint Presentation</vt:lpstr>
      <vt:lpstr>describe</vt:lpstr>
      <vt:lpstr>PowerPoint Presentation</vt:lpstr>
      <vt:lpstr>SET and SHOW</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4745</cp:revision>
  <dcterms:created xsi:type="dcterms:W3CDTF">2015-10-09T06:09:34Z</dcterms:created>
  <dcterms:modified xsi:type="dcterms:W3CDTF">2018-11-24T03:55:42Z</dcterms:modified>
</cp:coreProperties>
</file>