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2"/>
  </p:notesMasterIdLst>
  <p:sldIdLst>
    <p:sldId id="256" r:id="rId2"/>
    <p:sldId id="1390" r:id="rId3"/>
    <p:sldId id="1417" r:id="rId4"/>
    <p:sldId id="1418" r:id="rId5"/>
    <p:sldId id="258" r:id="rId6"/>
    <p:sldId id="259" r:id="rId7"/>
    <p:sldId id="260" r:id="rId8"/>
    <p:sldId id="261" r:id="rId9"/>
    <p:sldId id="262" r:id="rId10"/>
    <p:sldId id="263" r:id="rId11"/>
    <p:sldId id="264" r:id="rId12"/>
    <p:sldId id="265" r:id="rId13"/>
    <p:sldId id="266" r:id="rId14"/>
    <p:sldId id="1391" r:id="rId15"/>
    <p:sldId id="268" r:id="rId16"/>
    <p:sldId id="269" r:id="rId17"/>
    <p:sldId id="270" r:id="rId18"/>
    <p:sldId id="1392" r:id="rId19"/>
    <p:sldId id="1393" r:id="rId20"/>
    <p:sldId id="1394" r:id="rId21"/>
    <p:sldId id="274" r:id="rId22"/>
    <p:sldId id="275" r:id="rId23"/>
    <p:sldId id="276" r:id="rId24"/>
    <p:sldId id="277" r:id="rId25"/>
    <p:sldId id="278" r:id="rId26"/>
    <p:sldId id="279" r:id="rId27"/>
    <p:sldId id="280" r:id="rId28"/>
    <p:sldId id="281" r:id="rId29"/>
    <p:sldId id="282" r:id="rId30"/>
    <p:sldId id="283" r:id="rId31"/>
    <p:sldId id="284" r:id="rId32"/>
    <p:sldId id="1395" r:id="rId33"/>
    <p:sldId id="1396" r:id="rId34"/>
    <p:sldId id="287" r:id="rId35"/>
    <p:sldId id="288" r:id="rId36"/>
    <p:sldId id="289" r:id="rId37"/>
    <p:sldId id="1397" r:id="rId38"/>
    <p:sldId id="1398" r:id="rId39"/>
    <p:sldId id="292" r:id="rId40"/>
    <p:sldId id="293" r:id="rId41"/>
    <p:sldId id="294" r:id="rId42"/>
    <p:sldId id="295" r:id="rId43"/>
    <p:sldId id="296" r:id="rId44"/>
    <p:sldId id="297" r:id="rId45"/>
    <p:sldId id="298" r:id="rId46"/>
    <p:sldId id="299" r:id="rId47"/>
    <p:sldId id="300" r:id="rId48"/>
    <p:sldId id="301" r:id="rId49"/>
    <p:sldId id="1399" r:id="rId50"/>
    <p:sldId id="303" r:id="rId51"/>
    <p:sldId id="304" r:id="rId52"/>
    <p:sldId id="1400" r:id="rId53"/>
    <p:sldId id="1401" r:id="rId54"/>
    <p:sldId id="307" r:id="rId55"/>
    <p:sldId id="1402" r:id="rId56"/>
    <p:sldId id="309" r:id="rId57"/>
    <p:sldId id="310" r:id="rId58"/>
    <p:sldId id="311" r:id="rId59"/>
    <p:sldId id="312" r:id="rId60"/>
    <p:sldId id="1403" r:id="rId61"/>
    <p:sldId id="1404" r:id="rId62"/>
    <p:sldId id="1405" r:id="rId63"/>
    <p:sldId id="316" r:id="rId64"/>
    <p:sldId id="317" r:id="rId65"/>
    <p:sldId id="1406" r:id="rId66"/>
    <p:sldId id="1407" r:id="rId67"/>
    <p:sldId id="320" r:id="rId68"/>
    <p:sldId id="1408" r:id="rId69"/>
    <p:sldId id="322" r:id="rId70"/>
    <p:sldId id="323" r:id="rId71"/>
    <p:sldId id="324" r:id="rId72"/>
    <p:sldId id="325" r:id="rId73"/>
    <p:sldId id="1409" r:id="rId74"/>
    <p:sldId id="327" r:id="rId75"/>
    <p:sldId id="1410" r:id="rId76"/>
    <p:sldId id="329" r:id="rId77"/>
    <p:sldId id="1411" r:id="rId78"/>
    <p:sldId id="1412" r:id="rId79"/>
    <p:sldId id="332" r:id="rId80"/>
    <p:sldId id="333" r:id="rId81"/>
    <p:sldId id="334" r:id="rId82"/>
    <p:sldId id="335" r:id="rId83"/>
    <p:sldId id="1413" r:id="rId84"/>
    <p:sldId id="1414" r:id="rId85"/>
    <p:sldId id="338" r:id="rId86"/>
    <p:sldId id="339" r:id="rId87"/>
    <p:sldId id="340" r:id="rId88"/>
    <p:sldId id="341" r:id="rId89"/>
    <p:sldId id="1415" r:id="rId90"/>
    <p:sldId id="343" r:id="rId91"/>
    <p:sldId id="344" r:id="rId92"/>
    <p:sldId id="345" r:id="rId93"/>
    <p:sldId id="346" r:id="rId94"/>
    <p:sldId id="347" r:id="rId95"/>
    <p:sldId id="348" r:id="rId96"/>
    <p:sldId id="349" r:id="rId97"/>
    <p:sldId id="350" r:id="rId98"/>
    <p:sldId id="351" r:id="rId99"/>
    <p:sldId id="1416" r:id="rId100"/>
    <p:sldId id="353" r:id="rId101"/>
    <p:sldId id="1419" r:id="rId102"/>
    <p:sldId id="1421" r:id="rId103"/>
    <p:sldId id="1422" r:id="rId104"/>
    <p:sldId id="1438" r:id="rId105"/>
    <p:sldId id="1423" r:id="rId106"/>
    <p:sldId id="1439" r:id="rId107"/>
    <p:sldId id="1424" r:id="rId108"/>
    <p:sldId id="1425" r:id="rId109"/>
    <p:sldId id="1426" r:id="rId110"/>
    <p:sldId id="1427" r:id="rId111"/>
    <p:sldId id="1428" r:id="rId112"/>
    <p:sldId id="1429" r:id="rId113"/>
    <p:sldId id="1430" r:id="rId114"/>
    <p:sldId id="1431" r:id="rId115"/>
    <p:sldId id="1432" r:id="rId116"/>
    <p:sldId id="1433" r:id="rId117"/>
    <p:sldId id="1434" r:id="rId118"/>
    <p:sldId id="1435" r:id="rId119"/>
    <p:sldId id="1436" r:id="rId120"/>
    <p:sldId id="1437" r:id="rId1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840FF9"/>
    <a:srgbClr val="7E007E"/>
    <a:srgbClr val="39AE0A"/>
    <a:srgbClr val="164404"/>
    <a:srgbClr val="F63122"/>
    <a:srgbClr val="CAA496"/>
    <a:srgbClr val="5E4C34"/>
    <a:srgbClr val="D4EA08"/>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87" d="100"/>
          <a:sy n="87" d="100"/>
        </p:scale>
        <p:origin x="180" y="11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6/13/2024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6/13/2024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6/13/2024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6/13/2024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Node.js–Redis </a:t>
            </a:r>
            <a:r>
              <a:rPr lang="en-IN" sz="4800" i="1" spc="-1" dirty="0">
                <a:solidFill>
                  <a:srgbClr val="F7C120"/>
                </a:solidFill>
                <a:latin typeface="Segoe UI Light" panose="020B0502040204020203" pitchFamily="34" charset="0"/>
                <a:ea typeface="DejaVu Sans"/>
                <a:cs typeface="Segoe UI Light" panose="020B0502040204020203" pitchFamily="34" charset="0"/>
              </a:rPr>
              <a:t>examples</a:t>
            </a:r>
          </a:p>
        </p:txBody>
      </p:sp>
      <p:sp>
        <p:nvSpPr>
          <p:cNvPr id="455" name="CustomShape 2"/>
          <p:cNvSpPr/>
          <p:nvPr/>
        </p:nvSpPr>
        <p:spPr>
          <a:xfrm>
            <a:off x="522360" y="3531600"/>
            <a:ext cx="111243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smtClean="0">
                <a:solidFill>
                  <a:srgbClr val="BB0643"/>
                </a:solidFill>
                <a:latin typeface="Segoe UI"/>
                <a:ea typeface="DejaVu Sans"/>
              </a:rPr>
              <a:t>TODO</a:t>
            </a: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extLst>
      <p:ext uri="{BB962C8B-B14F-4D97-AF65-F5344CB8AC3E}">
        <p14:creationId xmlns:p14="http://schemas.microsoft.com/office/powerpoint/2010/main" val="39017315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Connect to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39247"/>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2911781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rPr>
              <a:t>Returns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p:cNvSpPr/>
          <p:nvPr/>
        </p:nvSpPr>
        <p:spPr>
          <a:xfrm>
            <a:off x="306776" y="1999868"/>
            <a:ext cx="548936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5" name="Rectangle 4"/>
          <p:cNvSpPr/>
          <p:nvPr/>
        </p:nvSpPr>
        <p:spPr>
          <a:xfrm>
            <a:off x="6012160" y="1999868"/>
            <a:ext cx="5988496"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p:cNvSpPr/>
          <p:nvPr/>
        </p:nvSpPr>
        <p:spPr>
          <a:xfrm>
            <a:off x="1477039" y="1415477"/>
            <a:ext cx="1197764" cy="369332"/>
          </a:xfrm>
          <a:prstGeom prst="rect">
            <a:avLst/>
          </a:prstGeom>
        </p:spPr>
        <p:txBody>
          <a:bodyPr wrap="none">
            <a:spAutoFit/>
          </a:bodyPr>
          <a:lstStyle/>
          <a:p>
            <a:r>
              <a:rPr lang="en-IN" dirty="0" smtClean="0">
                <a:solidFill>
                  <a:srgbClr val="225588"/>
                </a:solidFill>
                <a:latin typeface="Consolas" panose="020B0609020204030204" pitchFamily="49" charset="0"/>
              </a:rPr>
              <a:t>All KEYS</a:t>
            </a:r>
            <a:endParaRPr lang="en-IN" dirty="0"/>
          </a:p>
        </p:txBody>
      </p:sp>
      <p:sp>
        <p:nvSpPr>
          <p:cNvPr id="10" name="Rectangle 9"/>
          <p:cNvSpPr/>
          <p:nvPr/>
        </p:nvSpPr>
        <p:spPr>
          <a:xfrm>
            <a:off x="7092280" y="1415477"/>
            <a:ext cx="1704313" cy="369332"/>
          </a:xfrm>
          <a:prstGeom prst="rect">
            <a:avLst/>
          </a:prstGeom>
        </p:spPr>
        <p:txBody>
          <a:bodyPr wrap="none">
            <a:spAutoFit/>
          </a:bodyPr>
          <a:lstStyle/>
          <a:p>
            <a:r>
              <a:rPr lang="en-IN" dirty="0" smtClean="0">
                <a:solidFill>
                  <a:srgbClr val="225588"/>
                </a:solidFill>
                <a:latin typeface="Consolas" panose="020B0609020204030204" pitchFamily="49" charset="0"/>
              </a:rPr>
              <a:t>pattern KEYS</a:t>
            </a:r>
            <a:endParaRPr lang="en-IN" dirty="0"/>
          </a:p>
        </p:txBody>
      </p:sp>
    </p:spTree>
    <p:extLst>
      <p:ext uri="{BB962C8B-B14F-4D97-AF65-F5344CB8AC3E}">
        <p14:creationId xmlns:p14="http://schemas.microsoft.com/office/powerpoint/2010/main" val="400269271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string value of a key. The key is created if it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00919"/>
            <a:ext cx="1169388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"password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saleel@431"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"keys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p:txBody>
      </p:sp>
    </p:spTree>
    <p:extLst>
      <p:ext uri="{BB962C8B-B14F-4D97-AF65-F5344CB8AC3E}">
        <p14:creationId xmlns:p14="http://schemas.microsoft.com/office/powerpoint/2010/main" val="16960653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key to hold the string value and set key to timeout after a given number of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78272"/>
            <a:ext cx="11693880" cy="4154984"/>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"54501"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222275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Set the string value of a key only when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SETNX </a:t>
            </a:r>
            <a:r>
              <a:rPr lang="en-IN" sz="4000" b="0" strike="noStrike" spc="-1" dirty="0" smtClean="0">
                <a:solidFill>
                  <a:srgbClr val="F7C120"/>
                </a:solidFill>
                <a:latin typeface="Open Sans"/>
                <a:ea typeface="DejaVu Sans"/>
              </a:rPr>
              <a:t>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488841"/>
            <a:ext cx="1169388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SETNX</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userName"</a:t>
            </a:r>
            <a:r>
              <a:rPr lang="en-IN" sz="1600" dirty="0" smtClean="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saleel"</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(x</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already present"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11435075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34300702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402901025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645410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setex key &amp; setnx key</a:t>
            </a: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77204600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7959007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8507871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59881515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33147134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36850121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401616583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87599892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58043976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143910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 &amp; setnx key</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97008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 key &amp; getex key</a:t>
            </a: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key &amp; getex key</a:t>
            </a:r>
            <a:endParaRPr lang="en-IN" sz="4000" b="0" strike="noStrike" spc="-1" dirty="0">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getset key, getdel key &amp; getrange key</a:t>
            </a: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keys &amp; dbsize-</a:t>
            </a: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keys pattern &amp; dbsize- </a:t>
            </a:r>
            <a:endParaRPr lang="en-IN" sz="4000" b="0" strike="noStrike" spc="-1">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dbsize</a:t>
            </a:r>
            <a:endParaRPr lang="en-IN" sz="1800" b="0" strike="noStrike" spc="-1">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ttl key / pttl key</a:t>
            </a: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a:t>
            </a: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expire key &amp; persist key</a:t>
            </a: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expire key &amp; persist key</a:t>
            </a:r>
            <a:endParaRPr lang="en-IN" sz="4000" b="0" strike="noStrike" spc="-1">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mset key, msetnx key &amp; mget key</a:t>
            </a: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msetnx &amp; mget</a:t>
            </a:r>
            <a:endParaRPr lang="en-IN" sz="4000" b="0" strike="noStrike" spc="-1" dirty="0">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 server:2 linux user:2 administrator password:2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msetnx server:3 windows2020 host:1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mget user:1 password:1 user:2 password:2 user:3 password:3</a:t>
            </a:r>
            <a:endParaRPr lang="en-IN" sz="1800" b="0" strike="noStrike" spc="-1" dirty="0">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127448" y="2362320"/>
            <a:ext cx="936439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incr key, incrby key &amp; incrbyfloat key</a:t>
            </a: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decr key &amp; decrby key</a:t>
            </a: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append key , strlen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type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67408" y="2362320"/>
            <a:ext cx="1036915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copy key, move key, del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exists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207720" y="2362320"/>
            <a:ext cx="1164892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rename key, renamenx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randomkey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a:t>
            </a:r>
            <a:r>
              <a:rPr lang="en-IN" sz="4000" b="0" strike="noStrike" spc="-1" dirty="0" err="1">
                <a:solidFill>
                  <a:srgbClr val="F7C120"/>
                </a:solidFill>
                <a:latin typeface="Open Sans"/>
                <a:ea typeface="DejaVu Sans"/>
              </a:rPr>
              <a:t>renamenx</a:t>
            </a:r>
            <a:r>
              <a:rPr lang="en-IN" sz="4000" b="0" strike="noStrike" spc="-1" dirty="0">
                <a:solidFill>
                  <a:srgbClr val="F7C120"/>
                </a:solidFill>
                <a:latin typeface="Open Sans"/>
                <a:ea typeface="DejaVu Sans"/>
              </a:rPr>
              <a:t> &amp; randomkey</a:t>
            </a:r>
            <a:endParaRPr lang="en-IN" sz="4000" b="0" strike="noStrike" spc="-1" dirty="0">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renamenx</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randomkey</a:t>
            </a:r>
            <a:endParaRPr lang="en-IN" sz="1800" b="0" strike="noStrike" spc="-1" dirty="0">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lpush key &amp; rpush key</a:t>
            </a: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rpush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lindex key &amp; lrange key</a:t>
            </a: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gedit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gedit redis.conf</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rgbClr val="000000"/>
                </a:solidFill>
                <a:latin typeface="Arial"/>
              </a:rPr>
              <a:t>Redis is able to start without a configuration file using a built-in default configuration. </a:t>
            </a:r>
            <a:r>
              <a:rPr lang="en-IN" sz="1800" b="0" strike="noStrike" spc="-1" dirty="0">
                <a:solidFill>
                  <a:srgbClr val="000000"/>
                </a:solidFill>
                <a:latin typeface="Open Sans"/>
                <a:ea typeface="Open Sans"/>
              </a:rPr>
              <a:t>To change IP/databases/port </a:t>
            </a:r>
            <a:r>
              <a:rPr lang="en-IN" sz="1800" b="1" strike="noStrike" spc="-1" dirty="0">
                <a:solidFill>
                  <a:srgbClr val="000000"/>
                </a:solidFill>
                <a:latin typeface="Open Sans"/>
                <a:ea typeface="Open Sans"/>
              </a:rPr>
              <a:t>edit redis.conf file.</a:t>
            </a:r>
          </a:p>
          <a:p>
            <a:pPr algn="just">
              <a:lnSpc>
                <a:spcPct val="100000"/>
              </a:lnSpc>
            </a:pPr>
            <a:endParaRPr lang="en-IN" spc="-1" dirty="0">
              <a:solidFill>
                <a:srgbClr val="000000"/>
              </a:solidFill>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redis.conf</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cxnSp>
        <p:nvCxnSpPr>
          <p:cNvPr id="2" name="Straight Arrow Connector 1">
            <a:extLst>
              <a:ext uri="{FF2B5EF4-FFF2-40B4-BE49-F238E27FC236}">
                <a16:creationId xmlns:a16="http://schemas.microsoft.com/office/drawing/2014/main" id="{2404C757-A01F-2BB3-6D14-8AB967632B0E}"/>
              </a:ext>
            </a:extLst>
          </p:cNvPr>
          <p:cNvCxnSpPr>
            <a:cxnSpLocks/>
          </p:cNvCxnSpPr>
          <p:nvPr/>
        </p:nvCxnSpPr>
        <p:spPr>
          <a:xfrm>
            <a:off x="5233675"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stomShape 1">
            <a:extLst>
              <a:ext uri="{FF2B5EF4-FFF2-40B4-BE49-F238E27FC236}">
                <a16:creationId xmlns:a16="http://schemas.microsoft.com/office/drawing/2014/main" id="{0EE9E165-E5C2-CDAC-16DE-F11BCDC874E4}"/>
              </a:ext>
            </a:extLst>
          </p:cNvPr>
          <p:cNvSpPr/>
          <p:nvPr/>
        </p:nvSpPr>
        <p:spPr>
          <a:xfrm>
            <a:off x="246600" y="3559045"/>
            <a:ext cx="11610040" cy="202987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lnSpc>
                <a:spcPct val="100000"/>
              </a:lnSpc>
              <a:buClr>
                <a:srgbClr val="000000"/>
              </a:buClr>
              <a:buFont typeface="Arial" panose="020B0604020202020204" pitchFamily="34" charset="0"/>
              <a:buChar char="•"/>
            </a:pPr>
            <a:r>
              <a:rPr lang="en-IN" sz="1800" b="0" strike="noStrike" spc="-1" dirty="0">
                <a:solidFill>
                  <a:srgbClr val="757575"/>
                </a:solidFill>
                <a:latin typeface="Arial"/>
                <a:ea typeface="DejaVu Sans"/>
              </a:rPr>
              <a:t>bind 192.168.0.5</a:t>
            </a:r>
          </a:p>
          <a:p>
            <a:pPr marL="309510" indent="-285750">
              <a:lnSpc>
                <a:spcPct val="100000"/>
              </a:lnSpc>
              <a:buClr>
                <a:srgbClr val="000000"/>
              </a:buClr>
              <a:buFont typeface="Arial" panose="020B0604020202020204" pitchFamily="34" charset="0"/>
              <a:buChar char="•"/>
            </a:pPr>
            <a:endParaRPr lang="en-IN" b="0" strike="noStrike" spc="-1" dirty="0">
              <a:latin typeface="Consolas" panose="020B0609020204030204" pitchFamily="49" charset="0"/>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#protected-node yes</a:t>
            </a:r>
          </a:p>
          <a:p>
            <a:pPr marL="23760">
              <a:lnSpc>
                <a:spcPct val="100000"/>
              </a:lnSpc>
              <a:buClr>
                <a:srgbClr val="000000"/>
              </a:buClr>
            </a:pPr>
            <a:r>
              <a:rPr lang="en-IN" spc="-1" dirty="0">
                <a:solidFill>
                  <a:srgbClr val="757575"/>
                </a:solidFill>
                <a:latin typeface="Arial"/>
              </a:rPr>
              <a:t>    protected-node no</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#databases 16</a:t>
            </a:r>
          </a:p>
          <a:p>
            <a:pPr marL="23760">
              <a:lnSpc>
                <a:spcPct val="100000"/>
              </a:lnSpc>
              <a:buClr>
                <a:srgbClr val="000000"/>
              </a:buClr>
            </a:pPr>
            <a:r>
              <a:rPr lang="en-IN" spc="-1" dirty="0">
                <a:solidFill>
                  <a:srgbClr val="757575"/>
                </a:solidFill>
                <a:latin typeface="Arial"/>
              </a:rPr>
              <a:t>    databases 26</a:t>
            </a:r>
          </a:p>
        </p:txBody>
      </p:sp>
    </p:spTree>
    <p:extLst>
      <p:ext uri="{BB962C8B-B14F-4D97-AF65-F5344CB8AC3E}">
        <p14:creationId xmlns:p14="http://schemas.microsoft.com/office/powerpoint/2010/main" val="77433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lset key &amp; linsert key</a:t>
            </a: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lpop key &amp; rpop key</a:t>
            </a: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llen key &amp; lrem key</a:t>
            </a: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lpos key</a:t>
            </a: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lpos</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hset key, hsetnx key &amp; hget key</a:t>
            </a: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276872"/>
            <a:ext cx="11693880" cy="13527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sz="1600"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z="1800" b="0" strike="noStrike" spc="-1" dirty="0">
                <a:solidFill>
                  <a:srgbClr val="757575"/>
                </a:solidFill>
                <a:latin typeface="Arial"/>
                <a:ea typeface="DejaVu Sans"/>
              </a:rPr>
              <a:t>saleel@saleel-Latitude-E6430:~$</a:t>
            </a:r>
            <a:r>
              <a:rPr lang="en-IN" sz="1800" b="0" strike="noStrike" spc="-1" dirty="0">
                <a:solidFill>
                  <a:srgbClr val="528693"/>
                </a:solidFill>
                <a:latin typeface="Consolas" panose="020B0609020204030204" pitchFamily="49" charset="0"/>
                <a:ea typeface="Tahoma"/>
              </a:rPr>
              <a:t>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a:t>
            </a:r>
            <a:endParaRPr lang="en-IN" sz="1600" spc="-1" dirty="0">
              <a:solidFill>
                <a:srgbClr val="92D050"/>
              </a:solidFill>
              <a:latin typeface="Consolas" panose="020B0609020204030204" pitchFamily="49" charset="0"/>
              <a:ea typeface="Tahoma"/>
            </a:endParaRPr>
          </a:p>
          <a:p>
            <a:pPr>
              <a:lnSpc>
                <a:spcPct val="100000"/>
              </a:lnSpc>
            </a:pPr>
            <a:endParaRPr lang="en-IN" sz="600" b="0" strike="noStrike" spc="-1" dirty="0">
              <a:latin typeface="Consolas" panose="020B0609020204030204" pitchFamily="49" charset="0"/>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sz="1600" b="0" strike="noStrike" spc="-1" dirty="0">
                <a:solidFill>
                  <a:srgbClr val="92D050"/>
                </a:solidFill>
                <a:latin typeface="Consolas" panose="020B0609020204030204" pitchFamily="49" charset="0"/>
                <a:ea typeface="Tahoma"/>
              </a:rPr>
              <a:t>//</a:t>
            </a:r>
            <a:r>
              <a:rPr lang="en-IN" sz="1600" b="0" strike="noStrike" spc="-1" dirty="0">
                <a:solidFill>
                  <a:srgbClr val="528693"/>
                </a:solidFill>
                <a:latin typeface="Consolas" panose="020B0609020204030204" pitchFamily="49" charset="0"/>
                <a:ea typeface="Tahoma"/>
              </a:rPr>
              <a:t> </a:t>
            </a:r>
            <a:r>
              <a:rPr lang="en-IN" sz="1600" b="0" strike="noStrike" spc="-1" dirty="0">
                <a:solidFill>
                  <a:srgbClr val="92D050"/>
                </a:solidFill>
                <a:latin typeface="Consolas" panose="020B0609020204030204" pitchFamily="49" charset="0"/>
                <a:ea typeface="Tahoma"/>
              </a:rPr>
              <a:t>redis-cli is the Redis command line interface</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3888375"/>
            <a:ext cx="11693880" cy="2060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 To change IP/databases/port </a:t>
            </a:r>
            <a:r>
              <a:rPr lang="en-IN" sz="1800" b="1" strike="noStrike" spc="-1" dirty="0">
                <a:solidFill>
                  <a:srgbClr val="000000"/>
                </a:solidFill>
                <a:latin typeface="Open Sans"/>
                <a:ea typeface="Open Sans"/>
              </a:rPr>
              <a:t>edit redis.conf file.</a:t>
            </a:r>
          </a:p>
          <a:p>
            <a:pPr marL="285840" indent="-262080">
              <a:lnSpc>
                <a:spcPct val="100000"/>
              </a:lnSpc>
              <a:buClr>
                <a:srgbClr val="000000"/>
              </a:buClr>
              <a:buFont typeface="Arial"/>
              <a:buChar char="•"/>
            </a:pPr>
            <a:endParaRPr lang="en-IN" sz="6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58514" y="1114016"/>
            <a:ext cx="3113096"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093296"/>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ea typeface="DejaVu Sans"/>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a:t>
            </a:r>
            <a:r>
              <a:rPr lang="en-IN" sz="1800" b="0" strike="noStrike" spc="-1" dirty="0" err="1">
                <a:solidFill>
                  <a:srgbClr val="FF5733"/>
                </a:solidFill>
                <a:latin typeface="Consolas"/>
                <a:ea typeface="SimSun"/>
              </a:rPr>
              <a:t>incr</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cnt</a:t>
            </a:r>
            <a:endParaRPr lang="en-IN" sz="1800" b="0" strike="noStrike" spc="-1" dirty="0">
              <a:latin typeface="Arial"/>
            </a:endParaRPr>
          </a:p>
        </p:txBody>
      </p:sp>
      <p:sp>
        <p:nvSpPr>
          <p:cNvPr id="107" name="CustomShape 8"/>
          <p:cNvSpPr/>
          <p:nvPr/>
        </p:nvSpPr>
        <p:spPr>
          <a:xfrm>
            <a:off x="5591944" y="5868672"/>
            <a:ext cx="5787432"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solidFill>
                  <a:srgbClr val="000000"/>
                </a:solidFill>
                <a:latin typeface="Arial"/>
                <a:ea typeface="DejaVu Sans"/>
              </a:rPr>
              <a:t>-r</a:t>
            </a:r>
            <a:r>
              <a:rPr lang="en-IN" sz="1800" b="1" strike="noStrike" spc="-1" dirty="0">
                <a:solidFill>
                  <a:srgbClr val="000000"/>
                </a:solidFill>
                <a:latin typeface="Arial"/>
                <a:ea typeface="DejaVu Sans"/>
              </a:rPr>
              <a:t> &lt;count&gt;</a:t>
            </a:r>
            <a:r>
              <a:rPr lang="en-IN" sz="1800" b="0" strike="noStrike" spc="-1" dirty="0">
                <a:solidFill>
                  <a:srgbClr val="000000"/>
                </a:solidFill>
                <a:latin typeface="Arial"/>
                <a:ea typeface="DejaVu Sans"/>
              </a:rPr>
              <a:t>, means how many times to run a command.</a:t>
            </a:r>
            <a:endParaRPr lang="en-IN" sz="18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grpSp>
        <p:nvGrpSpPr>
          <p:cNvPr id="17" name="Group 16">
            <a:extLst>
              <a:ext uri="{FF2B5EF4-FFF2-40B4-BE49-F238E27FC236}">
                <a16:creationId xmlns:a16="http://schemas.microsoft.com/office/drawing/2014/main" id="{E1B8BAC6-792D-5343-0080-CA0290511C56}"/>
              </a:ext>
            </a:extLst>
          </p:cNvPr>
          <p:cNvGrpSpPr/>
          <p:nvPr/>
        </p:nvGrpSpPr>
        <p:grpSpPr>
          <a:xfrm>
            <a:off x="5214125" y="1348088"/>
            <a:ext cx="4194244" cy="2540287"/>
            <a:chOff x="5214124" y="1348088"/>
            <a:chExt cx="4338260" cy="2540287"/>
          </a:xfrm>
        </p:grpSpPr>
        <p:cxnSp>
          <p:nvCxnSpPr>
            <p:cNvPr id="7" name="Straight Arrow Connector 6">
              <a:extLst>
                <a:ext uri="{FF2B5EF4-FFF2-40B4-BE49-F238E27FC236}">
                  <a16:creationId xmlns:a16="http://schemas.microsoft.com/office/drawing/2014/main" id="{212509E3-B622-4344-00D8-8F1DA76D691D}"/>
                </a:ext>
              </a:extLst>
            </p:cNvPr>
            <p:cNvCxnSpPr>
              <a:cxnSpLocks/>
            </p:cNvCxnSpPr>
            <p:nvPr/>
          </p:nvCxnSpPr>
          <p:spPr>
            <a:xfrm>
              <a:off x="5231904"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78C103-A006-7077-89A3-16906AF2368E}"/>
                </a:ext>
              </a:extLst>
            </p:cNvPr>
            <p:cNvCxnSpPr>
              <a:cxnSpLocks/>
            </p:cNvCxnSpPr>
            <p:nvPr/>
          </p:nvCxnSpPr>
          <p:spPr>
            <a:xfrm>
              <a:off x="5214124" y="1348088"/>
              <a:ext cx="43382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65C137-067E-4120-D480-ACF700299EFC}"/>
                </a:ext>
              </a:extLst>
            </p:cNvPr>
            <p:cNvCxnSpPr>
              <a:cxnSpLocks/>
            </p:cNvCxnSpPr>
            <p:nvPr/>
          </p:nvCxnSpPr>
          <p:spPr>
            <a:xfrm>
              <a:off x="9535999" y="1348088"/>
              <a:ext cx="0" cy="25402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55B68A5A-6B18-B8AE-E205-9FE363D90205}"/>
              </a:ext>
            </a:extLst>
          </p:cNvPr>
          <p:cNvCxnSpPr>
            <a:cxnSpLocks/>
          </p:cNvCxnSpPr>
          <p:nvPr/>
        </p:nvCxnSpPr>
        <p:spPr>
          <a:xfrm>
            <a:off x="8667968" y="3888375"/>
            <a:ext cx="15536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569360-F497-0F20-7067-AD02105DE743}"/>
              </a:ext>
            </a:extLst>
          </p:cNvPr>
          <p:cNvCxnSpPr>
            <a:cxnSpLocks/>
          </p:cNvCxnSpPr>
          <p:nvPr/>
        </p:nvCxnSpPr>
        <p:spPr>
          <a:xfrm>
            <a:off x="868828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BD564-36AE-0211-606D-9D739A7107ED}"/>
              </a:ext>
            </a:extLst>
          </p:cNvPr>
          <p:cNvCxnSpPr>
            <a:cxnSpLocks/>
          </p:cNvCxnSpPr>
          <p:nvPr/>
        </p:nvCxnSpPr>
        <p:spPr>
          <a:xfrm>
            <a:off x="940836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32BC39-CF0B-4490-41F4-1B548E50C084}"/>
              </a:ext>
            </a:extLst>
          </p:cNvPr>
          <p:cNvCxnSpPr>
            <a:cxnSpLocks/>
          </p:cNvCxnSpPr>
          <p:nvPr/>
        </p:nvCxnSpPr>
        <p:spPr>
          <a:xfrm>
            <a:off x="10200456"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hmset key &amp; hmget key</a:t>
            </a: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As per Redis 4.0.0, HMSET is considered deprecated.</a:t>
            </a:r>
            <a:endParaRPr lang="en-IN" sz="1800" b="0" strike="noStrike" spc="-1" dirty="0">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hkeys key, hvals key &amp; hgetall key</a:t>
            </a: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hkeys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hvals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hgetall customer:2</a:t>
            </a:r>
            <a:endParaRPr lang="en-IN" sz="1800" b="0" strike="noStrike" spc="-1" dirty="0">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hincrby key &amp; hincrbyfloat key</a:t>
            </a: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43884" y="2362320"/>
            <a:ext cx="1180931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hdel key, hlen key, hexists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hrandfield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Sets</a:t>
            </a: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select database</a:t>
            </a: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29547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sadd, smembers, sismember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scard</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sunion, sinter and sdiff</a:t>
            </a: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28251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sunionstore, sinterstore and sdiffstore</a:t>
            </a: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sunionstore, sinterstore &amp; sdiffstore</a:t>
            </a:r>
            <a:endParaRPr lang="en-IN" sz="4000" b="0" strike="noStrike" spc="-1" dirty="0">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smove, srem &amp; srandmember</a:t>
            </a: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Sorted Sets</a:t>
            </a: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zadd</a:t>
            </a: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16  </a:t>
            </a:r>
            <a:r>
              <a:rPr lang="en-IN" sz="1600" b="0" strike="noStrike" spc="-1" dirty="0">
                <a:solidFill>
                  <a:srgbClr val="BBE33D"/>
                </a:solidFill>
                <a:latin typeface="Consolas"/>
                <a:ea typeface="SimSun"/>
              </a:rPr>
              <a:t>//(error) ERR DB index is out of range</a:t>
            </a:r>
            <a:endParaRPr lang="en-IN" sz="16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echo</a:t>
            </a:r>
            <a:r>
              <a:rPr lang="en-IN" sz="1800" b="0" strike="noStrike" spc="-1" dirty="0">
                <a:solidFill>
                  <a:srgbClr val="808080"/>
                </a:solidFill>
                <a:latin typeface="Consolas"/>
                <a:ea typeface="SimSun"/>
              </a:rPr>
              <a:t> </a:t>
            </a:r>
            <a:r>
              <a:rPr lang="en-IN" sz="1800" b="0" strike="noStrike" spc="-1" dirty="0">
                <a:solidFill>
                  <a:srgbClr val="FF5733"/>
                </a:solidFill>
                <a:latin typeface="Consolas"/>
                <a:ea typeface="SimSun"/>
              </a:rPr>
              <a:t>"Hello World!"</a:t>
            </a:r>
            <a:endParaRPr lang="en-IN" sz="1800" b="0" strike="noStrike" spc="-1" dirty="0">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select DB</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zrange and zrevrange</a:t>
            </a: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zrangebyscore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zrevrangebyscore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zrank, zrevrank and zscore</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 zmscore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zrank, zrevrank &amp; zscore, zmscore</a:t>
            </a:r>
            <a:endParaRPr lang="en-IN" sz="4000" b="0" strike="noStrike" spc="-1" dirty="0">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zmscore game:1 saleel sharmin</a:t>
            </a:r>
            <a:endParaRPr lang="en-IN" sz="1800" b="0" strike="noStrike" spc="-1" dirty="0">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zcount, zrem, zrandmember</a:t>
            </a: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zcount, zrem, zrandmember</a:t>
            </a:r>
            <a:endParaRPr lang="en-IN" sz="4000" b="0" strike="noStrike" spc="-1" dirty="0">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zunion, zinter and zdiff</a:t>
            </a: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flushdb and flushall</a:t>
            </a: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EVAL script</a:t>
            </a: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KEYS[1],KEYS[2],KEYS[3])" 3 a b c</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redis.call('zrank',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pub/sub</a:t>
            </a: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 key</a:t>
            </a: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geo</a:t>
            </a: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geoadd and geohash</a:t>
            </a: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geoadd &amp; </a:t>
            </a:r>
            <a:r>
              <a:rPr lang="en-IN" sz="4000" b="0" strike="noStrike" spc="-1" dirty="0" err="1">
                <a:solidFill>
                  <a:srgbClr val="F7C120"/>
                </a:solidFill>
                <a:latin typeface="Open Sans"/>
                <a:ea typeface="DejaVu Sans"/>
              </a:rPr>
              <a:t>goehash</a:t>
            </a:r>
            <a:endParaRPr lang="en-IN" sz="4000" b="0" strike="noStrike" spc="-1" dirty="0">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geoadd maps 76.680000 12.120000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74.629997 24.879999 </a:t>
            </a:r>
            <a:r>
              <a:rPr lang="en-IN" sz="1800" b="0" strike="noStrike" spc="-1" dirty="0" err="1">
                <a:solidFill>
                  <a:srgbClr val="FF5733"/>
                </a:solidFill>
                <a:latin typeface="Consolas"/>
                <a:ea typeface="SimSun"/>
              </a:rPr>
              <a:t>chittorgarh</a:t>
            </a:r>
            <a:r>
              <a:rPr lang="en-IN" sz="1800" b="0" strike="noStrike" spc="-1" dirty="0">
                <a:solidFill>
                  <a:srgbClr val="FF5733"/>
                </a:solidFill>
                <a:latin typeface="Consolas"/>
                <a:ea typeface="SimSun"/>
              </a:rPr>
              <a:t> 73.856255 18.516726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73.192635 22.310696 </a:t>
            </a:r>
            <a:r>
              <a:rPr lang="en-IN" sz="1800" b="0" strike="noStrike" spc="-1" dirty="0" err="1">
                <a:solidFill>
                  <a:srgbClr val="FF5733"/>
                </a:solidFill>
                <a:latin typeface="Consolas"/>
                <a:ea typeface="SimSun"/>
              </a:rPr>
              <a:t>baroda</a:t>
            </a:r>
            <a:r>
              <a:rPr lang="en-IN" sz="1800" b="0" strike="noStrike" spc="-1" dirty="0">
                <a:solidFill>
                  <a:srgbClr val="FF5733"/>
                </a:solidFill>
                <a:latin typeface="Consolas"/>
                <a:ea typeface="SimSun"/>
              </a:rPr>
              <a:t> 72.831062 21.170240 </a:t>
            </a:r>
            <a:r>
              <a:rPr lang="en-IN" sz="1800" b="0" strike="noStrike" spc="-1" dirty="0" err="1">
                <a:solidFill>
                  <a:srgbClr val="FF5733"/>
                </a:solidFill>
                <a:latin typeface="Consolas"/>
                <a:ea typeface="SimSun"/>
              </a:rPr>
              <a:t>surat</a:t>
            </a:r>
            <a:r>
              <a:rPr lang="en-IN" sz="1800" b="0" strike="noStrike" spc="-1" dirty="0">
                <a:solidFill>
                  <a:srgbClr val="FF5733"/>
                </a:solidFill>
                <a:latin typeface="Consolas"/>
                <a:ea typeface="SimSun"/>
              </a:rPr>
              <a:t> 72.998199 21.705723 </a:t>
            </a:r>
            <a:r>
              <a:rPr lang="en-IN" sz="1800" b="0" strike="noStrike" spc="-1" dirty="0" err="1">
                <a:solidFill>
                  <a:srgbClr val="FF5733"/>
                </a:solidFill>
                <a:latin typeface="Consolas"/>
                <a:ea typeface="SimSun"/>
              </a:rPr>
              <a:t>bharuch</a:t>
            </a:r>
            <a:r>
              <a:rPr lang="en-IN" sz="1800" b="0" strike="noStrike" spc="-1" dirty="0">
                <a:solidFill>
                  <a:srgbClr val="FF5733"/>
                </a:solidFill>
                <a:latin typeface="Consolas"/>
                <a:ea typeface="SimSun"/>
              </a:rPr>
              <a:t> 72.948936 22.554029 </a:t>
            </a:r>
            <a:r>
              <a:rPr lang="en-IN" sz="1800" b="0" strike="noStrike" spc="-1" dirty="0" err="1">
                <a:solidFill>
                  <a:srgbClr val="FF5733"/>
                </a:solidFill>
                <a:latin typeface="Consolas"/>
                <a:ea typeface="SimSun"/>
              </a:rPr>
              <a:t>anand</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geohash maps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baroda</a:t>
            </a:r>
            <a:endParaRPr lang="en-IN" sz="1800" b="0" strike="noStrike" spc="-1" dirty="0">
              <a:latin typeface="Arial"/>
            </a:endParaRPr>
          </a:p>
          <a:p>
            <a:pPr>
              <a:lnSpc>
                <a:spcPct val="150000"/>
              </a:lnSpc>
            </a:pPr>
            <a:endParaRPr lang="en-IN" sz="1800" b="0" strike="noStrike" spc="-1" dirty="0">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transcation</a:t>
            </a: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monitor</a:t>
            </a: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a:t>
            </a:r>
            <a:r>
              <a:rPr lang="en-IN" sz="1800" b="0" strike="noStrike" spc="-1" dirty="0" err="1">
                <a:solidFill>
                  <a:srgbClr val="528693"/>
                </a:solidFill>
                <a:latin typeface="Consolas"/>
                <a:ea typeface="Tahoma"/>
              </a:rPr>
              <a:t>redis</a:t>
            </a:r>
            <a:r>
              <a:rPr lang="en-IN" sz="1800" b="0" strike="noStrike" spc="-1" dirty="0">
                <a:solidFill>
                  <a:srgbClr val="528693"/>
                </a:solidFill>
                <a:latin typeface="Consolas"/>
                <a:ea typeface="Tahoma"/>
              </a:rPr>
              <a:t>-cli monitor</a:t>
            </a:r>
            <a:endParaRPr lang="en-IN" sz="1800" b="0" strike="noStrike" spc="-1" dirty="0">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err="1">
                <a:solidFill>
                  <a:srgbClr val="C2185B"/>
                </a:solidFill>
                <a:latin typeface="Arial"/>
                <a:ea typeface="DejaVu Sans"/>
              </a:rPr>
              <a:t>redis</a:t>
            </a:r>
            <a:r>
              <a:rPr lang="en-IN" sz="2200" b="0" strike="noStrike" spc="-1" dirty="0">
                <a:solidFill>
                  <a:srgbClr val="C2185B"/>
                </a:solidFill>
                <a:latin typeface="Arial"/>
                <a:ea typeface="DejaVu Sans"/>
              </a:rPr>
              <a:t>-cli --csv -h 127.0.0.1 -p 6379 -n 3  hgetall cust:2 &gt;&gt; customer</a:t>
            </a:r>
            <a:endParaRPr lang="en-IN" sz="2200" b="0" strike="noStrike" spc="-1" dirty="0">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38404</TotalTime>
  <Words>8275</Words>
  <Application>Microsoft Office PowerPoint</Application>
  <PresentationFormat>Widescreen</PresentationFormat>
  <Paragraphs>1062</Paragraphs>
  <Slides>120</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120</vt:i4>
      </vt:variant>
    </vt:vector>
  </HeadingPairs>
  <TitlesOfParts>
    <vt:vector size="141" baseType="lpstr">
      <vt:lpstr>SimSun</vt:lpstr>
      <vt:lpstr>-apple-system</vt:lpstr>
      <vt:lpstr>Arial</vt:lpstr>
      <vt:lpstr>Bookman Old Style</vt:lpstr>
      <vt:lpstr>Calibri</vt:lpstr>
      <vt:lpstr>Consolas</vt:lpstr>
      <vt:lpstr>Courier New</vt:lpstr>
      <vt:lpstr>DejaVu Sans</vt:lpstr>
      <vt:lpstr>Gill Sans MT</vt:lpstr>
      <vt:lpstr>Monospace</vt:lpstr>
      <vt:lpstr>Open Sans</vt:lpstr>
      <vt:lpstr>Segoe Print</vt:lpstr>
      <vt:lpstr>Segoe UI</vt:lpstr>
      <vt:lpstr>Segoe UI Light</vt:lpstr>
      <vt:lpstr>Source Code Pro</vt:lpstr>
      <vt:lpstr>StarSymbol</vt:lpstr>
      <vt:lpstr>Tahoma</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8795</cp:revision>
  <dcterms:created xsi:type="dcterms:W3CDTF">2015-10-09T06:09:34Z</dcterms:created>
  <dcterms:modified xsi:type="dcterms:W3CDTF">2024-06-13T07:19:45Z</dcterms:modified>
</cp:coreProperties>
</file>