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5"/>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80" r:id="rId333"/>
    <p:sldId id="1176" r:id="rId334"/>
    <p:sldId id="1181" r:id="rId335"/>
    <p:sldId id="1141" r:id="rId336"/>
    <p:sldId id="1171" r:id="rId337"/>
    <p:sldId id="801" r:id="rId338"/>
    <p:sldId id="1170" r:id="rId339"/>
    <p:sldId id="744" r:id="rId340"/>
    <p:sldId id="746" r:id="rId341"/>
    <p:sldId id="1186" r:id="rId342"/>
    <p:sldId id="1174" r:id="rId343"/>
    <p:sldId id="1175" r:id="rId344"/>
    <p:sldId id="1183" r:id="rId345"/>
    <p:sldId id="1188" r:id="rId346"/>
    <p:sldId id="1187" r:id="rId347"/>
    <p:sldId id="1184" r:id="rId348"/>
    <p:sldId id="1185" r:id="rId349"/>
    <p:sldId id="745" r:id="rId350"/>
    <p:sldId id="747" r:id="rId351"/>
    <p:sldId id="835" r:id="rId352"/>
    <p:sldId id="686" r:id="rId353"/>
    <p:sldId id="685" r:id="rId354"/>
    <p:sldId id="957" r:id="rId355"/>
    <p:sldId id="719" r:id="rId356"/>
    <p:sldId id="720" r:id="rId357"/>
    <p:sldId id="715" r:id="rId358"/>
    <p:sldId id="716" r:id="rId359"/>
    <p:sldId id="717" r:id="rId360"/>
    <p:sldId id="872" r:id="rId361"/>
    <p:sldId id="721" r:id="rId362"/>
    <p:sldId id="722" r:id="rId363"/>
    <p:sldId id="718" r:id="rId364"/>
    <p:sldId id="723" r:id="rId365"/>
    <p:sldId id="724" r:id="rId366"/>
    <p:sldId id="749" r:id="rId367"/>
    <p:sldId id="915" r:id="rId368"/>
    <p:sldId id="750" r:id="rId369"/>
    <p:sldId id="810" r:id="rId370"/>
    <p:sldId id="811" r:id="rId371"/>
    <p:sldId id="812" r:id="rId372"/>
    <p:sldId id="725" r:id="rId373"/>
    <p:sldId id="726" r:id="rId374"/>
    <p:sldId id="727" r:id="rId375"/>
    <p:sldId id="728" r:id="rId376"/>
    <p:sldId id="781" r:id="rId377"/>
    <p:sldId id="730" r:id="rId378"/>
    <p:sldId id="775" r:id="rId379"/>
    <p:sldId id="734" r:id="rId380"/>
    <p:sldId id="735" r:id="rId381"/>
    <p:sldId id="738" r:id="rId382"/>
    <p:sldId id="774" r:id="rId383"/>
    <p:sldId id="737" r:id="rId384"/>
    <p:sldId id="740" r:id="rId385"/>
    <p:sldId id="1172" r:id="rId386"/>
    <p:sldId id="1173" r:id="rId387"/>
    <p:sldId id="968" r:id="rId388"/>
    <p:sldId id="969" r:id="rId389"/>
    <p:sldId id="427" r:id="rId390"/>
    <p:sldId id="688" r:id="rId391"/>
    <p:sldId id="689" r:id="rId392"/>
    <p:sldId id="731" r:id="rId393"/>
    <p:sldId id="732" r:id="rId394"/>
    <p:sldId id="758" r:id="rId395"/>
    <p:sldId id="759" r:id="rId396"/>
    <p:sldId id="916" r:id="rId397"/>
    <p:sldId id="917" r:id="rId398"/>
    <p:sldId id="840" r:id="rId399"/>
    <p:sldId id="841" r:id="rId400"/>
    <p:sldId id="939" r:id="rId401"/>
    <p:sldId id="766" r:id="rId402"/>
    <p:sldId id="767" r:id="rId403"/>
    <p:sldId id="776" r:id="rId404"/>
    <p:sldId id="752" r:id="rId405"/>
    <p:sldId id="753" r:id="rId406"/>
    <p:sldId id="764" r:id="rId407"/>
    <p:sldId id="765" r:id="rId408"/>
    <p:sldId id="874" r:id="rId409"/>
    <p:sldId id="946" r:id="rId410"/>
    <p:sldId id="777" r:id="rId411"/>
    <p:sldId id="762" r:id="rId412"/>
    <p:sldId id="763" r:id="rId413"/>
    <p:sldId id="769" r:id="rId414"/>
    <p:sldId id="770" r:id="rId415"/>
    <p:sldId id="873" r:id="rId416"/>
    <p:sldId id="875" r:id="rId417"/>
    <p:sldId id="943" r:id="rId418"/>
    <p:sldId id="755" r:id="rId419"/>
    <p:sldId id="754" r:id="rId420"/>
    <p:sldId id="760" r:id="rId421"/>
    <p:sldId id="952" r:id="rId422"/>
    <p:sldId id="768" r:id="rId423"/>
    <p:sldId id="761" r:id="rId424"/>
    <p:sldId id="861" r:id="rId425"/>
    <p:sldId id="862" r:id="rId426"/>
    <p:sldId id="756" r:id="rId427"/>
    <p:sldId id="771" r:id="rId428"/>
    <p:sldId id="876" r:id="rId429"/>
    <p:sldId id="877" r:id="rId430"/>
    <p:sldId id="778" r:id="rId431"/>
    <p:sldId id="779" r:id="rId432"/>
    <p:sldId id="834" r:id="rId433"/>
    <p:sldId id="780" r:id="rId434"/>
    <p:sldId id="833" r:id="rId435"/>
    <p:sldId id="783" r:id="rId436"/>
    <p:sldId id="880" r:id="rId437"/>
    <p:sldId id="881" r:id="rId438"/>
    <p:sldId id="879" r:id="rId439"/>
    <p:sldId id="866" r:id="rId440"/>
    <p:sldId id="878" r:id="rId441"/>
    <p:sldId id="867" r:id="rId442"/>
    <p:sldId id="868" r:id="rId443"/>
    <p:sldId id="870" r:id="rId444"/>
    <p:sldId id="871" r:id="rId445"/>
    <p:sldId id="869" r:id="rId446"/>
    <p:sldId id="918" r:id="rId447"/>
    <p:sldId id="919" r:id="rId448"/>
    <p:sldId id="920" r:id="rId449"/>
    <p:sldId id="921" r:id="rId450"/>
    <p:sldId id="922" r:id="rId451"/>
    <p:sldId id="923" r:id="rId452"/>
    <p:sldId id="924" r:id="rId453"/>
    <p:sldId id="925" r:id="rId454"/>
    <p:sldId id="926" r:id="rId455"/>
    <p:sldId id="927" r:id="rId456"/>
    <p:sldId id="956" r:id="rId457"/>
    <p:sldId id="885" r:id="rId458"/>
    <p:sldId id="976" r:id="rId459"/>
    <p:sldId id="933" r:id="rId460"/>
    <p:sldId id="954" r:id="rId461"/>
    <p:sldId id="788" r:id="rId462"/>
    <p:sldId id="1071" r:id="rId463"/>
    <p:sldId id="1087" r:id="rId4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9DC8"/>
    <a:srgbClr val="90E183"/>
    <a:srgbClr val="B22251"/>
    <a:srgbClr val="FF1C00"/>
    <a:srgbClr val="FC6F0D"/>
    <a:srgbClr val="036883"/>
    <a:srgbClr val="BAB294"/>
    <a:srgbClr val="DFE1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commentAuthors" Target="commentAuthors.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viewProps" Target="viewProps.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tableStyles" Target="tableStyles.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notesMaster" Target="notesMasters/notesMaster1.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presProps" Target="presProp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theme" Target="theme/theme1.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438</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355</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expr )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identity column</a:t>
            </a:r>
            <a:endParaRPr lang="en-US" dirty="0"/>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428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2115502"/>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1200329"/>
          </a:xfrm>
          <a:prstGeom prst="rect">
            <a:avLst/>
          </a:prstGeom>
        </p:spPr>
        <p:txBody>
          <a:bodyPr wrap="square">
            <a:spAutoFit/>
          </a:bodyPr>
          <a:lstStyle/>
          <a:p>
            <a:r>
              <a:rPr lang="en-US" dirty="0"/>
              <a:t>An identity column that is GENERATED BY DEFAULT will only increment and use the default value on insertions when no explicit value is given. To use the generated default, either specify the DEFAULT keyword when inserting into the identity column, or just leave the identity column out of the insertion column list.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3109079"/>
            <a:ext cx="8842169" cy="3139321"/>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on null as</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identity start with 5 increment by 5,</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2081748"/>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21250790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80904"/>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4277142"/>
            <a:ext cx="8842169"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399" y="2514600"/>
            <a:ext cx="8765969"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replace</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function </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y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2">
                    <a:lumMod val="50000"/>
                  </a:schemeClr>
                </a:solidFill>
                <a:latin typeface="Calibri" panose="020F0502020204030204" pitchFamily="34" charset="0"/>
                <a:cs typeface="Calibri" panose="020F0502020204030204" pitchFamily="34" charset="0"/>
              </a:rPr>
              <a:t>return</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solidFill>
                  <a:srgbClr val="FF1C00"/>
                </a:solidFill>
                <a:latin typeface="Calibri" panose="020F0502020204030204" pitchFamily="34" charset="0"/>
                <a:cs typeface="Calibri" panose="020F0502020204030204" pitchFamily="34" charset="0"/>
              </a:rPr>
              <a:t>deterministic</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p>
          <a:p>
            <a:r>
              <a:rPr lang="en-US" sz="2200" dirty="0">
                <a:solidFill>
                  <a:srgbClr val="00A2E8"/>
                </a:solidFill>
                <a:latin typeface="Calibri" panose="020F0502020204030204" pitchFamily="34" charset="0"/>
                <a:cs typeface="Calibri" panose="020F0502020204030204" pitchFamily="34" charset="0"/>
              </a:rPr>
              <a:t>begin</a:t>
            </a:r>
          </a:p>
          <a:p>
            <a:r>
              <a:rPr lang="en-US" sz="2200" dirty="0">
                <a:latin typeface="Calibri" panose="020F0502020204030204" pitchFamily="34" charset="0"/>
                <a:cs typeface="Calibri" panose="020F0502020204030204" pitchFamily="34" charset="0"/>
              </a:rPr>
              <a:t>	</a:t>
            </a:r>
            <a:r>
              <a:rPr lang="en-US" sz="2200" dirty="0" smtClean="0">
                <a:solidFill>
                  <a:schemeClr val="bg2">
                    <a:lumMod val="50000"/>
                  </a:schemeClr>
                </a:solidFill>
                <a:latin typeface="Calibri" panose="020F0502020204030204" pitchFamily="34" charset="0"/>
                <a:cs typeface="Calibri" panose="020F0502020204030204" pitchFamily="34" charset="0"/>
              </a:rPr>
              <a:t>return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y</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308648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646878"/>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a:t>
            </a:r>
            <a:r>
              <a:rPr lang="en-US" dirty="0" smtClean="0">
                <a:solidFill>
                  <a:schemeClr val="accent2">
                    <a:lumMod val="75000"/>
                  </a:schemeClr>
                </a:solidFill>
              </a:rPr>
              <a:t>GENERTED ALWAYS AS ( expr ) columns</a:t>
            </a:r>
            <a:r>
              <a:rPr lang="en-US" dirty="0">
                <a:solidFill>
                  <a:schemeClr val="accent2">
                    <a:lumMod val="75000"/>
                  </a:schemeClr>
                </a:solidFill>
              </a:rPr>
              <a:t>.</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8" name="TextBox 7"/>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 </a:t>
            </a:r>
            <a:r>
              <a:rPr lang="en-US" sz="3200" b="1" i="1" dirty="0" smtClean="0">
                <a:solidFill>
                  <a:srgbClr val="FFFF00"/>
                </a:solidFill>
                <a:latin typeface="Arial" pitchFamily="34" charset="0"/>
                <a:cs typeface="Arial" pitchFamily="34" charset="0"/>
              </a:rPr>
              <a:t>table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24642" y="1100754"/>
            <a:ext cx="8690758" cy="3416320"/>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Dropping a table removes the table definition from the data dictionary. All rows of the table are no longer accessible.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INDEXES, INTEGRITY CONSTRAINTS and TRIGGERS associated with a table are also dropped.</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VIEWS and PL/SQL program units dependent on a dropped table remain, yet become invalid (not usable).</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All SYNONYMS for a dropped table remain, but return an error when used</a:t>
            </a:r>
            <a:r>
              <a:rPr lang="en-US" dirty="0" smtClean="0">
                <a:solidFill>
                  <a:schemeClr val="accent2">
                    <a:lumMod val="75000"/>
                  </a:schemeClr>
                </a:solidFill>
              </a:rPr>
              <a:t>.</a:t>
            </a:r>
          </a:p>
          <a:p>
            <a:pPr marL="285750" indent="-285750">
              <a:buFont typeface="Arial" panose="020B0604020202020204" pitchFamily="34" charset="0"/>
              <a:buChar char="•"/>
            </a:pPr>
            <a:endParaRPr lang="en-US" dirty="0">
              <a:solidFill>
                <a:schemeClr val="accent2">
                  <a:lumMod val="75000"/>
                </a:schemeClr>
              </a:solidFill>
            </a:endParaRPr>
          </a:p>
          <a:p>
            <a:pPr marL="285750" indent="-285750">
              <a:buFont typeface="Arial" panose="020B0604020202020204" pitchFamily="34" charset="0"/>
              <a:buChar char="•"/>
            </a:pPr>
            <a:r>
              <a:rPr lang="en-US" smtClean="0">
                <a:solidFill>
                  <a:schemeClr val="accent2">
                    <a:lumMod val="75000"/>
                  </a:schemeClr>
                </a:solidFill>
              </a:rPr>
              <a:t>Dropping </a:t>
            </a:r>
            <a:r>
              <a:rPr lang="en-US" dirty="0" smtClean="0">
                <a:solidFill>
                  <a:schemeClr val="accent2">
                    <a:lumMod val="75000"/>
                  </a:schemeClr>
                </a:solidFill>
              </a:rPr>
              <a:t>a temporary table </a:t>
            </a:r>
            <a:endParaRPr lang="en-US" dirty="0">
              <a:solidFill>
                <a:schemeClr val="accent2">
                  <a:lumMod val="75000"/>
                </a:schemeClr>
              </a:solidFill>
            </a:endParaRPr>
          </a:p>
        </p:txBody>
      </p:sp>
      <p:sp>
        <p:nvSpPr>
          <p:cNvPr id="5" name="TextBox 4"/>
          <p:cNvSpPr txBox="1"/>
          <p:nvPr/>
        </p:nvSpPr>
        <p:spPr>
          <a:xfrm>
            <a:off x="228600" y="685800"/>
            <a:ext cx="2547492" cy="400110"/>
          </a:xfrm>
          <a:prstGeom prst="rect">
            <a:avLst/>
          </a:prstGeom>
          <a:noFill/>
        </p:spPr>
        <p:txBody>
          <a:bodyPr wrap="none" rtlCol="0">
            <a:spAutoFit/>
          </a:bodyPr>
          <a:lstStyle/>
          <a:p>
            <a:r>
              <a:rPr lang="en-US" sz="2000" dirty="0" smtClean="0">
                <a:solidFill>
                  <a:srgbClr val="FF0000"/>
                </a:solidFill>
              </a:rPr>
              <a:t>Things to remember:</a:t>
            </a:r>
            <a:endParaRPr lang="en-US" sz="2000" dirty="0">
              <a:solidFill>
                <a:srgbClr val="FF0000"/>
              </a:solidFill>
            </a:endParaRPr>
          </a:p>
        </p:txBody>
      </p:sp>
    </p:spTree>
    <p:extLst>
      <p:ext uri="{BB962C8B-B14F-4D97-AF65-F5344CB8AC3E}">
        <p14:creationId xmlns:p14="http://schemas.microsoft.com/office/powerpoint/2010/main" val="2886067468"/>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flashback table</a:t>
            </a:r>
            <a:endParaRPr lang="en-US" dirty="0"/>
          </a:p>
        </p:txBody>
      </p:sp>
    </p:spTree>
    <p:extLst>
      <p:ext uri="{BB962C8B-B14F-4D97-AF65-F5344CB8AC3E}">
        <p14:creationId xmlns:p14="http://schemas.microsoft.com/office/powerpoint/2010/main" val="2050334866"/>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flashback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FLASHBACK TABLE statement to restore an earlier state of a table in the event of human or application error..</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FLASHBACK TABLE [ schema. ]table [, [ schema. ]table ]... TO BEFORE DROP [ RENAME TO table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52400" y="2321004"/>
            <a:ext cx="8839200" cy="161582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flashback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 </a:t>
            </a:r>
            <a:r>
              <a:rPr lang="en-US" sz="2200" dirty="0">
                <a:solidFill>
                  <a:srgbClr val="00A2E8"/>
                </a:solidFill>
                <a:latin typeface="Calibri" panose="020F0502020204030204" pitchFamily="34" charset="0"/>
                <a:cs typeface="Calibri" panose="020F0502020204030204" pitchFamily="34" charset="0"/>
              </a:rPr>
              <a:t>to before drop </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flashback table </a:t>
            </a:r>
            <a:r>
              <a:rPr lang="en-US" sz="2200" dirty="0">
                <a:solidFill>
                  <a:schemeClr val="accent4">
                    <a:lumMod val="50000"/>
                  </a:schemeClr>
                </a:solidFill>
                <a:latin typeface="Calibri" panose="020F0502020204030204" pitchFamily="34" charset="0"/>
                <a:cs typeface="Calibri" panose="020F0502020204030204" pitchFamily="34" charset="0"/>
              </a:rPr>
              <a:t>employee </a:t>
            </a:r>
            <a:r>
              <a:rPr lang="en-US" sz="2200" dirty="0">
                <a:solidFill>
                  <a:srgbClr val="00A2E8"/>
                </a:solidFill>
                <a:latin typeface="Calibri" panose="020F0502020204030204" pitchFamily="34" charset="0"/>
                <a:cs typeface="Calibri" panose="020F0502020204030204" pitchFamily="34" charset="0"/>
              </a:rPr>
              <a:t>to before drop </a:t>
            </a:r>
            <a:r>
              <a:rPr lang="en-US" sz="2200" dirty="0" smtClean="0">
                <a:solidFill>
                  <a:srgbClr val="00A2E8"/>
                </a:solidFill>
                <a:latin typeface="Calibri" panose="020F0502020204030204" pitchFamily="34" charset="0"/>
                <a:cs typeface="Calibri" panose="020F0502020204030204" pitchFamily="34" charset="0"/>
              </a:rPr>
              <a:t> rename to </a:t>
            </a:r>
            <a:r>
              <a:rPr lang="en-US" sz="2200" dirty="0">
                <a:solidFill>
                  <a:schemeClr val="accent4">
                    <a:lumMod val="50000"/>
                  </a:schemeClr>
                </a:solidFill>
                <a:latin typeface="Calibri" panose="020F0502020204030204" pitchFamily="34" charset="0"/>
                <a:cs typeface="Calibri" panose="020F0502020204030204" pitchFamily="34" charset="0"/>
              </a:rPr>
              <a:t>employee1</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flashback</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BIN$fiqIYfYKSK2ligOZJCuzkw==$0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to before drop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76200" y="4823935"/>
            <a:ext cx="8991600" cy="1200329"/>
          </a:xfrm>
          <a:prstGeom prst="rect">
            <a:avLst/>
          </a:prstGeom>
        </p:spPr>
        <p:txBody>
          <a:bodyPr wrap="square">
            <a:spAutoFit/>
          </a:bodyPr>
          <a:lstStyle/>
          <a:p>
            <a:r>
              <a:rPr lang="en-US" dirty="0">
                <a:solidFill>
                  <a:srgbClr val="049DC8"/>
                </a:solidFill>
                <a:latin typeface="Arial" panose="020B0604020202020204" pitchFamily="34" charset="0"/>
                <a:cs typeface="Arial" panose="020B0604020202020204" pitchFamily="34" charset="0"/>
              </a:rPr>
              <a:t>If you know that the employees table has been dropped multiple times, and you want to retrieve the oldest version, query the USER_RECYLEBIN table to determine the system-generated name, and then use that name in the FLASHBACK TABLE statement.</a:t>
            </a:r>
          </a:p>
        </p:txBody>
      </p:sp>
      <p:grpSp>
        <p:nvGrpSpPr>
          <p:cNvPr id="11" name="Group 10"/>
          <p:cNvGrpSpPr/>
          <p:nvPr/>
        </p:nvGrpSpPr>
        <p:grpSpPr>
          <a:xfrm>
            <a:off x="2419992" y="3839655"/>
            <a:ext cx="2124299" cy="815585"/>
            <a:chOff x="2209800" y="3810000"/>
            <a:chExt cx="2124299" cy="815585"/>
          </a:xfrm>
        </p:grpSpPr>
        <p:cxnSp>
          <p:nvCxnSpPr>
            <p:cNvPr id="9" name="Straight Arrow Connector 8"/>
            <p:cNvCxnSpPr/>
            <p:nvPr/>
          </p:nvCxnSpPr>
          <p:spPr>
            <a:xfrm>
              <a:off x="3276600" y="3810000"/>
              <a:ext cx="0" cy="406569"/>
            </a:xfrm>
            <a:prstGeom prst="straightConnector1">
              <a:avLst/>
            </a:prstGeom>
            <a:ln w="25400">
              <a:solidFill>
                <a:srgbClr val="FF0000"/>
              </a:solidFill>
              <a:headEnd type="arrow" w="med" len="lg"/>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4225475"/>
              <a:ext cx="2124299" cy="400110"/>
            </a:xfrm>
            <a:prstGeom prst="rect">
              <a:avLst/>
            </a:prstGeom>
            <a:noFill/>
          </p:spPr>
          <p:txBody>
            <a:bodyPr wrap="none" rtlCol="0">
              <a:spAutoFit/>
            </a:bodyPr>
            <a:lstStyle/>
            <a:p>
              <a:r>
                <a:rPr lang="en-US" sz="2000" dirty="0" smtClean="0">
                  <a:solidFill>
                    <a:srgbClr val="FF0000"/>
                  </a:solidFill>
                </a:rPr>
                <a:t>recyclebin_name</a:t>
              </a:r>
              <a:endParaRPr lang="en-US" sz="2000" dirty="0">
                <a:solidFill>
                  <a:srgbClr val="FF0000"/>
                </a:solidFill>
              </a:endParaRPr>
            </a:p>
          </p:txBody>
        </p:sp>
      </p:grpSp>
    </p:spTree>
    <p:extLst>
      <p:ext uri="{BB962C8B-B14F-4D97-AF65-F5344CB8AC3E}">
        <p14:creationId xmlns:p14="http://schemas.microsoft.com/office/powerpoint/2010/main" val="346589173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254901792"/>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6343068"/>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900606"/>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24894</TotalTime>
  <Words>27222</Words>
  <Application>Microsoft Office PowerPoint</Application>
  <PresentationFormat>On-screen Show (4:3)</PresentationFormat>
  <Paragraphs>3664</Paragraphs>
  <Slides>463</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463</vt:i4>
      </vt:variant>
    </vt:vector>
  </HeadingPairs>
  <TitlesOfParts>
    <vt:vector size="497"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4914</cp:revision>
  <dcterms:created xsi:type="dcterms:W3CDTF">2015-10-09T06:09:34Z</dcterms:created>
  <dcterms:modified xsi:type="dcterms:W3CDTF">2018-11-28T08:02:35Z</dcterms:modified>
</cp:coreProperties>
</file>