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189" r:id="rId2"/>
    <p:sldId id="1190" r:id="rId3"/>
    <p:sldId id="1191" r:id="rId4"/>
    <p:sldId id="1192" r:id="rId5"/>
    <p:sldId id="1193" r:id="rId6"/>
    <p:sldId id="1194" r:id="rId7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94660"/>
  </p:normalViewPr>
  <p:slideViewPr>
    <p:cSldViewPr>
      <p:cViewPr varScale="1">
        <p:scale>
          <a:sx n="64" d="100"/>
          <a:sy n="64" d="100"/>
        </p:scale>
        <p:origin x="-73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182" y="129046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SQL Commands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153EDC4-CB36-45EB-A136-391B0BA57198}"/>
              </a:ext>
            </a:extLst>
          </p:cNvPr>
          <p:cNvSpPr/>
          <p:nvPr/>
        </p:nvSpPr>
        <p:spPr>
          <a:xfrm>
            <a:off x="406574" y="2991473"/>
            <a:ext cx="10585176" cy="2435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>
                <a:latin typeface="Palatino Linotype" panose="02040502050505030304" pitchFamily="18" charset="0"/>
              </a:rPr>
              <a:t>These SQL commands are mainly categorized into four categories as: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endParaRPr lang="en-US" dirty="0">
              <a:latin typeface="Palatino Linotype" panose="0204050205050503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DDL – Data Definition Language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DML – Data Manipulation Language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DCL – Data Control Language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alatino Linotype" panose="02040502050505030304" pitchFamily="18" charset="0"/>
              </a:rPr>
              <a:t>TCL – </a:t>
            </a:r>
            <a:r>
              <a:rPr lang="en-IN" dirty="0">
                <a:latin typeface="Palatino Linotype" panose="02040502050505030304" pitchFamily="18" charset="0"/>
              </a:rPr>
              <a:t>Transaction Control Language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276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3E96E4-8532-4FFA-8020-A53D8FBA2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70AFCD6D-DBA1-4EE8-A96A-D9652119B5F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84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>
                <a:latin typeface="Palatino Linotype" panose="02040502050505030304" pitchFamily="18" charset="0"/>
              </a:rPr>
              <a:t>DDL – Data </a:t>
            </a:r>
            <a:r>
              <a:rPr lang="en-US" sz="3600">
                <a:latin typeface="Palatino Linotype" panose="02040502050505030304" pitchFamily="18" charset="0"/>
              </a:rPr>
              <a:t>Definition Language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707D178-938A-42DB-AC53-9C9F9C8D4B88}"/>
              </a:ext>
            </a:extLst>
          </p:cNvPr>
          <p:cNvSpPr/>
          <p:nvPr/>
        </p:nvSpPr>
        <p:spPr>
          <a:xfrm>
            <a:off x="191018" y="836712"/>
            <a:ext cx="11736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These commands are used for creating, modifying, and dropping the structure of database objects. Some DDL commands are CREATE, ALTER, and DROP.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06A65BF-748F-4D11-AF08-BBF35022EAFD}"/>
              </a:ext>
            </a:extLst>
          </p:cNvPr>
          <p:cNvSpPr/>
          <p:nvPr/>
        </p:nvSpPr>
        <p:spPr>
          <a:xfrm>
            <a:off x="191018" y="1484784"/>
            <a:ext cx="1159282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CREATE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: It is used to create the database and its objects (like tables, functions, views, indexes, procedures, triggers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 smtClean="0">
                <a:latin typeface="Palatino Linotype" pitchFamily="18" charset="0"/>
              </a:rPr>
              <a:t>  CREATE TABLE student (</a:t>
            </a:r>
          </a:p>
          <a:p>
            <a:r>
              <a:rPr lang="en-US" dirty="0" smtClean="0">
                <a:latin typeface="Palatino Linotype" pitchFamily="18" charset="0"/>
              </a:rPr>
              <a:t>     ID INT,</a:t>
            </a:r>
          </a:p>
          <a:p>
            <a:r>
              <a:rPr lang="en-US" dirty="0" smtClean="0">
                <a:latin typeface="Palatino Linotype" pitchFamily="18" charset="0"/>
              </a:rPr>
              <a:t>     firstName VARCHAR(45),</a:t>
            </a:r>
          </a:p>
          <a:p>
            <a:r>
              <a:rPr lang="en-US" dirty="0" smtClean="0">
                <a:latin typeface="Palatino Linotype" pitchFamily="18" charset="0"/>
              </a:rPr>
              <a:t>     lastName VARCHAR(45),</a:t>
            </a:r>
          </a:p>
          <a:p>
            <a:r>
              <a:rPr lang="en-US" dirty="0" smtClean="0">
                <a:latin typeface="Palatino Linotype" pitchFamily="18" charset="0"/>
              </a:rPr>
              <a:t>     DoB DATE</a:t>
            </a:r>
          </a:p>
          <a:p>
            <a:r>
              <a:rPr lang="en-US" dirty="0" smtClean="0">
                <a:latin typeface="Palatino Linotype" pitchFamily="18" charset="0"/>
              </a:rPr>
              <a:t>  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ALTER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 Alter command is used to modify the existing database objects. It can add, delete/drop or modify columns in the existing table. It can also be used to add and drop various constraints on the existing table.</a:t>
            </a:r>
          </a:p>
          <a:p>
            <a:pPr marL="285750" indent="-285750"/>
            <a:endParaRPr lang="en-US" sz="800" dirty="0" smtClean="0">
              <a:latin typeface="Palatino Linotype" pitchFamily="18" charset="0"/>
            </a:endParaRPr>
          </a:p>
          <a:p>
            <a:pPr marL="285750" indent="-285750"/>
            <a:r>
              <a:rPr lang="en-US" dirty="0" smtClean="0">
                <a:latin typeface="Palatino Linotype" pitchFamily="18" charset="0"/>
              </a:rPr>
              <a:t>      ALTER TABLE student ADD COLUMN emailID VARCHAR(145);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DROP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: DROP command is used to delete the various existing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261938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database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objects like (database, table, a view or other objects).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285750" indent="-285750"/>
            <a:r>
              <a:rPr lang="en-US" dirty="0" smtClean="0">
                <a:latin typeface="Palatino Linotype" pitchFamily="18" charset="0"/>
              </a:rPr>
              <a:t>     DROP TABLE student;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(2)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9422" y="2060848"/>
            <a:ext cx="176221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6934" y="2204864"/>
            <a:ext cx="371809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100" y="4829522"/>
            <a:ext cx="32956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49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3E96E4-8532-4FFA-8020-A53D8FBA2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70AFCD6D-DBA1-4EE8-A96A-D9652119B5F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84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>
                <a:latin typeface="Palatino Linotype" panose="02040502050505030304" pitchFamily="18" charset="0"/>
              </a:rPr>
              <a:t>DML – Data Manipulation Language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AD9923C-2D47-4BC7-BBBB-6392059DEC2E}"/>
              </a:ext>
            </a:extLst>
          </p:cNvPr>
          <p:cNvSpPr/>
          <p:nvPr/>
        </p:nvSpPr>
        <p:spPr>
          <a:xfrm>
            <a:off x="191018" y="1268760"/>
            <a:ext cx="11736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These commands are used for retrieving, inserting, modifying or deleting the data stored in the database. Some DML commands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are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INSERT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, SELECT,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UPDATE, and DELETE commands.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9293766-14E1-4F81-94D5-4F24C23535EA}"/>
              </a:ext>
            </a:extLst>
          </p:cNvPr>
          <p:cNvSpPr/>
          <p:nvPr/>
        </p:nvSpPr>
        <p:spPr>
          <a:xfrm>
            <a:off x="191018" y="2173501"/>
            <a:ext cx="1173683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INSERT: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 Insert command is used to insert new records or new rows in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285750" indent="-285750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     INSERT INTO student VALUES (1, 'raju', 'patel', '1970-12-10', 'raju123@gmail.com');</a:t>
            </a:r>
          </a:p>
          <a:p>
            <a:pPr marL="285750" indent="-28575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Palatino Linotype" panose="02040502050505030304" pitchFamily="18" charset="0"/>
              </a:rPr>
              <a:t>SELECT: </a:t>
            </a:r>
            <a:r>
              <a:rPr lang="en-US" dirty="0" smtClean="0">
                <a:latin typeface="Palatino Linotype" panose="02040502050505030304" pitchFamily="18" charset="0"/>
              </a:rPr>
              <a:t>The select command is used to retrieve or fetch data from the tables in a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285750" indent="-285750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     SELECT * FROM student;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UPDATE: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 The update command is used to update or modify the existing data of a table in the database.</a:t>
            </a:r>
          </a:p>
          <a:p>
            <a:pPr marL="285750" indent="-285750"/>
            <a:endParaRPr lang="en-US" sz="800" dirty="0" smtClean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285750" indent="-285750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     UPDATE student SET emailID = 'mohan.desai@gmail.com' WHERE ID = 3;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DELETE: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The delete command is used to delete the existing records from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285750" indent="-285750"/>
            <a:r>
              <a:rPr lang="en-US" dirty="0">
                <a:latin typeface="Palatino Linotype" panose="02040502050505030304" pitchFamily="18" charset="0"/>
              </a:rPr>
              <a:t> </a:t>
            </a:r>
            <a:r>
              <a:rPr lang="en-US" smtClean="0">
                <a:latin typeface="Palatino Linotype" panose="02040502050505030304" pitchFamily="18" charset="0"/>
              </a:rPr>
              <a:t>     DELETE </a:t>
            </a:r>
            <a:r>
              <a:rPr lang="en-US" dirty="0" smtClean="0">
                <a:latin typeface="Palatino Linotype" panose="02040502050505030304" pitchFamily="18" charset="0"/>
              </a:rPr>
              <a:t>FROM student WHERE ID = 3;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479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3E96E4-8532-4FFA-8020-A53D8FBA2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70AFCD6D-DBA1-4EE8-A96A-D9652119B5F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84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>
                <a:latin typeface="Palatino Linotype" panose="02040502050505030304" pitchFamily="18" charset="0"/>
              </a:rPr>
              <a:t>DCL – Data Control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9FC46CB-9150-42AE-B3EA-C4728C00D570}"/>
              </a:ext>
            </a:extLst>
          </p:cNvPr>
          <p:cNvSpPr/>
          <p:nvPr/>
        </p:nvSpPr>
        <p:spPr>
          <a:xfrm>
            <a:off x="191018" y="1268760"/>
            <a:ext cx="11736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These SQL commands are used for providing security or access control to database objects ( like table, views, procedures, </a:t>
            </a:r>
            <a:r>
              <a:rPr lang="en-US" dirty="0" err="1">
                <a:latin typeface="Palatino Linotype" panose="02040502050505030304" pitchFamily="18" charset="0"/>
              </a:rPr>
              <a:t>etc</a:t>
            </a:r>
            <a:r>
              <a:rPr lang="en-US" dirty="0">
                <a:latin typeface="Palatino Linotype" panose="02040502050505030304" pitchFamily="18" charset="0"/>
              </a:rPr>
              <a:t>).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A76D40B-D621-4774-8592-1DA9E4EB01ED}"/>
              </a:ext>
            </a:extLst>
          </p:cNvPr>
          <p:cNvSpPr/>
          <p:nvPr/>
        </p:nvSpPr>
        <p:spPr>
          <a:xfrm>
            <a:off x="191018" y="2420888"/>
            <a:ext cx="117368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GRANT:</a:t>
            </a:r>
            <a:r>
              <a:rPr lang="en-US" dirty="0">
                <a:latin typeface="Palatino Linotype" panose="02040502050505030304" pitchFamily="18" charset="0"/>
              </a:rPr>
              <a:t> This command is used to give access or permission to specific users on database objects like table, view,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REVOKE:</a:t>
            </a:r>
            <a:r>
              <a:rPr lang="en-US" dirty="0">
                <a:latin typeface="Palatino Linotype" panose="02040502050505030304" pitchFamily="18" charset="0"/>
              </a:rPr>
              <a:t> The REVOKE command removes user access rights or privileges to the database objects given by using the GRANT command.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893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3E96E4-8532-4FFA-8020-A53D8FBA2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70AFCD6D-DBA1-4EE8-A96A-D9652119B5F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84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>
                <a:latin typeface="Palatino Linotype" panose="02040502050505030304" pitchFamily="18" charset="0"/>
              </a:rPr>
              <a:t>TCL – </a:t>
            </a:r>
            <a:r>
              <a:rPr lang="en-IN" sz="3600" dirty="0">
                <a:latin typeface="Palatino Linotype" panose="02040502050505030304" pitchFamily="18" charset="0"/>
              </a:rPr>
              <a:t>Transaction Control Language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734B797-C46C-471A-AE7A-A9F29DEE5FA0}"/>
              </a:ext>
            </a:extLst>
          </p:cNvPr>
          <p:cNvSpPr/>
          <p:nvPr/>
        </p:nvSpPr>
        <p:spPr>
          <a:xfrm>
            <a:off x="191018" y="1268760"/>
            <a:ext cx="11736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These commands are used for managing changes affecting the data.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90503B4-5182-4576-92C3-29BE690CB527}"/>
              </a:ext>
            </a:extLst>
          </p:cNvPr>
          <p:cNvSpPr/>
          <p:nvPr/>
        </p:nvSpPr>
        <p:spPr>
          <a:xfrm>
            <a:off x="191018" y="2204864"/>
            <a:ext cx="117368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Palatino Linotype" panose="02040502050505030304" pitchFamily="18" charset="0"/>
              </a:rPr>
              <a:t>COMMIT: </a:t>
            </a:r>
            <a:r>
              <a:rPr lang="en-US" dirty="0">
                <a:latin typeface="Palatino Linotype" panose="02040502050505030304" pitchFamily="18" charset="0"/>
              </a:rPr>
              <a:t>The COMMIT command saves all the transactions or changes to the database since the last COMMIT or ROLLBACK command. After COMMIT the changes cannot be undone.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ROLLBACK:</a:t>
            </a:r>
            <a:r>
              <a:rPr lang="en-US" dirty="0">
                <a:latin typeface="Palatino Linotype" panose="02040502050505030304" pitchFamily="18" charset="0"/>
              </a:rPr>
              <a:t> The ROLLBACK command is used to undo transactions or changes that have not been saved to the database. </a:t>
            </a:r>
          </a:p>
        </p:txBody>
      </p:sp>
      <p:sp>
        <p:nvSpPr>
          <p:cNvPr id="9" name="Rectangle 8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135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182" y="980728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Constraints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3071795-478D-4709-A352-9F853A16EEBD}"/>
              </a:ext>
            </a:extLst>
          </p:cNvPr>
          <p:cNvSpPr/>
          <p:nvPr/>
        </p:nvSpPr>
        <p:spPr>
          <a:xfrm>
            <a:off x="118542" y="2564904"/>
            <a:ext cx="11953328" cy="2113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NOT NULL</a:t>
            </a:r>
            <a:r>
              <a:rPr lang="en-US" dirty="0">
                <a:solidFill>
                  <a:srgbClr val="000000"/>
                </a:solidFill>
                <a:latin typeface="Palatino Linotype" panose="02040502050505030304" pitchFamily="18" charset="0"/>
              </a:rPr>
              <a:t> - Ensures that a column cannot have a NULL value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UNIQUE</a:t>
            </a:r>
            <a:r>
              <a:rPr lang="en-US" dirty="0">
                <a:solidFill>
                  <a:srgbClr val="000000"/>
                </a:solidFill>
                <a:latin typeface="Palatino Linotype" panose="02040502050505030304" pitchFamily="18" charset="0"/>
              </a:rPr>
              <a:t> - Ensures that all values in a column are different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PRIMARY KEY</a:t>
            </a:r>
            <a:r>
              <a:rPr lang="en-US" dirty="0">
                <a:solidFill>
                  <a:srgbClr val="000000"/>
                </a:solidFill>
                <a:latin typeface="Palatino Linotype" panose="02040502050505030304" pitchFamily="18" charset="0"/>
              </a:rPr>
              <a:t> - A combination of a NOT NULL and UNIQUE. Uniquely identifies each row in a table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FOREIGN KEY</a:t>
            </a:r>
            <a:r>
              <a:rPr lang="en-US" dirty="0">
                <a:solidFill>
                  <a:srgbClr val="000000"/>
                </a:solidFill>
                <a:latin typeface="Palatino Linotype" panose="02040502050505030304" pitchFamily="18" charset="0"/>
              </a:rPr>
              <a:t> - Uniquely identifies a row/record in another table.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CHECK</a:t>
            </a:r>
            <a:r>
              <a:rPr lang="en-US" dirty="0">
                <a:solidFill>
                  <a:srgbClr val="000000"/>
                </a:solidFill>
                <a:latin typeface="Palatino Linotype" panose="02040502050505030304" pitchFamily="18" charset="0"/>
              </a:rPr>
              <a:t> - Ensures that all values in a column satisfies a specific condition.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31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51149</TotalTime>
  <Words>348</Words>
  <Application>Microsoft Office PowerPoint</Application>
  <PresentationFormat>Custom</PresentationFormat>
  <Paragraphs>72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saleel</cp:lastModifiedBy>
  <cp:revision>2903</cp:revision>
  <dcterms:created xsi:type="dcterms:W3CDTF">2019-04-24T09:11:59Z</dcterms:created>
  <dcterms:modified xsi:type="dcterms:W3CDTF">2020-06-04T04:33:18Z</dcterms:modified>
</cp:coreProperties>
</file>