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95" r:id="rId2"/>
    <p:sldId id="1196" r:id="rId3"/>
    <p:sldId id="1197" r:id="rId4"/>
    <p:sldId id="1200" r:id="rId5"/>
    <p:sldId id="1201" r:id="rId6"/>
    <p:sldId id="1198" r:id="rId7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File System vs DBMS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84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>
                <a:latin typeface="Palatino Linotype" panose="02040502050505030304" pitchFamily="18" charset="0"/>
              </a:rPr>
              <a:t>File System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50" y="2132856"/>
            <a:ext cx="81369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A </a:t>
            </a:r>
            <a:r>
              <a:rPr lang="en-US" b="1" dirty="0" smtClean="0">
                <a:latin typeface="Palatino Linotype" pitchFamily="18" charset="0"/>
              </a:rPr>
              <a:t>flat file</a:t>
            </a:r>
            <a:r>
              <a:rPr lang="en-US" dirty="0" smtClean="0">
                <a:latin typeface="Palatino Linotype" pitchFamily="18" charset="0"/>
              </a:rPr>
              <a:t> database is a database that stores data in a plain text </a:t>
            </a:r>
            <a:r>
              <a:rPr lang="en-US" b="1" dirty="0" smtClean="0">
                <a:latin typeface="Palatino Linotype" pitchFamily="18" charset="0"/>
              </a:rPr>
              <a:t>file</a:t>
            </a:r>
            <a:r>
              <a:rPr lang="en-US" dirty="0" smtClean="0">
                <a:latin typeface="Palatino Linotype" pitchFamily="18" charset="0"/>
              </a:rPr>
              <a:t>. Each line of the text </a:t>
            </a:r>
            <a:r>
              <a:rPr lang="en-US" b="1" dirty="0" smtClean="0">
                <a:latin typeface="Palatino Linotype" pitchFamily="18" charset="0"/>
              </a:rPr>
              <a:t>file</a:t>
            </a:r>
            <a:r>
              <a:rPr lang="en-US" dirty="0" smtClean="0">
                <a:latin typeface="Palatino Linotype" pitchFamily="18" charset="0"/>
              </a:rPr>
              <a:t> holds one record, with fields separated by delimiters, such as commas or tabs. While it uses a simple structure, a </a:t>
            </a:r>
            <a:r>
              <a:rPr lang="en-US" b="1" dirty="0" smtClean="0">
                <a:latin typeface="Palatino Linotype" pitchFamily="18" charset="0"/>
              </a:rPr>
              <a:t>flat file</a:t>
            </a:r>
            <a:r>
              <a:rPr lang="en-US" dirty="0" smtClean="0">
                <a:latin typeface="Palatino Linotype" pitchFamily="18" charset="0"/>
              </a:rPr>
              <a:t> database cannot contain multiple tables like a relational database can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8582" y="1124744"/>
            <a:ext cx="113052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A </a:t>
            </a:r>
            <a:r>
              <a:rPr lang="en-US" b="1" dirty="0" smtClean="0">
                <a:latin typeface="Palatino Linotype" pitchFamily="18" charset="0"/>
              </a:rPr>
              <a:t>filesystem</a:t>
            </a:r>
            <a:r>
              <a:rPr lang="en-US" dirty="0" smtClean="0">
                <a:latin typeface="Palatino Linotype" pitchFamily="18" charset="0"/>
              </a:rPr>
              <a:t> is the methods and data structures that an operating </a:t>
            </a:r>
            <a:r>
              <a:rPr lang="en-US" b="1" dirty="0" smtClean="0">
                <a:latin typeface="Palatino Linotype" pitchFamily="18" charset="0"/>
              </a:rPr>
              <a:t>system</a:t>
            </a:r>
            <a:r>
              <a:rPr lang="en-US" dirty="0" smtClean="0">
                <a:latin typeface="Palatino Linotype" pitchFamily="18" charset="0"/>
              </a:rPr>
              <a:t> uses to keep track of </a:t>
            </a:r>
            <a:r>
              <a:rPr lang="en-US" b="1" dirty="0" smtClean="0">
                <a:latin typeface="Palatino Linotype" pitchFamily="18" charset="0"/>
              </a:rPr>
              <a:t>files</a:t>
            </a:r>
            <a:r>
              <a:rPr lang="en-US" dirty="0" smtClean="0">
                <a:latin typeface="Palatino Linotype" pitchFamily="18" charset="0"/>
              </a:rPr>
              <a:t> on a disk or partition; that is, the way the </a:t>
            </a:r>
            <a:r>
              <a:rPr lang="en-US" b="1" dirty="0" smtClean="0">
                <a:latin typeface="Palatino Linotype" pitchFamily="18" charset="0"/>
              </a:rPr>
              <a:t>files</a:t>
            </a:r>
            <a:r>
              <a:rPr lang="en-US" dirty="0" smtClean="0">
                <a:latin typeface="Palatino Linotype" pitchFamily="18" charset="0"/>
              </a:rPr>
              <a:t> are organized on the disk.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(5)</a:t>
            </a:r>
            <a:endParaRPr lang="en-US" dirty="0"/>
          </a:p>
        </p:txBody>
      </p:sp>
      <p:pic>
        <p:nvPicPr>
          <p:cNvPr id="6146" name="Picture 2" descr="file_sys_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43478" y="1457400"/>
            <a:ext cx="3646935" cy="5400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194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849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>
                <a:latin typeface="Palatino Linotype" panose="02040502050505030304" pitchFamily="18" charset="0"/>
              </a:rPr>
              <a:t>DBMS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(5)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8FAE9B23-3ED4-4706-957F-B5A1738E90CC}"/>
              </a:ext>
            </a:extLst>
          </p:cNvPr>
          <p:cNvSpPr/>
          <p:nvPr/>
        </p:nvSpPr>
        <p:spPr>
          <a:xfrm>
            <a:off x="190550" y="1196752"/>
            <a:ext cx="1188132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Palatino Linotype" panose="02040502050505030304" pitchFamily="18" charset="0"/>
              </a:rPr>
              <a:t>database: </a:t>
            </a:r>
            <a:r>
              <a:rPr lang="en-US" sz="2000" dirty="0">
                <a:latin typeface="Palatino Linotype" panose="02040502050505030304" pitchFamily="18" charset="0"/>
              </a:rPr>
              <a:t>Is the collection of related </a:t>
            </a:r>
            <a:r>
              <a:rPr lang="en-US" sz="2000" b="1" dirty="0">
                <a:latin typeface="Palatino Linotype" panose="02040502050505030304" pitchFamily="18" charset="0"/>
              </a:rPr>
              <a:t>data </a:t>
            </a:r>
            <a:r>
              <a:rPr lang="en-US" sz="2000" dirty="0">
                <a:latin typeface="Palatino Linotype" panose="02040502050505030304" pitchFamily="18" charset="0"/>
              </a:rPr>
              <a:t>which is organized, which is also called as structured data</a:t>
            </a:r>
            <a:r>
              <a:rPr lang="en-US" sz="2000" b="1" dirty="0">
                <a:latin typeface="Palatino Linotype" panose="0204050205050503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b="1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Palatino Linotype" panose="02040502050505030304" pitchFamily="18" charset="0"/>
              </a:rPr>
              <a:t>management</a:t>
            </a:r>
            <a:r>
              <a:rPr lang="en-IN" sz="2000" dirty="0">
                <a:latin typeface="Palatino Linotype" panose="02040502050505030304" pitchFamily="18" charset="0"/>
              </a:rPr>
              <a:t> </a:t>
            </a:r>
            <a:r>
              <a:rPr lang="en-IN" sz="2000" b="1" dirty="0">
                <a:latin typeface="Palatino Linotype" panose="02040502050505030304" pitchFamily="18" charset="0"/>
              </a:rPr>
              <a:t>system</a:t>
            </a:r>
            <a:r>
              <a:rPr lang="en-IN" sz="2000" dirty="0">
                <a:latin typeface="Palatino Linotype" panose="02040502050505030304" pitchFamily="18" charset="0"/>
              </a:rPr>
              <a:t>: </a:t>
            </a:r>
            <a:r>
              <a:rPr lang="en-US" sz="2000" dirty="0">
                <a:latin typeface="Palatino Linotype" panose="02040502050505030304" pitchFamily="18" charset="0"/>
              </a:rPr>
              <a:t>is a software package designed to manipulate, retrieve and manage data in a database.</a:t>
            </a:r>
            <a:endParaRPr lang="en-IN" sz="2000" dirty="0">
              <a:latin typeface="Palatino Linotype" panose="0204050205050503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67214" y="3140968"/>
            <a:ext cx="4385660" cy="16561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50590" y="2708920"/>
            <a:ext cx="3816226" cy="282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824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Advantages and Disadvantages of Flat Files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(5)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34566" y="1196752"/>
            <a:ext cx="115212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biggest advantage of file-based storage is that anyone can understand the system.</a:t>
            </a:r>
            <a:endParaRPr lang="en-US" dirty="0">
              <a:latin typeface="Palatino Linotype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8582" y="1916832"/>
          <a:ext cx="9217024" cy="151638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08512"/>
                <a:gridCol w="4608512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latin typeface="Palatino Linotype" pitchFamily="18" charset="0"/>
                        </a:rPr>
                        <a:t>Advantages</a:t>
                      </a: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latin typeface="Palatino Linotype" pitchFamily="18" charset="0"/>
                        </a:rPr>
                        <a:t>Disadvantages</a:t>
                      </a:r>
                    </a:p>
                  </a:txBody>
                  <a:tcPr marL="95250" marR="95250" marT="95250" marB="95250" anchor="b"/>
                </a:tc>
              </a:tr>
              <a:tr h="0">
                <a:tc>
                  <a:txBody>
                    <a:bodyPr/>
                    <a:lstStyle/>
                    <a:p>
                      <a:pPr marL="360363" indent="0" fontAlgn="t"/>
                      <a:r>
                        <a:rPr lang="en-US" dirty="0">
                          <a:latin typeface="Palatino Linotype" pitchFamily="18" charset="0"/>
                        </a:rPr>
                        <a:t>Low price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360363" indent="0" fontAlgn="t"/>
                      <a:r>
                        <a:rPr lang="en-US" dirty="0">
                          <a:latin typeface="Palatino Linotype" pitchFamily="18" charset="0"/>
                        </a:rPr>
                        <a:t>Slow access times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marL="360363" indent="0" fontAlgn="t"/>
                      <a:r>
                        <a:rPr lang="en-US" dirty="0">
                          <a:latin typeface="Palatino Linotype" pitchFamily="18" charset="0"/>
                        </a:rPr>
                        <a:t>Easy to use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latin typeface="Palatino Linotype" pitchFamily="18" charset="0"/>
                        </a:rPr>
                        <a:t> 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marL="360363" indent="0" fontAlgn="t"/>
                      <a:r>
                        <a:rPr lang="en-US" dirty="0">
                          <a:latin typeface="Palatino Linotype" pitchFamily="18" charset="0"/>
                        </a:rPr>
                        <a:t>Easily scalable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latin typeface="Palatino Linotype" pitchFamily="18" charset="0"/>
                        </a:rPr>
                        <a:t> 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94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B3E96E4-8532-4FFA-8020-A53D8FBA2F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Footer Placeholder 2">
            <a:extLst>
              <a:ext uri="{FF2B5EF4-FFF2-40B4-BE49-F238E27FC236}">
                <a16:creationId xmlns:a16="http://schemas.microsoft.com/office/drawing/2014/main" xmlns="" id="{70AFCD6D-DBA1-4EE8-A96A-D9652119B5F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Advantages and Disadvantages of DBMS</a:t>
            </a:r>
            <a:endParaRPr lang="en-US" sz="3600" dirty="0">
              <a:latin typeface="Palatino Linotype" panose="0204050205050503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(5)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478582" y="1052736"/>
          <a:ext cx="9217024" cy="18669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4608512"/>
                <a:gridCol w="4608512"/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latin typeface="Palatino Linotype" pitchFamily="18" charset="0"/>
                        </a:rPr>
                        <a:t>Advantages</a:t>
                      </a:r>
                    </a:p>
                  </a:txBody>
                  <a:tcPr marL="95250" marR="95250" marT="95250" marB="9525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b="1" dirty="0">
                          <a:latin typeface="Palatino Linotype" pitchFamily="18" charset="0"/>
                        </a:rPr>
                        <a:t>Disadvantages</a:t>
                      </a:r>
                    </a:p>
                  </a:txBody>
                  <a:tcPr marL="95250" marR="95250" marT="95250" marB="95250" anchor="b"/>
                </a:tc>
              </a:tr>
              <a:tr h="0">
                <a:tc>
                  <a:txBody>
                    <a:bodyPr/>
                    <a:lstStyle/>
                    <a:p>
                      <a:pPr marL="360363" indent="0" algn="l" defTabSz="914400" rtl="0" eaLnBrk="1" fontAlgn="t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Improved data sharing</a:t>
                      </a:r>
                      <a:endParaRPr lang="en-US" sz="1800" kern="1200" dirty="0">
                        <a:solidFill>
                          <a:schemeClr val="tx1"/>
                        </a:solidFill>
                        <a:latin typeface="Palatino Linotype" pitchFamily="18" charset="0"/>
                        <a:ea typeface="+mn-ea"/>
                        <a:cs typeface="+mn-cs"/>
                      </a:endParaRP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360363" indent="0" algn="l" defTabSz="914400" rtl="0" eaLnBrk="1" fontAlgn="t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Increased costs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marL="360363" indent="0" algn="l" defTabSz="914400" rtl="0" eaLnBrk="1" fontAlgn="t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Improved data security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269875" indent="0" algn="l" defTabSz="914400" rtl="0" eaLnBrk="1" fontAlgn="t" latinLnBrk="0" hangingPunct="1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 Complexity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marL="360363" indent="0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Minimized data inconsistency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269875" indent="0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 Performance</a:t>
                      </a:r>
                    </a:p>
                  </a:txBody>
                  <a:tcPr marL="38100" marR="38100" marT="38100" marB="38100"/>
                </a:tc>
              </a:tr>
              <a:tr h="0">
                <a:tc>
                  <a:txBody>
                    <a:bodyPr/>
                    <a:lstStyle/>
                    <a:p>
                      <a:pPr marL="360363" indent="0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Improved data access</a:t>
                      </a:r>
                    </a:p>
                  </a:txBody>
                  <a:tcPr marL="38100" marR="38100" marT="38100" marB="38100"/>
                </a:tc>
                <a:tc>
                  <a:txBody>
                    <a:bodyPr/>
                    <a:lstStyle/>
                    <a:p>
                      <a:pPr marL="360363" indent="0" fontAlgn="t"/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Frequency Upgrade/Replacement Cycles</a:t>
                      </a:r>
                    </a:p>
                  </a:txBody>
                  <a:tcPr marL="38100" marR="38100" marT="38100" marB="38100"/>
                </a:tc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xmlns="" id="{9B9E6FC1-B1D0-4BB5-820D-E5CA5904A39A}"/>
              </a:ext>
            </a:extLst>
          </p:cNvPr>
          <p:cNvGrpSpPr/>
          <p:nvPr/>
        </p:nvGrpSpPr>
        <p:grpSpPr>
          <a:xfrm>
            <a:off x="1846734" y="3140968"/>
            <a:ext cx="6624736" cy="3240360"/>
            <a:chOff x="1198662" y="2277271"/>
            <a:chExt cx="9286490" cy="4047332"/>
          </a:xfrm>
        </p:grpSpPr>
        <p:sp>
          <p:nvSpPr>
            <p:cNvPr id="9" name="Rectangle 8"/>
            <p:cNvSpPr/>
            <p:nvPr/>
          </p:nvSpPr>
          <p:spPr>
            <a:xfrm>
              <a:off x="1198662" y="2740223"/>
              <a:ext cx="4643245" cy="265252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600" i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client/server Technology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6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600" i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Highly Secured</a:t>
              </a: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IN" sz="16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342900" indent="-3429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IN" sz="1600" i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Relationship </a:t>
              </a:r>
              <a:r>
                <a:rPr lang="en-IN" sz="2400" i="1" dirty="0">
                  <a:solidFill>
                    <a:srgbClr val="0070C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(PK/FK)</a:t>
              </a: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649428" y="2277271"/>
              <a:ext cx="3835724" cy="1272817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5936231" y="3651004"/>
              <a:ext cx="1301829" cy="1301999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314248" y="4334454"/>
              <a:ext cx="3123793" cy="19901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941358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3B98D881-C189-488C-A721-AE415CC7E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13537051"/>
              </p:ext>
            </p:extLst>
          </p:nvPr>
        </p:nvGraphicFramePr>
        <p:xfrm>
          <a:off x="406574" y="692696"/>
          <a:ext cx="11377264" cy="5966154"/>
        </p:xfrm>
        <a:graphic>
          <a:graphicData uri="http://schemas.openxmlformats.org/drawingml/2006/table">
            <a:tbl>
              <a:tblPr/>
              <a:tblGrid>
                <a:gridCol w="5688632">
                  <a:extLst>
                    <a:ext uri="{9D8B030D-6E8A-4147-A177-3AD203B41FA5}">
                      <a16:colId xmlns:a16="http://schemas.microsoft.com/office/drawing/2014/main" xmlns="" val="3406180870"/>
                    </a:ext>
                  </a:extLst>
                </a:gridCol>
                <a:gridCol w="5688632">
                  <a:extLst>
                    <a:ext uri="{9D8B030D-6E8A-4147-A177-3AD203B41FA5}">
                      <a16:colId xmlns:a16="http://schemas.microsoft.com/office/drawing/2014/main" xmlns="" val="814245111"/>
                    </a:ext>
                  </a:extLst>
                </a:gridCol>
              </a:tblGrid>
              <a:tr h="53542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File Management System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1800" b="1" kern="1200" dirty="0">
                          <a:solidFill>
                            <a:schemeClr val="tx1"/>
                          </a:solidFill>
                          <a:latin typeface="Palatino Linotype" pitchFamily="18" charset="0"/>
                          <a:ea typeface="+mn-ea"/>
                          <a:cs typeface="+mn-cs"/>
                        </a:rPr>
                        <a:t>Database Management System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00950636"/>
                  </a:ext>
                </a:extLst>
              </a:tr>
              <a:tr h="89570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File System is a general, easy-to-use system to store general files which require less security and constraints.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Database management system is used when security constraints are high.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76220946"/>
                  </a:ext>
                </a:extLst>
              </a:tr>
              <a:tr h="7155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Data Redundancy is more in file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Palatino Linotype" panose="02040502050505030304" pitchFamily="18" charset="0"/>
                        </a:rPr>
                        <a:t>Data Redundancy is less in database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0521205"/>
                  </a:ext>
                </a:extLst>
              </a:tr>
              <a:tr h="7155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Data Inconsistency is more in file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effectLst/>
                          <a:latin typeface="Palatino Linotype" panose="02040502050505030304" pitchFamily="18" charset="0"/>
                        </a:rPr>
                        <a:t>Data Inconsistency is less in database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02398876"/>
                  </a:ext>
                </a:extLst>
              </a:tr>
              <a:tr h="715564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Centralization is hard to get when it comes to File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Centralization</a:t>
                      </a:r>
                      <a:r>
                        <a:rPr lang="en-IN" sz="1800" b="0" dirty="0">
                          <a:effectLst/>
                          <a:latin typeface="Palatino Linotype" panose="02040502050505030304" pitchFamily="18" charset="0"/>
                        </a:rPr>
                        <a:t> is achieved in Database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56554043"/>
                  </a:ext>
                </a:extLst>
              </a:tr>
              <a:tr h="89570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User locates the physical address of the files to access data in File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In Database Management System, user is unaware of physical address where data is stored.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864743"/>
                  </a:ext>
                </a:extLst>
              </a:tr>
              <a:tr h="535422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Security is low in File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Security is high in Database Management System.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88000239"/>
                  </a:ext>
                </a:extLst>
              </a:tr>
              <a:tr h="895707">
                <a:tc>
                  <a:txBody>
                    <a:bodyPr/>
                    <a:lstStyle/>
                    <a:p>
                      <a:pPr algn="l" fontAlgn="base"/>
                      <a:r>
                        <a:rPr lang="en-IN" sz="1800" b="0" dirty="0">
                          <a:effectLst/>
                          <a:latin typeface="Palatino Linotype" panose="02040502050505030304" pitchFamily="18" charset="0"/>
                        </a:rPr>
                        <a:t>File Management System stores unstructured data.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effectLst/>
                          <a:latin typeface="Palatino Linotype" panose="02040502050505030304" pitchFamily="18" charset="0"/>
                        </a:rPr>
                        <a:t>Database Management System stores structured data.</a:t>
                      </a:r>
                    </a:p>
                  </a:txBody>
                  <a:tcPr marL="67122" marR="67122" marT="67122" marB="67122" anchor="ctr">
                    <a:lnL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1C1C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92765653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61872CA-52F5-482F-9ACC-E5430DCC16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1755679" y="0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(5)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/>
            <a:r>
              <a:rPr lang="en-US" sz="3600" dirty="0" smtClean="0"/>
              <a:t>File System </a:t>
            </a:r>
            <a:r>
              <a:rPr lang="en-US" sz="3600" i="1" dirty="0" smtClean="0"/>
              <a:t>vs</a:t>
            </a:r>
            <a:r>
              <a:rPr lang="en-US" sz="3600" dirty="0" smtClean="0"/>
              <a:t> DBMS</a:t>
            </a:r>
          </a:p>
        </p:txBody>
      </p:sp>
    </p:spTree>
    <p:extLst>
      <p:ext uri="{BB962C8B-B14F-4D97-AF65-F5344CB8AC3E}">
        <p14:creationId xmlns:p14="http://schemas.microsoft.com/office/powerpoint/2010/main" xmlns="" val="3649515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51149</TotalTime>
  <Words>363</Words>
  <Application>Microsoft Office PowerPoint</Application>
  <PresentationFormat>Custom</PresentationFormat>
  <Paragraphs>62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2903</cp:revision>
  <dcterms:created xsi:type="dcterms:W3CDTF">2019-04-24T09:11:59Z</dcterms:created>
  <dcterms:modified xsi:type="dcterms:W3CDTF">2020-06-04T04:34:18Z</dcterms:modified>
</cp:coreProperties>
</file>