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07" r:id="rId2"/>
    <p:sldId id="1208" r:id="rId3"/>
    <p:sldId id="1231" r:id="rId4"/>
    <p:sldId id="1232" r:id="rId5"/>
    <p:sldId id="1233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3429000"/>
            <a:ext cx="11017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Choosing a primary key is one of the most important steps in good database design. A primary key is a column that serves a special purpose. </a:t>
            </a:r>
            <a:r>
              <a:rPr lang="en-US" dirty="0" smtClean="0">
                <a:latin typeface="Palatino Linotype" pitchFamily="18" charset="0"/>
              </a:rPr>
              <a:t>A primary key is a special column (or set of combined columns) in a relational database table, that is used to uniquely identify each record. </a:t>
            </a:r>
            <a:r>
              <a:rPr lang="en-US" dirty="0" smtClean="0"/>
              <a:t>Each database table needs a primary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3045821-95B0-4EF7-B515-933F86C0D2DA}"/>
              </a:ext>
            </a:extLst>
          </p:cNvPr>
          <p:cNvSpPr/>
          <p:nvPr/>
        </p:nvSpPr>
        <p:spPr>
          <a:xfrm>
            <a:off x="262558" y="1196752"/>
            <a:ext cx="91450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PRIMARY key condition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cannot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value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table has only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The primary key values cannot be changed, if it is referred by some other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The primary key must be given a value when a new record is inserted.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0270A80-E55D-414D-A389-6A5BA4F1C790}"/>
              </a:ext>
            </a:extLst>
          </p:cNvPr>
          <p:cNvSpPr txBox="1"/>
          <p:nvPr/>
        </p:nvSpPr>
        <p:spPr>
          <a:xfrm>
            <a:off x="190550" y="3789040"/>
            <a:ext cx="11593288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20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</a:t>
            </a:r>
          </a:p>
          <a:p>
            <a:pPr marL="0" indent="0">
              <a:lnSpc>
                <a:spcPct val="100000"/>
              </a:lnSpc>
              <a:buNone/>
            </a:pPr>
            <a:endParaRPr lang="en-IN" sz="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key in a relation is always associated with an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INDEX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object.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If, we give on a column a combination of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NOT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NULL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&amp;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UNIQUE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then it behaves like a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If, we give on a column a combination of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UNIQUE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&amp;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AUTO_INCREMENT </a:t>
            </a:r>
            <a:r>
              <a:rPr lang="en-I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then also it behaves like a </a:t>
            </a:r>
            <a:r>
              <a:rPr lang="en-IN" sz="1800" b="1" i="1" dirty="0">
                <a:solidFill>
                  <a:schemeClr val="tx1"/>
                </a:solidFill>
                <a:latin typeface="Palatino Linotype" panose="02040502050505030304" pitchFamily="18" charset="0"/>
              </a:rPr>
              <a:t>PRIMARY </a:t>
            </a:r>
            <a:r>
              <a:rPr lang="en-I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key.</a:t>
            </a:r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Primary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1685707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62558" y="2117755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4566" y="1579236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Examples of Primary Key </a:t>
            </a:r>
            <a:endParaRPr 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62558" y="836712"/>
            <a:ext cx="11377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Primary key’s data type mostly must be INT (in student</a:t>
            </a:r>
            <a:r>
              <a:rPr kumimoji="0" lang="en-US" b="0" i="0" u="none" strike="noStrike" cap="none" normalizeH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 table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ID column is given as primary key)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Palatino Linotype" pitchFamily="18" charset="0"/>
                <a:ea typeface="Calibri" pitchFamily="34" charset="0"/>
                <a:cs typeface="Calibri" pitchFamily="34" charset="0"/>
              </a:rPr>
              <a:t>We can also give primary key on any data type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Palatino Linotype" pitchFamily="18" charset="0"/>
                <a:ea typeface="Calibri" pitchFamily="34" charset="0"/>
                <a:cs typeface="Calibri" pitchFamily="34" charset="0"/>
              </a:rPr>
              <a:t>(e.g. emailID varchar(145) PRIMARY KEY)</a:t>
            </a:r>
            <a:endParaRPr kumimoji="0" lang="en-US" b="0" i="0" u="none" strike="noStrike" cap="none" normalizeH="0" baseline="0" dirty="0" smtClean="0">
              <a:ln>
                <a:noFill/>
              </a:ln>
              <a:effectLst/>
              <a:latin typeface="Palatino Linotype" pitchFamily="18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558" y="443711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 AUTO_INCREMENT,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  <a:endParaRPr lang="en-US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4293096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550" y="4596229"/>
            <a:ext cx="37868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0550" y="2275487"/>
            <a:ext cx="3788992" cy="12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Composit key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(8)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7525" y="2627620"/>
            <a:ext cx="345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Examples of composit Primary Key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34566" y="1015568"/>
            <a:ext cx="115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, or </a:t>
            </a:r>
            <a:r>
              <a:rPr lang="en-US" b="1" dirty="0" smtClean="0">
                <a:latin typeface="Palatino Linotype" pitchFamily="18" charset="0"/>
              </a:rPr>
              <a:t>composite primary key</a:t>
            </a:r>
            <a:r>
              <a:rPr lang="en-US" dirty="0" smtClean="0">
                <a:latin typeface="Palatino Linotype" pitchFamily="18" charset="0"/>
              </a:rPr>
              <a:t>, refers to cases where more than one column is used to specify the </a:t>
            </a:r>
            <a:r>
              <a:rPr lang="en-US" b="1" dirty="0" smtClean="0">
                <a:latin typeface="Palatino Linotype" pitchFamily="18" charset="0"/>
              </a:rPr>
              <a:t>primary key</a:t>
            </a:r>
            <a:r>
              <a:rPr lang="en-US" dirty="0" smtClean="0">
                <a:latin typeface="Palatino Linotype" pitchFamily="18" charset="0"/>
              </a:rPr>
              <a:t> of a table. In such cases, all foreign </a:t>
            </a:r>
            <a:r>
              <a:rPr lang="en-US" b="1" dirty="0" smtClean="0">
                <a:latin typeface="Palatino Linotype" pitchFamily="18" charset="0"/>
              </a:rPr>
              <a:t>keys</a:t>
            </a:r>
            <a:r>
              <a:rPr lang="en-US" dirty="0" smtClean="0">
                <a:latin typeface="Palatino Linotype" pitchFamily="18" charset="0"/>
              </a:rPr>
              <a:t> will also need to include all the columns in the </a:t>
            </a:r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. 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Note that the columns that make up a </a:t>
            </a:r>
            <a:r>
              <a:rPr lang="en-US" b="1" dirty="0" smtClean="0">
                <a:latin typeface="Palatino Linotype" pitchFamily="18" charset="0"/>
              </a:rPr>
              <a:t>composite key</a:t>
            </a:r>
            <a:r>
              <a:rPr lang="en-US" dirty="0" smtClean="0">
                <a:latin typeface="Palatino Linotype" pitchFamily="18" charset="0"/>
              </a:rPr>
              <a:t> can be of different data types.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71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3518" y="3356992"/>
            <a:ext cx="17857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78583" y="3284984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</a:t>
            </a:r>
          </a:p>
          <a:p>
            <a:r>
              <a:rPr lang="en-US" dirty="0" smtClean="0"/>
              <a:t>   ID INT(11),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 </a:t>
            </a:r>
          </a:p>
          <a:p>
            <a:r>
              <a:rPr lang="en-US" dirty="0" smtClean="0"/>
              <a:t>   emailID VARCHAR(145),</a:t>
            </a:r>
          </a:p>
          <a:p>
            <a:r>
              <a:rPr lang="en-US" dirty="0" smtClean="0"/>
              <a:t>   PRIMARY KEY (ID, emailID)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6974" y="3573016"/>
            <a:ext cx="45823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1556792"/>
            <a:ext cx="11809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(1, 'ramesh', 'patel', '1999-10-17', 'ramesh.patel@gmail.com');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(2,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(3, 'vipul', 'shah', '2001-07-19', 'shahvipul@yahoomail.com');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(4, 'kamlesh', 'kaka', '2002-11-26', 'kamlesh.kaka@gmail.com');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'ramlal', 'kumar', '2000-11-07', 'ramlal447@gmail.com');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'bimal', 'verma', '1998-07-19', 'bimal1984@yahoomail.com');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'kamlesh', 'kumar', '1999-11-26', 'kamlesh1623@gmail.com');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(ID, firstName, lastName, DoB, emailID) VALUES (9,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(firstName, lastName, DoB, emailID) VALUES ('raj',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Calibri (Body)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51149</TotalTime>
  <Words>601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2904</cp:revision>
  <dcterms:created xsi:type="dcterms:W3CDTF">2019-04-24T09:11:59Z</dcterms:created>
  <dcterms:modified xsi:type="dcterms:W3CDTF">2020-06-04T06:22:40Z</dcterms:modified>
</cp:coreProperties>
</file>