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5"/>
  </p:notesMasterIdLst>
  <p:sldIdLst>
    <p:sldId id="497" r:id="rId2"/>
    <p:sldId id="472" r:id="rId3"/>
    <p:sldId id="1290" r:id="rId4"/>
    <p:sldId id="1291" r:id="rId5"/>
    <p:sldId id="1306" r:id="rId6"/>
    <p:sldId id="1279" r:id="rId7"/>
    <p:sldId id="1312" r:id="rId8"/>
    <p:sldId id="1287" r:id="rId9"/>
    <p:sldId id="1289" r:id="rId10"/>
    <p:sldId id="667" r:id="rId11"/>
    <p:sldId id="532" r:id="rId12"/>
    <p:sldId id="1319" r:id="rId13"/>
    <p:sldId id="1305" r:id="rId14"/>
    <p:sldId id="1088" r:id="rId15"/>
    <p:sldId id="1089" r:id="rId16"/>
    <p:sldId id="1177" r:id="rId17"/>
    <p:sldId id="1313" r:id="rId18"/>
    <p:sldId id="1314" r:id="rId19"/>
    <p:sldId id="1178" r:id="rId20"/>
    <p:sldId id="1225" r:id="rId21"/>
    <p:sldId id="1100" r:id="rId22"/>
    <p:sldId id="1101" r:id="rId23"/>
    <p:sldId id="1130" r:id="rId24"/>
    <p:sldId id="1131" r:id="rId25"/>
    <p:sldId id="1134" r:id="rId26"/>
    <p:sldId id="1132" r:id="rId27"/>
    <p:sldId id="1133" r:id="rId28"/>
    <p:sldId id="1135" r:id="rId29"/>
    <p:sldId id="1280" r:id="rId30"/>
    <p:sldId id="1281" r:id="rId31"/>
    <p:sldId id="1136" r:id="rId32"/>
    <p:sldId id="1137" r:id="rId33"/>
    <p:sldId id="1138" r:id="rId34"/>
    <p:sldId id="1139" r:id="rId35"/>
    <p:sldId id="1159" r:id="rId36"/>
    <p:sldId id="1160" r:id="rId37"/>
    <p:sldId id="1288" r:id="rId38"/>
    <p:sldId id="1165" r:id="rId39"/>
    <p:sldId id="1166" r:id="rId40"/>
    <p:sldId id="1198" r:id="rId41"/>
    <p:sldId id="1199" r:id="rId42"/>
    <p:sldId id="1140" r:id="rId43"/>
    <p:sldId id="1141" r:id="rId44"/>
    <p:sldId id="1163" r:id="rId45"/>
    <p:sldId id="1164" r:id="rId46"/>
    <p:sldId id="1284" r:id="rId47"/>
    <p:sldId id="1285" r:id="rId48"/>
    <p:sldId id="1282" r:id="rId49"/>
    <p:sldId id="1283" r:id="rId50"/>
    <p:sldId id="1228" r:id="rId51"/>
    <p:sldId id="1229" r:id="rId52"/>
    <p:sldId id="1171" r:id="rId53"/>
    <p:sldId id="1172" r:id="rId54"/>
    <p:sldId id="1167" r:id="rId55"/>
    <p:sldId id="1168" r:id="rId56"/>
    <p:sldId id="1142" r:id="rId57"/>
    <p:sldId id="1143" r:id="rId58"/>
    <p:sldId id="1144" r:id="rId59"/>
    <p:sldId id="1156" r:id="rId60"/>
    <p:sldId id="1145" r:id="rId61"/>
    <p:sldId id="1146" r:id="rId62"/>
    <p:sldId id="1147" r:id="rId63"/>
    <p:sldId id="1148" r:id="rId64"/>
    <p:sldId id="1149" r:id="rId65"/>
    <p:sldId id="1150" r:id="rId66"/>
    <p:sldId id="1151" r:id="rId67"/>
    <p:sldId id="1152" r:id="rId68"/>
    <p:sldId id="1153" r:id="rId69"/>
    <p:sldId id="1226" r:id="rId70"/>
    <p:sldId id="1227" r:id="rId71"/>
    <p:sldId id="1161" r:id="rId72"/>
    <p:sldId id="1162" r:id="rId73"/>
    <p:sldId id="1154" r:id="rId74"/>
    <p:sldId id="1155" r:id="rId75"/>
    <p:sldId id="1191" r:id="rId76"/>
    <p:sldId id="1192" r:id="rId77"/>
    <p:sldId id="1179" r:id="rId78"/>
    <p:sldId id="1180" r:id="rId79"/>
    <p:sldId id="1183" r:id="rId80"/>
    <p:sldId id="1184" r:id="rId81"/>
    <p:sldId id="1181" r:id="rId82"/>
    <p:sldId id="1182" r:id="rId83"/>
    <p:sldId id="1193" r:id="rId84"/>
    <p:sldId id="1194" r:id="rId85"/>
    <p:sldId id="1223" r:id="rId86"/>
    <p:sldId id="1224" r:id="rId87"/>
    <p:sldId id="1277" r:id="rId88"/>
    <p:sldId id="1185" r:id="rId89"/>
    <p:sldId id="1186" r:id="rId90"/>
    <p:sldId id="1187" r:id="rId91"/>
    <p:sldId id="1188" r:id="rId92"/>
    <p:sldId id="1189" r:id="rId93"/>
    <p:sldId id="1190" r:id="rId94"/>
    <p:sldId id="1234" r:id="rId95"/>
    <p:sldId id="1235" r:id="rId96"/>
    <p:sldId id="1275" r:id="rId97"/>
    <p:sldId id="1276" r:id="rId98"/>
    <p:sldId id="1310" r:id="rId99"/>
    <p:sldId id="1311" r:id="rId100"/>
    <p:sldId id="1273" r:id="rId101"/>
    <p:sldId id="1274" r:id="rId102"/>
    <p:sldId id="1173" r:id="rId103"/>
    <p:sldId id="1174" r:id="rId104"/>
    <p:sldId id="1175" r:id="rId105"/>
    <p:sldId id="1176" r:id="rId106"/>
    <p:sldId id="1308" r:id="rId107"/>
    <p:sldId id="1309" r:id="rId108"/>
    <p:sldId id="1200" r:id="rId109"/>
    <p:sldId id="1201" r:id="rId110"/>
    <p:sldId id="1099" r:id="rId111"/>
    <p:sldId id="1256" r:id="rId112"/>
    <p:sldId id="1257" r:id="rId113"/>
    <p:sldId id="1258" r:id="rId114"/>
    <p:sldId id="1259" r:id="rId115"/>
    <p:sldId id="1260" r:id="rId116"/>
    <p:sldId id="1261" r:id="rId117"/>
    <p:sldId id="1262" r:id="rId118"/>
    <p:sldId id="1263" r:id="rId119"/>
    <p:sldId id="1264" r:id="rId120"/>
    <p:sldId id="1265" r:id="rId121"/>
    <p:sldId id="1266" r:id="rId122"/>
    <p:sldId id="1267" r:id="rId123"/>
    <p:sldId id="1268" r:id="rId124"/>
    <p:sldId id="1216" r:id="rId125"/>
    <p:sldId id="1092" r:id="rId126"/>
    <p:sldId id="1251" r:id="rId127"/>
    <p:sldId id="1252" r:id="rId128"/>
    <p:sldId id="1269" r:id="rId129"/>
    <p:sldId id="1270" r:id="rId130"/>
    <p:sldId id="1271" r:id="rId131"/>
    <p:sldId id="1272" r:id="rId132"/>
    <p:sldId id="1219" r:id="rId133"/>
    <p:sldId id="1204" r:id="rId134"/>
    <p:sldId id="1222" r:id="rId135"/>
    <p:sldId id="1298" r:id="rId136"/>
    <p:sldId id="1315" r:id="rId137"/>
    <p:sldId id="1316" r:id="rId138"/>
    <p:sldId id="1317" r:id="rId139"/>
    <p:sldId id="1318" r:id="rId140"/>
    <p:sldId id="1292" r:id="rId141"/>
    <p:sldId id="1301" r:id="rId142"/>
    <p:sldId id="1302" r:id="rId143"/>
    <p:sldId id="1294" r:id="rId144"/>
    <p:sldId id="1293" r:id="rId145"/>
    <p:sldId id="1295" r:id="rId146"/>
    <p:sldId id="1296" r:id="rId147"/>
    <p:sldId id="1297" r:id="rId148"/>
    <p:sldId id="1303" r:id="rId149"/>
    <p:sldId id="1304" r:id="rId150"/>
    <p:sldId id="954" r:id="rId151"/>
    <p:sldId id="1307" r:id="rId152"/>
    <p:sldId id="788" r:id="rId153"/>
    <p:sldId id="1087" r:id="rId1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6883"/>
    <a:srgbClr val="FF5A36"/>
    <a:srgbClr val="FF8C00"/>
    <a:srgbClr val="B22251"/>
    <a:srgbClr val="DEB887"/>
    <a:srgbClr val="98817B"/>
    <a:srgbClr val="FFEF00"/>
    <a:srgbClr val="ECD540"/>
    <a:srgbClr val="FFBF00"/>
    <a:srgbClr val="DFE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66"/>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05-08-2020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8/5/2020</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8/5/2020</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8/5/2020</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8/5/2020</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959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a:solidFill>
                  <a:srgbClr val="17A889"/>
                </a:solidFill>
                <a:latin typeface="Arial" pitchFamily="34" charset="0"/>
                <a:cs typeface="Arial" pitchFamily="34" charset="0"/>
              </a:rPr>
              <a:t>infoway</a:t>
            </a:r>
            <a:endParaRPr lang="en-US" sz="6600" dirty="0">
              <a:solidFill>
                <a:srgbClr val="17A889"/>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4169E28-8AEB-47F8-9096-D76B42C7E5BD}"/>
              </a:ext>
            </a:extLst>
          </p:cNvPr>
          <p:cNvSpPr/>
          <p:nvPr/>
        </p:nvSpPr>
        <p:spPr>
          <a:xfrm>
            <a:off x="3575720" y="82367"/>
            <a:ext cx="8616280" cy="2554545"/>
          </a:xfrm>
          <a:prstGeom prst="rect">
            <a:avLst/>
          </a:prstGeom>
        </p:spPr>
        <p:txBody>
          <a:bodyPr wrap="square">
            <a:spAutoFit/>
          </a:bodyPr>
          <a:lstStyle/>
          <a:p>
            <a:pPr algn="ctr"/>
            <a:r>
              <a:rPr lang="en-US" sz="4000" dirty="0">
                <a:solidFill>
                  <a:srgbClr val="FF6000"/>
                </a:solidFill>
                <a:latin typeface="Segoe Print" panose="02000600000000000000" pitchFamily="2" charset="0"/>
              </a:rPr>
              <a:t>All of us do not have equal talent. But, all of us have an equal opportunity to develop our talents.</a:t>
            </a:r>
            <a:r>
              <a:rPr lang="en-IN" sz="4000" dirty="0">
                <a:solidFill>
                  <a:srgbClr val="FF6000"/>
                </a:solidFill>
                <a:latin typeface="Segoe Print" panose="02000600000000000000" pitchFamily="2" charset="0"/>
              </a:rPr>
              <a:t>.</a:t>
            </a:r>
          </a:p>
        </p:txBody>
      </p:sp>
      <p:pic>
        <p:nvPicPr>
          <p:cNvPr id="5" name="Picture 4">
            <a:extLst>
              <a:ext uri="{FF2B5EF4-FFF2-40B4-BE49-F238E27FC236}">
                <a16:creationId xmlns:a16="http://schemas.microsoft.com/office/drawing/2014/main" id="{90308BC5-0404-45E7-859E-1373C9B302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8" y="152400"/>
            <a:ext cx="3053219" cy="990600"/>
          </a:xfrm>
          <a:prstGeom prst="rect">
            <a:avLst/>
          </a:prstGeom>
        </p:spPr>
      </p:pic>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14311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335360" y="2981317"/>
            <a:ext cx="1152128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non-relational database. </a:t>
            </a:r>
            <a:r>
              <a:rPr lang="en-US" dirty="0"/>
              <a:t>MongoDB is scalable, open-source, high-perform, document-oriented database.</a:t>
            </a:r>
          </a:p>
        </p:txBody>
      </p:sp>
      <p:pic>
        <p:nvPicPr>
          <p:cNvPr id="1026" name="Picture 2" descr="Image result for why no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536" y="4157223"/>
            <a:ext cx="8001000" cy="243063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35360" y="120544"/>
            <a:ext cx="11521280" cy="1877437"/>
          </a:xfrm>
          <a:prstGeom prst="rect">
            <a:avLst/>
          </a:prstGeom>
        </p:spPr>
        <p:txBody>
          <a:bodyPr wrap="square">
            <a:spAutoFit/>
          </a:bodyPr>
          <a:lstStyle/>
          <a:p>
            <a:pPr marL="342900" indent="-342900" fontAlgn="base"/>
            <a:r>
              <a:rPr lang="en-US" b="1" dirty="0">
                <a:solidFill>
                  <a:srgbClr val="C00000"/>
                </a:solidFill>
                <a:latin typeface="Palatino Linotype" panose="02040502050505030304" pitchFamily="18" charset="0"/>
              </a:rPr>
              <a:t>When should NoSQL be used:</a:t>
            </a:r>
          </a:p>
          <a:p>
            <a:pPr marL="342900" indent="-342900" fontAlgn="base"/>
            <a:endParaRPr lang="en-US" sz="800" dirty="0">
              <a:solidFill>
                <a:srgbClr val="C00000"/>
              </a:solidFill>
              <a:latin typeface="Palatino Linotype" panose="02040502050505030304" pitchFamily="18" charset="0"/>
            </a:endParaRPr>
          </a:p>
          <a:p>
            <a:pPr marL="342900" indent="-342900" fontAlgn="base">
              <a:buFont typeface="Arial" pitchFamily="34" charset="0"/>
              <a:buChar char="•"/>
            </a:pPr>
            <a:r>
              <a:rPr lang="en-US" dirty="0">
                <a:latin typeface="Palatino Linotype" panose="02040502050505030304" pitchFamily="18" charset="0"/>
              </a:rPr>
              <a:t>When huge amount of data need to be stored and retrieved .</a:t>
            </a:r>
          </a:p>
          <a:p>
            <a:pPr marL="342900" indent="-342900" fontAlgn="base">
              <a:buFont typeface="Arial" pitchFamily="34" charset="0"/>
              <a:buChar char="•"/>
            </a:pPr>
            <a:r>
              <a:rPr lang="en-US" dirty="0">
                <a:latin typeface="Palatino Linotype" panose="02040502050505030304" pitchFamily="18" charset="0"/>
              </a:rPr>
              <a:t>The relationship between the data you store is not that important</a:t>
            </a:r>
          </a:p>
          <a:p>
            <a:pPr marL="342900" indent="-342900" fontAlgn="base">
              <a:buFont typeface="Arial" pitchFamily="34" charset="0"/>
              <a:buChar char="•"/>
            </a:pPr>
            <a:r>
              <a:rPr lang="en-US" dirty="0">
                <a:latin typeface="Palatino Linotype" panose="02040502050505030304" pitchFamily="18" charset="0"/>
              </a:rPr>
              <a:t>The data changing over time and is not structured.</a:t>
            </a:r>
          </a:p>
          <a:p>
            <a:pPr marL="342900" indent="-342900" fontAlgn="base">
              <a:buFont typeface="Arial" pitchFamily="34" charset="0"/>
              <a:buChar char="•"/>
            </a:pPr>
            <a:r>
              <a:rPr lang="en-US" dirty="0">
                <a:latin typeface="Palatino Linotype" panose="02040502050505030304" pitchFamily="18" charset="0"/>
              </a:rPr>
              <a:t>Support of Constraints and Joins is not required at database level</a:t>
            </a:r>
          </a:p>
          <a:p>
            <a:pPr marL="342900" indent="-342900" fontAlgn="base">
              <a:buFont typeface="Arial" pitchFamily="34" charset="0"/>
              <a:buChar char="•"/>
            </a:pPr>
            <a:r>
              <a:rPr lang="en-US" dirty="0">
                <a:latin typeface="Palatino Linotype" panose="02040502050505030304" pitchFamily="18" charset="0"/>
              </a:rPr>
              <a:t>The data is growing continuously and you need to scale the database regular to handle the data.</a:t>
            </a:r>
          </a:p>
        </p:txBody>
      </p:sp>
    </p:spTree>
    <p:extLst>
      <p:ext uri="{BB962C8B-B14F-4D97-AF65-F5344CB8AC3E}">
        <p14:creationId xmlns:p14="http://schemas.microsoft.com/office/powerpoint/2010/main" val="295768247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val="426282101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dirty="0"/>
              <a:t>Replaces a single document within the collection based on the filter.</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673188" y="235476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db.emp.replaceOne({ename: 'saleel'}, {x: 500, y: 500 }) </a:t>
            </a:r>
          </a:p>
        </p:txBody>
      </p:sp>
    </p:spTree>
    <p:extLst>
      <p:ext uri="{BB962C8B-B14F-4D97-AF65-F5344CB8AC3E}">
        <p14:creationId xmlns:p14="http://schemas.microsoft.com/office/powerpoint/2010/main" val="213754961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val="371989654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673188" y="762001"/>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db.collection.deleteOne({ filter })</a:t>
            </a:r>
          </a:p>
        </p:txBody>
      </p:sp>
      <p:sp>
        <p:nvSpPr>
          <p:cNvPr id="5" name="Rectangle 4"/>
          <p:cNvSpPr/>
          <p:nvPr/>
        </p:nvSpPr>
        <p:spPr>
          <a:xfrm>
            <a:off x="1673188" y="2286000"/>
            <a:ext cx="87662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db.emp.deleteOne({})</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db.emp.deleteOne({job: 'manager'})</a:t>
            </a:r>
          </a:p>
        </p:txBody>
      </p:sp>
    </p:spTree>
    <p:extLst>
      <p:ext uri="{BB962C8B-B14F-4D97-AF65-F5344CB8AC3E}">
        <p14:creationId xmlns:p14="http://schemas.microsoft.com/office/powerpoint/2010/main" val="369659282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val="411038976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db.collection.deleteMany({ filter })</a:t>
            </a:r>
          </a:p>
        </p:txBody>
      </p:sp>
      <p:sp>
        <p:nvSpPr>
          <p:cNvPr id="5" name="Rectangle 4"/>
          <p:cNvSpPr/>
          <p:nvPr/>
        </p:nvSpPr>
        <p:spPr>
          <a:xfrm>
            <a:off x="1673188" y="2286000"/>
            <a:ext cx="87662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db.emp.deleteMany({});</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db.emp.deleteMany({job: 'manager'})</a:t>
            </a:r>
          </a:p>
        </p:txBody>
      </p:sp>
    </p:spTree>
    <p:extLst>
      <p:ext uri="{BB962C8B-B14F-4D97-AF65-F5344CB8AC3E}">
        <p14:creationId xmlns:p14="http://schemas.microsoft.com/office/powerpoint/2010/main" val="377191680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dirty="0"/>
              <a:t>findOneAndDelete() 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db.collection.findOneAndDelete({ filter }, [ { sort },{ projection }])</a:t>
            </a:r>
          </a:p>
        </p:txBody>
      </p:sp>
      <p:sp>
        <p:nvSpPr>
          <p:cNvPr id="5" name="Rectangle 4"/>
          <p:cNvSpPr/>
          <p:nvPr/>
        </p:nvSpPr>
        <p:spPr>
          <a:xfrm>
            <a:off x="1673188" y="2679324"/>
            <a:ext cx="87662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db.emp.findOneAndDelete({job: ' manager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db.emp.findOneAndDelete({job:  ' manager '}, {sort:{sal: 1}}) </a:t>
            </a:r>
          </a:p>
        </p:txBody>
      </p:sp>
    </p:spTree>
    <p:extLst>
      <p:ext uri="{BB962C8B-B14F-4D97-AF65-F5344CB8AC3E}">
        <p14:creationId xmlns:p14="http://schemas.microsoft.com/office/powerpoint/2010/main" val="377191680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943100" y="2995550"/>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aggregation, the result of one stage is simply passed to another stage.</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4131995080"/>
              </p:ext>
            </p:extLst>
          </p:nvPr>
        </p:nvGraphicFramePr>
        <p:xfrm>
          <a:off x="1524000" y="762000"/>
          <a:ext cx="9144000" cy="914400"/>
        </p:xfrm>
        <a:graphic>
          <a:graphicData uri="http://schemas.openxmlformats.org/drawingml/2006/table">
            <a:tbl>
              <a:tblPr firstRow="1" bandRow="1">
                <a:tableStyleId>{5940675A-B579-460E-94D1-54222C63F5DA}</a:tableStyleId>
              </a:tblPr>
              <a:tblGrid>
                <a:gridCol w="11430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295400">
                  <a:extLst>
                    <a:ext uri="{9D8B030D-6E8A-4147-A177-3AD203B41FA5}">
                      <a16:colId xmlns:a16="http://schemas.microsoft.com/office/drawing/2014/main" val="20005"/>
                    </a:ext>
                  </a:extLst>
                </a:gridCol>
                <a:gridCol w="838200">
                  <a:extLst>
                    <a:ext uri="{9D8B030D-6E8A-4147-A177-3AD203B41FA5}">
                      <a16:colId xmlns:a16="http://schemas.microsoft.com/office/drawing/2014/main" val="20006"/>
                    </a:ext>
                  </a:extLst>
                </a:gridCol>
                <a:gridCol w="838200">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4" name="Rectangle 3"/>
          <p:cNvSpPr/>
          <p:nvPr/>
        </p:nvSpPr>
        <p:spPr>
          <a:xfrm>
            <a:off x="7676812" y="76200"/>
            <a:ext cx="2980303" cy="369332"/>
          </a:xfrm>
          <a:prstGeom prst="rect">
            <a:avLst/>
          </a:prstGeom>
        </p:spPr>
        <p:txBody>
          <a:bodyPr wrap="none">
            <a:spAutoFit/>
          </a:bodyPr>
          <a:lstStyle/>
          <a:p>
            <a:r>
              <a:rPr lang="en-US" dirty="0">
                <a:solidFill>
                  <a:srgbClr val="222222"/>
                </a:solidFill>
                <a:latin typeface="arial" panose="020B0604020202020204" pitchFamily="34" charset="0"/>
              </a:rPr>
              <a:t>All stages are independent.</a:t>
            </a:r>
            <a:endParaRPr lang="en-US" dirty="0"/>
          </a:p>
        </p:txBody>
      </p:sp>
      <p:sp>
        <p:nvSpPr>
          <p:cNvPr id="5" name="Rectangle 4"/>
          <p:cNvSpPr/>
          <p:nvPr/>
        </p:nvSpPr>
        <p:spPr>
          <a:xfrm>
            <a:off x="1556657" y="260867"/>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val="332001028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678136" y="2438401"/>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&lt;stage1&gt; }, { &lt;stage2&gt; }, { &lt;stage3&gt; } ... , { &lt;stageN&gt; } ] )</a:t>
            </a:r>
          </a:p>
        </p:txBody>
      </p:sp>
      <p:sp>
        <p:nvSpPr>
          <p:cNvPr id="5" name="Rectangle 4"/>
          <p:cNvSpPr/>
          <p:nvPr/>
        </p:nvSpPr>
        <p:spPr>
          <a:xfrm>
            <a:off x="1648448" y="3349824"/>
            <a:ext cx="8766212"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p>
        </p:txBody>
      </p:sp>
      <p:graphicFrame>
        <p:nvGraphicFramePr>
          <p:cNvPr id="9" name="Table 8"/>
          <p:cNvGraphicFramePr>
            <a:graphicFrameLocks noGrp="1"/>
          </p:cNvGraphicFramePr>
          <p:nvPr>
            <p:extLst>
              <p:ext uri="{D42A27DB-BD31-4B8C-83A1-F6EECF244321}">
                <p14:modId xmlns:p14="http://schemas.microsoft.com/office/powerpoint/2010/main" val="3699582826"/>
              </p:ext>
            </p:extLst>
          </p:nvPr>
        </p:nvGraphicFramePr>
        <p:xfrm>
          <a:off x="1524000" y="1219200"/>
          <a:ext cx="9144000" cy="914400"/>
        </p:xfrm>
        <a:graphic>
          <a:graphicData uri="http://schemas.openxmlformats.org/drawingml/2006/table">
            <a:tbl>
              <a:tblPr firstRow="1" bandRow="1">
                <a:tableStyleId>{5940675A-B579-460E-94D1-54222C63F5DA}</a:tableStyleId>
              </a:tblPr>
              <a:tblGrid>
                <a:gridCol w="11430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295400">
                  <a:extLst>
                    <a:ext uri="{9D8B030D-6E8A-4147-A177-3AD203B41FA5}">
                      <a16:colId xmlns:a16="http://schemas.microsoft.com/office/drawing/2014/main" val="20005"/>
                    </a:ext>
                  </a:extLst>
                </a:gridCol>
                <a:gridCol w="838200">
                  <a:extLst>
                    <a:ext uri="{9D8B030D-6E8A-4147-A177-3AD203B41FA5}">
                      <a16:colId xmlns:a16="http://schemas.microsoft.com/office/drawing/2014/main" val="20006"/>
                    </a:ext>
                  </a:extLst>
                </a:gridCol>
                <a:gridCol w="838200">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10" name="Rectangle 9"/>
          <p:cNvSpPr/>
          <p:nvPr/>
        </p:nvSpPr>
        <p:spPr>
          <a:xfrm>
            <a:off x="1556657" y="718067"/>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val="3430102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91344" y="1703998"/>
            <a:ext cx="11665296" cy="3093154"/>
          </a:xfrm>
          <a:prstGeom prst="rect">
            <a:avLst/>
          </a:prstGeom>
        </p:spPr>
        <p:txBody>
          <a:bodyPr wrap="square">
            <a:spAutoFit/>
          </a:bodyPr>
          <a:lstStyle/>
          <a:p>
            <a:pPr marL="285750" indent="-285750">
              <a:buFont typeface="Arial" panose="020B0604020202020204" pitchFamily="34" charset="0"/>
              <a:buChar char="•"/>
            </a:pPr>
            <a:r>
              <a:rPr lang="en-US" sz="1900" dirty="0">
                <a:latin typeface="Palatino Linotype" panose="02040502050505030304" pitchFamily="18" charset="0"/>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19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19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19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1900" dirty="0">
              <a:latin typeface="Palatino Linotype" panose="02040502050505030304" pitchFamily="18" charset="0"/>
            </a:endParaRPr>
          </a:p>
        </p:txBody>
      </p:sp>
      <p:sp>
        <p:nvSpPr>
          <p:cNvPr id="2" name="Rectangle 1"/>
          <p:cNvSpPr/>
          <p:nvPr/>
        </p:nvSpPr>
        <p:spPr>
          <a:xfrm>
            <a:off x="191344" y="832145"/>
            <a:ext cx="11665296" cy="677108"/>
          </a:xfrm>
          <a:prstGeom prst="rect">
            <a:avLst/>
          </a:prstGeom>
        </p:spPr>
        <p:txBody>
          <a:bodyPr wrap="square">
            <a:spAutoFit/>
          </a:bodyPr>
          <a:lstStyle/>
          <a:p>
            <a:r>
              <a:rPr lang="en-US" sz="1900" dirty="0">
                <a:solidFill>
                  <a:srgbClr val="B22251"/>
                </a:solidFill>
                <a:latin typeface="Palatino Linotype" panose="02040502050505030304" pitchFamily="18" charset="0"/>
              </a:rPr>
              <a:t>Relational databases</a:t>
            </a:r>
            <a:r>
              <a:rPr lang="en-US" sz="1900" dirty="0">
                <a:latin typeface="Palatino Linotype" panose="02040502050505030304" pitchFamily="18" charset="0"/>
              </a:rPr>
              <a:t> are commonly referred to as SQL databases because they use </a:t>
            </a:r>
            <a:r>
              <a:rPr lang="en-US" sz="1900" dirty="0">
                <a:solidFill>
                  <a:srgbClr val="B22251"/>
                </a:solidFill>
                <a:latin typeface="Palatino Linotype" panose="02040502050505030304" pitchFamily="18" charset="0"/>
              </a:rPr>
              <a:t>SQL</a:t>
            </a:r>
            <a:r>
              <a:rPr lang="en-US" sz="19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350809653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$&lt;stageOperator&gt; : { } }</a:t>
            </a:r>
          </a:p>
        </p:txBody>
      </p:sp>
      <p:sp>
        <p:nvSpPr>
          <p:cNvPr id="9" name="Rectangle 8"/>
          <p:cNvSpPr/>
          <p:nvPr/>
        </p:nvSpPr>
        <p:spPr>
          <a:xfrm>
            <a:off x="1615547" y="5486401"/>
            <a:ext cx="8845624"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1712773" y="59552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'$&lt;fieldName&gt;'</a:t>
            </a:r>
          </a:p>
        </p:txBody>
      </p:sp>
      <p:sp>
        <p:nvSpPr>
          <p:cNvPr id="11" name="Rectangle 10"/>
          <p:cNvSpPr/>
          <p:nvPr/>
        </p:nvSpPr>
        <p:spPr>
          <a:xfrm>
            <a:off x="1673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$group : { _id : '$job' } }</a:t>
            </a:r>
          </a:p>
        </p:txBody>
      </p:sp>
      <p:graphicFrame>
        <p:nvGraphicFramePr>
          <p:cNvPr id="2" name="Table 1"/>
          <p:cNvGraphicFramePr>
            <a:graphicFrameLocks noGrp="1"/>
          </p:cNvGraphicFramePr>
          <p:nvPr>
            <p:extLst>
              <p:ext uri="{D42A27DB-BD31-4B8C-83A1-F6EECF244321}">
                <p14:modId xmlns:p14="http://schemas.microsoft.com/office/powerpoint/2010/main" val="2978679404"/>
              </p:ext>
            </p:extLst>
          </p:nvPr>
        </p:nvGraphicFramePr>
        <p:xfrm>
          <a:off x="1690010" y="3286825"/>
          <a:ext cx="8784026" cy="225044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$match</a:t>
                      </a:r>
                    </a:p>
                  </a:txBody>
                  <a:tcPr/>
                </a:tc>
                <a:tc>
                  <a:txBody>
                    <a:bodyPr/>
                    <a:lstStyle/>
                    <a:p>
                      <a:r>
                        <a:rPr kumimoji="0" lang="en-US" kern="1200" dirty="0">
                          <a:solidFill>
                            <a:srgbClr val="036883"/>
                          </a:solidFill>
                          <a:latin typeface="+mn-lt"/>
                          <a:ea typeface="+mn-ea"/>
                          <a:cs typeface="+mn-cs"/>
                        </a:rPr>
                        <a:t>  $sort  </a:t>
                      </a:r>
                    </a:p>
                  </a:txBody>
                  <a:tcPr/>
                </a:tc>
                <a:extLst>
                  <a:ext uri="{0D108BD9-81ED-4DB2-BD59-A6C34878D82A}">
                    <a16:rowId xmlns:a16="http://schemas.microsoft.com/office/drawing/2014/main" val="10001"/>
                  </a:ext>
                </a:extLst>
              </a:tr>
              <a:tr h="370840">
                <a:tc>
                  <a:txBody>
                    <a:bodyPr/>
                    <a:lstStyle/>
                    <a:p>
                      <a:r>
                        <a:rPr kumimoji="0" lang="en-US" kern="1200" dirty="0">
                          <a:solidFill>
                            <a:srgbClr val="036883"/>
                          </a:solidFill>
                          <a:latin typeface="+mn-lt"/>
                          <a:ea typeface="+mn-ea"/>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$unwind</a:t>
                      </a:r>
                    </a:p>
                  </a:txBody>
                  <a:tcPr/>
                </a:tc>
                <a:tc>
                  <a:txBody>
                    <a:bodyPr/>
                    <a:lstStyle/>
                    <a:p>
                      <a:r>
                        <a:rPr kumimoji="0" lang="en-US" kern="1200" dirty="0">
                          <a:solidFill>
                            <a:srgbClr val="036883"/>
                          </a:solidFill>
                          <a:latin typeface="+mn-lt"/>
                          <a:ea typeface="+mn-ea"/>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$group</a:t>
                      </a:r>
                    </a:p>
                  </a:txBody>
                  <a:tcPr/>
                </a:tc>
                <a:tc>
                  <a:txBody>
                    <a:bodyPr/>
                    <a:lstStyle/>
                    <a:p>
                      <a:r>
                        <a:rPr kumimoji="0" lang="en-US" kern="1200" dirty="0">
                          <a:solidFill>
                            <a:srgbClr val="036883"/>
                          </a:solidFill>
                          <a:latin typeface="+mn-lt"/>
                          <a:ea typeface="+mn-ea"/>
                          <a:cs typeface="+mn-cs"/>
                        </a:rPr>
                        <a:t>  $count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$match</a:t>
                      </a:r>
                    </a:p>
                  </a:txBody>
                  <a:tcPr/>
                </a:tc>
                <a:tc>
                  <a:txBody>
                    <a:bodyPr/>
                    <a:lstStyle/>
                    <a:p>
                      <a:endParaRPr kumimoji="0" lang="en-US" kern="1200" dirty="0">
                        <a:solidFill>
                          <a:srgbClr val="036883"/>
                        </a:solidFill>
                        <a:latin typeface="+mn-lt"/>
                        <a:ea typeface="+mn-ea"/>
                        <a:cs typeface="+mn-cs"/>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val="38721386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673188" y="762001"/>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673188" y="2133601"/>
            <a:ext cx="8761264" cy="295465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 {$match: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{$match: {comm: {$eq: null}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{$match: {sal: {$gt: 4000} }}, {$group: {_id: '$job', count: {$sum: '$sal'}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{$match: {favouriteFruit: {$size: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{$match: {'favouriteFruit.0': 'Orange'} }, {$project: {favouriteFruit: true} } ])</a:t>
            </a:r>
          </a:p>
        </p:txBody>
      </p:sp>
    </p:spTree>
    <p:extLst>
      <p:ext uri="{BB962C8B-B14F-4D97-AF65-F5344CB8AC3E}">
        <p14:creationId xmlns:p14="http://schemas.microsoft.com/office/powerpoint/2010/main" val="241294507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val="161136793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673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673188" y="2422030"/>
            <a:ext cx="8761264" cy="295465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 {$project: { ename: true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{$project: {_id: false, sal: true, comm: true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{$project: {sal: true, sm: {$sum: '$sal'}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{$project: {_id: false, sal: true, comm: true, xx: {$max: ['$sal', '$comm']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:{_id: false, indexID: true, favouriteFruit: {$size: '$favouriteFruit'} } } ])</a:t>
            </a:r>
          </a:p>
        </p:txBody>
      </p:sp>
    </p:spTree>
    <p:extLst>
      <p:ext uri="{BB962C8B-B14F-4D97-AF65-F5344CB8AC3E}">
        <p14:creationId xmlns:p14="http://schemas.microsoft.com/office/powerpoint/2010/main" val="149451649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402629295"/>
              </p:ext>
            </p:extLst>
          </p:nvPr>
        </p:nvGraphicFramePr>
        <p:xfrm>
          <a:off x="1590063" y="1524000"/>
          <a:ext cx="8994812" cy="3428998"/>
        </p:xfrm>
        <a:graphic>
          <a:graphicData uri="http://schemas.openxmlformats.org/drawingml/2006/table">
            <a:tbl>
              <a:tblPr firstRow="1" bandRow="1">
                <a:tableStyleId>{5940675A-B579-460E-94D1-54222C63F5DA}</a:tableStyleId>
              </a:tblPr>
              <a:tblGrid>
                <a:gridCol w="1165544">
                  <a:extLst>
                    <a:ext uri="{9D8B030D-6E8A-4147-A177-3AD203B41FA5}">
                      <a16:colId xmlns:a16="http://schemas.microsoft.com/office/drawing/2014/main" val="20000"/>
                    </a:ext>
                  </a:extLst>
                </a:gridCol>
                <a:gridCol w="7829268">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mn-lt"/>
                          <a:ea typeface="+mn-ea"/>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t> </a:t>
                      </a:r>
                      <a:r>
                        <a:rPr kumimoji="0" lang="en-US" kern="1200" dirty="0">
                          <a:solidFill>
                            <a:srgbClr val="036883"/>
                          </a:solidFill>
                          <a:latin typeface="+mn-lt"/>
                          <a:ea typeface="+mn-ea"/>
                          <a:cs typeface="+mn-cs"/>
                        </a:rPr>
                        <a:t>$abs</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$abs: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mn-lt"/>
                          <a:ea typeface="+mn-ea"/>
                          <a:cs typeface="+mn-cs"/>
                        </a:rPr>
                        <a:t> $add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$add: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mn-lt"/>
                          <a:ea typeface="+mn-ea"/>
                          <a:cs typeface="+mn-cs"/>
                        </a:rPr>
                        <a:t>$subtract</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$subtract: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mn-lt"/>
                          <a:ea typeface="+mn-ea"/>
                          <a:cs typeface="+mn-cs"/>
                        </a:rPr>
                        <a:t>$multiply</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$multiply: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mn-lt"/>
                          <a:ea typeface="+mn-ea"/>
                          <a:cs typeface="+mn-cs"/>
                        </a:rPr>
                        <a:t>$divide</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$divide: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mn-lt"/>
                          <a:ea typeface="+mn-ea"/>
                          <a:cs typeface="+mn-cs"/>
                        </a:rPr>
                        <a:t>$mod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mn-lt"/>
                          <a:ea typeface="+mn-ea"/>
                          <a:cs typeface="+mn-cs"/>
                        </a:rPr>
                        <a:t>$trunc</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$trunc: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7"/>
                  </a:ext>
                </a:extLst>
              </a:tr>
            </a:tbl>
          </a:graphicData>
        </a:graphic>
      </p:graphicFrame>
      <p:sp>
        <p:nvSpPr>
          <p:cNvPr id="3" name="Rectangle 2"/>
          <p:cNvSpPr/>
          <p:nvPr/>
        </p:nvSpPr>
        <p:spPr>
          <a:xfrm>
            <a:off x="1673188" y="51816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 {$project : { op: { $trunc: "$sal"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 sal: true,  op : { $add: ['$sal', 1000] } } } ])</a:t>
            </a:r>
          </a:p>
        </p:txBody>
      </p:sp>
    </p:spTree>
    <p:extLst>
      <p:ext uri="{BB962C8B-B14F-4D97-AF65-F5344CB8AC3E}">
        <p14:creationId xmlns:p14="http://schemas.microsoft.com/office/powerpoint/2010/main" val="268179471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678136" y="609600"/>
            <a:ext cx="8840676"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218524016"/>
              </p:ext>
            </p:extLst>
          </p:nvPr>
        </p:nvGraphicFramePr>
        <p:xfrm>
          <a:off x="1655375" y="1981201"/>
          <a:ext cx="8840676" cy="3581403"/>
        </p:xfrm>
        <a:graphic>
          <a:graphicData uri="http://schemas.openxmlformats.org/drawingml/2006/table">
            <a:tbl>
              <a:tblPr firstRow="1" bandRow="1">
                <a:tableStyleId>{5940675A-B579-460E-94D1-54222C63F5DA}</a:tableStyleId>
              </a:tblPr>
              <a:tblGrid>
                <a:gridCol w="8840676">
                  <a:extLst>
                    <a:ext uri="{9D8B030D-6E8A-4147-A177-3AD203B41FA5}">
                      <a16:colId xmlns:a16="http://schemas.microsoft.com/office/drawing/2014/main" val="20000"/>
                    </a:ext>
                  </a:extLst>
                </a:gridCol>
              </a:tblGrid>
              <a:tr h="511629">
                <a:tc>
                  <a:txBody>
                    <a:bodyPr/>
                    <a:lstStyle/>
                    <a:p>
                      <a:r>
                        <a:rPr lang="en-US" dirty="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extLst>
                  <a:ext uri="{0D108BD9-81ED-4DB2-BD59-A6C34878D82A}">
                    <a16:rowId xmlns:a16="http://schemas.microsoft.com/office/drawing/2014/main" val="10000"/>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extLst>
                  <a:ext uri="{0D108BD9-81ED-4DB2-BD59-A6C34878D82A}">
                    <a16:rowId xmlns:a16="http://schemas.microsoft.com/office/drawing/2014/main" val="10001"/>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extLst>
                  <a:ext uri="{0D108BD9-81ED-4DB2-BD59-A6C34878D82A}">
                    <a16:rowId xmlns:a16="http://schemas.microsoft.com/office/drawing/2014/main" val="10002"/>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extLst>
                  <a:ext uri="{0D108BD9-81ED-4DB2-BD59-A6C34878D82A}">
                    <a16:rowId xmlns:a16="http://schemas.microsoft.com/office/drawing/2014/main" val="10003"/>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extLst>
                  <a:ext uri="{0D108BD9-81ED-4DB2-BD59-A6C34878D82A}">
                    <a16:rowId xmlns:a16="http://schemas.microsoft.com/office/drawing/2014/main" val="10004"/>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extLst>
                  <a:ext uri="{0D108BD9-81ED-4DB2-BD59-A6C34878D82A}">
                    <a16:rowId xmlns:a16="http://schemas.microsoft.com/office/drawing/2014/main" val="10005"/>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694960" y="889099"/>
            <a:ext cx="8823853" cy="3539430"/>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 $project: {comm : { $ifNull: ['$comm', 'NA']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$project: {sal: true, comm: true, "Gross Salary":  { $add: ['$sal', { $ifNull: [ '$comm', 0] } ]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$project: { ename : { $toUpper : '$ename'}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$project: { ename : { $toLower : '$ename'}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$project: { ename : { $concat : ['$ename', '$job']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$project: { favouriteFruit: { $size: '$favouriteFruit'}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 op: { $arrayElemAt: ['$favouriteFruit', 1]}}}])</a:t>
            </a:r>
          </a:p>
        </p:txBody>
      </p:sp>
      <p:sp>
        <p:nvSpPr>
          <p:cNvPr id="2" name="Rectangle 1"/>
          <p:cNvSpPr/>
          <p:nvPr/>
        </p:nvSpPr>
        <p:spPr>
          <a:xfrm>
            <a:off x="1684074" y="5181601"/>
            <a:ext cx="8823853" cy="646331"/>
          </a:xfrm>
          <a:prstGeom prst="rect">
            <a:avLst/>
          </a:prstGeom>
        </p:spPr>
        <p:txBody>
          <a:bodyPr wrap="square">
            <a:spAutoFit/>
          </a:bodyPr>
          <a:lstStyle/>
          <a:p>
            <a:r>
              <a:rPr lang="en-US" dirty="0">
                <a:solidFill>
                  <a:srgbClr val="FFBF00"/>
                </a:solidFill>
              </a:rPr>
              <a:t>db.emp.aggregate([ {$project: { x :{ $arrayElemAt: [ '$favouriteFruit', 1] } } }, {$match: { x: 'Orange' } } ])</a:t>
            </a:r>
          </a:p>
        </p:txBody>
      </p:sp>
    </p:spTree>
    <p:extLst>
      <p:ext uri="{BB962C8B-B14F-4D97-AF65-F5344CB8AC3E}">
        <p14:creationId xmlns:p14="http://schemas.microsoft.com/office/powerpoint/2010/main" val="3619244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endParaRPr lang="en-IN" sz="3200" b="1" i="1" dirty="0">
              <a:solidFill>
                <a:srgbClr val="FFFF00"/>
              </a:solidFill>
              <a:latin typeface="Arial" pitchFamily="34" charset="0"/>
              <a:cs typeface="Arial" pitchFamily="34" charset="0"/>
            </a:endParaRPr>
          </a:p>
        </p:txBody>
      </p:sp>
      <p:pic>
        <p:nvPicPr>
          <p:cNvPr id="4" name="Picture 2" descr="Structured Data vs. Unstructured Data: what are they and why care?">
            <a:extLst>
              <a:ext uri="{FF2B5EF4-FFF2-40B4-BE49-F238E27FC236}">
                <a16:creationId xmlns:a16="http://schemas.microsoft.com/office/drawing/2014/main" id="{D255227B-CBF1-4385-BCFA-806B1D6DC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504" y="590010"/>
            <a:ext cx="8928992" cy="6202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01048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1543089"/>
              </p:ext>
            </p:extLst>
          </p:nvPr>
        </p:nvGraphicFramePr>
        <p:xfrm>
          <a:off x="1673188" y="1600200"/>
          <a:ext cx="8845624" cy="3048000"/>
        </p:xfrm>
        <a:graphic>
          <a:graphicData uri="http://schemas.openxmlformats.org/drawingml/2006/table">
            <a:tbl>
              <a:tblPr firstRow="1" bandRow="1">
                <a:tableStyleId>{5940675A-B579-460E-94D1-54222C63F5DA}</a:tableStyleId>
              </a:tblPr>
              <a:tblGrid>
                <a:gridCol w="1984412">
                  <a:extLst>
                    <a:ext uri="{9D8B030D-6E8A-4147-A177-3AD203B41FA5}">
                      <a16:colId xmlns:a16="http://schemas.microsoft.com/office/drawing/2014/main" val="20000"/>
                    </a:ext>
                  </a:extLst>
                </a:gridCol>
                <a:gridCol w="6861212">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mn-lt"/>
                          <a:ea typeface="+mn-ea"/>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mn-lt"/>
                          <a:ea typeface="+mn-ea"/>
                          <a:cs typeface="+mn-cs"/>
                        </a:rPr>
                        <a:t> $dayOfMonth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$dayOfMonth: '$&lt;</a:t>
                      </a:r>
                      <a:r>
                        <a:rPr lang="en-US" sz="1800" kern="1200" dirty="0">
                          <a:solidFill>
                            <a:srgbClr val="049DC8"/>
                          </a:solidFill>
                          <a:latin typeface="Consolas" panose="020B0609020204030204" pitchFamily="49" charset="0"/>
                          <a:ea typeface="+mn-ea"/>
                          <a:cs typeface="Calibri" panose="020F0502020204030204" pitchFamily="34" charset="0"/>
                        </a:rPr>
                        <a:t>dateExpr</a:t>
                      </a:r>
                      <a:r>
                        <a:rPr kumimoji="0" lang="en-US" sz="1800" kern="1200" dirty="0">
                          <a:solidFill>
                            <a:srgbClr val="049DC8"/>
                          </a:solidFill>
                          <a:latin typeface="Consolas" panose="020B0609020204030204" pitchFamily="49" charset="0"/>
                          <a:ea typeface="+mn-ea"/>
                          <a:cs typeface="Calibri" panose="020F0502020204030204" pitchFamily="34" charset="0"/>
                        </a:rPr>
                        <a:t>ession&gt;' }</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mn-lt"/>
                          <a:ea typeface="+mn-ea"/>
                          <a:cs typeface="+mn-cs"/>
                        </a:rPr>
                        <a:t> $dayOfWeek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$dayOfWeek: '$&lt;dateExpression&gt;' }</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$dayOfYear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$dayOfYear: '$&lt;dateExpression&gt;' }</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mn-lt"/>
                          <a:ea typeface="+mn-ea"/>
                          <a:cs typeface="+mn-cs"/>
                        </a:rPr>
                        <a:t> $month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$month: '$&lt;dateExpression&gt;' }</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$week: '$&lt;dateExpression&gt;' }</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mn-lt"/>
                          <a:ea typeface="+mn-ea"/>
                          <a:cs typeface="+mn-cs"/>
                        </a:rPr>
                        <a:t> $year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$year: '$&lt;dateExpression&gt;' }</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670219" y="48768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{$project: { Day: {$dayOfMonth: '$hiredate'}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 Month: {$month: '$hiredate'} } } ])</a:t>
            </a:r>
          </a:p>
        </p:txBody>
      </p:sp>
    </p:spTree>
    <p:extLst>
      <p:ext uri="{BB962C8B-B14F-4D97-AF65-F5344CB8AC3E}">
        <p14:creationId xmlns:p14="http://schemas.microsoft.com/office/powerpoint/2010/main" val="404300748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val="214488836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path&gt;' }</a:t>
            </a:r>
          </a:p>
        </p:txBody>
      </p:sp>
      <p:sp>
        <p:nvSpPr>
          <p:cNvPr id="8" name="Rectangle 7"/>
          <p:cNvSpPr/>
          <p:nvPr/>
        </p:nvSpPr>
        <p:spPr>
          <a:xfrm>
            <a:off x="1673188" y="2231649"/>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{$project: {favouriteColor: true}}, {$unwind: '$favouriteColor'} ])</a:t>
            </a:r>
          </a:p>
        </p:txBody>
      </p:sp>
    </p:spTree>
    <p:extLst>
      <p:ext uri="{BB962C8B-B14F-4D97-AF65-F5344CB8AC3E}">
        <p14:creationId xmlns:p14="http://schemas.microsoft.com/office/powerpoint/2010/main" val="291680180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val="6311057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673188"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673188" y="4343401"/>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{$group: {_id: null, count: {$sum: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{$group: {_id: null, total: {$sum: "$sal"}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{$group: {_id: "$job", count: {$sum: 1} } } ])</a:t>
            </a:r>
          </a:p>
        </p:txBody>
      </p:sp>
      <p:graphicFrame>
        <p:nvGraphicFramePr>
          <p:cNvPr id="2" name="Table 1"/>
          <p:cNvGraphicFramePr>
            <a:graphicFrameLocks noGrp="1"/>
          </p:cNvGraphicFramePr>
          <p:nvPr>
            <p:extLst>
              <p:ext uri="{D42A27DB-BD31-4B8C-83A1-F6EECF244321}">
                <p14:modId xmlns:p14="http://schemas.microsoft.com/office/powerpoint/2010/main" val="1485724896"/>
              </p:ext>
            </p:extLst>
          </p:nvPr>
        </p:nvGraphicFramePr>
        <p:xfrm>
          <a:off x="1673188" y="2286000"/>
          <a:ext cx="8845624" cy="1859280"/>
        </p:xfrm>
        <a:graphic>
          <a:graphicData uri="http://schemas.openxmlformats.org/drawingml/2006/table">
            <a:tbl>
              <a:tblPr firstRow="1" bandRow="1">
                <a:tableStyleId>{5940675A-B579-460E-94D1-54222C63F5DA}</a:tableStyleId>
              </a:tblPr>
              <a:tblGrid>
                <a:gridCol w="1908212">
                  <a:extLst>
                    <a:ext uri="{9D8B030D-6E8A-4147-A177-3AD203B41FA5}">
                      <a16:colId xmlns:a16="http://schemas.microsoft.com/office/drawing/2014/main" val="20000"/>
                    </a:ext>
                  </a:extLst>
                </a:gridCol>
                <a:gridCol w="6937412">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rPr>
                        <a:t>  $avg</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$avg: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1"/>
                  </a:ext>
                </a:extLst>
              </a:tr>
              <a:tr h="127000">
                <a:tc>
                  <a:txBody>
                    <a:bodyPr/>
                    <a:lstStyle/>
                    <a:p>
                      <a:r>
                        <a:rPr lang="en-US" dirty="0">
                          <a:solidFill>
                            <a:srgbClr val="036883"/>
                          </a:solidFill>
                        </a:rPr>
                        <a:t>  $sum</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$sum: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2"/>
                  </a:ext>
                </a:extLst>
              </a:tr>
              <a:tr h="127000">
                <a:tc>
                  <a:txBody>
                    <a:bodyPr/>
                    <a:lstStyle/>
                    <a:p>
                      <a:r>
                        <a:rPr lang="en-US" dirty="0">
                          <a:solidFill>
                            <a:srgbClr val="036883"/>
                          </a:solidFill>
                        </a:rPr>
                        <a:t>  $min</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3"/>
                  </a:ext>
                </a:extLst>
              </a:tr>
              <a:tr h="127000">
                <a:tc>
                  <a:txBody>
                    <a:bodyPr/>
                    <a:lstStyle/>
                    <a:p>
                      <a:r>
                        <a:rPr lang="en-US" dirty="0">
                          <a:solidFill>
                            <a:srgbClr val="036883"/>
                          </a:solidFill>
                        </a:rPr>
                        <a:t>  $max</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673188" y="2312314"/>
            <a:ext cx="876126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 $group: {_id: { job: "$job", deptno: "$deptno“ }, count : { $sum: 1 } } } ])</a:t>
            </a:r>
          </a:p>
        </p:txBody>
      </p:sp>
      <p:sp>
        <p:nvSpPr>
          <p:cNvPr id="8" name="Rectangle 7"/>
          <p:cNvSpPr/>
          <p:nvPr/>
        </p:nvSpPr>
        <p:spPr>
          <a:xfrm>
            <a:off x="1673188"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val="418431620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r>
              <a:rPr lang="en-US" sz="2200">
                <a:solidFill>
                  <a:srgbClr val="FC6F0D"/>
                </a:solidFill>
                <a:latin typeface="Calibri" panose="020F0502020204030204" pitchFamily="34" charset="0"/>
                <a:cs typeface="Calibri" panose="020F0502020204030204" pitchFamily="34" charset="0"/>
              </a:rPr>
              <a:t>db.emp.aggregate([ {$sort: {ename: 1}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8616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71364" y="980728"/>
            <a:ext cx="11449272" cy="4893647"/>
          </a:xfrm>
          <a:prstGeom prst="rect">
            <a:avLst/>
          </a:prstGeom>
        </p:spPr>
        <p:txBody>
          <a:bodyPr wrap="square">
            <a:spAutoFit/>
          </a:bodyPr>
          <a:lstStyle/>
          <a:p>
            <a:r>
              <a:rPr lang="en-US" sz="2000" b="1" dirty="0">
                <a:solidFill>
                  <a:srgbClr val="FF5A36"/>
                </a:solidFill>
                <a:latin typeface="Palatino Linotype" panose="02040502050505030304" pitchFamily="18" charset="0"/>
              </a:rPr>
              <a:t>Structured</a:t>
            </a:r>
            <a:endParaRPr lang="en-US" dirty="0">
              <a:solidFill>
                <a:srgbClr val="FF5A36"/>
              </a:solidFill>
              <a:latin typeface="Palatino Linotype" panose="02040502050505030304" pitchFamily="18" charset="0"/>
            </a:endParaRPr>
          </a:p>
          <a:p>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dirty="0">
              <a:latin typeface="Palatino Linotype" panose="02040502050505030304" pitchFamily="18" charset="0"/>
            </a:endParaRPr>
          </a:p>
          <a:p>
            <a:r>
              <a:rPr lang="en-US" sz="2000" b="1" dirty="0">
                <a:solidFill>
                  <a:srgbClr val="FF5A36"/>
                </a:solidFill>
                <a:latin typeface="Palatino Linotype" panose="02040502050505030304" pitchFamily="18" charset="0"/>
              </a:rPr>
              <a:t>Semi-Structured</a:t>
            </a:r>
            <a:endParaRPr lang="en-US" b="1" dirty="0">
              <a:solidFill>
                <a:srgbClr val="FF5A36"/>
              </a:solidFill>
              <a:latin typeface="Palatino Linotype" panose="02040502050505030304" pitchFamily="18" charset="0"/>
            </a:endParaRPr>
          </a:p>
          <a:p>
            <a:r>
              <a:rPr lang="en-US" dirty="0">
                <a:latin typeface="Palatino Linotype" panose="02040502050505030304" pitchFamily="18" charset="0"/>
              </a:rPr>
              <a:t>Semi-Structured Data is a type of data which does not have a formal structure of a data model, i.e. a table definition in a relational DBMS, but nevertheless it has some organizational properties like tags and other markers to separate semantic elements that makes it easier to analyze. XML files or JSON documents are examples of semi-structured data.</a:t>
            </a:r>
          </a:p>
          <a:p>
            <a:endParaRPr lang="en-US" dirty="0">
              <a:latin typeface="Palatino Linotype" panose="02040502050505030304" pitchFamily="18" charset="0"/>
            </a:endParaRPr>
          </a:p>
          <a:p>
            <a:r>
              <a:rPr lang="en-US" sz="2000" b="1" dirty="0">
                <a:solidFill>
                  <a:srgbClr val="FF5A36"/>
                </a:solidFill>
                <a:latin typeface="Palatino Linotype" panose="02040502050505030304" pitchFamily="18" charset="0"/>
              </a:rPr>
              <a:t>Unstructured</a:t>
            </a:r>
            <a:endParaRPr lang="en-US" b="1" dirty="0">
              <a:solidFill>
                <a:srgbClr val="FF5A36"/>
              </a:solidFill>
              <a:latin typeface="Palatino Linotype" panose="02040502050505030304" pitchFamily="18" charset="0"/>
            </a:endParaRPr>
          </a:p>
          <a:p>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The unstructured data is growing quicker than others, experts say that 80 percent of the data in an organization are unstructured.</a:t>
            </a:r>
            <a:r>
              <a:rPr lang="en-US" b="1" dirty="0">
                <a:latin typeface="Palatino Linotype" panose="02040502050505030304" pitchFamily="18" charset="0"/>
              </a:rPr>
              <a:t> </a:t>
            </a:r>
            <a:endParaRPr lang="en-US" dirty="0">
              <a:latin typeface="Palatino Linotype" panose="02040502050505030304" pitchFamily="18" charset="0"/>
            </a:endParaRPr>
          </a:p>
        </p:txBody>
      </p:sp>
    </p:spTree>
    <p:extLst>
      <p:ext uri="{BB962C8B-B14F-4D97-AF65-F5344CB8AC3E}">
        <p14:creationId xmlns:p14="http://schemas.microsoft.com/office/powerpoint/2010/main" val="350809653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val="138547047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673188" y="2231648"/>
            <a:ext cx="8845624" cy="12311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{$limit: 2}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{ename: true, sal: true, comm: true, total: {$add: ['$sal', '$comm']}}}, {$limit: 2} ])</a:t>
            </a:r>
          </a:p>
        </p:txBody>
      </p:sp>
    </p:spTree>
    <p:extLst>
      <p:ext uri="{BB962C8B-B14F-4D97-AF65-F5344CB8AC3E}">
        <p14:creationId xmlns:p14="http://schemas.microsoft.com/office/powerpoint/2010/main" val="138511307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val="255753583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673188" y="2231649"/>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{$skip:2} ])</a:t>
            </a:r>
          </a:p>
        </p:txBody>
      </p:sp>
    </p:spTree>
    <p:extLst>
      <p:ext uri="{BB962C8B-B14F-4D97-AF65-F5344CB8AC3E}">
        <p14:creationId xmlns:p14="http://schemas.microsoft.com/office/powerpoint/2010/main" val="145931969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latin typeface="Arial" panose="020B0604020202020204" pitchFamily="34" charset="0"/>
                <a:cs typeface="Arial" panose="020B0604020202020204" pitchFamily="34" charset="0"/>
              </a:rPr>
              <a:t>To perform an equality match between a field from the input documents with a field from the documents of the “joined” collection</a:t>
            </a:r>
          </a:p>
        </p:txBody>
      </p:sp>
    </p:spTree>
    <p:extLst>
      <p:ext uri="{BB962C8B-B14F-4D97-AF65-F5344CB8AC3E}">
        <p14:creationId xmlns:p14="http://schemas.microsoft.com/office/powerpoint/2010/main" val="208117523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$lookup:</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from: &lt;collection to join&gt;,</a:t>
            </a:r>
          </a:p>
          <a:p>
            <a:r>
              <a:rPr lang="en-US" dirty="0">
                <a:solidFill>
                  <a:srgbClr val="049DC8"/>
                </a:solidFill>
                <a:latin typeface="Consolas" panose="020B0609020204030204" pitchFamily="49" charset="0"/>
                <a:cs typeface="Calibri" panose="020F0502020204030204" pitchFamily="34" charset="0"/>
              </a:rPr>
              <a:t>       localField: &lt;field from the input documents&gt;,</a:t>
            </a:r>
          </a:p>
          <a:p>
            <a:r>
              <a:rPr lang="en-US" dirty="0">
                <a:solidFill>
                  <a:srgbClr val="049DC8"/>
                </a:solidFill>
                <a:latin typeface="Consolas" panose="020B0609020204030204" pitchFamily="49" charset="0"/>
                <a:cs typeface="Calibri" panose="020F0502020204030204" pitchFamily="34" charset="0"/>
              </a:rPr>
              <a:t>       foreignField: &lt;field from the documents of the "from" </a:t>
            </a:r>
          </a:p>
          <a:p>
            <a:r>
              <a:rPr lang="en-US" dirty="0">
                <a:solidFill>
                  <a:srgbClr val="049DC8"/>
                </a:solidFill>
                <a:latin typeface="Consolas" panose="020B0609020204030204" pitchFamily="49" charset="0"/>
                <a:cs typeface="Calibri" panose="020F0502020204030204" pitchFamily="34" charset="0"/>
              </a:rPr>
              <a:t>                      collection&gt;,</a:t>
            </a:r>
          </a:p>
          <a:p>
            <a:r>
              <a:rPr lang="en-US" dirty="0">
                <a:solidFill>
                  <a:srgbClr val="049DC8"/>
                </a:solidFill>
                <a:latin typeface="Consolas" panose="020B0609020204030204" pitchFamily="49" charset="0"/>
                <a:cs typeface="Calibri" panose="020F0502020204030204" pitchFamily="34" charset="0"/>
              </a:rPr>
              <a:t>       as: &lt;output array field&gt;</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2" name="Rectangle 1">
            <a:extLst>
              <a:ext uri="{FF2B5EF4-FFF2-40B4-BE49-F238E27FC236}">
                <a16:creationId xmlns:a16="http://schemas.microsoft.com/office/drawing/2014/main" id="{1683FCBA-7567-4649-886B-6794B97AE5AA}"/>
              </a:ext>
            </a:extLst>
          </p:cNvPr>
          <p:cNvSpPr/>
          <p:nvPr/>
        </p:nvSpPr>
        <p:spPr>
          <a:xfrm>
            <a:off x="1673975" y="1268760"/>
            <a:ext cx="8743292" cy="4093428"/>
          </a:xfrm>
          <a:prstGeom prst="rect">
            <a:avLst/>
          </a:prstGeom>
        </p:spPr>
        <p:txBody>
          <a:bodyPr wrap="square">
            <a:spAutoFit/>
          </a:bodyPr>
          <a:lstStyle/>
          <a:p>
            <a:r>
              <a:rPr lang="en-IN" sz="2000" dirty="0">
                <a:solidFill>
                  <a:srgbClr val="036883"/>
                </a:solidFill>
                <a:latin typeface="Calibri" panose="020F0502020204030204" pitchFamily="34" charset="0"/>
                <a:cs typeface="Calibri" panose="020F0502020204030204" pitchFamily="34" charset="0"/>
              </a:rPr>
              <a:t>&gt; db.orders.find();</a:t>
            </a:r>
          </a:p>
          <a:p>
            <a:r>
              <a:rPr lang="en-IN" sz="2000" dirty="0">
                <a:solidFill>
                  <a:srgbClr val="036883"/>
                </a:solidFill>
                <a:latin typeface="Calibri" panose="020F0502020204030204" pitchFamily="34" charset="0"/>
                <a:cs typeface="Calibri" panose="020F0502020204030204" pitchFamily="34" charset="0"/>
              </a:rPr>
              <a:t>   </a:t>
            </a:r>
          </a:p>
          <a:p>
            <a:r>
              <a:rPr lang="en-IN" sz="2000" dirty="0">
                <a:solidFill>
                  <a:srgbClr val="036883"/>
                </a:solidFill>
                <a:latin typeface="Calibri" panose="020F0502020204030204" pitchFamily="34" charset="0"/>
                <a:cs typeface="Calibri" panose="020F0502020204030204" pitchFamily="34" charset="0"/>
              </a:rPr>
              <a:t>   { "_id" : 1, "item" : "almonds", "price" : 12, "quantity" : 2 }</a:t>
            </a:r>
          </a:p>
          <a:p>
            <a:r>
              <a:rPr lang="en-IN" sz="2000" dirty="0">
                <a:solidFill>
                  <a:srgbClr val="036883"/>
                </a:solidFill>
                <a:latin typeface="Calibri" panose="020F0502020204030204" pitchFamily="34" charset="0"/>
                <a:cs typeface="Calibri" panose="020F0502020204030204" pitchFamily="34" charset="0"/>
              </a:rPr>
              <a:t>   { "_id" : 2, "item" : "pecans", "price" : 20, "quantity" : 1 }</a:t>
            </a:r>
          </a:p>
          <a:p>
            <a:r>
              <a:rPr lang="en-IN" sz="2000" dirty="0">
                <a:solidFill>
                  <a:srgbClr val="036883"/>
                </a:solidFill>
                <a:latin typeface="Calibri" panose="020F0502020204030204" pitchFamily="34" charset="0"/>
                <a:cs typeface="Calibri" panose="020F0502020204030204" pitchFamily="34" charset="0"/>
              </a:rPr>
              <a:t>   { "_id" : 3 }</a:t>
            </a:r>
          </a:p>
          <a:p>
            <a:endParaRPr lang="en-IN" sz="2000" dirty="0">
              <a:solidFill>
                <a:srgbClr val="036883"/>
              </a:solidFill>
              <a:latin typeface="Calibri" panose="020F0502020204030204" pitchFamily="34" charset="0"/>
              <a:cs typeface="Calibri" panose="020F0502020204030204" pitchFamily="34" charset="0"/>
            </a:endParaRPr>
          </a:p>
          <a:p>
            <a:r>
              <a:rPr lang="en-IN" sz="2000" dirty="0">
                <a:solidFill>
                  <a:srgbClr val="036883"/>
                </a:solidFill>
                <a:latin typeface="Calibri" panose="020F0502020204030204" pitchFamily="34" charset="0"/>
                <a:cs typeface="Calibri" panose="020F0502020204030204" pitchFamily="34" charset="0"/>
              </a:rPr>
              <a:t>&gt; db.orderdetails.find();</a:t>
            </a:r>
          </a:p>
          <a:p>
            <a:r>
              <a:rPr lang="en-IN" sz="2000" dirty="0">
                <a:solidFill>
                  <a:srgbClr val="036883"/>
                </a:solidFill>
                <a:latin typeface="Calibri" panose="020F0502020204030204" pitchFamily="34" charset="0"/>
                <a:cs typeface="Calibri" panose="020F0502020204030204" pitchFamily="34" charset="0"/>
              </a:rPr>
              <a:t>   </a:t>
            </a:r>
          </a:p>
          <a:p>
            <a:r>
              <a:rPr lang="en-IN" sz="2000" dirty="0">
                <a:solidFill>
                  <a:srgbClr val="036883"/>
                </a:solidFill>
                <a:latin typeface="Calibri" panose="020F0502020204030204" pitchFamily="34" charset="0"/>
                <a:cs typeface="Calibri" panose="020F0502020204030204" pitchFamily="34" charset="0"/>
              </a:rPr>
              <a:t>   { "_id" : 1, "orderNo" : 1, "orderDay" : "Mon" }</a:t>
            </a:r>
          </a:p>
          <a:p>
            <a:r>
              <a:rPr lang="en-IN" sz="2000" dirty="0">
                <a:solidFill>
                  <a:srgbClr val="036883"/>
                </a:solidFill>
                <a:latin typeface="Calibri" panose="020F0502020204030204" pitchFamily="34" charset="0"/>
                <a:cs typeface="Calibri" panose="020F0502020204030204" pitchFamily="34" charset="0"/>
              </a:rPr>
              <a:t>   { "_id" : 2, "orderNo" : 1, "orderDay" : "Mon" }</a:t>
            </a:r>
          </a:p>
          <a:p>
            <a:r>
              <a:rPr lang="en-IN" sz="2000" dirty="0">
                <a:solidFill>
                  <a:srgbClr val="036883"/>
                </a:solidFill>
                <a:latin typeface="Calibri" panose="020F0502020204030204" pitchFamily="34" charset="0"/>
                <a:cs typeface="Calibri" panose="020F0502020204030204" pitchFamily="34" charset="0"/>
              </a:rPr>
              <a:t>   { "_id" : 3, "orderNo" : 1, "orderDay" : "Mon" }</a:t>
            </a:r>
          </a:p>
          <a:p>
            <a:r>
              <a:rPr lang="en-IN" sz="2000" dirty="0">
                <a:solidFill>
                  <a:srgbClr val="036883"/>
                </a:solidFill>
                <a:latin typeface="Calibri" panose="020F0502020204030204" pitchFamily="34" charset="0"/>
                <a:cs typeface="Calibri" panose="020F0502020204030204" pitchFamily="34" charset="0"/>
              </a:rPr>
              <a:t>   { "_id" : 4, "orderNo" : 2, "orderDay" : "Sat" }</a:t>
            </a:r>
          </a:p>
          <a:p>
            <a:r>
              <a:rPr lang="en-IN" sz="2000" dirty="0">
                <a:solidFill>
                  <a:srgbClr val="036883"/>
                </a:solidFill>
                <a:latin typeface="Calibri" panose="020F0502020204030204" pitchFamily="34" charset="0"/>
                <a:cs typeface="Calibri" panose="020F0502020204030204" pitchFamily="34" charset="0"/>
              </a:rPr>
              <a:t>   { "_id" : 5, "orderNo" : 2, "orderDay" : "Wed" }</a:t>
            </a:r>
          </a:p>
        </p:txBody>
      </p:sp>
    </p:spTree>
    <p:extLst>
      <p:ext uri="{BB962C8B-B14F-4D97-AF65-F5344CB8AC3E}">
        <p14:creationId xmlns:p14="http://schemas.microsoft.com/office/powerpoint/2010/main" val="391646684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db.orders.aggregate (</a:t>
            </a:r>
          </a:p>
          <a:p>
            <a:r>
              <a:rPr lang="en-IN" sz="2200" dirty="0">
                <a:solidFill>
                  <a:srgbClr val="FC6F0D"/>
                </a:solidFill>
                <a:latin typeface="Calibri" panose="020F0502020204030204" pitchFamily="34" charset="0"/>
                <a:cs typeface="Calibri" panose="020F0502020204030204" pitchFamily="34" charset="0"/>
              </a:rPr>
              <a:t>[</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$lookup:</a:t>
            </a:r>
          </a:p>
          <a:p>
            <a:r>
              <a:rPr lang="en-IN" sz="2200" dirty="0">
                <a:solidFill>
                  <a:srgbClr val="FC6F0D"/>
                </a:solidFill>
                <a:latin typeface="Calibri" panose="020F0502020204030204" pitchFamily="34" charset="0"/>
                <a:cs typeface="Calibri" panose="020F0502020204030204" pitchFamily="34" charset="0"/>
              </a:rPr>
              <a:t>	{ </a:t>
            </a:r>
          </a:p>
          <a:p>
            <a:r>
              <a:rPr lang="en-IN" sz="2200" dirty="0">
                <a:solidFill>
                  <a:srgbClr val="FC6F0D"/>
                </a:solidFill>
                <a:latin typeface="Calibri" panose="020F0502020204030204" pitchFamily="34" charset="0"/>
                <a:cs typeface="Calibri" panose="020F0502020204030204" pitchFamily="34" charset="0"/>
              </a:rPr>
              <a:t>		from : "orderdetails", </a:t>
            </a:r>
          </a:p>
          <a:p>
            <a:r>
              <a:rPr lang="en-IN" sz="2200" dirty="0">
                <a:solidFill>
                  <a:srgbClr val="FC6F0D"/>
                </a:solidFill>
                <a:latin typeface="Calibri" panose="020F0502020204030204" pitchFamily="34" charset="0"/>
                <a:cs typeface="Calibri" panose="020F0502020204030204" pitchFamily="34" charset="0"/>
              </a:rPr>
              <a:t>		localField : "_id", </a:t>
            </a:r>
          </a:p>
          <a:p>
            <a:r>
              <a:rPr lang="en-IN" sz="2200" dirty="0">
                <a:solidFill>
                  <a:srgbClr val="FC6F0D"/>
                </a:solidFill>
                <a:latin typeface="Calibri" panose="020F0502020204030204" pitchFamily="34" charset="0"/>
                <a:cs typeface="Calibri" panose="020F0502020204030204" pitchFamily="34" charset="0"/>
              </a:rPr>
              <a:t>		foreignField : "orderNo", 					as : "Order Details"</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).forEach(printjson);</a:t>
            </a:r>
          </a:p>
        </p:txBody>
      </p:sp>
    </p:spTree>
    <p:extLst>
      <p:ext uri="{BB962C8B-B14F-4D97-AF65-F5344CB8AC3E}">
        <p14:creationId xmlns:p14="http://schemas.microsoft.com/office/powerpoint/2010/main" val="3252184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457929" y="762000"/>
            <a:ext cx="11276141" cy="923330"/>
          </a:xfrm>
          <a:prstGeom prst="rect">
            <a:avLst/>
          </a:prstGeom>
        </p:spPr>
        <p:txBody>
          <a:bodyPr wrap="square">
            <a:spAutoFit/>
          </a:bodyPr>
          <a:lstStyle/>
          <a:p>
            <a:r>
              <a:rPr lang="en-US" dirty="0">
                <a:latin typeface="Palatino Linotype" panose="02040502050505030304" pitchFamily="18" charset="0"/>
              </a:rPr>
              <a:t>A record in MongoDB is a document, which is a data structure composed of field and value pairs. MongoDB documents are similar to JSON objects. The values of fields may include other documents, arrays, and arrays of documents.</a:t>
            </a:r>
            <a:endParaRPr lang="en-IN" dirty="0">
              <a:latin typeface="Palatino Linotype" panose="02040502050505030304" pitchFamily="18" charset="0"/>
            </a:endParaRPr>
          </a:p>
        </p:txBody>
      </p:sp>
      <p:sp>
        <p:nvSpPr>
          <p:cNvPr id="2" name="Rectangle 1"/>
          <p:cNvSpPr/>
          <p:nvPr/>
        </p:nvSpPr>
        <p:spPr>
          <a:xfrm>
            <a:off x="479376" y="1884875"/>
            <a:ext cx="5154998" cy="400110"/>
          </a:xfrm>
          <a:prstGeom prst="rect">
            <a:avLst/>
          </a:prstGeom>
        </p:spPr>
        <p:txBody>
          <a:bodyPr wrap="square">
            <a:spAutoFit/>
          </a:bodyPr>
          <a:lstStyle/>
          <a:p>
            <a:r>
              <a:rPr lang="en-US" sz="2000" dirty="0">
                <a:solidFill>
                  <a:srgbClr val="036883"/>
                </a:solidFill>
              </a:rPr>
              <a:t>Core MongoDB Operations (CRUD)</a:t>
            </a:r>
          </a:p>
        </p:txBody>
      </p:sp>
      <p:sp>
        <p:nvSpPr>
          <p:cNvPr id="4" name="Rectangle 3"/>
          <p:cNvSpPr/>
          <p:nvPr/>
        </p:nvSpPr>
        <p:spPr>
          <a:xfrm>
            <a:off x="479376" y="2430215"/>
            <a:ext cx="11233248" cy="646331"/>
          </a:xfrm>
          <a:prstGeom prst="rect">
            <a:avLst/>
          </a:prstGeom>
        </p:spPr>
        <p:txBody>
          <a:bodyPr wrap="square">
            <a:spAutoFit/>
          </a:bodyPr>
          <a:lstStyle/>
          <a:p>
            <a:r>
              <a:rPr lang="en-US" b="1" i="1" dirty="0">
                <a:solidFill>
                  <a:srgbClr val="036883"/>
                </a:solidFill>
                <a:latin typeface="Palatino Linotype" panose="02040502050505030304" pitchFamily="18" charset="0"/>
              </a:rPr>
              <a:t>CRUD</a:t>
            </a:r>
            <a:r>
              <a:rPr lang="en-US" dirty="0">
                <a:latin typeface="Palatino Linotype" panose="02040502050505030304" pitchFamily="18" charset="0"/>
              </a:rPr>
              <a:t> stands for </a:t>
            </a:r>
            <a:r>
              <a:rPr lang="en-US" b="1" i="1" dirty="0">
                <a:latin typeface="Palatino Linotype" panose="02040502050505030304" pitchFamily="18" charset="0"/>
              </a:rPr>
              <a:t>create, read, update,</a:t>
            </a:r>
            <a:r>
              <a:rPr lang="en-US" dirty="0">
                <a:latin typeface="Palatino Linotype" panose="02040502050505030304" pitchFamily="18" charset="0"/>
              </a:rPr>
              <a:t> and </a:t>
            </a:r>
            <a:r>
              <a:rPr lang="en-US" b="1" i="1" dirty="0">
                <a:latin typeface="Palatino Linotype" panose="02040502050505030304" pitchFamily="18" charset="0"/>
              </a:rPr>
              <a:t>delete</a:t>
            </a:r>
            <a:r>
              <a:rPr lang="en-US" dirty="0">
                <a:latin typeface="Palatino Linotype" panose="02040502050505030304" pitchFamily="18" charset="0"/>
              </a:rPr>
              <a:t>, which are the four core database operations used in database driven application development.</a:t>
            </a:r>
          </a:p>
        </p:txBody>
      </p:sp>
      <p:pic>
        <p:nvPicPr>
          <p:cNvPr id="9" name="Picture 2">
            <a:extLst>
              <a:ext uri="{FF2B5EF4-FFF2-40B4-BE49-F238E27FC236}">
                <a16:creationId xmlns:a16="http://schemas.microsoft.com/office/drawing/2014/main" id="{7113933E-70FF-42C6-A6B8-A96A937438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607" y="3174408"/>
            <a:ext cx="7056784" cy="3638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93676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1477328"/>
          </a:xfrm>
          <a:prstGeom prst="rect">
            <a:avLst/>
          </a:prstGeom>
          <a:solidFill>
            <a:schemeClr val="accent6">
              <a:lumMod val="20000"/>
              <a:lumOff val="80000"/>
            </a:schemeClr>
          </a:solidFill>
        </p:spPr>
        <p:txBody>
          <a:bodyPr wrap="square">
            <a:spAutoFit/>
          </a:bodyPr>
          <a:lstStyle/>
          <a:p>
            <a:r>
              <a:rPr lang="en-US" dirty="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db.getUser("user01")</a:t>
            </a:r>
          </a:p>
        </p:txBody>
      </p:sp>
      <p:sp>
        <p:nvSpPr>
          <p:cNvPr id="11" name="Rectangle 10"/>
          <p:cNvSpPr/>
          <p:nvPr/>
        </p:nvSpPr>
        <p:spPr>
          <a:xfrm>
            <a:off x="1666844" y="4214819"/>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db.getUsers()</a:t>
            </a: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738282" y="2214554"/>
            <a:ext cx="8715436" cy="3416320"/>
          </a:xfrm>
          <a:prstGeom prst="rect">
            <a:avLst/>
          </a:prstGeom>
        </p:spPr>
        <p:txBody>
          <a:bodyPr wrap="square">
            <a:spAutoFit/>
          </a:bodyPr>
          <a:lstStyle/>
          <a:p>
            <a:r>
              <a:rPr lang="en-US" dirty="0">
                <a:solidFill>
                  <a:srgbClr val="FF8C00"/>
                </a:solidFill>
              </a:rPr>
              <a:t>db.createUser (</a:t>
            </a:r>
          </a:p>
          <a:p>
            <a:r>
              <a:rPr lang="en-US" dirty="0">
                <a:solidFill>
                  <a:srgbClr val="FF8C00"/>
                </a:solidFill>
              </a:rPr>
              <a:t>{</a:t>
            </a:r>
          </a:p>
          <a:p>
            <a:r>
              <a:rPr lang="en-US" dirty="0">
                <a:solidFill>
                  <a:srgbClr val="FF8C00"/>
                </a:solidFill>
              </a:rPr>
              <a:t>	user: "user01",</a:t>
            </a:r>
          </a:p>
          <a:p>
            <a:r>
              <a:rPr lang="en-US" dirty="0">
                <a:solidFill>
                  <a:srgbClr val="FF8C00"/>
                </a:solidFill>
              </a:rPr>
              <a:t>	pwd: "user01",</a:t>
            </a:r>
          </a:p>
          <a:p>
            <a:r>
              <a:rPr lang="en-US" dirty="0">
                <a:solidFill>
                  <a:srgbClr val="FF8C00"/>
                </a:solidFill>
              </a:rPr>
              <a:t>	roles:[{role: "userAdmin" , db: "db1"},</a:t>
            </a:r>
          </a:p>
          <a:p>
            <a:r>
              <a:rPr lang="en-US" dirty="0">
                <a:solidFill>
                  <a:srgbClr val="FF8C00"/>
                </a:solidFill>
              </a:rPr>
              <a:t>    	          {role: "readWrite", db: "db1"}],</a:t>
            </a:r>
          </a:p>
          <a:p>
            <a:r>
              <a:rPr lang="en-US" dirty="0">
                <a:solidFill>
                  <a:srgbClr val="FF8C00"/>
                </a:solidFill>
              </a:rPr>
              <a:t>	authenticationRestrictions: [ {</a:t>
            </a:r>
          </a:p>
          <a:p>
            <a:r>
              <a:rPr lang="en-US" dirty="0">
                <a:solidFill>
                  <a:srgbClr val="FF8C00"/>
                </a:solidFill>
              </a:rPr>
              <a:t>        	clientSource: [ "192.168.100.26", "192.168.100.20", "192.168.100.120",      </a:t>
            </a:r>
          </a:p>
          <a:p>
            <a:r>
              <a:rPr lang="en-US">
                <a:solidFill>
                  <a:srgbClr val="FF8C00"/>
                </a:solidFill>
              </a:rPr>
              <a:t>                                    </a:t>
            </a:r>
            <a:r>
              <a:rPr lang="en-US" dirty="0">
                <a:solidFill>
                  <a:srgbClr val="FF8C00"/>
                </a:solidFill>
              </a:rPr>
              <a:t>"192.168.100.83"],</a:t>
            </a:r>
          </a:p>
          <a:p>
            <a:r>
              <a:rPr lang="en-US" dirty="0">
                <a:solidFill>
                  <a:srgbClr val="FF8C00"/>
                </a:solidFill>
              </a:rPr>
              <a:t>	        serverAddress: ["192.168.100.20"]</a:t>
            </a:r>
          </a:p>
          <a:p>
            <a:r>
              <a:rPr lang="en-US" dirty="0">
                <a:solidFill>
                  <a:srgbClr val="FF8C00"/>
                </a:solidFill>
              </a:rPr>
              <a:t>     } ]</a:t>
            </a:r>
          </a:p>
          <a:p>
            <a:r>
              <a:rPr lang="en-US" dirty="0">
                <a:solidFill>
                  <a:srgbClr val="FF8C00"/>
                </a:solidFill>
              </a:rPr>
              <a:t>})</a:t>
            </a:r>
          </a:p>
        </p:txBody>
      </p:sp>
    </p:spTree>
    <p:extLst>
      <p:ext uri="{BB962C8B-B14F-4D97-AF65-F5344CB8AC3E}">
        <p14:creationId xmlns:p14="http://schemas.microsoft.com/office/powerpoint/2010/main" val="309078462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673188" y="1273718"/>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88119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809720" y="2428868"/>
            <a:ext cx="6572296" cy="1477328"/>
          </a:xfrm>
          <a:prstGeom prst="rect">
            <a:avLst/>
          </a:prstGeom>
        </p:spPr>
        <p:txBody>
          <a:bodyPr wrap="square">
            <a:spAutoFit/>
          </a:bodyPr>
          <a:lstStyle/>
          <a:p>
            <a:r>
              <a:rPr lang="en-US" dirty="0">
                <a:solidFill>
                  <a:srgbClr val="FF8C00"/>
                </a:solidFill>
              </a:rPr>
              <a:t>db.grantRolesToUser( "user01",</a:t>
            </a:r>
          </a:p>
          <a:p>
            <a:r>
              <a:rPr lang="en-US" dirty="0">
                <a:solidFill>
                  <a:srgbClr val="FF8C00"/>
                </a:solidFill>
              </a:rPr>
              <a:t>    [</a:t>
            </a:r>
          </a:p>
          <a:p>
            <a:r>
              <a:rPr lang="en-US" dirty="0">
                <a:solidFill>
                  <a:srgbClr val="FF8C00"/>
                </a:solidFill>
              </a:rPr>
              <a:t>      { role: "read", db: "db1" }</a:t>
            </a:r>
          </a:p>
          <a:p>
            <a:r>
              <a:rPr lang="en-US" dirty="0">
                <a:solidFill>
                  <a:srgbClr val="FF8C00"/>
                </a:solidFill>
              </a:rPr>
              <a:t>    ]</a:t>
            </a:r>
          </a:p>
          <a:p>
            <a:r>
              <a:rPr lang="en-US" dirty="0">
                <a:solidFill>
                  <a:srgbClr val="FF8C00"/>
                </a:solidFill>
              </a:rPr>
              <a:t>)</a:t>
            </a:r>
          </a:p>
        </p:txBody>
      </p:sp>
      <p:sp>
        <p:nvSpPr>
          <p:cNvPr id="8" name="Rectangle 7"/>
          <p:cNvSpPr/>
          <p:nvPr/>
        </p:nvSpPr>
        <p:spPr>
          <a:xfrm>
            <a:off x="1825588" y="421481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962120" y="4737754"/>
            <a:ext cx="6572296" cy="1477328"/>
          </a:xfrm>
          <a:prstGeom prst="rect">
            <a:avLst/>
          </a:prstGeom>
        </p:spPr>
        <p:txBody>
          <a:bodyPr wrap="square">
            <a:spAutoFit/>
          </a:bodyPr>
          <a:lstStyle/>
          <a:p>
            <a:r>
              <a:rPr lang="en-US" dirty="0">
                <a:solidFill>
                  <a:srgbClr val="FF8C00"/>
                </a:solidFill>
              </a:rPr>
              <a:t>db.revokeRolesFromUser( "user01",</a:t>
            </a:r>
          </a:p>
          <a:p>
            <a:r>
              <a:rPr lang="en-US" dirty="0">
                <a:solidFill>
                  <a:srgbClr val="FF8C00"/>
                </a:solidFill>
              </a:rPr>
              <a:t>    [</a:t>
            </a:r>
          </a:p>
          <a:p>
            <a:r>
              <a:rPr lang="en-US" dirty="0">
                <a:solidFill>
                  <a:srgbClr val="FF8C00"/>
                </a:solidFill>
              </a:rPr>
              <a:t>      { role: "read", db: "db1" }</a:t>
            </a:r>
          </a:p>
          <a:p>
            <a:r>
              <a:rPr lang="en-US" dirty="0">
                <a:solidFill>
                  <a:srgbClr val="FF8C00"/>
                </a:solidFill>
              </a:rPr>
              <a:t>    ]</a:t>
            </a:r>
          </a:p>
          <a:p>
            <a:r>
              <a:rPr lang="en-US" dirty="0">
                <a:solidFill>
                  <a:srgbClr val="FF8C00"/>
                </a:solidFill>
              </a:rPr>
              <a:t>)</a:t>
            </a:r>
          </a:p>
        </p:txBody>
      </p:sp>
    </p:spTree>
    <p:extLst>
      <p:ext uri="{BB962C8B-B14F-4D97-AF65-F5344CB8AC3E}">
        <p14:creationId xmlns:p14="http://schemas.microsoft.com/office/powerpoint/2010/main" val="309078462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db.dropUser("user01")</a:t>
            </a:r>
          </a:p>
        </p:txBody>
      </p:sp>
      <p:sp>
        <p:nvSpPr>
          <p:cNvPr id="11" name="Rectangle 10"/>
          <p:cNvSpPr/>
          <p:nvPr/>
        </p:nvSpPr>
        <p:spPr>
          <a:xfrm>
            <a:off x="1666844" y="4214819"/>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db.dropAllUser()</a:t>
            </a:r>
          </a:p>
        </p:txBody>
      </p:sp>
    </p:spTree>
    <p:extLst>
      <p:ext uri="{BB962C8B-B14F-4D97-AF65-F5344CB8AC3E}">
        <p14:creationId xmlns:p14="http://schemas.microsoft.com/office/powerpoint/2010/main" val="3090784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407368" y="762001"/>
            <a:ext cx="11089232" cy="369332"/>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407368" y="1639670"/>
            <a:ext cx="11089232"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5600" y="2768803"/>
            <a:ext cx="6403492" cy="3581400"/>
          </a:xfrm>
          <a:prstGeom prst="rect">
            <a:avLst/>
          </a:prstGeom>
        </p:spPr>
      </p:pic>
    </p:spTree>
    <p:extLst>
      <p:ext uri="{BB962C8B-B14F-4D97-AF65-F5344CB8AC3E}">
        <p14:creationId xmlns:p14="http://schemas.microsoft.com/office/powerpoint/2010/main" val="70958175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8781" y="1981200"/>
            <a:ext cx="2925838" cy="4495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676400" y="150674"/>
            <a:ext cx="8839200" cy="1754326"/>
          </a:xfrm>
          <a:prstGeom prst="rect">
            <a:avLst/>
          </a:prstGeom>
        </p:spPr>
        <p:txBody>
          <a:bodyPr wrap="square">
            <a:spAutoFit/>
          </a:bodyPr>
          <a:lstStyle/>
          <a:p>
            <a:pPr algn="ctr"/>
            <a:r>
              <a:rPr lang="en-US" sz="3600" dirty="0">
                <a:solidFill>
                  <a:srgbClr val="DEB887"/>
                </a:solidFill>
                <a:latin typeface="Segoe Print" panose="02000600000000000000" pitchFamily="2" charset="0"/>
              </a:rPr>
              <a:t>"If someone is strong enough to bring you down, show them you are strong enough to get up."</a:t>
            </a:r>
            <a:endParaRPr lang="en-IN" sz="3600" dirty="0">
              <a:solidFill>
                <a:srgbClr val="DEB887"/>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8715436" cy="5357850"/>
            <a:chOff x="0" y="642918"/>
            <a:chExt cx="9144000" cy="5357850"/>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168727" cy="5357850"/>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785794"/>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335360" y="838453"/>
            <a:ext cx="11377264" cy="646331"/>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335360" y="1875421"/>
            <a:ext cx="11377264"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i="1" dirty="0">
                <a:solidFill>
                  <a:srgbClr val="C00000"/>
                </a:solidFill>
                <a:latin typeface="Palatino Linotype" panose="02040502050505030304" pitchFamily="18" charset="0"/>
              </a:rPr>
              <a:t>_id</a:t>
            </a:r>
            <a:r>
              <a:rPr lang="en-US" i="1" dirty="0">
                <a:solidFill>
                  <a:srgbClr val="C00000"/>
                </a:solidFill>
                <a:latin typeface="Palatino Linotype" panose="02040502050505030304" pitchFamily="18" charset="0"/>
              </a:rPr>
              <a:t>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839416" y="3244847"/>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
        <p:nvSpPr>
          <p:cNvPr id="4" name="Rectangle 3"/>
          <p:cNvSpPr/>
          <p:nvPr/>
        </p:nvSpPr>
        <p:spPr>
          <a:xfrm>
            <a:off x="5087888" y="3075057"/>
            <a:ext cx="4824536" cy="707886"/>
          </a:xfrm>
          <a:prstGeom prst="rect">
            <a:avLst/>
          </a:prstGeom>
        </p:spPr>
        <p:txBody>
          <a:bodyPr wrap="square">
            <a:spAutoFit/>
          </a:bodyPr>
          <a:lstStyle/>
          <a:p>
            <a:r>
              <a:rPr lang="en-US" sz="2000" dirty="0"/>
              <a:t>The primary key </a:t>
            </a:r>
            <a:r>
              <a:rPr lang="en-US" sz="2000" b="1" i="1" dirty="0"/>
              <a:t>_</a:t>
            </a:r>
            <a:r>
              <a:rPr lang="en-US" sz="2000" b="1" dirty="0"/>
              <a:t>id</a:t>
            </a:r>
            <a:r>
              <a:rPr lang="en-US" sz="2000" b="1" i="1" dirty="0"/>
              <a:t> </a:t>
            </a:r>
            <a:r>
              <a:rPr lang="en-US" sz="2000" dirty="0"/>
              <a:t>is automatically added if </a:t>
            </a:r>
            <a:r>
              <a:rPr lang="en-US" sz="2000" b="1" dirty="0"/>
              <a:t>_id </a:t>
            </a:r>
            <a:r>
              <a:rPr lang="en-US" sz="2000" dirty="0"/>
              <a:t>field is not specified.</a:t>
            </a:r>
          </a:p>
        </p:txBody>
      </p:sp>
    </p:spTree>
    <p:extLst>
      <p:ext uri="{BB962C8B-B14F-4D97-AF65-F5344CB8AC3E}">
        <p14:creationId xmlns:p14="http://schemas.microsoft.com/office/powerpoint/2010/main" val="3438116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73117377"/>
              </p:ext>
            </p:extLst>
          </p:nvPr>
        </p:nvGraphicFramePr>
        <p:xfrm>
          <a:off x="1752600" y="335280"/>
          <a:ext cx="8763000" cy="11125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dirty="0"/>
                    </a:p>
                  </a:txBody>
                  <a:tcPr/>
                </a:tc>
                <a:tc>
                  <a:txBody>
                    <a:bodyPr/>
                    <a:lstStyle/>
                    <a:p>
                      <a:pPr algn="ctr"/>
                      <a:r>
                        <a:rPr lang="en-US" sz="1800" dirty="0">
                          <a:solidFill>
                            <a:srgbClr val="C00000"/>
                          </a:solidFill>
                        </a:rPr>
                        <a:t>MongoDB</a:t>
                      </a:r>
                    </a:p>
                  </a:txBody>
                  <a:tcPr anchor="ctr"/>
                </a:tc>
                <a:tc>
                  <a:txBody>
                    <a:bodyPr/>
                    <a:lstStyle/>
                    <a:p>
                      <a:pPr algn="ctr"/>
                      <a:r>
                        <a:rPr lang="en-US" sz="1800" dirty="0">
                          <a:solidFill>
                            <a:srgbClr val="C00000"/>
                          </a:solidFill>
                        </a:rPr>
                        <a:t>Redis</a:t>
                      </a:r>
                    </a:p>
                  </a:txBody>
                  <a:tcPr anchor="ctr"/>
                </a:tc>
                <a:tc>
                  <a:txBody>
                    <a:bodyPr/>
                    <a:lstStyle/>
                    <a:p>
                      <a:pPr algn="ctr"/>
                      <a:r>
                        <a:rPr lang="en-US" sz="1800" dirty="0">
                          <a:solidFill>
                            <a:srgbClr val="C00000"/>
                          </a:solidFill>
                        </a:rPr>
                        <a:t>MySQL</a:t>
                      </a:r>
                    </a:p>
                  </a:txBody>
                  <a:tcPr anchor="ctr"/>
                </a:tc>
                <a:tc>
                  <a:txBody>
                    <a:bodyPr/>
                    <a:lstStyle/>
                    <a:p>
                      <a:pPr algn="ctr"/>
                      <a:r>
                        <a:rPr lang="en-US" sz="18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Database Server</a:t>
                      </a:r>
                    </a:p>
                  </a:txBody>
                  <a:tcPr/>
                </a:tc>
                <a:tc>
                  <a:txBody>
                    <a:bodyPr/>
                    <a:lstStyle/>
                    <a:p>
                      <a:pPr algn="ctr"/>
                      <a:r>
                        <a:rPr lang="en-US" sz="1800" dirty="0">
                          <a:solidFill>
                            <a:srgbClr val="FF5A36"/>
                          </a:solidFill>
                        </a:rPr>
                        <a:t>mongod</a:t>
                      </a:r>
                    </a:p>
                  </a:txBody>
                  <a:tcPr anchor="ctr"/>
                </a:tc>
                <a:tc>
                  <a:txBody>
                    <a:bodyPr/>
                    <a:lstStyle/>
                    <a:p>
                      <a:pPr algn="ctr"/>
                      <a:r>
                        <a:rPr lang="en-US" sz="1800" dirty="0">
                          <a:solidFill>
                            <a:srgbClr val="FF5A36"/>
                          </a:solidFill>
                        </a:rPr>
                        <a:t>redis-server</a:t>
                      </a:r>
                    </a:p>
                  </a:txBody>
                  <a:tcPr anchor="ctr"/>
                </a:tc>
                <a:tc>
                  <a:txBody>
                    <a:bodyPr/>
                    <a:lstStyle/>
                    <a:p>
                      <a:pPr algn="ctr"/>
                      <a:r>
                        <a:rPr lang="en-US" sz="1800" dirty="0">
                          <a:solidFill>
                            <a:srgbClr val="FF5A36"/>
                          </a:solidFill>
                        </a:rPr>
                        <a:t>mysqld</a:t>
                      </a:r>
                    </a:p>
                  </a:txBody>
                  <a:tcPr anchor="ctr"/>
                </a:tc>
                <a:tc>
                  <a:txBody>
                    <a:bodyPr/>
                    <a:lstStyle/>
                    <a:p>
                      <a:pPr algn="ctr"/>
                      <a:r>
                        <a:rPr lang="en-US" sz="18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Database Client</a:t>
                      </a:r>
                    </a:p>
                  </a:txBody>
                  <a:tcPr/>
                </a:tc>
                <a:tc>
                  <a:txBody>
                    <a:bodyPr/>
                    <a:lstStyle/>
                    <a:p>
                      <a:pPr algn="ctr"/>
                      <a:r>
                        <a:rPr lang="en-US" sz="1800" dirty="0">
                          <a:solidFill>
                            <a:srgbClr val="FF5A36"/>
                          </a:solidFill>
                        </a:rPr>
                        <a:t>mongo</a:t>
                      </a:r>
                    </a:p>
                  </a:txBody>
                  <a:tcPr anchor="ctr"/>
                </a:tc>
                <a:tc>
                  <a:txBody>
                    <a:bodyPr/>
                    <a:lstStyle/>
                    <a:p>
                      <a:pPr algn="ctr"/>
                      <a:r>
                        <a:rPr lang="en-US" sz="1800" dirty="0">
                          <a:solidFill>
                            <a:srgbClr val="FF5A36"/>
                          </a:solidFill>
                        </a:rPr>
                        <a:t>redis-cli</a:t>
                      </a:r>
                    </a:p>
                  </a:txBody>
                  <a:tcPr anchor="ctr"/>
                </a:tc>
                <a:tc>
                  <a:txBody>
                    <a:bodyPr/>
                    <a:lstStyle/>
                    <a:p>
                      <a:pPr algn="ctr"/>
                      <a:r>
                        <a:rPr lang="en-US" sz="1800" dirty="0">
                          <a:solidFill>
                            <a:srgbClr val="FF5A36"/>
                          </a:solidFill>
                        </a:rPr>
                        <a:t>mysql</a:t>
                      </a:r>
                    </a:p>
                  </a:txBody>
                  <a:tcPr anchor="ctr"/>
                </a:tc>
                <a:tc>
                  <a:txBody>
                    <a:bodyPr/>
                    <a:lstStyle/>
                    <a:p>
                      <a:pPr algn="ctr"/>
                      <a:r>
                        <a:rPr lang="en-US" sz="18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407368" y="3303765"/>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stp10 --journal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192.168.100.20 --journal</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772371"/>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a:cxnSpLocks/>
          </p:cNvCxnSpPr>
          <p:nvPr/>
        </p:nvCxnSpPr>
        <p:spPr>
          <a:xfrm>
            <a:off x="352425" y="4606339"/>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345340"/>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"192.168.100.20:27017/db1"</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p14="http://schemas.microsoft.com/office/powerpoint/2010/main" val="3561666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2031325"/>
          </a:xfrm>
          <a:prstGeom prst="rect">
            <a:avLst/>
          </a:prstGeom>
        </p:spPr>
        <p:txBody>
          <a:bodyPr wrap="square">
            <a:spAutoFit/>
          </a:bodyPr>
          <a:lstStyle/>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db.version()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db.getMongo();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db.hostInfo()           </a:t>
            </a:r>
            <a:r>
              <a:rPr lang="en-US" dirty="0">
                <a:solidFill>
                  <a:srgbClr val="00B050"/>
                </a:solidFill>
                <a:latin typeface="Calibri" panose="020F0502020204030204" pitchFamily="34" charset="0"/>
                <a:cs typeface="Calibri" panose="020F0502020204030204" pitchFamily="34" charset="0"/>
              </a:rPr>
              <a:t>// Returns a document with information about the </a:t>
            </a:r>
            <a:r>
              <a:rPr lang="en-US" dirty="0" err="1">
                <a:solidFill>
                  <a:srgbClr val="00B050"/>
                </a:solidFill>
                <a:latin typeface="Calibri" panose="020F0502020204030204" pitchFamily="34" charset="0"/>
                <a:cs typeface="Calibri" panose="020F0502020204030204" pitchFamily="34" charset="0"/>
              </a:rPr>
              <a:t>the</a:t>
            </a:r>
            <a:r>
              <a:rPr lang="en-US" dirty="0">
                <a:solidFill>
                  <a:srgbClr val="00B050"/>
                </a:solidFill>
                <a:latin typeface="Calibri" panose="020F0502020204030204" pitchFamily="34" charset="0"/>
                <a:cs typeface="Calibri" panose="020F0502020204030204" pitchFamily="34" charset="0"/>
              </a:rPr>
              <a:t> mongod runs on.</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getHostName()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676400" y="1066800"/>
          <a:ext cx="8839201" cy="4551992"/>
        </p:xfrm>
        <a:graphic>
          <a:graphicData uri="http://schemas.openxmlformats.org/drawingml/2006/table">
            <a:tbl>
              <a:tblPr>
                <a:tableStyleId>{616DA210-FB5B-4158-B5E0-FEB733F419BA}</a:tableStyleId>
              </a:tblPr>
              <a:tblGrid>
                <a:gridCol w="886743">
                  <a:extLst>
                    <a:ext uri="{9D8B030D-6E8A-4147-A177-3AD203B41FA5}">
                      <a16:colId xmlns:a16="http://schemas.microsoft.com/office/drawing/2014/main" val="20000"/>
                    </a:ext>
                  </a:extLst>
                </a:gridCol>
                <a:gridCol w="7952458">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$eq</a:t>
            </a:r>
          </a:p>
        </p:txBody>
      </p:sp>
      <p:sp>
        <p:nvSpPr>
          <p:cNvPr id="3" name="Rectangle 2"/>
          <p:cNvSpPr/>
          <p:nvPr/>
        </p:nvSpPr>
        <p:spPr>
          <a:xfrm>
            <a:off x="1676401"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6324600" y="750533"/>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8" name="Rectangle 7"/>
          <p:cNvSpPr/>
          <p:nvPr/>
        </p:nvSpPr>
        <p:spPr>
          <a:xfrm>
            <a:off x="6324601"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681348" y="2056234"/>
            <a:ext cx="55066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a:t>
            </a:r>
          </a:p>
        </p:txBody>
      </p:sp>
      <p:sp>
        <p:nvSpPr>
          <p:cNvPr id="10" name="Rectangle 9"/>
          <p:cNvSpPr/>
          <p:nvPr/>
        </p:nvSpPr>
        <p:spPr>
          <a:xfrm>
            <a:off x="1681349"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6329549" y="2039411"/>
            <a:ext cx="688715"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$gte</a:t>
            </a:r>
          </a:p>
        </p:txBody>
      </p:sp>
      <p:sp>
        <p:nvSpPr>
          <p:cNvPr id="12" name="Rectangle 11"/>
          <p:cNvSpPr/>
          <p:nvPr/>
        </p:nvSpPr>
        <p:spPr>
          <a:xfrm>
            <a:off x="6329549"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1741609" y="3369852"/>
            <a:ext cx="486030"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a:t>
            </a:r>
          </a:p>
        </p:txBody>
      </p:sp>
      <p:sp>
        <p:nvSpPr>
          <p:cNvPr id="14" name="Rectangle 13"/>
          <p:cNvSpPr/>
          <p:nvPr/>
        </p:nvSpPr>
        <p:spPr>
          <a:xfrm>
            <a:off x="1741610"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6389809" y="3353029"/>
            <a:ext cx="624082"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$lte</a:t>
            </a:r>
          </a:p>
        </p:txBody>
      </p:sp>
      <p:sp>
        <p:nvSpPr>
          <p:cNvPr id="16" name="Rectangle 15"/>
          <p:cNvSpPr/>
          <p:nvPr/>
        </p:nvSpPr>
        <p:spPr>
          <a:xfrm>
            <a:off x="6389810"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1806242" y="4665658"/>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19" name="Rectangle 18"/>
          <p:cNvSpPr/>
          <p:nvPr/>
        </p:nvSpPr>
        <p:spPr>
          <a:xfrm>
            <a:off x="1806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676401" y="1066800"/>
          <a:ext cx="8839200" cy="2875590"/>
        </p:xfrm>
        <a:graphic>
          <a:graphicData uri="http://schemas.openxmlformats.org/drawingml/2006/table">
            <a:tbl>
              <a:tblPr>
                <a:tableStyleId>{616DA210-FB5B-4158-B5E0-FEB733F419BA}</a:tableStyleId>
              </a:tblPr>
              <a:tblGrid>
                <a:gridCol w="886743">
                  <a:extLst>
                    <a:ext uri="{9D8B030D-6E8A-4147-A177-3AD203B41FA5}">
                      <a16:colId xmlns:a16="http://schemas.microsoft.com/office/drawing/2014/main" val="20000"/>
                    </a:ext>
                  </a:extLst>
                </a:gridCol>
                <a:gridCol w="7952457">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752601" y="4191000"/>
            <a:ext cx="7391401"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&lt;exprN&gt;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Tree>
    <p:extLst>
      <p:ext uri="{BB962C8B-B14F-4D97-AF65-F5344CB8AC3E}">
        <p14:creationId xmlns:p14="http://schemas.microsoft.com/office/powerpoint/2010/main" val="4204804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665514" y="5498069"/>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 'MANAGER'}}})</a:t>
            </a:r>
          </a:p>
        </p:txBody>
      </p:sp>
      <p:sp>
        <p:nvSpPr>
          <p:cNvPr id="3" name="Rectangle 2"/>
          <p:cNvSpPr/>
          <p:nvPr/>
        </p:nvSpPr>
        <p:spPr>
          <a:xfrm>
            <a:off x="1665514" y="1773698"/>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 'manager'}, {job: 'salesman'}]})</a:t>
            </a:r>
          </a:p>
        </p:txBody>
      </p:sp>
      <p:sp>
        <p:nvSpPr>
          <p:cNvPr id="7" name="Rectangle 6"/>
          <p:cNvSpPr/>
          <p:nvPr/>
        </p:nvSpPr>
        <p:spPr>
          <a:xfrm>
            <a:off x="1632857" y="3607714"/>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369699" y="909881"/>
            <a:ext cx="11363855"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407368" y="4071943"/>
            <a:ext cx="11321505" cy="1308050"/>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389818" y="1928803"/>
            <a:ext cx="11394814" cy="1400383"/>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24383497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x = ObjectId()</a:t>
            </a:r>
          </a:p>
        </p:txBody>
      </p:sp>
    </p:spTree>
    <p:extLst>
      <p:ext uri="{BB962C8B-B14F-4D97-AF65-F5344CB8AC3E}">
        <p14:creationId xmlns:p14="http://schemas.microsoft.com/office/powerpoint/2010/main" val="21919421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val="1285804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 dbs | databases }</a:t>
            </a:r>
          </a:p>
        </p:txBody>
      </p:sp>
      <p:sp>
        <p:nvSpPr>
          <p:cNvPr id="9" name="Rectangle 8"/>
          <p:cNvSpPr/>
          <p:nvPr/>
        </p:nvSpPr>
        <p:spPr>
          <a:xfrm>
            <a:off x="1673189" y="1835382"/>
            <a:ext cx="855122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show dbs</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show databases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a:t>
            </a:r>
          </a:p>
          <a:p>
            <a:r>
              <a:rPr lang="en-US" sz="2200" dirty="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a:t>
            </a:r>
            <a:r>
              <a:rPr lang="en-US" dirty="0">
                <a:latin typeface="arial" panose="020B0604020202020204" pitchFamily="34" charset="0"/>
              </a:rPr>
              <a:t>db</a:t>
            </a:r>
            <a:r>
              <a:rPr lang="en-US" dirty="0">
                <a:solidFill>
                  <a:srgbClr val="222222"/>
                </a:solidFill>
                <a:latin typeface="arial" panose="020B0604020202020204" pitchFamily="34" charset="0"/>
              </a:rPr>
              <a:t>&gt;. The mongo shell variable db is set to the current database.</a:t>
            </a:r>
            <a:endParaRPr lang="en-US" dirty="0"/>
          </a:p>
        </p:txBody>
      </p:sp>
      <p:sp>
        <p:nvSpPr>
          <p:cNvPr id="4" name="Rectangle 3"/>
          <p:cNvSpPr/>
          <p:nvPr/>
        </p:nvSpPr>
        <p:spPr>
          <a:xfrm>
            <a:off x="1752600" y="76201"/>
            <a:ext cx="8686800" cy="646331"/>
          </a:xfrm>
          <a:prstGeom prst="rect">
            <a:avLst/>
          </a:prstGeom>
        </p:spPr>
        <p:txBody>
          <a:bodyPr wrap="square">
            <a:spAutoFit/>
          </a:bodyPr>
          <a:lstStyle/>
          <a:p>
            <a:pPr algn="just"/>
            <a:r>
              <a:rPr lang="en-US"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1811978" y="2560767"/>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Tree>
    <p:extLst>
      <p:ext uri="{BB962C8B-B14F-4D97-AF65-F5344CB8AC3E}">
        <p14:creationId xmlns:p14="http://schemas.microsoft.com/office/powerpoint/2010/main" val="18298790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561036" y="946517"/>
            <a:ext cx="9106964"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24000" y="1737211"/>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--file&gt;</a:t>
            </a:r>
          </a:p>
        </p:txBody>
      </p:sp>
      <p:sp>
        <p:nvSpPr>
          <p:cNvPr id="8" name="Rectangle 7"/>
          <p:cNvSpPr/>
          <p:nvPr/>
        </p:nvSpPr>
        <p:spPr>
          <a:xfrm>
            <a:off x="1582199" y="2560767"/>
            <a:ext cx="9085801" cy="769441"/>
          </a:xfrm>
          <a:prstGeom prst="rect">
            <a:avLst/>
          </a:prstGeom>
        </p:spPr>
        <p:txBody>
          <a:bodyPr wrap="square">
            <a:spAutoFit/>
          </a:bodyPr>
          <a:lstStyle/>
          <a:p>
            <a:r>
              <a:rPr lang="fr-FR" sz="2200" dirty="0">
                <a:solidFill>
                  <a:srgbClr val="FC6F0D"/>
                </a:solidFill>
                <a:latin typeface="Calibri" panose="020F0502020204030204" pitchFamily="34" charset="0"/>
                <a:cs typeface="Calibri" panose="020F0502020204030204" pitchFamily="34" charset="0"/>
              </a:rPr>
              <a:t>mongoimport  --host 192.168.0.3 --port 27017  --db db1 --collection emp --file "d:\emp.json"</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24000" y="1671772"/>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--type csv &gt; &lt; --collection &gt; &lt; --file&gt; &lt; --fields "Field-List"&gt;</a:t>
            </a:r>
          </a:p>
        </p:txBody>
      </p:sp>
      <p:sp>
        <p:nvSpPr>
          <p:cNvPr id="2" name="Rectangle 1"/>
          <p:cNvSpPr/>
          <p:nvPr/>
        </p:nvSpPr>
        <p:spPr>
          <a:xfrm>
            <a:off x="1524000" y="4267200"/>
            <a:ext cx="9144000" cy="1446550"/>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mongoimport --db db1 --collection o --type csv  --file d:\o.csv --fields "EMPNO.int(32), ENAME.string(), JOB.string(), MGR.int32(), HIREDATE.date(2006-01-02), SAL.int32(), COMM.int32(), DEPTNO.int32(), BONUSID.int32(), USERNAME.string(), PWD.string()"</a:t>
            </a:r>
          </a:p>
        </p:txBody>
      </p:sp>
      <p:sp>
        <p:nvSpPr>
          <p:cNvPr id="3" name="Rectangle 2"/>
          <p:cNvSpPr/>
          <p:nvPr/>
        </p:nvSpPr>
        <p:spPr>
          <a:xfrm>
            <a:off x="1524001" y="2558111"/>
            <a:ext cx="9144000" cy="1107996"/>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mongoimport --host 192.168.100.20 --port 27017  --db db1 --collection o --type csv  --file d:\o.csv --fields "EMPNO, ENAME, JOB, MGR,HIREDATE, SAL, COMM, DEPTNO,BONUSID, USERNAME, PWD"</a:t>
            </a:r>
          </a:p>
        </p:txBody>
      </p:sp>
      <p:sp>
        <p:nvSpPr>
          <p:cNvPr id="9" name="Rectangle 8">
            <a:extLst>
              <a:ext uri="{FF2B5EF4-FFF2-40B4-BE49-F238E27FC236}">
                <a16:creationId xmlns:a16="http://schemas.microsoft.com/office/drawing/2014/main" id="{A2336AA8-BA48-47C0-9DBC-EDCB8E0D1731}"/>
              </a:ext>
            </a:extLst>
          </p:cNvPr>
          <p:cNvSpPr/>
          <p:nvPr/>
        </p:nvSpPr>
        <p:spPr>
          <a:xfrm>
            <a:off x="1524000" y="946517"/>
            <a:ext cx="9144000"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Tree>
    <p:extLst>
      <p:ext uri="{BB962C8B-B14F-4D97-AF65-F5344CB8AC3E}">
        <p14:creationId xmlns:p14="http://schemas.microsoft.com/office/powerpoint/2010/main" val="10221646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val="16907154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666844" y="1566753"/>
            <a:ext cx="885831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mongoexport &lt; --host &gt; &lt; --port &gt; &lt; --db &gt; &lt; --collection &gt; &lt; --out &gt;</a:t>
            </a:r>
          </a:p>
        </p:txBody>
      </p:sp>
      <p:sp>
        <p:nvSpPr>
          <p:cNvPr id="8" name="Rectangle 7"/>
          <p:cNvSpPr/>
          <p:nvPr/>
        </p:nvSpPr>
        <p:spPr>
          <a:xfrm>
            <a:off x="1811978" y="2560767"/>
            <a:ext cx="8551223" cy="769441"/>
          </a:xfrm>
          <a:prstGeom prst="rect">
            <a:avLst/>
          </a:prstGeom>
        </p:spPr>
        <p:txBody>
          <a:bodyPr wrap="square">
            <a:spAutoFit/>
          </a:bodyPr>
          <a:lstStyle/>
          <a:p>
            <a:r>
              <a:rPr lang="fr-FR" sz="2200" dirty="0">
                <a:solidFill>
                  <a:srgbClr val="FC6F0D"/>
                </a:solidFill>
                <a:latin typeface="Calibri" panose="020F0502020204030204" pitchFamily="34" charset="0"/>
                <a:cs typeface="Calibri" panose="020F0502020204030204" pitchFamily="34" charset="0"/>
              </a:rPr>
              <a:t>mongoexport  --host "192.168.0.3" --port 27017  --db "db1" --collection emp –out "d:\e.json"</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407368" y="913363"/>
            <a:ext cx="11305256" cy="1723549"/>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a:p>
          <a:p>
            <a:pPr marL="285750" indent="-285750">
              <a:buFont typeface="Arial" panose="020B0604020202020204" pitchFamily="34" charset="0"/>
              <a:buChar char="•"/>
            </a:pPr>
            <a:r>
              <a:rPr lang="en-US" b="1" i="1" dirty="0"/>
              <a:t>Volume</a:t>
            </a:r>
            <a:r>
              <a:rPr lang="en-US" dirty="0"/>
              <a:t> refers to the amount of data. </a:t>
            </a:r>
          </a:p>
          <a:p>
            <a:pPr marL="285750" indent="-285750">
              <a:buFont typeface="Arial" panose="020B0604020202020204" pitchFamily="34" charset="0"/>
              <a:buChar char="•"/>
            </a:pPr>
            <a:endParaRPr lang="en-US" sz="800" dirty="0"/>
          </a:p>
          <a:p>
            <a:pPr marL="285750" indent="-285750">
              <a:buFont typeface="Arial" panose="020B0604020202020204" pitchFamily="34" charset="0"/>
              <a:buChar char="•"/>
            </a:pPr>
            <a:r>
              <a:rPr lang="en-US" b="1" i="1" dirty="0"/>
              <a:t>Variety</a:t>
            </a:r>
            <a:r>
              <a:rPr lang="en-US" dirty="0"/>
              <a:t> refers to the number of types of data.</a:t>
            </a:r>
          </a:p>
          <a:p>
            <a:pPr marL="285750" indent="-285750">
              <a:buFont typeface="Arial" panose="020B0604020202020204" pitchFamily="34" charset="0"/>
              <a:buChar char="•"/>
            </a:pPr>
            <a:endParaRPr lang="en-US" sz="800" dirty="0"/>
          </a:p>
          <a:p>
            <a:pPr marL="285750" indent="-285750">
              <a:buFont typeface="Arial" panose="020B0604020202020204" pitchFamily="34" charset="0"/>
              <a:buChar char="•"/>
            </a:pPr>
            <a:r>
              <a:rPr lang="en-US" b="1" i="1" dirty="0"/>
              <a:t>Velocity</a:t>
            </a:r>
            <a:r>
              <a:rPr lang="en-US" dirty="0"/>
              <a:t> refers to the speed of data processing.</a:t>
            </a:r>
            <a:endParaRPr lang="en-IN" dirty="0"/>
          </a:p>
        </p:txBody>
      </p:sp>
    </p:spTree>
    <p:extLst>
      <p:ext uri="{BB962C8B-B14F-4D97-AF65-F5344CB8AC3E}">
        <p14:creationId xmlns:p14="http://schemas.microsoft.com/office/powerpoint/2010/main" val="395171307"/>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val="33236734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673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673188" y="1383967"/>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p>
        </p:txBody>
      </p:sp>
      <p:sp>
        <p:nvSpPr>
          <p:cNvPr id="2" name="Rectangle 1"/>
          <p:cNvSpPr/>
          <p:nvPr/>
        </p:nvSpPr>
        <p:spPr>
          <a:xfrm>
            <a:off x="1673188" y="24384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db.getCollectionNames();</a:t>
            </a:r>
          </a:p>
        </p:txBody>
      </p:sp>
    </p:spTree>
    <p:extLst>
      <p:ext uri="{BB962C8B-B14F-4D97-AF65-F5344CB8AC3E}">
        <p14:creationId xmlns:p14="http://schemas.microsoft.com/office/powerpoint/2010/main" val="10663557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val="22897003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600200" y="762000"/>
            <a:ext cx="8994812"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673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 options1, options2, ... })</a:t>
            </a:r>
          </a:p>
        </p:txBody>
      </p:sp>
      <p:sp>
        <p:nvSpPr>
          <p:cNvPr id="2" name="Rectangle 1"/>
          <p:cNvSpPr/>
          <p:nvPr/>
        </p:nvSpPr>
        <p:spPr>
          <a:xfrm>
            <a:off x="1600200" y="4419601"/>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 capped:true, size:1, max:2});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671209" y="2943762"/>
            <a:ext cx="8768191"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val="6162446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673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673188" y="2099387"/>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val="5018658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db.getCollection('name')</a:t>
            </a:r>
          </a:p>
        </p:txBody>
      </p:sp>
      <p:sp>
        <p:nvSpPr>
          <p:cNvPr id="2" name="Rectangle 1"/>
          <p:cNvSpPr/>
          <p:nvPr/>
        </p:nvSpPr>
        <p:spPr>
          <a:xfrm>
            <a:off x="1673188" y="2438401"/>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2079836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600200" y="762000"/>
            <a:ext cx="8994812"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673188" y="1535668"/>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673188" y="2099387"/>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val="11420207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673188" y="2404187"/>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db.emp.renameCollection('e', false);</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val="12354066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673188" y="2404187"/>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db.emp.drop();</a:t>
            </a:r>
          </a:p>
        </p:txBody>
      </p:sp>
      <p:sp>
        <p:nvSpPr>
          <p:cNvPr id="9" name="Rectangle 8"/>
          <p:cNvSpPr/>
          <p:nvPr/>
        </p:nvSpPr>
        <p:spPr>
          <a:xfrm>
            <a:off x="1673188" y="762001"/>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
        <p:nvSpPr>
          <p:cNvPr id="4" name="Rectangle 3"/>
          <p:cNvSpPr/>
          <p:nvPr/>
        </p:nvSpPr>
        <p:spPr>
          <a:xfrm>
            <a:off x="1943100" y="367838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documents. The mongo shell will prompt the user to “Type it” to continue iterating the next 20 results.</a:t>
            </a:r>
          </a:p>
        </p:txBody>
      </p:sp>
      <p:sp>
        <p:nvSpPr>
          <p:cNvPr id="6" name="Rectangle 5"/>
          <p:cNvSpPr/>
          <p:nvPr/>
        </p:nvSpPr>
        <p:spPr>
          <a:xfrm>
            <a:off x="1921329" y="152401"/>
            <a:ext cx="8305800"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Tree>
    <p:extLst>
      <p:ext uri="{BB962C8B-B14F-4D97-AF65-F5344CB8AC3E}">
        <p14:creationId xmlns:p14="http://schemas.microsoft.com/office/powerpoint/2010/main" val="32374658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8137" y="1685759"/>
            <a:ext cx="7402989" cy="923330"/>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r>
              <a:rPr lang="en-US" dirty="0">
                <a:solidFill>
                  <a:srgbClr val="049DC8"/>
                </a:solidFill>
                <a:latin typeface="Consolas" panose="020B0609020204030204" pitchFamily="49" charset="0"/>
                <a:cs typeface="Calibri" panose="020F0502020204030204" pitchFamily="34" charset="0"/>
              </a:rPr>
              <a:t>db.collection.find({ query }, { projection })</a:t>
            </a: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8" name="Rectangle 7"/>
          <p:cNvSpPr/>
          <p:nvPr/>
        </p:nvSpPr>
        <p:spPr>
          <a:xfrm>
            <a:off x="1702876" y="2657507"/>
            <a:ext cx="8845624" cy="1477328"/>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702877" y="4421129"/>
            <a:ext cx="1147109" cy="369332"/>
          </a:xfrm>
          <a:prstGeom prst="rect">
            <a:avLst/>
          </a:prstGeom>
        </p:spPr>
        <p:txBody>
          <a:bodyPr wrap="none">
            <a:spAutoFit/>
          </a:bodyPr>
          <a:lstStyle/>
          <a:p>
            <a:r>
              <a:rPr lang="en-US" dirty="0">
                <a:solidFill>
                  <a:srgbClr val="C00000"/>
                </a:solidFill>
              </a:rPr>
              <a:t>Projection</a:t>
            </a:r>
          </a:p>
        </p:txBody>
      </p:sp>
      <p:sp>
        <p:nvSpPr>
          <p:cNvPr id="13" name="Rectangle 12"/>
          <p:cNvSpPr/>
          <p:nvPr/>
        </p:nvSpPr>
        <p:spPr>
          <a:xfrm>
            <a:off x="1702877" y="4859868"/>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697928" y="5362777"/>
            <a:ext cx="8820884" cy="874535"/>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6096000" y="619527"/>
            <a:ext cx="4536376"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673188" y="2177296"/>
            <a:ext cx="8845624" cy="41242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db.getSiblingDB('db1').getCollection('emp').find();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 'manager'})</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{ename:1, job: true});</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db.emp.find({sal:{ $gt:4}})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 {ename:true, job:true})</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 {_id:false, ename:true, job:true})</a:t>
            </a:r>
          </a:p>
        </p:txBody>
      </p:sp>
      <p:sp>
        <p:nvSpPr>
          <p:cNvPr id="8" name="Rectangle 7"/>
          <p:cNvSpPr/>
          <p:nvPr/>
        </p:nvSpPr>
        <p:spPr>
          <a:xfrm>
            <a:off x="1678137" y="1214422"/>
            <a:ext cx="7402989" cy="923330"/>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r>
              <a:rPr lang="en-US" dirty="0">
                <a:solidFill>
                  <a:srgbClr val="049DC8"/>
                </a:solidFill>
                <a:latin typeface="Consolas" panose="020B0609020204030204" pitchFamily="49" charset="0"/>
                <a:cs typeface="Calibri" panose="020F0502020204030204" pitchFamily="34" charset="0"/>
              </a:rPr>
              <a:t>db.collection.find({ query }, { projection })</a:t>
            </a: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Tree>
    <p:extLst>
      <p:ext uri="{BB962C8B-B14F-4D97-AF65-F5344CB8AC3E}">
        <p14:creationId xmlns:p14="http://schemas.microsoft.com/office/powerpoint/2010/main" val="6352172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673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db.emp.find()[0];</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db.emp.find()[0].ename;</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 [0];</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524000" y="1563470"/>
            <a:ext cx="9144000" cy="1200329"/>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[&lt;index&gt; [.field] ]</a:t>
            </a:r>
          </a:p>
          <a:p>
            <a:r>
              <a:rPr lang="en-US" dirty="0">
                <a:solidFill>
                  <a:srgbClr val="049DC8"/>
                </a:solidFill>
                <a:latin typeface="Consolas" panose="020B0609020204030204" pitchFamily="49" charset="0"/>
                <a:cs typeface="Calibri" panose="020F0502020204030204" pitchFamily="34" charset="0"/>
              </a:rPr>
              <a:t>db.collection.find({ query }, { projection }) [&lt;index&gt; [.field] ]</a:t>
            </a:r>
          </a:p>
          <a:p>
            <a:r>
              <a:rPr lang="en-US" dirty="0">
                <a:solidFill>
                  <a:srgbClr val="049DC8"/>
                </a:solidFill>
                <a:latin typeface="Consolas" panose="020B0609020204030204" pitchFamily="49" charset="0"/>
                <a:cs typeface="Calibri" panose="020F0502020204030204" pitchFamily="34" charset="0"/>
              </a:rPr>
              <a:t>db.getCollection('name').find ({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159957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a:stretch>
            <a:fillRect/>
          </a:stretch>
        </p:blipFill>
        <p:spPr>
          <a:xfrm>
            <a:off x="2166910" y="2771142"/>
            <a:ext cx="7737796" cy="3515378"/>
          </a:xfrm>
          <a:prstGeom prst="rect">
            <a:avLst/>
          </a:prstGeom>
        </p:spPr>
      </p:pic>
      <p:sp>
        <p:nvSpPr>
          <p:cNvPr id="4" name="Rectangle 3"/>
          <p:cNvSpPr/>
          <p:nvPr/>
        </p:nvSpPr>
        <p:spPr>
          <a:xfrm>
            <a:off x="299356" y="435217"/>
            <a:ext cx="11593288" cy="830997"/>
          </a:xfrm>
          <a:prstGeom prst="rect">
            <a:avLst/>
          </a:prstGeom>
        </p:spPr>
        <p:txBody>
          <a:bodyPr wrap="square">
            <a:spAutoFit/>
          </a:bodyPr>
          <a:lstStyle/>
          <a:p>
            <a:r>
              <a:rPr lang="en-US" sz="2400" b="1" i="1" dirty="0">
                <a:latin typeface="Palatino Linotype" panose="02040502050505030304" pitchFamily="18" charset="0"/>
              </a:rPr>
              <a:t>Horizontal</a:t>
            </a:r>
            <a:r>
              <a:rPr lang="en-US" sz="2400" b="1" dirty="0">
                <a:latin typeface="Palatino Linotype" panose="02040502050505030304" pitchFamily="18" charset="0"/>
              </a:rPr>
              <a:t> </a:t>
            </a:r>
            <a:r>
              <a:rPr lang="en-US" b="1" dirty="0">
                <a:latin typeface="Palatino Linotype" panose="02040502050505030304" pitchFamily="18" charset="0"/>
              </a:rPr>
              <a:t>scaling means that you scale by adding more machines</a:t>
            </a:r>
            <a:r>
              <a:rPr lang="en-US" dirty="0">
                <a:latin typeface="Palatino Linotype" panose="02040502050505030304" pitchFamily="18" charset="0"/>
              </a:rPr>
              <a:t> into your pool of resources whereas </a:t>
            </a:r>
            <a:r>
              <a:rPr lang="en-US" sz="2400" b="1" i="1" dirty="0">
                <a:latin typeface="Palatino Linotype" panose="02040502050505030304" pitchFamily="18" charset="0"/>
              </a:rPr>
              <a:t>Vertical</a:t>
            </a:r>
            <a:r>
              <a:rPr lang="en-US" sz="2400" b="1" dirty="0">
                <a:latin typeface="Palatino Linotype" panose="02040502050505030304" pitchFamily="18" charset="0"/>
              </a:rPr>
              <a:t> </a:t>
            </a:r>
            <a:r>
              <a:rPr lang="en-US" b="1" dirty="0">
                <a:latin typeface="Palatino Linotype" panose="02040502050505030304" pitchFamily="18" charset="0"/>
              </a:rPr>
              <a:t>scaling means that you scale by adding more powerfull hardware to an existing machine</a:t>
            </a:r>
            <a:r>
              <a:rPr lang="en-US" dirty="0">
                <a:latin typeface="Palatino Linotype" panose="02040502050505030304" pitchFamily="18" charset="0"/>
              </a:rPr>
              <a:t>.</a:t>
            </a:r>
          </a:p>
        </p:txBody>
      </p:sp>
    </p:spTree>
    <p:extLst>
      <p:ext uri="{BB962C8B-B14F-4D97-AF65-F5344CB8AC3E}">
        <p14:creationId xmlns:p14="http://schemas.microsoft.com/office/powerpoint/2010/main" val="13951993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8416086"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var variable_name = db.collection.find({ query }, { projection })</a:t>
            </a:r>
          </a:p>
        </p:txBody>
      </p:sp>
      <p:sp>
        <p:nvSpPr>
          <p:cNvPr id="12" name="Rectangle 11"/>
          <p:cNvSpPr/>
          <p:nvPr/>
        </p:nvSpPr>
        <p:spPr>
          <a:xfrm>
            <a:off x="1702876" y="2526268"/>
            <a:ext cx="3512052"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673188" y="762001"/>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678136" y="1563470"/>
            <a:ext cx="8840676" cy="1200329"/>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 field: value })</a:t>
            </a:r>
          </a:p>
          <a:p>
            <a:r>
              <a:rPr lang="en-US" dirty="0">
                <a:solidFill>
                  <a:srgbClr val="049DC8"/>
                </a:solidFill>
                <a:latin typeface="Consolas" panose="020B0609020204030204" pitchFamily="49" charset="0"/>
                <a:cs typeface="Calibri" panose="020F0502020204030204" pitchFamily="34" charset="0"/>
              </a:rPr>
              <a:t>db ['collection'].find ({ query }, { projection }).sort({ field: value }) </a:t>
            </a:r>
          </a:p>
          <a:p>
            <a:r>
              <a:rPr lang="en-US" dirty="0">
                <a:solidFill>
                  <a:srgbClr val="049DC8"/>
                </a:solidFill>
                <a:latin typeface="Consolas" panose="020B0609020204030204" pitchFamily="49" charset="0"/>
                <a:cs typeface="Calibri" panose="020F0502020204030204" pitchFamily="34" charset="0"/>
              </a:rPr>
              <a:t>db.collection.find({ query  }, { projection }).sort({ field: value })</a:t>
            </a:r>
          </a:p>
        </p:txBody>
      </p:sp>
      <p:sp>
        <p:nvSpPr>
          <p:cNvPr id="3" name="Rectangle 2"/>
          <p:cNvSpPr/>
          <p:nvPr/>
        </p:nvSpPr>
        <p:spPr>
          <a:xfrm>
            <a:off x="1684074" y="2925545"/>
            <a:ext cx="8823853"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84073"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{ename:true}).sort({ename: 1});</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{ename:true}).sort({ename: -1});</a:t>
            </a:r>
          </a:p>
        </p:txBody>
      </p:sp>
    </p:spTree>
    <p:extLst>
      <p:ext uri="{BB962C8B-B14F-4D97-AF65-F5344CB8AC3E}">
        <p14:creationId xmlns:p14="http://schemas.microsoft.com/office/powerpoint/2010/main" val="35587219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762001"/>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678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cursor.limit(&lt;number&gt;)</a:t>
            </a:r>
          </a:p>
          <a:p>
            <a:r>
              <a:rPr lang="en-US" dirty="0">
                <a:solidFill>
                  <a:srgbClr val="049DC8"/>
                </a:solidFill>
                <a:latin typeface="Consolas" panose="020B0609020204030204" pitchFamily="49" charset="0"/>
                <a:cs typeface="Calibri" panose="020F0502020204030204" pitchFamily="34" charset="0"/>
              </a:rPr>
              <a:t>db ['collection'].find({ query }, { projection }).limit(&lt;number&gt;) </a:t>
            </a:r>
          </a:p>
          <a:p>
            <a:r>
              <a:rPr lang="en-US" dirty="0">
                <a:solidFill>
                  <a:srgbClr val="049DC8"/>
                </a:solidFill>
                <a:latin typeface="Consolas" panose="020B0609020204030204" pitchFamily="49" charset="0"/>
                <a:cs typeface="Calibri" panose="020F0502020204030204" pitchFamily="34" charset="0"/>
              </a:rPr>
              <a:t>db.collection.find({ query }, { projection }).limit(&lt;number&gt;)</a:t>
            </a:r>
          </a:p>
        </p:txBody>
      </p:sp>
      <p:sp>
        <p:nvSpPr>
          <p:cNvPr id="2" name="Rectangle 1"/>
          <p:cNvSpPr/>
          <p:nvPr/>
        </p:nvSpPr>
        <p:spPr>
          <a:xfrm>
            <a:off x="1673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db['emp'].find({},{ename:true}).limit(0);	</a:t>
            </a:r>
            <a:r>
              <a:rPr lang="en-US" sz="2200" dirty="0">
                <a:solidFill>
                  <a:srgbClr val="00B050"/>
                </a:solidFill>
                <a:latin typeface="Calibri" panose="020F0502020204030204" pitchFamily="34" charset="0"/>
                <a:cs typeface="Calibri" panose="020F0502020204030204" pitchFamily="34" charset="0"/>
              </a:rPr>
              <a:t>// all documents</a:t>
            </a:r>
          </a:p>
          <a:p>
            <a:endParaRPr lang="en-US" sz="800" dirty="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p>
        </p:txBody>
      </p:sp>
      <p:sp>
        <p:nvSpPr>
          <p:cNvPr id="3" name="Rectangle 2"/>
          <p:cNvSpPr/>
          <p:nvPr/>
        </p:nvSpPr>
        <p:spPr>
          <a:xfrm>
            <a:off x="1555667" y="49976"/>
            <a:ext cx="3778333"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678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cursor.skip(&lt;offset_number&gt;)</a:t>
            </a:r>
          </a:p>
          <a:p>
            <a:r>
              <a:rPr lang="en-US" dirty="0">
                <a:solidFill>
                  <a:srgbClr val="049DC8"/>
                </a:solidFill>
                <a:latin typeface="Consolas" panose="020B0609020204030204" pitchFamily="49" charset="0"/>
                <a:cs typeface="Calibri" panose="020F0502020204030204" pitchFamily="34" charset="0"/>
              </a:rPr>
              <a:t>db ['emp'].find({ query }, { projection }).skip(&lt;offset_number&gt;) </a:t>
            </a:r>
          </a:p>
          <a:p>
            <a:r>
              <a:rPr lang="en-US" dirty="0">
                <a:solidFill>
                  <a:srgbClr val="049DC8"/>
                </a:solidFill>
                <a:latin typeface="Consolas" panose="020B0609020204030204" pitchFamily="49" charset="0"/>
                <a:cs typeface="Calibri" panose="020F0502020204030204" pitchFamily="34" charset="0"/>
              </a:rPr>
              <a:t>db.collection.find({ query }, { projection }).skip(&lt;offset_number&gt;)</a:t>
            </a:r>
          </a:p>
        </p:txBody>
      </p:sp>
      <p:sp>
        <p:nvSpPr>
          <p:cNvPr id="2" name="Rectangle 1"/>
          <p:cNvSpPr/>
          <p:nvPr/>
        </p:nvSpPr>
        <p:spPr>
          <a:xfrm>
            <a:off x="1684074"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p>
          <a:p>
            <a:endParaRPr lang="en-US"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 - 1);</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p>
          <a:p>
            <a:r>
              <a:rPr lang="en-US" dirty="0">
                <a:solidFill>
                  <a:srgbClr val="049DC8"/>
                </a:solidFill>
                <a:latin typeface="Consolas" panose="020B0609020204030204" pitchFamily="49" charset="0"/>
                <a:cs typeface="Calibri" panose="020F0502020204030204" pitchFamily="34" charset="0"/>
              </a:rPr>
              <a:t>db.collection.find({ query }).count()</a:t>
            </a:r>
          </a:p>
          <a:p>
            <a:r>
              <a:rPr lang="en-US" dirty="0">
                <a:solidFill>
                  <a:srgbClr val="049DC8"/>
                </a:solidFill>
                <a:latin typeface="Consolas" panose="020B0609020204030204" pitchFamily="49" charset="0"/>
                <a:cs typeface="Calibri" panose="020F0502020204030204" pitchFamily="34" charset="0"/>
              </a:rPr>
              <a:t>db ['collection_name'].find({ query }).count()</a:t>
            </a:r>
          </a:p>
        </p:txBody>
      </p:sp>
      <p:sp>
        <p:nvSpPr>
          <p:cNvPr id="2" name="Rectangle 1"/>
          <p:cNvSpPr/>
          <p:nvPr/>
        </p:nvSpPr>
        <p:spPr>
          <a:xfrm>
            <a:off x="1673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 'manager'}).count();</a:t>
            </a:r>
          </a:p>
        </p:txBody>
      </p:sp>
    </p:spTree>
    <p:extLst>
      <p:ext uri="{BB962C8B-B14F-4D97-AF65-F5344CB8AC3E}">
        <p14:creationId xmlns:p14="http://schemas.microsoft.com/office/powerpoint/2010/main" val="6904666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9576824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 query }, { options })</a:t>
            </a:r>
          </a:p>
        </p:txBody>
      </p:sp>
      <p:sp>
        <p:nvSpPr>
          <p:cNvPr id="2" name="Rectangle 1"/>
          <p:cNvSpPr/>
          <p:nvPr/>
        </p:nvSpPr>
        <p:spPr>
          <a:xfrm>
            <a:off x="1673188"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 sal: { $gt: 5000 }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8136" y="2173069"/>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db.collection.count[Documents]({ query }, { options })</a:t>
            </a:r>
          </a:p>
        </p:txBody>
      </p:sp>
      <p:sp>
        <p:nvSpPr>
          <p:cNvPr id="2" name="Rectangle 1"/>
          <p:cNvSpPr/>
          <p:nvPr/>
        </p:nvSpPr>
        <p:spPr>
          <a:xfrm>
            <a:off x="1673188" y="4419601"/>
            <a:ext cx="884562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db.emp.count({});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 'manager'});</a:t>
            </a:r>
          </a:p>
          <a:p>
            <a:r>
              <a:rPr lang="en-US" sz="2200" dirty="0">
                <a:solidFill>
                  <a:srgbClr val="FC6F0D"/>
                </a:solidFill>
                <a:latin typeface="Calibri" panose="020F0502020204030204" pitchFamily="34" charset="0"/>
                <a:cs typeface="Calibri" panose="020F0502020204030204" pitchFamily="34" charset="0"/>
              </a:rPr>
              <a:t>db.emp.countDocuments({job: 'salesman'}, {skip: 1, limit: 3});</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673188" y="2819400"/>
          <a:ext cx="8845624" cy="1421130"/>
        </p:xfrm>
        <a:graphic>
          <a:graphicData uri="http://schemas.openxmlformats.org/drawingml/2006/table">
            <a:tbl>
              <a:tblPr>
                <a:tableStyleId>{5940675A-B579-460E-94D1-54222C63F5DA}</a:tableStyleId>
              </a:tblPr>
              <a:tblGrid>
                <a:gridCol w="1755812">
                  <a:extLst>
                    <a:ext uri="{9D8B030D-6E8A-4147-A177-3AD203B41FA5}">
                      <a16:colId xmlns:a16="http://schemas.microsoft.com/office/drawing/2014/main" val="20000"/>
                    </a:ext>
                  </a:extLst>
                </a:gridCol>
                <a:gridCol w="708981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013576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Tree>
    <p:extLst>
      <p:ext uri="{BB962C8B-B14F-4D97-AF65-F5344CB8AC3E}">
        <p14:creationId xmlns:p14="http://schemas.microsoft.com/office/powerpoint/2010/main" val="24769363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673188" y="762001"/>
            <a:ext cx="8845624"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678137" y="2173070"/>
            <a:ext cx="6389891"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['emp'].findOne({ query } , { projection }) </a:t>
            </a:r>
          </a:p>
          <a:p>
            <a:r>
              <a:rPr lang="en-US" dirty="0">
                <a:solidFill>
                  <a:srgbClr val="049DC8"/>
                </a:solidFill>
                <a:latin typeface="Consolas" panose="020B0609020204030204" pitchFamily="49" charset="0"/>
                <a:cs typeface="Calibri" panose="020F0502020204030204" pitchFamily="34" charset="0"/>
              </a:rPr>
              <a:t>db.collection.findOne({ query } , { projection })</a:t>
            </a:r>
          </a:p>
        </p:txBody>
      </p:sp>
      <p:sp>
        <p:nvSpPr>
          <p:cNvPr id="2" name="Rectangle 1"/>
          <p:cNvSpPr/>
          <p:nvPr/>
        </p:nvSpPr>
        <p:spPr>
          <a:xfrm>
            <a:off x="1673188" y="29718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db.emp.findOne();</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 job: 'manager' });</a:t>
            </a:r>
          </a:p>
        </p:txBody>
      </p:sp>
    </p:spTree>
    <p:extLst>
      <p:ext uri="{BB962C8B-B14F-4D97-AF65-F5344CB8AC3E}">
        <p14:creationId xmlns:p14="http://schemas.microsoft.com/office/powerpoint/2010/main" val="61175513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document })</a:t>
            </a:r>
          </a:p>
        </p:txBody>
      </p:sp>
      <p:sp>
        <p:nvSpPr>
          <p:cNvPr id="8" name="Rectangle 7"/>
          <p:cNvSpPr/>
          <p:nvPr/>
        </p:nvSpPr>
        <p:spPr>
          <a:xfrm>
            <a:off x="1673188" y="762001"/>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677146" y="2379584"/>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 10, firstName: '</a:t>
            </a:r>
            <a:r>
              <a:rPr lang="en-US" sz="2200" dirty="0" err="1">
                <a:solidFill>
                  <a:srgbClr val="FC6F0D"/>
                </a:solidFill>
                <a:latin typeface="Calibri" panose="020F0502020204030204" pitchFamily="34" charset="0"/>
                <a:cs typeface="Calibri" panose="020F0502020204030204" pitchFamily="34" charset="0"/>
              </a:rPr>
              <a:t>neel</a:t>
            </a:r>
            <a:r>
              <a:rPr lang="en-US" sz="2200" dirty="0">
                <a:solidFill>
                  <a:srgbClr val="FC6F0D"/>
                </a:solidFill>
                <a:latin typeface="Calibri" panose="020F0502020204030204" pitchFamily="34" charset="0"/>
                <a:cs typeface="Calibri" panose="020F0502020204030204" pitchFamily="34" charset="0"/>
              </a:rPr>
              <a:t>', sal: 5000, color: ['blue', 'black', 'brown' ], size: ['small', 'medium', 'large', 'xx-large' ] })</a:t>
            </a:r>
          </a:p>
        </p:txBody>
      </p:sp>
    </p:spTree>
    <p:extLst>
      <p:ext uri="{BB962C8B-B14F-4D97-AF65-F5344CB8AC3E}">
        <p14:creationId xmlns:p14="http://schemas.microsoft.com/office/powerpoint/2010/main" val="38585459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657354" y="1497569"/>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677146" y="2379584"/>
            <a:ext cx="8841666" cy="138499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 ename: 'a', job: '</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 { ename: 'x'} , { ename: 'y' } ])      </a:t>
            </a:r>
            <a:r>
              <a:rPr lang="en-US" sz="2400" dirty="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p>
        </p:txBody>
      </p:sp>
    </p:spTree>
    <p:extLst>
      <p:ext uri="{BB962C8B-B14F-4D97-AF65-F5344CB8AC3E}">
        <p14:creationId xmlns:p14="http://schemas.microsoft.com/office/powerpoint/2010/main" val="2500728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1673188" y="762000"/>
            <a:ext cx="8845624" cy="400110"/>
          </a:xfrm>
          <a:prstGeom prst="rect">
            <a:avLst/>
          </a:prstGeom>
        </p:spPr>
        <p:txBody>
          <a:bodyPr wrap="square">
            <a:spAutoFit/>
          </a:bodyPr>
          <a:lstStyle/>
          <a:p>
            <a:r>
              <a:rPr lang="en-US" sz="2000" dirty="0">
                <a:solidFill>
                  <a:srgbClr val="036883"/>
                </a:solidFill>
              </a:rPr>
              <a:t>There are 4 basic types of NoSQL databases.</a:t>
            </a:r>
            <a:endParaRPr lang="en-IN" sz="2000" dirty="0">
              <a:solidFill>
                <a:srgbClr val="036883"/>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502857779"/>
              </p:ext>
            </p:extLst>
          </p:nvPr>
        </p:nvGraphicFramePr>
        <p:xfrm>
          <a:off x="1752600" y="1357508"/>
          <a:ext cx="8661818" cy="1928616"/>
        </p:xfrm>
        <a:graphic>
          <a:graphicData uri="http://schemas.openxmlformats.org/drawingml/2006/table">
            <a:tbl>
              <a:tblPr firstRow="1" bandRow="1">
                <a:tableStyleId>{5940675A-B579-460E-94D1-54222C63F5DA}</a:tableStyleId>
              </a:tblPr>
              <a:tblGrid>
                <a:gridCol w="2794419">
                  <a:extLst>
                    <a:ext uri="{9D8B030D-6E8A-4147-A177-3AD203B41FA5}">
                      <a16:colId xmlns:a16="http://schemas.microsoft.com/office/drawing/2014/main" val="20000"/>
                    </a:ext>
                  </a:extLst>
                </a:gridCol>
                <a:gridCol w="5867399">
                  <a:extLst>
                    <a:ext uri="{9D8B030D-6E8A-4147-A177-3AD203B41FA5}">
                      <a16:colId xmlns:a16="http://schemas.microsoft.com/office/drawing/2014/main" val="20001"/>
                    </a:ext>
                  </a:extLst>
                </a:gridCol>
              </a:tblGrid>
              <a:tr h="482154">
                <a:tc>
                  <a:txBody>
                    <a:bodyPr/>
                    <a:lstStyle/>
                    <a:p>
                      <a:r>
                        <a:rPr lang="en-US" b="1" i="1" dirty="0">
                          <a:solidFill>
                            <a:srgbClr val="036883"/>
                          </a:solidFill>
                        </a:rPr>
                        <a:t> Key-value</a:t>
                      </a:r>
                      <a:r>
                        <a:rPr lang="en-US" dirty="0"/>
                        <a:t> </a:t>
                      </a:r>
                      <a:r>
                        <a:rPr lang="en-US" b="1" i="1" dirty="0">
                          <a:solidFill>
                            <a:srgbClr val="036883"/>
                          </a:solidFill>
                        </a:rPr>
                        <a:t>stores</a:t>
                      </a:r>
                      <a:r>
                        <a:rPr lang="en-US" dirty="0"/>
                        <a:t> </a:t>
                      </a:r>
                    </a:p>
                  </a:txBody>
                  <a:tcPr anchor="ctr"/>
                </a:tc>
                <a:tc>
                  <a:txBody>
                    <a:bodyPr/>
                    <a:lstStyle/>
                    <a:p>
                      <a:r>
                        <a:rPr lang="en-US" dirty="0"/>
                        <a:t> Redis, Riak</a:t>
                      </a:r>
                    </a:p>
                  </a:txBody>
                  <a:tcPr anchor="ctr"/>
                </a:tc>
                <a:extLst>
                  <a:ext uri="{0D108BD9-81ED-4DB2-BD59-A6C34878D82A}">
                    <a16:rowId xmlns:a16="http://schemas.microsoft.com/office/drawing/2014/main" val="10000"/>
                  </a:ext>
                </a:extLst>
              </a:tr>
              <a:tr h="482154">
                <a:tc>
                  <a:txBody>
                    <a:bodyPr/>
                    <a:lstStyle/>
                    <a:p>
                      <a:r>
                        <a:rPr lang="en-US" b="1" i="1" dirty="0">
                          <a:solidFill>
                            <a:srgbClr val="036883"/>
                          </a:solidFill>
                        </a:rPr>
                        <a:t> Column-oriented</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HBase, </a:t>
                      </a:r>
                      <a:r>
                        <a:rPr kumimoji="0" lang="en-US" b="0" i="0" kern="1200" dirty="0">
                          <a:solidFill>
                            <a:schemeClr val="tx1"/>
                          </a:solidFill>
                          <a:effectLst/>
                          <a:latin typeface="+mn-lt"/>
                          <a:ea typeface="+mn-ea"/>
                          <a:cs typeface="+mn-cs"/>
                        </a:rPr>
                        <a:t>Cassandra</a:t>
                      </a:r>
                      <a:endParaRPr lang="en-US" dirty="0"/>
                    </a:p>
                  </a:txBody>
                  <a:tcPr anchor="ctr"/>
                </a:tc>
                <a:extLst>
                  <a:ext uri="{0D108BD9-81ED-4DB2-BD59-A6C34878D82A}">
                    <a16:rowId xmlns:a16="http://schemas.microsoft.com/office/drawing/2014/main" val="10001"/>
                  </a:ext>
                </a:extLst>
              </a:tr>
              <a:tr h="482154">
                <a:tc>
                  <a:txBody>
                    <a:bodyPr/>
                    <a:lstStyle/>
                    <a:p>
                      <a:r>
                        <a:rPr lang="en-US" b="1" i="1" dirty="0">
                          <a:solidFill>
                            <a:srgbClr val="036883"/>
                          </a:solidFill>
                        </a:rPr>
                        <a:t> Document</a:t>
                      </a:r>
                      <a:r>
                        <a:rPr lang="en-US" dirty="0"/>
                        <a:t> </a:t>
                      </a:r>
                      <a:r>
                        <a:rPr lang="en-US" b="1" i="1" dirty="0">
                          <a:solidFill>
                            <a:srgbClr val="036883"/>
                          </a:solidFill>
                        </a:rPr>
                        <a:t>oriented</a:t>
                      </a:r>
                      <a:r>
                        <a:rPr lang="en-US" dirty="0"/>
                        <a:t> </a:t>
                      </a:r>
                    </a:p>
                  </a:txBody>
                  <a:tcPr anchor="ctr"/>
                </a:tc>
                <a:tc>
                  <a:txBody>
                    <a:bodyPr/>
                    <a:lstStyle/>
                    <a:p>
                      <a:r>
                        <a:rPr lang="en-US" dirty="0"/>
                        <a:t> MongoDB, CouchDB</a:t>
                      </a:r>
                    </a:p>
                  </a:txBody>
                  <a:tcPr anchor="ctr"/>
                </a:tc>
                <a:extLst>
                  <a:ext uri="{0D108BD9-81ED-4DB2-BD59-A6C34878D82A}">
                    <a16:rowId xmlns:a16="http://schemas.microsoft.com/office/drawing/2014/main" val="10002"/>
                  </a:ext>
                </a:extLst>
              </a:tr>
              <a:tr h="482154">
                <a:tc>
                  <a:txBody>
                    <a:bodyPr/>
                    <a:lstStyle/>
                    <a:p>
                      <a:r>
                        <a:rPr lang="en-US" b="1" i="1" dirty="0">
                          <a:solidFill>
                            <a:srgbClr val="036883"/>
                          </a:solidFill>
                        </a:rPr>
                        <a:t> Graph</a:t>
                      </a:r>
                      <a:endParaRPr lang="en-US" dirty="0"/>
                    </a:p>
                  </a:txBody>
                  <a:tcPr anchor="ctr"/>
                </a:tc>
                <a:tc>
                  <a:txBody>
                    <a:bodyPr/>
                    <a:lstStyle/>
                    <a:p>
                      <a:r>
                        <a:rPr lang="en-US" dirty="0"/>
                        <a:t>Neo4j,</a:t>
                      </a:r>
                      <a:r>
                        <a:rPr lang="en-US" baseline="0" dirty="0"/>
                        <a:t> Infinite Graph</a:t>
                      </a:r>
                      <a:endParaRPr lang="en-US" dirty="0"/>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867748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657354" y="1497568"/>
            <a:ext cx="4870244"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db.collection.insertOne({&lt;document&gt;})</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677146" y="2233137"/>
            <a:ext cx="88416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db.emp.insertOne({ ename: 'x', job: '</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 2000 })</a:t>
            </a:r>
          </a:p>
        </p:txBody>
      </p:sp>
    </p:spTree>
    <p:extLst>
      <p:ext uri="{BB962C8B-B14F-4D97-AF65-F5344CB8AC3E}">
        <p14:creationId xmlns:p14="http://schemas.microsoft.com/office/powerpoint/2010/main" val="16848408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multiple documents into a collection.</a:t>
            </a:r>
          </a:p>
        </p:txBody>
      </p:sp>
    </p:spTree>
    <p:extLst>
      <p:ext uri="{BB962C8B-B14F-4D97-AF65-F5344CB8AC3E}">
        <p14:creationId xmlns:p14="http://schemas.microsoft.com/office/powerpoint/2010/main" val="286749736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657355"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db.collection.insertMany([{&lt;document 1&gt;} , {&lt;document 2&gt;},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677146" y="2233137"/>
            <a:ext cx="88416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db.e.insertMany([ { ename: 'x', salary: 2000}, { ename : 'y', job: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84581872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19200"/>
            <a:ext cx="170431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657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a:solidFill>
                  <a:srgbClr val="00B050"/>
                </a:solidFill>
                <a:latin typeface="Calibri" panose="020F0502020204030204" pitchFamily="34" charset="0"/>
                <a:cs typeface="Calibri" panose="020F0502020204030204" pitchFamily="34" charset="0"/>
              </a:rPr>
              <a:t>// 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a:solidFill>
                  <a:srgbClr val="00B050"/>
                </a:solidFill>
                <a:latin typeface="Calibri" panose="020F0502020204030204" pitchFamily="34" charset="0"/>
                <a:cs typeface="Calibri" panose="020F0502020204030204" pitchFamily="34" charset="0"/>
              </a:rPr>
              <a:t>// object 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a:solidFill>
                <a:srgbClr val="222222"/>
              </a:solidFill>
              <a:latin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p>
          <a:p>
            <a:pPr>
              <a:spcBef>
                <a:spcPct val="0"/>
              </a:spcBef>
            </a:pPr>
            <a:r>
              <a:rPr lang="en-IN" dirty="0">
                <a:solidFill>
                  <a:srgbClr val="049DC8"/>
                </a:solidFill>
                <a:latin typeface="Consolas" panose="020B060902020403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("scripts/app.js")</a:t>
            </a:r>
          </a:p>
        </p:txBody>
      </p:sp>
      <p:sp>
        <p:nvSpPr>
          <p:cNvPr id="2" name="Rectangle 1"/>
          <p:cNvSpPr/>
          <p:nvPr/>
        </p:nvSpPr>
        <p:spPr>
          <a:xfrm>
            <a:off x="1673188" y="2209801"/>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a:latin typeface="Consolas" panose="020B0609020204030204" pitchFamily="49" charset="0"/>
              </a:rPr>
              <a:t>    </a:t>
            </a:r>
            <a:r>
              <a:rPr lang="en-US" sz="2000" dirty="0">
                <a:solidFill>
                  <a:srgbClr val="FFC000"/>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a:latin typeface="Consolas" panose="020B0609020204030204" pitchFamily="49" charset="0"/>
              </a:rPr>
              <a:t>    </a:t>
            </a:r>
            <a:r>
              <a:rPr lang="en-US" sz="2000" dirty="0">
                <a:solidFill>
                  <a:srgbClr val="FFC000"/>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3" name="Rectangle 2"/>
          <p:cNvSpPr/>
          <p:nvPr/>
        </p:nvSpPr>
        <p:spPr>
          <a:xfrm>
            <a:off x="1681288" y="3169999"/>
            <a:ext cx="8845624" cy="2862322"/>
          </a:xfrm>
          <a:prstGeom prst="rect">
            <a:avLst/>
          </a:prstGeom>
        </p:spPr>
        <p:txBody>
          <a:bodyPr wrap="square">
            <a:spAutoFit/>
          </a:bodyPr>
          <a:lstStyle/>
          <a:p>
            <a:r>
              <a:rPr lang="en-US" dirty="0">
                <a:solidFill>
                  <a:srgbClr val="FC6F0D"/>
                </a:solidFill>
                <a:latin typeface="Consolas" panose="020B0609020204030204" pitchFamily="49" charset="0"/>
                <a:cs typeface="Calibri" panose="020F0502020204030204" pitchFamily="34" charset="0"/>
              </a:rPr>
              <a:t>db.emp.find().</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r>
              <a:rPr lang="en-US" dirty="0">
                <a:latin typeface="Consolas" panose="020B0609020204030204" pitchFamily="49" charset="0"/>
              </a:rPr>
              <a:t>      </a:t>
            </a:r>
            <a:r>
              <a:rPr lang="en-US" dirty="0">
                <a:solidFill>
                  <a:srgbClr val="00B0F0"/>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latin typeface="Consolas" panose="020B0609020204030204" pitchFamily="49" charset="0"/>
              </a:rPr>
              <a:t>.ename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00B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a:t>
            </a:r>
          </a:p>
          <a:p>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r>
              <a:rPr lang="en-US" dirty="0">
                <a:latin typeface="Consolas" panose="020B0609020204030204" pitchFamily="49" charset="0"/>
              </a:rPr>
              <a:t>          </a:t>
            </a:r>
            <a:r>
              <a:rPr lang="en-US" dirty="0">
                <a:solidFill>
                  <a:srgbClr val="00B0F0"/>
                </a:solidFill>
                <a:latin typeface="Consolas" panose="020B0609020204030204" pitchFamily="49" charset="0"/>
              </a:rPr>
              <a:t>print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rgbClr val="FFC000"/>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p>
          <a:p>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r>
              <a:rPr lang="en-US" dirty="0">
                <a:latin typeface="Consolas" panose="020B0609020204030204" pitchFamily="49" charset="0"/>
              </a:rPr>
              <a:t>      </a:t>
            </a:r>
            <a:r>
              <a:rPr lang="en-US" dirty="0">
                <a:solidFill>
                  <a:srgbClr val="00B0F0"/>
                </a:solidFill>
                <a:latin typeface="Consolas" panose="020B0609020204030204" pitchFamily="49" charset="0"/>
              </a:rPr>
              <a:t>else</a:t>
            </a:r>
            <a:r>
              <a:rPr lang="en-US" dirty="0">
                <a:latin typeface="Consolas" panose="020B0609020204030204" pitchFamily="49" charset="0"/>
              </a:rPr>
              <a:t> </a:t>
            </a:r>
          </a:p>
          <a:p>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r>
              <a:rPr lang="en-US" dirty="0">
                <a:latin typeface="Consolas" panose="020B0609020204030204" pitchFamily="49" charset="0"/>
              </a:rPr>
              <a:t>          </a:t>
            </a:r>
            <a:r>
              <a:rPr lang="en-US" dirty="0">
                <a:solidFill>
                  <a:srgbClr val="00B0F0"/>
                </a:solidFill>
                <a:latin typeface="Consolas" panose="020B0609020204030204" pitchFamily="49" charset="0"/>
              </a:rPr>
              <a:t>quit</a:t>
            </a:r>
            <a:r>
              <a:rPr lang="en-US" dirty="0">
                <a:solidFill>
                  <a:schemeClr val="bg1">
                    <a:lumMod val="50000"/>
                  </a:schemeClr>
                </a:solidFill>
                <a:latin typeface="Consolas" panose="020B0609020204030204" pitchFamily="49" charset="0"/>
              </a:rPr>
              <a:t>;</a:t>
            </a:r>
          </a:p>
          <a:p>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r>
              <a:rPr lang="en-US" dirty="0">
                <a:solidFill>
                  <a:schemeClr val="bg1">
                    <a:lumMod val="50000"/>
                  </a:schemeClr>
                </a:solidFill>
                <a:latin typeface="Consolas" panose="020B0609020204030204" pitchFamily="49" charset="0"/>
              </a:rPr>
              <a:t>} )</a:t>
            </a:r>
          </a:p>
        </p:txBody>
      </p:sp>
      <p:sp>
        <p:nvSpPr>
          <p:cNvPr id="2" name="Rectangle 1">
            <a:extLst>
              <a:ext uri="{FF2B5EF4-FFF2-40B4-BE49-F238E27FC236}">
                <a16:creationId xmlns:a16="http://schemas.microsoft.com/office/drawing/2014/main" id="{6DB5FA5E-0D13-4AC0-8222-222D0DC2F8AA}"/>
              </a:ext>
            </a:extLst>
          </p:cNvPr>
          <p:cNvSpPr/>
          <p:nvPr/>
        </p:nvSpPr>
        <p:spPr>
          <a:xfrm>
            <a:off x="1681288" y="1353542"/>
            <a:ext cx="6480720" cy="923330"/>
          </a:xfrm>
          <a:prstGeom prst="rect">
            <a:avLst/>
          </a:prstGeom>
        </p:spPr>
        <p:txBody>
          <a:bodyPr wrap="square">
            <a:spAutoFit/>
          </a:bodyPr>
          <a:lstStyle/>
          <a:p>
            <a:r>
              <a:rPr lang="en-IN" dirty="0">
                <a:solidFill>
                  <a:srgbClr val="FC6F0D"/>
                </a:solidFill>
                <a:latin typeface="Consolas" panose="020B0609020204030204" pitchFamily="49" charset="0"/>
                <a:cs typeface="Calibri" panose="020F0502020204030204" pitchFamily="34" charset="0"/>
              </a:rPr>
              <a:t>db.emp.find().</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rgbClr val="FFC000"/>
                </a:solidFill>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"user: " + </a:t>
            </a:r>
            <a:r>
              <a:rPr lang="en-IN" dirty="0">
                <a:solidFill>
                  <a:srgbClr val="FFC000"/>
                </a:solidFill>
                <a:latin typeface="Consolas" panose="020B0609020204030204" pitchFamily="49" charset="0"/>
              </a:rPr>
              <a:t>data</a:t>
            </a:r>
            <a:r>
              <a:rPr lang="en-IN" dirty="0">
                <a:latin typeface="Consolas" panose="020B0609020204030204" pitchFamily="49" charset="0"/>
              </a:rPr>
              <a:t>.ename.toUpperCase();</a:t>
            </a:r>
            <a:r>
              <a:rPr lang="en-IN" dirty="0">
                <a:solidFill>
                  <a:schemeClr val="bg1">
                    <a:lumMod val="50000"/>
                  </a:schemeClr>
                </a:solidFill>
                <a:latin typeface="Consolas" panose="020B0609020204030204" pitchFamily="49" charset="0"/>
              </a:rPr>
              <a:t>)</a:t>
            </a:r>
          </a:p>
          <a:p>
            <a:r>
              <a:rPr lang="en-IN" dirty="0">
                <a:solidFill>
                  <a:schemeClr val="bg1">
                    <a:lumMod val="50000"/>
                  </a:schemeClr>
                </a:solidFill>
                <a:latin typeface="Consolas" panose="020B0609020204030204" pitchFamily="49" charset="0"/>
              </a:rPr>
              <a:t>} )</a:t>
            </a:r>
            <a:endParaRPr lang="en-IN" dirty="0">
              <a:latin typeface="Consolas" panose="020B0609020204030204" pitchFamily="49" charset="0"/>
            </a:endParaRPr>
          </a:p>
        </p:txBody>
      </p:sp>
    </p:spTree>
    <p:extLst>
      <p:ext uri="{BB962C8B-B14F-4D97-AF65-F5344CB8AC3E}">
        <p14:creationId xmlns:p14="http://schemas.microsoft.com/office/powerpoint/2010/main" val="149072044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611869"/>
            <a:ext cx="828944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update }, { options })</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$set:{ update }}, { options })</a:t>
            </a:r>
          </a:p>
        </p:txBody>
      </p:sp>
      <p:sp>
        <p:nvSpPr>
          <p:cNvPr id="8" name="Rectangle 7"/>
          <p:cNvSpPr/>
          <p:nvPr/>
        </p:nvSpPr>
        <p:spPr>
          <a:xfrm>
            <a:off x="1673188" y="762000"/>
            <a:ext cx="8845624" cy="677108"/>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a:t>
            </a:r>
            <a:endParaRPr lang="en-IN" dirty="0"/>
          </a:p>
        </p:txBody>
      </p:sp>
      <p:sp>
        <p:nvSpPr>
          <p:cNvPr id="3" name="Rectangle 2"/>
          <p:cNvSpPr/>
          <p:nvPr/>
        </p:nvSpPr>
        <p:spPr>
          <a:xfrm>
            <a:off x="1524000" y="3352801"/>
            <a:ext cx="9144000"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 job: 'abc1' }, { job: 'sales' },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db.emp.update({ job: '</a:t>
            </a:r>
            <a:r>
              <a:rPr lang="en-US" sz="2200" dirty="0" err="1">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 { $set: { 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 }, { upsert : true,  multi: true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db.emp.update({ ename: 'saleel' }, { $set : { size: 'small', color: ['red', 'blue'] } }, { multi: true } );</a:t>
            </a:r>
          </a:p>
        </p:txBody>
      </p:sp>
      <p:sp>
        <p:nvSpPr>
          <p:cNvPr id="5" name="Rectangle 4"/>
          <p:cNvSpPr/>
          <p:nvPr/>
        </p:nvSpPr>
        <p:spPr>
          <a:xfrm>
            <a:off x="1556658" y="2438400"/>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43" y="745399"/>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404355" y="1071141"/>
            <a:ext cx="7200800" cy="923330"/>
          </a:xfrm>
          <a:prstGeom prst="rect">
            <a:avLst/>
          </a:prstGeom>
        </p:spPr>
        <p:txBody>
          <a:bodyPr wrap="square">
            <a:spAutoFit/>
          </a:bodyPr>
          <a:lstStyle/>
          <a:p>
            <a:pPr algn="just"/>
            <a:r>
              <a:rPr lang="en-IN" dirty="0">
                <a:solidFill>
                  <a:srgbClr val="222635"/>
                </a:solidFill>
                <a:latin typeface="Palatino Linotype" panose="02040502050505030304" pitchFamily="18" charset="0"/>
              </a:rPr>
              <a:t>CAP theorem states that any database system can only attain two out of following states which is </a:t>
            </a:r>
            <a:r>
              <a:rPr lang="en-IN" b="1" i="1" dirty="0">
                <a:solidFill>
                  <a:schemeClr val="accent4">
                    <a:lumMod val="50000"/>
                  </a:schemeClr>
                </a:solidFill>
                <a:latin typeface="Palatino Linotype" panose="02040502050505030304" pitchFamily="18" charset="0"/>
              </a:rPr>
              <a:t>Consistency, Availability </a:t>
            </a:r>
            <a:r>
              <a:rPr lang="en-IN" dirty="0">
                <a:solidFill>
                  <a:srgbClr val="222635"/>
                </a:solidFill>
                <a:latin typeface="Palatino Linotype" panose="02040502050505030304" pitchFamily="18" charset="0"/>
              </a:rPr>
              <a:t>and</a:t>
            </a:r>
            <a:r>
              <a:rPr lang="en-IN" b="1" i="1" dirty="0">
                <a:solidFill>
                  <a:schemeClr val="accent4">
                    <a:lumMod val="50000"/>
                  </a:schemeClr>
                </a:solidFill>
                <a:latin typeface="Palatino Linotype" panose="02040502050505030304" pitchFamily="18" charset="0"/>
              </a:rPr>
              <a:t> Partition Tolerance</a:t>
            </a:r>
            <a:r>
              <a:rPr lang="en-IN" dirty="0">
                <a:solidFill>
                  <a:srgbClr val="222635"/>
                </a:solidFill>
                <a:latin typeface="Palatino Linotype" panose="02040502050505030304" pitchFamily="18" charset="0"/>
              </a:rPr>
              <a:t>. </a:t>
            </a:r>
            <a:endParaRPr lang="en-IN" dirty="0">
              <a:latin typeface="Palatino Linotype" panose="02040502050505030304" pitchFamily="18" charset="0"/>
            </a:endParaRPr>
          </a:p>
        </p:txBody>
      </p:sp>
      <p:sp>
        <p:nvSpPr>
          <p:cNvPr id="7" name="Rectangle 6"/>
          <p:cNvSpPr/>
          <p:nvPr/>
        </p:nvSpPr>
        <p:spPr>
          <a:xfrm>
            <a:off x="335360" y="4327497"/>
            <a:ext cx="11616523" cy="1723549"/>
          </a:xfrm>
          <a:prstGeom prst="rect">
            <a:avLst/>
          </a:prstGeom>
        </p:spPr>
        <p:txBody>
          <a:bodyPr wrap="square">
            <a:spAutoFit/>
          </a:bodyPr>
          <a:lstStyle/>
          <a:p>
            <a:pPr marL="342900" indent="-342900">
              <a:buFont typeface="Arial" panose="020B0604020202020204" pitchFamily="34" charset="0"/>
              <a:buChar char="•"/>
            </a:pPr>
            <a:r>
              <a:rPr lang="en-IN" b="1" i="1" dirty="0">
                <a:solidFill>
                  <a:srgbClr val="C41A1A"/>
                </a:solidFill>
                <a:latin typeface="Palatino Linotype" panose="02040502050505030304" pitchFamily="18" charset="0"/>
              </a:rPr>
              <a:t>Consistency</a:t>
            </a:r>
            <a:r>
              <a:rPr lang="en-IN" dirty="0">
                <a:solidFill>
                  <a:srgbClr val="222635"/>
                </a:solidFill>
                <a:latin typeface="Palatino Linotype" panose="02040502050505030304" pitchFamily="18" charset="0"/>
              </a:rPr>
              <a:t>: Any changes to a particular record stored in database, in form of inserts, updates or deletes is seen as it is, by other users accessing that record at that particular time.</a:t>
            </a:r>
          </a:p>
          <a:p>
            <a:pPr marL="342900" indent="-342900">
              <a:buFont typeface="Arial" panose="020B0604020202020204" pitchFamily="34" charset="0"/>
              <a:buChar char="•"/>
            </a:pPr>
            <a:endParaRPr lang="en-IN" sz="800" dirty="0">
              <a:solidFill>
                <a:srgbClr val="222635"/>
              </a:solidFill>
              <a:latin typeface="Palatino Linotype" panose="02040502050505030304" pitchFamily="18" charset="0"/>
            </a:endParaRPr>
          </a:p>
          <a:p>
            <a:pPr marL="342900" indent="-342900">
              <a:buFont typeface="Arial" panose="020B0604020202020204" pitchFamily="34" charset="0"/>
              <a:buChar char="•"/>
            </a:pPr>
            <a:r>
              <a:rPr lang="en-IN" b="1" i="1" dirty="0">
                <a:solidFill>
                  <a:srgbClr val="C41A1A"/>
                </a:solidFill>
                <a:latin typeface="Palatino Linotype" panose="02040502050505030304" pitchFamily="18" charset="0"/>
              </a:rPr>
              <a:t>Availability</a:t>
            </a:r>
            <a:r>
              <a:rPr lang="en-IN" dirty="0">
                <a:solidFill>
                  <a:srgbClr val="222635"/>
                </a:solidFill>
                <a:latin typeface="Palatino Linotype" panose="02040502050505030304" pitchFamily="18" charset="0"/>
              </a:rPr>
              <a:t>: The system continues to work and serve data inspite of node failures.</a:t>
            </a:r>
          </a:p>
          <a:p>
            <a:pPr marL="342900" indent="-342900">
              <a:buFont typeface="Arial" panose="020B0604020202020204" pitchFamily="34" charset="0"/>
              <a:buChar char="•"/>
            </a:pPr>
            <a:endParaRPr lang="en-IN" sz="800" dirty="0">
              <a:solidFill>
                <a:srgbClr val="222635"/>
              </a:solidFill>
              <a:latin typeface="Palatino Linotype" panose="02040502050505030304" pitchFamily="18" charset="0"/>
            </a:endParaRPr>
          </a:p>
          <a:p>
            <a:pPr marL="342900" indent="-342900">
              <a:buFont typeface="Arial" panose="020B0604020202020204" pitchFamily="34" charset="0"/>
              <a:buChar char="•"/>
            </a:pPr>
            <a:r>
              <a:rPr lang="en-IN" b="1" i="1" dirty="0">
                <a:solidFill>
                  <a:srgbClr val="C41A1A"/>
                </a:solidFill>
                <a:latin typeface="Palatino Linotype" panose="02040502050505030304" pitchFamily="18" charset="0"/>
              </a:rPr>
              <a:t>Partition</a:t>
            </a:r>
            <a:r>
              <a:rPr lang="en-IN" dirty="0">
                <a:solidFill>
                  <a:srgbClr val="222635"/>
                </a:solidFill>
                <a:latin typeface="Palatino Linotype" panose="02040502050505030304" pitchFamily="18" charset="0"/>
              </a:rPr>
              <a:t> </a:t>
            </a:r>
            <a:r>
              <a:rPr lang="en-IN" b="1" i="1" dirty="0">
                <a:solidFill>
                  <a:srgbClr val="C41A1A"/>
                </a:solidFill>
                <a:latin typeface="Palatino Linotype" panose="02040502050505030304" pitchFamily="18" charset="0"/>
              </a:rPr>
              <a:t>Tolerance</a:t>
            </a:r>
            <a:r>
              <a:rPr lang="en-IN" dirty="0">
                <a:solidFill>
                  <a:srgbClr val="222635"/>
                </a:solidFill>
                <a:latin typeface="Palatino Linotype" panose="02040502050505030304" pitchFamily="18" charset="0"/>
              </a:rPr>
              <a:t>: The database system could be stored based on distributed architecture such as Hadoop (HDFS).</a:t>
            </a:r>
          </a:p>
        </p:txBody>
      </p:sp>
    </p:spTree>
    <p:extLst>
      <p:ext uri="{BB962C8B-B14F-4D97-AF65-F5344CB8AC3E}">
        <p14:creationId xmlns:p14="http://schemas.microsoft.com/office/powerpoint/2010/main" val="2828660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updateOne()</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dirty="0"/>
              <a:t>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02176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db.emp.updateOne({ ename : 'saleel1' }, { $set : { job : 'A' } })</a:t>
            </a:r>
          </a:p>
          <a:p>
            <a:r>
              <a:rPr lang="en-US" sz="2200" dirty="0">
                <a:solidFill>
                  <a:srgbClr val="FC6F0D"/>
                </a:solidFill>
                <a:latin typeface="Calibri" panose="020F0502020204030204" pitchFamily="34" charset="0"/>
                <a:cs typeface="Calibri" panose="020F0502020204030204" pitchFamily="34" charset="0"/>
              </a:rPr>
              <a:t>db.emp.updateOne({ename : 'saleel2' }, { $set : { job : 'A' } }, { upsert: true })</a:t>
            </a:r>
          </a:p>
        </p:txBody>
      </p:sp>
      <p:grpSp>
        <p:nvGrpSpPr>
          <p:cNvPr id="23" name="Group 22"/>
          <p:cNvGrpSpPr/>
          <p:nvPr/>
        </p:nvGrpSpPr>
        <p:grpSpPr>
          <a:xfrm>
            <a:off x="2343069" y="2502933"/>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dirty="0"/>
              <a:t>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db.collection.updateMany({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db.emp.updateMany({ sal: { $gt : 2000 } }, { $set: { color : ['red', 'yellow', 'green', 'blue'] } }, { upsert: true } );</a:t>
            </a:r>
          </a:p>
        </p:txBody>
      </p:sp>
    </p:spTree>
    <p:extLst>
      <p:ext uri="{BB962C8B-B14F-4D97-AF65-F5344CB8AC3E}">
        <p14:creationId xmlns:p14="http://schemas.microsoft.com/office/powerpoint/2010/main" val="378765106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val="175958017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dirty="0">
                <a:solidFill>
                  <a:srgbClr val="FF8C00"/>
                </a:solidFill>
              </a:rPr>
              <a:t>$inc</a:t>
            </a:r>
            <a:r>
              <a:rPr lang="en-US" dirty="0"/>
              <a:t> operator increments a field by a specified value.</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db.emp.updateMany({ sal</a:t>
            </a:r>
            <a:r>
              <a:rPr lang="en-US" sz="220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a:solidFill>
                  <a:srgbClr val="FC6F0D"/>
                </a:solidFill>
                <a:latin typeface="Calibri" panose="020F0502020204030204" pitchFamily="34" charset="0"/>
                <a:cs typeface="Calibri" panose="020F0502020204030204" pitchFamily="34" charset="0"/>
              </a:rPr>
              <a:t>: 300 } </a:t>
            </a:r>
            <a:r>
              <a:rPr lang="en-US" sz="2200" dirty="0">
                <a:solidFill>
                  <a:srgbClr val="FC6F0D"/>
                </a:solidFill>
                <a:latin typeface="Calibri" panose="020F0502020204030204" pitchFamily="34" charset="0"/>
                <a:cs typeface="Calibri" panose="020F0502020204030204" pitchFamily="34" charset="0"/>
              </a:rPr>
              <a:t>}, { $inc: { sal: 1 } </a:t>
            </a:r>
            <a:r>
              <a:rPr lang="en-US" sz="220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024606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dirty="0">
                <a:solidFill>
                  <a:srgbClr val="FF8C00"/>
                </a:solidFill>
              </a:rPr>
              <a:t>$unset </a:t>
            </a:r>
            <a:r>
              <a:rPr lang="en-US" dirty="0"/>
              <a:t>operator deletes a particular field.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673188" y="2354760"/>
            <a:ext cx="884562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db.emp.update({ename: 'saleel'}, {$unset: {comm: 0, ename: '', sal: 0}})</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db.emp.updateOne({ename: 'saleel'}, {$unset: {comm: 0, ename: '', sal: 0}})</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db.emp.updateMany({ename: 'saleel'}, {$unset: {comm: 0, ename: '', sal: 0}})</a:t>
            </a:r>
          </a:p>
        </p:txBody>
      </p:sp>
    </p:spTree>
    <p:extLst>
      <p:ext uri="{BB962C8B-B14F-4D97-AF65-F5344CB8AC3E}">
        <p14:creationId xmlns:p14="http://schemas.microsoft.com/office/powerpoint/2010/main" val="361365847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dirty="0"/>
              <a:t> updates the first matching document in the collection that matches the filter. The sort parameter can be used to influence which document is updated.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db.collection.findOneAndUpdate({ filter }, { update }, { options })</a:t>
            </a:r>
          </a:p>
        </p:txBody>
      </p:sp>
    </p:spTree>
    <p:extLst>
      <p:ext uri="{BB962C8B-B14F-4D97-AF65-F5344CB8AC3E}">
        <p14:creationId xmlns:p14="http://schemas.microsoft.com/office/powerpoint/2010/main" val="36136584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28480</TotalTime>
  <Words>9269</Words>
  <Application>Microsoft Office PowerPoint</Application>
  <PresentationFormat>Widescreen</PresentationFormat>
  <Paragraphs>936</Paragraphs>
  <Slides>153</Slides>
  <Notes>0</Notes>
  <HiddenSlides>4</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153</vt:i4>
      </vt:variant>
    </vt:vector>
  </HeadingPairs>
  <TitlesOfParts>
    <vt:vector size="168" baseType="lpstr">
      <vt:lpstr>SimSun</vt:lpstr>
      <vt:lpstr>arial</vt:lpstr>
      <vt:lpstr>arial</vt:lpstr>
      <vt:lpstr>Bookman Old Style</vt:lpstr>
      <vt:lpstr>Calibri</vt:lpstr>
      <vt:lpstr>Consolas</vt:lpstr>
      <vt:lpstr>Gill Sans MT</vt:lpstr>
      <vt:lpstr>Palatino Linotype</vt:lpstr>
      <vt:lpstr>Segoe Print</vt:lpstr>
      <vt:lpstr>Segoe UI Emoji</vt:lpstr>
      <vt:lpstr>Segoe UI Light</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5497</cp:revision>
  <dcterms:created xsi:type="dcterms:W3CDTF">2015-10-09T06:09:34Z</dcterms:created>
  <dcterms:modified xsi:type="dcterms:W3CDTF">2020-08-05T04:02:58Z</dcterms:modified>
</cp:coreProperties>
</file>