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5"/>
  </p:notesMasterIdLst>
  <p:sldIdLst>
    <p:sldId id="256" r:id="rId2"/>
    <p:sldId id="1390" r:id="rId3"/>
    <p:sldId id="258" r:id="rId4"/>
    <p:sldId id="1420" r:id="rId5"/>
    <p:sldId id="259" r:id="rId6"/>
    <p:sldId id="1391" r:id="rId7"/>
    <p:sldId id="1394" r:id="rId8"/>
    <p:sldId id="1401" r:id="rId9"/>
    <p:sldId id="1396" r:id="rId10"/>
    <p:sldId id="1397" r:id="rId11"/>
    <p:sldId id="1399" r:id="rId12"/>
    <p:sldId id="1400" r:id="rId13"/>
    <p:sldId id="1403" r:id="rId14"/>
    <p:sldId id="1408" r:id="rId15"/>
    <p:sldId id="1406" r:id="rId16"/>
    <p:sldId id="1409" r:id="rId17"/>
    <p:sldId id="1410" r:id="rId18"/>
    <p:sldId id="1411" r:id="rId19"/>
    <p:sldId id="1402" r:id="rId20"/>
    <p:sldId id="1407" r:id="rId21"/>
    <p:sldId id="1413" r:id="rId22"/>
    <p:sldId id="1412" r:id="rId23"/>
    <p:sldId id="1414" r:id="rId24"/>
    <p:sldId id="1415" r:id="rId25"/>
    <p:sldId id="1416" r:id="rId26"/>
    <p:sldId id="1417" r:id="rId27"/>
    <p:sldId id="1418" r:id="rId28"/>
    <p:sldId id="1404" r:id="rId29"/>
    <p:sldId id="1393" r:id="rId30"/>
    <p:sldId id="350" r:id="rId31"/>
    <p:sldId id="1423" r:id="rId32"/>
    <p:sldId id="1422" r:id="rId33"/>
    <p:sldId id="1427" r:id="rId34"/>
    <p:sldId id="1428" r:id="rId35"/>
    <p:sldId id="1430" r:id="rId36"/>
    <p:sldId id="1429" r:id="rId37"/>
    <p:sldId id="1398" r:id="rId38"/>
    <p:sldId id="1431" r:id="rId39"/>
    <p:sldId id="1426" r:id="rId40"/>
    <p:sldId id="1425" r:id="rId41"/>
    <p:sldId id="1421" r:id="rId42"/>
    <p:sldId id="1419" r:id="rId43"/>
    <p:sldId id="139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0E17"/>
    <a:srgbClr val="ED6F7B"/>
    <a:srgbClr val="EF818B"/>
    <a:srgbClr val="087851"/>
    <a:srgbClr val="892F03"/>
    <a:srgbClr val="F35408"/>
    <a:srgbClr val="2869EC"/>
    <a:srgbClr val="7B6989"/>
    <a:srgbClr val="374E12"/>
    <a:srgbClr val="7DB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22-07-2022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74E15-FDA1-427A-A3BE-A693CCBC9C3E}"/>
              </a:ext>
            </a:extLst>
          </p:cNvPr>
          <p:cNvSpPr txBox="1"/>
          <p:nvPr/>
        </p:nvSpPr>
        <p:spPr>
          <a:xfrm>
            <a:off x="181440" y="3219424"/>
            <a:ext cx="6264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LOAD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CSV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WITH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HEADERS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FROM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'file:///movie.csv'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row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</a:rPr>
              <a:t>(:</a:t>
            </a:r>
            <a:r>
              <a:rPr lang="en-US" dirty="0">
                <a:solidFill>
                  <a:srgbClr val="333333"/>
                </a:solidFill>
                <a:effectLst/>
              </a:rPr>
              <a:t>movies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row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movie_title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duration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row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duration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AE74D-33BD-4926-A10B-84147A1B52BD}"/>
              </a:ext>
            </a:extLst>
          </p:cNvPr>
          <p:cNvSpPr txBox="1"/>
          <p:nvPr/>
        </p:nvSpPr>
        <p:spPr>
          <a:xfrm>
            <a:off x="56696" y="506284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:config </a:t>
            </a:r>
            <a:r>
              <a:rPr lang="en-IN" dirty="0" err="1"/>
              <a:t>initialNodeDisplay</a:t>
            </a:r>
            <a:r>
              <a:rPr lang="en-IN" dirty="0"/>
              <a:t>: 1000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</a:t>
            </a:r>
          </a:p>
          <a:p>
            <a:endParaRPr lang="en-IN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(n), (m), . .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70892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(n), (m)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(n:label_name), (m:label_name) , 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n,m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 . . .</a:t>
            </a:r>
          </a:p>
          <a:p>
            <a:endParaRPr lang="en-IN" sz="400" b="0" i="0" spc="-1" dirty="0">
              <a:solidFill>
                <a:srgbClr val="0070C0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(n:label1:label2:labelN), (m:label1:label2:labelN), 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effectLst/>
                <a:latin typeface="Monaco"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:client), (m: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IMP: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}), (m:label_name { key1: value, key2: value, . . . }), . . .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969657"/>
            <a:ext cx="1169388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"blue"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35000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457.47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hobbies: 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[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"tracking"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"stamp"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"scatting"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]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65000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577.57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m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                    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'hard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b1, b2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label and id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n</a:t>
            </a:r>
            <a:endParaRPr lang="en-US" dirty="0">
              <a:solidFill>
                <a:srgbClr val="C000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(m: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n,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property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32000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 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15E59-7917-4539-9134-3F559CB14976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94983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109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add / update labels on nodes.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label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565446"/>
            <a:ext cx="1169388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  <a:endParaRPr lang="en-US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2AA198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  <a:endParaRPr lang="en-US" dirty="0">
              <a:solidFill>
                <a:srgbClr val="B589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:president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F1AF7-ED8D-45B6-A8CF-01C818605D5C}"/>
              </a:ext>
            </a:extLst>
          </p:cNvPr>
          <p:cNvSpPr txBox="1"/>
          <p:nvPr/>
        </p:nvSpPr>
        <p:spPr>
          <a:xfrm>
            <a:off x="119336" y="1686842"/>
            <a:ext cx="119533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32A89E"/>
              </a:solidFill>
              <a:latin typeface="Roboto Mono"/>
            </a:endParaRPr>
          </a:p>
          <a:p>
            <a:endParaRPr lang="pt-BR" sz="400" dirty="0">
              <a:solidFill>
                <a:srgbClr val="32A89E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16604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n:Country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"United Kingdom"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= {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name: "UK", </a:t>
            </a:r>
            <a:r>
              <a:rPr lang="en-US" dirty="0" err="1">
                <a:solidFill>
                  <a:srgbClr val="333333"/>
                </a:solidFill>
                <a:latin typeface="Monaco"/>
              </a:rPr>
              <a:t>population_size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 "66650000"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	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copy properties between nodes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05D64-3408-4E79-82AA-AFA965646FAE}"/>
              </a:ext>
            </a:extLst>
          </p:cNvPr>
          <p:cNvSpPr txBox="1"/>
          <p:nvPr/>
        </p:nvSpPr>
        <p:spPr>
          <a:xfrm>
            <a:off x="119336" y="1686842"/>
            <a:ext cx="1195332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96368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remove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9336" y="1688400"/>
            <a:ext cx="119533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n={} </a:t>
            </a:r>
            <a:r>
              <a:rPr lang="en-IN" dirty="0">
                <a:solidFill>
                  <a:srgbClr val="2CE041"/>
                </a:solidFill>
                <a:effectLst/>
                <a:latin typeface="Roboto Mono"/>
              </a:rPr>
              <a:t>//</a:t>
            </a:r>
            <a:r>
              <a:rPr lang="en-IN" dirty="0">
                <a:solidFill>
                  <a:srgbClr val="2CE041"/>
                </a:solidFill>
                <a:latin typeface="Roboto Mono"/>
              </a:rPr>
              <a:t> Removes all properties from nodes</a:t>
            </a:r>
            <a:endParaRPr lang="pt-BR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42000	</a:t>
            </a:r>
            <a:endParaRPr lang="en-US" dirty="0">
              <a:solidFill>
                <a:srgbClr val="2CE041"/>
              </a:solidFill>
              <a:effectLst/>
              <a:latin typeface="Monaco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97DEC8C0-BF7E-B359-ACE9-385916A0A5AB}"/>
              </a:ext>
            </a:extLst>
          </p:cNvPr>
          <p:cNvSpPr/>
          <p:nvPr/>
        </p:nvSpPr>
        <p:spPr>
          <a:xfrm>
            <a:off x="243604" y="5661248"/>
            <a:ext cx="11693880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using SET with = and an empty map as the right operand will clear all properties from the node or relationship.</a:t>
            </a:r>
          </a:p>
          <a:p>
            <a:pPr marL="23760">
              <a:buClr>
                <a:srgbClr val="000000"/>
              </a:buClr>
            </a:pPr>
            <a:r>
              <a:rPr lang="en-US" sz="1800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800" strike="noStrike" spc="-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</a:t>
            </a:r>
            <a:r>
              <a:rPr lang="en-US" sz="1800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match(n) </a:t>
            </a:r>
            <a:r>
              <a:rPr lang="en-US" sz="1800" b="1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n = { }</a:t>
            </a:r>
            <a:endParaRPr lang="en-IN" sz="1800" b="1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8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95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(m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n, m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DETACH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157805"/>
            <a:ext cx="1169388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7B6989"/>
                </a:solidFill>
                <a:latin typeface="Monaco"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366904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6AD23B-FE99-4EBF-ABFB-39399FB5940C}"/>
              </a:ext>
            </a:extLst>
          </p:cNvPr>
          <p:cNvSpPr txBox="1"/>
          <p:nvPr/>
        </p:nvSpPr>
        <p:spPr>
          <a:xfrm>
            <a:off x="191344" y="3611919"/>
            <a:ext cx="1166529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Nunito Sans" pitchFamily="2" charset="0"/>
              </a:rPr>
              <a:t>Naming rules</a:t>
            </a:r>
          </a:p>
          <a:p>
            <a:pPr algn="l"/>
            <a:endParaRPr lang="en-IN" dirty="0">
              <a:solidFill>
                <a:srgbClr val="4A5568"/>
              </a:solidFill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Symbols: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should not contain symbols, except for underscore, as in my_variable, or $ as the first character to denote a parameter, as given by $myParam.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Length: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Can be very long, up to 65535 (2^16 - 1) or 65534 characters, depending on the version of Neo4j.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Case-sensitive: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are case-sensitive and thus, :PERSON, :Person and :person are three different labels, and n and N are two different variables.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Whitespace characters: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Leading and trailing whitespace characters will be removed automatically. For example, MATCH ( a ) RETURN a is equivalent to MATCH (a) RETURN a.</a:t>
            </a:r>
            <a:endParaRPr lang="en-IN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8BCB6C05-E9EF-43A6-8061-AD478D0B189C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neo4j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0B5F4-AD6C-5409-87E2-B85228685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9" y="188640"/>
            <a:ext cx="3881063" cy="298543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910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scalar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335360" y="3581722"/>
            <a:ext cx="1152128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properties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'this is the test by saleel'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9390D-6235-4236-8BD1-DA04EF07F264}"/>
              </a:ext>
            </a:extLst>
          </p:cNvPr>
          <p:cNvSpPr txBox="1"/>
          <p:nvPr/>
        </p:nvSpPr>
        <p:spPr>
          <a:xfrm>
            <a:off x="10056440" y="805570"/>
            <a:ext cx="12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type()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953BF-83F1-41E6-BB3A-1F34791AB727}"/>
              </a:ext>
            </a:extLst>
          </p:cNvPr>
          <p:cNvSpPr txBox="1"/>
          <p:nvPr/>
        </p:nvSpPr>
        <p:spPr>
          <a:xfrm>
            <a:off x="9120336" y="1170845"/>
            <a:ext cx="257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endNode(relationship)</a:t>
            </a:r>
            <a:endParaRPr lang="en-IN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346E5E4-B27F-17F5-A71B-E06CDEFA5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666653"/>
              </p:ext>
            </p:extLst>
          </p:nvPr>
        </p:nvGraphicFramePr>
        <p:xfrm>
          <a:off x="335360" y="1556792"/>
          <a:ext cx="115212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   head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(list)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the first element in a list.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last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the last element in a list.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properties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all the properties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size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the number of elements in a list.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size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the number of Unicode characters in a string.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2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841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conversion</a:t>
            </a:r>
            <a:r>
              <a:rPr lang="en-IN" sz="4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335360" y="3789040"/>
            <a:ext cx="115212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n.isActive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08BBE50F-5336-4E82-C60E-A954DCFBC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135863"/>
              </p:ext>
            </p:extLst>
          </p:nvPr>
        </p:nvGraphicFramePr>
        <p:xfrm>
          <a:off x="335360" y="1556792"/>
          <a:ext cx="1152128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toBoolean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integer value 0, false will be returned. For any other integer value true will be returned.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toFloat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toInteger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2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909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335360" y="3201938"/>
            <a:ext cx="115212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item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p=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a.name=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'item1'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AND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c.name=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'item3'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nodes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2D90106D-2E46-8BF0-E0FD-BE1BB87E1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590967"/>
              </p:ext>
            </p:extLst>
          </p:nvPr>
        </p:nvGraphicFramePr>
        <p:xfrm>
          <a:off x="335360" y="1556792"/>
          <a:ext cx="1152128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keys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all the property names of a node, relationship, or map.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   labels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(node)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nodes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(path)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range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(start, end [, step])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403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4005064"/>
            <a:ext cx="116130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brand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n.votes,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n.votes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toBooleanList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toIntegerList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toStringList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CBCD041D-2149-05E9-D89A-58713908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64543"/>
              </p:ext>
            </p:extLst>
          </p:nvPr>
        </p:nvGraphicFramePr>
        <p:xfrm>
          <a:off x="335360" y="1556792"/>
          <a:ext cx="11521280" cy="239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9289032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tail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</a:t>
                      </a:r>
                      <a:r>
                        <a:rPr lang="en-IN" b="0" i="0" dirty="0">
                          <a:solidFill>
                            <a:srgbClr val="4A5568"/>
                          </a:solidFill>
                          <a:effectLst/>
                          <a:latin typeface="Roboto Mono"/>
                        </a:rPr>
                        <a:t>list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a list containing all the elements, excluding the first one, from a list.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reverse</a:t>
                      </a:r>
                      <a:r>
                        <a:rPr lang="en-IN" b="0" i="0" dirty="0">
                          <a:solidFill>
                            <a:srgbClr val="4A5568"/>
                          </a:solidFill>
                          <a:effectLst/>
                          <a:latin typeface="Roboto Mono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returns a list in reversed order.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toBooleanList</a:t>
                      </a:r>
                      <a:r>
                        <a:rPr lang="en-IN" b="0" i="0" dirty="0">
                          <a:solidFill>
                            <a:srgbClr val="4A5568"/>
                          </a:solidFill>
                          <a:effectLst/>
                          <a:latin typeface="Roboto Mono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55600" indent="-355600"/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converts a list of integer values and returns a list of boolean values. If any values are  not convertible to boolean they will be null in the list returned.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toIntegerList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55600" indent="-355600"/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converts a list of values and returns a list of integer values. If any values are not convertible to integer they will be null in the list returned.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toStringList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//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converts a list of values and returns a list of string values.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53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143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string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247217"/>
            <a:ext cx="506030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left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right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toLower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toUpper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replace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'p'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'-'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substring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'apple’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0,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24CBE-1FBD-4FB6-A7E0-FE5A0A2F8CB0}"/>
              </a:ext>
            </a:extLst>
          </p:cNvPr>
          <p:cNvSpPr txBox="1"/>
          <p:nvPr/>
        </p:nvSpPr>
        <p:spPr>
          <a:xfrm>
            <a:off x="5303912" y="4247217"/>
            <a:ext cx="66365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    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     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split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banana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orange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mango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121D6999-7D5A-57DD-31AB-582E3DBB2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91361"/>
              </p:ext>
            </p:extLst>
          </p:nvPr>
        </p:nvGraphicFramePr>
        <p:xfrm>
          <a:off x="335360" y="1556792"/>
          <a:ext cx="1152000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2608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6047392">
                  <a:extLst>
                    <a:ext uri="{9D8B030D-6E8A-4147-A177-3AD203B41FA5}">
                      <a16:colId xmlns:a16="http://schemas.microsoft.com/office/drawing/2014/main" val="2063149763"/>
                    </a:ext>
                  </a:extLst>
                </a:gridCol>
              </a:tblGrid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left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length)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ltrim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right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length)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rtrim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toLower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trim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toUpper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   split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splitDelimiter)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reverse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53659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replace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search, replace)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59993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   substring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start [, length])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31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221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mathematical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abs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-15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ceil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floor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1.77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1.5456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rand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3B0EA352-D2AA-01E0-9815-F66F5BDAF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132109"/>
              </p:ext>
            </p:extLst>
          </p:nvPr>
        </p:nvGraphicFramePr>
        <p:xfrm>
          <a:off x="335360" y="1556792"/>
          <a:ext cx="11521280" cy="184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abs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ceil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floor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round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 [</a:t>
                      </a:r>
                      <a:r>
                        <a:rPr lang="en-IN" b="0" i="0" dirty="0">
                          <a:solidFill>
                            <a:srgbClr val="4A5568"/>
                          </a:solidFill>
                          <a:effectLst/>
                          <a:latin typeface="Roboto Mono"/>
                        </a:rPr>
                        <a:t>, precision]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rand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828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706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date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A735470C-5065-E180-0C12-7496DBF93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212242"/>
              </p:ext>
            </p:extLst>
          </p:nvPr>
        </p:nvGraphicFramePr>
        <p:xfrm>
          <a:off x="335360" y="1556792"/>
          <a:ext cx="1152128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date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time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datetime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362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 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28380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Total_Nodes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C99D111A-5D75-AD3C-94A4-AC8CEA54F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877754"/>
              </p:ext>
            </p:extLst>
          </p:nvPr>
        </p:nvGraphicFramePr>
        <p:xfrm>
          <a:off x="335360" y="1556792"/>
          <a:ext cx="1152128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sum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avg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count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</a:t>
                      </a:r>
                      <a:r>
                        <a:rPr lang="en-IN" dirty="0">
                          <a:solidFill>
                            <a:srgbClr val="718096"/>
                          </a:solidFill>
                          <a:latin typeface="Roboto Mono"/>
                          <a:cs typeface="+mn-cs"/>
                        </a:rPr>
                        <a:t>*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count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22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min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34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max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94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collect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59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988EA0-5343-40D7-B48F-4FD79E31518A}"/>
              </a:ext>
            </a:extLst>
          </p:cNvPr>
          <p:cNvSpPr txBox="1"/>
          <p:nvPr/>
        </p:nvSpPr>
        <p:spPr>
          <a:xfrm>
            <a:off x="191344" y="1196752"/>
            <a:ext cx="118093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59900"/>
                </a:solidFill>
                <a:effectLst/>
              </a:rPr>
              <a:t>LOAD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CSV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WITH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HEADERS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FROM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'file:///movie.csv'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AS</a:t>
            </a:r>
            <a:r>
              <a:rPr lang="en-IN" dirty="0">
                <a:solidFill>
                  <a:srgbClr val="333333"/>
                </a:solidFill>
                <a:effectLst/>
              </a:rPr>
              <a:t> row 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(:</a:t>
            </a:r>
            <a:r>
              <a:rPr lang="en-IN" dirty="0">
                <a:solidFill>
                  <a:srgbClr val="333333"/>
                </a:solidFill>
                <a:effectLst/>
              </a:rPr>
              <a:t>movies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movieID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movieID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relese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relese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color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color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director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director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critic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critic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duration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duration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director_facebook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director_facebook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actor_3_facebook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actor_3_facebook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actor_2_name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actor_2_name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actor_1_facebook_likes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actor_1_facebook_likes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gross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gross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genres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genres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actor_1_name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actor_1_name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movie_title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num_voted_users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num_voted_users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cast_total_facebook_likes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cast_total_facebook_likes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actor_3_name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actor_3_name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facenumber_in_poster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facenumber_in_poster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plot_keywords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plot_keywords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movie_imdb_link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movie_imdb_link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num_user_for_reviews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num_user_for_reviews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language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language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country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country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content_rating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content_rating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budget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budget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title_year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title_year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actor_2_facebook_likes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actor_2_facebook_likes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imdb_score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imdb_score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aspect_ratio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aspect_ratio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movie_facebook_likes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`production </a:t>
            </a:r>
            <a:r>
              <a:rPr lang="en-IN" dirty="0" err="1">
                <a:solidFill>
                  <a:srgbClr val="333333"/>
                </a:solidFill>
                <a:effectLst/>
              </a:rPr>
              <a:t>houses`</a:t>
            </a:r>
            <a:r>
              <a:rPr lang="en-IN" dirty="0" err="1">
                <a:solidFill>
                  <a:srgbClr val="586E75"/>
                </a:solidFill>
                <a:effectLst/>
              </a:rPr>
              <a:t>:</a:t>
            </a:r>
            <a:r>
              <a:rPr lang="en-IN" dirty="0" err="1">
                <a:solidFill>
                  <a:srgbClr val="333333"/>
                </a:solidFill>
                <a:effectLst/>
              </a:rPr>
              <a:t>row</a:t>
            </a:r>
            <a:r>
              <a:rPr lang="en-IN" dirty="0" err="1">
                <a:solidFill>
                  <a:srgbClr val="586E75"/>
                </a:solidFill>
                <a:effectLst/>
              </a:rPr>
              <a:t>.</a:t>
            </a:r>
            <a:r>
              <a:rPr lang="en-IN" dirty="0" err="1">
                <a:solidFill>
                  <a:srgbClr val="333333"/>
                </a:solidFill>
                <a:effectLst/>
              </a:rPr>
              <a:t>`production</a:t>
            </a:r>
            <a:r>
              <a:rPr lang="en-IN" dirty="0">
                <a:solidFill>
                  <a:srgbClr val="333333"/>
                </a:solidFill>
                <a:effectLst/>
              </a:rPr>
              <a:t> houses`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week1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week2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week3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week4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isActive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isActive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music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music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`stars.0`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`stars.0`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`stars.1`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`stars.1`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`stars.2`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`stars.2`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`stars.3`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`stars.3`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`stars.4`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`stars.4`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  <a:endParaRPr lang="en-IN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7795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557880" y="3429000"/>
            <a:ext cx="7434664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/>
            <a:r>
              <a:rPr lang="en-IN" sz="8000" b="0" i="0" dirty="0">
                <a:solidFill>
                  <a:srgbClr val="0070C0"/>
                </a:solidFill>
                <a:effectLst/>
                <a:latin typeface="Nunito Sans" pitchFamily="2" charset="0"/>
              </a:rPr>
              <a:t>APOC</a:t>
            </a:r>
            <a:endParaRPr lang="en-IN" sz="8000" b="0" strike="noStrike" spc="-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EF818B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EF818B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EF818B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EF818B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EF818B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solidFill>
                <a:srgbClr val="EF818B"/>
              </a:solidFill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437112"/>
            <a:ext cx="3672408" cy="36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A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wesome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P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rocedures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o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n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C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ypher</a:t>
            </a:r>
            <a:endParaRPr lang="en-US" strike="noStrike" spc="-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DejaVu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3EDFEA-8448-7A79-2A0A-0DD5AFC951C2}"/>
              </a:ext>
            </a:extLst>
          </p:cNvPr>
          <p:cNvSpPr txBox="1"/>
          <p:nvPr/>
        </p:nvSpPr>
        <p:spPr>
          <a:xfrm>
            <a:off x="407368" y="2780928"/>
            <a:ext cx="72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age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</a:rPr>
              <a:t>54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kids</a:t>
            </a:r>
            <a:r>
              <a:rPr lang="en-US" dirty="0">
                <a:solidFill>
                  <a:srgbClr val="586E75"/>
                </a:solidFill>
                <a:effectLst/>
              </a:rPr>
              <a:t>:{ 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age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</a:rPr>
              <a:t>22 </a:t>
            </a:r>
            <a:r>
              <a:rPr lang="en-US" dirty="0">
                <a:solidFill>
                  <a:srgbClr val="586E75"/>
                </a:solidFill>
                <a:effectLst/>
              </a:rPr>
              <a:t>} }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1929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1" i="1" u="sng" dirty="0">
                <a:solidFill>
                  <a:srgbClr val="4A5568"/>
                </a:solidFill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Set a parameter as an  (int, float, string, date, datetime, . . .)</a:t>
            </a:r>
            <a:endParaRPr lang="en-IN" sz="2000" b="1" i="1" u="sng" dirty="0">
              <a:solidFill>
                <a:srgbClr val="4A5568"/>
              </a:solidFill>
              <a:uFill>
                <a:solidFill>
                  <a:srgbClr val="ED6F7B"/>
                </a:solidFill>
              </a:uFill>
              <a:latin typeface="Nunito Sans" pitchFamily="2" charset="0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7C5769-BCC7-96CF-09DC-E86806E1E94D}"/>
              </a:ext>
            </a:extLst>
          </p:cNvPr>
          <p:cNvSpPr txBox="1"/>
          <p:nvPr/>
        </p:nvSpPr>
        <p:spPr>
          <a:xfrm>
            <a:off x="335360" y="2564904"/>
            <a:ext cx="1159328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1.56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B589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2A89E"/>
                </a:solidFill>
                <a:latin typeface="Roboto Mono"/>
              </a:rPr>
              <a:t>date()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2A89E"/>
                </a:solidFill>
                <a:latin typeface="Roboto Mono"/>
              </a:rPr>
              <a:t>datetime()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3C26D3-553F-CA40-7D08-6234F1104AF4}"/>
              </a:ext>
            </a:extLst>
          </p:cNvPr>
          <p:cNvSpPr txBox="1"/>
          <p:nvPr/>
        </p:nvSpPr>
        <p:spPr>
          <a:xfrm>
            <a:off x="335360" y="4797152"/>
            <a:ext cx="115932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y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9A15ABB2-5BC3-0DDB-B28C-4654524C7729}"/>
              </a:ext>
            </a:extLst>
          </p:cNvPr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value</a:t>
            </a:r>
          </a:p>
        </p:txBody>
      </p:sp>
    </p:spTree>
    <p:extLst>
      <p:ext uri="{BB962C8B-B14F-4D97-AF65-F5344CB8AC3E}">
        <p14:creationId xmlns:p14="http://schemas.microsoft.com/office/powerpoint/2010/main" val="2949497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7C5769-BCC7-96CF-09DC-E86806E1E94D}"/>
              </a:ext>
            </a:extLst>
          </p:cNvPr>
          <p:cNvSpPr txBox="1"/>
          <p:nvPr/>
        </p:nvSpPr>
        <p:spPr>
          <a:xfrm>
            <a:off x="335360" y="256680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 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skills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rdbms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 'oracle'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'mysql'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noSql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'hbase'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 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A809F48F-7E88-3E9A-FDD2-107A4EFDE636}"/>
              </a:ext>
            </a:extLst>
          </p:cNvPr>
          <p:cNvSpPr/>
          <p:nvPr/>
        </p:nvSpPr>
        <p:spPr>
          <a:xfrm>
            <a:off x="263352" y="59088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92C33"/>
                </a:solidFill>
                <a:latin typeface="Helvetica Neue"/>
              </a:rPr>
              <a:t>Maps like </a:t>
            </a:r>
            <a:r>
              <a:rPr lang="en-IN" dirty="0">
                <a:solidFill>
                  <a:srgbClr val="C00000"/>
                </a:solidFill>
                <a:latin typeface="Helvetica Neue"/>
              </a:rPr>
              <a:t>{x: 1, y: 2} </a:t>
            </a:r>
            <a:r>
              <a:rPr lang="en-IN" dirty="0">
                <a:solidFill>
                  <a:srgbClr val="292C33"/>
                </a:solidFill>
                <a:latin typeface="Helvetica Neue"/>
              </a:rPr>
              <a:t>must be wrapped in parentheses </a:t>
            </a:r>
            <a:r>
              <a:rPr lang="en-IN" dirty="0">
                <a:solidFill>
                  <a:srgbClr val="C00000"/>
                </a:solidFill>
                <a:latin typeface="Helvetica Neue"/>
              </a:rPr>
              <a:t>({x: 1, y: 2}).</a:t>
            </a:r>
          </a:p>
        </p:txBody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3521911A-2D13-CC7D-38B7-4E9EB33EF727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 - map</a:t>
            </a: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C0E5DF8F-ABD5-5A7E-A0F4-9DBDC36D2513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1" i="1" u="sng" dirty="0">
                <a:solidFill>
                  <a:srgbClr val="4A5568"/>
                </a:solidFill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Set a parameter as an object (MAP)</a:t>
            </a:r>
            <a:endParaRPr lang="en-IN" sz="2000" b="1" i="1" u="sng" dirty="0">
              <a:solidFill>
                <a:srgbClr val="4A5568"/>
              </a:solidFill>
              <a:uFill>
                <a:solidFill>
                  <a:srgbClr val="ED6F7B"/>
                </a:solidFill>
              </a:uFill>
              <a:latin typeface="Nunito Sans" pitchFamily="2" charset="0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419D0C0C-A657-E7BE-0A21-A85736060F23}"/>
              </a:ext>
            </a:extLst>
          </p:cNvPr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 ( {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key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key: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, . . . }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5353BC-E5C1-60F9-2A38-BEE134988CDA}"/>
              </a:ext>
            </a:extLst>
          </p:cNvPr>
          <p:cNvSpPr txBox="1"/>
          <p:nvPr/>
        </p:nvSpPr>
        <p:spPr>
          <a:xfrm>
            <a:off x="335360" y="4509120"/>
            <a:ext cx="115932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map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flatten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($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x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92455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6D84ED-8E2D-2147-8BCD-BA58092BD248}"/>
              </a:ext>
            </a:extLst>
          </p:cNvPr>
          <p:cNvSpPr txBox="1"/>
          <p:nvPr/>
        </p:nvSpPr>
        <p:spPr>
          <a:xfrm>
            <a:off x="335360" y="2566800"/>
            <a:ext cx="1159328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'Orange'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'Apple'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'Grapes'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'Mango'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 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'Orange'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 2.83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Date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(),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3521911A-2D13-CC7D-38B7-4E9EB33EF727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 - list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7BA9DB-D922-3DC3-B38C-DE6DE1FC4D91}"/>
              </a:ext>
            </a:extLst>
          </p:cNvPr>
          <p:cNvSpPr txBox="1"/>
          <p:nvPr/>
        </p:nvSpPr>
        <p:spPr>
          <a:xfrm>
            <a:off x="335360" y="450912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C0E5DF8F-ABD5-5A7E-A0F4-9DBDC36D2513}"/>
              </a:ext>
            </a:extLst>
          </p:cNvPr>
          <p:cNvSpPr/>
          <p:nvPr/>
        </p:nvSpPr>
        <p:spPr>
          <a:xfrm>
            <a:off x="246600" y="762120"/>
            <a:ext cx="1169388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z="2000" b="1" i="1" u="sng" dirty="0">
                <a:solidFill>
                  <a:srgbClr val="4A5568"/>
                </a:solidFill>
                <a:effectLst/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Set a parameter as an  object (</a:t>
            </a:r>
            <a:r>
              <a:rPr lang="en-US" sz="2400" b="1" i="1" u="sng" dirty="0">
                <a:solidFill>
                  <a:srgbClr val="4A5568"/>
                </a:solidFill>
                <a:effectLst/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list</a:t>
            </a:r>
            <a:r>
              <a:rPr lang="en-US" sz="2000" b="1" i="1" u="sng" dirty="0">
                <a:solidFill>
                  <a:srgbClr val="4A5568"/>
                </a:solidFill>
                <a:effectLst/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)</a:t>
            </a:r>
            <a:endParaRPr lang="en-IN" sz="2000" i="1" u="sng" dirty="0">
              <a:uFill>
                <a:solidFill>
                  <a:srgbClr val="ED6F7B"/>
                </a:solidFill>
              </a:uFill>
            </a:endParaRPr>
          </a:p>
        </p:txBody>
      </p:sp>
      <p:sp>
        <p:nvSpPr>
          <p:cNvPr id="17" name="CustomShape 2">
            <a:extLst>
              <a:ext uri="{FF2B5EF4-FFF2-40B4-BE49-F238E27FC236}">
                <a16:creationId xmlns:a16="http://schemas.microsoft.com/office/drawing/2014/main" id="{BCA25AA7-41C8-1F5E-3195-78ED309B7099}"/>
              </a:ext>
            </a:extLst>
          </p:cNvPr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 [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value1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value2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, . . . ] </a:t>
            </a:r>
          </a:p>
        </p:txBody>
      </p:sp>
    </p:spTree>
    <p:extLst>
      <p:ext uri="{BB962C8B-B14F-4D97-AF65-F5344CB8AC3E}">
        <p14:creationId xmlns:p14="http://schemas.microsoft.com/office/powerpoint/2010/main" val="4169519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z="2000" b="1" i="1" u="sng" dirty="0">
                <a:solidFill>
                  <a:srgbClr val="4A5568"/>
                </a:solidFill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save the result from a Cypher query to a parameter.</a:t>
            </a:r>
            <a:endParaRPr lang="en-IN" sz="2000" b="1" i="1" u="sng" dirty="0">
              <a:solidFill>
                <a:srgbClr val="4A5568"/>
              </a:solidFill>
              <a:uFill>
                <a:solidFill>
                  <a:srgbClr val="ED6F7B"/>
                </a:solidFill>
              </a:uFill>
              <a:latin typeface="Nunito Sans" pitchFamily="2" charset="0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3521911A-2D13-CC7D-38B7-4E9EB33EF727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D4AE8-477B-F073-F9F0-4C0015BA2E02}"/>
              </a:ext>
            </a:extLst>
          </p:cNvPr>
          <p:cNvSpPr txBox="1"/>
          <p:nvPr/>
        </p:nvSpPr>
        <p:spPr>
          <a:xfrm>
            <a:off x="263352" y="1800000"/>
            <a:ext cx="11665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{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CYPHER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STATEMENT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A550B-D451-42CD-B185-8A3DCEFB04CC}"/>
              </a:ext>
            </a:extLst>
          </p:cNvPr>
          <p:cNvSpPr txBox="1"/>
          <p:nvPr/>
        </p:nvSpPr>
        <p:spPr>
          <a:xfrm>
            <a:off x="335360" y="450912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75D5D-C752-09F6-E2F6-EC8507A7C765}"/>
              </a:ext>
            </a:extLst>
          </p:cNvPr>
          <p:cNvSpPr txBox="1"/>
          <p:nvPr/>
        </p:nvSpPr>
        <p:spPr>
          <a:xfrm>
            <a:off x="335360" y="256680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29201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00B050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node(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apoc.create.node(label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 ], props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::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{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MAP?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 )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( 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node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NODE?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)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71D615-A92A-1E25-13B5-4C6B5D1EFE40}"/>
              </a:ext>
            </a:extLst>
          </p:cNvPr>
          <p:cNvSpPr txBox="1"/>
          <p:nvPr/>
        </p:nvSpPr>
        <p:spPr>
          <a:xfrm>
            <a:off x="335360" y="4531767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node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'employee'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node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 [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'person'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 'employee'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442F521-B17F-6B61-72BB-6A28CD7CEB3F}"/>
              </a:ext>
            </a:extLst>
          </p:cNvPr>
          <p:cNvSpPr txBox="1"/>
          <p:nvPr/>
        </p:nvSpPr>
        <p:spPr>
          <a:xfrm>
            <a:off x="407368" y="407707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00B050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node(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apoc.create.node(label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 ], props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::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{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MAP?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 )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( 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node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NODE?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)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E652C06-B5A2-0063-263C-786105518E90}"/>
              </a:ext>
            </a:extLst>
          </p:cNvPr>
          <p:cNvSpPr txBox="1"/>
          <p:nvPr/>
        </p:nvSpPr>
        <p:spPr>
          <a:xfrm>
            <a:off x="407368" y="4532400"/>
            <a:ext cx="114492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label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"employee"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values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({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ename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40000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skills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rdbms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'oracle'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'mysql'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noSql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'redis’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'hbase'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 } 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node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 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label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map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flatten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values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F7A928-FEE5-2CCA-7F15-37FFDEA8563C}"/>
              </a:ext>
            </a:extLst>
          </p:cNvPr>
          <p:cNvSpPr txBox="1"/>
          <p:nvPr/>
        </p:nvSpPr>
        <p:spPr>
          <a:xfrm>
            <a:off x="407368" y="407880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62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00B050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node(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apoc.create.node(label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], props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::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MAP?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 )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( 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node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NODE?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)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9E6786E-C5CC-36A7-6461-0BE6A71C92A9}"/>
              </a:ext>
            </a:extLst>
          </p:cNvPr>
          <p:cNvSpPr txBox="1"/>
          <p:nvPr/>
        </p:nvSpPr>
        <p:spPr>
          <a:xfrm>
            <a:off x="335360" y="4619743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9" name="CustomShape 3">
            <a:extLst>
              <a:ext uri="{FF2B5EF4-FFF2-40B4-BE49-F238E27FC236}">
                <a16:creationId xmlns:a16="http://schemas.microsoft.com/office/drawing/2014/main" id="{D20578CA-DB79-0004-924A-0B32534CF9FD}"/>
              </a:ext>
            </a:extLst>
          </p:cNvPr>
          <p:cNvSpPr/>
          <p:nvPr/>
        </p:nvSpPr>
        <p:spPr>
          <a:xfrm>
            <a:off x="246600" y="414908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C00000"/>
                </a:solidFill>
                <a:effectLst/>
                <a:latin typeface="Nunito Sans" pitchFamily="2" charset="0"/>
              </a:rPr>
              <a:t>alternative of APOC single node with labels</a:t>
            </a:r>
            <a:endParaRPr lang="en-IN" sz="2000" b="0" strike="noStrike" spc="-1" dirty="0">
              <a:solidFill>
                <a:srgbClr val="C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162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B4500059-C8BF-491D-ADF1-46B3AB0C0F5D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340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2"/>
          <p:cNvSpPr/>
          <p:nvPr/>
        </p:nvSpPr>
        <p:spPr>
          <a:xfrm>
            <a:off x="335360" y="1798080"/>
            <a:ext cx="1160512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apoc.create.nodes(label ::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[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LIST?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OF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STRING?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props ::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[ {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LIST?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OF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MAP? 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 :: (node ::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NODE?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</a:t>
            </a:r>
            <a:endParaRPr lang="en-IN" sz="2000" b="0" strike="noStrike" spc="-1" dirty="0">
              <a:solidFill>
                <a:srgbClr val="087851"/>
              </a:solidFill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apoc.creates.nodes – multiple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multiple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28B8491E-DAAE-E0B4-35E0-11FC86CEBF66}"/>
              </a:ext>
            </a:extLst>
          </p:cNvPr>
          <p:cNvSpPr/>
          <p:nvPr/>
        </p:nvSpPr>
        <p:spPr>
          <a:xfrm>
            <a:off x="335360" y="2526289"/>
            <a:ext cx="11593288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00B050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nodes( [ 'node1_label', 'node2_label',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[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] 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6D0C8F-6067-5DBB-3853-376E089FDFA3}"/>
              </a:ext>
            </a:extLst>
          </p:cNvPr>
          <p:cNvGrpSpPr/>
          <p:nvPr/>
        </p:nvGrpSpPr>
        <p:grpSpPr>
          <a:xfrm>
            <a:off x="3499944" y="2924944"/>
            <a:ext cx="4824536" cy="576064"/>
            <a:chOff x="3499944" y="2996952"/>
            <a:chExt cx="4824536" cy="57606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73E1413-5512-237E-9485-047498E309F0}"/>
                </a:ext>
              </a:extLst>
            </p:cNvPr>
            <p:cNvCxnSpPr/>
            <p:nvPr/>
          </p:nvCxnSpPr>
          <p:spPr>
            <a:xfrm>
              <a:off x="3503712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ADFD62-E1C2-C73C-096F-CAE54BE720EE}"/>
                </a:ext>
              </a:extLst>
            </p:cNvPr>
            <p:cNvCxnSpPr/>
            <p:nvPr/>
          </p:nvCxnSpPr>
          <p:spPr>
            <a:xfrm>
              <a:off x="3499944" y="3573016"/>
              <a:ext cx="48245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5B62ED-B51C-FD16-7FCB-A7019FA4DFD3}"/>
                </a:ext>
              </a:extLst>
            </p:cNvPr>
            <p:cNvCxnSpPr/>
            <p:nvPr/>
          </p:nvCxnSpPr>
          <p:spPr>
            <a:xfrm>
              <a:off x="8314600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A1F35F9-05FE-9360-FFA6-37C2F75FA356}"/>
              </a:ext>
            </a:extLst>
          </p:cNvPr>
          <p:cNvGrpSpPr/>
          <p:nvPr/>
        </p:nvGrpSpPr>
        <p:grpSpPr>
          <a:xfrm>
            <a:off x="5231904" y="2924944"/>
            <a:ext cx="5904656" cy="792088"/>
            <a:chOff x="3503712" y="2996952"/>
            <a:chExt cx="4824536" cy="57606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65D4BC2-7467-3DF9-C824-A42B6C034C84}"/>
                </a:ext>
              </a:extLst>
            </p:cNvPr>
            <p:cNvCxnSpPr/>
            <p:nvPr/>
          </p:nvCxnSpPr>
          <p:spPr>
            <a:xfrm>
              <a:off x="3503712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EF9416-C581-8221-0DEA-92D87CE5AAA3}"/>
                </a:ext>
              </a:extLst>
            </p:cNvPr>
            <p:cNvCxnSpPr/>
            <p:nvPr/>
          </p:nvCxnSpPr>
          <p:spPr>
            <a:xfrm>
              <a:off x="3503712" y="3573016"/>
              <a:ext cx="48245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5623A3-AF07-90E3-3EDE-3A30E2EFD836}"/>
                </a:ext>
              </a:extLst>
            </p:cNvPr>
            <p:cNvCxnSpPr/>
            <p:nvPr/>
          </p:nvCxnSpPr>
          <p:spPr>
            <a:xfrm>
              <a:off x="8317097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490A001-01A2-FD10-4211-09FDB173C3CB}"/>
              </a:ext>
            </a:extLst>
          </p:cNvPr>
          <p:cNvSpPr txBox="1"/>
          <p:nvPr/>
        </p:nvSpPr>
        <p:spPr>
          <a:xfrm>
            <a:off x="407368" y="4077072"/>
            <a:ext cx="11233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nodes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'node1'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'node2'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F594EC-757B-CC92-2D92-5F27618DD5E5}"/>
              </a:ext>
            </a:extLst>
          </p:cNvPr>
          <p:cNvSpPr txBox="1"/>
          <p:nvPr/>
        </p:nvSpPr>
        <p:spPr>
          <a:xfrm>
            <a:off x="335360" y="5517232"/>
            <a:ext cx="11521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node32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4500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node4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6000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1431512A-DEEE-2E08-E529-5F83FA3078BA}"/>
              </a:ext>
            </a:extLst>
          </p:cNvPr>
          <p:cNvSpPr/>
          <p:nvPr/>
        </p:nvSpPr>
        <p:spPr>
          <a:xfrm>
            <a:off x="246600" y="4797152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C00000"/>
                </a:solidFill>
                <a:effectLst/>
                <a:latin typeface="Nunito Sans" pitchFamily="2" charset="0"/>
              </a:rPr>
              <a:t>alternative of APOC single node with labels</a:t>
            </a:r>
            <a:endParaRPr lang="en-IN" sz="2000" b="0" strike="noStrike" spc="-1" dirty="0">
              <a:solidFill>
                <a:srgbClr val="C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605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avg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),</a:t>
            </a:r>
            <a:r>
              <a:rPr lang="en-IN" dirty="0">
                <a:latin typeface="Roboto Mono"/>
              </a:rPr>
              <a:t> </a:t>
            </a:r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max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min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collect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Total_Nodes</a:t>
            </a:r>
          </a:p>
        </p:txBody>
      </p:sp>
    </p:spTree>
    <p:extLst>
      <p:ext uri="{BB962C8B-B14F-4D97-AF65-F5344CB8AC3E}">
        <p14:creationId xmlns:p14="http://schemas.microsoft.com/office/powerpoint/2010/main" val="4719586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90629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assignment on item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706E82-BFFD-40D5-B68B-0DE69175F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688650"/>
              </p:ext>
            </p:extLst>
          </p:nvPr>
        </p:nvGraphicFramePr>
        <p:xfrm>
          <a:off x="246600" y="980728"/>
          <a:ext cx="1169388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3880">
                  <a:extLst>
                    <a:ext uri="{9D8B030D-6E8A-4147-A177-3AD203B41FA5}">
                      <a16:colId xmlns:a16="http://schemas.microsoft.com/office/drawing/2014/main" val="1939890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0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7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41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[IF NOT EXISTS]</a:t>
            </a:r>
          </a:p>
          <a:p>
            <a:endParaRPr lang="en-US" sz="600" b="0" i="0" dirty="0">
              <a:solidFill>
                <a:srgbClr val="2D3748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or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REPLACE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SHOW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{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DATABASES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DEFAULT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HOME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using &amp; 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: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USE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movies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0CF85-901B-47A9-A72E-B2EBC64CF940}"/>
              </a:ext>
            </a:extLst>
          </p:cNvPr>
          <p:cNvSpPr txBox="1"/>
          <p:nvPr/>
        </p:nvSpPr>
        <p:spPr>
          <a:xfrm>
            <a:off x="246600" y="3003689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DROP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[IF EXISTS]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975A9-22F7-4509-9906-F817A7C99824}"/>
              </a:ext>
            </a:extLst>
          </p:cNvPr>
          <p:cNvSpPr txBox="1"/>
          <p:nvPr/>
        </p:nvSpPr>
        <p:spPr>
          <a:xfrm>
            <a:off x="243604" y="3451647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 IF EXISTS</a:t>
            </a: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E5043F36-ECB6-4EB7-BA90-B439373D2303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40444</TotalTime>
  <Words>4823</Words>
  <Application>Microsoft Office PowerPoint</Application>
  <PresentationFormat>Widescreen</PresentationFormat>
  <Paragraphs>497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62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Helvetica Neue</vt:lpstr>
      <vt:lpstr>Monaco</vt:lpstr>
      <vt:lpstr>Nunito Sans</vt:lpstr>
      <vt:lpstr>Open Sans</vt:lpstr>
      <vt:lpstr>Roboto Mono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9227</cp:revision>
  <dcterms:created xsi:type="dcterms:W3CDTF">2015-10-09T06:09:34Z</dcterms:created>
  <dcterms:modified xsi:type="dcterms:W3CDTF">2022-07-22T07:40:31Z</dcterms:modified>
</cp:coreProperties>
</file>