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594000" y="6447240"/>
            <a:ext cx="187200" cy="15696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49880" cy="127656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49880" cy="68220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301320" cy="127656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301320" cy="68220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47" name="CustomShape 3" hidden="1"/>
          <p:cNvSpPr/>
          <p:nvPr/>
        </p:nvSpPr>
        <p:spPr>
          <a:xfrm rot="5400000">
            <a:off x="594000" y="6447240"/>
            <a:ext cx="187200" cy="15696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9" name="CustomShape 5" hidden="1"/>
          <p:cNvSpPr/>
          <p:nvPr/>
        </p:nvSpPr>
        <p:spPr>
          <a:xfrm rot="5400000">
            <a:off x="594000" y="6447240"/>
            <a:ext cx="187200" cy="15696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975680" y="3733920"/>
            <a:ext cx="8530920" cy="98712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i="1" lang="en-US" sz="8000" spc="-1" strike="noStrike">
                <a:solidFill>
                  <a:srgbClr val="00ff87"/>
                </a:solidFill>
                <a:latin typeface="SimSun"/>
                <a:ea typeface="SimSun"/>
              </a:rPr>
              <a:t>Redis</a:t>
            </a:r>
            <a:endParaRPr b="0" lang="en-IN" sz="8000" spc="-1" strike="noStrike">
              <a:latin typeface="Arial"/>
            </a:endParaRPr>
          </a:p>
        </p:txBody>
      </p:sp>
      <p:pic>
        <p:nvPicPr>
          <p:cNvPr id="89" name="Picture 7" descr=""/>
          <p:cNvPicPr/>
          <p:nvPr/>
        </p:nvPicPr>
        <p:blipFill>
          <a:blip r:embed="rId1">
            <a:alphaModFix amt="0"/>
          </a:blip>
          <a:stretch/>
        </p:blipFill>
        <p:spPr>
          <a:xfrm>
            <a:off x="181440" y="2001960"/>
            <a:ext cx="2850840" cy="2850840"/>
          </a:xfrm>
          <a:prstGeom prst="rect">
            <a:avLst/>
          </a:prstGeom>
          <a:ln>
            <a:noFill/>
          </a:ln>
        </p:spPr>
      </p:pic>
      <p:sp>
        <p:nvSpPr>
          <p:cNvPr id="90" name="CustomShape 2"/>
          <p:cNvSpPr/>
          <p:nvPr/>
        </p:nvSpPr>
        <p:spPr>
          <a:xfrm>
            <a:off x="4444920" y="5050800"/>
            <a:ext cx="6061320" cy="58428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tabLst>
                <a:tab algn="l" pos="0"/>
              </a:tabLst>
            </a:pPr>
            <a:r>
              <a:rPr b="0" lang="en-US" sz="8800" spc="-1" strike="noStrike">
                <a:solidFill>
                  <a:srgbClr val="17a889"/>
                </a:solidFill>
                <a:latin typeface="Calibri"/>
                <a:ea typeface="DejaVu Sans"/>
              </a:rPr>
              <a:t>iet</a:t>
            </a:r>
            <a:endParaRPr b="0" lang="en-IN" sz="8800" spc="-1" strike="noStrike">
              <a:latin typeface="Arial"/>
            </a:endParaRPr>
          </a:p>
        </p:txBody>
      </p:sp>
      <p:pic>
        <p:nvPicPr>
          <p:cNvPr id="91" name="Picture 2" descr=""/>
          <p:cNvPicPr/>
          <p:nvPr/>
        </p:nvPicPr>
        <p:blipFill>
          <a:blip r:embed="rId2">
            <a:alphaModFix amt="0"/>
          </a:blip>
          <a:stretch/>
        </p:blipFill>
        <p:spPr>
          <a:xfrm>
            <a:off x="181440" y="196560"/>
            <a:ext cx="2850840" cy="1064160"/>
          </a:xfrm>
          <a:prstGeom prst="rect">
            <a:avLst/>
          </a:prstGeom>
          <a:ln>
            <a:noFill/>
          </a:ln>
        </p:spPr>
      </p:pic>
      <p:sp>
        <p:nvSpPr>
          <p:cNvPr id="92" name="CustomShape 3"/>
          <p:cNvSpPr/>
          <p:nvPr/>
        </p:nvSpPr>
        <p:spPr>
          <a:xfrm>
            <a:off x="3557880" y="93600"/>
            <a:ext cx="8449200" cy="30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ff5733"/>
                </a:solidFill>
                <a:latin typeface="Segoe Print"/>
                <a:ea typeface="DejaVu Sans"/>
              </a:rPr>
              <a:t>“</a:t>
            </a:r>
            <a:r>
              <a:rPr b="0" lang="en-IN" sz="4400" spc="-1" strike="noStrike">
                <a:solidFill>
                  <a:srgbClr val="ff5733"/>
                </a:solidFill>
                <a:latin typeface="Segoe Print"/>
                <a:ea typeface="DejaVu Sans"/>
              </a:rPr>
              <a:t>In a day, when you don't come across any problems - you can be sure that you are travelling in a wrong path”</a:t>
            </a:r>
            <a:endParaRPr b="0" lang="en-IN" sz="4400" spc="-1" strike="noStrike">
              <a:latin typeface="Arial"/>
            </a:endParaRPr>
          </a:p>
          <a:p>
            <a:pPr algn="r">
              <a:lnSpc>
                <a:spcPct val="100000"/>
              </a:lnSpc>
            </a:pPr>
            <a:r>
              <a:rPr b="0" lang="en-IN" sz="1800" spc="-1" strike="noStrike">
                <a:solidFill>
                  <a:srgbClr val="111111"/>
                </a:solidFill>
                <a:latin typeface="-apple-system"/>
                <a:ea typeface="DejaVu Sans"/>
              </a:rPr>
              <a:t>~ Swami Vivekananda</a:t>
            </a:r>
            <a:endParaRPr b="0" lang="en-IN" sz="1800" spc="-1" strike="noStrike">
              <a:latin typeface="Arial"/>
            </a:endParaRPr>
          </a:p>
        </p:txBody>
      </p:sp>
      <p:pic>
        <p:nvPicPr>
          <p:cNvPr id="93" name="Picture 2_0" descr=""/>
          <p:cNvPicPr/>
          <p:nvPr/>
        </p:nvPicPr>
        <p:blipFill>
          <a:blip r:embed="rId3"/>
          <a:stretch/>
        </p:blipFill>
        <p:spPr>
          <a:xfrm>
            <a:off x="181440" y="196920"/>
            <a:ext cx="2852640" cy="1065960"/>
          </a:xfrm>
          <a:prstGeom prst="rect">
            <a:avLst/>
          </a:prstGeom>
          <a:ln>
            <a:noFill/>
          </a:ln>
        </p:spPr>
      </p:pic>
      <p:pic>
        <p:nvPicPr>
          <p:cNvPr id="94" name="Picture 7" descr=""/>
          <p:cNvPicPr/>
          <p:nvPr/>
        </p:nvPicPr>
        <p:blipFill>
          <a:blip r:embed="rId4"/>
          <a:stretch/>
        </p:blipFill>
        <p:spPr>
          <a:xfrm>
            <a:off x="181440" y="2001960"/>
            <a:ext cx="2853720" cy="285372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Line 1"/>
          <p:cNvSpPr/>
          <p:nvPr/>
        </p:nvSpPr>
        <p:spPr>
          <a:xfrm>
            <a:off x="1523880" y="254700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8" name="CustomShape 2"/>
          <p:cNvSpPr/>
          <p:nvPr/>
        </p:nvSpPr>
        <p:spPr>
          <a:xfrm>
            <a:off x="1523880" y="0"/>
            <a:ext cx="9140400" cy="69948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setex key &amp; setnx key</a:t>
            </a:r>
            <a:endParaRPr b="0" lang="en-IN" sz="4000" spc="-1" strike="noStrike">
              <a:latin typeface="Arial"/>
            </a:endParaRPr>
          </a:p>
        </p:txBody>
      </p:sp>
      <p:sp>
        <p:nvSpPr>
          <p:cNvPr id="129" name="CustomShape 3"/>
          <p:cNvSpPr/>
          <p:nvPr/>
        </p:nvSpPr>
        <p:spPr>
          <a:xfrm>
            <a:off x="1600200" y="762120"/>
            <a:ext cx="8988120" cy="1583640"/>
          </a:xfrm>
          <a:prstGeom prst="rect">
            <a:avLst/>
          </a:prstGeom>
          <a:noFill/>
          <a:ln>
            <a:noFill/>
          </a:ln>
        </p:spPr>
        <p:style>
          <a:lnRef idx="0"/>
          <a:fillRef idx="0"/>
          <a:effectRef idx="0"/>
          <a:fontRef idx="minor"/>
        </p:style>
        <p:txBody>
          <a:bodyPr lIns="90000" rIns="90000" tIns="45000" bIns="45000">
            <a:spAutoFit/>
          </a:bodyPr>
          <a:p>
            <a:pPr algn="just"/>
            <a:r>
              <a:rPr b="1" lang="en-US" sz="1800" spc="-1" strike="noStrike">
                <a:solidFill>
                  <a:srgbClr val="7c4dff"/>
                </a:solidFill>
                <a:latin typeface="Arial"/>
                <a:ea typeface="DejaVu Sans"/>
              </a:rPr>
              <a:t>SETEX</a:t>
            </a:r>
            <a:r>
              <a:rPr b="0" lang="en-US" sz="1800" spc="-1" strike="noStrike">
                <a:solidFill>
                  <a:srgbClr val="000000"/>
                </a:solidFill>
                <a:latin typeface="Arial"/>
                <a:ea typeface="DejaVu Sans"/>
              </a:rPr>
              <a:t> set key to hold the string value and set key to timeout after a given number of seconds.</a:t>
            </a:r>
            <a:endParaRPr b="0" lang="en-IN" sz="1800" spc="-1" strike="noStrike">
              <a:latin typeface="Arial"/>
            </a:endParaRPr>
          </a:p>
          <a:p>
            <a:pPr algn="just"/>
            <a:endParaRPr b="0" lang="en-IN" sz="1800" spc="-1" strike="noStrike">
              <a:latin typeface="Arial"/>
            </a:endParaRPr>
          </a:p>
          <a:p>
            <a:pPr algn="just"/>
            <a:r>
              <a:rPr b="1" lang="en-US" sz="1800" spc="-1" strike="noStrike">
                <a:solidFill>
                  <a:srgbClr val="7c4dff"/>
                </a:solidFill>
                <a:latin typeface="Arial"/>
                <a:ea typeface="DejaVu Sans"/>
              </a:rPr>
              <a:t>SETNX</a:t>
            </a:r>
            <a:r>
              <a:rPr b="0" lang="en-US" sz="1800" spc="-1" strike="noStrike">
                <a:solidFill>
                  <a:srgbClr val="000000"/>
                </a:solidFill>
                <a:latin typeface="Arial"/>
                <a:ea typeface="DejaVu Sans"/>
              </a:rPr>
              <a:t> set key to hold string value if key does not exist. In that case, it is equal to SET. When key already holds a value, no operation is performed. SETNX is short for "SET if Not eXists".</a:t>
            </a:r>
            <a:endParaRPr b="0" lang="en-IN" sz="1800" spc="-1" strike="noStrike">
              <a:latin typeface="Arial"/>
            </a:endParaRPr>
          </a:p>
        </p:txBody>
      </p:sp>
      <p:sp>
        <p:nvSpPr>
          <p:cNvPr id="130" name="CustomShape 4"/>
          <p:cNvSpPr/>
          <p:nvPr/>
        </p:nvSpPr>
        <p:spPr>
          <a:xfrm>
            <a:off x="152280" y="152280"/>
            <a:ext cx="11030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31" name="CustomShape 5"/>
          <p:cNvSpPr/>
          <p:nvPr/>
        </p:nvSpPr>
        <p:spPr>
          <a:xfrm>
            <a:off x="1601280" y="2823480"/>
            <a:ext cx="8987040" cy="699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b0f0"/>
                </a:solidFill>
                <a:latin typeface="Consolas"/>
                <a:ea typeface="DejaVu Sans"/>
              </a:rPr>
              <a:t>SETEX key seconds value</a:t>
            </a:r>
            <a:endParaRPr b="0" lang="en-IN" sz="2000" spc="-1" strike="noStrike">
              <a:latin typeface="Arial"/>
            </a:endParaRPr>
          </a:p>
          <a:p>
            <a:pPr>
              <a:lnSpc>
                <a:spcPct val="100000"/>
              </a:lnSpc>
            </a:pPr>
            <a:r>
              <a:rPr b="0" lang="en-IN" sz="2000" spc="-1" strike="noStrike">
                <a:solidFill>
                  <a:srgbClr val="00b0f0"/>
                </a:solidFill>
                <a:latin typeface="Consolas"/>
                <a:ea typeface="DejaVu Sans"/>
              </a:rPr>
              <a:t>SETNX key value</a:t>
            </a:r>
            <a:endParaRPr b="0" lang="en-IN" sz="2000" spc="-1" strike="noStrike">
              <a:latin typeface="Arial"/>
            </a:endParaRPr>
          </a:p>
        </p:txBody>
      </p:sp>
      <p:sp>
        <p:nvSpPr>
          <p:cNvPr id="132" name="CustomShape 6"/>
          <p:cNvSpPr/>
          <p:nvPr/>
        </p:nvSpPr>
        <p:spPr>
          <a:xfrm>
            <a:off x="1523880" y="3801960"/>
            <a:ext cx="8886240" cy="2147400"/>
          </a:xfrm>
          <a:prstGeom prst="rect">
            <a:avLst/>
          </a:prstGeom>
          <a:noFill/>
          <a:ln>
            <a:noFill/>
          </a:ln>
        </p:spPr>
        <p:style>
          <a:lnRef idx="0"/>
          <a:fillRef idx="0"/>
          <a:effectRef idx="0"/>
          <a:fontRef idx="minor"/>
        </p:style>
        <p:txBody>
          <a:bodyPr lIns="90000" rIns="90000" tIns="45000" bIns="45000">
            <a:spAutoFit/>
          </a:bodyPr>
          <a:p>
            <a:pPr marL="285840" indent="-282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message:1 60 "this is the test by SALEEL!, we are learning Redis..."</a:t>
            </a:r>
            <a:endParaRPr b="0" lang="en-IN" sz="1800" spc="-1" strike="noStrike">
              <a:latin typeface="Arial"/>
            </a:endParaRPr>
          </a:p>
          <a:p>
            <a:pPr marL="285840" indent="-282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sms:1 60 6379</a:t>
            </a:r>
            <a:endParaRPr b="0" lang="en-IN" sz="1800" spc="-1" strike="noStrike">
              <a:latin typeface="Arial"/>
            </a:endParaRPr>
          </a:p>
          <a:p>
            <a:pPr marL="285840" indent="-282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sms:3 "Some long text ..."</a:t>
            </a:r>
            <a:endParaRPr b="0" lang="en-IN" sz="1800" spc="-1" strike="noStrike">
              <a:latin typeface="Arial"/>
            </a:endParaRPr>
          </a:p>
          <a:p>
            <a:pPr marL="285840" indent="-282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"my playlist" "Song 1 Song 2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1676520" y="2362320"/>
            <a:ext cx="8835480" cy="2284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get key &amp; getex key</a:t>
            </a:r>
            <a:endParaRPr b="0" lang="en-IN" sz="7200" spc="-1" strike="noStrike">
              <a:latin typeface="Arial"/>
            </a:endParaRPr>
          </a:p>
        </p:txBody>
      </p:sp>
      <p:sp>
        <p:nvSpPr>
          <p:cNvPr id="134" name="CustomShape 2"/>
          <p:cNvSpPr/>
          <p:nvPr/>
        </p:nvSpPr>
        <p:spPr>
          <a:xfrm>
            <a:off x="1676520" y="3531600"/>
            <a:ext cx="883548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Line 1"/>
          <p:cNvSpPr/>
          <p:nvPr/>
        </p:nvSpPr>
        <p:spPr>
          <a:xfrm>
            <a:off x="1523880" y="226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6" name="CustomShape 2"/>
          <p:cNvSpPr/>
          <p:nvPr/>
        </p:nvSpPr>
        <p:spPr>
          <a:xfrm>
            <a:off x="1523880" y="0"/>
            <a:ext cx="91404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 key &amp; getex key</a:t>
            </a:r>
            <a:endParaRPr b="0" lang="en-IN" sz="4000" spc="-1" strike="noStrike">
              <a:latin typeface="Arial"/>
            </a:endParaRPr>
          </a:p>
        </p:txBody>
      </p:sp>
      <p:sp>
        <p:nvSpPr>
          <p:cNvPr id="137" name="CustomShape 3"/>
          <p:cNvSpPr/>
          <p:nvPr/>
        </p:nvSpPr>
        <p:spPr>
          <a:xfrm>
            <a:off x="1600200" y="762120"/>
            <a:ext cx="8988120" cy="1309320"/>
          </a:xfrm>
          <a:prstGeom prst="rect">
            <a:avLst/>
          </a:prstGeom>
          <a:noFill/>
          <a:ln>
            <a:noFill/>
          </a:ln>
        </p:spPr>
        <p:style>
          <a:lnRef idx="0"/>
          <a:fillRef idx="0"/>
          <a:effectRef idx="0"/>
          <a:fontRef idx="minor"/>
        </p:style>
        <p:txBody>
          <a:bodyPr lIns="90000" rIns="90000" tIns="45000" bIns="45000">
            <a:spAutoFit/>
          </a:bodyPr>
          <a:p>
            <a:pPr algn="just"/>
            <a:r>
              <a:rPr b="1" lang="en-US" sz="1800" spc="-1" strike="noStrike">
                <a:solidFill>
                  <a:srgbClr val="7c4dff"/>
                </a:solidFill>
                <a:latin typeface="Arial"/>
                <a:ea typeface="DejaVu Sans"/>
              </a:rPr>
              <a:t>GET</a:t>
            </a:r>
            <a:r>
              <a:rPr b="0" lang="en-US" sz="1800" spc="-1" strike="noStrike">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b="0" lang="en-IN" sz="1800" spc="-1" strike="noStrike">
              <a:latin typeface="Arial"/>
            </a:endParaRPr>
          </a:p>
          <a:p>
            <a:pPr algn="just"/>
            <a:endParaRPr b="0" lang="en-IN" sz="1800" spc="-1" strike="noStrike">
              <a:latin typeface="Arial"/>
            </a:endParaRPr>
          </a:p>
          <a:p>
            <a:pPr algn="just"/>
            <a:r>
              <a:rPr b="1" lang="en-US" sz="1800" spc="-1" strike="noStrike">
                <a:solidFill>
                  <a:srgbClr val="7c4dff"/>
                </a:solidFill>
                <a:latin typeface="Arial"/>
                <a:ea typeface="DejaVu Sans"/>
              </a:rPr>
              <a:t>GETEX</a:t>
            </a:r>
            <a:r>
              <a:rPr b="0" lang="en-US" sz="1800" spc="-1" strike="noStrike">
                <a:solidFill>
                  <a:srgbClr val="000000"/>
                </a:solidFill>
                <a:latin typeface="Arial"/>
                <a:ea typeface="DejaVu Sans"/>
              </a:rPr>
              <a:t> gets the value of key and optionally set its expiration.</a:t>
            </a:r>
            <a:endParaRPr b="0" lang="en-IN" sz="1800" spc="-1" strike="noStrike">
              <a:latin typeface="Arial"/>
            </a:endParaRPr>
          </a:p>
        </p:txBody>
      </p:sp>
      <p:sp>
        <p:nvSpPr>
          <p:cNvPr id="138" name="CustomShape 4"/>
          <p:cNvSpPr/>
          <p:nvPr/>
        </p:nvSpPr>
        <p:spPr>
          <a:xfrm>
            <a:off x="152280" y="152280"/>
            <a:ext cx="11030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39" name="CustomShape 5"/>
          <p:cNvSpPr/>
          <p:nvPr/>
        </p:nvSpPr>
        <p:spPr>
          <a:xfrm>
            <a:off x="1601280" y="2509560"/>
            <a:ext cx="89870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GETEX key [EX seconds|PX milliseconds]</a:t>
            </a:r>
            <a:endParaRPr b="0" lang="en-IN" sz="2000" spc="-1" strike="noStrike">
              <a:latin typeface="Arial"/>
            </a:endParaRPr>
          </a:p>
        </p:txBody>
      </p:sp>
      <p:sp>
        <p:nvSpPr>
          <p:cNvPr id="140" name="CustomShape 6"/>
          <p:cNvSpPr/>
          <p:nvPr/>
        </p:nvSpPr>
        <p:spPr>
          <a:xfrm>
            <a:off x="1523880" y="3480480"/>
            <a:ext cx="8886240" cy="2558520"/>
          </a:xfrm>
          <a:prstGeom prst="rect">
            <a:avLst/>
          </a:prstGeom>
          <a:noFill/>
          <a:ln>
            <a:noFill/>
          </a:ln>
        </p:spPr>
        <p:style>
          <a:lnRef idx="0"/>
          <a:fillRef idx="0"/>
          <a:effectRef idx="0"/>
          <a:fontRef idx="minor"/>
        </p:style>
        <p:txBody>
          <a:bodyPr lIns="90000" rIns="90000" tIns="45000" bIns="45000">
            <a:spAutoFit/>
          </a:bodyPr>
          <a:p>
            <a:pPr marL="285840" indent="-282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server:1</a:t>
            </a:r>
            <a:endParaRPr b="0" lang="en-IN" sz="1800" spc="-1" strike="noStrike">
              <a:latin typeface="Arial"/>
            </a:endParaRPr>
          </a:p>
          <a:p>
            <a:pPr marL="285840" indent="-282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otp:1</a:t>
            </a:r>
            <a:endParaRPr b="0" lang="en-IN" sz="1800" spc="-1" strike="noStrike">
              <a:latin typeface="Arial"/>
            </a:endParaRPr>
          </a:p>
          <a:p>
            <a:pPr marL="285840" indent="-282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otp:2</a:t>
            </a:r>
            <a:endParaRPr b="0" lang="en-IN" sz="1800" spc="-1" strike="noStrike">
              <a:latin typeface="Arial"/>
            </a:endParaRPr>
          </a:p>
          <a:p>
            <a:pPr marL="285840" indent="-282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"host name"</a:t>
            </a:r>
            <a:endParaRPr b="0" lang="en-IN" sz="1800" spc="-1" strike="noStrike">
              <a:latin typeface="Arial"/>
            </a:endParaRPr>
          </a:p>
          <a:p>
            <a:pPr marL="285840" indent="-28224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user:1 ex 10</a:t>
            </a:r>
            <a:endParaRPr b="0" lang="en-IN" sz="1800" spc="-1" strike="noStrike">
              <a:latin typeface="Arial"/>
            </a:endParaRPr>
          </a:p>
          <a:p>
            <a:pPr marL="285840" indent="-28224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password:1 ex 10</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1676520" y="2362320"/>
            <a:ext cx="8835480" cy="2284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getset, getdel &amp; getrange key</a:t>
            </a:r>
            <a:endParaRPr b="0" lang="en-IN" sz="7200" spc="-1" strike="noStrike">
              <a:latin typeface="Arial"/>
            </a:endParaRPr>
          </a:p>
        </p:txBody>
      </p:sp>
      <p:sp>
        <p:nvSpPr>
          <p:cNvPr id="142" name="CustomShape 2"/>
          <p:cNvSpPr/>
          <p:nvPr/>
        </p:nvSpPr>
        <p:spPr>
          <a:xfrm>
            <a:off x="1676520" y="4935600"/>
            <a:ext cx="883548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Line 1"/>
          <p:cNvSpPr/>
          <p:nvPr/>
        </p:nvSpPr>
        <p:spPr>
          <a:xfrm>
            <a:off x="1523880" y="2845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4" name="CustomShape 2"/>
          <p:cNvSpPr/>
          <p:nvPr/>
        </p:nvSpPr>
        <p:spPr>
          <a:xfrm>
            <a:off x="1523880" y="0"/>
            <a:ext cx="9140400" cy="69984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getset, getdel &amp; getrange key</a:t>
            </a:r>
            <a:endParaRPr b="0" lang="en-IN" sz="4000" spc="-1" strike="noStrike">
              <a:latin typeface="Arial"/>
            </a:endParaRPr>
          </a:p>
        </p:txBody>
      </p:sp>
      <p:sp>
        <p:nvSpPr>
          <p:cNvPr id="145" name="CustomShape 3"/>
          <p:cNvSpPr/>
          <p:nvPr/>
        </p:nvSpPr>
        <p:spPr>
          <a:xfrm>
            <a:off x="1600200" y="762120"/>
            <a:ext cx="8988120" cy="1995120"/>
          </a:xfrm>
          <a:prstGeom prst="rect">
            <a:avLst/>
          </a:prstGeom>
          <a:noFill/>
          <a:ln>
            <a:noFill/>
          </a:ln>
        </p:spPr>
        <p:style>
          <a:lnRef idx="0"/>
          <a:fillRef idx="0"/>
          <a:effectRef idx="0"/>
          <a:fontRef idx="minor"/>
        </p:style>
        <p:txBody>
          <a:bodyPr lIns="90000" rIns="90000" tIns="45000" bIns="45000">
            <a:spAutoFit/>
          </a:bodyPr>
          <a:p>
            <a:pPr algn="just"/>
            <a:r>
              <a:rPr b="1" lang="en-US" sz="1800" spc="-1" strike="noStrike">
                <a:solidFill>
                  <a:srgbClr val="7c4dff"/>
                </a:solidFill>
                <a:latin typeface="Arial"/>
                <a:ea typeface="DejaVu Sans"/>
              </a:rPr>
              <a:t>GETSET</a:t>
            </a:r>
            <a:r>
              <a:rPr b="0" lang="en-US" sz="1800" spc="-1" strike="noStrike">
                <a:latin typeface="Arial"/>
                <a:ea typeface="DejaVu Sans"/>
              </a:rPr>
              <a:t> atomically sets key to value and returns the old value stored at key.</a:t>
            </a:r>
            <a:endParaRPr b="0" lang="en-IN" sz="1800" spc="-1" strike="noStrike">
              <a:latin typeface="Arial"/>
            </a:endParaRPr>
          </a:p>
          <a:p>
            <a:pPr algn="just"/>
            <a:endParaRPr b="0" lang="en-IN" sz="1800" spc="-1" strike="noStrike">
              <a:latin typeface="Arial"/>
            </a:endParaRPr>
          </a:p>
          <a:p>
            <a:pPr algn="just"/>
            <a:r>
              <a:rPr b="1" lang="en-US" sz="1800" spc="-1" strike="noStrike">
                <a:solidFill>
                  <a:srgbClr val="7c4dff"/>
                </a:solidFill>
                <a:latin typeface="Arial"/>
                <a:ea typeface="DejaVu Sans"/>
              </a:rPr>
              <a:t>GETDEL</a:t>
            </a:r>
            <a:r>
              <a:rPr b="0" lang="en-US" sz="1800" spc="-1" strike="noStrike">
                <a:solidFill>
                  <a:srgbClr val="000000"/>
                </a:solidFill>
                <a:latin typeface="Arial"/>
                <a:ea typeface="DejaVu Sans"/>
              </a:rPr>
              <a:t> get the value of key and delete the key.</a:t>
            </a:r>
            <a:endParaRPr b="0" lang="en-IN" sz="1800" spc="-1" strike="noStrike">
              <a:latin typeface="Arial"/>
            </a:endParaRPr>
          </a:p>
          <a:p>
            <a:pPr algn="just"/>
            <a:endParaRPr b="0" lang="en-IN" sz="1800" spc="-1" strike="noStrike">
              <a:latin typeface="Arial"/>
            </a:endParaRPr>
          </a:p>
          <a:p>
            <a:pPr algn="just"/>
            <a:r>
              <a:rPr b="1" lang="en-US" sz="1800" spc="-1" strike="noStrike">
                <a:solidFill>
                  <a:srgbClr val="7c4dff"/>
                </a:solidFill>
                <a:latin typeface="Arial"/>
                <a:ea typeface="DejaVu Sans"/>
              </a:rPr>
              <a:t>GETRANGE</a:t>
            </a:r>
            <a:r>
              <a:rPr b="0" lang="en-US" sz="1800" spc="-1" strike="noStrike">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b="0" lang="en-IN" sz="1800" spc="-1" strike="noStrike">
              <a:latin typeface="Arial"/>
            </a:endParaRPr>
          </a:p>
        </p:txBody>
      </p:sp>
      <p:sp>
        <p:nvSpPr>
          <p:cNvPr id="146" name="CustomShape 4"/>
          <p:cNvSpPr/>
          <p:nvPr/>
        </p:nvSpPr>
        <p:spPr>
          <a:xfrm>
            <a:off x="152280" y="152280"/>
            <a:ext cx="11030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47" name="CustomShape 5"/>
          <p:cNvSpPr/>
          <p:nvPr/>
        </p:nvSpPr>
        <p:spPr>
          <a:xfrm>
            <a:off x="1601280" y="2977560"/>
            <a:ext cx="898704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GETSET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GETDEL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GETRANGE key start end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148" name="CustomShape 6"/>
          <p:cNvSpPr/>
          <p:nvPr/>
        </p:nvSpPr>
        <p:spPr>
          <a:xfrm>
            <a:off x="1523880" y="4344480"/>
            <a:ext cx="8886240" cy="2147760"/>
          </a:xfrm>
          <a:prstGeom prst="rect">
            <a:avLst/>
          </a:prstGeom>
          <a:noFill/>
          <a:ln>
            <a:noFill/>
          </a:ln>
        </p:spPr>
        <p:style>
          <a:lnRef idx="0"/>
          <a:fillRef idx="0"/>
          <a:effectRef idx="0"/>
          <a:fontRef idx="minor"/>
        </p:style>
        <p:txBody>
          <a:bodyPr lIns="90000" rIns="90000" tIns="45000" bIns="45000">
            <a:spAutoFit/>
          </a:bodyPr>
          <a:p>
            <a:pPr marL="285840" indent="-282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getsset server:1 Unix</a:t>
            </a:r>
            <a:endParaRPr b="0" lang="en-IN" sz="1800" spc="-1" strike="noStrike">
              <a:latin typeface="Arial"/>
            </a:endParaRPr>
          </a:p>
          <a:p>
            <a:pPr marL="285840" indent="-282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getdel user:4</a:t>
            </a:r>
            <a:endParaRPr b="0" lang="en-IN" sz="1800" spc="-1" strike="noStrike">
              <a:latin typeface="Arial"/>
            </a:endParaRPr>
          </a:p>
          <a:p>
            <a:pPr marL="285840" indent="-282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3</a:t>
            </a:r>
            <a:endParaRPr b="0" lang="en-IN" sz="1800" spc="-1" strike="noStrike">
              <a:latin typeface="Arial"/>
            </a:endParaRPr>
          </a:p>
          <a:p>
            <a:pPr marL="285840" indent="-282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0 -1</a:t>
            </a:r>
            <a:endParaRPr b="0" lang="en-IN" sz="1800" spc="-1" strike="noStrike">
              <a:latin typeface="Arial"/>
            </a:endParaRPr>
          </a:p>
          <a:p>
            <a:pPr marL="285840" indent="-282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-8 -1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1676520" y="2362320"/>
            <a:ext cx="883548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keys &amp; dbsize-</a:t>
            </a:r>
            <a:endParaRPr b="0" lang="en-IN" sz="7200" spc="-1" strike="noStrike">
              <a:latin typeface="Arial"/>
            </a:endParaRPr>
          </a:p>
        </p:txBody>
      </p:sp>
      <p:sp>
        <p:nvSpPr>
          <p:cNvPr id="150" name="CustomShape 2"/>
          <p:cNvSpPr/>
          <p:nvPr/>
        </p:nvSpPr>
        <p:spPr>
          <a:xfrm>
            <a:off x="1676520" y="3531600"/>
            <a:ext cx="883548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2" name="CustomShape 2"/>
          <p:cNvSpPr/>
          <p:nvPr/>
        </p:nvSpPr>
        <p:spPr>
          <a:xfrm>
            <a:off x="1523880" y="0"/>
            <a:ext cx="91404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keys pattern &amp; dbsize- </a:t>
            </a:r>
            <a:endParaRPr b="0" lang="en-IN" sz="4000" spc="-1" strike="noStrike">
              <a:latin typeface="Arial"/>
            </a:endParaRPr>
          </a:p>
        </p:txBody>
      </p:sp>
      <p:sp>
        <p:nvSpPr>
          <p:cNvPr id="153" name="CustomShape 3"/>
          <p:cNvSpPr/>
          <p:nvPr/>
        </p:nvSpPr>
        <p:spPr>
          <a:xfrm>
            <a:off x="1600200" y="762120"/>
            <a:ext cx="8988120" cy="760680"/>
          </a:xfrm>
          <a:prstGeom prst="rect">
            <a:avLst/>
          </a:prstGeom>
          <a:noFill/>
          <a:ln>
            <a:noFill/>
          </a:ln>
        </p:spPr>
        <p:style>
          <a:lnRef idx="0"/>
          <a:fillRef idx="0"/>
          <a:effectRef idx="0"/>
          <a:fontRef idx="minor"/>
        </p:style>
        <p:txBody>
          <a:bodyPr lIns="90000" rIns="90000" tIns="45000" bIns="45000">
            <a:spAutoFit/>
          </a:bodyPr>
          <a:p>
            <a:pPr algn="just"/>
            <a:r>
              <a:rPr b="1" lang="en-US" sz="1800" spc="-1" strike="noStrike">
                <a:solidFill>
                  <a:srgbClr val="7c4dff"/>
                </a:solidFill>
                <a:latin typeface="Arial"/>
                <a:ea typeface="DejaVu Sans"/>
              </a:rPr>
              <a:t>keys</a:t>
            </a:r>
            <a:r>
              <a:rPr b="0" lang="en-US" sz="1800" spc="-1" strike="noStrike">
                <a:solidFill>
                  <a:srgbClr val="000000"/>
                </a:solidFill>
                <a:latin typeface="Arial"/>
                <a:ea typeface="DejaVu Sans"/>
              </a:rPr>
              <a:t>: Returns all keys matching pattern.</a:t>
            </a:r>
            <a:endParaRPr b="0" lang="en-IN" sz="1800" spc="-1" strike="noStrike">
              <a:latin typeface="Arial"/>
            </a:endParaRPr>
          </a:p>
          <a:p>
            <a:pPr algn="just">
              <a:lnSpc>
                <a:spcPct val="100000"/>
              </a:lnSpc>
            </a:pPr>
            <a:endParaRPr b="0" lang="en-IN" sz="1800" spc="-1" strike="noStrike">
              <a:latin typeface="Arial"/>
            </a:endParaRPr>
          </a:p>
          <a:p>
            <a:pPr algn="just"/>
            <a:r>
              <a:rPr b="1" lang="en-US" sz="1800" spc="-1" strike="noStrike">
                <a:solidFill>
                  <a:srgbClr val="7c4dff"/>
                </a:solidFill>
                <a:latin typeface="Arial"/>
                <a:ea typeface="DejaVu Sans"/>
              </a:rPr>
              <a:t>dbSize</a:t>
            </a:r>
            <a:r>
              <a:rPr b="0" lang="en-US" sz="1800" spc="-1" strike="noStrike">
                <a:solidFill>
                  <a:srgbClr val="000000"/>
                </a:solidFill>
                <a:latin typeface="Arial"/>
                <a:ea typeface="DejaVu Sans"/>
              </a:rPr>
              <a:t>-: Return the number of keys in the currently-selected database.</a:t>
            </a:r>
            <a:endParaRPr b="0" lang="en-IN" sz="1800" spc="-1" strike="noStrike">
              <a:latin typeface="Arial"/>
            </a:endParaRPr>
          </a:p>
        </p:txBody>
      </p:sp>
      <p:sp>
        <p:nvSpPr>
          <p:cNvPr id="154" name="CustomShape 4"/>
          <p:cNvSpPr/>
          <p:nvPr/>
        </p:nvSpPr>
        <p:spPr>
          <a:xfrm>
            <a:off x="1600200" y="2865600"/>
            <a:ext cx="8886240" cy="1735560"/>
          </a:xfrm>
          <a:prstGeom prst="rect">
            <a:avLst/>
          </a:prstGeom>
          <a:noFill/>
          <a:ln>
            <a:noFill/>
          </a:ln>
        </p:spPr>
        <p:style>
          <a:lnRef idx="0"/>
          <a:fillRef idx="0"/>
          <a:effectRef idx="0"/>
          <a:fontRef idx="minor"/>
        </p:style>
        <p:txBody>
          <a:bodyPr lIns="90000" rIns="90000" tIns="45000" bIns="45000">
            <a:spAutoFit/>
          </a:bodyPr>
          <a:p>
            <a:pPr marL="285840" indent="-282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 </a:t>
            </a:r>
            <a:endParaRPr b="0" lang="en-IN" sz="1800" spc="-1" strike="noStrike">
              <a:latin typeface="Arial"/>
            </a:endParaRPr>
          </a:p>
          <a:p>
            <a:pPr marL="285840" indent="-282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82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82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dbsize</a:t>
            </a:r>
            <a:endParaRPr b="0" lang="en-IN" sz="1800" spc="-1" strike="noStrike">
              <a:latin typeface="Arial"/>
            </a:endParaRPr>
          </a:p>
        </p:txBody>
      </p:sp>
      <p:sp>
        <p:nvSpPr>
          <p:cNvPr id="155" name="CustomShape 5"/>
          <p:cNvSpPr/>
          <p:nvPr/>
        </p:nvSpPr>
        <p:spPr>
          <a:xfrm>
            <a:off x="152280" y="152280"/>
            <a:ext cx="11030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56" name="CustomShape 6"/>
          <p:cNvSpPr/>
          <p:nvPr/>
        </p:nvSpPr>
        <p:spPr>
          <a:xfrm>
            <a:off x="1601280" y="2221560"/>
            <a:ext cx="89870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KEYS pattern</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dbsize</a:t>
            </a:r>
            <a:endParaRPr b="0" lang="en-IN" sz="2000" spc="-1" strike="noStrike">
              <a:latin typeface="Arial"/>
            </a:endParaRPr>
          </a:p>
        </p:txBody>
      </p:sp>
      <p:sp>
        <p:nvSpPr>
          <p:cNvPr id="157" name="CustomShape 7"/>
          <p:cNvSpPr/>
          <p:nvPr/>
        </p:nvSpPr>
        <p:spPr>
          <a:xfrm>
            <a:off x="1656000" y="4713480"/>
            <a:ext cx="8996760" cy="1366920"/>
          </a:xfrm>
          <a:prstGeom prst="rect">
            <a:avLst/>
          </a:prstGeom>
          <a:noFill/>
          <a:ln>
            <a:noFill/>
          </a:ln>
        </p:spPr>
        <p:style>
          <a:lnRef idx="0"/>
          <a:fillRef idx="0"/>
          <a:effectRef idx="0"/>
          <a:fontRef idx="minor"/>
        </p:style>
        <p:txBody>
          <a:bodyPr lIns="90000" rIns="90000" tIns="45000" bIns="45000">
            <a:noAutofit/>
          </a:bodyPr>
          <a:p>
            <a:pPr marL="216000" indent="-215640">
              <a:lnSpc>
                <a:spcPct val="150000"/>
              </a:lnSpc>
              <a:buClr>
                <a:srgbClr val="000000"/>
              </a:buClr>
              <a:buFont typeface="StarSymbol"/>
              <a:buAutoNum type="arabicPeriod"/>
            </a:pPr>
            <a:r>
              <a:rPr b="0" lang="en-IN" sz="1800" spc="-1" strike="noStrike">
                <a:solidFill>
                  <a:srgbClr val="000000"/>
                </a:solidFill>
                <a:latin typeface="Arial"/>
                <a:ea typeface="DejaVu Sans"/>
              </a:rPr>
              <a:t> </a:t>
            </a:r>
            <a:r>
              <a:rPr b="0" lang="en-IN" sz="1800" spc="-1" strike="noStrike">
                <a:solidFill>
                  <a:srgbClr val="333333"/>
                </a:solidFill>
                <a:latin typeface="Arial"/>
                <a:ea typeface="DejaVu Sans"/>
              </a:rPr>
              <a:t>h?llo matches hello, hallo and hxllo</a:t>
            </a:r>
            <a:endParaRPr b="0" lang="en-IN" sz="1800" spc="-1" strike="noStrike">
              <a:latin typeface="Arial"/>
            </a:endParaRPr>
          </a:p>
          <a:p>
            <a:pPr marL="216000" indent="-21564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h*llo matches hllo and heeeello</a:t>
            </a:r>
            <a:endParaRPr b="0" lang="en-IN" sz="1800" spc="-1" strike="noStrike">
              <a:latin typeface="Arial"/>
            </a:endParaRPr>
          </a:p>
          <a:p>
            <a:pPr marL="216000" indent="-21564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h[ae]llo matches hello and hallo, but not hillo</a:t>
            </a:r>
            <a:endParaRPr b="0" lang="en-IN" sz="1800" spc="-1" strike="noStrike">
              <a:latin typeface="Arial"/>
            </a:endParaRPr>
          </a:p>
          <a:p>
            <a:pPr marL="216000" indent="-21564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h[^e]llo matches hallo, hbllo, ... but not hello</a:t>
            </a:r>
            <a:endParaRPr b="0" lang="en-IN" sz="1800" spc="-1" strike="noStrike">
              <a:latin typeface="Arial"/>
            </a:endParaRPr>
          </a:p>
          <a:p>
            <a:pPr marL="216000" indent="-21564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h[a-b]llo matches hallo and hbllo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1676520" y="2362320"/>
            <a:ext cx="883548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ttl key / pttl key</a:t>
            </a:r>
            <a:endParaRPr b="0" lang="en-IN" sz="7200" spc="-1" strike="noStrike">
              <a:latin typeface="Arial"/>
            </a:endParaRPr>
          </a:p>
        </p:txBody>
      </p:sp>
      <p:sp>
        <p:nvSpPr>
          <p:cNvPr id="159" name="CustomShape 2"/>
          <p:cNvSpPr/>
          <p:nvPr/>
        </p:nvSpPr>
        <p:spPr>
          <a:xfrm>
            <a:off x="1676520" y="3531600"/>
            <a:ext cx="883548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1" name="CustomShape 2"/>
          <p:cNvSpPr/>
          <p:nvPr/>
        </p:nvSpPr>
        <p:spPr>
          <a:xfrm>
            <a:off x="1523880" y="0"/>
            <a:ext cx="91404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ttl key / pttl key</a:t>
            </a:r>
            <a:endParaRPr b="0" lang="en-IN" sz="4000" spc="-1" strike="noStrike">
              <a:latin typeface="Arial"/>
            </a:endParaRPr>
          </a:p>
        </p:txBody>
      </p:sp>
      <p:sp>
        <p:nvSpPr>
          <p:cNvPr id="162" name="CustomShape 3"/>
          <p:cNvSpPr/>
          <p:nvPr/>
        </p:nvSpPr>
        <p:spPr>
          <a:xfrm>
            <a:off x="1600200" y="762120"/>
            <a:ext cx="8988120" cy="669600"/>
          </a:xfrm>
          <a:prstGeom prst="rect">
            <a:avLst/>
          </a:prstGeom>
          <a:noFill/>
          <a:ln>
            <a:noFill/>
          </a:ln>
        </p:spPr>
        <p:style>
          <a:lnRef idx="0"/>
          <a:fillRef idx="0"/>
          <a:effectRef idx="0"/>
          <a:fontRef idx="minor"/>
        </p:style>
        <p:txBody>
          <a:bodyPr lIns="90000" rIns="90000" tIns="45000" bIns="45000">
            <a:spAutoFit/>
          </a:bodyPr>
          <a:p>
            <a:pPr algn="just"/>
            <a:r>
              <a:rPr b="1" lang="en-US" sz="1800" spc="-1" strike="noStrike">
                <a:solidFill>
                  <a:srgbClr val="7c4dff"/>
                </a:solidFill>
                <a:latin typeface="Arial"/>
                <a:ea typeface="DejaVu Sans"/>
              </a:rPr>
              <a:t>TTL</a:t>
            </a:r>
            <a:r>
              <a:rPr b="0" lang="en-US" sz="1800" spc="-1" strike="noStrike">
                <a:solidFill>
                  <a:srgbClr val="000000"/>
                </a:solidFill>
                <a:latin typeface="Arial"/>
                <a:ea typeface="DejaVu Sans"/>
              </a:rPr>
              <a:t> returns the remaining </a:t>
            </a:r>
            <a:r>
              <a:rPr b="1" lang="en-US" sz="1800" spc="-1" strike="noStrike">
                <a:solidFill>
                  <a:srgbClr val="000000"/>
                </a:solidFill>
                <a:latin typeface="Arial"/>
                <a:ea typeface="DejaVu Sans"/>
              </a:rPr>
              <a:t>time to live </a:t>
            </a:r>
            <a:r>
              <a:rPr b="0" lang="en-US" sz="1800" spc="-1" strike="noStrike">
                <a:solidFill>
                  <a:srgbClr val="000000"/>
                </a:solidFill>
                <a:latin typeface="Arial"/>
                <a:ea typeface="DejaVu Sans"/>
              </a:rPr>
              <a:t>of a key that has a timeout. TTL allows Redis client to check how many seconds a given key will continue to be part of the data-set.</a:t>
            </a:r>
            <a:r>
              <a:rPr b="0" lang="en-US" sz="2000" spc="-1" strike="noStrike">
                <a:solidFill>
                  <a:srgbClr val="000000"/>
                </a:solidFill>
                <a:latin typeface="Times New Roman"/>
                <a:ea typeface="DejaVu Sans"/>
              </a:rPr>
              <a:t> </a:t>
            </a:r>
            <a:endParaRPr b="0" lang="en-IN" sz="2000" spc="-1" strike="noStrike">
              <a:latin typeface="Arial"/>
            </a:endParaRPr>
          </a:p>
        </p:txBody>
      </p:sp>
      <p:sp>
        <p:nvSpPr>
          <p:cNvPr id="163" name="CustomShape 4"/>
          <p:cNvSpPr/>
          <p:nvPr/>
        </p:nvSpPr>
        <p:spPr>
          <a:xfrm>
            <a:off x="1600200" y="3909600"/>
            <a:ext cx="8886240" cy="1324080"/>
          </a:xfrm>
          <a:prstGeom prst="rect">
            <a:avLst/>
          </a:prstGeom>
          <a:noFill/>
          <a:ln>
            <a:noFill/>
          </a:ln>
        </p:spPr>
        <p:style>
          <a:lnRef idx="0"/>
          <a:fillRef idx="0"/>
          <a:effectRef idx="0"/>
          <a:fontRef idx="minor"/>
        </p:style>
        <p:txBody>
          <a:bodyPr lIns="90000" rIns="90000" tIns="45000" bIns="45000">
            <a:spAutoFit/>
          </a:bodyPr>
          <a:p>
            <a:pPr marL="285840" indent="-282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otp:1</a:t>
            </a:r>
            <a:endParaRPr b="0" lang="en-IN" sz="1800" spc="-1" strike="noStrike">
              <a:latin typeface="Arial"/>
            </a:endParaRPr>
          </a:p>
          <a:p>
            <a:pPr marL="285840" indent="-282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pttl otp:2</a:t>
            </a:r>
            <a:endParaRPr b="0" lang="en-IN" sz="1800" spc="-1" strike="noStrike">
              <a:latin typeface="Arial"/>
            </a:endParaRPr>
          </a:p>
          <a:p>
            <a:pPr marL="285840" indent="-282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password:1</a:t>
            </a:r>
            <a:endParaRPr b="0" lang="en-IN" sz="1800" spc="-1" strike="noStrike">
              <a:latin typeface="Arial"/>
            </a:endParaRPr>
          </a:p>
        </p:txBody>
      </p:sp>
      <p:sp>
        <p:nvSpPr>
          <p:cNvPr id="164" name="CustomShape 5"/>
          <p:cNvSpPr/>
          <p:nvPr/>
        </p:nvSpPr>
        <p:spPr>
          <a:xfrm>
            <a:off x="152280" y="152280"/>
            <a:ext cx="11030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65" name="CustomShape 6"/>
          <p:cNvSpPr/>
          <p:nvPr/>
        </p:nvSpPr>
        <p:spPr>
          <a:xfrm>
            <a:off x="1601280" y="2221560"/>
            <a:ext cx="89870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TTL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PTTL key</a:t>
            </a:r>
            <a:endParaRPr b="0" lang="en-IN" sz="2000" spc="-1" strike="noStrike">
              <a:latin typeface="Arial"/>
            </a:endParaRPr>
          </a:p>
        </p:txBody>
      </p:sp>
      <p:sp>
        <p:nvSpPr>
          <p:cNvPr id="166" name="CustomShape 7"/>
          <p:cNvSpPr/>
          <p:nvPr/>
        </p:nvSpPr>
        <p:spPr>
          <a:xfrm>
            <a:off x="1584000" y="5246640"/>
            <a:ext cx="8852760" cy="1013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1276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-1 if the key exists but has no associated expire.</a:t>
            </a:r>
            <a:endParaRPr b="0" lang="en-IN" sz="1800" spc="-1" strike="noStrike">
              <a:latin typeface="Arial"/>
            </a:endParaRPr>
          </a:p>
          <a:p>
            <a:pPr marL="216000" indent="-21276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-2 if the key does not exist.</a:t>
            </a:r>
            <a:endParaRPr b="0" lang="en-IN" sz="1800" spc="-1" strike="noStrike">
              <a:latin typeface="Arial"/>
            </a:endParaRPr>
          </a:p>
        </p:txBody>
      </p:sp>
      <p:sp>
        <p:nvSpPr>
          <p:cNvPr id="167" name="CustomShape 8"/>
          <p:cNvSpPr/>
          <p:nvPr/>
        </p:nvSpPr>
        <p:spPr>
          <a:xfrm>
            <a:off x="1576080" y="3161880"/>
            <a:ext cx="9580680" cy="650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Times New Roman"/>
                <a:ea typeface="DejaVu Sans"/>
              </a:rPr>
              <a:t>TTL</a:t>
            </a:r>
            <a:r>
              <a:rPr b="0" lang="en-US" sz="2000" spc="-1" strike="noStrike">
                <a:solidFill>
                  <a:srgbClr val="000000"/>
                </a:solidFill>
                <a:latin typeface="Times New Roman"/>
                <a:ea typeface="DejaVu Sans"/>
              </a:rPr>
              <a:t> returns the amount of remaining time in seconds while </a:t>
            </a:r>
            <a:r>
              <a:rPr b="1" lang="en-US" sz="2000" spc="-1" strike="noStrike">
                <a:solidFill>
                  <a:srgbClr val="000000"/>
                </a:solidFill>
                <a:latin typeface="Times New Roman"/>
                <a:ea typeface="DejaVu Sans"/>
              </a:rPr>
              <a:t>PTTL</a:t>
            </a:r>
            <a:r>
              <a:rPr b="0" lang="en-US" sz="2000" spc="-1" strike="noStrike">
                <a:solidFill>
                  <a:srgbClr val="000000"/>
                </a:solidFill>
                <a:latin typeface="Times New Roman"/>
                <a:ea typeface="DejaVu Sans"/>
              </a:rPr>
              <a:t> returns it in milliseconds.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1676520" y="2362320"/>
            <a:ext cx="8835480" cy="2284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expire key &amp; persist key</a:t>
            </a:r>
            <a:endParaRPr b="0" lang="en-IN" sz="7200" spc="-1" strike="noStrike">
              <a:latin typeface="Arial"/>
            </a:endParaRPr>
          </a:p>
        </p:txBody>
      </p:sp>
      <p:sp>
        <p:nvSpPr>
          <p:cNvPr id="169" name="CustomShape 2"/>
          <p:cNvSpPr/>
          <p:nvPr/>
        </p:nvSpPr>
        <p:spPr>
          <a:xfrm>
            <a:off x="1676520" y="3531600"/>
            <a:ext cx="883548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1676520" y="2362320"/>
            <a:ext cx="883548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redis</a:t>
            </a:r>
            <a:endParaRPr b="0" lang="en-IN" sz="7200" spc="-1" strike="noStrike">
              <a:latin typeface="Arial"/>
            </a:endParaRPr>
          </a:p>
        </p:txBody>
      </p:sp>
      <p:sp>
        <p:nvSpPr>
          <p:cNvPr id="96" name="CustomShape 2"/>
          <p:cNvSpPr/>
          <p:nvPr/>
        </p:nvSpPr>
        <p:spPr>
          <a:xfrm>
            <a:off x="522360" y="3531600"/>
            <a:ext cx="11247840" cy="17654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b="0" lang="en-IN" sz="2200" spc="-1" strike="noStrike">
              <a:latin typeface="Arial"/>
            </a:endParaRPr>
          </a:p>
        </p:txBody>
      </p:sp>
      <p:sp>
        <p:nvSpPr>
          <p:cNvPr id="97" name="CustomShape 3"/>
          <p:cNvSpPr/>
          <p:nvPr/>
        </p:nvSpPr>
        <p:spPr>
          <a:xfrm>
            <a:off x="1666800" y="609480"/>
            <a:ext cx="883548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Line 1"/>
          <p:cNvSpPr/>
          <p:nvPr/>
        </p:nvSpPr>
        <p:spPr>
          <a:xfrm>
            <a:off x="1523880" y="25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1" name="CustomShape 2"/>
          <p:cNvSpPr/>
          <p:nvPr/>
        </p:nvSpPr>
        <p:spPr>
          <a:xfrm>
            <a:off x="1523880" y="0"/>
            <a:ext cx="91404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expire key &amp; persist key</a:t>
            </a:r>
            <a:endParaRPr b="0" lang="en-IN" sz="4000" spc="-1" strike="noStrike">
              <a:latin typeface="Arial"/>
            </a:endParaRPr>
          </a:p>
        </p:txBody>
      </p:sp>
      <p:sp>
        <p:nvSpPr>
          <p:cNvPr id="172" name="CustomShape 3"/>
          <p:cNvSpPr/>
          <p:nvPr/>
        </p:nvSpPr>
        <p:spPr>
          <a:xfrm>
            <a:off x="1600200" y="762120"/>
            <a:ext cx="8988120" cy="1583640"/>
          </a:xfrm>
          <a:prstGeom prst="rect">
            <a:avLst/>
          </a:prstGeom>
          <a:noFill/>
          <a:ln>
            <a:noFill/>
          </a:ln>
        </p:spPr>
        <p:style>
          <a:lnRef idx="0"/>
          <a:fillRef idx="0"/>
          <a:effectRef idx="0"/>
          <a:fontRef idx="minor"/>
        </p:style>
        <p:txBody>
          <a:bodyPr lIns="90000" rIns="90000" tIns="45000" bIns="45000">
            <a:spAutoFit/>
          </a:bodyPr>
          <a:p>
            <a:pPr algn="just"/>
            <a:r>
              <a:rPr b="1" lang="en-US" sz="1800" spc="-1" strike="noStrike">
                <a:solidFill>
                  <a:srgbClr val="7c4dff"/>
                </a:solidFill>
                <a:latin typeface="Arial"/>
                <a:ea typeface="DejaVu Sans"/>
              </a:rPr>
              <a:t>EXPIRE</a:t>
            </a:r>
            <a:r>
              <a:rPr b="0" lang="en-US" sz="1800" spc="-1" strike="noStrike">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b="0" lang="en-IN" sz="1800" spc="-1" strike="noStrike">
              <a:latin typeface="Arial"/>
            </a:endParaRPr>
          </a:p>
          <a:p>
            <a:pPr algn="just"/>
            <a:endParaRPr b="0" lang="en-IN" sz="1800" spc="-1" strike="noStrike">
              <a:latin typeface="Arial"/>
            </a:endParaRPr>
          </a:p>
          <a:p>
            <a:pPr algn="just"/>
            <a:r>
              <a:rPr b="1" lang="en-US" sz="1800" spc="-1" strike="noStrike">
                <a:solidFill>
                  <a:srgbClr val="7c4dff"/>
                </a:solidFill>
                <a:latin typeface="Arial"/>
                <a:ea typeface="DejaVu Sans"/>
              </a:rPr>
              <a:t>PERSIST</a:t>
            </a:r>
            <a:r>
              <a:rPr b="0" lang="en-US" sz="1800" spc="-1" strike="noStrike">
                <a:solidFill>
                  <a:srgbClr val="000000"/>
                </a:solidFill>
                <a:latin typeface="Arial"/>
                <a:ea typeface="DejaVu Sans"/>
              </a:rPr>
              <a:t> remove the existing timeout on key, turning the key from volatile (a key with an expire set) to persistent (a key that will never expire as no timeout is associated).</a:t>
            </a:r>
            <a:endParaRPr b="0" lang="en-IN" sz="1800" spc="-1" strike="noStrike">
              <a:latin typeface="Arial"/>
            </a:endParaRPr>
          </a:p>
        </p:txBody>
      </p:sp>
      <p:sp>
        <p:nvSpPr>
          <p:cNvPr id="173" name="CustomShape 4"/>
          <p:cNvSpPr/>
          <p:nvPr/>
        </p:nvSpPr>
        <p:spPr>
          <a:xfrm>
            <a:off x="1600200" y="3585600"/>
            <a:ext cx="8886240" cy="25585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82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user:1 180</a:t>
            </a:r>
            <a:endParaRPr b="0" lang="en-IN" sz="1800" spc="-1" strike="noStrike">
              <a:latin typeface="Arial"/>
            </a:endParaRPr>
          </a:p>
          <a:p>
            <a:pPr marL="285840" indent="-282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password:1 180</a:t>
            </a:r>
            <a:endParaRPr b="0" lang="en-IN" sz="1800" spc="-1" strike="noStrike">
              <a:latin typeface="Arial"/>
            </a:endParaRPr>
          </a:p>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82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user:1</a:t>
            </a:r>
            <a:endParaRPr b="0" lang="en-IN" sz="1800" spc="-1" strike="noStrike">
              <a:latin typeface="Arial"/>
            </a:endParaRPr>
          </a:p>
          <a:p>
            <a:pPr marL="285840" indent="-282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password:1</a:t>
            </a:r>
            <a:endParaRPr b="0" lang="en-IN" sz="1800" spc="-1" strike="noStrike">
              <a:latin typeface="Arial"/>
            </a:endParaRPr>
          </a:p>
        </p:txBody>
      </p:sp>
      <p:sp>
        <p:nvSpPr>
          <p:cNvPr id="174" name="CustomShape 5"/>
          <p:cNvSpPr/>
          <p:nvPr/>
        </p:nvSpPr>
        <p:spPr>
          <a:xfrm>
            <a:off x="152280" y="152280"/>
            <a:ext cx="11030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75" name="CustomShape 6"/>
          <p:cNvSpPr/>
          <p:nvPr/>
        </p:nvSpPr>
        <p:spPr>
          <a:xfrm>
            <a:off x="1601280" y="2761560"/>
            <a:ext cx="89870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EXPIRE key seconds</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PERSIST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1676520" y="2362320"/>
            <a:ext cx="8835480" cy="2284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mset, msetnx key &amp; mget key</a:t>
            </a:r>
            <a:endParaRPr b="0" lang="en-IN" sz="7200" spc="-1" strike="noStrike">
              <a:latin typeface="Arial"/>
            </a:endParaRPr>
          </a:p>
        </p:txBody>
      </p:sp>
      <p:sp>
        <p:nvSpPr>
          <p:cNvPr id="177" name="CustomShape 2"/>
          <p:cNvSpPr/>
          <p:nvPr/>
        </p:nvSpPr>
        <p:spPr>
          <a:xfrm>
            <a:off x="1676520" y="5331600"/>
            <a:ext cx="883548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1523880" y="0"/>
            <a:ext cx="91404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mset, msetnx &amp; mget</a:t>
            </a:r>
            <a:endParaRPr b="0" lang="en-IN" sz="4000" spc="-1" strike="noStrike">
              <a:latin typeface="Arial"/>
            </a:endParaRPr>
          </a:p>
        </p:txBody>
      </p:sp>
      <p:sp>
        <p:nvSpPr>
          <p:cNvPr id="179" name="CustomShape 2"/>
          <p:cNvSpPr/>
          <p:nvPr/>
        </p:nvSpPr>
        <p:spPr>
          <a:xfrm>
            <a:off x="1600200" y="762120"/>
            <a:ext cx="8988120" cy="19796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MSET</a:t>
            </a:r>
            <a:r>
              <a:rPr b="0" lang="en-US" sz="1800" spc="-1" strike="noStrike">
                <a:solidFill>
                  <a:srgbClr val="000000"/>
                </a:solidFill>
                <a:latin typeface="Arial"/>
                <a:ea typeface="DejaVu Sans"/>
              </a:rPr>
              <a:t> sets the given keys to their respective values. MSET replaces existing values with new values, just as regular SET.</a:t>
            </a:r>
            <a:endParaRPr b="0" lang="en-IN" sz="1800" spc="-1" strike="noStrike">
              <a:latin typeface="Arial"/>
            </a:endParaRPr>
          </a:p>
          <a:p>
            <a:pPr algn="just">
              <a:lnSpc>
                <a:spcPct val="100000"/>
              </a:lnSpc>
            </a:pPr>
            <a:endParaRPr b="0" lang="en-IN" sz="1800" spc="-1" strike="noStrike">
              <a:latin typeface="Arial"/>
            </a:endParaRPr>
          </a:p>
          <a:p>
            <a:pPr algn="just"/>
            <a:r>
              <a:rPr b="1" lang="en-US" sz="1800" spc="-1" strike="noStrike">
                <a:solidFill>
                  <a:srgbClr val="7c4dff"/>
                </a:solidFill>
                <a:latin typeface="Arial"/>
                <a:ea typeface="DejaVu Sans"/>
              </a:rPr>
              <a:t>MSETNX</a:t>
            </a:r>
            <a:r>
              <a:rPr b="0" lang="en-US" sz="1800" spc="-1" strike="noStrike">
                <a:solidFill>
                  <a:srgbClr val="000000"/>
                </a:solidFill>
                <a:latin typeface="Arial"/>
                <a:ea typeface="DejaVu Sans"/>
              </a:rPr>
              <a:t> sets the given keys to their respective values. MSETNX will not perform any operation at all even if just a single key already exists.</a:t>
            </a:r>
            <a:endParaRPr b="0" lang="en-IN" sz="1800" spc="-1" strike="noStrike">
              <a:latin typeface="Arial"/>
            </a:endParaRPr>
          </a:p>
          <a:p>
            <a:pPr algn="just"/>
            <a:endParaRPr b="0" lang="en-IN" sz="1800" spc="-1" strike="noStrike">
              <a:latin typeface="Arial"/>
            </a:endParaRPr>
          </a:p>
          <a:p>
            <a:pPr algn="just"/>
            <a:r>
              <a:rPr b="1" lang="en-US" sz="1800" spc="-1" strike="noStrike">
                <a:solidFill>
                  <a:srgbClr val="7c4dff"/>
                </a:solidFill>
                <a:latin typeface="Arial"/>
                <a:ea typeface="DejaVu Sans"/>
              </a:rPr>
              <a:t>MGET</a:t>
            </a:r>
            <a:r>
              <a:rPr b="0" lang="en-US" sz="1800" spc="-1" strike="noStrike">
                <a:solidFill>
                  <a:srgbClr val="000000"/>
                </a:solidFill>
                <a:latin typeface="Arial"/>
                <a:ea typeface="DejaVu Sans"/>
              </a:rPr>
              <a:t> returns the values of all specified keys. For every key that does not hold a string value or does not exist, the special value nil is returned.</a:t>
            </a:r>
            <a:endParaRPr b="0" lang="en-IN" sz="1800" spc="-1" strike="noStrike">
              <a:latin typeface="Arial"/>
            </a:endParaRPr>
          </a:p>
        </p:txBody>
      </p:sp>
      <p:sp>
        <p:nvSpPr>
          <p:cNvPr id="180" name="CustomShape 3"/>
          <p:cNvSpPr/>
          <p:nvPr/>
        </p:nvSpPr>
        <p:spPr>
          <a:xfrm>
            <a:off x="152280" y="152280"/>
            <a:ext cx="1103040" cy="4557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81" name="CustomShape 4"/>
          <p:cNvSpPr/>
          <p:nvPr/>
        </p:nvSpPr>
        <p:spPr>
          <a:xfrm>
            <a:off x="1601280" y="3157560"/>
            <a:ext cx="89870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MSET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MSETNX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MGET key [key ...]</a:t>
            </a:r>
            <a:endParaRPr b="0" lang="en-IN" sz="2000" spc="-1" strike="noStrike">
              <a:latin typeface="Arial"/>
            </a:endParaRPr>
          </a:p>
        </p:txBody>
      </p:sp>
      <p:sp>
        <p:nvSpPr>
          <p:cNvPr id="182" name="CustomShape 5"/>
          <p:cNvSpPr/>
          <p:nvPr/>
        </p:nvSpPr>
        <p:spPr>
          <a:xfrm>
            <a:off x="864000" y="4197600"/>
            <a:ext cx="11016000" cy="1324800"/>
          </a:xfrm>
          <a:prstGeom prst="rect">
            <a:avLst/>
          </a:prstGeom>
          <a:noFill/>
          <a:ln>
            <a:noFill/>
          </a:ln>
        </p:spPr>
        <p:style>
          <a:lnRef idx="0"/>
          <a:fillRef idx="0"/>
          <a:effectRef idx="0"/>
          <a:fontRef idx="minor"/>
        </p:style>
        <p:txBody>
          <a:bodyPr lIns="90000" rIns="90000" tIns="45000" bIns="45000">
            <a:spAutoFit/>
          </a:bodyPr>
          <a:p>
            <a:pPr marL="285840" indent="-282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 server:2 linux user:2 administrator password:2 admin</a:t>
            </a:r>
            <a:endParaRPr b="0" lang="en-IN" sz="1800" spc="-1" strike="noStrike">
              <a:latin typeface="Consolas"/>
            </a:endParaRPr>
          </a:p>
          <a:p>
            <a:pPr marL="285840" indent="-282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msetnx server:3 windows2020 host:1 admin</a:t>
            </a:r>
            <a:endParaRPr b="0" lang="en-IN" sz="1800" spc="-1" strike="noStrike">
              <a:latin typeface="Consolas"/>
            </a:endParaRPr>
          </a:p>
          <a:p>
            <a:pPr marL="285840" indent="-282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mget user:1 password:1 user:2 password:2 user:3 password:3</a:t>
            </a:r>
            <a:endParaRPr b="0" lang="en-IN" sz="1800" spc="-1" strike="noStrike">
              <a:latin typeface="Consolas"/>
            </a:endParaRPr>
          </a:p>
        </p:txBody>
      </p:sp>
      <p:sp>
        <p:nvSpPr>
          <p:cNvPr id="183" name="Line 6"/>
          <p:cNvSpPr/>
          <p:nvPr/>
        </p:nvSpPr>
        <p:spPr>
          <a:xfrm>
            <a:off x="1523880" y="295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4" name="CustomShape 7"/>
          <p:cNvSpPr/>
          <p:nvPr/>
        </p:nvSpPr>
        <p:spPr>
          <a:xfrm>
            <a:off x="1584000" y="5610240"/>
            <a:ext cx="8852760" cy="1013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85120">
              <a:lnSpc>
                <a:spcPct val="100000"/>
              </a:lnSpc>
              <a:buClr>
                <a:srgbClr val="666666"/>
              </a:buClr>
              <a:buFont typeface="Arial"/>
              <a:buChar char="•"/>
            </a:pPr>
            <a:r>
              <a:rPr b="0" lang="en-IN" sz="1800" spc="-1" strike="noStrike">
                <a:solidFill>
                  <a:srgbClr val="666666"/>
                </a:solidFill>
                <a:latin typeface="Arial"/>
                <a:ea typeface="Open Sans"/>
              </a:rPr>
              <a:t>The command returns 0 if no key was set (at least one key already existed).</a:t>
            </a:r>
            <a:endParaRPr b="0" lang="en-IN" sz="1800" spc="-1" strike="noStrike">
              <a:latin typeface="Arial"/>
            </a:endParaRPr>
          </a:p>
          <a:p>
            <a:pPr marL="285840" indent="-285120">
              <a:lnSpc>
                <a:spcPct val="100000"/>
              </a:lnSpc>
              <a:buClr>
                <a:srgbClr val="666666"/>
              </a:buClr>
              <a:buFont typeface="Arial"/>
              <a:buChar char="•"/>
            </a:pPr>
            <a:r>
              <a:rPr b="0" lang="en-IN" sz="1800" spc="-1" strike="noStrike">
                <a:solidFill>
                  <a:srgbClr val="666666"/>
                </a:solidFill>
                <a:latin typeface="Arial"/>
                <a:ea typeface="Open Sans"/>
              </a:rPr>
              <a:t>The command returns 1 if the all the keys were set.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1676520" y="2362320"/>
            <a:ext cx="8835480" cy="2284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Incr, incrby &amp; incrbyfloat</a:t>
            </a:r>
            <a:endParaRPr b="0" lang="en-IN" sz="7200" spc="-1" strike="noStrike">
              <a:latin typeface="Arial"/>
            </a:endParaRPr>
          </a:p>
        </p:txBody>
      </p:sp>
      <p:sp>
        <p:nvSpPr>
          <p:cNvPr id="186" name="CustomShape 2"/>
          <p:cNvSpPr/>
          <p:nvPr/>
        </p:nvSpPr>
        <p:spPr>
          <a:xfrm>
            <a:off x="1676520" y="5331600"/>
            <a:ext cx="883548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1523880" y="0"/>
            <a:ext cx="91404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Incr, incrby &amp; incrbyfloat</a:t>
            </a:r>
            <a:endParaRPr b="0" lang="en-IN" sz="4000" spc="-1" strike="noStrike">
              <a:latin typeface="Arial"/>
            </a:endParaRPr>
          </a:p>
        </p:txBody>
      </p:sp>
      <p:sp>
        <p:nvSpPr>
          <p:cNvPr id="188" name="CustomShape 2"/>
          <p:cNvSpPr/>
          <p:nvPr/>
        </p:nvSpPr>
        <p:spPr>
          <a:xfrm>
            <a:off x="1600200" y="762120"/>
            <a:ext cx="8988120" cy="2253960"/>
          </a:xfrm>
          <a:prstGeom prst="rect">
            <a:avLst/>
          </a:prstGeom>
          <a:noFill/>
          <a:ln>
            <a:noFill/>
          </a:ln>
        </p:spPr>
        <p:style>
          <a:lnRef idx="0"/>
          <a:fillRef idx="0"/>
          <a:effectRef idx="0"/>
          <a:fontRef idx="minor"/>
        </p:style>
        <p:txBody>
          <a:bodyPr lIns="90000" rIns="90000" tIns="45000" bIns="45000">
            <a:spAutoFit/>
          </a:bodyPr>
          <a:p>
            <a:pPr algn="just"/>
            <a:r>
              <a:rPr b="1" lang="en-US" sz="1800" spc="-1" strike="noStrike">
                <a:solidFill>
                  <a:srgbClr val="7c4dff"/>
                </a:solidFill>
                <a:latin typeface="Arial"/>
                <a:ea typeface="DejaVu Sans"/>
              </a:rPr>
              <a:t>INCR</a:t>
            </a:r>
            <a:r>
              <a:rPr b="0" lang="en-US" sz="1800" spc="-1" strike="noStrike">
                <a:latin typeface="Arial"/>
                <a:ea typeface="DejaVu Sans"/>
              </a:rPr>
              <a:t> increments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r>
              <a:rPr b="1" lang="en-US" sz="1800" spc="-1" strike="noStrike">
                <a:solidFill>
                  <a:srgbClr val="7c4dff"/>
                </a:solidFill>
                <a:latin typeface="Arial"/>
                <a:ea typeface="DejaVu Sans"/>
              </a:rPr>
              <a:t>INCRBY</a:t>
            </a:r>
            <a:r>
              <a:rPr b="0" lang="en-US" sz="1800" spc="-1" strike="noStrike">
                <a:latin typeface="Arial"/>
                <a:ea typeface="DejaVu Sans"/>
              </a:rPr>
              <a:t> increments the number stored at key by increment. If the key does not exist, it is set to 0 before performing the operation.</a:t>
            </a:r>
            <a:endParaRPr b="0" lang="en-IN" sz="1800" spc="-1" strike="noStrike">
              <a:latin typeface="Arial"/>
            </a:endParaRPr>
          </a:p>
          <a:p>
            <a:pPr algn="just"/>
            <a:endParaRPr b="0" lang="en-IN" sz="1800" spc="-1" strike="noStrike">
              <a:latin typeface="Arial"/>
            </a:endParaRPr>
          </a:p>
          <a:p>
            <a:pPr algn="just"/>
            <a:r>
              <a:rPr b="1" lang="en-US" sz="1800" spc="-1" strike="noStrike">
                <a:solidFill>
                  <a:srgbClr val="7c4dff"/>
                </a:solidFill>
                <a:latin typeface="Arial"/>
                <a:ea typeface="DejaVu Sans"/>
              </a:rPr>
              <a:t>INCRBYFLOAT</a:t>
            </a:r>
            <a:r>
              <a:rPr b="0" lang="en-US" sz="1800" spc="-1" strike="noStrike">
                <a:latin typeface="Arial"/>
                <a:ea typeface="DejaVu Sans"/>
              </a:rPr>
              <a:t> increment the a floating point number stored at key by the specified increment. By using a negative increment value, the result is that the value stored at the key is decremented.</a:t>
            </a:r>
            <a:endParaRPr b="0" lang="en-IN" sz="1800" spc="-1" strike="noStrike">
              <a:latin typeface="Arial"/>
            </a:endParaRPr>
          </a:p>
        </p:txBody>
      </p:sp>
      <p:sp>
        <p:nvSpPr>
          <p:cNvPr id="189" name="CustomShape 3"/>
          <p:cNvSpPr/>
          <p:nvPr/>
        </p:nvSpPr>
        <p:spPr>
          <a:xfrm>
            <a:off x="152280" y="152280"/>
            <a:ext cx="1103040" cy="4557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90" name="CustomShape 4"/>
          <p:cNvSpPr/>
          <p:nvPr/>
        </p:nvSpPr>
        <p:spPr>
          <a:xfrm>
            <a:off x="1601280" y="3553560"/>
            <a:ext cx="89870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INCR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 key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INCRBYFLOAT key increment</a:t>
            </a:r>
            <a:endParaRPr b="0" lang="en-IN" sz="2000" spc="-1" strike="noStrike">
              <a:latin typeface="Arial"/>
            </a:endParaRPr>
          </a:p>
        </p:txBody>
      </p:sp>
      <p:sp>
        <p:nvSpPr>
          <p:cNvPr id="191" name="CustomShape 5"/>
          <p:cNvSpPr/>
          <p:nvPr/>
        </p:nvSpPr>
        <p:spPr>
          <a:xfrm>
            <a:off x="1600200" y="4593600"/>
            <a:ext cx="8886240" cy="913320"/>
          </a:xfrm>
          <a:prstGeom prst="rect">
            <a:avLst/>
          </a:prstGeom>
          <a:noFill/>
          <a:ln>
            <a:noFill/>
          </a:ln>
        </p:spPr>
        <p:style>
          <a:lnRef idx="0"/>
          <a:fillRef idx="0"/>
          <a:effectRef idx="0"/>
          <a:fontRef idx="minor"/>
        </p:style>
        <p:txBody>
          <a:bodyPr lIns="90000" rIns="90000" tIns="45000" bIns="45000">
            <a:spAutoFit/>
          </a:bodyPr>
          <a:p>
            <a:pPr marL="285840" indent="-282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 cnt</a:t>
            </a:r>
            <a:endParaRPr b="0" lang="en-IN" sz="1800" spc="-1" strike="noStrike">
              <a:latin typeface="Consolas"/>
            </a:endParaRPr>
          </a:p>
          <a:p>
            <a:pPr marL="285840" indent="-282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incrny cnt 2</a:t>
            </a:r>
            <a:endParaRPr b="0" lang="en-IN" sz="1800" spc="-1" strike="noStrike">
              <a:latin typeface="Consolas"/>
            </a:endParaRPr>
          </a:p>
        </p:txBody>
      </p:sp>
      <p:sp>
        <p:nvSpPr>
          <p:cNvPr id="192" name="Line 6"/>
          <p:cNvSpPr/>
          <p:nvPr/>
        </p:nvSpPr>
        <p:spPr>
          <a:xfrm>
            <a:off x="1523880" y="324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3" name="CustomShape 7"/>
          <p:cNvSpPr/>
          <p:nvPr/>
        </p:nvSpPr>
        <p:spPr>
          <a:xfrm>
            <a:off x="1584000" y="5790240"/>
            <a:ext cx="8852760" cy="777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85120">
              <a:lnSpc>
                <a:spcPct val="100000"/>
              </a:lnSpc>
              <a:buClr>
                <a:srgbClr val="666666"/>
              </a:buClr>
              <a:buFont typeface="Arial"/>
              <a:buChar char="•"/>
            </a:pPr>
            <a:r>
              <a:rPr b="0" lang="en-IN" sz="1800" spc="-1" strike="noStrike">
                <a:solidFill>
                  <a:srgbClr val="666666"/>
                </a:solidFill>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1676520" y="2362320"/>
            <a:ext cx="8835480" cy="1187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decr &amp; decrby key</a:t>
            </a:r>
            <a:endParaRPr b="0" lang="en-IN" sz="7200" spc="-1" strike="noStrike">
              <a:latin typeface="Arial"/>
            </a:endParaRPr>
          </a:p>
        </p:txBody>
      </p:sp>
      <p:sp>
        <p:nvSpPr>
          <p:cNvPr id="195" name="CustomShape 2"/>
          <p:cNvSpPr/>
          <p:nvPr/>
        </p:nvSpPr>
        <p:spPr>
          <a:xfrm>
            <a:off x="1676520" y="5331600"/>
            <a:ext cx="883548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1523880" y="0"/>
            <a:ext cx="91404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decr &amp; decrby</a:t>
            </a:r>
            <a:endParaRPr b="0" lang="en-IN" sz="4000" spc="-1" strike="noStrike">
              <a:latin typeface="Arial"/>
            </a:endParaRPr>
          </a:p>
        </p:txBody>
      </p:sp>
      <p:sp>
        <p:nvSpPr>
          <p:cNvPr id="197" name="CustomShape 2"/>
          <p:cNvSpPr/>
          <p:nvPr/>
        </p:nvSpPr>
        <p:spPr>
          <a:xfrm>
            <a:off x="1600200" y="762120"/>
            <a:ext cx="8988120" cy="1309320"/>
          </a:xfrm>
          <a:prstGeom prst="rect">
            <a:avLst/>
          </a:prstGeom>
          <a:noFill/>
          <a:ln>
            <a:noFill/>
          </a:ln>
        </p:spPr>
        <p:style>
          <a:lnRef idx="0"/>
          <a:fillRef idx="0"/>
          <a:effectRef idx="0"/>
          <a:fontRef idx="minor"/>
        </p:style>
        <p:txBody>
          <a:bodyPr lIns="90000" rIns="90000" tIns="45000" bIns="45000">
            <a:spAutoFit/>
          </a:bodyPr>
          <a:p>
            <a:pPr algn="just"/>
            <a:r>
              <a:rPr b="1" lang="en-US" sz="1800" spc="-1" strike="noStrike">
                <a:solidFill>
                  <a:srgbClr val="7c4dff"/>
                </a:solidFill>
                <a:latin typeface="Arial"/>
                <a:ea typeface="DejaVu Sans"/>
              </a:rPr>
              <a:t>DECR</a:t>
            </a:r>
            <a:r>
              <a:rPr b="0" lang="en-US" sz="1800" spc="-1" strike="noStrike">
                <a:latin typeface="Arial"/>
                <a:ea typeface="DejaVu Sans"/>
              </a:rPr>
              <a:t> decrements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r>
              <a:rPr b="1" lang="en-US" sz="1800" spc="-1" strike="noStrike">
                <a:solidFill>
                  <a:srgbClr val="7c4dff"/>
                </a:solidFill>
                <a:latin typeface="Arial"/>
                <a:ea typeface="DejaVu Sans"/>
              </a:rPr>
              <a:t>DECRBY</a:t>
            </a:r>
            <a:r>
              <a:rPr b="0" lang="en-US" sz="1800" spc="-1" strike="noStrike">
                <a:latin typeface="Arial"/>
                <a:ea typeface="DejaVu Sans"/>
              </a:rPr>
              <a:t> decrements the number stored at key by decrement value. If the key does not exist, it is set to 0 before performing the operation.</a:t>
            </a:r>
            <a:endParaRPr b="0" lang="en-IN" sz="1800" spc="-1" strike="noStrike">
              <a:latin typeface="Arial"/>
            </a:endParaRPr>
          </a:p>
        </p:txBody>
      </p:sp>
      <p:sp>
        <p:nvSpPr>
          <p:cNvPr id="198" name="CustomShape 3"/>
          <p:cNvSpPr/>
          <p:nvPr/>
        </p:nvSpPr>
        <p:spPr>
          <a:xfrm>
            <a:off x="152280" y="152280"/>
            <a:ext cx="1103040" cy="4557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99" name="CustomShape 4"/>
          <p:cNvSpPr/>
          <p:nvPr/>
        </p:nvSpPr>
        <p:spPr>
          <a:xfrm>
            <a:off x="1601280" y="2689560"/>
            <a:ext cx="898704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DECR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DECRBY key decrement</a:t>
            </a:r>
            <a:endParaRPr b="0" lang="en-IN" sz="2000" spc="-1" strike="noStrike">
              <a:latin typeface="Arial"/>
            </a:endParaRPr>
          </a:p>
        </p:txBody>
      </p:sp>
      <p:sp>
        <p:nvSpPr>
          <p:cNvPr id="200" name="CustomShape 5"/>
          <p:cNvSpPr/>
          <p:nvPr/>
        </p:nvSpPr>
        <p:spPr>
          <a:xfrm>
            <a:off x="1600200" y="3621600"/>
            <a:ext cx="8886240" cy="913320"/>
          </a:xfrm>
          <a:prstGeom prst="rect">
            <a:avLst/>
          </a:prstGeom>
          <a:noFill/>
          <a:ln>
            <a:noFill/>
          </a:ln>
        </p:spPr>
        <p:style>
          <a:lnRef idx="0"/>
          <a:fillRef idx="0"/>
          <a:effectRef idx="0"/>
          <a:fontRef idx="minor"/>
        </p:style>
        <p:txBody>
          <a:bodyPr lIns="90000" rIns="90000" tIns="45000" bIns="45000">
            <a:spAutoFit/>
          </a:bodyPr>
          <a:p>
            <a:pPr marL="285840" indent="-282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a:t>
            </a:r>
            <a:r>
              <a:rPr b="0" lang="en-IN" sz="1800" spc="-1" strike="noStrike">
                <a:solidFill>
                  <a:srgbClr val="ff5733"/>
                </a:solidFill>
                <a:latin typeface="Consolas"/>
                <a:ea typeface="SimSun"/>
              </a:rPr>
              <a:t> cnt</a:t>
            </a:r>
            <a:endParaRPr b="0" lang="en-IN" sz="1800" spc="-1" strike="noStrike">
              <a:latin typeface="Consolas"/>
            </a:endParaRPr>
          </a:p>
          <a:p>
            <a:pPr marL="285840" indent="-282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decrby cnt 2</a:t>
            </a:r>
            <a:endParaRPr b="0" lang="en-IN" sz="1800" spc="-1" strike="noStrike">
              <a:latin typeface="Consolas"/>
            </a:endParaRPr>
          </a:p>
        </p:txBody>
      </p:sp>
      <p:sp>
        <p:nvSpPr>
          <p:cNvPr id="201"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2" name="CustomShape 7"/>
          <p:cNvSpPr/>
          <p:nvPr/>
        </p:nvSpPr>
        <p:spPr>
          <a:xfrm>
            <a:off x="1584000" y="5106240"/>
            <a:ext cx="8852760" cy="777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85120">
              <a:lnSpc>
                <a:spcPct val="100000"/>
              </a:lnSpc>
              <a:buClr>
                <a:srgbClr val="666666"/>
              </a:buClr>
              <a:buFont typeface="Arial"/>
              <a:buChar char="•"/>
            </a:pPr>
            <a:r>
              <a:rPr b="0" lang="en-IN" sz="1800" spc="-1" strike="noStrike">
                <a:solidFill>
                  <a:srgbClr val="666666"/>
                </a:solidFill>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1365840" y="188640"/>
            <a:ext cx="9679320" cy="2192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5733"/>
                </a:solidFill>
                <a:latin typeface="Segoe Print"/>
                <a:ea typeface="DejaVu Sans"/>
              </a:rPr>
              <a:t>“</a:t>
            </a:r>
            <a:r>
              <a:rPr b="0" lang="en-US" sz="4000" spc="-1" strike="noStrike">
                <a:solidFill>
                  <a:srgbClr val="ff5733"/>
                </a:solidFill>
                <a:latin typeface="Segoe Print"/>
                <a:ea typeface="DejaVu Sans"/>
              </a:rPr>
              <a:t>Accept your past without regret, handle our present with confidence and face your future without fear.</a:t>
            </a:r>
            <a:r>
              <a:rPr b="0" lang="en-IN" sz="4000" spc="-1" strike="noStrike">
                <a:solidFill>
                  <a:srgbClr val="ff5733"/>
                </a:solidFill>
                <a:latin typeface="Segoe Print"/>
                <a:ea typeface="DejaVu Sans"/>
              </a:rPr>
              <a:t>”</a:t>
            </a:r>
            <a:endParaRPr b="0" lang="en-IN" sz="4000" spc="-1" strike="noStrike">
              <a:latin typeface="Arial"/>
            </a:endParaRPr>
          </a:p>
          <a:p>
            <a:pPr algn="r">
              <a:lnSpc>
                <a:spcPct val="100000"/>
              </a:lnSpc>
            </a:pPr>
            <a:r>
              <a:rPr b="0" lang="en-IN" sz="1800" spc="-1" strike="noStrike">
                <a:solidFill>
                  <a:srgbClr val="111111"/>
                </a:solidFill>
                <a:latin typeface="-apple-system"/>
                <a:ea typeface="DejaVu Sans"/>
              </a:rPr>
              <a:t>~ Dr. APJ. Abdul Kalam</a:t>
            </a:r>
            <a:endParaRPr b="0" lang="en-IN" sz="1800" spc="-1" strike="noStrike">
              <a:latin typeface="Arial"/>
            </a:endParaRPr>
          </a:p>
        </p:txBody>
      </p:sp>
      <p:pic>
        <p:nvPicPr>
          <p:cNvPr id="204" name="Picture 2" descr="http://www.bvctch.vn/vnt_upload/weblink/thks.jpg"/>
          <p:cNvPicPr/>
          <p:nvPr/>
        </p:nvPicPr>
        <p:blipFill>
          <a:blip r:embed="rId1"/>
          <a:stretch/>
        </p:blipFill>
        <p:spPr>
          <a:xfrm>
            <a:off x="4404600" y="2036160"/>
            <a:ext cx="3123000" cy="465984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Line 1"/>
          <p:cNvSpPr/>
          <p:nvPr/>
        </p:nvSpPr>
        <p:spPr>
          <a:xfrm>
            <a:off x="1523880" y="17524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99" name="CustomShape 2"/>
          <p:cNvSpPr/>
          <p:nvPr/>
        </p:nvSpPr>
        <p:spPr>
          <a:xfrm>
            <a:off x="1676520" y="2743200"/>
            <a:ext cx="8835480" cy="1064520"/>
          </a:xfrm>
          <a:prstGeom prst="rect">
            <a:avLst/>
          </a:prstGeom>
          <a:noFill/>
          <a:ln>
            <a:noFill/>
          </a:ln>
        </p:spPr>
        <p:style>
          <a:lnRef idx="0"/>
          <a:fillRef idx="0"/>
          <a:effectRef idx="0"/>
          <a:fontRef idx="minor"/>
        </p:style>
        <p:txBody>
          <a:bodyPr lIns="90000" rIns="90000" tIns="45000" bIns="45000">
            <a:spAutoFit/>
          </a:bodyPr>
          <a:p>
            <a:pPr marL="343080" indent="-33948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redis-server --protected-mode no   </a:t>
            </a:r>
            <a:r>
              <a:rPr b="0" lang="en-IN" sz="1400" spc="-1" strike="noStrike">
                <a:solidFill>
                  <a:srgbClr val="92d050"/>
                </a:solidFill>
                <a:latin typeface="Consolas"/>
                <a:ea typeface="Tahoma"/>
              </a:rPr>
              <a:t>//start server</a:t>
            </a:r>
            <a:endParaRPr b="0" lang="en-IN" sz="1400" spc="-1" strike="noStrike">
              <a:latin typeface="Arial"/>
            </a:endParaRPr>
          </a:p>
          <a:p>
            <a:pPr>
              <a:lnSpc>
                <a:spcPct val="100000"/>
              </a:lnSpc>
            </a:pPr>
            <a:endParaRPr b="0" lang="en-IN" sz="1400" spc="-1" strike="noStrike">
              <a:latin typeface="Arial"/>
            </a:endParaRPr>
          </a:p>
          <a:p>
            <a:pPr marL="343080" indent="-33948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–h 127.0.0.1 –p6379 –n 1 </a:t>
            </a:r>
            <a:r>
              <a:rPr b="0" lang="en-IN" sz="1400" spc="-1" strike="noStrike">
                <a:solidFill>
                  <a:srgbClr val="92d050"/>
                </a:solidFill>
                <a:latin typeface="Consolas"/>
                <a:ea typeface="Tahoma"/>
              </a:rPr>
              <a:t>//</a:t>
            </a:r>
            <a:r>
              <a:rPr b="0" lang="en-IN" sz="1400" spc="-1" strike="noStrike">
                <a:solidFill>
                  <a:srgbClr val="528693"/>
                </a:solidFill>
                <a:latin typeface="Consolas"/>
                <a:ea typeface="Tahoma"/>
              </a:rPr>
              <a:t> </a:t>
            </a:r>
            <a:r>
              <a:rPr b="0" lang="en-IN" sz="1400" spc="-1" strike="noStrike">
                <a:solidFill>
                  <a:srgbClr val="92d050"/>
                </a:solidFill>
                <a:latin typeface="Consolas"/>
                <a:ea typeface="Tahoma"/>
              </a:rPr>
              <a:t>redis-cli is the Redis command line interface</a:t>
            </a:r>
            <a:endParaRPr b="0" lang="en-IN" sz="1400" spc="-1" strike="noStrike">
              <a:latin typeface="Arial"/>
            </a:endParaRPr>
          </a:p>
        </p:txBody>
      </p:sp>
      <p:sp>
        <p:nvSpPr>
          <p:cNvPr id="100" name="CustomShape 3"/>
          <p:cNvSpPr/>
          <p:nvPr/>
        </p:nvSpPr>
        <p:spPr>
          <a:xfrm>
            <a:off x="1402200" y="2016000"/>
            <a:ext cx="6798600" cy="394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redis-cli -h host -p port –n dbIndexNumber</a:t>
            </a:r>
            <a:endParaRPr b="0" lang="en-IN" sz="2000" spc="-1" strike="noStrike">
              <a:latin typeface="Arial"/>
            </a:endParaRPr>
          </a:p>
        </p:txBody>
      </p:sp>
      <p:sp>
        <p:nvSpPr>
          <p:cNvPr id="101" name="CustomShape 4"/>
          <p:cNvSpPr/>
          <p:nvPr/>
        </p:nvSpPr>
        <p:spPr>
          <a:xfrm>
            <a:off x="1600200" y="762120"/>
            <a:ext cx="8988120" cy="6994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2000" spc="-1" strike="noStrike">
                <a:solidFill>
                  <a:srgbClr val="000000"/>
                </a:solidFill>
                <a:latin typeface="Arial"/>
                <a:ea typeface="DejaVu Sans"/>
              </a:rPr>
              <a:t>To run commands on Redis remote server, you need to connect to the server by the same client </a:t>
            </a:r>
            <a:r>
              <a:rPr b="1" lang="en-US" sz="2000" spc="-1" strike="noStrike">
                <a:solidFill>
                  <a:srgbClr val="000000"/>
                </a:solidFill>
                <a:latin typeface="Arial"/>
                <a:ea typeface="DejaVu Sans"/>
              </a:rPr>
              <a:t>redis-cli</a:t>
            </a:r>
            <a:endParaRPr b="0" lang="en-IN" sz="2000" spc="-1" strike="noStrike">
              <a:latin typeface="Arial"/>
            </a:endParaRPr>
          </a:p>
        </p:txBody>
      </p:sp>
      <p:sp>
        <p:nvSpPr>
          <p:cNvPr id="102" name="CustomShape 5"/>
          <p:cNvSpPr/>
          <p:nvPr/>
        </p:nvSpPr>
        <p:spPr>
          <a:xfrm>
            <a:off x="1523880" y="5067720"/>
            <a:ext cx="9140400" cy="791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r>
              <a:rPr b="0" lang="en-IN" sz="800" spc="-1" strike="noStrike">
                <a:solidFill>
                  <a:srgbClr val="000000"/>
                </a:solidFill>
                <a:latin typeface="Arial"/>
                <a:ea typeface="DejaVu Sans"/>
              </a:rPr>
              <a:t> </a:t>
            </a:r>
            <a:endParaRPr b="0" lang="en-IN" sz="800" spc="-1" strike="noStrike">
              <a:latin typeface="Arial"/>
            </a:endParaRPr>
          </a:p>
          <a:p>
            <a:pPr marL="285840" indent="-282240">
              <a:lnSpc>
                <a:spcPct val="100000"/>
              </a:lnSpc>
              <a:buClr>
                <a:srgbClr val="000000"/>
              </a:buClr>
              <a:buFont typeface="Arial"/>
              <a:buChar char="•"/>
            </a:pPr>
            <a:r>
              <a:rPr b="1" lang="en-IN" sz="1800" spc="-1" strike="noStrike">
                <a:solidFill>
                  <a:srgbClr val="000000"/>
                </a:solidFill>
                <a:latin typeface="Open Sans"/>
                <a:ea typeface="Open Sans"/>
              </a:rPr>
              <a:t>By default </a:t>
            </a:r>
            <a:r>
              <a:rPr b="0" lang="en-IN" sz="1800" spc="-1" strike="noStrike">
                <a:solidFill>
                  <a:srgbClr val="000000"/>
                </a:solidFill>
                <a:latin typeface="Open Sans"/>
                <a:ea typeface="Open Sans"/>
              </a:rPr>
              <a:t>redis-cli connects to the server at 127.0.0.1 port 6379</a:t>
            </a:r>
            <a:endParaRPr b="0" lang="en-IN" sz="1800" spc="-1" strike="noStrike">
              <a:latin typeface="Arial"/>
            </a:endParaRPr>
          </a:p>
        </p:txBody>
      </p:sp>
      <p:sp>
        <p:nvSpPr>
          <p:cNvPr id="103" name="CustomShape 6"/>
          <p:cNvSpPr/>
          <p:nvPr/>
        </p:nvSpPr>
        <p:spPr>
          <a:xfrm>
            <a:off x="1584000" y="4287960"/>
            <a:ext cx="8708760" cy="352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clear</a:t>
            </a:r>
            <a:endParaRPr b="0" lang="en-IN" sz="1800" spc="-1" strike="noStrike">
              <a:latin typeface="Arial"/>
            </a:endParaRPr>
          </a:p>
        </p:txBody>
      </p:sp>
      <p:sp>
        <p:nvSpPr>
          <p:cNvPr id="104" name="CustomShape 7"/>
          <p:cNvSpPr/>
          <p:nvPr/>
        </p:nvSpPr>
        <p:spPr>
          <a:xfrm>
            <a:off x="1523880" y="0"/>
            <a:ext cx="91425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Getting</a:t>
            </a:r>
            <a:r>
              <a:rPr b="0" lang="en-IN" sz="4000" spc="-1" strike="noStrike">
                <a:solidFill>
                  <a:srgbClr val="f7c120"/>
                </a:solidFill>
                <a:latin typeface="Times New Roman"/>
                <a:ea typeface="DejaVu Sans"/>
              </a:rPr>
              <a:t> </a:t>
            </a:r>
            <a:r>
              <a:rPr b="0" lang="en-IN" sz="4000" spc="-1" strike="noStrike">
                <a:solidFill>
                  <a:srgbClr val="f7c120"/>
                </a:solidFill>
                <a:latin typeface="Open Sans"/>
                <a:ea typeface="DejaVu Sans"/>
              </a:rPr>
              <a:t>Started</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1676520" y="2362320"/>
            <a:ext cx="883548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select</a:t>
            </a:r>
            <a:endParaRPr b="0" lang="en-IN" sz="7200" spc="-1" strike="noStrike">
              <a:latin typeface="Arial"/>
            </a:endParaRPr>
          </a:p>
        </p:txBody>
      </p:sp>
      <p:sp>
        <p:nvSpPr>
          <p:cNvPr id="106" name="CustomShape 2"/>
          <p:cNvSpPr/>
          <p:nvPr/>
        </p:nvSpPr>
        <p:spPr>
          <a:xfrm>
            <a:off x="1676520" y="3531600"/>
            <a:ext cx="883548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08" name="CustomShape 2"/>
          <p:cNvSpPr/>
          <p:nvPr/>
        </p:nvSpPr>
        <p:spPr>
          <a:xfrm>
            <a:off x="1523880" y="0"/>
            <a:ext cx="91404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select index</a:t>
            </a:r>
            <a:endParaRPr b="0" lang="en-IN" sz="4000" spc="-1" strike="noStrike">
              <a:latin typeface="Arial"/>
            </a:endParaRPr>
          </a:p>
        </p:txBody>
      </p:sp>
      <p:sp>
        <p:nvSpPr>
          <p:cNvPr id="109" name="CustomShape 3"/>
          <p:cNvSpPr/>
          <p:nvPr/>
        </p:nvSpPr>
        <p:spPr>
          <a:xfrm>
            <a:off x="1600200" y="762120"/>
            <a:ext cx="8988120" cy="639000"/>
          </a:xfrm>
          <a:prstGeom prst="rect">
            <a:avLst/>
          </a:prstGeom>
          <a:noFill/>
          <a:ln>
            <a:noFill/>
          </a:ln>
        </p:spPr>
        <p:style>
          <a:lnRef idx="0"/>
          <a:fillRef idx="0"/>
          <a:effectRef idx="0"/>
          <a:fontRef idx="minor"/>
        </p:style>
        <p:txBody>
          <a:bodyPr lIns="90000" rIns="90000" tIns="45000" bIns="45000">
            <a:spAutoFit/>
          </a:bodyPr>
          <a:p>
            <a:pPr algn="just"/>
            <a:r>
              <a:rPr b="1" lang="en-US" sz="1800" spc="-1" strike="noStrike">
                <a:solidFill>
                  <a:srgbClr val="7c4dff"/>
                </a:solidFill>
                <a:latin typeface="Arial"/>
                <a:ea typeface="DejaVu Sans"/>
              </a:rPr>
              <a:t>SELECT </a:t>
            </a:r>
            <a:r>
              <a:rPr b="0" lang="en-US" sz="1800" spc="-1" strike="noStrike">
                <a:solidFill>
                  <a:srgbClr val="000000"/>
                </a:solidFill>
                <a:latin typeface="Arial"/>
                <a:ea typeface="DejaVu Sans"/>
              </a:rPr>
              <a:t>select</a:t>
            </a:r>
            <a:r>
              <a:rPr b="0" lang="en-US" sz="1800" spc="-1" strike="noStrike">
                <a:solidFill>
                  <a:srgbClr val="000000"/>
                </a:solidFill>
                <a:latin typeface="Arial"/>
                <a:ea typeface="DejaVu Sans"/>
              </a:rPr>
              <a:t> the Redis logical database [from 0 - 15] having the specified zero-based numeric index. New connections always use the database 0.</a:t>
            </a:r>
            <a:endParaRPr b="0" lang="en-IN" sz="1800" spc="-1" strike="noStrike">
              <a:latin typeface="Arial"/>
            </a:endParaRPr>
          </a:p>
        </p:txBody>
      </p:sp>
      <p:sp>
        <p:nvSpPr>
          <p:cNvPr id="110" name="CustomShape 4"/>
          <p:cNvSpPr/>
          <p:nvPr/>
        </p:nvSpPr>
        <p:spPr>
          <a:xfrm>
            <a:off x="152280" y="152280"/>
            <a:ext cx="11030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11" name="CustomShape 5"/>
          <p:cNvSpPr/>
          <p:nvPr/>
        </p:nvSpPr>
        <p:spPr>
          <a:xfrm>
            <a:off x="1601280" y="2221560"/>
            <a:ext cx="898704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SELECT index</a:t>
            </a:r>
            <a:endParaRPr b="0" lang="en-IN" sz="2000" spc="-1" strike="noStrike">
              <a:latin typeface="Arial"/>
            </a:endParaRPr>
          </a:p>
        </p:txBody>
      </p:sp>
      <p:sp>
        <p:nvSpPr>
          <p:cNvPr id="112" name="CustomShape 6"/>
          <p:cNvSpPr/>
          <p:nvPr/>
        </p:nvSpPr>
        <p:spPr>
          <a:xfrm>
            <a:off x="1523880" y="2760480"/>
            <a:ext cx="9417240" cy="1736280"/>
          </a:xfrm>
          <a:prstGeom prst="rect">
            <a:avLst/>
          </a:prstGeom>
          <a:noFill/>
          <a:ln>
            <a:noFill/>
          </a:ln>
        </p:spPr>
        <p:style>
          <a:lnRef idx="0"/>
          <a:fillRef idx="0"/>
          <a:effectRef idx="0"/>
          <a:fontRef idx="minor"/>
        </p:style>
        <p:txBody>
          <a:bodyPr lIns="90000" rIns="90000" tIns="45000" bIns="45000">
            <a:spAutoFit/>
          </a:bodyPr>
          <a:p>
            <a:pPr marL="285840" indent="-282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2</a:t>
            </a:r>
            <a:endParaRPr b="0" lang="en-IN" sz="1800" spc="-1" strike="noStrike">
              <a:latin typeface="Consolas"/>
            </a:endParaRPr>
          </a:p>
          <a:p>
            <a:pPr marL="285840" indent="-28224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16  </a:t>
            </a:r>
            <a:r>
              <a:rPr b="0" lang="en-IN" sz="1600" spc="-1" strike="noStrike">
                <a:solidFill>
                  <a:srgbClr val="bbe33d"/>
                </a:solidFill>
                <a:latin typeface="Consolas"/>
                <a:ea typeface="SimSun"/>
              </a:rPr>
              <a:t>//(error) ERR DB index is out of range</a:t>
            </a:r>
            <a:endParaRPr b="0" lang="en-IN" sz="1600" spc="-1" strike="noStrike">
              <a:latin typeface="Consolas"/>
            </a:endParaRPr>
          </a:p>
          <a:p>
            <a:pPr marL="285840" indent="-28224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0</a:t>
            </a:r>
            <a:endParaRPr b="0" lang="en-IN" sz="1800" spc="-1" strike="noStrike">
              <a:latin typeface="Consolas"/>
            </a:endParaRPr>
          </a:p>
          <a:p>
            <a:pPr marL="285840" indent="-282240">
              <a:lnSpc>
                <a:spcPct val="150000"/>
              </a:lnSpc>
              <a:buClr>
                <a:srgbClr val="808080"/>
              </a:buClr>
              <a:buFont typeface="Arial"/>
              <a:buChar char="•"/>
            </a:pPr>
            <a:r>
              <a:rPr b="0" lang="en-IN" sz="1800" spc="-1" strike="noStrike">
                <a:solidFill>
                  <a:srgbClr val="808080"/>
                </a:solidFill>
                <a:latin typeface="Consolas"/>
                <a:ea typeface="SimSun"/>
              </a:rPr>
              <a:t>127.0.0.1:6379&gt;</a:t>
            </a:r>
            <a:endParaRPr b="0" lang="en-IN" sz="1800" spc="-1" strike="noStrike">
              <a:latin typeface="Consolas"/>
            </a:endParaRPr>
          </a:p>
        </p:txBody>
      </p:sp>
      <p:sp>
        <p:nvSpPr>
          <p:cNvPr id="113" name="CustomShape 7"/>
          <p:cNvSpPr/>
          <p:nvPr/>
        </p:nvSpPr>
        <p:spPr>
          <a:xfrm>
            <a:off x="1584000" y="5033520"/>
            <a:ext cx="8852760" cy="1013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12760">
              <a:lnSpc>
                <a:spcPct val="100000"/>
              </a:lnSpc>
              <a:buClr>
                <a:srgbClr val="000000"/>
              </a:buClr>
              <a:buSzPct val="45000"/>
              <a:buFont typeface="Wingdings" charset="2"/>
              <a:buChar char=""/>
            </a:pPr>
            <a:r>
              <a:rPr b="0" lang="en-IN" sz="1800" spc="-1" strike="noStrike">
                <a:solidFill>
                  <a:srgbClr val="666666"/>
                </a:solidFill>
                <a:latin typeface="Arial"/>
                <a:ea typeface="Open Sans"/>
              </a:rPr>
              <a:t>Different databases can have keys with the same name, and commands like </a:t>
            </a:r>
            <a:r>
              <a:rPr b="1" lang="en-IN" sz="1800" spc="-1" strike="noStrike">
                <a:solidFill>
                  <a:srgbClr val="666666"/>
                </a:solidFill>
                <a:latin typeface="Arial"/>
                <a:ea typeface="Open Sans"/>
              </a:rPr>
              <a:t>FLUSHDB</a:t>
            </a:r>
            <a:r>
              <a:rPr b="0" lang="en-IN" sz="1800" spc="-1" strike="noStrike">
                <a:solidFill>
                  <a:srgbClr val="666666"/>
                </a:solidFill>
                <a:latin typeface="Arial"/>
                <a:ea typeface="Open Sans"/>
              </a:rPr>
              <a:t>, </a:t>
            </a:r>
            <a:r>
              <a:rPr b="1" lang="en-IN" sz="1800" spc="-1" strike="noStrike">
                <a:solidFill>
                  <a:srgbClr val="666666"/>
                </a:solidFill>
                <a:latin typeface="Arial"/>
                <a:ea typeface="Open Sans"/>
              </a:rPr>
              <a:t>SWAPDB</a:t>
            </a:r>
            <a:r>
              <a:rPr b="0" lang="en-IN" sz="1800" spc="-1" strike="noStrike">
                <a:solidFill>
                  <a:srgbClr val="666666"/>
                </a:solidFill>
                <a:latin typeface="Arial"/>
                <a:ea typeface="Open Sans"/>
              </a:rPr>
              <a:t> or </a:t>
            </a:r>
            <a:r>
              <a:rPr b="1" lang="en-IN" sz="1800" spc="-1" strike="noStrike">
                <a:solidFill>
                  <a:srgbClr val="666666"/>
                </a:solidFill>
                <a:latin typeface="Arial"/>
                <a:ea typeface="Open Sans"/>
              </a:rPr>
              <a:t>RANDOMKEY</a:t>
            </a:r>
            <a:r>
              <a:rPr b="0" lang="en-IN" sz="1800" spc="-1" strike="noStrike">
                <a:solidFill>
                  <a:srgbClr val="666666"/>
                </a:solidFill>
                <a:latin typeface="Arial"/>
                <a:ea typeface="Open Sans"/>
              </a:rPr>
              <a:t> work on specific databases.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1676520" y="2362320"/>
            <a:ext cx="883548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redis strings</a:t>
            </a:r>
            <a:endParaRPr b="0" lang="en-IN" sz="7200" spc="-1" strike="noStrike">
              <a:latin typeface="Arial"/>
            </a:endParaRPr>
          </a:p>
        </p:txBody>
      </p:sp>
      <p:sp>
        <p:nvSpPr>
          <p:cNvPr id="115" name="CustomShape 2"/>
          <p:cNvSpPr/>
          <p:nvPr/>
        </p:nvSpPr>
        <p:spPr>
          <a:xfrm>
            <a:off x="1666800" y="609480"/>
            <a:ext cx="883548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116" name="CustomShape 3"/>
          <p:cNvSpPr/>
          <p:nvPr/>
        </p:nvSpPr>
        <p:spPr>
          <a:xfrm>
            <a:off x="1676520" y="3531600"/>
            <a:ext cx="8835480" cy="759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Redis strings commands are used for managing string values in Redis.</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1676520" y="2362320"/>
            <a:ext cx="883548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set key</a:t>
            </a:r>
            <a:endParaRPr b="0" lang="en-IN" sz="7200" spc="-1" strike="noStrike">
              <a:latin typeface="Arial"/>
            </a:endParaRPr>
          </a:p>
        </p:txBody>
      </p:sp>
      <p:sp>
        <p:nvSpPr>
          <p:cNvPr id="118" name="CustomShape 2"/>
          <p:cNvSpPr/>
          <p:nvPr/>
        </p:nvSpPr>
        <p:spPr>
          <a:xfrm>
            <a:off x="1676520" y="3531600"/>
            <a:ext cx="883548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0" name="CustomShape 2"/>
          <p:cNvSpPr/>
          <p:nvPr/>
        </p:nvSpPr>
        <p:spPr>
          <a:xfrm>
            <a:off x="1523880" y="0"/>
            <a:ext cx="91404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 key</a:t>
            </a:r>
            <a:endParaRPr b="0" lang="en-IN" sz="4000" spc="-1" strike="noStrike">
              <a:latin typeface="Arial"/>
            </a:endParaRPr>
          </a:p>
        </p:txBody>
      </p:sp>
      <p:sp>
        <p:nvSpPr>
          <p:cNvPr id="121" name="CustomShape 3"/>
          <p:cNvSpPr/>
          <p:nvPr/>
        </p:nvSpPr>
        <p:spPr>
          <a:xfrm>
            <a:off x="1600200" y="762120"/>
            <a:ext cx="8988120" cy="913320"/>
          </a:xfrm>
          <a:prstGeom prst="rect">
            <a:avLst/>
          </a:prstGeom>
          <a:noFill/>
          <a:ln>
            <a:noFill/>
          </a:ln>
        </p:spPr>
        <p:style>
          <a:lnRef idx="0"/>
          <a:fillRef idx="0"/>
          <a:effectRef idx="0"/>
          <a:fontRef idx="minor"/>
        </p:style>
        <p:txBody>
          <a:bodyPr lIns="90000" rIns="90000" tIns="45000" bIns="45000">
            <a:spAutoFit/>
          </a:bodyPr>
          <a:p>
            <a:pPr algn="just"/>
            <a:r>
              <a:rPr b="1" lang="en-US" sz="1800" spc="-1" strike="noStrike">
                <a:solidFill>
                  <a:srgbClr val="7c4dff"/>
                </a:solidFill>
                <a:latin typeface="Arial"/>
                <a:ea typeface="DejaVu Sans"/>
              </a:rPr>
              <a:t>SET</a:t>
            </a:r>
            <a:r>
              <a:rPr b="0" lang="en-IN" sz="1800" spc="-1" strike="noStrike">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b="0" lang="en-IN" sz="1800" spc="-1" strike="noStrike">
              <a:latin typeface="Arial"/>
            </a:endParaRPr>
          </a:p>
        </p:txBody>
      </p:sp>
      <p:sp>
        <p:nvSpPr>
          <p:cNvPr id="122" name="CustomShape 4"/>
          <p:cNvSpPr/>
          <p:nvPr/>
        </p:nvSpPr>
        <p:spPr>
          <a:xfrm>
            <a:off x="1523880" y="4272480"/>
            <a:ext cx="8886240" cy="2558520"/>
          </a:xfrm>
          <a:prstGeom prst="rect">
            <a:avLst/>
          </a:prstGeom>
          <a:noFill/>
          <a:ln>
            <a:noFill/>
          </a:ln>
        </p:spPr>
        <p:style>
          <a:lnRef idx="0"/>
          <a:fillRef idx="0"/>
          <a:effectRef idx="0"/>
          <a:fontRef idx="minor"/>
        </p:style>
        <p:txBody>
          <a:bodyPr lIns="90000" rIns="90000" tIns="45000" bIns="45000">
            <a:spAutoFit/>
          </a:bodyPr>
          <a:p>
            <a:pPr marL="285840" indent="-282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server:1 redis</a:t>
            </a:r>
            <a:endParaRPr b="0" lang="en-IN" sz="1800" spc="-1" strike="noStrike">
              <a:latin typeface="Arial"/>
            </a:endParaRPr>
          </a:p>
          <a:p>
            <a:pPr marL="285840" indent="-282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otp:1 455676 ex 100</a:t>
            </a:r>
            <a:endParaRPr b="0" lang="en-IN" sz="1800" spc="-1" strike="noStrike">
              <a:latin typeface="Arial"/>
            </a:endParaRPr>
          </a:p>
          <a:p>
            <a:pPr marL="285840" indent="-282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otp:2 236767 px 100</a:t>
            </a:r>
            <a:endParaRPr b="0" lang="en-IN" sz="1800" spc="-1" strike="noStrike">
              <a:latin typeface="Arial"/>
            </a:endParaRPr>
          </a:p>
          <a:p>
            <a:pPr marL="285840" indent="-282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"host name" stp5 nx</a:t>
            </a:r>
            <a:endParaRPr b="0" lang="en-IN" sz="1800" spc="-1" strike="noStrike">
              <a:latin typeface="Arial"/>
            </a:endParaRPr>
          </a:p>
          <a:p>
            <a:pPr marL="285840" indent="-28224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set user:1 "saleel" xx</a:t>
            </a:r>
            <a:endParaRPr b="0" lang="en-IN" sz="1800" spc="-1" strike="noStrike">
              <a:latin typeface="Arial"/>
            </a:endParaRPr>
          </a:p>
          <a:p>
            <a:pPr marL="285840" indent="-2822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a:t>
            </a:r>
            <a:endParaRPr b="0" lang="en-IN" sz="1800" spc="-1" strike="noStrike">
              <a:latin typeface="Arial"/>
            </a:endParaRPr>
          </a:p>
        </p:txBody>
      </p:sp>
      <p:graphicFrame>
        <p:nvGraphicFramePr>
          <p:cNvPr id="123" name="Table 5"/>
          <p:cNvGraphicFramePr/>
          <p:nvPr/>
        </p:nvGraphicFramePr>
        <p:xfrm>
          <a:off x="1523880" y="2793240"/>
          <a:ext cx="9067320" cy="1482840"/>
        </p:xfrm>
        <a:graphic>
          <a:graphicData uri="http://schemas.openxmlformats.org/drawingml/2006/table">
            <a:tbl>
              <a:tblPr/>
              <a:tblGrid>
                <a:gridCol w="2565720"/>
                <a:gridCol w="6501960"/>
              </a:tblGrid>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EX 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PX milliseconds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milliseconds.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NX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does not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XX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4" name="CustomShape 6"/>
          <p:cNvSpPr/>
          <p:nvPr/>
        </p:nvSpPr>
        <p:spPr>
          <a:xfrm>
            <a:off x="1601280" y="2221560"/>
            <a:ext cx="898704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SET key value [EX seconds] [PX milliseconds] [NX|XX]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1676520" y="2362320"/>
            <a:ext cx="8835480" cy="2284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setex key &amp; setnx key</a:t>
            </a:r>
            <a:endParaRPr b="0" lang="en-IN" sz="7200" spc="-1" strike="noStrike">
              <a:latin typeface="Arial"/>
            </a:endParaRPr>
          </a:p>
        </p:txBody>
      </p:sp>
      <p:sp>
        <p:nvSpPr>
          <p:cNvPr id="126" name="CustomShape 2"/>
          <p:cNvSpPr/>
          <p:nvPr/>
        </p:nvSpPr>
        <p:spPr>
          <a:xfrm>
            <a:off x="1676520" y="4719600"/>
            <a:ext cx="883548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11565</TotalTime>
  <Application>LibreOffice/6.4.7.2$Linux_X86_64 LibreOffice_project/40$Build-2</Application>
  <Words>1227</Words>
  <Paragraphs>148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2001-07-06T15:43:27Z</dcterms:created>
  <dc:creator>Zahid Aslam</dc:creator>
  <dc:description/>
  <cp:keywords>HTTP programming tags</cp:keywords>
  <dc:language>en-IN</dc:language>
  <cp:lastModifiedBy/>
  <cp:lastPrinted>1601-01-01T00:00:00Z</cp:lastPrinted>
  <dcterms:modified xsi:type="dcterms:W3CDTF">2021-04-28T10:48:43Z</dcterms:modified>
  <cp:revision>1998</cp:revision>
  <dc:subject>HTML Programming</dc:subject>
  <dc:title>HTML [Hyper Text Markup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23</vt:i4>
  </property>
  <property fmtid="{D5CDD505-2E9C-101B-9397-08002B2CF9AE}" pid="12" name="category">
    <vt:lpwstr>HTML Programming</vt:lpwstr>
  </property>
</Properties>
</file>