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27"/>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584" r:id="rId52"/>
    <p:sldId id="1585" r:id="rId53"/>
    <p:sldId id="1284" r:id="rId54"/>
    <p:sldId id="1285" r:id="rId55"/>
    <p:sldId id="1334" r:id="rId56"/>
    <p:sldId id="1351" r:id="rId57"/>
    <p:sldId id="1335" r:id="rId58"/>
    <p:sldId id="1282" r:id="rId59"/>
    <p:sldId id="1283" r:id="rId60"/>
    <p:sldId id="1228" r:id="rId61"/>
    <p:sldId id="1229" r:id="rId62"/>
    <p:sldId id="1171" r:id="rId63"/>
    <p:sldId id="1172" r:id="rId64"/>
    <p:sldId id="1167" r:id="rId65"/>
    <p:sldId id="1168" r:id="rId66"/>
    <p:sldId id="1142" r:id="rId67"/>
    <p:sldId id="1143" r:id="rId68"/>
    <p:sldId id="1144" r:id="rId69"/>
    <p:sldId id="1350" r:id="rId70"/>
    <p:sldId id="1603" r:id="rId71"/>
    <p:sldId id="1606" r:id="rId72"/>
    <p:sldId id="1407" r:id="rId73"/>
    <p:sldId id="1340" r:id="rId74"/>
    <p:sldId id="1156" r:id="rId75"/>
    <p:sldId id="1145" r:id="rId76"/>
    <p:sldId id="1146" r:id="rId77"/>
    <p:sldId id="1147" r:id="rId78"/>
    <p:sldId id="1148" r:id="rId79"/>
    <p:sldId id="1149" r:id="rId80"/>
    <p:sldId id="1150" r:id="rId81"/>
    <p:sldId id="1151" r:id="rId82"/>
    <p:sldId id="1152" r:id="rId83"/>
    <p:sldId id="1153" r:id="rId84"/>
    <p:sldId id="1226" r:id="rId85"/>
    <p:sldId id="1227" r:id="rId86"/>
    <p:sldId id="1161" r:id="rId87"/>
    <p:sldId id="1162" r:id="rId88"/>
    <p:sldId id="1154" r:id="rId89"/>
    <p:sldId id="1155" r:id="rId90"/>
    <p:sldId id="1191" r:id="rId91"/>
    <p:sldId id="1192" r:id="rId92"/>
    <p:sldId id="1179" r:id="rId93"/>
    <p:sldId id="1180" r:id="rId94"/>
    <p:sldId id="1183" r:id="rId95"/>
    <p:sldId id="1618" r:id="rId96"/>
    <p:sldId id="1184" r:id="rId97"/>
    <p:sldId id="1413" r:id="rId98"/>
    <p:sldId id="1414" r:id="rId99"/>
    <p:sldId id="1415" r:id="rId100"/>
    <p:sldId id="1416" r:id="rId101"/>
    <p:sldId id="1417" r:id="rId102"/>
    <p:sldId id="1420" r:id="rId103"/>
    <p:sldId id="1421" r:id="rId104"/>
    <p:sldId id="1332" r:id="rId105"/>
    <p:sldId id="1333" r:id="rId106"/>
    <p:sldId id="1193" r:id="rId107"/>
    <p:sldId id="1194" r:id="rId108"/>
    <p:sldId id="1223" r:id="rId109"/>
    <p:sldId id="1224" r:id="rId110"/>
    <p:sldId id="1277" r:id="rId111"/>
    <p:sldId id="1330" r:id="rId112"/>
    <p:sldId id="1328" r:id="rId113"/>
    <p:sldId id="1331" r:id="rId114"/>
    <p:sldId id="1329" r:id="rId115"/>
    <p:sldId id="1410" r:id="rId116"/>
    <p:sldId id="1412" r:id="rId117"/>
    <p:sldId id="1607" r:id="rId118"/>
    <p:sldId id="1608" r:id="rId119"/>
    <p:sldId id="1609" r:id="rId120"/>
    <p:sldId id="1610" r:id="rId121"/>
    <p:sldId id="1611" r:id="rId122"/>
    <p:sldId id="1612" r:id="rId123"/>
    <p:sldId id="1613" r:id="rId124"/>
    <p:sldId id="1614" r:id="rId125"/>
    <p:sldId id="1185" r:id="rId126"/>
    <p:sldId id="1186" r:id="rId127"/>
    <p:sldId id="1187" r:id="rId128"/>
    <p:sldId id="1188" r:id="rId129"/>
    <p:sldId id="1234" r:id="rId130"/>
    <p:sldId id="1235" r:id="rId131"/>
    <p:sldId id="1275" r:id="rId132"/>
    <p:sldId id="1276" r:id="rId133"/>
    <p:sldId id="1336" r:id="rId134"/>
    <p:sldId id="1337" r:id="rId135"/>
    <p:sldId id="1418" r:id="rId136"/>
    <p:sldId id="1419" r:id="rId137"/>
    <p:sldId id="1310" r:id="rId138"/>
    <p:sldId id="1311" r:id="rId139"/>
    <p:sldId id="1273" r:id="rId140"/>
    <p:sldId id="1274" r:id="rId141"/>
    <p:sldId id="1173" r:id="rId142"/>
    <p:sldId id="1174" r:id="rId143"/>
    <p:sldId id="1308" r:id="rId144"/>
    <p:sldId id="1309" r:id="rId145"/>
    <p:sldId id="1200" r:id="rId146"/>
    <p:sldId id="1099" r:id="rId147"/>
    <p:sldId id="1594" r:id="rId148"/>
    <p:sldId id="1595" r:id="rId149"/>
    <p:sldId id="1256" r:id="rId150"/>
    <p:sldId id="1257" r:id="rId151"/>
    <p:sldId id="1258" r:id="rId152"/>
    <p:sldId id="1259" r:id="rId153"/>
    <p:sldId id="1348" r:id="rId154"/>
    <p:sldId id="1349" r:id="rId155"/>
    <p:sldId id="1326" r:id="rId156"/>
    <p:sldId id="1327" r:id="rId157"/>
    <p:sldId id="1322" r:id="rId158"/>
    <p:sldId id="1323" r:id="rId159"/>
    <p:sldId id="1533" r:id="rId160"/>
    <p:sldId id="1534" r:id="rId161"/>
    <p:sldId id="1324" r:id="rId162"/>
    <p:sldId id="1325" r:id="rId163"/>
    <p:sldId id="1267" r:id="rId164"/>
    <p:sldId id="1268" r:id="rId165"/>
    <p:sldId id="1260" r:id="rId166"/>
    <p:sldId id="1261" r:id="rId167"/>
    <p:sldId id="1262" r:id="rId168"/>
    <p:sldId id="1263" r:id="rId169"/>
    <p:sldId id="1264" r:id="rId170"/>
    <p:sldId id="1406" r:id="rId171"/>
    <p:sldId id="1411" r:id="rId172"/>
    <p:sldId id="1341" r:id="rId173"/>
    <p:sldId id="1342" r:id="rId174"/>
    <p:sldId id="1265" r:id="rId175"/>
    <p:sldId id="1266" r:id="rId176"/>
    <p:sldId id="1216" r:id="rId177"/>
    <p:sldId id="1092" r:id="rId178"/>
    <p:sldId id="1251" r:id="rId179"/>
    <p:sldId id="1252" r:id="rId180"/>
    <p:sldId id="1269" r:id="rId181"/>
    <p:sldId id="1270" r:id="rId182"/>
    <p:sldId id="1596" r:id="rId183"/>
    <p:sldId id="1597" r:id="rId184"/>
    <p:sldId id="1271" r:id="rId185"/>
    <p:sldId id="1272" r:id="rId186"/>
    <p:sldId id="1219" r:id="rId187"/>
    <p:sldId id="1204" r:id="rId188"/>
    <p:sldId id="1338" r:id="rId189"/>
    <p:sldId id="1339" r:id="rId190"/>
    <p:sldId id="1346" r:id="rId191"/>
    <p:sldId id="1347" r:id="rId192"/>
    <p:sldId id="1528" r:id="rId193"/>
    <p:sldId id="1529" r:id="rId194"/>
    <p:sldId id="1530" r:id="rId195"/>
    <p:sldId id="1531" r:id="rId196"/>
    <p:sldId id="1590" r:id="rId197"/>
    <p:sldId id="1591" r:id="rId198"/>
    <p:sldId id="1592" r:id="rId199"/>
    <p:sldId id="1593" r:id="rId200"/>
    <p:sldId id="1408" r:id="rId201"/>
    <p:sldId id="1409" r:id="rId202"/>
    <p:sldId id="1605" r:id="rId203"/>
    <p:sldId id="1315" r:id="rId204"/>
    <p:sldId id="1535" r:id="rId205"/>
    <p:sldId id="1532" r:id="rId206"/>
    <p:sldId id="1316" r:id="rId207"/>
    <p:sldId id="1318" r:id="rId208"/>
    <p:sldId id="1292" r:id="rId209"/>
    <p:sldId id="1301" r:id="rId210"/>
    <p:sldId id="1302" r:id="rId211"/>
    <p:sldId id="1294" r:id="rId212"/>
    <p:sldId id="1293" r:id="rId213"/>
    <p:sldId id="1295" r:id="rId214"/>
    <p:sldId id="1296" r:id="rId215"/>
    <p:sldId id="1297" r:id="rId216"/>
    <p:sldId id="1303" r:id="rId217"/>
    <p:sldId id="1304" r:id="rId218"/>
    <p:sldId id="954" r:id="rId219"/>
    <p:sldId id="1307" r:id="rId220"/>
    <p:sldId id="1359" r:id="rId221"/>
    <p:sldId id="1360" r:id="rId222"/>
    <p:sldId id="1364" r:id="rId223"/>
    <p:sldId id="1363" r:id="rId224"/>
    <p:sldId id="788" r:id="rId225"/>
    <p:sldId id="1499" r:id="rId226"/>
    <p:sldId id="1422" r:id="rId227"/>
    <p:sldId id="1514" r:id="rId228"/>
    <p:sldId id="1516" r:id="rId229"/>
    <p:sldId id="1519" r:id="rId230"/>
    <p:sldId id="1515" r:id="rId231"/>
    <p:sldId id="1518" r:id="rId232"/>
    <p:sldId id="1423" r:id="rId233"/>
    <p:sldId id="1436" r:id="rId234"/>
    <p:sldId id="1437" r:id="rId235"/>
    <p:sldId id="1424" r:id="rId236"/>
    <p:sldId id="1441" r:id="rId237"/>
    <p:sldId id="1442" r:id="rId238"/>
    <p:sldId id="1520" r:id="rId239"/>
    <p:sldId id="1443" r:id="rId240"/>
    <p:sldId id="1444" r:id="rId241"/>
    <p:sldId id="1445" r:id="rId242"/>
    <p:sldId id="1446" r:id="rId243"/>
    <p:sldId id="1447" r:id="rId244"/>
    <p:sldId id="1521" r:id="rId245"/>
    <p:sldId id="1426" r:id="rId246"/>
    <p:sldId id="1438" r:id="rId247"/>
    <p:sldId id="1439" r:id="rId248"/>
    <p:sldId id="1448" r:id="rId249"/>
    <p:sldId id="1449" r:id="rId250"/>
    <p:sldId id="1450" r:id="rId251"/>
    <p:sldId id="1522" r:id="rId252"/>
    <p:sldId id="1440" r:id="rId253"/>
    <p:sldId id="1455" r:id="rId254"/>
    <p:sldId id="1456" r:id="rId255"/>
    <p:sldId id="1523" r:id="rId256"/>
    <p:sldId id="1524" r:id="rId257"/>
    <p:sldId id="1525" r:id="rId258"/>
    <p:sldId id="1526" r:id="rId259"/>
    <p:sldId id="1527" r:id="rId260"/>
    <p:sldId id="1500" r:id="rId261"/>
    <p:sldId id="1620" r:id="rId262"/>
    <p:sldId id="1457" r:id="rId263"/>
    <p:sldId id="1498" r:id="rId264"/>
    <p:sldId id="1474" r:id="rId265"/>
    <p:sldId id="1475" r:id="rId266"/>
    <p:sldId id="1476" r:id="rId267"/>
    <p:sldId id="1477" r:id="rId268"/>
    <p:sldId id="1478" r:id="rId269"/>
    <p:sldId id="1479" r:id="rId270"/>
    <p:sldId id="1501" r:id="rId271"/>
    <p:sldId id="1513" r:id="rId272"/>
    <p:sldId id="1623" r:id="rId273"/>
    <p:sldId id="1621" r:id="rId274"/>
    <p:sldId id="1622" r:id="rId275"/>
    <p:sldId id="1502" r:id="rId276"/>
    <p:sldId id="1539" r:id="rId277"/>
    <p:sldId id="1503" r:id="rId278"/>
    <p:sldId id="1568" r:id="rId279"/>
    <p:sldId id="1600" r:id="rId280"/>
    <p:sldId id="1601" r:id="rId281"/>
    <p:sldId id="1602" r:id="rId282"/>
    <p:sldId id="1586" r:id="rId283"/>
    <p:sldId id="1587" r:id="rId284"/>
    <p:sldId id="1588" r:id="rId285"/>
    <p:sldId id="1505" r:id="rId286"/>
    <p:sldId id="1617" r:id="rId287"/>
    <p:sldId id="1616" r:id="rId288"/>
    <p:sldId id="1537" r:id="rId289"/>
    <p:sldId id="1550" r:id="rId290"/>
    <p:sldId id="1538" r:id="rId291"/>
    <p:sldId id="1506" r:id="rId292"/>
    <p:sldId id="1583" r:id="rId293"/>
    <p:sldId id="1579" r:id="rId294"/>
    <p:sldId id="1615" r:id="rId295"/>
    <p:sldId id="1598" r:id="rId296"/>
    <p:sldId id="1589" r:id="rId297"/>
    <p:sldId id="1536" r:id="rId298"/>
    <p:sldId id="1604" r:id="rId299"/>
    <p:sldId id="1508" r:id="rId300"/>
    <p:sldId id="1581" r:id="rId301"/>
    <p:sldId id="1582" r:id="rId302"/>
    <p:sldId id="1577" r:id="rId303"/>
    <p:sldId id="1580" r:id="rId304"/>
    <p:sldId id="1564" r:id="rId305"/>
    <p:sldId id="1563" r:id="rId306"/>
    <p:sldId id="1540" r:id="rId307"/>
    <p:sldId id="1567" r:id="rId308"/>
    <p:sldId id="1541" r:id="rId309"/>
    <p:sldId id="1619" r:id="rId310"/>
    <p:sldId id="1562" r:id="rId311"/>
    <p:sldId id="1565" r:id="rId312"/>
    <p:sldId id="1569" r:id="rId313"/>
    <p:sldId id="1575" r:id="rId314"/>
    <p:sldId id="1576" r:id="rId315"/>
    <p:sldId id="1566" r:id="rId316"/>
    <p:sldId id="1552" r:id="rId317"/>
    <p:sldId id="1553" r:id="rId318"/>
    <p:sldId id="1578" r:id="rId319"/>
    <p:sldId id="1570" r:id="rId320"/>
    <p:sldId id="1599" r:id="rId321"/>
    <p:sldId id="1571" r:id="rId322"/>
    <p:sldId id="1572" r:id="rId323"/>
    <p:sldId id="1573" r:id="rId324"/>
    <p:sldId id="1574" r:id="rId325"/>
    <p:sldId id="1087" r:id="rId3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9428"/>
    <a:srgbClr val="B7AC19"/>
    <a:srgbClr val="D2CD03"/>
    <a:srgbClr val="8C8312"/>
    <a:srgbClr val="BAAE18"/>
    <a:srgbClr val="D80E95"/>
    <a:srgbClr val="000066"/>
    <a:srgbClr val="FF0066"/>
    <a:srgbClr val="610F51"/>
    <a:srgbClr val="0A03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75" d="100"/>
          <a:sy n="75" d="100"/>
        </p:scale>
        <p:origin x="874" y="82"/>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327" Type="http://schemas.openxmlformats.org/officeDocument/2006/relationships/notesMaster" Target="notesMasters/notesMaster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commentAuthors" Target="commentAuthors.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presProps" Target="presProps.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viewProps" Target="viewProps.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theme" Target="theme/theme1.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tableStyles" Target="tableStyles.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162" Type="http://schemas.openxmlformats.org/officeDocument/2006/relationships/slide" Target="slides/slide161.xml"/><Relationship Id="rId218" Type="http://schemas.openxmlformats.org/officeDocument/2006/relationships/slide" Target="slides/slide2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18-11-2024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52</a:t>
            </a:fld>
            <a:endParaRPr lang="en-IN"/>
          </a:p>
        </p:txBody>
      </p:sp>
    </p:spTree>
    <p:extLst>
      <p:ext uri="{BB962C8B-B14F-4D97-AF65-F5344CB8AC3E}">
        <p14:creationId xmlns:p14="http://schemas.microsoft.com/office/powerpoint/2010/main" val="3735579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68</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69</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168</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271</a:t>
            </a:fld>
            <a:endParaRPr lang="en-IN"/>
          </a:p>
        </p:txBody>
      </p:sp>
    </p:spTree>
    <p:extLst>
      <p:ext uri="{BB962C8B-B14F-4D97-AF65-F5344CB8AC3E}">
        <p14:creationId xmlns:p14="http://schemas.microsoft.com/office/powerpoint/2010/main" val="1691245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289</a:t>
            </a:fld>
            <a:endParaRPr lang="en-IN"/>
          </a:p>
        </p:txBody>
      </p:sp>
    </p:spTree>
    <p:extLst>
      <p:ext uri="{BB962C8B-B14F-4D97-AF65-F5344CB8AC3E}">
        <p14:creationId xmlns:p14="http://schemas.microsoft.com/office/powerpoint/2010/main" val="716614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314</a:t>
            </a:fld>
            <a:endParaRPr lang="en-IN"/>
          </a:p>
        </p:txBody>
      </p:sp>
    </p:spTree>
    <p:extLst>
      <p:ext uri="{BB962C8B-B14F-4D97-AF65-F5344CB8AC3E}">
        <p14:creationId xmlns:p14="http://schemas.microsoft.com/office/powerpoint/2010/main" val="805376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11/18/2024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11/18/2024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11/18/2024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11/18/2024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2" Type="http://schemas.openxmlformats.org/officeDocument/2006/relationships/hyperlink" Target="https://www.geeksforgeeks.org/javascript-for-of-loop/" TargetMode="External"/><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4" y="5733256"/>
            <a:ext cx="11809312" cy="965842"/>
          </a:xfrm>
          <a:prstGeom prst="rect">
            <a:avLst/>
          </a:prstGeom>
          <a:noFill/>
        </p:spPr>
        <p:txBody>
          <a:bodyPr wrap="square">
            <a:spAutoFit/>
          </a:bodyPr>
          <a:lstStyle/>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i="0" dirty="0">
                <a:solidFill>
                  <a:srgbClr val="061621"/>
                </a:solidFill>
                <a:effectLst/>
                <a:latin typeface="Source Code Pro" panose="020B0509030403020204" pitchFamily="49" charset="0"/>
              </a:rPr>
              <a:t>, </a:t>
            </a:r>
            <a:r>
              <a:rPr lang="en-IN" sz="2000" i="0" dirty="0">
                <a:solidFill>
                  <a:srgbClr val="12824D"/>
                </a:solidFill>
                <a:effectLst/>
                <a:latin typeface="Source Code Pro" panose="020B0509030403020204" pitchFamily="49" charset="0"/>
              </a:rPr>
              <a:t>"notepad++"</a:t>
            </a:r>
            <a:r>
              <a:rPr lang="en-IN" sz="2000" b="0" i="0" dirty="0">
                <a:solidFill>
                  <a:srgbClr val="061621"/>
                </a:solidFill>
                <a:effectLst/>
                <a:latin typeface="Source Code Pro" panose="020B0509030403020204" pitchFamily="49" charset="0"/>
              </a:rPr>
              <a:t>)</a:t>
            </a:r>
          </a:p>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b="0" i="0" dirty="0">
                <a:solidFill>
                  <a:srgbClr val="061621"/>
                </a:solidFill>
                <a:effectLst/>
                <a:latin typeface="Source Code Pro" panose="020B0509030403020204" pitchFamily="49" charset="0"/>
              </a:rPr>
              <a:t>, </a:t>
            </a:r>
            <a:r>
              <a:rPr lang="en-IN" sz="2000" b="0" i="0" dirty="0">
                <a:solidFill>
                  <a:srgbClr val="016EE9"/>
                </a:solidFill>
                <a:effectLst/>
                <a:latin typeface="Source Code Pro" panose="020B0509030403020204" pitchFamily="49" charset="0"/>
              </a:rPr>
              <a:t>null</a:t>
            </a:r>
            <a:r>
              <a:rPr lang="en-IN" sz="2000" b="0" i="0" dirty="0">
                <a:solidFill>
                  <a:srgbClr val="061621"/>
                </a:solidFill>
                <a:effectLst/>
                <a:latin typeface="Source Code Pro" panose="020B0509030403020204" pitchFamily="49" charset="0"/>
              </a:rPr>
              <a:t>)</a:t>
            </a:r>
            <a:endParaRPr lang="en-IN" sz="2000" dirty="0"/>
          </a:p>
        </p:txBody>
      </p:sp>
      <p:pic>
        <p:nvPicPr>
          <p:cNvPr id="1026" name="Picture 2" descr="MongoDB University Passes 1 Million ...">
            <a:extLst>
              <a:ext uri="{FF2B5EF4-FFF2-40B4-BE49-F238E27FC236}">
                <a16:creationId xmlns:a16="http://schemas.microsoft.com/office/drawing/2014/main" id="{E0976BA4-8124-2310-DECE-6637589AF1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44" y="332656"/>
            <a:ext cx="3509983" cy="18455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198C119-5E15-D38B-7739-ACC11DEB55CE}"/>
              </a:ext>
            </a:extLst>
          </p:cNvPr>
          <p:cNvSpPr txBox="1"/>
          <p:nvPr/>
        </p:nvSpPr>
        <p:spPr>
          <a:xfrm>
            <a:off x="181440" y="2708920"/>
            <a:ext cx="5400600"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51049E"/>
                </a:solidFill>
                <a:latin typeface="Consolas" panose="020B0609020204030204" pitchFamily="49" charset="0"/>
                <a:cs typeface="Segoe UI" panose="020B0502040204020203" pitchFamily="34" charset="0"/>
              </a:rPr>
              <a:t>sudo apt install build-essential</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F4386843-D9BC-D1D5-1A7C-A86397F71E80}"/>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Tree>
    <p:extLst>
      <p:ext uri="{BB962C8B-B14F-4D97-AF65-F5344CB8AC3E}">
        <p14:creationId xmlns:p14="http://schemas.microsoft.com/office/powerpoint/2010/main" val="239094895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a:t>
            </a:r>
            <a:r>
              <a:rPr lang="en-IN" dirty="0">
                <a:solidFill>
                  <a:schemeClr val="accent5"/>
                </a:solidFill>
                <a:latin typeface="Consolas" panose="020B0609020204030204" pitchFamily="49" charset="0"/>
              </a:rPr>
              <a:t>&gt;</a:t>
            </a:r>
            <a:r>
              <a:rPr lang="en-IN" dirty="0">
                <a:latin typeface="Consolas" panose="020B0609020204030204" pitchFamily="49" charset="0"/>
              </a:rPr>
              <a:t> </a:t>
            </a:r>
            <a:r>
              <a:rPr lang="en-IN" dirty="0">
                <a:solidFill>
                  <a:srgbClr val="994646"/>
                </a:solidFill>
                <a:latin typeface="Consolas" panose="020B0609020204030204" pitchFamily="49" charset="0"/>
              </a:rPr>
              <a:t>10</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ea typeface="Source Code Pro" panose="020B0509030403020204" pitchFamily="49" charset="0"/>
              </a:rPr>
              <a:t>.movie.</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rPr>
              <a:t>.abc.</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a:t>
            </a:r>
            <a:r>
              <a:rPr lang="en-IN" dirty="0">
                <a:solidFill>
                  <a:schemeClr val="accent5"/>
                </a:solidFill>
                <a:latin typeface="Consolas" panose="020B0609020204030204" pitchFamily="49" charset="0"/>
              </a:rPr>
              <a:t>+</a:t>
            </a:r>
            <a:r>
              <a:rPr lang="en-IN" dirty="0">
                <a:latin typeface="Consolas" panose="020B0609020204030204" pitchFamily="49" charset="0"/>
              </a:rPr>
              <a:t>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1;</a:t>
            </a:r>
          </a:p>
          <a:p>
            <a:r>
              <a:rPr lang="en-IN" dirty="0">
                <a:latin typeface="Consolas" panose="020B060902020403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rPr>
              <a:t>.books.</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a:t>
            </a:r>
            <a:r>
              <a:rPr lang="en-IN" dirty="0">
                <a:solidFill>
                  <a:schemeClr val="accent5"/>
                </a:solidFill>
                <a:latin typeface="Consolas" panose="020B0609020204030204" pitchFamily="49" charset="0"/>
              </a:rPr>
              <a:t>==</a:t>
            </a:r>
            <a:r>
              <a:rPr lang="en-IN" dirty="0">
                <a:latin typeface="Consolas" panose="020B0609020204030204" pitchFamily="49" charset="0"/>
              </a:rPr>
              <a:t>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rPr>
              <a:t>variable</a:t>
            </a:r>
            <a:r>
              <a:rPr lang="en-IN" dirty="0">
                <a:latin typeface="Source Code Pro" panose="020B0509030403020204" pitchFamily="49" charset="0"/>
                <a:ea typeface="Source Code Pro" panose="020B0509030403020204" pitchFamily="49" charset="0"/>
              </a:rPr>
              <a:t> === null)</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Null Test</a:t>
            </a:r>
          </a:p>
        </p:txBody>
      </p:sp>
    </p:spTree>
    <p:extLst>
      <p:ext uri="{BB962C8B-B14F-4D97-AF65-F5344CB8AC3E}">
        <p14:creationId xmlns:p14="http://schemas.microsoft.com/office/powerpoint/2010/main" val="282257778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Empty String Test</a:t>
            </a:r>
          </a:p>
        </p:txBody>
      </p:sp>
    </p:spTree>
    <p:extLst>
      <p:ext uri="{BB962C8B-B14F-4D97-AF65-F5344CB8AC3E}">
        <p14:creationId xmlns:p14="http://schemas.microsoft.com/office/powerpoint/2010/main" val="271116349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5078313"/>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or --</a:t>
            </a:r>
          </a:p>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Undefined Test</a:t>
            </a:r>
          </a:p>
        </p:txBody>
      </p:sp>
    </p:spTree>
    <p:extLst>
      <p:ext uri="{BB962C8B-B14F-4D97-AF65-F5344CB8AC3E}">
        <p14:creationId xmlns:p14="http://schemas.microsoft.com/office/powerpoint/2010/main" val="2880936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false)</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False Test</a:t>
            </a:r>
          </a:p>
        </p:txBody>
      </p:sp>
    </p:spTree>
    <p:extLst>
      <p:ext uri="{BB962C8B-B14F-4D97-AF65-F5344CB8AC3E}">
        <p14:creationId xmlns:p14="http://schemas.microsoft.com/office/powerpoint/2010/main" val="357341889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0)</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Zero Test</a:t>
            </a:r>
          </a:p>
        </p:txBody>
      </p:sp>
    </p:spTree>
    <p:extLst>
      <p:ext uri="{BB962C8B-B14F-4D97-AF65-F5344CB8AC3E}">
        <p14:creationId xmlns:p14="http://schemas.microsoft.com/office/powerpoint/2010/main" val="249301198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335360" y="1412776"/>
            <a:ext cx="11377264" cy="5078313"/>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(typeof variable == 'number' &amp;&amp; !parseFloat(variable) &amp;&amp; variable !== 0)</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or --</a:t>
            </a:r>
          </a:p>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(isNaN(variable))</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NaN Test</a:t>
            </a:r>
          </a:p>
        </p:txBody>
      </p:sp>
    </p:spTree>
    <p:extLst>
      <p:ext uri="{BB962C8B-B14F-4D97-AF65-F5344CB8AC3E}">
        <p14:creationId xmlns:p14="http://schemas.microsoft.com/office/powerpoint/2010/main" val="318899055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Enter image description here">
            <a:extLst>
              <a:ext uri="{FF2B5EF4-FFF2-40B4-BE49-F238E27FC236}">
                <a16:creationId xmlns:a16="http://schemas.microsoft.com/office/drawing/2014/main" id="{66406769-5960-20A9-A325-EF248F1CF3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8B2490E-E6FF-F071-4A66-1D98564E8CA9}"/>
              </a:ext>
            </a:extLst>
          </p:cNvPr>
          <p:cNvSpPr txBox="1"/>
          <p:nvPr/>
        </p:nvSpPr>
        <p:spPr>
          <a:xfrm>
            <a:off x="119336" y="0"/>
            <a:ext cx="1140056" cy="523220"/>
          </a:xfrm>
          <a:prstGeom prst="rect">
            <a:avLst/>
          </a:prstGeom>
          <a:noFill/>
        </p:spPr>
        <p:txBody>
          <a:bodyPr wrap="none" rtlCol="0">
            <a:spAutoFit/>
          </a:bodyPr>
          <a:lstStyle/>
          <a:p>
            <a:r>
              <a:rPr lang="en-US" sz="2800" dirty="0">
                <a:solidFill>
                  <a:srgbClr val="C00000"/>
                </a:solidFill>
              </a:rPr>
              <a:t>x == y</a:t>
            </a:r>
            <a:endParaRPr lang="en-IN" sz="2800" dirty="0">
              <a:solidFill>
                <a:srgbClr val="C00000"/>
              </a:solidFill>
            </a:endParaRPr>
          </a:p>
        </p:txBody>
      </p:sp>
    </p:spTree>
    <p:extLst>
      <p:ext uri="{BB962C8B-B14F-4D97-AF65-F5344CB8AC3E}">
        <p14:creationId xmlns:p14="http://schemas.microsoft.com/office/powerpoint/2010/main" val="156506630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nter image description here">
            <a:extLst>
              <a:ext uri="{FF2B5EF4-FFF2-40B4-BE49-F238E27FC236}">
                <a16:creationId xmlns:a16="http://schemas.microsoft.com/office/drawing/2014/main" id="{C720F348-7052-673F-3DC0-E55D8179E9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3A34E2D-1940-2303-C761-83CA6785894D}"/>
              </a:ext>
            </a:extLst>
          </p:cNvPr>
          <p:cNvSpPr txBox="1"/>
          <p:nvPr/>
        </p:nvSpPr>
        <p:spPr>
          <a:xfrm>
            <a:off x="119336" y="0"/>
            <a:ext cx="1350050" cy="523220"/>
          </a:xfrm>
          <a:prstGeom prst="rect">
            <a:avLst/>
          </a:prstGeom>
          <a:noFill/>
        </p:spPr>
        <p:txBody>
          <a:bodyPr wrap="none" rtlCol="0">
            <a:spAutoFit/>
          </a:bodyPr>
          <a:lstStyle/>
          <a:p>
            <a:r>
              <a:rPr lang="en-US" sz="2800" dirty="0">
                <a:solidFill>
                  <a:srgbClr val="C00000"/>
                </a:solidFill>
              </a:rPr>
              <a:t>x === y</a:t>
            </a:r>
            <a:endParaRPr lang="en-IN" sz="2800" dirty="0">
              <a:solidFill>
                <a:srgbClr val="C00000"/>
              </a:solidFill>
            </a:endParaRPr>
          </a:p>
        </p:txBody>
      </p:sp>
    </p:spTree>
    <p:extLst>
      <p:ext uri="{BB962C8B-B14F-4D97-AF65-F5344CB8AC3E}">
        <p14:creationId xmlns:p14="http://schemas.microsoft.com/office/powerpoint/2010/main" val="115008851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 </a:t>
            </a:r>
          </a:p>
          <a:p>
            <a:r>
              <a:rPr lang="en-IN" dirty="0"/>
              <a:t>db.collection.updateMany()</a:t>
            </a:r>
            <a:endParaRPr lang="en-US" dirty="0"/>
          </a:p>
          <a:p>
            <a:endParaRPr lang="en-US" dirty="0"/>
          </a:p>
        </p:txBody>
      </p:sp>
      <p:sp>
        <p:nvSpPr>
          <p:cNvPr id="3" name="Rectangle 2"/>
          <p:cNvSpPr/>
          <p:nvPr/>
        </p:nvSpPr>
        <p:spPr>
          <a:xfrm>
            <a:off x="1127448" y="3861048"/>
            <a:ext cx="9937104" cy="738664"/>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a:p>
            <a:endParaRPr lang="en-US" sz="6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
        <p:nvSpPr>
          <p:cNvPr id="5" name="Rectangle 4">
            <a:extLst>
              <a:ext uri="{FF2B5EF4-FFF2-40B4-BE49-F238E27FC236}">
                <a16:creationId xmlns:a16="http://schemas.microsoft.com/office/drawing/2014/main" id="{76135792-3FDE-9B9E-68B7-77642255BBB0}"/>
              </a:ext>
            </a:extLst>
          </p:cNvPr>
          <p:cNvSpPr/>
          <p:nvPr/>
        </p:nvSpPr>
        <p:spPr>
          <a:xfrm>
            <a:off x="299356" y="220320"/>
            <a:ext cx="11593288" cy="1569660"/>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9194197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160043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p>
          <a:p>
            <a:endParaRPr lang="en-US" sz="400" dirty="0"/>
          </a:p>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a:p>
            <a:endParaRPr lang="en-IN" dirty="0"/>
          </a:p>
        </p:txBody>
      </p:sp>
      <p:sp>
        <p:nvSpPr>
          <p:cNvPr id="8" name="Rectangle 7"/>
          <p:cNvSpPr/>
          <p:nvPr/>
        </p:nvSpPr>
        <p:spPr>
          <a:xfrm>
            <a:off x="1524000" y="2276872"/>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3501008"/>
            <a:ext cx="9708248" cy="369332"/>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658360"/>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
        <p:nvSpPr>
          <p:cNvPr id="2" name="Rectangle 1">
            <a:extLst>
              <a:ext uri="{FF2B5EF4-FFF2-40B4-BE49-F238E27FC236}">
                <a16:creationId xmlns:a16="http://schemas.microsoft.com/office/drawing/2014/main" id="{8FC9925A-6D02-C14B-3716-FE4274F4E8A1}"/>
              </a:ext>
            </a:extLst>
          </p:cNvPr>
          <p:cNvSpPr/>
          <p:nvPr/>
        </p:nvSpPr>
        <p:spPr>
          <a:xfrm>
            <a:off x="1524000" y="2843644"/>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Tree>
    <p:extLst>
      <p:ext uri="{BB962C8B-B14F-4D97-AF65-F5344CB8AC3E}">
        <p14:creationId xmlns:p14="http://schemas.microsoft.com/office/powerpoint/2010/main" val="391652235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&lt;amount1&gt;,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&lt;amount2&gt;, ... } }</a:t>
            </a:r>
          </a:p>
        </p:txBody>
      </p:sp>
      <p:sp>
        <p:nvSpPr>
          <p:cNvPr id="9" name="Rectangle 8"/>
          <p:cNvSpPr/>
          <p:nvPr/>
        </p:nvSpPr>
        <p:spPr>
          <a:xfrm>
            <a:off x="551384" y="3635732"/>
            <a:ext cx="1116124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111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TextBox 2">
            <a:extLst>
              <a:ext uri="{FF2B5EF4-FFF2-40B4-BE49-F238E27FC236}">
                <a16:creationId xmlns:a16="http://schemas.microsoft.com/office/drawing/2014/main" id="{8864978C-BEFD-A29F-0A2D-81DA2AE5A5CF}"/>
              </a:ext>
            </a:extLst>
          </p:cNvPr>
          <p:cNvSpPr txBox="1"/>
          <p:nvPr/>
        </p:nvSpPr>
        <p:spPr>
          <a:xfrm>
            <a:off x="1524000" y="2204864"/>
            <a:ext cx="8994812" cy="923330"/>
          </a:xfrm>
          <a:prstGeom prst="rect">
            <a:avLst/>
          </a:prstGeom>
          <a:noFill/>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a:p>
            <a:endParaRPr lang="en-IN" dirty="0"/>
          </a:p>
        </p:txBody>
      </p:sp>
    </p:spTree>
    <p:extLst>
      <p:ext uri="{BB962C8B-B14F-4D97-AF65-F5344CB8AC3E}">
        <p14:creationId xmlns:p14="http://schemas.microsoft.com/office/powerpoint/2010/main" val="218024606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175432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a:p>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field3</a:t>
            </a:r>
            <a:r>
              <a:rPr lang="en-US" dirty="0">
                <a:solidFill>
                  <a:srgbClr val="061621"/>
                </a:solidFill>
                <a:latin typeface="Source Code Pro" panose="020B0509030403020204" pitchFamily="49" charset="0"/>
                <a:ea typeface="Source Code Pro" panose="020B0509030403020204" pitchFamily="49" charset="0"/>
              </a:rPr>
              <a:t>&gt;, ...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Rectangle 8"/>
          <p:cNvSpPr/>
          <p:nvPr/>
        </p:nvSpPr>
        <p:spPr>
          <a:xfrm>
            <a:off x="119336" y="3905180"/>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TextBox 2">
            <a:extLst>
              <a:ext uri="{FF2B5EF4-FFF2-40B4-BE49-F238E27FC236}">
                <a16:creationId xmlns:a16="http://schemas.microsoft.com/office/drawing/2014/main" id="{2C11FAA7-AB50-B8BE-5249-254596CF0218}"/>
              </a:ext>
            </a:extLst>
          </p:cNvPr>
          <p:cNvSpPr txBox="1"/>
          <p:nvPr/>
        </p:nvSpPr>
        <p:spPr>
          <a:xfrm>
            <a:off x="119336" y="5602962"/>
            <a:ext cx="11485276"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x: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'name’, 'sal'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61365847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986494"/>
            <a:ext cx="11449272" cy="375487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operator removes all instances of the specified values from an existing array. Unlike 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that removes elements by specifying a query,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removes elements that match the listed values.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263352" y="769347"/>
            <a:ext cx="11665296" cy="2000548"/>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119336" y="2976041"/>
            <a:ext cx="11881320" cy="3693319"/>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p:txBody>
      </p:sp>
      <p:sp>
        <p:nvSpPr>
          <p:cNvPr id="3" name="Rectangle 2">
            <a:extLst>
              <a:ext uri="{FF2B5EF4-FFF2-40B4-BE49-F238E27FC236}">
                <a16:creationId xmlns:a16="http://schemas.microsoft.com/office/drawing/2014/main" id="{1903F20C-278C-EDEC-C964-D0CC94BEC47E}"/>
              </a:ext>
            </a:extLst>
          </p:cNvPr>
          <p:cNvSpPr/>
          <p:nvPr/>
        </p:nvSpPr>
        <p:spPr>
          <a:xfrm>
            <a:off x="263352" y="769347"/>
            <a:ext cx="11665296" cy="2000548"/>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
        <p:nvSpPr>
          <p:cNvPr id="4" name="Rectangle 3">
            <a:extLst>
              <a:ext uri="{FF2B5EF4-FFF2-40B4-BE49-F238E27FC236}">
                <a16:creationId xmlns:a16="http://schemas.microsoft.com/office/drawing/2014/main" id="{AF4C4D19-8424-FD59-E1E9-E1041272A5E7}"/>
              </a:ext>
            </a:extLst>
          </p:cNvPr>
          <p:cNvSpPr/>
          <p:nvPr/>
        </p:nvSpPr>
        <p:spPr>
          <a:xfrm>
            <a:off x="1676400" y="292931"/>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5" name="Rectangle 4">
            <a:extLst>
              <a:ext uri="{FF2B5EF4-FFF2-40B4-BE49-F238E27FC236}">
                <a16:creationId xmlns:a16="http://schemas.microsoft.com/office/drawing/2014/main" id="{749B8AE5-88E8-521C-3036-7C9AAB15E580}"/>
              </a:ext>
            </a:extLst>
          </p:cNvPr>
          <p:cNvSpPr/>
          <p:nvPr/>
        </p:nvSpPr>
        <p:spPr>
          <a:xfrm>
            <a:off x="1676400" y="83006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p:txBody>
      </p:sp>
      <p:sp>
        <p:nvSpPr>
          <p:cNvPr id="6" name="Rectangle 5">
            <a:extLst>
              <a:ext uri="{FF2B5EF4-FFF2-40B4-BE49-F238E27FC236}">
                <a16:creationId xmlns:a16="http://schemas.microsoft.com/office/drawing/2014/main" id="{BEF9BAD8-5D03-F2E1-DD12-5C34940BC589}"/>
              </a:ext>
            </a:extLst>
          </p:cNvPr>
          <p:cNvSpPr/>
          <p:nvPr/>
        </p:nvSpPr>
        <p:spPr>
          <a:xfrm>
            <a:off x="1676400" y="1291444"/>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Tree>
    <p:extLst>
      <p:ext uri="{BB962C8B-B14F-4D97-AF65-F5344CB8AC3E}">
        <p14:creationId xmlns:p14="http://schemas.microsoft.com/office/powerpoint/2010/main" val="426282101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a:t>
            </a:r>
            <a:r>
              <a:rPr lang="en-US" dirty="0">
                <a:solidFill>
                  <a:srgbClr val="0070C0"/>
                </a:solidFill>
                <a:latin typeface="Source Code Pro" panose="020B0509030403020204" pitchFamily="49" charset="0"/>
                <a:ea typeface="Source Code Pro" panose="020B0509030403020204" pitchFamily="49" charset="0"/>
              </a:rPr>
              <a:t>options</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10" name="TextBox 9">
            <a:extLst>
              <a:ext uri="{FF2B5EF4-FFF2-40B4-BE49-F238E27FC236}">
                <a16:creationId xmlns:a16="http://schemas.microsoft.com/office/drawing/2014/main" id="{C6C6EE8C-64DF-8F0A-635D-FEF72239F00C}"/>
              </a:ext>
            </a:extLst>
          </p:cNvPr>
          <p:cNvSpPr txBox="1"/>
          <p:nvPr/>
        </p:nvSpPr>
        <p:spPr>
          <a:xfrm>
            <a:off x="119336" y="2467040"/>
            <a:ext cx="11809312" cy="2277547"/>
          </a:xfrm>
          <a:prstGeom prst="rect">
            <a:avLst/>
          </a:prstGeom>
          <a:noFill/>
        </p:spPr>
        <p:txBody>
          <a:bodyPr wrap="square">
            <a:spAutoFit/>
          </a:bodyPr>
          <a:lstStyle/>
          <a:p>
            <a:r>
              <a:rPr lang="en-IN" sz="2000" dirty="0">
                <a:solidFill>
                  <a:srgbClr val="0070C0"/>
                </a:solidFill>
                <a:latin typeface="Source Code Pro" panose="020B0509030403020204" pitchFamily="49" charset="0"/>
                <a:ea typeface="Source Code Pro" panose="020B0509030403020204" pitchFamily="49" charset="0"/>
              </a:rPr>
              <a:t>Options</a:t>
            </a:r>
            <a:endParaRPr lang="en-IN" dirty="0">
              <a:solidFill>
                <a:srgbClr val="0070C0"/>
              </a:solidFill>
              <a:latin typeface="Source Code Pro" panose="020B0509030403020204" pitchFamily="49" charset="0"/>
              <a:ea typeface="Source Code Pro" panose="020B0509030403020204" pitchFamily="49" charset="0"/>
            </a:endParaRPr>
          </a:p>
          <a:p>
            <a:endParaRPr lang="en-IN" sz="400"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returnDocument : string </a:t>
            </a:r>
            <a:r>
              <a:rPr lang="en-IN" dirty="0">
                <a:latin typeface="Source Code Pro" panose="020B0509030403020204" pitchFamily="49" charset="0"/>
                <a:ea typeface="Source Code Pro" panose="020B0509030403020204" pitchFamily="49" charset="0"/>
              </a:rPr>
              <a:t>– [ Optional. Starting, returnDocument is an alternative for</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"before"</a:t>
            </a:r>
            <a:r>
              <a:rPr lang="en-IN" dirty="0">
                <a:latin typeface="Source Code Pro" panose="020B0509030403020204" pitchFamily="49" charset="0"/>
                <a:ea typeface="Source Code Pro" panose="020B0509030403020204" pitchFamily="49" charset="0"/>
              </a:rPr>
              <a:t> returns the original document. </a:t>
            </a:r>
          </a:p>
          <a:p>
            <a:pPr marL="28575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"after"</a:t>
            </a:r>
            <a:r>
              <a:rPr lang="en-IN" dirty="0">
                <a:latin typeface="Source Code Pro" panose="020B0509030403020204" pitchFamily="49" charset="0"/>
                <a:ea typeface="Source Code Pro" panose="020B0509030403020204" pitchFamily="49" charset="0"/>
              </a:rPr>
              <a:t> returns the updated document. ]</a:t>
            </a:r>
          </a:p>
          <a:p>
            <a:endParaRPr lang="en-IN"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returnNewDocument : boolean </a:t>
            </a:r>
            <a:r>
              <a:rPr lang="en-IN" dirty="0">
                <a:latin typeface="Source Code Pro" panose="020B0509030403020204" pitchFamily="49" charset="0"/>
                <a:ea typeface="Source Code Pro" panose="020B0509030403020204" pitchFamily="49" charset="0"/>
              </a:rPr>
              <a:t>– [ Optional. When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returns the updated document instead of the original document. Defaults to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p>
        </p:txBody>
      </p:sp>
      <p:sp>
        <p:nvSpPr>
          <p:cNvPr id="14" name="TextBox 13">
            <a:extLst>
              <a:ext uri="{FF2B5EF4-FFF2-40B4-BE49-F238E27FC236}">
                <a16:creationId xmlns:a16="http://schemas.microsoft.com/office/drawing/2014/main" id="{10650961-6689-9AD0-1A10-959441B4E797}"/>
              </a:ext>
            </a:extLst>
          </p:cNvPr>
          <p:cNvSpPr txBox="1"/>
          <p:nvPr/>
        </p:nvSpPr>
        <p:spPr>
          <a:xfrm>
            <a:off x="407368" y="5910371"/>
            <a:ext cx="11449272"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rgbClr val="D83713"/>
                </a:solidFill>
                <a:latin typeface="Palatino Linotype" panose="02040502050505030304" pitchFamily="18" charset="0"/>
              </a:rPr>
              <a:t>returnNewDocument</a:t>
            </a:r>
            <a:r>
              <a:rPr lang="en-IN" dirty="0">
                <a:latin typeface="Source Code Pro" panose="020B0509030403020204" pitchFamily="49" charset="0"/>
                <a:ea typeface="Source Code Pro" panose="020B0509030403020204" pitchFamily="49" charset="0"/>
              </a:rPr>
              <a:t>. If both options are set, returnDocument takes precedence.</a:t>
            </a:r>
          </a:p>
        </p:txBody>
      </p:sp>
    </p:spTree>
    <p:extLst>
      <p:ext uri="{BB962C8B-B14F-4D97-AF65-F5344CB8AC3E}">
        <p14:creationId xmlns:p14="http://schemas.microsoft.com/office/powerpoint/2010/main" val="361365847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5800" y="2911665"/>
            <a:ext cx="7426664" cy="382970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single/multiple document(s) from a collection.</a:t>
            </a:r>
          </a:p>
        </p:txBody>
      </p:sp>
    </p:spTree>
    <p:extLst>
      <p:ext uri="{BB962C8B-B14F-4D97-AF65-F5344CB8AC3E}">
        <p14:creationId xmlns:p14="http://schemas.microsoft.com/office/powerpoint/2010/main" val="3719896549"/>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1002057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06896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395135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842068736"/>
              </p:ext>
            </p:extLst>
          </p:nvPr>
        </p:nvGraphicFramePr>
        <p:xfrm>
          <a:off x="119334" y="1392560"/>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
        <p:nvSpPr>
          <p:cNvPr id="9" name="Rectangle 8">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10" name="Rectangle 9"/>
          <p:cNvSpPr/>
          <p:nvPr/>
        </p:nvSpPr>
        <p:spPr>
          <a:xfrm>
            <a:off x="191344" y="4958297"/>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a:t>
            </a:r>
            <a:r>
              <a:rPr lang="en-US" dirty="0">
                <a:solidFill>
                  <a:srgbClr val="4D0AF4"/>
                </a:solidFill>
                <a:latin typeface="Source Code Pro" panose="020B0509030403020204" pitchFamily="49" charset="0"/>
                <a:ea typeface="Source Code Pro" panose="020B0509030403020204" pitchFamily="49" charset="0"/>
              </a:rPr>
              <a:t>stage1</a:t>
            </a:r>
            <a:r>
              <a:rPr lang="en-US" dirty="0">
                <a:solidFill>
                  <a:srgbClr val="061621"/>
                </a:solidFill>
                <a:latin typeface="Source Code Pro" panose="020B0509030403020204" pitchFamily="49" charset="0"/>
                <a:ea typeface="Source Code Pro" panose="020B0509030403020204" pitchFamily="49" charset="0"/>
              </a:rPr>
              <a:t>&gt; }, { &lt;</a:t>
            </a:r>
            <a:r>
              <a:rPr lang="en-US" dirty="0">
                <a:solidFill>
                  <a:srgbClr val="4D0AF4"/>
                </a:solidFill>
                <a:latin typeface="Source Code Pro" panose="020B0509030403020204" pitchFamily="49" charset="0"/>
                <a:ea typeface="Source Code Pro" panose="020B0509030403020204" pitchFamily="49" charset="0"/>
              </a:rPr>
              <a:t>stage2</a:t>
            </a:r>
            <a:r>
              <a:rPr lang="en-US" dirty="0">
                <a:solidFill>
                  <a:srgbClr val="061621"/>
                </a:solidFill>
                <a:latin typeface="Source Code Pro" panose="020B0509030403020204" pitchFamily="49" charset="0"/>
                <a:ea typeface="Source Code Pro" panose="020B0509030403020204" pitchFamily="49" charset="0"/>
              </a:rPr>
              <a:t>&gt; }, ..., { &lt;</a:t>
            </a:r>
            <a:r>
              <a:rPr lang="en-US" dirty="0">
                <a:solidFill>
                  <a:srgbClr val="4D0AF4"/>
                </a:solidFill>
                <a:latin typeface="Source Code Pro" panose="020B0509030403020204" pitchFamily="49" charset="0"/>
                <a:ea typeface="Source Code Pro" panose="020B0509030403020204" pitchFamily="49" charset="0"/>
              </a:rPr>
              <a:t>stageN</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11" name="Rectangle 10"/>
          <p:cNvSpPr/>
          <p:nvPr/>
        </p:nvSpPr>
        <p:spPr>
          <a:xfrm>
            <a:off x="191344" y="5579948"/>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32001028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61246" y="2061801"/>
            <a:ext cx="1931098" cy="430887"/>
          </a:xfrm>
          <a:prstGeom prst="rect">
            <a:avLst/>
          </a:prstGeom>
        </p:spPr>
        <p:txBody>
          <a:bodyPr wrap="square">
            <a:spAutoFit/>
          </a:bodyPr>
          <a:lstStyle/>
          <a:p>
            <a:r>
              <a:rPr lang="en-US" sz="2200" dirty="0">
                <a:latin typeface="Source Code Pro" panose="020B0509030403020204" pitchFamily="49" charset="0"/>
                <a:ea typeface="Source Code Pro" panose="020B0509030403020204" pitchFamily="49" charset="0"/>
                <a:cs typeface="Calibri" panose="020F0502020204030204" pitchFamily="34" charset="0"/>
              </a:rPr>
              <a:t>"</a:t>
            </a:r>
            <a:r>
              <a:rPr lang="en-US" sz="2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2200" dirty="0">
                <a:latin typeface="Source Code Pro" panose="020B0509030403020204" pitchFamily="49" charset="0"/>
                <a:ea typeface="Source Code Pro" panose="020B0509030403020204" pitchFamily="49" charset="0"/>
                <a:cs typeface="Calibri" panose="020F0502020204030204" pitchFamily="34" charset="0"/>
              </a:rPr>
              <a:t>&lt;</a:t>
            </a:r>
            <a:r>
              <a:rPr lang="en-US" sz="2200" dirty="0">
                <a:solidFill>
                  <a:srgbClr val="12824D"/>
                </a:solidFill>
                <a:highlight>
                  <a:srgbClr val="F9FBFA"/>
                </a:highlight>
                <a:latin typeface="Source Code Pro" panose="020B0509030403020204" pitchFamily="49" charset="0"/>
              </a:rPr>
              <a:t>field</a:t>
            </a:r>
            <a:r>
              <a:rPr lang="en-US" sz="2200"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13" name="Table 12"/>
          <p:cNvGraphicFramePr>
            <a:graphicFrameLocks noGrp="1"/>
          </p:cNvGraphicFramePr>
          <p:nvPr>
            <p:extLst>
              <p:ext uri="{D42A27DB-BD31-4B8C-83A1-F6EECF244321}">
                <p14:modId xmlns:p14="http://schemas.microsoft.com/office/powerpoint/2010/main" val="566904578"/>
              </p:ext>
            </p:extLst>
          </p:nvPr>
        </p:nvGraphicFramePr>
        <p:xfrm>
          <a:off x="119334" y="3871312"/>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$documents</a:t>
            </a:r>
            <a:endParaRPr lang="en-US" dirty="0"/>
          </a:p>
        </p:txBody>
      </p:sp>
      <p:sp>
        <p:nvSpPr>
          <p:cNvPr id="3" name="Rectangle 2"/>
          <p:cNvSpPr/>
          <p:nvPr/>
        </p:nvSpPr>
        <p:spPr>
          <a:xfrm>
            <a:off x="1943100" y="2895600"/>
            <a:ext cx="85725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literal documents from input values.</a:t>
            </a:r>
          </a:p>
        </p:txBody>
      </p:sp>
    </p:spTree>
    <p:extLst>
      <p:ext uri="{BB962C8B-B14F-4D97-AF65-F5344CB8AC3E}">
        <p14:creationId xmlns:p14="http://schemas.microsoft.com/office/powerpoint/2010/main" val="261337680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$documents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ea typeface="Source Code Pro" panose="020B0509030403020204" pitchFamily="49" charset="0"/>
              </a:rPr>
              <a:t>$documents</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1</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2</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3</a:t>
            </a:r>
            <a:r>
              <a:rPr lang="en-IN" dirty="0">
                <a:solidFill>
                  <a:srgbClr val="001E2B"/>
                </a:solidFill>
                <a:latin typeface="Source Code Pro" panose="020B0509030403020204"/>
              </a:rPr>
              <a:t> }, ... ] }</a:t>
            </a:r>
            <a:endParaRPr lang="en-IN" dirty="0">
              <a:latin typeface="Source Code Pro" panose="020B0509030403020204"/>
            </a:endParaRPr>
          </a:p>
        </p:txBody>
      </p:sp>
      <p:sp>
        <p:nvSpPr>
          <p:cNvPr id="8" name="Rectangle 7"/>
          <p:cNvSpPr/>
          <p:nvPr/>
        </p:nvSpPr>
        <p:spPr>
          <a:xfrm>
            <a:off x="551384" y="2568588"/>
            <a:ext cx="11449272" cy="1754326"/>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$documents</a:t>
            </a:r>
            <a:r>
              <a:rPr lang="en-IN" dirty="0">
                <a:latin typeface="Source Code Pro" panose="020B0509030403020204"/>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1001</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1002</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1003</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90072460"/>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313932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41294507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TextBox 4">
            <a:extLst>
              <a:ext uri="{FF2B5EF4-FFF2-40B4-BE49-F238E27FC236}">
                <a16:creationId xmlns:a16="http://schemas.microsoft.com/office/drawing/2014/main" id="{A213EC39-0BC0-930C-8C5D-73CCECF1AB91}"/>
              </a:ext>
            </a:extLst>
          </p:cNvPr>
          <p:cNvSpPr txBox="1"/>
          <p:nvPr/>
        </p:nvSpPr>
        <p:spPr>
          <a:xfrm>
            <a:off x="227348" y="4797152"/>
            <a:ext cx="11737304" cy="1846659"/>
          </a:xfrm>
          <a:prstGeom prst="rect">
            <a:avLst/>
          </a:prstGeom>
          <a:noFill/>
          <a:ln w="38100">
            <a:solidFill>
              <a:srgbClr val="9C7506"/>
            </a:solidFill>
          </a:ln>
        </p:spPr>
        <p:txBody>
          <a:bodyPr wrap="square">
            <a:spAutoFit/>
          </a:bodyPr>
          <a:lstStyle/>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&gt; - Specifies the inclusion of a field. Non-zero integers are also treated as true.</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_id: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suppression of the _id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&lt;expression&gt; - Adds a new field or resets the value of an existing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exclusion of a field.</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1136793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191344" y="2643423"/>
            <a:ext cx="11809312" cy="221599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49451649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$unset</a:t>
            </a:r>
            <a:r>
              <a:rPr lang="en-IN" b="0" i="0" dirty="0">
                <a:solidFill>
                  <a:srgbClr val="001E2B"/>
                </a:solidFill>
                <a:effectLst/>
                <a:highlight>
                  <a:srgbClr val="F9FBFA"/>
                </a:highlight>
                <a:latin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"&lt;field&gt;" </a:t>
            </a:r>
            <a:r>
              <a:rPr lang="en-IN" b="0" i="0" dirty="0">
                <a:solidFill>
                  <a:srgbClr val="001E2B"/>
                </a:solidFill>
                <a:effectLst/>
                <a:highlight>
                  <a:srgbClr val="F9FBFA"/>
                </a:highlight>
                <a:latin typeface="Source Code Pro" panose="020B0509030403020204" pitchFamily="49" charset="0"/>
              </a:rPr>
              <a:t>}</a:t>
            </a:r>
            <a:endParaRPr lang="en-IN" dirty="0">
              <a:solidFill>
                <a:srgbClr val="061621"/>
              </a:solidFill>
              <a:latin typeface="Source Code Pro" panose="020B0509030403020204" pitchFamily="49" charset="0"/>
              <a:ea typeface="Source Code Pro" panose="020B0509030403020204" pitchFamily="49" charset="0"/>
            </a:endParaRP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&gt;", "&lt;</a:t>
            </a:r>
            <a:r>
              <a:rPr lang="en-IN" dirty="0">
                <a:solidFill>
                  <a:srgbClr val="12824D"/>
                </a:solidFill>
                <a:highlight>
                  <a:srgbClr val="F9FBFA"/>
                </a:highlight>
                <a:latin typeface="Source Code Pro" panose="020B0509030403020204" pitchFamily="49" charset="0"/>
              </a:rPr>
              <a:t>field2</a:t>
            </a:r>
            <a:r>
              <a:rPr lang="en-IN" dirty="0">
                <a:solidFill>
                  <a:srgbClr val="061621"/>
                </a:solidFill>
                <a:latin typeface="Source Code Pro" panose="020B0509030403020204" pitchFamily="49" charset="0"/>
                <a:ea typeface="Source Code Pro" panose="020B0509030403020204" pitchFamily="49" charset="0"/>
              </a:rPr>
              <a:t>&gt;",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a:t>
            </a: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newField</a:t>
            </a:r>
            <a:r>
              <a:rPr lang="en-US" dirty="0">
                <a:solidFill>
                  <a:srgbClr val="061621"/>
                </a:solidFill>
                <a:latin typeface="Source Code Pro" panose="020B0509030403020204" pitchFamily="49" charset="0"/>
                <a:ea typeface="Source Code Pro" panose="020B0509030403020204" pitchFamily="49" charset="0"/>
              </a:rPr>
              <a:t>&gt;: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newField</a:t>
            </a:r>
            <a:r>
              <a:rPr lang="en-IN" b="0" i="0" dirty="0">
                <a:solidFill>
                  <a:srgbClr val="061621"/>
                </a:solidFill>
                <a:effectLst/>
                <a:latin typeface="Source Code Pro" panose="020B0509030403020204" pitchFamily="49" charset="0"/>
                <a:ea typeface="Source Code Pro" panose="020B0509030403020204" pitchFamily="49" charset="0"/>
              </a:rPr>
              <a:t>&gt;: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203132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commission: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salary</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commission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dirty="0">
              <a:solidFill>
                <a:schemeClr val="bg1">
                  <a:lumMod val="50000"/>
                </a:schemeClr>
              </a:solidFill>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rPr>
              <a:t>db</a:t>
            </a:r>
            <a:r>
              <a:rPr lang="en-IN" dirty="0">
                <a:latin typeface="Source Code Pro" panose="020B0509030403020204" pitchFamily="49" charset="0"/>
                <a:ea typeface="Source Code Pro" panose="020B0509030403020204" pitchFamily="49" charset="0"/>
              </a:rPr>
              <a:t>.emp.</a:t>
            </a:r>
            <a:r>
              <a:rPr lang="en-IN" dirty="0">
                <a:solidFill>
                  <a:schemeClr val="bg1">
                    <a:lumMod val="50000"/>
                  </a:schemeClr>
                </a:solidFill>
                <a:latin typeface="Source Code Pro" panose="020B0509030403020204" pitchFamily="49" charset="0"/>
                <a:ea typeface="Source Code Pro" panose="020B0509030403020204" pitchFamily="49" charset="0"/>
              </a:rPr>
              <a:t>aggregate([{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solidFill>
                  <a:schemeClr val="bg1">
                    <a:lumMod val="50000"/>
                  </a:schemeClr>
                </a:solidFill>
                <a:latin typeface="Source Code Pro" panose="020B0509030403020204" pitchFamily="49" charset="0"/>
                <a:ea typeface="Source Code Pro" panose="020B0509030403020204" pitchFamily="49" charset="0"/>
              </a:rPr>
              <a:t> } }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z:</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 } }])</a:t>
            </a:r>
          </a:p>
        </p:txBody>
      </p:sp>
    </p:spTree>
    <p:extLst>
      <p:ext uri="{BB962C8B-B14F-4D97-AF65-F5344CB8AC3E}">
        <p14:creationId xmlns:p14="http://schemas.microsoft.com/office/powerpoint/2010/main" val="95593075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1037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&lt;</a:t>
            </a:r>
            <a:r>
              <a:rPr lang="en-IN" b="0" i="0" dirty="0">
                <a:solidFill>
                  <a:srgbClr val="001E2B"/>
                </a:solidFill>
                <a:effectLst/>
                <a:latin typeface="Source Code Pro" panose="020B0509030403020204" pitchFamily="49" charset="0"/>
              </a:rPr>
              <a: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191344" y="4490134"/>
            <a:ext cx="11809312"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true,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y</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pPr algn="just"/>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1676400" y="4293096"/>
            <a:ext cx="943304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5539948"/>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0585176">
                  <a:extLst>
                    <a:ext uri="{9D8B030D-6E8A-4147-A177-3AD203B41FA5}">
                      <a16:colId xmlns:a16="http://schemas.microsoft.com/office/drawing/2014/main" val="20000"/>
                    </a:ext>
                  </a:extLst>
                </a:gridCol>
              </a:tblGrid>
              <a:tr h="459556">
                <a:tc>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extLst>
                  <a:ext uri="{0D108BD9-81ED-4DB2-BD59-A6C34878D82A}">
                    <a16:rowId xmlns:a16="http://schemas.microsoft.com/office/drawing/2014/main" val="10000"/>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 </a:t>
                      </a:r>
                      <a:r>
                        <a:rPr kumimoji="0" lang="en-IN" b="0" i="0" kern="1200" dirty="0">
                          <a:solidFill>
                            <a:schemeClr val="tx1"/>
                          </a:solidFill>
                          <a:effectLst/>
                          <a:latin typeface="+mn-lt"/>
                          <a:ea typeface="+mn-ea"/>
                          <a:cs typeface="+mn-cs"/>
                        </a:rPr>
                        <a:t>: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78296142"/>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886843871"/>
              </p:ext>
            </p:extLst>
          </p:nvPr>
        </p:nvGraphicFramePr>
        <p:xfrm>
          <a:off x="263352" y="126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3705892247"/>
              </p:ext>
            </p:extLst>
          </p:nvPr>
        </p:nvGraphicFramePr>
        <p:xfrm>
          <a:off x="263352" y="126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437112"/>
            <a:ext cx="11737304" cy="203132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_id: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_</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20012540"/>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.movies.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052736"/>
            <a:ext cx="11809312" cy="581697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$first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$ifNull</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duration",</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30</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$allElementsTrue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$anyElementTrue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a:ea typeface="Source Code Pro" panose="020B0509030403020204" pitchFamily="49" charset="0"/>
              </a:rPr>
              <a:t>0</a:t>
            </a:r>
            <a:r>
              <a:rPr lang="en-IN" dirty="0">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60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100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"More</a:t>
            </a:r>
            <a:r>
              <a:rPr lang="en-US" dirty="0">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output: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3000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$add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1000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677097261"/>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9144000">
                  <a:extLst>
                    <a:ext uri="{9D8B030D-6E8A-4147-A177-3AD203B41FA5}">
                      <a16:colId xmlns:a16="http://schemas.microsoft.com/office/drawing/2014/main" val="20000"/>
                    </a:ext>
                  </a:extLst>
                </a:gridCol>
              </a:tblGrid>
              <a:tr h="466164">
                <a:tc>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extLst>
                  <a:ext uri="{0D108BD9-81ED-4DB2-BD59-A6C34878D82A}">
                    <a16:rowId xmlns:a16="http://schemas.microsoft.com/office/drawing/2014/main" val="10000"/>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5" name="TextBox 4">
            <a:extLst>
              <a:ext uri="{FF2B5EF4-FFF2-40B4-BE49-F238E27FC236}">
                <a16:creationId xmlns:a16="http://schemas.microsoft.com/office/drawing/2014/main" id="{75E9073E-214B-122D-C497-BD14BD0BDCD7}"/>
              </a:ext>
            </a:extLst>
          </p:cNvPr>
          <p:cNvSpPr txBox="1"/>
          <p:nvPr/>
        </p:nvSpPr>
        <p:spPr>
          <a:xfrm>
            <a:off x="839416" y="6096000"/>
            <a:ext cx="6804248" cy="369332"/>
          </a:xfrm>
          <a:prstGeom prst="rect">
            <a:avLst/>
          </a:prstGeom>
          <a:noFill/>
        </p:spPr>
        <p:txBody>
          <a:bodyPr wrap="square">
            <a:spAutoFit/>
          </a:bodyPr>
          <a:lstStyle/>
          <a:p>
            <a:r>
              <a:rPr lang="en-IN" dirty="0">
                <a:solidFill>
                  <a:srgbClr val="00B0F0"/>
                </a:solidFill>
              </a:rPr>
              <a:t>const</a:t>
            </a:r>
            <a:r>
              <a:rPr lang="en-IN" dirty="0"/>
              <a:t> x = [ </a:t>
            </a:r>
            <a:r>
              <a:rPr lang="en-IN" dirty="0">
                <a:solidFill>
                  <a:srgbClr val="00B050"/>
                </a:solidFill>
              </a:rPr>
              <a:t>'January'</a:t>
            </a:r>
            <a:r>
              <a:rPr lang="en-IN" dirty="0"/>
              <a:t>,</a:t>
            </a:r>
            <a:r>
              <a:rPr lang="en-IN" dirty="0">
                <a:solidFill>
                  <a:srgbClr val="00B050"/>
                </a:solidFill>
              </a:rPr>
              <a:t> 'February'</a:t>
            </a:r>
            <a:r>
              <a:rPr lang="en-IN" dirty="0"/>
              <a:t>,</a:t>
            </a:r>
            <a:r>
              <a:rPr lang="en-IN" dirty="0">
                <a:solidFill>
                  <a:srgbClr val="00B050"/>
                </a:solidFill>
              </a:rPr>
              <a:t>  'March'</a:t>
            </a:r>
            <a:r>
              <a:rPr lang="en-IN" dirty="0"/>
              <a:t>,</a:t>
            </a:r>
            <a:r>
              <a:rPr lang="en-IN" dirty="0">
                <a:solidFill>
                  <a:srgbClr val="00B050"/>
                </a:solidFill>
              </a:rPr>
              <a:t>  'April'</a:t>
            </a:r>
            <a:r>
              <a:rPr lang="en-IN" dirty="0"/>
              <a:t>,</a:t>
            </a:r>
            <a:r>
              <a:rPr lang="en-IN" dirty="0">
                <a:solidFill>
                  <a:srgbClr val="00B050"/>
                </a:solidFill>
              </a:rPr>
              <a:t>  'May'</a:t>
            </a:r>
            <a:r>
              <a:rPr lang="en-IN" dirty="0"/>
              <a:t>,</a:t>
            </a:r>
            <a:r>
              <a:rPr lang="en-IN" dirty="0">
                <a:solidFill>
                  <a:srgbClr val="00B050"/>
                </a:solidFill>
              </a:rPr>
              <a:t> 'June'</a:t>
            </a:r>
            <a:r>
              <a:rPr lang="en-IN" dirty="0"/>
              <a:t>,</a:t>
            </a:r>
            <a:r>
              <a:rPr lang="en-IN" dirty="0">
                <a:solidFill>
                  <a:srgbClr val="00B050"/>
                </a:solidFill>
              </a:rPr>
              <a:t> 'July'</a:t>
            </a:r>
            <a:r>
              <a:rPr lang="en-IN" dirty="0"/>
              <a:t>, </a:t>
            </a:r>
            <a:r>
              <a:rPr lang="en-IN" dirty="0">
                <a:solidFill>
                  <a:schemeClr val="bg1">
                    <a:lumMod val="50000"/>
                  </a:schemeClr>
                </a:solidFill>
              </a:rPr>
              <a:t>. . . </a:t>
            </a:r>
            <a:r>
              <a:rPr lang="en-IN" dirty="0"/>
              <a:t>]</a:t>
            </a:r>
          </a:p>
        </p:txBody>
      </p:sp>
    </p:spTree>
    <p:extLst>
      <p:ext uri="{BB962C8B-B14F-4D97-AF65-F5344CB8AC3E}">
        <p14:creationId xmlns:p14="http://schemas.microsoft.com/office/powerpoint/2010/main" val="4043007487"/>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420312274"/>
              </p:ext>
            </p:extLst>
          </p:nvPr>
        </p:nvGraphicFramePr>
        <p:xfrm>
          <a:off x="1235968" y="2348880"/>
          <a:ext cx="9972600" cy="2822808"/>
        </p:xfrm>
        <a:graphic>
          <a:graphicData uri="http://schemas.openxmlformats.org/drawingml/2006/table">
            <a:tbl>
              <a:tblPr firstRow="1" bandRow="1">
                <a:tableStyleId>{5940675A-B579-460E-94D1-54222C63F5DA}</a:tableStyleId>
              </a:tblPr>
              <a:tblGrid>
                <a:gridCol w="9972600">
                  <a:extLst>
                    <a:ext uri="{9D8B030D-6E8A-4147-A177-3AD203B41FA5}">
                      <a16:colId xmlns:a16="http://schemas.microsoft.com/office/drawing/2014/main" val="20000"/>
                    </a:ext>
                  </a:extLst>
                </a:gridCol>
              </a:tblGrid>
              <a:tr h="127000">
                <a:tc>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extLst>
                  <a:ext uri="{0D108BD9-81ED-4DB2-BD59-A6C34878D82A}">
                    <a16:rowId xmlns:a16="http://schemas.microsoft.com/office/drawing/2014/main" val="10000"/>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1"/>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2"/>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3"/>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4"/>
                  </a:ext>
                </a:extLst>
              </a:tr>
              <a:tr h="414888">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deptno: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a:t>
            </a:r>
            <a:r>
              <a:rPr lang="en-US" b="1"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&lt;sort order&gt;, &lt;</a:t>
            </a:r>
            <a:r>
              <a:rPr lang="en-US" b="1"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$sortByCount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documents are sorted by count in descending order.</a:t>
            </a:r>
          </a:p>
        </p:txBody>
      </p:sp>
    </p:spTree>
    <p:extLst>
      <p:ext uri="{BB962C8B-B14F-4D97-AF65-F5344CB8AC3E}">
        <p14:creationId xmlns:p14="http://schemas.microsoft.com/office/powerpoint/2010/main" val="2937793847"/>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$sortByCount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$sortByCount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&lt;expression&gt;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$sortByCount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381415647"/>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highlight>
                  <a:srgbClr val="F9FBFA"/>
                </a:highlight>
                <a:latin typeface="Source Code Pro" panose="020B0509030403020204" pitchFamily="49" charset="0"/>
              </a:rPr>
              <a:t>Field-name</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a:t>
            </a:r>
            <a:r>
              <a:rPr lang="en-US" b="1"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$setUnion / $setIntersection</a:t>
            </a:r>
          </a:p>
          <a:p>
            <a:r>
              <a:rPr lang="en-IN" dirty="0"/>
              <a:t>/ $setDifference</a:t>
            </a:r>
          </a:p>
          <a:p>
            <a:endParaRPr lang="en-US" dirty="0"/>
          </a:p>
        </p:txBody>
      </p:sp>
      <p:sp>
        <p:nvSpPr>
          <p:cNvPr id="4" name="Rectangle 3"/>
          <p:cNvSpPr/>
          <p:nvPr/>
        </p:nvSpPr>
        <p:spPr>
          <a:xfrm>
            <a:off x="479376" y="3649667"/>
            <a:ext cx="11233248"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containing the elements that appear in any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that contains the elements that appear in every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sets and returns an array containing the elements that only exist in the first set.</a:t>
            </a:r>
          </a:p>
        </p:txBody>
      </p:sp>
    </p:spTree>
    <p:extLst>
      <p:ext uri="{BB962C8B-B14F-4D97-AF65-F5344CB8AC3E}">
        <p14:creationId xmlns:p14="http://schemas.microsoft.com/office/powerpoint/2010/main" val="918370142"/>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$setUnion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$setUnion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1560360673"/>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r>
              <a:rPr lang="en-IN" sz="3200" b="1" i="1" dirty="0">
                <a:solidFill>
                  <a:srgbClr val="FFFF00"/>
                </a:solidFill>
                <a:latin typeface="Arial" pitchFamily="34" charset="0"/>
                <a:cs typeface="Arial" pitchFamily="34" charset="0"/>
              </a:rPr>
              <a:t>$setIntersection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$setIntersection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3739816586"/>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$setDifference</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a:t>
            </a:r>
            <a:r>
              <a:rPr lang="en-IN" dirty="0">
                <a:solidFill>
                  <a:srgbClr val="D83713"/>
                </a:solidFill>
                <a:latin typeface="Source Code Pro" panose="020B0509030403020204" pitchFamily="49" charset="0"/>
              </a:rPr>
              <a:t> $setDifference</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2209411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08518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6C5750"/>
                </a:solidFill>
                <a:effectLst/>
                <a:latin typeface="Source Code Pro" panose="020B0509030403020204" pitchFamily="49" charset="0"/>
              </a:rPr>
              <a:t>      </a:t>
            </a:r>
            <a:r>
              <a:rPr lang="en-IN" dirty="0">
                <a:solidFill>
                  <a:srgbClr val="D83713"/>
                </a:solidFill>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a:t>
            </a:r>
            <a:r>
              <a:rPr lang="en-IN" i="0" dirty="0">
                <a:solidFill>
                  <a:srgbClr val="061621"/>
                </a:solidFill>
                <a:effectLst/>
                <a:latin typeface="Source Code Pro" panose="020B0509030403020204" pitchFamily="49" charset="0"/>
              </a:rPr>
              <a:t>, </a:t>
            </a:r>
            <a:r>
              <a:rPr lang="en-IN" dirty="0">
                <a:solidFill>
                  <a:schemeClr val="bg1">
                    <a:lumMod val="50000"/>
                  </a:schemeClr>
                </a:solidFill>
                <a:latin typeface="Source Code Pro" panose="020B0509030403020204" pitchFamily="49" charset="0"/>
              </a:rPr>
              <a:t>&lt;/o</a:t>
            </a:r>
            <a:r>
              <a:rPr lang="en-IN" b="0" i="0" dirty="0">
                <a:solidFill>
                  <a:schemeClr val="bg1">
                    <a:lumMod val="50000"/>
                  </a:schemeClr>
                </a:solidFill>
                <a:effectLst/>
                <a:latin typeface="Source Code Pro" panose="020B0509030403020204" pitchFamily="49" charset="0"/>
              </a:rPr>
              <a:t>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75544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TODO</a:t>
            </a:r>
            <a:endParaRPr lang="en-IN" dirty="0">
              <a:latin typeface="Gill Sans MT (Body)"/>
            </a:endParaRPr>
          </a:p>
        </p:txBody>
      </p:sp>
      <p:sp>
        <p:nvSpPr>
          <p:cNvPr id="9" name="TextBox 8">
            <a:extLst>
              <a:ext uri="{FF2B5EF4-FFF2-40B4-BE49-F238E27FC236}">
                <a16:creationId xmlns:a16="http://schemas.microsoft.com/office/drawing/2014/main" id="{9C1B27AA-9E7C-B7B7-0484-C40AF2EAA3D4}"/>
              </a:ext>
            </a:extLst>
          </p:cNvPr>
          <p:cNvSpPr txBox="1"/>
          <p:nvPr/>
        </p:nvSpPr>
        <p:spPr>
          <a:xfrm>
            <a:off x="263352" y="1412776"/>
            <a:ext cx="11521280" cy="38164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263525"/>
            <a:endParaRPr lang="en-IN" sz="800" dirty="0">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rgbClr val="D83713"/>
                </a:solidFill>
                <a:latin typeface="Source Code Pro" panose="020B0509030403020204" pitchFamily="49" charset="0"/>
              </a:rPr>
              <a:t>   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movie_title', x: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612464419"/>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qty',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585323"/>
          </a:xfrm>
          <a:prstGeom prst="rect">
            <a:avLst/>
          </a:prstGeom>
        </p:spPr>
        <p:txBody>
          <a:bodyPr wrap="square">
            <a:spAutoFit/>
          </a:bodyPr>
          <a:lstStyle/>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field1</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field2</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field3</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field4</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field5</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fieldN</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valueN</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dirty="0" err="1"/>
              <a:t>db.createUser</a:t>
            </a:r>
            <a:r>
              <a:rPr lang="en-US" dirty="0"/>
              <a:t>()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err="1">
                          <a:latin typeface="Source Code Pro" panose="020B0509030403020204" pitchFamily="49" charset="0"/>
                          <a:ea typeface="Source Code Pro" panose="020B0509030403020204" pitchFamily="49" charset="0"/>
                        </a:rPr>
                        <a:t>.student.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8299226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err="1">
                          <a:latin typeface="Source Code Pro" panose="020B0509030403020204" pitchFamily="49" charset="0"/>
                          <a:ea typeface="Source Code Pro" panose="020B0509030403020204" pitchFamily="49" charset="0"/>
                        </a:rPr>
                        <a:t>.student.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mongosh.exe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608418218"/>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2232184393"/>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4743262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1C582314-E039-9887-21A6-C9AE8875C8AB}"/>
              </a:ext>
            </a:extLst>
          </p:cNvPr>
          <p:cNvGrpSpPr/>
          <p:nvPr/>
        </p:nvGrpSpPr>
        <p:grpSpPr>
          <a:xfrm>
            <a:off x="119336" y="866537"/>
            <a:ext cx="11809312" cy="2314709"/>
            <a:chOff x="119336" y="116632"/>
            <a:chExt cx="11809312" cy="2314709"/>
          </a:xfrm>
        </p:grpSpPr>
        <p:sp>
          <p:nvSpPr>
            <p:cNvPr id="5" name="TextBox 4">
              <a:extLst>
                <a:ext uri="{FF2B5EF4-FFF2-40B4-BE49-F238E27FC236}">
                  <a16:creationId xmlns:a16="http://schemas.microsoft.com/office/drawing/2014/main" id="{3EBABBEF-4F7D-F94C-99B0-ABE0A10CD661}"/>
                </a:ext>
              </a:extLst>
            </p:cNvPr>
            <p:cNvSpPr txBox="1"/>
            <p:nvPr/>
          </p:nvSpPr>
          <p:spPr>
            <a:xfrm>
              <a:off x="119336" y="116632"/>
              <a:ext cx="11377264" cy="923330"/>
            </a:xfrm>
            <a:prstGeom prst="rect">
              <a:avLst/>
            </a:prstGeom>
            <a:noFill/>
          </p:spPr>
          <p:txBody>
            <a:bodyPr wrap="square">
              <a:spAutoFit/>
            </a:bodyPr>
            <a:lstStyle/>
            <a:p>
              <a:pPr algn="l" fontAlgn="base"/>
              <a:r>
                <a:rPr lang="en-US" sz="2400" b="1" u="sng" dirty="0">
                  <a:solidFill>
                    <a:srgbClr val="00B050"/>
                  </a:solidFill>
                  <a:effectLst/>
                  <a:latin typeface="Nunito" pitchFamily="2" charset="0"/>
                </a:rPr>
                <a:t>for (..in) loop</a:t>
              </a:r>
            </a:p>
            <a:p>
              <a:pPr algn="l" fontAlgn="base"/>
              <a:endParaRPr lang="en-US" sz="800" b="1" i="0" dirty="0">
                <a:solidFill>
                  <a:srgbClr val="273239"/>
                </a:solidFill>
                <a:effectLst/>
                <a:latin typeface="Nunito" pitchFamily="2" charset="0"/>
              </a:endParaRPr>
            </a:p>
            <a:p>
              <a:pPr algn="l" rtl="0" fontAlgn="base">
                <a:spcAft>
                  <a:spcPts val="750"/>
                </a:spcAft>
              </a:pPr>
              <a:r>
                <a:rPr lang="en-US" sz="2000" b="0" i="0" dirty="0">
                  <a:solidFill>
                    <a:srgbClr val="273239"/>
                  </a:solidFill>
                  <a:effectLst/>
                  <a:latin typeface="Arial" panose="020B0604020202020204" pitchFamily="34" charset="0"/>
                  <a:cs typeface="Arial" panose="020B0604020202020204" pitchFamily="34" charset="0"/>
                </a:rPr>
                <a:t>The JavaScript for (..in) statement loops through the enumerable properties of an object. </a:t>
              </a:r>
            </a:p>
          </p:txBody>
        </p:sp>
        <p:sp>
          <p:nvSpPr>
            <p:cNvPr id="3" name="TextBox 2">
              <a:extLst>
                <a:ext uri="{FF2B5EF4-FFF2-40B4-BE49-F238E27FC236}">
                  <a16:creationId xmlns:a16="http://schemas.microsoft.com/office/drawing/2014/main" id="{B3A52F9E-6509-F2B4-44A4-9AF60253C205}"/>
                </a:ext>
              </a:extLst>
            </p:cNvPr>
            <p:cNvSpPr txBox="1"/>
            <p:nvPr/>
          </p:nvSpPr>
          <p:spPr>
            <a:xfrm>
              <a:off x="191344" y="1231012"/>
              <a:ext cx="11737304" cy="1200329"/>
            </a:xfrm>
            <a:prstGeom prst="rect">
              <a:avLst/>
            </a:prstGeom>
            <a:noFill/>
          </p:spPr>
          <p:txBody>
            <a:bodyPr wrap="square">
              <a:spAutoFit/>
            </a:bodyPr>
            <a:lstStyle/>
            <a:p>
              <a:pPr fontAlgn="base"/>
              <a:r>
                <a:rPr lang="en-US" sz="2400" b="1" u="sng" dirty="0">
                  <a:solidFill>
                    <a:srgbClr val="00B050"/>
                  </a:solidFill>
                  <a:latin typeface="Nunito" pitchFamily="2" charset="0"/>
                  <a:hlinkClick r:id="rId2">
                    <a:extLst>
                      <a:ext uri="{A12FA001-AC4F-418D-AE19-62706E023703}">
                        <ahyp:hlinkClr xmlns:ahyp="http://schemas.microsoft.com/office/drawing/2018/hyperlinkcolor" val="tx"/>
                      </a:ext>
                    </a:extLst>
                  </a:hlinkClick>
                </a:rPr>
                <a:t>for (..of) loop</a:t>
              </a:r>
              <a:endParaRPr lang="en-US" sz="2400" b="1" u="sng" dirty="0">
                <a:solidFill>
                  <a:srgbClr val="00B050"/>
                </a:solidFill>
                <a:latin typeface="Nunito" pitchFamily="2" charset="0"/>
              </a:endParaRPr>
            </a:p>
            <a:p>
              <a:pPr fontAlgn="base"/>
              <a:endParaRPr lang="en-US" sz="800" b="1" u="sng" dirty="0">
                <a:solidFill>
                  <a:srgbClr val="00B050"/>
                </a:solidFill>
                <a:latin typeface="Nunito" pitchFamily="2" charset="0"/>
              </a:endParaRPr>
            </a:p>
            <a:p>
              <a:pPr algn="l" rtl="0" fontAlgn="base">
                <a:spcAft>
                  <a:spcPts val="750"/>
                </a:spcAft>
              </a:pPr>
              <a:r>
                <a:rPr lang="en-US" sz="2000" dirty="0">
                  <a:solidFill>
                    <a:srgbClr val="273239"/>
                  </a:solidFill>
                  <a:latin typeface="Arial" panose="020B0604020202020204" pitchFamily="34" charset="0"/>
                  <a:cs typeface="Arial" panose="020B0604020202020204" pitchFamily="34" charset="0"/>
                </a:rPr>
                <a:t>This for (..of) statement lets you loop over the data structures that are inerrable such as Arrays, Strings, Maps, Node Lists,</a:t>
              </a:r>
            </a:p>
          </p:txBody>
        </p:sp>
      </p:grpSp>
      <p:grpSp>
        <p:nvGrpSpPr>
          <p:cNvPr id="13" name="Group 12">
            <a:extLst>
              <a:ext uri="{FF2B5EF4-FFF2-40B4-BE49-F238E27FC236}">
                <a16:creationId xmlns:a16="http://schemas.microsoft.com/office/drawing/2014/main" id="{C380FF45-F3C8-CEF6-5E77-51D4518E5120}"/>
              </a:ext>
            </a:extLst>
          </p:cNvPr>
          <p:cNvGrpSpPr/>
          <p:nvPr/>
        </p:nvGrpSpPr>
        <p:grpSpPr>
          <a:xfrm>
            <a:off x="697672" y="3683770"/>
            <a:ext cx="10801200" cy="2985590"/>
            <a:chOff x="214224" y="2852936"/>
            <a:chExt cx="11777472" cy="2985590"/>
          </a:xfrm>
        </p:grpSpPr>
        <p:sp>
          <p:nvSpPr>
            <p:cNvPr id="7" name="TextBox 6">
              <a:extLst>
                <a:ext uri="{FF2B5EF4-FFF2-40B4-BE49-F238E27FC236}">
                  <a16:creationId xmlns:a16="http://schemas.microsoft.com/office/drawing/2014/main" id="{00BC7047-7F96-5F9C-5612-6D2F984CF275}"/>
                </a:ext>
              </a:extLst>
            </p:cNvPr>
            <p:cNvSpPr txBox="1"/>
            <p:nvPr/>
          </p:nvSpPr>
          <p:spPr>
            <a:xfrm>
              <a:off x="222008" y="3400936"/>
              <a:ext cx="5184576" cy="2437590"/>
            </a:xfrm>
            <a:prstGeom prst="rect">
              <a:avLst/>
            </a:prstGeom>
            <a:noFill/>
          </p:spPr>
          <p:txBody>
            <a:bodyPr wrap="square">
              <a:spAutoFit/>
            </a:bodyPr>
            <a:lstStyle/>
            <a:p>
              <a:pPr>
                <a:lnSpc>
                  <a:spcPts val="2250"/>
                </a:lnSpc>
              </a:pP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 {</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firstName: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"Saleel"</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lastName: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"Bagde"</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rank:</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43</a:t>
              </a:r>
              <a:endParaRPr lang="en-IN" b="0" dirty="0">
                <a:solidFill>
                  <a:srgbClr val="000000"/>
                </a:solidFill>
                <a:effectLst/>
                <a:latin typeface="Consolas" panose="020B0609020204030204" pitchFamily="49" charset="0"/>
              </a:endParaRPr>
            </a:p>
            <a:p>
              <a:pPr>
                <a:lnSpc>
                  <a:spcPts val="2250"/>
                </a:lnSpc>
              </a:pPr>
              <a:r>
                <a:rPr lang="en-IN" b="0" dirty="0">
                  <a:solidFill>
                    <a:srgbClr val="000000"/>
                  </a:solidFill>
                  <a:effectLst/>
                  <a:latin typeface="Consolas" panose="020B0609020204030204" pitchFamily="49" charset="0"/>
                </a:rPr>
                <a:t>};</a:t>
              </a:r>
            </a:p>
            <a:p>
              <a:pPr>
                <a:lnSpc>
                  <a:spcPts val="2250"/>
                </a:lnSpc>
              </a:pP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(const </a:t>
              </a:r>
              <a:r>
                <a:rPr lang="en-IN" b="0" dirty="0">
                  <a:solidFill>
                    <a:srgbClr val="001080"/>
                  </a:solidFill>
                  <a:effectLst/>
                  <a:latin typeface="Consolas" panose="020B0609020204030204" pitchFamily="49" charset="0"/>
                </a:rPr>
                <a:t>i</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F4C45CAF-D49E-1074-2CCA-ACA5350C2C95}"/>
                </a:ext>
              </a:extLst>
            </p:cNvPr>
            <p:cNvSpPr txBox="1"/>
            <p:nvPr/>
          </p:nvSpPr>
          <p:spPr>
            <a:xfrm>
              <a:off x="214224" y="2852936"/>
              <a:ext cx="1921336" cy="400110"/>
            </a:xfrm>
            <a:prstGeom prst="rect">
              <a:avLst/>
            </a:prstGeom>
            <a:noFill/>
          </p:spPr>
          <p:txBody>
            <a:bodyPr wrap="square">
              <a:spAutoFit/>
            </a:bodyPr>
            <a:lstStyle/>
            <a:p>
              <a:pPr algn="l" fontAlgn="base"/>
              <a:r>
                <a:rPr lang="en-US" sz="2000" b="1" u="sng" dirty="0">
                  <a:solidFill>
                    <a:srgbClr val="00B050"/>
                  </a:solidFill>
                  <a:effectLst/>
                  <a:latin typeface="Nunito" pitchFamily="2" charset="0"/>
                </a:rPr>
                <a:t>for (..in) loop</a:t>
              </a:r>
            </a:p>
          </p:txBody>
        </p:sp>
        <p:sp>
          <p:nvSpPr>
            <p:cNvPr id="11" name="TextBox 10">
              <a:extLst>
                <a:ext uri="{FF2B5EF4-FFF2-40B4-BE49-F238E27FC236}">
                  <a16:creationId xmlns:a16="http://schemas.microsoft.com/office/drawing/2014/main" id="{252A75C4-5B41-4250-15A7-965B37F88D6F}"/>
                </a:ext>
              </a:extLst>
            </p:cNvPr>
            <p:cNvSpPr txBox="1"/>
            <p:nvPr/>
          </p:nvSpPr>
          <p:spPr>
            <a:xfrm>
              <a:off x="5895696" y="3414896"/>
              <a:ext cx="6096000" cy="1257780"/>
            </a:xfrm>
            <a:prstGeom prst="rect">
              <a:avLst/>
            </a:prstGeom>
            <a:noFill/>
          </p:spPr>
          <p:txBody>
            <a:bodyPr wrap="square">
              <a:spAutoFit/>
            </a:bodyPr>
            <a:lstStyle/>
            <a:p>
              <a:pPr>
                <a:lnSpc>
                  <a:spcPts val="2250"/>
                </a:lnSpc>
              </a:pPr>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"orange"</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"blue "</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"yellow"</a:t>
              </a:r>
              <a:r>
                <a:rPr lang="en-US" b="0" dirty="0">
                  <a:solidFill>
                    <a:srgbClr val="000000"/>
                  </a:solidFill>
                  <a:effectLst/>
                  <a:latin typeface="Consolas" panose="020B0609020204030204" pitchFamily="49" charset="0"/>
                </a:rPr>
                <a:t>];</a:t>
              </a:r>
            </a:p>
            <a:p>
              <a:pPr>
                <a:lnSpc>
                  <a:spcPts val="2250"/>
                </a:lnSpc>
              </a:pPr>
              <a:r>
                <a:rPr lang="en-US" b="0" dirty="0">
                  <a:solidFill>
                    <a:srgbClr val="AF00DB"/>
                  </a:solidFill>
                  <a:effectLst/>
                  <a:latin typeface="Consolas" panose="020B0609020204030204" pitchFamily="49" charset="0"/>
                </a:rPr>
                <a:t>for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i</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of</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a:t>
              </a:r>
            </a:p>
            <a:p>
              <a:pPr>
                <a:lnSpc>
                  <a:spcPts val="2250"/>
                </a:lnSpc>
              </a:pP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i</a:t>
              </a:r>
              <a:r>
                <a:rPr lang="en-US" b="0" dirty="0">
                  <a:solidFill>
                    <a:srgbClr val="000000"/>
                  </a:solidFill>
                  <a:effectLst/>
                  <a:latin typeface="Consolas" panose="020B0609020204030204" pitchFamily="49" charset="0"/>
                </a:rPr>
                <a:t>);</a:t>
              </a:r>
            </a:p>
            <a:p>
              <a:pPr>
                <a:lnSpc>
                  <a:spcPts val="2250"/>
                </a:lnSpc>
              </a:pPr>
              <a:r>
                <a:rPr lang="en-US" b="0" dirty="0">
                  <a:solidFill>
                    <a:srgbClr val="000000"/>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7134D22E-CD33-6B66-2EA5-371F40CF4A82}"/>
                </a:ext>
              </a:extLst>
            </p:cNvPr>
            <p:cNvSpPr txBox="1"/>
            <p:nvPr/>
          </p:nvSpPr>
          <p:spPr>
            <a:xfrm>
              <a:off x="5900712" y="2852936"/>
              <a:ext cx="1921336" cy="400110"/>
            </a:xfrm>
            <a:prstGeom prst="rect">
              <a:avLst/>
            </a:prstGeom>
            <a:noFill/>
          </p:spPr>
          <p:txBody>
            <a:bodyPr wrap="square">
              <a:spAutoFit/>
            </a:bodyPr>
            <a:lstStyle/>
            <a:p>
              <a:pPr algn="l" fontAlgn="base"/>
              <a:r>
                <a:rPr lang="en-US" sz="2000" b="1" u="sng" dirty="0">
                  <a:solidFill>
                    <a:srgbClr val="00B050"/>
                  </a:solidFill>
                  <a:effectLst/>
                  <a:latin typeface="Nunito" pitchFamily="2" charset="0"/>
                </a:rPr>
                <a:t>for (..of) loop</a:t>
              </a:r>
            </a:p>
          </p:txBody>
        </p:sp>
      </p:grpSp>
      <p:sp>
        <p:nvSpPr>
          <p:cNvPr id="16" name="Rectangle 15">
            <a:extLst>
              <a:ext uri="{FF2B5EF4-FFF2-40B4-BE49-F238E27FC236}">
                <a16:creationId xmlns:a16="http://schemas.microsoft.com/office/drawing/2014/main" id="{9A9A2CDF-67B8-6769-0C30-A656F97F35A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loop in </a:t>
            </a:r>
            <a:r>
              <a:rPr lang="en-IN" sz="3200" b="1" i="1" dirty="0" err="1">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753761115"/>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.driver.</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a:effectLst/>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980728"/>
            <a:ext cx="6468437"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.\app.js OR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p>
        </p:txBody>
      </p:sp>
      <p:sp>
        <p:nvSpPr>
          <p:cNvPr id="6" name="Rectangle 5"/>
          <p:cNvSpPr/>
          <p:nvPr/>
        </p:nvSpPr>
        <p:spPr>
          <a:xfrm>
            <a:off x="9768408" y="188640"/>
            <a:ext cx="1980029" cy="584775"/>
          </a:xfrm>
          <a:prstGeom prst="rect">
            <a:avLst/>
          </a:prstGeom>
        </p:spPr>
        <p:txBody>
          <a:bodyPr wrap="none">
            <a:spAutoFit/>
          </a:bodyPr>
          <a:lstStyle/>
          <a:p>
            <a:r>
              <a:rPr lang="en-IN" sz="1600" i="1" dirty="0">
                <a:solidFill>
                  <a:srgbClr val="9966B8"/>
                </a:solidFill>
                <a:latin typeface="Consolas" panose="020B0609020204030204" pitchFamily="49" charset="0"/>
              </a:rPr>
              <a:t>package.json</a:t>
            </a:r>
          </a:p>
          <a:p>
            <a:r>
              <a:rPr lang="en-IN" sz="1600" i="1" dirty="0">
                <a:solidFill>
                  <a:srgbClr val="9966B8"/>
                </a:solidFill>
                <a:latin typeface="Consolas" panose="020B0609020204030204" pitchFamily="49" charset="0"/>
              </a:rPr>
              <a:t>"main"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"app.js"</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99296393"/>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0511365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a program 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movie.csv collection</a:t>
            </a:r>
          </a:p>
        </p:txBody>
      </p:sp>
      <p:sp>
        <p:nvSpPr>
          <p:cNvPr id="11" name="Rectangle 10"/>
          <p:cNvSpPr/>
          <p:nvPr/>
        </p:nvSpPr>
        <p:spPr>
          <a:xfrm>
            <a:off x="287084" y="1327988"/>
            <a:ext cx="11639716" cy="26161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--host=192.168.100.91 --port=27017 --db="db1" --collection="movies" --type="csv" </a:t>
            </a:r>
          </a:p>
          <a:p>
            <a:r>
              <a:rPr lang="en-IN" sz="1600" dirty="0">
                <a:solidFill>
                  <a:srgbClr val="22AA44"/>
                </a:solidFill>
                <a:latin typeface="Consolas" panose="020B0609020204030204" pitchFamily="49" charset="0"/>
              </a:rPr>
              <a:t>      --file="C:/data/movie.csv"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"Some error occurred"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documents 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0C9B2C-4331-A777-1036-30512D1FB22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4F28C80-FA02-2BF8-4F80-738A87D1E5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10BD6797-E438-FDA8-598A-025C0F2D61D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list current database</a:t>
            </a:r>
            <a:endParaRPr lang="en-IN" sz="3200" b="1" i="1" dirty="0">
              <a:solidFill>
                <a:srgbClr val="FFFF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F45437D2-8CC7-C293-31C8-571676015618}"/>
              </a:ext>
            </a:extLst>
          </p:cNvPr>
          <p:cNvSpPr txBox="1"/>
          <p:nvPr/>
        </p:nvSpPr>
        <p:spPr>
          <a:xfrm>
            <a:off x="262800" y="908720"/>
            <a:ext cx="11664000" cy="4018151"/>
          </a:xfrm>
          <a:prstGeom prst="rect">
            <a:avLst/>
          </a:prstGeom>
          <a:noFill/>
        </p:spPr>
        <p:txBody>
          <a:bodyPr wrap="square">
            <a:spAutoFit/>
          </a:bodyPr>
          <a:lstStyle/>
          <a:p>
            <a:pPr>
              <a:lnSpc>
                <a:spcPts val="1800"/>
              </a:lnSpc>
            </a:pPr>
            <a:r>
              <a:rPr lang="en-IN" sz="1600" b="0" dirty="0">
                <a:solidFill>
                  <a:srgbClr val="AF00DB"/>
                </a:solidFill>
                <a:effectLst/>
                <a:latin typeface="Consolas" panose="020B0609020204030204" pitchFamily="49" charset="0"/>
              </a:rPr>
              <a:t>import</a:t>
            </a:r>
            <a:r>
              <a:rPr lang="en-IN" sz="1600" b="0" dirty="0">
                <a:solidFill>
                  <a:srgbClr val="000000"/>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"mongodb://192.168.150.68:27017"</a:t>
            </a:r>
            <a:r>
              <a:rPr lang="en-IN" sz="1600" b="0" dirty="0">
                <a:solidFill>
                  <a:srgbClr val="000000"/>
                </a:solidFill>
                <a:effectLst/>
                <a:latin typeface="Consolas" panose="020B0609020204030204" pitchFamily="49" charset="0"/>
              </a:rPr>
              <a:t>);</a:t>
            </a:r>
          </a:p>
          <a:p>
            <a:pPr>
              <a:lnSpc>
                <a:spcPts val="1800"/>
              </a:lnSpc>
            </a:pPr>
            <a:br>
              <a:rPr lang="en-IN" sz="1600" b="0" dirty="0">
                <a:solidFill>
                  <a:srgbClr val="000000"/>
                </a:solidFill>
                <a:effectLst/>
                <a:latin typeface="Consolas" panose="020B0609020204030204" pitchFamily="49" charset="0"/>
              </a:rPr>
            </a:b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async</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=&gt;</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'db1'</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databaseName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'connection closed...'</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a:t>
            </a:r>
          </a:p>
          <a:p>
            <a:pPr>
              <a:lnSpc>
                <a:spcPts val="1800"/>
              </a:lnSpc>
            </a:pP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16917097"/>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72496B-11BE-3695-406A-84B2B5A88D7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AAD3B2C-A0AE-57B2-9447-762E5F2A49E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6A35EB9E-91B3-9CAA-E9F8-8F7F7A10EC5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all databases</a:t>
            </a:r>
          </a:p>
        </p:txBody>
      </p:sp>
      <p:sp>
        <p:nvSpPr>
          <p:cNvPr id="7" name="TextBox 6">
            <a:extLst>
              <a:ext uri="{FF2B5EF4-FFF2-40B4-BE49-F238E27FC236}">
                <a16:creationId xmlns:a16="http://schemas.microsoft.com/office/drawing/2014/main" id="{E329E87B-687C-C35F-0753-4DAAD029994E}"/>
              </a:ext>
            </a:extLst>
          </p:cNvPr>
          <p:cNvSpPr txBox="1"/>
          <p:nvPr/>
        </p:nvSpPr>
        <p:spPr>
          <a:xfrm>
            <a:off x="262800" y="908720"/>
            <a:ext cx="11664000" cy="5001369"/>
          </a:xfrm>
          <a:prstGeom prst="rect">
            <a:avLst/>
          </a:prstGeom>
          <a:noFill/>
        </p:spPr>
        <p:txBody>
          <a:bodyPr wrap="square">
            <a:spAutoFit/>
          </a:bodyPr>
          <a:lstStyle/>
          <a:p>
            <a:r>
              <a:rPr lang="en-IN" sz="1600" b="0" dirty="0">
                <a:solidFill>
                  <a:srgbClr val="AF00DB"/>
                </a:solidFill>
                <a:effectLst/>
                <a:latin typeface="Consolas" panose="020B0609020204030204" pitchFamily="49" charset="0"/>
              </a:rPr>
              <a:t>import</a:t>
            </a:r>
            <a:r>
              <a:rPr lang="en-IN" sz="1600" b="0" dirty="0">
                <a:solidFill>
                  <a:srgbClr val="000000"/>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000000"/>
                </a:solidFill>
                <a:effectLst/>
                <a:latin typeface="Consolas" panose="020B0609020204030204" pitchFamily="49" charset="0"/>
              </a:rPr>
              <a:t>;</a:t>
            </a:r>
          </a:p>
          <a:p>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"mongodb://192.168.150.68:27017"</a:t>
            </a:r>
            <a:r>
              <a:rPr lang="en-IN" sz="1600" b="0" dirty="0">
                <a:solidFill>
                  <a:srgbClr val="000000"/>
                </a:solidFill>
                <a:effectLst/>
                <a:latin typeface="Consolas" panose="020B0609020204030204" pitchFamily="49" charset="0"/>
              </a:rPr>
              <a:t>);</a:t>
            </a:r>
          </a:p>
          <a:p>
            <a:endParaRPr lang="en-IN" sz="1600" b="0" dirty="0">
              <a:solidFill>
                <a:srgbClr val="0000FF"/>
              </a:solidFill>
              <a:effectLst/>
              <a:latin typeface="Consolas" panose="020B0609020204030204" pitchFamily="49" charset="0"/>
            </a:endParaRPr>
          </a:p>
          <a:p>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async</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=&gt;</a:t>
            </a:r>
            <a:r>
              <a:rPr lang="en-IN" sz="1600" b="0" dirty="0">
                <a:solidFill>
                  <a:srgbClr val="000000"/>
                </a:solidFill>
                <a:effectLst/>
                <a:latin typeface="Consolas" panose="020B0609020204030204" pitchFamily="49" charset="0"/>
              </a:rPr>
              <a:t> {</a:t>
            </a:r>
          </a:p>
          <a:p>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000000"/>
                </a:solidFill>
                <a:effectLst/>
                <a:latin typeface="Consolas" panose="020B0609020204030204" pitchFamily="49" charset="0"/>
              </a:rPr>
              <a:t> {</a:t>
            </a:r>
          </a:p>
          <a:p>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FF"/>
                </a:solidFill>
                <a:effectLst/>
                <a:latin typeface="Consolas" panose="020B0609020204030204" pitchFamily="49" charset="0"/>
              </a:rPr>
              <a:t>	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dbList</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admin</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listDatabases</a:t>
            </a:r>
            <a:r>
              <a:rPr lang="en-IN" sz="1600" b="0" dirty="0">
                <a:solidFill>
                  <a:srgbClr val="000000"/>
                </a:solidFill>
                <a:effectLst/>
                <a:latin typeface="Consolas" panose="020B0609020204030204" pitchFamily="49" charset="0"/>
              </a:rPr>
              <a:t>();</a:t>
            </a:r>
          </a:p>
          <a:p>
            <a:r>
              <a:rPr lang="en-IN" sz="1600" b="0" dirty="0">
                <a:solidFill>
                  <a:srgbClr val="000000"/>
                </a:solidFill>
                <a:effectLst/>
                <a:latin typeface="Consolas" panose="020B0609020204030204" pitchFamily="49" charset="0"/>
              </a:rPr>
              <a:t>       </a:t>
            </a:r>
          </a:p>
          <a:p>
            <a:r>
              <a:rPr lang="en-IN" sz="1600" dirty="0">
                <a:solidFill>
                  <a:srgbClr val="000000"/>
                </a:solidFill>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dbList</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databases</a:t>
            </a:r>
            <a:r>
              <a:rPr lang="en-IN" sz="1600" b="0" dirty="0">
                <a:solidFill>
                  <a:srgbClr val="000000"/>
                </a:solidFill>
                <a:effectLst/>
                <a:latin typeface="Consolas" panose="020B0609020204030204" pitchFamily="49" charset="0"/>
              </a:rPr>
              <a:t>) {</a:t>
            </a:r>
          </a:p>
          <a:p>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a:t>
            </a:r>
            <a:r>
              <a:rPr lang="en-IN" sz="1600" b="0" dirty="0">
                <a:solidFill>
                  <a:srgbClr val="0000FF"/>
                </a:solidFill>
                <a:effectLst/>
                <a:latin typeface="Consolas" panose="020B0609020204030204" pitchFamily="49" charset="0"/>
              </a:rPr>
              <a:t>${</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FF"/>
                </a:solidFill>
                <a:effectLst/>
                <a:latin typeface="Consolas" panose="020B0609020204030204" pitchFamily="49" charset="0"/>
              </a:rPr>
              <a:t>}</a:t>
            </a:r>
            <a:r>
              <a:rPr lang="en-IN" sz="1600" b="0" dirty="0">
                <a:solidFill>
                  <a:srgbClr val="A31515"/>
                </a:solidFill>
                <a:effectLst/>
                <a:latin typeface="Consolas" panose="020B0609020204030204" pitchFamily="49" charset="0"/>
              </a:rPr>
              <a:t>`</a:t>
            </a:r>
            <a:r>
              <a:rPr lang="en-IN" sz="1600" b="0" dirty="0">
                <a:solidFill>
                  <a:srgbClr val="000000"/>
                </a:solidFill>
                <a:effectLst/>
                <a:latin typeface="Consolas" panose="020B0609020204030204" pitchFamily="49" charset="0"/>
              </a:rPr>
              <a:t>);</a:t>
            </a:r>
          </a:p>
          <a:p>
            <a:r>
              <a:rPr lang="en-IN" sz="1600" b="0" dirty="0">
                <a:solidFill>
                  <a:srgbClr val="000000"/>
                </a:solidFill>
                <a:effectLst/>
                <a:latin typeface="Consolas" panose="020B0609020204030204" pitchFamily="49" charset="0"/>
              </a:rPr>
              <a:t>        }</a:t>
            </a:r>
          </a:p>
          <a:p>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 {</a:t>
            </a:r>
          </a:p>
          <a:p>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000000"/>
                </a:solidFill>
                <a:effectLst/>
                <a:latin typeface="Consolas" panose="020B0609020204030204" pitchFamily="49" charset="0"/>
              </a:rPr>
              <a:t>);</a:t>
            </a:r>
          </a:p>
          <a:p>
            <a:r>
              <a:rPr lang="en-IN" sz="1600" b="0" dirty="0">
                <a:solidFill>
                  <a:srgbClr val="000000"/>
                </a:solidFill>
                <a:effectLst/>
                <a:latin typeface="Consolas" panose="020B0609020204030204" pitchFamily="49" charset="0"/>
              </a:rPr>
              <a:t>    }</a:t>
            </a:r>
          </a:p>
          <a:p>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000000"/>
                </a:solidFill>
                <a:effectLst/>
                <a:latin typeface="Consolas" panose="020B0609020204030204" pitchFamily="49" charset="0"/>
              </a:rPr>
              <a:t> {</a:t>
            </a:r>
          </a:p>
          <a:p>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000000"/>
                </a:solidFill>
                <a:effectLst/>
                <a:latin typeface="Consolas" panose="020B0609020204030204" pitchFamily="49" charset="0"/>
              </a:rPr>
              <a:t>();</a:t>
            </a:r>
          </a:p>
          <a:p>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`connection closed...`</a:t>
            </a:r>
            <a:r>
              <a:rPr lang="en-IN" sz="1600" b="0" dirty="0">
                <a:solidFill>
                  <a:srgbClr val="000000"/>
                </a:solidFill>
                <a:effectLst/>
                <a:latin typeface="Consolas" panose="020B0609020204030204" pitchFamily="49" charset="0"/>
              </a:rPr>
              <a:t>);</a:t>
            </a:r>
          </a:p>
          <a:p>
            <a:r>
              <a:rPr lang="en-IN" sz="1600" b="0" dirty="0">
                <a:solidFill>
                  <a:srgbClr val="000000"/>
                </a:solidFill>
                <a:effectLst/>
                <a:latin typeface="Consolas" panose="020B0609020204030204" pitchFamily="49" charset="0"/>
              </a:rPr>
              <a:t>    }</a:t>
            </a:r>
          </a:p>
          <a:p>
            <a:r>
              <a:rPr lang="en-IN" sz="1600" b="0" dirty="0">
                <a:solidFill>
                  <a:srgbClr val="000000"/>
                </a:solidFill>
                <a:effectLst/>
                <a:latin typeface="Consolas" panose="020B0609020204030204" pitchFamily="49" charset="0"/>
              </a:rPr>
              <a:t>}</a:t>
            </a:r>
          </a:p>
          <a:p>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416592318"/>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4B5E49-C137-13B7-894B-6A9E8991B49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6F9F0D2-DCBD-AE10-B643-F0A3D417D5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A522CB8C-767C-A04B-2299-4FFEDB48CA4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collections from all databases</a:t>
            </a:r>
          </a:p>
        </p:txBody>
      </p:sp>
      <p:sp>
        <p:nvSpPr>
          <p:cNvPr id="3" name="TextBox 2">
            <a:extLst>
              <a:ext uri="{FF2B5EF4-FFF2-40B4-BE49-F238E27FC236}">
                <a16:creationId xmlns:a16="http://schemas.microsoft.com/office/drawing/2014/main" id="{004C4B83-6997-C4BC-4B88-7ED195436345}"/>
              </a:ext>
            </a:extLst>
          </p:cNvPr>
          <p:cNvSpPr txBox="1"/>
          <p:nvPr/>
        </p:nvSpPr>
        <p:spPr>
          <a:xfrm>
            <a:off x="262800" y="965041"/>
            <a:ext cx="11664000" cy="5863144"/>
          </a:xfrm>
          <a:prstGeom prst="rect">
            <a:avLst/>
          </a:prstGeom>
          <a:noFill/>
        </p:spPr>
        <p:txBody>
          <a:bodyPr wrap="square">
            <a:spAutoFit/>
          </a:bodyPr>
          <a:lstStyle/>
          <a:p>
            <a:pPr>
              <a:lnSpc>
                <a:spcPts val="1800"/>
              </a:lnSpc>
            </a:pPr>
            <a:r>
              <a:rPr lang="en-IN" sz="1600" b="0" dirty="0">
                <a:solidFill>
                  <a:srgbClr val="AF00DB"/>
                </a:solidFill>
                <a:effectLst/>
                <a:latin typeface="Consolas" panose="020B0609020204030204" pitchFamily="49" charset="0"/>
              </a:rPr>
              <a:t>import</a:t>
            </a:r>
            <a:r>
              <a:rPr lang="en-IN" sz="1600" b="0" dirty="0">
                <a:solidFill>
                  <a:srgbClr val="000000"/>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"mongodb://192.168.150.68:27017"</a:t>
            </a:r>
            <a:r>
              <a:rPr lang="en-IN" sz="1600" b="0" dirty="0">
                <a:solidFill>
                  <a:srgbClr val="000000"/>
                </a:solidFill>
                <a:effectLst/>
                <a:latin typeface="Consolas" panose="020B0609020204030204" pitchFamily="49" charset="0"/>
              </a:rPr>
              <a:t>);</a:t>
            </a:r>
          </a:p>
          <a:p>
            <a:pPr>
              <a:lnSpc>
                <a:spcPts val="1800"/>
              </a:lnSpc>
            </a:pPr>
            <a:br>
              <a:rPr lang="en-IN" sz="1600" b="0" dirty="0">
                <a:solidFill>
                  <a:srgbClr val="000000"/>
                </a:solidFill>
                <a:effectLst/>
                <a:latin typeface="Consolas" panose="020B0609020204030204" pitchFamily="49" charset="0"/>
              </a:rPr>
            </a:b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async</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=&gt;</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dbList</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admin</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listDatabases</a:t>
            </a:r>
            <a:r>
              <a:rPr lang="en-IN" sz="1600" b="0" dirty="0">
                <a:solidFill>
                  <a:srgbClr val="000000"/>
                </a:solidFill>
                <a:effectLst/>
                <a:latin typeface="Consolas" panose="020B0609020204030204" pitchFamily="49" charset="0"/>
              </a:rPr>
              <a:t>();</a:t>
            </a:r>
          </a:p>
          <a:p>
            <a:pPr>
              <a:lnSpc>
                <a:spcPts val="1800"/>
              </a:lnSpc>
            </a:pPr>
            <a:br>
              <a:rPr lang="en-IN" sz="1600" b="0" dirty="0">
                <a:solidFill>
                  <a:srgbClr val="000000"/>
                </a:solidFill>
                <a:effectLst/>
                <a:latin typeface="Consolas" panose="020B0609020204030204" pitchFamily="49" charset="0"/>
              </a:rPr>
            </a:b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dbList</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databases</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y</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listCollections</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dirty="0">
                <a:solidFill>
                  <a:srgbClr val="000000"/>
                </a:solidFill>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 </a:t>
            </a:r>
            <a:r>
              <a:rPr lang="en-IN" sz="1600" b="0" dirty="0">
                <a:solidFill>
                  <a:srgbClr val="A31515"/>
                </a:solidFill>
                <a:effectLst/>
                <a:latin typeface="Consolas" panose="020B0609020204030204" pitchFamily="49" charset="0"/>
              </a:rPr>
              <a:t>" --&gt; "</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'connection closed...'</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a:t>
            </a:r>
          </a:p>
          <a:p>
            <a:pPr>
              <a:lnSpc>
                <a:spcPts val="1800"/>
              </a:lnSpc>
            </a:pP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706440559"/>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a:t>
            </a:r>
          </a:p>
        </p:txBody>
      </p:sp>
      <p:sp>
        <p:nvSpPr>
          <p:cNvPr id="7" name="TextBox 6">
            <a:extLst>
              <a:ext uri="{FF2B5EF4-FFF2-40B4-BE49-F238E27FC236}">
                <a16:creationId xmlns:a16="http://schemas.microsoft.com/office/drawing/2014/main" id="{57C766C7-E903-4525-401C-F76D11D6B1A1}"/>
              </a:ext>
            </a:extLst>
          </p:cNvPr>
          <p:cNvSpPr txBox="1"/>
          <p:nvPr/>
        </p:nvSpPr>
        <p:spPr>
          <a:xfrm>
            <a:off x="262800" y="908720"/>
            <a:ext cx="11664000" cy="4697633"/>
          </a:xfrm>
          <a:prstGeom prst="rect">
            <a:avLst/>
          </a:prstGeom>
          <a:noFill/>
        </p:spPr>
        <p:txBody>
          <a:bodyPr wrap="square">
            <a:spAutoFit/>
          </a:bodyPr>
          <a:lstStyle/>
          <a:p>
            <a:pPr>
              <a:lnSpc>
                <a:spcPts val="2025"/>
              </a:lnSpc>
            </a:pPr>
            <a:r>
              <a:rPr lang="en-IN" sz="1600" b="0" dirty="0">
                <a:solidFill>
                  <a:srgbClr val="AF00DB"/>
                </a:solidFill>
                <a:effectLst/>
                <a:latin typeface="Consolas" panose="020B0609020204030204" pitchFamily="49" charset="0"/>
              </a:rPr>
              <a:t>import</a:t>
            </a:r>
            <a:r>
              <a:rPr lang="en-IN" sz="1600" b="0" dirty="0">
                <a:solidFill>
                  <a:srgbClr val="000000"/>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"mongodb://192.168.150.68:27017"</a:t>
            </a:r>
            <a:r>
              <a:rPr lang="en-IN" sz="1600" b="0" dirty="0">
                <a:solidFill>
                  <a:srgbClr val="000000"/>
                </a:solidFill>
                <a:effectLst/>
                <a:latin typeface="Consolas" panose="020B0609020204030204" pitchFamily="49" charset="0"/>
              </a:rPr>
              <a:t>);</a:t>
            </a:r>
          </a:p>
          <a:p>
            <a:pPr>
              <a:lnSpc>
                <a:spcPts val="2025"/>
              </a:lnSpc>
            </a:pPr>
            <a:endParaRPr lang="en-IN" sz="1600" b="0" dirty="0">
              <a:solidFill>
                <a:srgbClr val="0000FF"/>
              </a:solidFill>
              <a:effectLst/>
              <a:latin typeface="Consolas" panose="020B0609020204030204" pitchFamily="49" charset="0"/>
            </a:endParaRPr>
          </a:p>
          <a:p>
            <a:pPr>
              <a:lnSpc>
                <a:spcPts val="2025"/>
              </a:lnSpc>
            </a:pPr>
            <a:r>
              <a:rPr lang="en-IN" sz="1600" b="0" dirty="0">
                <a:solidFill>
                  <a:srgbClr val="0000FF"/>
                </a:solidFill>
                <a:effectLst/>
                <a:latin typeface="Consolas" panose="020B0609020204030204" pitchFamily="49" charset="0"/>
              </a:rPr>
              <a:t>async</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function</a:t>
            </a:r>
            <a:r>
              <a:rPr lang="en-IN" sz="1600" b="0" dirty="0">
                <a:solidFill>
                  <a:srgbClr val="000000"/>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"db1"</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createCollection</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"employee"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"Collection created..."</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"Client connection closed"</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a:t>
            </a:r>
          </a:p>
          <a:p>
            <a:pPr>
              <a:lnSpc>
                <a:spcPts val="2025"/>
              </a:lnSpc>
            </a:pP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386197085"/>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capped collection</a:t>
            </a:r>
          </a:p>
        </p:txBody>
      </p:sp>
      <p:sp>
        <p:nvSpPr>
          <p:cNvPr id="7" name="TextBox 6">
            <a:extLst>
              <a:ext uri="{FF2B5EF4-FFF2-40B4-BE49-F238E27FC236}">
                <a16:creationId xmlns:a16="http://schemas.microsoft.com/office/drawing/2014/main" id="{B69A6CB5-D229-250E-7D2A-6F3AC4D15623}"/>
              </a:ext>
            </a:extLst>
          </p:cNvPr>
          <p:cNvSpPr txBox="1"/>
          <p:nvPr/>
        </p:nvSpPr>
        <p:spPr>
          <a:xfrm>
            <a:off x="262800" y="848707"/>
            <a:ext cx="11664000" cy="4697633"/>
          </a:xfrm>
          <a:prstGeom prst="rect">
            <a:avLst/>
          </a:prstGeom>
          <a:noFill/>
        </p:spPr>
        <p:txBody>
          <a:bodyPr wrap="square">
            <a:spAutoFit/>
          </a:bodyPr>
          <a:lstStyle/>
          <a:p>
            <a:pPr>
              <a:lnSpc>
                <a:spcPts val="2025"/>
              </a:lnSpc>
            </a:pPr>
            <a:r>
              <a:rPr lang="en-IN" sz="1600" b="0" dirty="0">
                <a:solidFill>
                  <a:srgbClr val="AF00DB"/>
                </a:solidFill>
                <a:effectLst/>
                <a:latin typeface="Consolas" panose="020B0609020204030204" pitchFamily="49" charset="0"/>
              </a:rPr>
              <a:t>import</a:t>
            </a:r>
            <a:r>
              <a:rPr lang="en-IN" sz="1600" b="0" dirty="0">
                <a:solidFill>
                  <a:srgbClr val="000000"/>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"mongodb://192.168.150.68:27017"</a:t>
            </a:r>
            <a:r>
              <a:rPr lang="en-IN" sz="1600" b="0" dirty="0">
                <a:solidFill>
                  <a:srgbClr val="000000"/>
                </a:solidFill>
                <a:effectLst/>
                <a:latin typeface="Consolas" panose="020B0609020204030204" pitchFamily="49" charset="0"/>
              </a:rPr>
              <a:t>);</a:t>
            </a:r>
          </a:p>
          <a:p>
            <a:pPr>
              <a:lnSpc>
                <a:spcPts val="2025"/>
              </a:lnSpc>
            </a:pPr>
            <a:endParaRPr lang="en-IN" sz="1600" b="0" dirty="0">
              <a:solidFill>
                <a:srgbClr val="0000FF"/>
              </a:solidFill>
              <a:effectLst/>
              <a:latin typeface="Consolas" panose="020B0609020204030204" pitchFamily="49" charset="0"/>
            </a:endParaRPr>
          </a:p>
          <a:p>
            <a:pPr>
              <a:lnSpc>
                <a:spcPts val="2025"/>
              </a:lnSpc>
            </a:pPr>
            <a:r>
              <a:rPr lang="en-IN" sz="1600" b="0" dirty="0">
                <a:solidFill>
                  <a:srgbClr val="0000FF"/>
                </a:solidFill>
                <a:effectLst/>
                <a:latin typeface="Consolas" panose="020B0609020204030204" pitchFamily="49" charset="0"/>
              </a:rPr>
              <a:t>async</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function</a:t>
            </a:r>
            <a:r>
              <a:rPr lang="en-IN" sz="1600" b="0" dirty="0">
                <a:solidFill>
                  <a:srgbClr val="000000"/>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"db1"</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createCollection</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"doctor"</a:t>
            </a:r>
            <a:r>
              <a:rPr lang="en-IN" sz="1600" b="0" dirty="0">
                <a:solidFill>
                  <a:srgbClr val="000000"/>
                </a:solidFill>
                <a:effectLst/>
                <a:latin typeface="Consolas" panose="020B0609020204030204" pitchFamily="49" charset="0"/>
              </a:rPr>
              <a:t>, { </a:t>
            </a:r>
            <a:r>
              <a:rPr lang="en-IN" sz="1600" b="0" dirty="0">
                <a:solidFill>
                  <a:srgbClr val="001080"/>
                </a:solidFill>
                <a:effectLst/>
                <a:latin typeface="Consolas" panose="020B0609020204030204" pitchFamily="49" charset="0"/>
              </a:rPr>
              <a:t>capped:</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true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size:</a:t>
            </a:r>
            <a:r>
              <a:rPr lang="en-IN" sz="1600" b="0" dirty="0">
                <a:solidFill>
                  <a:srgbClr val="000000"/>
                </a:solidFill>
                <a:effectLst/>
                <a:latin typeface="Consolas" panose="020B0609020204030204" pitchFamily="49" charset="0"/>
              </a:rPr>
              <a:t> </a:t>
            </a:r>
            <a:r>
              <a:rPr lang="en-IN" sz="1600" b="0" dirty="0">
                <a:solidFill>
                  <a:srgbClr val="098658"/>
                </a:solidFill>
                <a:effectLst/>
                <a:latin typeface="Consolas" panose="020B0609020204030204" pitchFamily="49" charset="0"/>
              </a:rPr>
              <a:t>100</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max:</a:t>
            </a:r>
            <a:r>
              <a:rPr lang="en-IN" sz="1600" b="0" dirty="0">
                <a:solidFill>
                  <a:srgbClr val="000000"/>
                </a:solidFill>
                <a:effectLst/>
                <a:latin typeface="Consolas" panose="020B0609020204030204" pitchFamily="49" charset="0"/>
              </a:rPr>
              <a:t> </a:t>
            </a:r>
            <a:r>
              <a:rPr lang="en-IN" sz="1600" b="0" dirty="0">
                <a:solidFill>
                  <a:srgbClr val="098658"/>
                </a:solidFill>
                <a:effectLst/>
                <a:latin typeface="Consolas" panose="020B0609020204030204" pitchFamily="49" charset="0"/>
              </a:rPr>
              <a:t>2</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"Collection created..."</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"Client connection closed..."</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a:t>
            </a:r>
          </a:p>
          <a:p>
            <a:pPr>
              <a:lnSpc>
                <a:spcPts val="2025"/>
              </a:lnSpc>
            </a:pP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282217072"/>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a:t>
            </a:r>
          </a:p>
        </p:txBody>
      </p:sp>
      <p:sp>
        <p:nvSpPr>
          <p:cNvPr id="7" name="TextBox 6">
            <a:extLst>
              <a:ext uri="{FF2B5EF4-FFF2-40B4-BE49-F238E27FC236}">
                <a16:creationId xmlns:a16="http://schemas.microsoft.com/office/drawing/2014/main" id="{5CDDF35F-327A-F0BF-7941-270534F2F36D}"/>
              </a:ext>
            </a:extLst>
          </p:cNvPr>
          <p:cNvSpPr txBox="1"/>
          <p:nvPr/>
        </p:nvSpPr>
        <p:spPr>
          <a:xfrm>
            <a:off x="262800" y="894000"/>
            <a:ext cx="11664000" cy="5723555"/>
          </a:xfrm>
          <a:prstGeom prst="rect">
            <a:avLst/>
          </a:prstGeom>
          <a:noFill/>
        </p:spPr>
        <p:txBody>
          <a:bodyPr wrap="square">
            <a:spAutoFit/>
          </a:bodyPr>
          <a:lstStyle/>
          <a:p>
            <a:pPr>
              <a:lnSpc>
                <a:spcPts val="2025"/>
              </a:lnSpc>
            </a:pPr>
            <a:r>
              <a:rPr lang="en-IN" sz="1600" b="0" dirty="0">
                <a:solidFill>
                  <a:srgbClr val="AF00DB"/>
                </a:solidFill>
                <a:effectLst/>
                <a:latin typeface="Consolas" panose="020B0609020204030204" pitchFamily="49" charset="0"/>
              </a:rPr>
              <a:t>import</a:t>
            </a:r>
            <a:r>
              <a:rPr lang="en-IN" sz="1600" b="0" dirty="0">
                <a:solidFill>
                  <a:srgbClr val="000000"/>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"mongodb://192.168.150.68:27017"</a:t>
            </a:r>
            <a:r>
              <a:rPr lang="en-IN" sz="1600" b="0" dirty="0">
                <a:solidFill>
                  <a:srgbClr val="000000"/>
                </a:solidFill>
                <a:effectLst/>
                <a:latin typeface="Consolas" panose="020B0609020204030204" pitchFamily="49" charset="0"/>
              </a:rPr>
              <a:t>);</a:t>
            </a:r>
          </a:p>
          <a:p>
            <a:pPr>
              <a:lnSpc>
                <a:spcPts val="2025"/>
              </a:lnSpc>
            </a:pPr>
            <a:br>
              <a:rPr lang="en-IN" sz="1600" b="0" dirty="0">
                <a:solidFill>
                  <a:srgbClr val="000000"/>
                </a:solidFill>
                <a:effectLst/>
                <a:latin typeface="Consolas" panose="020B0609020204030204" pitchFamily="49" charset="0"/>
              </a:rPr>
            </a:br>
            <a:r>
              <a:rPr lang="en-IN" sz="1600" b="0" dirty="0">
                <a:solidFill>
                  <a:srgbClr val="0000FF"/>
                </a:solidFill>
                <a:effectLst/>
                <a:latin typeface="Consolas" panose="020B0609020204030204" pitchFamily="49" charset="0"/>
              </a:rPr>
              <a:t>async</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function</a:t>
            </a:r>
            <a:r>
              <a:rPr lang="en-IN" sz="1600" b="0" dirty="0">
                <a:solidFill>
                  <a:srgbClr val="000000"/>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"db1"</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listCollections</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dirty="0">
                <a:solidFill>
                  <a:srgbClr val="000000"/>
                </a:solidFill>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"Collection created..."</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"Client connection closed"</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a:t>
            </a:r>
          </a:p>
          <a:p>
            <a:pPr>
              <a:lnSpc>
                <a:spcPts val="2025"/>
              </a:lnSpc>
            </a:pP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41730785"/>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 using Array()</a:t>
            </a:r>
          </a:p>
        </p:txBody>
      </p:sp>
      <p:sp>
        <p:nvSpPr>
          <p:cNvPr id="3" name="TextBox 2">
            <a:extLst>
              <a:ext uri="{FF2B5EF4-FFF2-40B4-BE49-F238E27FC236}">
                <a16:creationId xmlns:a16="http://schemas.microsoft.com/office/drawing/2014/main" id="{DA0D483F-3551-9C81-CA0A-7D293D5B0819}"/>
              </a:ext>
            </a:extLst>
          </p:cNvPr>
          <p:cNvSpPr txBox="1"/>
          <p:nvPr/>
        </p:nvSpPr>
        <p:spPr>
          <a:xfrm>
            <a:off x="262800" y="908720"/>
            <a:ext cx="11664000" cy="5723555"/>
          </a:xfrm>
          <a:prstGeom prst="rect">
            <a:avLst/>
          </a:prstGeom>
          <a:noFill/>
        </p:spPr>
        <p:txBody>
          <a:bodyPr wrap="square">
            <a:spAutoFit/>
          </a:bodyPr>
          <a:lstStyle/>
          <a:p>
            <a:pPr>
              <a:lnSpc>
                <a:spcPts val="2025"/>
              </a:lnSpc>
            </a:pPr>
            <a:r>
              <a:rPr lang="en-IN" sz="1600" b="0" dirty="0">
                <a:solidFill>
                  <a:srgbClr val="AF00DB"/>
                </a:solidFill>
                <a:effectLst/>
                <a:latin typeface="Consolas" panose="020B0609020204030204" pitchFamily="49" charset="0"/>
              </a:rPr>
              <a:t>import</a:t>
            </a:r>
            <a:r>
              <a:rPr lang="en-IN" sz="1600" b="0" dirty="0">
                <a:solidFill>
                  <a:srgbClr val="000000"/>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"mongodb://192.168.150.68:27017"</a:t>
            </a:r>
            <a:r>
              <a:rPr lang="en-IN" sz="1600" b="0" dirty="0">
                <a:solidFill>
                  <a:srgbClr val="000000"/>
                </a:solidFill>
                <a:effectLst/>
                <a:latin typeface="Consolas" panose="020B0609020204030204" pitchFamily="49" charset="0"/>
              </a:rPr>
              <a:t>);</a:t>
            </a:r>
          </a:p>
          <a:p>
            <a:pPr>
              <a:lnSpc>
                <a:spcPts val="2025"/>
              </a:lnSpc>
            </a:pPr>
            <a:endParaRPr lang="en-IN" sz="1600" b="0" dirty="0">
              <a:solidFill>
                <a:srgbClr val="0000FF"/>
              </a:solidFill>
              <a:effectLst/>
              <a:latin typeface="Consolas" panose="020B0609020204030204" pitchFamily="49" charset="0"/>
            </a:endParaRPr>
          </a:p>
          <a:p>
            <a:pPr>
              <a:lnSpc>
                <a:spcPts val="2025"/>
              </a:lnSpc>
            </a:pPr>
            <a:r>
              <a:rPr lang="en-IN" sz="1600" b="0" dirty="0">
                <a:solidFill>
                  <a:srgbClr val="0000FF"/>
                </a:solidFill>
                <a:effectLst/>
                <a:latin typeface="Consolas" panose="020B0609020204030204" pitchFamily="49" charset="0"/>
              </a:rPr>
              <a:t>async</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function</a:t>
            </a:r>
            <a:r>
              <a:rPr lang="en-IN" sz="1600" b="0" dirty="0">
                <a:solidFill>
                  <a:srgbClr val="000000"/>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let</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arr</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Array</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"db1"</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listCollections</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dirty="0">
                <a:solidFill>
                  <a:srgbClr val="000000"/>
                </a:solidFill>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arr</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push</a:t>
            </a:r>
            <a:r>
              <a:rPr lang="en-IN" sz="1600" b="0" dirty="0">
                <a:solidFill>
                  <a:srgbClr val="000000"/>
                </a:solidFill>
                <a:effectLst/>
                <a:latin typeface="Consolas" panose="020B0609020204030204" pitchFamily="49" charset="0"/>
              </a:rPr>
              <a:t>(</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arr</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a:t>
            </a:r>
          </a:p>
          <a:p>
            <a:pPr>
              <a:lnSpc>
                <a:spcPts val="2025"/>
              </a:lnSpc>
            </a:pP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894069984"/>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4372CF0-2526-B072-2AA0-5AC33279FF0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of) loops</a:t>
            </a:r>
          </a:p>
        </p:txBody>
      </p:sp>
      <p:sp>
        <p:nvSpPr>
          <p:cNvPr id="5" name="TextBox 4">
            <a:extLst>
              <a:ext uri="{FF2B5EF4-FFF2-40B4-BE49-F238E27FC236}">
                <a16:creationId xmlns:a16="http://schemas.microsoft.com/office/drawing/2014/main" id="{AA9CB2A5-27FE-6E7D-B1DA-76D00B2F1248}"/>
              </a:ext>
            </a:extLst>
          </p:cNvPr>
          <p:cNvSpPr txBox="1"/>
          <p:nvPr/>
        </p:nvSpPr>
        <p:spPr>
          <a:xfrm>
            <a:off x="262800" y="764704"/>
            <a:ext cx="11664000" cy="5980035"/>
          </a:xfrm>
          <a:prstGeom prst="rect">
            <a:avLst/>
          </a:prstGeom>
          <a:noFill/>
        </p:spPr>
        <p:txBody>
          <a:bodyPr wrap="square">
            <a:spAutoFit/>
          </a:bodyPr>
          <a:lstStyle/>
          <a:p>
            <a:pPr>
              <a:lnSpc>
                <a:spcPts val="2025"/>
              </a:lnSpc>
            </a:pPr>
            <a:r>
              <a:rPr lang="en-IN" sz="1600" b="0" dirty="0">
                <a:solidFill>
                  <a:srgbClr val="AF00DB"/>
                </a:solidFill>
                <a:effectLst/>
                <a:latin typeface="Consolas" panose="020B0609020204030204" pitchFamily="49" charset="0"/>
              </a:rPr>
              <a:t>import</a:t>
            </a:r>
            <a:r>
              <a:rPr lang="en-IN" sz="1600" b="0" dirty="0">
                <a:solidFill>
                  <a:srgbClr val="000000"/>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"mongodb://192.168.150.68:27017"</a:t>
            </a:r>
            <a:r>
              <a:rPr lang="en-IN" sz="1600" b="0" dirty="0">
                <a:solidFill>
                  <a:srgbClr val="000000"/>
                </a:solidFill>
                <a:effectLst/>
                <a:latin typeface="Consolas" panose="020B0609020204030204" pitchFamily="49" charset="0"/>
              </a:rPr>
              <a:t>);</a:t>
            </a:r>
          </a:p>
          <a:p>
            <a:pPr>
              <a:lnSpc>
                <a:spcPts val="2025"/>
              </a:lnSpc>
            </a:pPr>
            <a:br>
              <a:rPr lang="en-IN" sz="1600" b="0" dirty="0">
                <a:solidFill>
                  <a:srgbClr val="000000"/>
                </a:solidFill>
                <a:effectLst/>
                <a:latin typeface="Consolas" panose="020B0609020204030204" pitchFamily="49" charset="0"/>
              </a:rPr>
            </a:br>
            <a:r>
              <a:rPr lang="en-IN" sz="1600" b="0" dirty="0">
                <a:solidFill>
                  <a:srgbClr val="0000FF"/>
                </a:solidFill>
                <a:effectLst/>
                <a:latin typeface="Consolas" panose="020B0609020204030204" pitchFamily="49" charset="0"/>
              </a:rPr>
              <a:t>async</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function</a:t>
            </a:r>
            <a:r>
              <a:rPr lang="en-IN" sz="1600" b="0" dirty="0">
                <a:solidFill>
                  <a:srgbClr val="000000"/>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let</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arr</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Array</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"db1"</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listCollections</a:t>
            </a:r>
            <a:r>
              <a:rPr lang="en-IN" sz="1600" b="0" dirty="0">
                <a:solidFill>
                  <a:srgbClr val="000000"/>
                </a:solidFill>
                <a:effectLst/>
                <a:latin typeface="Consolas" panose="020B0609020204030204" pitchFamily="49" charset="0"/>
              </a:rPr>
              <a:t>();</a:t>
            </a:r>
          </a:p>
          <a:p>
            <a:pPr>
              <a:lnSpc>
                <a:spcPts val="2025"/>
              </a:lnSpc>
            </a:pPr>
            <a:br>
              <a:rPr lang="en-IN" sz="1600" b="0" dirty="0">
                <a:solidFill>
                  <a:srgbClr val="000000"/>
                </a:solidFill>
                <a:effectLst/>
                <a:latin typeface="Consolas" panose="020B0609020204030204" pitchFamily="49" charset="0"/>
              </a:rPr>
            </a:b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arr</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push</a:t>
            </a:r>
            <a:r>
              <a:rPr lang="en-IN" sz="1600" b="0" dirty="0">
                <a:solidFill>
                  <a:srgbClr val="000000"/>
                </a:solidFill>
                <a:effectLst/>
                <a:latin typeface="Consolas" panose="020B0609020204030204" pitchFamily="49" charset="0"/>
              </a:rPr>
              <a:t>(</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arr</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"Client connection closed"</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a:t>
            </a:r>
          </a:p>
          <a:p>
            <a:pPr>
              <a:lnSpc>
                <a:spcPts val="2025"/>
              </a:lnSpc>
            </a:pP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801597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E51D9F0-FD26-1DC7-3730-1E76CE116E61}"/>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array.forEach() loops</a:t>
            </a:r>
          </a:p>
        </p:txBody>
      </p:sp>
      <p:sp>
        <p:nvSpPr>
          <p:cNvPr id="5" name="TextBox 4">
            <a:extLst>
              <a:ext uri="{FF2B5EF4-FFF2-40B4-BE49-F238E27FC236}">
                <a16:creationId xmlns:a16="http://schemas.microsoft.com/office/drawing/2014/main" id="{510F8C59-45B3-5531-D7DA-A84B6BB27CE4}"/>
              </a:ext>
            </a:extLst>
          </p:cNvPr>
          <p:cNvSpPr txBox="1"/>
          <p:nvPr/>
        </p:nvSpPr>
        <p:spPr>
          <a:xfrm>
            <a:off x="262800" y="692696"/>
            <a:ext cx="11664000" cy="6236515"/>
          </a:xfrm>
          <a:prstGeom prst="rect">
            <a:avLst/>
          </a:prstGeom>
          <a:noFill/>
        </p:spPr>
        <p:txBody>
          <a:bodyPr wrap="square">
            <a:spAutoFit/>
          </a:bodyPr>
          <a:lstStyle/>
          <a:p>
            <a:pPr>
              <a:lnSpc>
                <a:spcPts val="2025"/>
              </a:lnSpc>
            </a:pPr>
            <a:r>
              <a:rPr lang="en-IN" sz="1600" b="0" dirty="0">
                <a:solidFill>
                  <a:srgbClr val="AF00DB"/>
                </a:solidFill>
                <a:effectLst/>
                <a:latin typeface="Consolas" panose="020B0609020204030204" pitchFamily="49" charset="0"/>
              </a:rPr>
              <a:t>import</a:t>
            </a:r>
            <a:r>
              <a:rPr lang="en-IN" sz="1600" b="0" dirty="0">
                <a:solidFill>
                  <a:srgbClr val="000000"/>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"mongodb://192.168.150.68:27017"</a:t>
            </a:r>
            <a:r>
              <a:rPr lang="en-IN" sz="1600" b="0" dirty="0">
                <a:solidFill>
                  <a:srgbClr val="000000"/>
                </a:solidFill>
                <a:effectLst/>
                <a:latin typeface="Consolas" panose="020B0609020204030204" pitchFamily="49" charset="0"/>
              </a:rPr>
              <a:t>);</a:t>
            </a:r>
          </a:p>
          <a:p>
            <a:pPr>
              <a:lnSpc>
                <a:spcPts val="2025"/>
              </a:lnSpc>
            </a:pPr>
            <a:br>
              <a:rPr lang="en-IN" sz="1600" b="0" dirty="0">
                <a:solidFill>
                  <a:srgbClr val="000000"/>
                </a:solidFill>
                <a:effectLst/>
                <a:latin typeface="Consolas" panose="020B0609020204030204" pitchFamily="49" charset="0"/>
              </a:rPr>
            </a:br>
            <a:r>
              <a:rPr lang="en-IN" sz="1600" b="0" dirty="0">
                <a:solidFill>
                  <a:srgbClr val="0000FF"/>
                </a:solidFill>
                <a:effectLst/>
                <a:latin typeface="Consolas" panose="020B0609020204030204" pitchFamily="49" charset="0"/>
              </a:rPr>
              <a:t>async</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function</a:t>
            </a:r>
            <a:r>
              <a:rPr lang="en-IN" sz="1600" b="0" dirty="0">
                <a:solidFill>
                  <a:srgbClr val="000000"/>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let</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arr</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Array</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"db1"</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listCollections</a:t>
            </a:r>
            <a:r>
              <a:rPr lang="en-IN" sz="1600" b="0" dirty="0">
                <a:solidFill>
                  <a:srgbClr val="000000"/>
                </a:solidFill>
                <a:effectLst/>
                <a:latin typeface="Consolas" panose="020B0609020204030204" pitchFamily="49" charset="0"/>
              </a:rPr>
              <a:t>();</a:t>
            </a:r>
          </a:p>
          <a:p>
            <a:pPr>
              <a:lnSpc>
                <a:spcPts val="2025"/>
              </a:lnSpc>
            </a:pPr>
            <a:br>
              <a:rPr lang="en-IN" sz="1600" b="0" dirty="0">
                <a:solidFill>
                  <a:srgbClr val="000000"/>
                </a:solidFill>
                <a:effectLst/>
                <a:latin typeface="Consolas" panose="020B0609020204030204" pitchFamily="49" charset="0"/>
              </a:rPr>
            </a:b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arr</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push</a:t>
            </a:r>
            <a:r>
              <a:rPr lang="en-IN" sz="1600" b="0" dirty="0">
                <a:solidFill>
                  <a:srgbClr val="000000"/>
                </a:solidFill>
                <a:effectLst/>
                <a:latin typeface="Consolas" panose="020B0609020204030204" pitchFamily="49" charset="0"/>
              </a:rPr>
              <a:t>(</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arr</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forEach</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value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index</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=&gt;</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index</a:t>
            </a:r>
            <a:r>
              <a:rPr lang="en-IN" sz="1600" b="0" dirty="0">
                <a:solidFill>
                  <a:srgbClr val="000000"/>
                </a:solidFill>
                <a:effectLst/>
                <a:latin typeface="Consolas" panose="020B0609020204030204" pitchFamily="49" charset="0"/>
              </a:rPr>
              <a:t> + </a:t>
            </a:r>
            <a:r>
              <a:rPr lang="en-IN" sz="1600" b="0" dirty="0">
                <a:solidFill>
                  <a:srgbClr val="001080"/>
                </a:solidFill>
                <a:effectLst/>
                <a:latin typeface="Consolas" panose="020B0609020204030204" pitchFamily="49" charset="0"/>
              </a:rPr>
              <a:t>value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a:t>
            </a:r>
          </a:p>
          <a:p>
            <a:pPr>
              <a:lnSpc>
                <a:spcPts val="2025"/>
              </a:lnSpc>
            </a:pP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001200161"/>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82580C-5F05-112D-139E-919EC861525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in) loops</a:t>
            </a:r>
          </a:p>
        </p:txBody>
      </p:sp>
      <p:sp>
        <p:nvSpPr>
          <p:cNvPr id="5" name="TextBox 4">
            <a:extLst>
              <a:ext uri="{FF2B5EF4-FFF2-40B4-BE49-F238E27FC236}">
                <a16:creationId xmlns:a16="http://schemas.microsoft.com/office/drawing/2014/main" id="{51BDECD5-4E8B-1EA9-A39A-C9FBFD47CA26}"/>
              </a:ext>
            </a:extLst>
          </p:cNvPr>
          <p:cNvSpPr txBox="1"/>
          <p:nvPr/>
        </p:nvSpPr>
        <p:spPr>
          <a:xfrm>
            <a:off x="262800" y="671515"/>
            <a:ext cx="11664000" cy="6236515"/>
          </a:xfrm>
          <a:prstGeom prst="rect">
            <a:avLst/>
          </a:prstGeom>
          <a:noFill/>
        </p:spPr>
        <p:txBody>
          <a:bodyPr wrap="square">
            <a:spAutoFit/>
          </a:bodyPr>
          <a:lstStyle/>
          <a:p>
            <a:pPr>
              <a:lnSpc>
                <a:spcPts val="2025"/>
              </a:lnSpc>
            </a:pPr>
            <a:r>
              <a:rPr lang="en-IN" sz="1600" b="0" dirty="0">
                <a:solidFill>
                  <a:srgbClr val="AF00DB"/>
                </a:solidFill>
                <a:effectLst/>
                <a:latin typeface="Consolas" panose="020B0609020204030204" pitchFamily="49" charset="0"/>
              </a:rPr>
              <a:t>import</a:t>
            </a:r>
            <a:r>
              <a:rPr lang="en-IN" sz="1600" b="0" dirty="0">
                <a:solidFill>
                  <a:srgbClr val="000000"/>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"mongodb://192.168.150.68:27017"</a:t>
            </a:r>
            <a:r>
              <a:rPr lang="en-IN" sz="1600" b="0" dirty="0">
                <a:solidFill>
                  <a:srgbClr val="000000"/>
                </a:solidFill>
                <a:effectLst/>
                <a:latin typeface="Consolas" panose="020B0609020204030204" pitchFamily="49" charset="0"/>
              </a:rPr>
              <a:t>);</a:t>
            </a:r>
          </a:p>
          <a:p>
            <a:pPr>
              <a:lnSpc>
                <a:spcPts val="2025"/>
              </a:lnSpc>
            </a:pPr>
            <a:br>
              <a:rPr lang="en-IN" sz="1600" b="0" dirty="0">
                <a:solidFill>
                  <a:srgbClr val="000000"/>
                </a:solidFill>
                <a:effectLst/>
                <a:latin typeface="Consolas" panose="020B0609020204030204" pitchFamily="49" charset="0"/>
              </a:rPr>
            </a:br>
            <a:r>
              <a:rPr lang="en-IN" sz="1600" b="0" dirty="0">
                <a:solidFill>
                  <a:srgbClr val="0000FF"/>
                </a:solidFill>
                <a:effectLst/>
                <a:latin typeface="Consolas" panose="020B0609020204030204" pitchFamily="49" charset="0"/>
              </a:rPr>
              <a:t>async</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function</a:t>
            </a:r>
            <a:r>
              <a:rPr lang="en-IN" sz="1600" b="0" dirty="0">
                <a:solidFill>
                  <a:srgbClr val="000000"/>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let</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arr</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Array</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"db1"</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listCollections</a:t>
            </a:r>
            <a:r>
              <a:rPr lang="en-IN" sz="1600" b="0" dirty="0">
                <a:solidFill>
                  <a:srgbClr val="000000"/>
                </a:solidFill>
                <a:effectLst/>
                <a:latin typeface="Consolas" panose="020B0609020204030204" pitchFamily="49" charset="0"/>
              </a:rPr>
              <a:t>();</a:t>
            </a:r>
          </a:p>
          <a:p>
            <a:pPr>
              <a:lnSpc>
                <a:spcPts val="2025"/>
              </a:lnSpc>
            </a:pPr>
            <a:br>
              <a:rPr lang="en-IN" sz="1600" b="0" dirty="0">
                <a:solidFill>
                  <a:srgbClr val="000000"/>
                </a:solidFill>
                <a:effectLst/>
                <a:latin typeface="Consolas" panose="020B0609020204030204" pitchFamily="49" charset="0"/>
              </a:rPr>
            </a:b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arr</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push</a:t>
            </a:r>
            <a:r>
              <a:rPr lang="en-IN" sz="1600" b="0" dirty="0">
                <a:solidFill>
                  <a:srgbClr val="000000"/>
                </a:solidFill>
                <a:effectLst/>
                <a:latin typeface="Consolas" panose="020B0609020204030204" pitchFamily="49" charset="0"/>
              </a:rPr>
              <a:t>(</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key</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in</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arr</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arr</a:t>
            </a:r>
            <a:r>
              <a:rPr lang="en-IN" sz="1600" b="0" dirty="0">
                <a:solidFill>
                  <a:srgbClr val="000000"/>
                </a:solidFill>
                <a:effectLst/>
                <a:latin typeface="Consolas" panose="020B0609020204030204" pitchFamily="49" charset="0"/>
              </a:rPr>
              <a:t>[</a:t>
            </a:r>
            <a:r>
              <a:rPr lang="en-IN" sz="1600" b="0" dirty="0">
                <a:solidFill>
                  <a:srgbClr val="0070C1"/>
                </a:solidFill>
                <a:effectLst/>
                <a:latin typeface="Consolas" panose="020B0609020204030204" pitchFamily="49" charset="0"/>
              </a:rPr>
              <a:t>key</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a:t>
            </a:r>
          </a:p>
          <a:p>
            <a:pPr>
              <a:lnSpc>
                <a:spcPts val="2025"/>
              </a:lnSpc>
            </a:pP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274991510"/>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 and add new document</a:t>
            </a:r>
          </a:p>
        </p:txBody>
      </p:sp>
      <p:sp>
        <p:nvSpPr>
          <p:cNvPr id="5" name="TextBox 4">
            <a:extLst>
              <a:ext uri="{FF2B5EF4-FFF2-40B4-BE49-F238E27FC236}">
                <a16:creationId xmlns:a16="http://schemas.microsoft.com/office/drawing/2014/main" id="{022C4BE1-890F-4CFC-4386-F3C662336890}"/>
              </a:ext>
            </a:extLst>
          </p:cNvPr>
          <p:cNvSpPr txBox="1"/>
          <p:nvPr/>
        </p:nvSpPr>
        <p:spPr>
          <a:xfrm>
            <a:off x="262800" y="911810"/>
            <a:ext cx="11664000" cy="4697633"/>
          </a:xfrm>
          <a:prstGeom prst="rect">
            <a:avLst/>
          </a:prstGeom>
          <a:noFill/>
        </p:spPr>
        <p:txBody>
          <a:bodyPr wrap="square">
            <a:spAutoFit/>
          </a:bodyPr>
          <a:lstStyle/>
          <a:p>
            <a:pPr>
              <a:lnSpc>
                <a:spcPts val="2025"/>
              </a:lnSpc>
            </a:pPr>
            <a:r>
              <a:rPr lang="en-IN" sz="1600" b="0" dirty="0">
                <a:solidFill>
                  <a:srgbClr val="AF00DB"/>
                </a:solidFill>
                <a:effectLst/>
                <a:latin typeface="Consolas" panose="020B0609020204030204" pitchFamily="49" charset="0"/>
              </a:rPr>
              <a:t>import</a:t>
            </a:r>
            <a:r>
              <a:rPr lang="en-IN" sz="1600" b="0" dirty="0">
                <a:solidFill>
                  <a:srgbClr val="000000"/>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"mongodb://192.168.150.68:27017"</a:t>
            </a:r>
            <a:r>
              <a:rPr lang="en-IN" sz="1600" b="0" dirty="0">
                <a:solidFill>
                  <a:srgbClr val="000000"/>
                </a:solidFill>
                <a:effectLst/>
                <a:latin typeface="Consolas" panose="020B0609020204030204" pitchFamily="49" charset="0"/>
              </a:rPr>
              <a:t>);</a:t>
            </a:r>
          </a:p>
          <a:p>
            <a:pPr>
              <a:lnSpc>
                <a:spcPts val="2025"/>
              </a:lnSpc>
            </a:pPr>
            <a:endParaRPr lang="en-IN" sz="1600" b="0" dirty="0">
              <a:solidFill>
                <a:srgbClr val="0000FF"/>
              </a:solidFill>
              <a:effectLst/>
              <a:latin typeface="Consolas" panose="020B0609020204030204" pitchFamily="49" charset="0"/>
            </a:endParaRPr>
          </a:p>
          <a:p>
            <a:pPr>
              <a:lnSpc>
                <a:spcPts val="2025"/>
              </a:lnSpc>
            </a:pPr>
            <a:r>
              <a:rPr lang="en-IN" sz="1600" b="0" dirty="0">
                <a:solidFill>
                  <a:srgbClr val="0000FF"/>
                </a:solidFill>
                <a:effectLst/>
                <a:latin typeface="Consolas" panose="020B0609020204030204" pitchFamily="49" charset="0"/>
              </a:rPr>
              <a:t>async</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function</a:t>
            </a:r>
            <a:r>
              <a:rPr lang="en-IN" sz="1600" b="0" dirty="0">
                <a:solidFill>
                  <a:srgbClr val="000000"/>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"db1"</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createCollection</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"person"</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p</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collection</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"person"</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p</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insertOne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_id:</a:t>
            </a:r>
            <a:r>
              <a:rPr lang="en-IN" sz="1600" b="0" dirty="0">
                <a:solidFill>
                  <a:srgbClr val="000000"/>
                </a:solidFill>
                <a:effectLst/>
                <a:latin typeface="Consolas" panose="020B0609020204030204" pitchFamily="49" charset="0"/>
              </a:rPr>
              <a:t> </a:t>
            </a:r>
            <a:r>
              <a:rPr lang="en-IN" sz="1600" b="0" dirty="0">
                <a:solidFill>
                  <a:srgbClr val="098658"/>
                </a:solidFill>
                <a:effectLst/>
                <a:latin typeface="Consolas" panose="020B0609020204030204" pitchFamily="49" charset="0"/>
              </a:rPr>
              <a:t>1</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ename:</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'saleel'</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a:t>
            </a:r>
          </a:p>
          <a:p>
            <a:pPr>
              <a:lnSpc>
                <a:spcPts val="2025"/>
              </a:lnSpc>
            </a:pP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012322642"/>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renameCollection()</a:t>
            </a:r>
          </a:p>
        </p:txBody>
      </p:sp>
      <p:sp>
        <p:nvSpPr>
          <p:cNvPr id="5" name="TextBox 4">
            <a:extLst>
              <a:ext uri="{FF2B5EF4-FFF2-40B4-BE49-F238E27FC236}">
                <a16:creationId xmlns:a16="http://schemas.microsoft.com/office/drawing/2014/main" id="{4B14D26D-F772-03B2-A30A-7A881B16082B}"/>
              </a:ext>
            </a:extLst>
          </p:cNvPr>
          <p:cNvSpPr txBox="1"/>
          <p:nvPr/>
        </p:nvSpPr>
        <p:spPr>
          <a:xfrm>
            <a:off x="262800" y="908720"/>
            <a:ext cx="11664000" cy="4441152"/>
          </a:xfrm>
          <a:prstGeom prst="rect">
            <a:avLst/>
          </a:prstGeom>
          <a:noFill/>
        </p:spPr>
        <p:txBody>
          <a:bodyPr wrap="square">
            <a:spAutoFit/>
          </a:bodyPr>
          <a:lstStyle/>
          <a:p>
            <a:pPr>
              <a:lnSpc>
                <a:spcPts val="2025"/>
              </a:lnSpc>
            </a:pPr>
            <a:r>
              <a:rPr lang="en-IN" sz="1600" b="0" dirty="0">
                <a:solidFill>
                  <a:srgbClr val="AF00DB"/>
                </a:solidFill>
                <a:effectLst/>
                <a:latin typeface="Consolas" panose="020B0609020204030204" pitchFamily="49" charset="0"/>
              </a:rPr>
              <a:t>import</a:t>
            </a:r>
            <a:r>
              <a:rPr lang="en-IN" sz="1600" b="0" dirty="0">
                <a:solidFill>
                  <a:srgbClr val="000000"/>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"mongodb://192.168.150.68:27017"</a:t>
            </a:r>
            <a:r>
              <a:rPr lang="en-IN" sz="1600" b="0" dirty="0">
                <a:solidFill>
                  <a:srgbClr val="000000"/>
                </a:solidFill>
                <a:effectLst/>
                <a:latin typeface="Consolas" panose="020B0609020204030204" pitchFamily="49" charset="0"/>
              </a:rPr>
              <a:t>);</a:t>
            </a:r>
          </a:p>
          <a:p>
            <a:pPr>
              <a:lnSpc>
                <a:spcPts val="2025"/>
              </a:lnSpc>
            </a:pPr>
            <a:endParaRPr lang="en-IN" sz="1600" b="0" dirty="0">
              <a:solidFill>
                <a:srgbClr val="0000FF"/>
              </a:solidFill>
              <a:effectLst/>
              <a:latin typeface="Consolas" panose="020B0609020204030204" pitchFamily="49" charset="0"/>
            </a:endParaRPr>
          </a:p>
          <a:p>
            <a:pPr>
              <a:lnSpc>
                <a:spcPts val="2025"/>
              </a:lnSpc>
            </a:pPr>
            <a:r>
              <a:rPr lang="en-IN" sz="1600" b="0" dirty="0">
                <a:solidFill>
                  <a:srgbClr val="0000FF"/>
                </a:solidFill>
                <a:effectLst/>
                <a:latin typeface="Consolas" panose="020B0609020204030204" pitchFamily="49" charset="0"/>
              </a:rPr>
              <a:t>async</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function</a:t>
            </a:r>
            <a:r>
              <a:rPr lang="en-IN" sz="1600" b="0" dirty="0">
                <a:solidFill>
                  <a:srgbClr val="000000"/>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"db1"</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p</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collection</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"person"</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p</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rename</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"newPerson"</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a:t>
            </a:r>
          </a:p>
          <a:p>
            <a:pPr>
              <a:lnSpc>
                <a:spcPts val="2025"/>
              </a:lnSpc>
            </a:pP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79769465"/>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dropCollection()</a:t>
            </a:r>
          </a:p>
        </p:txBody>
      </p:sp>
      <p:sp>
        <p:nvSpPr>
          <p:cNvPr id="5" name="TextBox 4">
            <a:extLst>
              <a:ext uri="{FF2B5EF4-FFF2-40B4-BE49-F238E27FC236}">
                <a16:creationId xmlns:a16="http://schemas.microsoft.com/office/drawing/2014/main" id="{00DD48BA-7F77-4629-B311-20B4F816A73E}"/>
              </a:ext>
            </a:extLst>
          </p:cNvPr>
          <p:cNvSpPr txBox="1"/>
          <p:nvPr/>
        </p:nvSpPr>
        <p:spPr>
          <a:xfrm>
            <a:off x="262800" y="905629"/>
            <a:ext cx="11664000" cy="4452501"/>
          </a:xfrm>
          <a:prstGeom prst="rect">
            <a:avLst/>
          </a:prstGeom>
          <a:noFill/>
        </p:spPr>
        <p:txBody>
          <a:bodyPr wrap="square">
            <a:spAutoFit/>
          </a:bodyPr>
          <a:lstStyle/>
          <a:p>
            <a:pPr>
              <a:lnSpc>
                <a:spcPts val="2025"/>
              </a:lnSpc>
            </a:pPr>
            <a:r>
              <a:rPr lang="en-IN" sz="1600" b="0" dirty="0">
                <a:solidFill>
                  <a:srgbClr val="AF00DB"/>
                </a:solidFill>
                <a:effectLst/>
                <a:latin typeface="Consolas" panose="020B0609020204030204" pitchFamily="49" charset="0"/>
              </a:rPr>
              <a:t>import</a:t>
            </a:r>
            <a:r>
              <a:rPr lang="en-IN" sz="1600" b="0" dirty="0">
                <a:solidFill>
                  <a:srgbClr val="000000"/>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"mongodb://192.168.150.68:27017"</a:t>
            </a:r>
            <a:r>
              <a:rPr lang="en-IN" sz="1600" b="0" dirty="0">
                <a:solidFill>
                  <a:srgbClr val="000000"/>
                </a:solidFill>
                <a:effectLst/>
                <a:latin typeface="Consolas" panose="020B0609020204030204" pitchFamily="49" charset="0"/>
              </a:rPr>
              <a:t>);</a:t>
            </a:r>
          </a:p>
          <a:p>
            <a:pPr>
              <a:lnSpc>
                <a:spcPts val="2025"/>
              </a:lnSpc>
            </a:pPr>
            <a:endParaRPr lang="en-IN" sz="1600" b="0" dirty="0">
              <a:solidFill>
                <a:srgbClr val="0000FF"/>
              </a:solidFill>
              <a:effectLst/>
              <a:latin typeface="Consolas" panose="020B0609020204030204" pitchFamily="49" charset="0"/>
            </a:endParaRPr>
          </a:p>
          <a:p>
            <a:pPr>
              <a:lnSpc>
                <a:spcPts val="2025"/>
              </a:lnSpc>
            </a:pPr>
            <a:r>
              <a:rPr lang="en-IN" sz="1600" b="0" dirty="0">
                <a:solidFill>
                  <a:srgbClr val="0000FF"/>
                </a:solidFill>
                <a:effectLst/>
                <a:latin typeface="Consolas" panose="020B0609020204030204" pitchFamily="49" charset="0"/>
              </a:rPr>
              <a:t>async</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function</a:t>
            </a:r>
            <a:r>
              <a:rPr lang="en-IN" sz="1600" b="0" dirty="0">
                <a:solidFill>
                  <a:srgbClr val="000000"/>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"db1"</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p</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collection</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"person"</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p</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drop</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a:t>
            </a:r>
          </a:p>
          <a:p>
            <a:pPr>
              <a:lnSpc>
                <a:spcPts val="2025"/>
              </a:lnSpc>
            </a:pP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08964867"/>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countDocuments({ })</a:t>
            </a:r>
          </a:p>
        </p:txBody>
      </p:sp>
      <p:sp>
        <p:nvSpPr>
          <p:cNvPr id="5" name="TextBox 4">
            <a:extLst>
              <a:ext uri="{FF2B5EF4-FFF2-40B4-BE49-F238E27FC236}">
                <a16:creationId xmlns:a16="http://schemas.microsoft.com/office/drawing/2014/main" id="{4B8F7241-7412-161F-3C70-BB7D03065849}"/>
              </a:ext>
            </a:extLst>
          </p:cNvPr>
          <p:cNvSpPr txBox="1"/>
          <p:nvPr/>
        </p:nvSpPr>
        <p:spPr>
          <a:xfrm>
            <a:off x="262800" y="871354"/>
            <a:ext cx="11664000" cy="4697633"/>
          </a:xfrm>
          <a:prstGeom prst="rect">
            <a:avLst/>
          </a:prstGeom>
          <a:noFill/>
        </p:spPr>
        <p:txBody>
          <a:bodyPr wrap="square">
            <a:spAutoFit/>
          </a:bodyPr>
          <a:lstStyle/>
          <a:p>
            <a:pPr>
              <a:lnSpc>
                <a:spcPts val="2025"/>
              </a:lnSpc>
            </a:pPr>
            <a:r>
              <a:rPr lang="en-IN" sz="1600" b="0" dirty="0">
                <a:solidFill>
                  <a:srgbClr val="AF00DB"/>
                </a:solidFill>
                <a:effectLst/>
                <a:latin typeface="Consolas" panose="020B0609020204030204" pitchFamily="49" charset="0"/>
              </a:rPr>
              <a:t>import</a:t>
            </a:r>
            <a:r>
              <a:rPr lang="en-IN" sz="1600" b="0" dirty="0">
                <a:solidFill>
                  <a:srgbClr val="000000"/>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"mongodb://192.168.150.68:27017"</a:t>
            </a:r>
            <a:r>
              <a:rPr lang="en-IN" sz="1600" b="0" dirty="0">
                <a:solidFill>
                  <a:srgbClr val="000000"/>
                </a:solidFill>
                <a:effectLst/>
                <a:latin typeface="Consolas" panose="020B0609020204030204" pitchFamily="49" charset="0"/>
              </a:rPr>
              <a:t>);</a:t>
            </a:r>
          </a:p>
          <a:p>
            <a:pPr>
              <a:lnSpc>
                <a:spcPts val="2025"/>
              </a:lnSpc>
            </a:pPr>
            <a:br>
              <a:rPr lang="en-IN" sz="1600" b="0" dirty="0">
                <a:solidFill>
                  <a:srgbClr val="000000"/>
                </a:solidFill>
                <a:effectLst/>
                <a:latin typeface="Consolas" panose="020B0609020204030204" pitchFamily="49" charset="0"/>
              </a:rPr>
            </a:br>
            <a:r>
              <a:rPr lang="en-IN" sz="1600" b="0" dirty="0">
                <a:solidFill>
                  <a:srgbClr val="0000FF"/>
                </a:solidFill>
                <a:effectLst/>
                <a:latin typeface="Consolas" panose="020B0609020204030204" pitchFamily="49" charset="0"/>
              </a:rPr>
              <a:t>async</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function</a:t>
            </a:r>
            <a:r>
              <a:rPr lang="en-IN" sz="1600" b="0" dirty="0">
                <a:solidFill>
                  <a:srgbClr val="000000"/>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"db1"</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m</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collection</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"movies"</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m</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countDocuments</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"Client connection closed..."</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a:t>
            </a:r>
          </a:p>
          <a:p>
            <a:pPr>
              <a:lnSpc>
                <a:spcPts val="2025"/>
              </a:lnSpc>
            </a:pP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698352175"/>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countDocuments({query})</a:t>
            </a:r>
          </a:p>
        </p:txBody>
      </p:sp>
      <p:sp>
        <p:nvSpPr>
          <p:cNvPr id="5" name="TextBox 4">
            <a:extLst>
              <a:ext uri="{FF2B5EF4-FFF2-40B4-BE49-F238E27FC236}">
                <a16:creationId xmlns:a16="http://schemas.microsoft.com/office/drawing/2014/main" id="{E31E0355-CAF9-FBAC-C48F-2D2F438F1FD8}"/>
              </a:ext>
            </a:extLst>
          </p:cNvPr>
          <p:cNvSpPr txBox="1"/>
          <p:nvPr/>
        </p:nvSpPr>
        <p:spPr>
          <a:xfrm>
            <a:off x="262800" y="880259"/>
            <a:ext cx="11664000" cy="4708981"/>
          </a:xfrm>
          <a:prstGeom prst="rect">
            <a:avLst/>
          </a:prstGeom>
          <a:noFill/>
        </p:spPr>
        <p:txBody>
          <a:bodyPr wrap="square">
            <a:spAutoFit/>
          </a:bodyPr>
          <a:lstStyle/>
          <a:p>
            <a:pPr>
              <a:lnSpc>
                <a:spcPts val="2025"/>
              </a:lnSpc>
            </a:pPr>
            <a:r>
              <a:rPr lang="en-IN" sz="1600" b="0" dirty="0">
                <a:solidFill>
                  <a:srgbClr val="AF00DB"/>
                </a:solidFill>
                <a:effectLst/>
                <a:latin typeface="Consolas" panose="020B0609020204030204" pitchFamily="49" charset="0"/>
              </a:rPr>
              <a:t>import</a:t>
            </a:r>
            <a:r>
              <a:rPr lang="en-IN" sz="1600" b="0" dirty="0">
                <a:solidFill>
                  <a:srgbClr val="000000"/>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"mongodb://192.168.150.68:27017"</a:t>
            </a:r>
            <a:r>
              <a:rPr lang="en-IN" sz="1600" b="0" dirty="0">
                <a:solidFill>
                  <a:srgbClr val="000000"/>
                </a:solidFill>
                <a:effectLst/>
                <a:latin typeface="Consolas" panose="020B0609020204030204" pitchFamily="49" charset="0"/>
              </a:rPr>
              <a:t>);</a:t>
            </a:r>
          </a:p>
          <a:p>
            <a:pPr>
              <a:lnSpc>
                <a:spcPts val="2025"/>
              </a:lnSpc>
            </a:pPr>
            <a:br>
              <a:rPr lang="en-IN" sz="1600" b="0" dirty="0">
                <a:solidFill>
                  <a:srgbClr val="000000"/>
                </a:solidFill>
                <a:effectLst/>
                <a:latin typeface="Consolas" panose="020B0609020204030204" pitchFamily="49" charset="0"/>
              </a:rPr>
            </a:br>
            <a:r>
              <a:rPr lang="en-IN" sz="1600" b="0" dirty="0">
                <a:solidFill>
                  <a:srgbClr val="0000FF"/>
                </a:solidFill>
                <a:effectLst/>
                <a:latin typeface="Consolas" panose="020B0609020204030204" pitchFamily="49" charset="0"/>
              </a:rPr>
              <a:t>async</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function</a:t>
            </a:r>
            <a:r>
              <a:rPr lang="en-IN" sz="1600" b="0" dirty="0">
                <a:solidFill>
                  <a:srgbClr val="000000"/>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"db1"</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m</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collection</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"movies"</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m</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countDocuments</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duration:</a:t>
            </a:r>
            <a:r>
              <a:rPr lang="en-IN" sz="1600" b="0" dirty="0">
                <a:solidFill>
                  <a:srgbClr val="000000"/>
                </a:solidFill>
                <a:effectLst/>
                <a:latin typeface="Consolas" panose="020B0609020204030204" pitchFamily="49" charset="0"/>
              </a:rPr>
              <a:t> </a:t>
            </a:r>
            <a:r>
              <a:rPr lang="en-IN" sz="1600" b="0" dirty="0">
                <a:solidFill>
                  <a:srgbClr val="098658"/>
                </a:solidFill>
                <a:effectLst/>
                <a:latin typeface="Consolas" panose="020B0609020204030204" pitchFamily="49" charset="0"/>
              </a:rPr>
              <a:t>100</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"Client connection closed..."</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a:t>
            </a:r>
          </a:p>
          <a:p>
            <a:pPr>
              <a:lnSpc>
                <a:spcPts val="2025"/>
              </a:lnSpc>
            </a:pP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915702218"/>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
        <p:nvSpPr>
          <p:cNvPr id="5" name="TextBox 4">
            <a:extLst>
              <a:ext uri="{FF2B5EF4-FFF2-40B4-BE49-F238E27FC236}">
                <a16:creationId xmlns:a16="http://schemas.microsoft.com/office/drawing/2014/main" id="{B93A8C7F-8601-C4E2-C92E-B09715CACCEC}"/>
              </a:ext>
            </a:extLst>
          </p:cNvPr>
          <p:cNvSpPr txBox="1"/>
          <p:nvPr/>
        </p:nvSpPr>
        <p:spPr>
          <a:xfrm>
            <a:off x="262800" y="911810"/>
            <a:ext cx="11664000" cy="4697633"/>
          </a:xfrm>
          <a:prstGeom prst="rect">
            <a:avLst/>
          </a:prstGeom>
          <a:noFill/>
        </p:spPr>
        <p:txBody>
          <a:bodyPr wrap="square">
            <a:spAutoFit/>
          </a:bodyPr>
          <a:lstStyle/>
          <a:p>
            <a:pPr>
              <a:lnSpc>
                <a:spcPts val="2025"/>
              </a:lnSpc>
            </a:pPr>
            <a:r>
              <a:rPr lang="en-IN" sz="1600" b="0" dirty="0">
                <a:solidFill>
                  <a:srgbClr val="AF00DB"/>
                </a:solidFill>
                <a:effectLst/>
                <a:latin typeface="Consolas" panose="020B0609020204030204" pitchFamily="49" charset="0"/>
              </a:rPr>
              <a:t>import</a:t>
            </a:r>
            <a:r>
              <a:rPr lang="en-IN" sz="1600" b="0" dirty="0">
                <a:solidFill>
                  <a:srgbClr val="000000"/>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"mongodb://192.168.150.68:27017"</a:t>
            </a:r>
            <a:r>
              <a:rPr lang="en-IN" sz="1600" b="0" dirty="0">
                <a:solidFill>
                  <a:srgbClr val="000000"/>
                </a:solidFill>
                <a:effectLst/>
                <a:latin typeface="Consolas" panose="020B0609020204030204" pitchFamily="49" charset="0"/>
              </a:rPr>
              <a:t>);</a:t>
            </a:r>
          </a:p>
          <a:p>
            <a:pPr>
              <a:lnSpc>
                <a:spcPts val="2025"/>
              </a:lnSpc>
            </a:pPr>
            <a:br>
              <a:rPr lang="en-IN" sz="1600" b="0" dirty="0">
                <a:solidFill>
                  <a:srgbClr val="000000"/>
                </a:solidFill>
                <a:effectLst/>
                <a:latin typeface="Consolas" panose="020B0609020204030204" pitchFamily="49" charset="0"/>
              </a:rPr>
            </a:br>
            <a:r>
              <a:rPr lang="en-IN" sz="1600" b="0" dirty="0">
                <a:solidFill>
                  <a:srgbClr val="0000FF"/>
                </a:solidFill>
                <a:effectLst/>
                <a:latin typeface="Consolas" panose="020B0609020204030204" pitchFamily="49" charset="0"/>
              </a:rPr>
              <a:t>async</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function</a:t>
            </a:r>
            <a:r>
              <a:rPr lang="en-IN" sz="1600" b="0" dirty="0">
                <a:solidFill>
                  <a:srgbClr val="000000"/>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"db1"</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m</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collection</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"movies"</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m</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insertOne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_id:</a:t>
            </a:r>
            <a:r>
              <a:rPr lang="en-IN" sz="1600" b="0" dirty="0">
                <a:solidFill>
                  <a:srgbClr val="000000"/>
                </a:solidFill>
                <a:effectLst/>
                <a:latin typeface="Consolas" panose="020B0609020204030204" pitchFamily="49" charset="0"/>
              </a:rPr>
              <a:t> </a:t>
            </a:r>
            <a:r>
              <a:rPr lang="en-IN" sz="1600" b="0" dirty="0">
                <a:solidFill>
                  <a:srgbClr val="098658"/>
                </a:solidFill>
                <a:effectLst/>
                <a:latin typeface="Consolas" panose="020B0609020204030204" pitchFamily="49" charset="0"/>
              </a:rPr>
              <a:t>1</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title:</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"DON"</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"Client connection closed..."</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a:t>
            </a:r>
          </a:p>
          <a:p>
            <a:pPr>
              <a:lnSpc>
                <a:spcPts val="2025"/>
              </a:lnSpc>
            </a:pP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400399109"/>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with arguments </a:t>
            </a:r>
          </a:p>
        </p:txBody>
      </p:sp>
      <p:sp>
        <p:nvSpPr>
          <p:cNvPr id="4" name="TextBox 3">
            <a:extLst>
              <a:ext uri="{FF2B5EF4-FFF2-40B4-BE49-F238E27FC236}">
                <a16:creationId xmlns:a16="http://schemas.microsoft.com/office/drawing/2014/main" id="{F9BC06F1-2246-6C65-C657-07C2BB9C34D0}"/>
              </a:ext>
            </a:extLst>
          </p:cNvPr>
          <p:cNvSpPr txBox="1"/>
          <p:nvPr/>
        </p:nvSpPr>
        <p:spPr>
          <a:xfrm>
            <a:off x="262800" y="902905"/>
            <a:ext cx="11664000" cy="4954113"/>
          </a:xfrm>
          <a:prstGeom prst="rect">
            <a:avLst/>
          </a:prstGeom>
          <a:noFill/>
        </p:spPr>
        <p:txBody>
          <a:bodyPr wrap="square">
            <a:spAutoFit/>
          </a:bodyPr>
          <a:lstStyle/>
          <a:p>
            <a:pPr>
              <a:lnSpc>
                <a:spcPts val="2025"/>
              </a:lnSpc>
            </a:pPr>
            <a:r>
              <a:rPr lang="en-IN" sz="1600" b="0" dirty="0">
                <a:solidFill>
                  <a:srgbClr val="AF00DB"/>
                </a:solidFill>
                <a:effectLst/>
                <a:latin typeface="Consolas" panose="020B0609020204030204" pitchFamily="49" charset="0"/>
              </a:rPr>
              <a:t>import</a:t>
            </a:r>
            <a:r>
              <a:rPr lang="en-IN" sz="1600" b="0" dirty="0">
                <a:solidFill>
                  <a:srgbClr val="000000"/>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"mongodb://192.168.150.68:27017"</a:t>
            </a:r>
            <a:r>
              <a:rPr lang="en-IN" sz="1600" b="0" dirty="0">
                <a:solidFill>
                  <a:srgbClr val="000000"/>
                </a:solidFill>
                <a:effectLst/>
                <a:latin typeface="Consolas" panose="020B0609020204030204" pitchFamily="49" charset="0"/>
              </a:rPr>
              <a:t>);</a:t>
            </a:r>
          </a:p>
          <a:p>
            <a:pPr>
              <a:lnSpc>
                <a:spcPts val="2025"/>
              </a:lnSpc>
            </a:pPr>
            <a:br>
              <a:rPr lang="en-IN" sz="1600" b="0" dirty="0">
                <a:solidFill>
                  <a:srgbClr val="000000"/>
                </a:solidFill>
                <a:effectLst/>
                <a:latin typeface="Consolas" panose="020B0609020204030204" pitchFamily="49" charset="0"/>
              </a:rPr>
            </a:br>
            <a:r>
              <a:rPr lang="en-IN" sz="1600" b="0" dirty="0">
                <a:solidFill>
                  <a:srgbClr val="0000FF"/>
                </a:solidFill>
                <a:effectLst/>
                <a:latin typeface="Consolas" panose="020B0609020204030204" pitchFamily="49" charset="0"/>
              </a:rPr>
              <a:t>async</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function</a:t>
            </a:r>
            <a:r>
              <a:rPr lang="en-IN" sz="1600" b="0" dirty="0">
                <a:solidFill>
                  <a:srgbClr val="000000"/>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id</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relese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color</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director</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title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gross</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"db1"</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e</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collection</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"movies"</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insertOne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_id:</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id</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relese: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relese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color:</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color</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director:</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director</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title: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title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gross:</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gross</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"Client connection closed"</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a:t>
            </a:r>
          </a:p>
          <a:p>
            <a:pPr>
              <a:lnSpc>
                <a:spcPts val="2025"/>
              </a:lnSpc>
            </a:pP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a:t>
            </a:r>
            <a:r>
              <a:rPr lang="en-IN" sz="1600" b="0" dirty="0">
                <a:solidFill>
                  <a:srgbClr val="098658"/>
                </a:solidFill>
                <a:effectLst/>
                <a:latin typeface="Consolas" panose="020B0609020204030204" pitchFamily="49" charset="0"/>
              </a:rPr>
              <a:t>1</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'11-05-1978'</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'Color'</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'Chandra Barot'</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'DON'</a:t>
            </a:r>
            <a:r>
              <a:rPr lang="en-IN" sz="1600" b="0" dirty="0">
                <a:solidFill>
                  <a:srgbClr val="000000"/>
                </a:solidFill>
                <a:effectLst/>
                <a:latin typeface="Consolas" panose="020B0609020204030204" pitchFamily="49" charset="0"/>
              </a:rPr>
              <a:t>, </a:t>
            </a:r>
            <a:r>
              <a:rPr lang="en-IN" sz="1600" b="0" dirty="0">
                <a:solidFill>
                  <a:srgbClr val="098658"/>
                </a:solidFill>
                <a:effectLst/>
                <a:latin typeface="Consolas" panose="020B0609020204030204" pitchFamily="49" charset="0"/>
              </a:rPr>
              <a:t>450000</a:t>
            </a:r>
            <a:r>
              <a:rPr lang="en-IN"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133811798"/>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US" sz="2000" dirty="0">
                <a:solidFill>
                  <a:srgbClr val="FFFF00"/>
                </a:solidFill>
                <a:latin typeface="Source Code Pro" panose="020B0509030403020204" pitchFamily="49" charset="0"/>
                <a:ea typeface="Source Code Pro" panose="020B0509030403020204" pitchFamily="49" charset="0"/>
              </a:rPr>
              <a:t>Note:- _id must be auto generated max() + 1               </a:t>
            </a:r>
            <a:r>
              <a:rPr lang="en-IN" sz="3200" b="1" i="1" dirty="0">
                <a:solidFill>
                  <a:srgbClr val="FFFF00"/>
                </a:solidFill>
                <a:latin typeface="Arial" pitchFamily="34" charset="0"/>
                <a:cs typeface="Arial" pitchFamily="34" charset="0"/>
              </a:rPr>
              <a:t>insertOne({ })</a:t>
            </a:r>
          </a:p>
        </p:txBody>
      </p:sp>
      <p:sp>
        <p:nvSpPr>
          <p:cNvPr id="4" name="TextBox 3">
            <a:extLst>
              <a:ext uri="{FF2B5EF4-FFF2-40B4-BE49-F238E27FC236}">
                <a16:creationId xmlns:a16="http://schemas.microsoft.com/office/drawing/2014/main" id="{B4F9053D-EB1F-72F8-AD76-C11D36689040}"/>
              </a:ext>
            </a:extLst>
          </p:cNvPr>
          <p:cNvSpPr txBox="1"/>
          <p:nvPr/>
        </p:nvSpPr>
        <p:spPr>
          <a:xfrm>
            <a:off x="262800" y="905349"/>
            <a:ext cx="11664000" cy="5723555"/>
          </a:xfrm>
          <a:prstGeom prst="rect">
            <a:avLst/>
          </a:prstGeom>
          <a:noFill/>
        </p:spPr>
        <p:txBody>
          <a:bodyPr wrap="square">
            <a:spAutoFit/>
          </a:bodyPr>
          <a:lstStyle/>
          <a:p>
            <a:pPr>
              <a:lnSpc>
                <a:spcPts val="2025"/>
              </a:lnSpc>
            </a:pPr>
            <a:r>
              <a:rPr lang="en-IN" sz="1600" b="0" dirty="0">
                <a:solidFill>
                  <a:srgbClr val="AF00DB"/>
                </a:solidFill>
                <a:effectLst/>
                <a:latin typeface="Consolas" panose="020B0609020204030204" pitchFamily="49" charset="0"/>
              </a:rPr>
              <a:t>import</a:t>
            </a:r>
            <a:r>
              <a:rPr lang="en-IN" sz="1600" b="0" dirty="0">
                <a:solidFill>
                  <a:srgbClr val="000000"/>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"mongodb://192.168.150.68:27017"</a:t>
            </a:r>
            <a:r>
              <a:rPr lang="en-IN" sz="1600" b="0" dirty="0">
                <a:solidFill>
                  <a:srgbClr val="000000"/>
                </a:solidFill>
                <a:effectLst/>
                <a:latin typeface="Consolas" panose="020B0609020204030204" pitchFamily="49" charset="0"/>
              </a:rPr>
              <a:t>);</a:t>
            </a:r>
          </a:p>
          <a:p>
            <a:pPr>
              <a:lnSpc>
                <a:spcPts val="2025"/>
              </a:lnSpc>
            </a:pPr>
            <a:br>
              <a:rPr lang="en-IN" sz="1600" b="0" dirty="0">
                <a:solidFill>
                  <a:srgbClr val="000000"/>
                </a:solidFill>
                <a:effectLst/>
                <a:latin typeface="Consolas" panose="020B0609020204030204" pitchFamily="49" charset="0"/>
              </a:rPr>
            </a:br>
            <a:r>
              <a:rPr lang="en-IN" sz="1600" b="0" dirty="0">
                <a:solidFill>
                  <a:srgbClr val="0000FF"/>
                </a:solidFill>
                <a:effectLst/>
                <a:latin typeface="Consolas" panose="020B0609020204030204" pitchFamily="49" charset="0"/>
              </a:rPr>
              <a:t>async</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function</a:t>
            </a:r>
            <a:r>
              <a:rPr lang="en-IN" sz="1600" b="0" dirty="0">
                <a:solidFill>
                  <a:srgbClr val="000000"/>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relese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director</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title</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"db1"</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e</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collection</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"movies"</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let</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cnt</a:t>
            </a:r>
            <a:r>
              <a:rPr lang="en-IN" sz="1600" b="0" dirty="0">
                <a:solidFill>
                  <a:srgbClr val="000000"/>
                </a:solidFill>
                <a:effectLst/>
                <a:latin typeface="Consolas" panose="020B0609020204030204" pitchFamily="49" charset="0"/>
              </a:rPr>
              <a:t> = </a:t>
            </a:r>
            <a:r>
              <a:rPr lang="en-IN" sz="1600" b="0" dirty="0">
                <a:solidFill>
                  <a:srgbClr val="098658"/>
                </a:solidFill>
                <a:effectLst/>
                <a:latin typeface="Consolas" panose="020B0609020204030204" pitchFamily="49" charset="0"/>
              </a:rPr>
              <a:t>0</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aggregate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$group:</a:t>
            </a:r>
            <a:r>
              <a:rPr lang="en-IN" sz="1600" b="0" dirty="0">
                <a:solidFill>
                  <a:srgbClr val="000000"/>
                </a:solidFill>
                <a:effectLst/>
                <a:latin typeface="Consolas" panose="020B0609020204030204" pitchFamily="49" charset="0"/>
              </a:rPr>
              <a:t> { </a:t>
            </a:r>
            <a:r>
              <a:rPr lang="en-IN" sz="1600" b="0" dirty="0">
                <a:solidFill>
                  <a:srgbClr val="001080"/>
                </a:solidFill>
                <a:effectLst/>
                <a:latin typeface="Consolas" panose="020B0609020204030204" pitchFamily="49" charset="0"/>
              </a:rPr>
              <a:t>_id:</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null</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x:</a:t>
            </a:r>
            <a:r>
              <a:rPr lang="en-IN" sz="1600" b="0" dirty="0">
                <a:solidFill>
                  <a:srgbClr val="000000"/>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$max:</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"$_id"</a:t>
            </a:r>
            <a:r>
              <a:rPr lang="en-IN" sz="1600" b="0" dirty="0">
                <a:solidFill>
                  <a:srgbClr val="000000"/>
                </a:solidFill>
                <a:effectLst/>
                <a:latin typeface="Consolas" panose="020B0609020204030204" pitchFamily="49" charset="0"/>
              </a:rPr>
              <a:t> } }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cnt</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x</a:t>
            </a:r>
            <a:r>
              <a:rPr lang="en-IN" sz="1600" b="0" dirty="0">
                <a:solidFill>
                  <a:srgbClr val="000000"/>
                </a:solidFill>
                <a:effectLst/>
                <a:latin typeface="Consolas" panose="020B0609020204030204" pitchFamily="49" charset="0"/>
              </a:rPr>
              <a:t> + </a:t>
            </a:r>
            <a:r>
              <a:rPr lang="en-IN" sz="1600" b="0" dirty="0">
                <a:solidFill>
                  <a:srgbClr val="098658"/>
                </a:solidFill>
                <a:effectLst/>
                <a:latin typeface="Consolas" panose="020B0609020204030204" pitchFamily="49" charset="0"/>
              </a:rPr>
              <a:t>1</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insertOne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_id:</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cnt</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relese: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relese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director:</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director</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title: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title</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"Client connection closed..."</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a:t>
            </a:r>
          </a:p>
          <a:p>
            <a:pPr>
              <a:lnSpc>
                <a:spcPts val="2025"/>
              </a:lnSpc>
            </a:pP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'11-05-1978'</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'Chandra Barot'</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'DON'</a:t>
            </a:r>
            <a:r>
              <a:rPr lang="en-IN"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6180120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1415480" y="4510861"/>
            <a:ext cx="9252520" cy="2031325"/>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$or</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sal</a:t>
            </a:r>
            <a:r>
              <a:rPr lang="en-IN">
                <a:latin typeface="Source Code Pro" panose="020B0509030403020204"/>
                <a:ea typeface="Source Code Pro" panose="020B0509030403020204" pitchFamily="49" charset="0"/>
                <a:cs typeface="Calibri" panose="020F0502020204030204" pitchFamily="34" charset="0"/>
              </a:rPr>
              <a:t>: </a:t>
            </a:r>
            <a:r>
              <a:rPr lang="en-IN">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a:solidFill>
                  <a:srgbClr val="B22251"/>
                </a:solidFill>
                <a:latin typeface="Source Code Pro" panose="020B0509030403020204"/>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gt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a:ea typeface="Source Code Pro" panose="020B0509030403020204" pitchFamily="49" charset="0"/>
              </a:rPr>
              <a:t>3000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rPr>
              <a:t>JOB: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$in</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rPr>
              <a:t>, job: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04804297"/>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 ) using arrow function</a:t>
            </a:r>
          </a:p>
        </p:txBody>
      </p:sp>
      <p:sp>
        <p:nvSpPr>
          <p:cNvPr id="7" name="TextBox 6">
            <a:extLst>
              <a:ext uri="{FF2B5EF4-FFF2-40B4-BE49-F238E27FC236}">
                <a16:creationId xmlns:a16="http://schemas.microsoft.com/office/drawing/2014/main" id="{13F337F7-5C23-3837-A6B0-A72A68678CFA}"/>
              </a:ext>
            </a:extLst>
          </p:cNvPr>
          <p:cNvSpPr txBox="1"/>
          <p:nvPr/>
        </p:nvSpPr>
        <p:spPr>
          <a:xfrm>
            <a:off x="262800" y="891607"/>
            <a:ext cx="11664000" cy="4697633"/>
          </a:xfrm>
          <a:prstGeom prst="rect">
            <a:avLst/>
          </a:prstGeom>
          <a:noFill/>
        </p:spPr>
        <p:txBody>
          <a:bodyPr wrap="square">
            <a:spAutoFit/>
          </a:bodyPr>
          <a:lstStyle/>
          <a:p>
            <a:pPr>
              <a:lnSpc>
                <a:spcPts val="2025"/>
              </a:lnSpc>
            </a:pPr>
            <a:r>
              <a:rPr lang="en-IN" sz="1600" b="0" dirty="0">
                <a:solidFill>
                  <a:srgbClr val="AF00DB"/>
                </a:solidFill>
                <a:effectLst/>
                <a:latin typeface="Consolas" panose="020B0609020204030204" pitchFamily="49" charset="0"/>
              </a:rPr>
              <a:t>import</a:t>
            </a:r>
            <a:r>
              <a:rPr lang="en-IN" sz="1600" b="0" dirty="0">
                <a:solidFill>
                  <a:srgbClr val="000000"/>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"mongodb://192.168.150.68:27017"</a:t>
            </a:r>
            <a:r>
              <a:rPr lang="en-IN" sz="1600" b="0" dirty="0">
                <a:solidFill>
                  <a:srgbClr val="000000"/>
                </a:solidFill>
                <a:effectLst/>
                <a:latin typeface="Consolas" panose="020B0609020204030204" pitchFamily="49" charset="0"/>
              </a:rPr>
              <a:t>);</a:t>
            </a:r>
          </a:p>
          <a:p>
            <a:pPr>
              <a:lnSpc>
                <a:spcPts val="2025"/>
              </a:lnSpc>
            </a:pPr>
            <a:br>
              <a:rPr lang="en-IN" sz="1600" b="0" dirty="0">
                <a:solidFill>
                  <a:srgbClr val="000000"/>
                </a:solidFill>
                <a:effectLst/>
                <a:latin typeface="Consolas" panose="020B0609020204030204" pitchFamily="49" charset="0"/>
              </a:rPr>
            </a:b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async</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id</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relese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color</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director</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title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gross</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=&gt;</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"db1"</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e</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collection</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"movies"</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insertOne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_id:</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id</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relese: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relese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director:</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director</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title: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title</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"Client connection closed"</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a:t>
            </a:r>
          </a:p>
          <a:p>
            <a:pPr>
              <a:lnSpc>
                <a:spcPts val="2025"/>
              </a:lnSpc>
            </a:pP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a:t>
            </a:r>
            <a:r>
              <a:rPr lang="en-IN" sz="1600" b="0" dirty="0">
                <a:solidFill>
                  <a:srgbClr val="098658"/>
                </a:solidFill>
                <a:effectLst/>
                <a:latin typeface="Consolas" panose="020B0609020204030204" pitchFamily="49" charset="0"/>
              </a:rPr>
              <a:t>30</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'11-05-1978'</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'Chandra Barot'</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'DON'</a:t>
            </a:r>
            <a:r>
              <a:rPr lang="en-IN"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85682509"/>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insertMany([  { }, { } ])</a:t>
            </a:r>
          </a:p>
        </p:txBody>
      </p:sp>
      <p:sp>
        <p:nvSpPr>
          <p:cNvPr id="7" name="TextBox 6">
            <a:extLst>
              <a:ext uri="{FF2B5EF4-FFF2-40B4-BE49-F238E27FC236}">
                <a16:creationId xmlns:a16="http://schemas.microsoft.com/office/drawing/2014/main" id="{E650F6BF-97A6-3CC2-4798-B1D3BC25B060}"/>
              </a:ext>
            </a:extLst>
          </p:cNvPr>
          <p:cNvSpPr txBox="1"/>
          <p:nvPr/>
        </p:nvSpPr>
        <p:spPr>
          <a:xfrm>
            <a:off x="262800" y="891607"/>
            <a:ext cx="11664000" cy="4697633"/>
          </a:xfrm>
          <a:prstGeom prst="rect">
            <a:avLst/>
          </a:prstGeom>
          <a:noFill/>
        </p:spPr>
        <p:txBody>
          <a:bodyPr wrap="square">
            <a:spAutoFit/>
          </a:bodyPr>
          <a:lstStyle/>
          <a:p>
            <a:pPr>
              <a:lnSpc>
                <a:spcPts val="2025"/>
              </a:lnSpc>
            </a:pPr>
            <a:r>
              <a:rPr lang="en-IN" sz="1600" b="0" dirty="0">
                <a:solidFill>
                  <a:srgbClr val="AF00DB"/>
                </a:solidFill>
                <a:effectLst/>
                <a:latin typeface="Consolas" panose="020B0609020204030204" pitchFamily="49" charset="0"/>
              </a:rPr>
              <a:t>import</a:t>
            </a:r>
            <a:r>
              <a:rPr lang="en-IN" sz="1600" b="0" dirty="0">
                <a:solidFill>
                  <a:srgbClr val="000000"/>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"mongodb://192.168.150.68:27017"</a:t>
            </a:r>
            <a:r>
              <a:rPr lang="en-IN" sz="1600" b="0" dirty="0">
                <a:solidFill>
                  <a:srgbClr val="000000"/>
                </a:solidFill>
                <a:effectLst/>
                <a:latin typeface="Consolas" panose="020B0609020204030204" pitchFamily="49" charset="0"/>
              </a:rPr>
              <a:t>);</a:t>
            </a:r>
          </a:p>
          <a:p>
            <a:pPr>
              <a:lnSpc>
                <a:spcPts val="2025"/>
              </a:lnSpc>
            </a:pPr>
            <a:br>
              <a:rPr lang="en-IN" sz="1600" b="0" dirty="0">
                <a:solidFill>
                  <a:srgbClr val="000000"/>
                </a:solidFill>
                <a:effectLst/>
                <a:latin typeface="Consolas" panose="020B0609020204030204" pitchFamily="49" charset="0"/>
              </a:rPr>
            </a:br>
            <a:r>
              <a:rPr lang="en-IN" sz="1600" b="0" dirty="0">
                <a:solidFill>
                  <a:srgbClr val="0000FF"/>
                </a:solidFill>
                <a:effectLst/>
                <a:latin typeface="Consolas" panose="020B0609020204030204" pitchFamily="49" charset="0"/>
              </a:rPr>
              <a:t>async</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function</a:t>
            </a:r>
            <a:r>
              <a:rPr lang="en-IN" sz="1600" b="0" dirty="0">
                <a:solidFill>
                  <a:srgbClr val="000000"/>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"db1"</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m</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collection</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"mv"</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m</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insertMany</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_id:</a:t>
            </a:r>
            <a:r>
              <a:rPr lang="en-IN" sz="1600" b="0" dirty="0">
                <a:solidFill>
                  <a:srgbClr val="000000"/>
                </a:solidFill>
                <a:effectLst/>
                <a:latin typeface="Consolas" panose="020B0609020204030204" pitchFamily="49" charset="0"/>
              </a:rPr>
              <a:t> </a:t>
            </a:r>
            <a:r>
              <a:rPr lang="en-IN" sz="1600" b="0" dirty="0">
                <a:solidFill>
                  <a:srgbClr val="098658"/>
                </a:solidFill>
                <a:effectLst/>
                <a:latin typeface="Consolas" panose="020B0609020204030204" pitchFamily="49" charset="0"/>
              </a:rPr>
              <a:t>31</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title:</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"DON"</a:t>
            </a:r>
            <a:r>
              <a:rPr lang="en-IN" sz="1600" b="0" dirty="0">
                <a:solidFill>
                  <a:srgbClr val="000000"/>
                </a:solidFill>
                <a:effectLst/>
                <a:latin typeface="Consolas" panose="020B0609020204030204" pitchFamily="49" charset="0"/>
              </a:rPr>
              <a:t> }, { </a:t>
            </a:r>
            <a:r>
              <a:rPr lang="en-IN" sz="1600" b="0" dirty="0">
                <a:solidFill>
                  <a:srgbClr val="001080"/>
                </a:solidFill>
                <a:effectLst/>
                <a:latin typeface="Consolas" panose="020B0609020204030204" pitchFamily="49" charset="0"/>
              </a:rPr>
              <a:t>_id:</a:t>
            </a:r>
            <a:r>
              <a:rPr lang="en-IN" sz="1600" b="0" dirty="0">
                <a:solidFill>
                  <a:srgbClr val="000000"/>
                </a:solidFill>
                <a:effectLst/>
                <a:latin typeface="Consolas" panose="020B0609020204030204" pitchFamily="49" charset="0"/>
              </a:rPr>
              <a:t> </a:t>
            </a:r>
            <a:r>
              <a:rPr lang="en-IN" sz="1600" b="0" dirty="0">
                <a:solidFill>
                  <a:srgbClr val="098658"/>
                </a:solidFill>
                <a:effectLst/>
                <a:latin typeface="Consolas" panose="020B0609020204030204" pitchFamily="49" charset="0"/>
              </a:rPr>
              <a:t>32</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title:</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a:t>
            </a:r>
            <a:r>
              <a:rPr lang="en-IN" sz="1600" b="0" dirty="0" err="1">
                <a:solidFill>
                  <a:srgbClr val="A31515"/>
                </a:solidFill>
                <a:effectLst/>
                <a:latin typeface="Consolas" panose="020B0609020204030204" pitchFamily="49" charset="0"/>
              </a:rPr>
              <a:t>Trishul</a:t>
            </a:r>
            <a:r>
              <a:rPr lang="en-IN" sz="1600" b="0" dirty="0">
                <a:solidFill>
                  <a:srgbClr val="A31515"/>
                </a:solidFill>
                <a:effectLst/>
                <a:latin typeface="Consolas" panose="020B0609020204030204" pitchFamily="49" charset="0"/>
              </a:rPr>
              <a:t>"</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"Client connection closed..."</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a:t>
            </a:r>
          </a:p>
          <a:p>
            <a:pPr>
              <a:lnSpc>
                <a:spcPts val="2025"/>
              </a:lnSpc>
            </a:pP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466529896"/>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a:t>
            </a:r>
          </a:p>
        </p:txBody>
      </p:sp>
      <p:sp>
        <p:nvSpPr>
          <p:cNvPr id="3" name="Rectangle 2"/>
          <p:cNvSpPr/>
          <p:nvPr/>
        </p:nvSpPr>
        <p:spPr>
          <a:xfrm>
            <a:off x="262800" y="1591047"/>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graphicFrame>
        <p:nvGraphicFramePr>
          <p:cNvPr id="8"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2498269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Tree>
    <p:extLst>
      <p:ext uri="{BB962C8B-B14F-4D97-AF65-F5344CB8AC3E}">
        <p14:creationId xmlns:p14="http://schemas.microsoft.com/office/powerpoint/2010/main" val="2077455847"/>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2" name="Rectangle 1"/>
          <p:cNvSpPr/>
          <p:nvPr/>
        </p:nvSpPr>
        <p:spPr>
          <a:xfrm>
            <a:off x="262800" y="1580594"/>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661006847"/>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2" name="Rectangle 1"/>
          <p:cNvSpPr/>
          <p:nvPr/>
        </p:nvSpPr>
        <p:spPr>
          <a:xfrm>
            <a:off x="262800" y="692696"/>
            <a:ext cx="11664000" cy="643253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duration:</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a:t>
            </a:r>
            <a:r>
              <a:rPr lang="en-IN" sz="1600" b="0" dirty="0">
                <a:solidFill>
                  <a:srgbClr val="3B3B3B"/>
                </a:solidFill>
                <a:effectLst/>
                <a:highlight>
                  <a:srgbClr val="FFFFFF"/>
                </a:highlight>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a:t>
            </a:r>
            <a:r>
              <a:rPr lang="en-IN" sz="1600" dirty="0">
                <a:solidFill>
                  <a:srgbClr val="6688CC"/>
                </a:solidFill>
                <a:latin typeface="Consolas" panose="020B0609020204030204" pitchFamily="49" charset="0"/>
              </a:rPr>
              <a:t>:</a:t>
            </a:r>
            <a:r>
              <a:rPr lang="en-IN" sz="1600" b="0" dirty="0">
                <a:solidFill>
                  <a:srgbClr val="3B3B3B"/>
                </a:solidFill>
                <a:effectLst/>
                <a:highlight>
                  <a:srgbClr val="FFFFFF"/>
                </a:highlight>
                <a:latin typeface="Consolas" panose="020B0609020204030204" pitchFamily="49" charset="0"/>
              </a:rPr>
              <a:t> </a:t>
            </a:r>
            <a:r>
              <a:rPr lang="en-IN" sz="1600" dirty="0">
                <a:solidFill>
                  <a:srgbClr val="F280D0"/>
                </a:solidFill>
                <a:latin typeface="Consolas" panose="020B0609020204030204" pitchFamily="49" charset="0"/>
              </a:rPr>
              <a:t>250</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 },</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a:t>
            </a:r>
            <a:r>
              <a:rPr lang="en-IN" sz="1600" b="0" dirty="0">
                <a:solidFill>
                  <a:srgbClr val="3B3B3B"/>
                </a:solidFill>
                <a:effectLst/>
                <a:highlight>
                  <a:srgbClr val="FFFFFF"/>
                </a:highlight>
                <a:latin typeface="Consolas" panose="020B0609020204030204" pitchFamily="49" charset="0"/>
              </a:rPr>
              <a:t> </a:t>
            </a:r>
            <a:r>
              <a:rPr lang="en-IN" sz="1600" b="0" dirty="0">
                <a:solidFill>
                  <a:srgbClr val="001080"/>
                </a:solidFill>
                <a:effectLst/>
                <a:highlight>
                  <a:srgbClr val="FFFFFF"/>
                </a:highlight>
                <a:latin typeface="Consolas" panose="020B0609020204030204" pitchFamily="49" charset="0"/>
              </a:rPr>
              <a:t>projection:</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movie_title: </a:t>
            </a:r>
            <a:r>
              <a:rPr lang="en-IN" sz="1600" dirty="0">
                <a:solidFill>
                  <a:srgbClr val="F280D0"/>
                </a:solidFill>
                <a:latin typeface="Consolas" panose="020B0609020204030204" pitchFamily="49" charset="0"/>
              </a:rPr>
              <a:t>true</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duration:</a:t>
            </a:r>
            <a:r>
              <a:rPr lang="en-IN" sz="1600" dirty="0">
                <a:solidFill>
                  <a:srgbClr val="F280D0"/>
                </a:solidFill>
                <a:latin typeface="Consolas" panose="020B0609020204030204" pitchFamily="49" charset="0"/>
              </a:rPr>
              <a:t>true</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fn1</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US" sz="1600" i="1" dirty="0">
                <a:solidFill>
                  <a:srgbClr val="9966B8"/>
                </a:solidFill>
                <a:latin typeface="Consolas" panose="020B0609020204030204" pitchFamily="49" charset="0"/>
              </a:rPr>
              <a:t>function</a:t>
            </a:r>
            <a:r>
              <a:rPr lang="en-US" sz="1600" b="0" dirty="0">
                <a:solidFill>
                  <a:srgbClr val="3B3B3B"/>
                </a:solidFill>
                <a:effectLst/>
                <a:highlight>
                  <a:srgbClr val="FFFFFF"/>
                </a:highlight>
                <a:latin typeface="Consolas" panose="020B0609020204030204" pitchFamily="49" charset="0"/>
              </a:rPr>
              <a:t> </a:t>
            </a:r>
            <a:r>
              <a:rPr lang="en-US" sz="1600" dirty="0">
                <a:solidFill>
                  <a:srgbClr val="DDBB88"/>
                </a:solidFill>
                <a:latin typeface="Consolas" panose="020B0609020204030204" pitchFamily="49" charset="0"/>
              </a:rPr>
              <a:t>fn1</a:t>
            </a:r>
            <a:r>
              <a:rPr lang="en-US" sz="1600" dirty="0">
                <a:solidFill>
                  <a:srgbClr val="6688CC"/>
                </a:solidFill>
                <a:latin typeface="Consolas" panose="020B0609020204030204" pitchFamily="49" charset="0"/>
              </a:rPr>
              <a:t>(doc) {</a:t>
            </a:r>
          </a:p>
          <a:p>
            <a:r>
              <a:rPr lang="en-US" sz="1600" b="0" dirty="0">
                <a:solidFill>
                  <a:srgbClr val="3B3B3B"/>
                </a:solidFill>
                <a:effectLst/>
                <a:highlight>
                  <a:srgbClr val="FFFFFF"/>
                </a:highlight>
                <a:latin typeface="Consolas" panose="020B0609020204030204" pitchFamily="49" charset="0"/>
              </a:rPr>
              <a:t>    </a:t>
            </a:r>
            <a:r>
              <a:rPr lang="en-US" sz="1600" b="0" dirty="0">
                <a:solidFill>
                  <a:srgbClr val="AF00DB"/>
                </a:solidFill>
                <a:effectLst/>
                <a:highlight>
                  <a:srgbClr val="FFFFFF"/>
                </a:highlight>
                <a:latin typeface="Consolas" panose="020B0609020204030204" pitchFamily="49" charset="0"/>
              </a:rPr>
              <a:t>return</a:t>
            </a:r>
            <a:r>
              <a:rPr lang="en-US" sz="1600" b="0" dirty="0">
                <a:solidFill>
                  <a:srgbClr val="3B3B3B"/>
                </a:solidFill>
                <a:effectLst/>
                <a:highlight>
                  <a:srgbClr val="FFFFFF"/>
                </a:highlight>
                <a:latin typeface="Consolas" panose="020B0609020204030204" pitchFamily="49" charset="0"/>
              </a:rPr>
              <a:t> </a:t>
            </a:r>
            <a:r>
              <a:rPr lang="en-US" sz="1600" dirty="0">
                <a:solidFill>
                  <a:srgbClr val="6688CC"/>
                </a:solidFill>
                <a:latin typeface="Consolas" panose="020B0609020204030204" pitchFamily="49" charset="0"/>
              </a:rPr>
              <a:t>doc</a:t>
            </a:r>
            <a:r>
              <a:rPr lang="en-US" sz="1600" b="0" dirty="0">
                <a:solidFill>
                  <a:srgbClr val="3B3B3B"/>
                </a:solidFill>
                <a:effectLst/>
                <a:highlight>
                  <a:srgbClr val="FFFFFF"/>
                </a:highlight>
                <a:latin typeface="Consolas" panose="020B0609020204030204" pitchFamily="49" charset="0"/>
              </a:rPr>
              <a:t>.</a:t>
            </a:r>
            <a:r>
              <a:rPr lang="en-US" sz="1600" dirty="0">
                <a:solidFill>
                  <a:srgbClr val="6688CC"/>
                </a:solidFill>
                <a:latin typeface="Consolas" panose="020B0609020204030204" pitchFamily="49" charset="0"/>
              </a:rPr>
              <a:t>movie_title </a:t>
            </a:r>
            <a:r>
              <a:rPr lang="en-US" sz="1600" b="0" dirty="0">
                <a:solidFill>
                  <a:srgbClr val="000000"/>
                </a:solidFill>
                <a:effectLst/>
                <a:highlight>
                  <a:srgbClr val="FFFFFF"/>
                </a:highlight>
                <a:latin typeface="Consolas" panose="020B0609020204030204" pitchFamily="49" charset="0"/>
              </a:rPr>
              <a:t>+</a:t>
            </a:r>
            <a:r>
              <a:rPr lang="en-US" sz="1600" b="0" dirty="0">
                <a:solidFill>
                  <a:srgbClr val="3B3B3B"/>
                </a:solidFill>
                <a:effectLst/>
                <a:highlight>
                  <a:srgbClr val="FFFFFF"/>
                </a:highlight>
                <a:latin typeface="Consolas" panose="020B0609020204030204" pitchFamily="49" charset="0"/>
              </a:rPr>
              <a:t> </a:t>
            </a:r>
            <a:r>
              <a:rPr lang="en-US" sz="1600" dirty="0">
                <a:solidFill>
                  <a:srgbClr val="22AA44"/>
                </a:solidFill>
                <a:latin typeface="Consolas" panose="020B0609020204030204" pitchFamily="49" charset="0"/>
              </a:rPr>
              <a:t>" ---&gt; " </a:t>
            </a:r>
            <a:r>
              <a:rPr lang="en-US" sz="1600" b="0" dirty="0">
                <a:solidFill>
                  <a:srgbClr val="000000"/>
                </a:solidFill>
                <a:effectLst/>
                <a:highlight>
                  <a:srgbClr val="FFFFFF"/>
                </a:highlight>
                <a:latin typeface="Consolas" panose="020B0609020204030204" pitchFamily="49" charset="0"/>
              </a:rPr>
              <a:t>+</a:t>
            </a:r>
            <a:r>
              <a:rPr lang="en-US" sz="1600" b="0" dirty="0">
                <a:solidFill>
                  <a:srgbClr val="3B3B3B"/>
                </a:solidFill>
                <a:effectLst/>
                <a:highlight>
                  <a:srgbClr val="FFFFFF"/>
                </a:highlight>
                <a:latin typeface="Consolas" panose="020B0609020204030204" pitchFamily="49" charset="0"/>
              </a:rPr>
              <a:t> </a:t>
            </a:r>
            <a:r>
              <a:rPr lang="en-US" sz="1600" dirty="0">
                <a:solidFill>
                  <a:srgbClr val="6688CC"/>
                </a:solidFill>
                <a:latin typeface="Consolas" panose="020B0609020204030204" pitchFamily="49" charset="0"/>
              </a:rPr>
              <a:t>doc</a:t>
            </a:r>
            <a:r>
              <a:rPr lang="en-US" sz="1600" b="0" dirty="0">
                <a:solidFill>
                  <a:srgbClr val="3B3B3B"/>
                </a:solidFill>
                <a:effectLst/>
                <a:highlight>
                  <a:srgbClr val="FFFFFF"/>
                </a:highlight>
                <a:latin typeface="Consolas" panose="020B0609020204030204" pitchFamily="49" charset="0"/>
              </a:rPr>
              <a:t>.</a:t>
            </a:r>
            <a:r>
              <a:rPr lang="en-US" sz="1600" dirty="0">
                <a:solidFill>
                  <a:srgbClr val="6688CC"/>
                </a:solidFill>
                <a:latin typeface="Consolas" panose="020B0609020204030204" pitchFamily="49" charset="0"/>
              </a:rPr>
              <a:t>duration</a:t>
            </a:r>
          </a:p>
          <a:p>
            <a:r>
              <a:rPr lang="en-US"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61916263"/>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runtime collectionName and fieldNames</a:t>
            </a:r>
          </a:p>
        </p:txBody>
      </p:sp>
      <p:sp>
        <p:nvSpPr>
          <p:cNvPr id="3" name="Rectangle 2"/>
          <p:cNvSpPr/>
          <p:nvPr/>
        </p:nvSpPr>
        <p:spPr>
          <a:xfrm>
            <a:off x="262800" y="692696"/>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_collectionName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_query</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_fieldList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i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_collectionName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i.</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_query</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_fieldList</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endParaRPr lang="en-IN" sz="1600" dirty="0">
              <a:solidFill>
                <a:srgbClr val="DDBB88"/>
              </a:solidFill>
              <a:latin typeface="Consolas" panose="020B0609020204030204" pitchFamily="49" charset="0"/>
            </a:endParaRP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 { 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relese:</a:t>
            </a:r>
            <a:r>
              <a:rPr lang="en-IN" sz="1600" dirty="0" err="1">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69610173"/>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).filter( { query } ).project( { fieldList } )</a:t>
            </a:r>
          </a:p>
        </p:txBody>
      </p:sp>
      <p:sp>
        <p:nvSpPr>
          <p:cNvPr id="3" name="Rectangle 2"/>
          <p:cNvSpPr/>
          <p:nvPr/>
        </p:nvSpPr>
        <p:spPr>
          <a:xfrm>
            <a:off x="262800" y="881419"/>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filter</a:t>
            </a:r>
            <a:r>
              <a:rPr lang="en-IN" sz="1600" dirty="0">
                <a:solidFill>
                  <a:srgbClr val="6688CC"/>
                </a:solidFill>
                <a:latin typeface="Consolas" panose="020B0609020204030204" pitchFamily="49" charset="0"/>
              </a:rPr>
              <a:t>({language: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2144776"/>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346785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whose</a:t>
                      </a:r>
                      <a:r>
                        <a:rPr lang="en-US" baseline="0" dirty="0">
                          <a:latin typeface="Source Code Pro" panose="020B0509030403020204" pitchFamily="49" charset="0"/>
                          <a:ea typeface="Source Code Pro" panose="020B0509030403020204" pitchFamily="49" charset="0"/>
                        </a:rPr>
                        <a:t> genres starts with a letter ‘H’</a:t>
                      </a:r>
                      <a:r>
                        <a:rPr lang="en-US" dirty="0">
                          <a:latin typeface="Source Code Pro" panose="020B0509030403020204" pitchFamily="49" charset="0"/>
                          <a:ea typeface="Source Code Pro" panose="020B0509030403020204" pitchFamily="49" charset="0"/>
                        </a:rPr>
                        <a:t> and give alias name</a:t>
                      </a:r>
                      <a:r>
                        <a:rPr lang="en-US" baseline="0" dirty="0">
                          <a:latin typeface="Source Code Pro" panose="020B0509030403020204" pitchFamily="49" charset="0"/>
                          <a:ea typeface="Source Code Pro" panose="020B0509030403020204" pitchFamily="49" charset="0"/>
                        </a:rPr>
                        <a:t> to movie_title field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like</a:t>
            </a:r>
          </a:p>
        </p:txBody>
      </p:sp>
      <p:sp>
        <p:nvSpPr>
          <p:cNvPr id="3" name="Rectangle 2"/>
          <p:cNvSpPr/>
          <p:nvPr/>
        </p:nvSpPr>
        <p:spPr>
          <a:xfrm>
            <a:off x="262800" y="1340768"/>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499291662"/>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$exists</a:t>
            </a:r>
          </a:p>
        </p:txBody>
      </p:sp>
      <p:sp>
        <p:nvSpPr>
          <p:cNvPr id="3" name="Rectangle 2"/>
          <p:cNvSpPr/>
          <p:nvPr/>
        </p:nvSpPr>
        <p:spPr>
          <a:xfrm>
            <a:off x="262800" y="764704"/>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phone: { </a:t>
            </a:r>
            <a:r>
              <a:rPr lang="en-IN" sz="1600" b="0" i="1" dirty="0">
                <a:solidFill>
                  <a:srgbClr val="FB9A4B"/>
                </a:solidFill>
                <a:effectLst/>
                <a:latin typeface="Consolas" panose="020B0609020204030204" pitchFamily="49" charset="0"/>
              </a:rPr>
              <a:t>$exists</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513183360"/>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8000186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from the ‘movies’ collection whose color = ‘Eastman’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({color:</a:t>
            </a:r>
            <a:r>
              <a:rPr lang="en-IN" sz="1600" dirty="0">
                <a:solidFill>
                  <a:srgbClr val="22AA44"/>
                </a:solidFill>
                <a:latin typeface="Consolas" panose="020B0609020204030204" pitchFamily="49" charset="0"/>
              </a:rPr>
              <a:t>'Eastman'</a:t>
            </a:r>
            <a:r>
              <a:rPr lang="en-IN" sz="1600" dirty="0">
                <a:solidFill>
                  <a:srgbClr val="6688CC"/>
                </a:solidFill>
                <a:latin typeface="Consolas" panose="020B0609020204030204" pitchFamily="49" charset="0"/>
              </a:rPr>
              <a:t>, 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"Comedy"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a:t>
            </a:r>
          </a:p>
        </p:txBody>
      </p:sp>
    </p:spTree>
    <p:extLst>
      <p:ext uri="{BB962C8B-B14F-4D97-AF65-F5344CB8AC3E}">
        <p14:creationId xmlns:p14="http://schemas.microsoft.com/office/powerpoint/2010/main" val="3099371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3" name="Rectangle 2"/>
          <p:cNvSpPr/>
          <p:nvPr/>
        </p:nvSpPr>
        <p:spPr>
          <a:xfrm>
            <a:off x="262800" y="893033"/>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8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a:t>
            </a:r>
            <a:r>
              <a:rPr lang="en-IN" sz="1600" dirty="0">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32243334"/>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2" name="Rectangle 1"/>
          <p:cNvSpPr/>
          <p:nvPr/>
        </p:nvSpPr>
        <p:spPr>
          <a:xfrm>
            <a:off x="262800" y="852383"/>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$and</a:t>
            </a:r>
            <a:r>
              <a:rPr lang="en-IN" sz="1600" dirty="0">
                <a:solidFill>
                  <a:srgbClr val="6688CC"/>
                </a:solidFill>
                <a:latin typeface="Consolas" panose="020B0609020204030204" pitchFamily="49" charset="0"/>
              </a:rPr>
              <a:t>:[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 { 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a:t>
            </a:r>
          </a:p>
          <a:p>
            <a:pPr marL="901700" indent="-901700"/>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pPr marL="901700" indent="-901700"/>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:fieldList});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44397604"/>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2019441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nth-document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find().skip{ m.countDocuments() – param }</a:t>
            </a:r>
          </a:p>
        </p:txBody>
      </p:sp>
      <p:sp>
        <p:nvSpPr>
          <p:cNvPr id="3" name="Rectangle 2"/>
          <p:cNvSpPr/>
          <p:nvPr/>
        </p:nvSpPr>
        <p:spPr>
          <a:xfrm>
            <a:off x="262800" y="1324500"/>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skip</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countDocuments</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(doc.ename, doc.job, doc.sal);</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256340669"/>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findOne( {  }, { projection })</a:t>
            </a:r>
          </a:p>
        </p:txBody>
      </p:sp>
      <p:sp>
        <p:nvSpPr>
          <p:cNvPr id="3" name="Rectangle 2"/>
          <p:cNvSpPr/>
          <p:nvPr/>
        </p:nvSpPr>
        <p:spPr>
          <a:xfrm>
            <a:off x="262800" y="1568981"/>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1892340"/>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0882152"/>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display all documents from ‘movies’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
        <p:nvSpPr>
          <p:cNvPr id="7" name="Rectangle 6"/>
          <p:cNvSpPr/>
          <p:nvPr/>
        </p:nvSpPr>
        <p:spPr>
          <a:xfrm>
            <a:off x="262800" y="1312887"/>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(doc.movie_title);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51653871"/>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documents from every collection in the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278914"/>
            <a:ext cx="11664000" cy="567847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3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cursor1)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cursor2)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Tree>
    <p:extLst>
      <p:ext uri="{BB962C8B-B14F-4D97-AF65-F5344CB8AC3E}">
        <p14:creationId xmlns:p14="http://schemas.microsoft.com/office/powerpoint/2010/main" val="2795257301"/>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47932540"/>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using aggregate method from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371247"/>
            <a:ext cx="11664000" cy="53707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5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relese:</a:t>
            </a:r>
            <a:r>
              <a:rPr lang="en-IN" sz="1600" dirty="0" err="1">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(doc._id, </a:t>
            </a:r>
            <a:r>
              <a:rPr lang="en-IN" sz="1600" dirty="0" err="1">
                <a:solidFill>
                  <a:srgbClr val="6688CC"/>
                </a:solidFill>
                <a:latin typeface="Consolas" panose="020B0609020204030204" pitchFamily="49" charset="0"/>
              </a:rPr>
              <a:t>doc.relese</a:t>
            </a:r>
            <a:r>
              <a:rPr lang="en-IN" sz="1600" dirty="0">
                <a:solidFill>
                  <a:srgbClr val="6688CC"/>
                </a:solidFill>
                <a:latin typeface="Consolas" panose="020B0609020204030204" pitchFamily="49" charset="0"/>
              </a:rPr>
              <a:t>, doc.color, doc.director, doc.movie_title, doc.genres, doc.gross);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400" dirty="0">
                <a:solidFill>
                  <a:srgbClr val="DDBB88"/>
                </a:solidFill>
                <a:latin typeface="Consolas" panose="020B0609020204030204" pitchFamily="49" charset="0"/>
              </a:rPr>
              <a:t>run</a:t>
            </a:r>
            <a:r>
              <a:rPr lang="en-IN" sz="1400" dirty="0">
                <a:solidFill>
                  <a:srgbClr val="6688CC"/>
                </a:solidFill>
                <a:latin typeface="Consolas" panose="020B0609020204030204" pitchFamily="49" charset="0"/>
              </a:rPr>
              <a:t>();</a:t>
            </a:r>
            <a:endParaRPr lang="en-IN" sz="14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$project } ])</a:t>
            </a:r>
          </a:p>
        </p:txBody>
      </p:sp>
    </p:spTree>
    <p:extLst>
      <p:ext uri="{BB962C8B-B14F-4D97-AF65-F5344CB8AC3E}">
        <p14:creationId xmlns:p14="http://schemas.microsoft.com/office/powerpoint/2010/main" val="3886329685"/>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{$match} ]) with await cursor.hasNext() == true </a:t>
            </a:r>
          </a:p>
        </p:txBody>
      </p:sp>
      <p:sp>
        <p:nvSpPr>
          <p:cNvPr id="3" name="Rectangle 2"/>
          <p:cNvSpPr/>
          <p:nvPr/>
        </p:nvSpPr>
        <p:spPr>
          <a:xfrm>
            <a:off x="262800" y="908720"/>
            <a:ext cx="11664000" cy="594008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cursor.</a:t>
            </a:r>
            <a:r>
              <a:rPr lang="en-IN" sz="1600" dirty="0">
                <a:solidFill>
                  <a:srgbClr val="DDBB88"/>
                </a:solidFill>
                <a:latin typeface="Consolas" panose="020B0609020204030204" pitchFamily="49" charset="0"/>
              </a:rPr>
              <a:t>hasNext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"No documents found..."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5605964"/>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a:t>
            </a:r>
          </a:p>
        </p:txBody>
      </p:sp>
      <p:sp>
        <p:nvSpPr>
          <p:cNvPr id="3" name="Rectangle 2"/>
          <p:cNvSpPr/>
          <p:nvPr/>
        </p:nvSpPr>
        <p:spPr>
          <a:xfrm>
            <a:off x="262800" y="882580"/>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 </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relese:</a:t>
            </a:r>
            <a:r>
              <a:rPr lang="en-IN" sz="1600" dirty="0" err="1">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pPr marL="1700213" indent="-1700213"/>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(cnt, doc._id, </a:t>
            </a:r>
            <a:r>
              <a:rPr lang="en-IN" sz="1600" dirty="0" err="1">
                <a:solidFill>
                  <a:srgbClr val="6688CC"/>
                </a:solidFill>
                <a:latin typeface="Consolas" panose="020B0609020204030204" pitchFamily="49" charset="0"/>
              </a:rPr>
              <a:t>doc.relese</a:t>
            </a:r>
            <a:r>
              <a:rPr lang="en-IN" sz="1600" dirty="0">
                <a:solidFill>
                  <a:srgbClr val="6688CC"/>
                </a:solidFill>
                <a:latin typeface="Consolas" panose="020B0609020204030204" pitchFamily="49" charset="0"/>
              </a:rPr>
              <a:t>, doc.color, doc.director, doc.movie_title, doc.genres, doc.gross);</a:t>
            </a:r>
          </a:p>
          <a:p>
            <a:r>
              <a:rPr lang="en-IN" sz="1600" dirty="0">
                <a:solidFill>
                  <a:srgbClr val="6688CC"/>
                </a:solidFill>
                <a:latin typeface="Consolas" panose="020B0609020204030204" pitchFamily="49" charset="0"/>
              </a:rPr>
              <a:t>            cnt</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22765506"/>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 </a:t>
            </a:r>
            <a:r>
              <a:rPr lang="en-IN" sz="3200" b="1" i="1">
                <a:solidFill>
                  <a:srgbClr val="FFFF00"/>
                </a:solidFill>
                <a:latin typeface="Arial" pitchFamily="34" charset="0"/>
                <a:cs typeface="Arial" pitchFamily="34" charset="0"/>
              </a:rPr>
              <a:t>using variables</a:t>
            </a:r>
            <a:endParaRPr lang="en-IN" sz="3200" b="1" i="1" dirty="0">
              <a:solidFill>
                <a:srgbClr val="FFFF00"/>
              </a:solidFill>
              <a:latin typeface="Arial" pitchFamily="34" charset="0"/>
              <a:cs typeface="Arial" pitchFamily="34" charset="0"/>
            </a:endParaRPr>
          </a:p>
        </p:txBody>
      </p:sp>
      <p:sp>
        <p:nvSpPr>
          <p:cNvPr id="5" name="TextBox 4">
            <a:extLst>
              <a:ext uri="{FF2B5EF4-FFF2-40B4-BE49-F238E27FC236}">
                <a16:creationId xmlns:a16="http://schemas.microsoft.com/office/drawing/2014/main" id="{D4FD420D-119E-9F3B-50E5-D0B55321729D}"/>
              </a:ext>
            </a:extLst>
          </p:cNvPr>
          <p:cNvSpPr txBox="1"/>
          <p:nvPr/>
        </p:nvSpPr>
        <p:spPr>
          <a:xfrm>
            <a:off x="262800" y="902325"/>
            <a:ext cx="11664000" cy="5262979"/>
          </a:xfrm>
          <a:prstGeom prst="rect">
            <a:avLst/>
          </a:prstGeom>
          <a:noFill/>
        </p:spPr>
        <p:txBody>
          <a:bodyPr wrap="square">
            <a:spAutoFit/>
          </a:bodyPr>
          <a:lstStyle/>
          <a:p>
            <a:r>
              <a:rPr lang="en-IN" sz="1600" b="0" dirty="0">
                <a:solidFill>
                  <a:srgbClr val="9872A2"/>
                </a:solidFill>
                <a:effectLst/>
                <a:latin typeface="Consolas" panose="020B0609020204030204" pitchFamily="49" charset="0"/>
              </a:rPr>
              <a:t>import</a:t>
            </a:r>
            <a:r>
              <a:rPr lang="en-IN" sz="1600" b="0" dirty="0">
                <a:solidFill>
                  <a:srgbClr val="C5C8C6"/>
                </a:solidFill>
                <a:effectLst/>
                <a:latin typeface="Consolas" panose="020B0609020204030204" pitchFamily="49" charset="0"/>
              </a:rPr>
              <a:t> { </a:t>
            </a:r>
            <a:r>
              <a:rPr lang="en-IN" sz="1600" b="0" dirty="0">
                <a:solidFill>
                  <a:srgbClr val="6089B4"/>
                </a:solidFill>
                <a:effectLst/>
                <a:latin typeface="Consolas" panose="020B0609020204030204" pitchFamily="49" charset="0"/>
              </a:rPr>
              <a:t>MongoClient</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from</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"mongodb"</a:t>
            </a:r>
            <a:r>
              <a:rPr lang="en-IN" sz="1600" b="0" dirty="0">
                <a:solidFill>
                  <a:srgbClr val="C5C8C6"/>
                </a:solidFill>
                <a:effectLst/>
                <a:latin typeface="Consolas" panose="020B0609020204030204" pitchFamily="49" charset="0"/>
              </a:rPr>
              <a:t>;</a:t>
            </a:r>
          </a:p>
          <a:p>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client</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new</a:t>
            </a:r>
            <a:r>
              <a:rPr lang="en-IN" sz="1600" b="0" dirty="0">
                <a:solidFill>
                  <a:srgbClr val="C5C8C6"/>
                </a:solidFill>
                <a:effectLst/>
                <a:latin typeface="Consolas" panose="020B0609020204030204" pitchFamily="49" charset="0"/>
              </a:rPr>
              <a:t> </a:t>
            </a:r>
            <a:r>
              <a:rPr lang="en-IN" sz="1600" b="0" dirty="0">
                <a:solidFill>
                  <a:srgbClr val="9B0000"/>
                </a:solidFill>
                <a:effectLst/>
                <a:latin typeface="Consolas" panose="020B0609020204030204" pitchFamily="49" charset="0"/>
              </a:rPr>
              <a:t>MongoClient</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"mongodb://192.168.150.24:27017"</a:t>
            </a:r>
            <a:r>
              <a:rPr lang="en-IN" sz="1600" b="0" dirty="0">
                <a:solidFill>
                  <a:srgbClr val="C5C8C6"/>
                </a:solidFill>
                <a:effectLst/>
                <a:latin typeface="Consolas" panose="020B0609020204030204" pitchFamily="49" charset="0"/>
              </a:rPr>
              <a:t>);</a:t>
            </a:r>
          </a:p>
          <a:p>
            <a:r>
              <a:rPr lang="en-IN" sz="1600" b="0" dirty="0">
                <a:solidFill>
                  <a:srgbClr val="9872A2"/>
                </a:solidFill>
                <a:effectLst/>
                <a:latin typeface="Consolas" panose="020B0609020204030204" pitchFamily="49" charset="0"/>
              </a:rPr>
              <a:t>async</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function</a:t>
            </a:r>
            <a:r>
              <a:rPr lang="en-IN" sz="1600" b="0" dirty="0">
                <a:solidFill>
                  <a:srgbClr val="C5C8C6"/>
                </a:solidFill>
                <a:effectLst/>
                <a:latin typeface="Consolas" panose="020B0609020204030204" pitchFamily="49" charset="0"/>
              </a:rPr>
              <a:t> </a:t>
            </a:r>
            <a:r>
              <a:rPr lang="en-IN" sz="1600" b="0" dirty="0">
                <a:solidFill>
                  <a:srgbClr val="CE6700"/>
                </a:solidFill>
                <a:effectLst/>
                <a:latin typeface="Consolas" panose="020B0609020204030204" pitchFamily="49" charset="0"/>
              </a:rPr>
              <a:t>run</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try</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database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client</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db</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"db1"</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database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collection</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"movies"</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query</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$match</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genres</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 /</a:t>
            </a:r>
            <a:r>
              <a:rPr lang="en-IN" sz="1600" b="0" dirty="0">
                <a:solidFill>
                  <a:srgbClr val="9872A2"/>
                </a:solidFill>
                <a:effectLst/>
                <a:latin typeface="Consolas" panose="020B0609020204030204" pitchFamily="49" charset="0"/>
              </a:rPr>
              <a:t>^</a:t>
            </a:r>
            <a:r>
              <a:rPr lang="en-IN" sz="1600" b="0" dirty="0">
                <a:solidFill>
                  <a:srgbClr val="9AA83A"/>
                </a:solidFill>
                <a:effectLst/>
                <a:latin typeface="Consolas" panose="020B0609020204030204" pitchFamily="49" charset="0"/>
              </a:rPr>
              <a:t>Horror</a:t>
            </a:r>
            <a:r>
              <a:rPr lang="en-IN" sz="1600" b="0" dirty="0">
                <a:solidFill>
                  <a:srgbClr val="9872A2"/>
                </a:solidFill>
                <a:effectLst/>
                <a:latin typeface="Consolas" panose="020B0609020204030204" pitchFamily="49" charset="0"/>
              </a:rPr>
              <a:t>$</a:t>
            </a:r>
            <a:r>
              <a:rPr lang="en-IN" sz="1600" b="0" dirty="0">
                <a:solidFill>
                  <a:srgbClr val="9AA83A"/>
                </a:solidFill>
                <a:effectLst/>
                <a:latin typeface="Consolas" panose="020B0609020204030204" pitchFamily="49" charset="0"/>
              </a:rPr>
              <a:t>/</a:t>
            </a:r>
            <a:r>
              <a:rPr lang="en-IN" sz="1600" b="0" dirty="0">
                <a:solidFill>
                  <a:srgbClr val="C5C8C6"/>
                </a:solidFill>
                <a:effectLst/>
                <a:latin typeface="Consolas" panose="020B0609020204030204" pitchFamily="49" charset="0"/>
              </a:rPr>
              <a:t> }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projection</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$project</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director</a:t>
            </a:r>
            <a:r>
              <a:rPr lang="en-IN" sz="1600" b="0" dirty="0">
                <a:solidFill>
                  <a:srgbClr val="C5C8C6"/>
                </a:solidFill>
                <a:effectLst/>
                <a:latin typeface="Consolas" panose="020B0609020204030204" pitchFamily="49" charset="0"/>
              </a:rPr>
              <a:t>: </a:t>
            </a:r>
            <a:r>
              <a:rPr lang="en-IN" sz="1600" b="0" dirty="0">
                <a:solidFill>
                  <a:srgbClr val="408080"/>
                </a:solidFill>
                <a:effectLst/>
                <a:latin typeface="Consolas" panose="020B0609020204030204" pitchFamily="49" charset="0"/>
              </a:rPr>
              <a:t>true</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movie_title</a:t>
            </a:r>
            <a:r>
              <a:rPr lang="en-IN" sz="1600" b="0" dirty="0">
                <a:solidFill>
                  <a:srgbClr val="C5C8C6"/>
                </a:solidFill>
                <a:effectLst/>
                <a:latin typeface="Consolas" panose="020B0609020204030204" pitchFamily="49" charset="0"/>
              </a:rPr>
              <a:t>: </a:t>
            </a:r>
            <a:r>
              <a:rPr lang="en-IN" sz="1600" b="0" dirty="0">
                <a:solidFill>
                  <a:srgbClr val="408080"/>
                </a:solidFill>
                <a:effectLst/>
                <a:latin typeface="Consolas" panose="020B0609020204030204" pitchFamily="49" charset="0"/>
              </a:rPr>
              <a:t>true</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genres</a:t>
            </a:r>
            <a:r>
              <a:rPr lang="en-IN" sz="1600" b="0" dirty="0">
                <a:solidFill>
                  <a:srgbClr val="C5C8C6"/>
                </a:solidFill>
                <a:effectLst/>
                <a:latin typeface="Consolas" panose="020B0609020204030204" pitchFamily="49" charset="0"/>
              </a:rPr>
              <a:t>: </a:t>
            </a:r>
            <a:r>
              <a:rPr lang="en-IN" sz="1600" b="0" dirty="0">
                <a:solidFill>
                  <a:srgbClr val="408080"/>
                </a:solidFill>
                <a:effectLst/>
                <a:latin typeface="Consolas" panose="020B0609020204030204" pitchFamily="49" charset="0"/>
              </a:rPr>
              <a:t>true</a:t>
            </a:r>
            <a:r>
              <a:rPr lang="en-IN" sz="1600" b="0" dirty="0">
                <a:solidFill>
                  <a:srgbClr val="C5C8C6"/>
                </a:solidFill>
                <a:effectLst/>
                <a:latin typeface="Consolas" panose="020B0609020204030204" pitchFamily="49" charset="0"/>
              </a:rPr>
              <a:t> }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cursor</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aggregate</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query</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projection</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for</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await</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doc</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of</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cursor</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C7444A"/>
                </a:solidFill>
                <a:effectLst/>
                <a:latin typeface="Consolas" panose="020B0609020204030204" pitchFamily="49" charset="0"/>
              </a:rPr>
              <a:t>console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log</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'Director ['</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doc</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director</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 Movie Title ['</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doc</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movie_title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 Genres ['</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err="1">
                <a:solidFill>
                  <a:srgbClr val="6089B4"/>
                </a:solidFill>
                <a:effectLst/>
                <a:latin typeface="Consolas" panose="020B0609020204030204" pitchFamily="49" charset="0"/>
              </a:rPr>
              <a:t>doc</a:t>
            </a:r>
            <a:r>
              <a:rPr lang="en-IN" sz="1600" b="0" dirty="0" err="1">
                <a:solidFill>
                  <a:srgbClr val="C5C8C6"/>
                </a:solidFill>
                <a:effectLst/>
                <a:latin typeface="Consolas" panose="020B0609020204030204" pitchFamily="49" charset="0"/>
              </a:rPr>
              <a:t>.</a:t>
            </a:r>
            <a:r>
              <a:rPr lang="en-IN" sz="1600" b="0" dirty="0" err="1">
                <a:solidFill>
                  <a:srgbClr val="9872A2"/>
                </a:solidFill>
                <a:effectLst/>
                <a:latin typeface="Consolas" panose="020B0609020204030204" pitchFamily="49" charset="0"/>
              </a:rPr>
              <a:t>genres</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catch</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C7444A"/>
                </a:solidFill>
                <a:effectLst/>
                <a:latin typeface="Consolas" panose="020B0609020204030204" pitchFamily="49" charset="0"/>
              </a:rPr>
              <a:t>console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log</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code</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name</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message</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finally</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await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client</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close</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a:t>
            </a:r>
          </a:p>
          <a:p>
            <a:r>
              <a:rPr lang="en-IN" sz="1600" b="0" dirty="0">
                <a:solidFill>
                  <a:srgbClr val="CE6700"/>
                </a:solidFill>
                <a:effectLst/>
                <a:latin typeface="Consolas" panose="020B0609020204030204" pitchFamily="49" charset="0"/>
              </a:rPr>
              <a:t>run</a:t>
            </a:r>
            <a:r>
              <a:rPr lang="en-IN" sz="1600" b="0" dirty="0">
                <a:solidFill>
                  <a:srgbClr val="C5C8C6"/>
                </a:solidFill>
                <a:effectLst/>
                <a:latin typeface="Consolas" panose="020B0609020204030204" pitchFamily="49" charset="0"/>
              </a:rPr>
              <a:t>();</a:t>
            </a:r>
          </a:p>
        </p:txBody>
      </p:sp>
    </p:spTree>
    <p:extLst>
      <p:ext uri="{BB962C8B-B14F-4D97-AF65-F5344CB8AC3E}">
        <p14:creationId xmlns:p14="http://schemas.microsoft.com/office/powerpoint/2010/main" val="31116744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
        <p:nvSpPr>
          <p:cNvPr id="6" name="TextBox 5">
            <a:extLst>
              <a:ext uri="{FF2B5EF4-FFF2-40B4-BE49-F238E27FC236}">
                <a16:creationId xmlns:a16="http://schemas.microsoft.com/office/drawing/2014/main" id="{65C0B4C1-35A2-4E00-98C1-0342B9F06DA6}"/>
              </a:ext>
            </a:extLst>
          </p:cNvPr>
          <p:cNvSpPr txBox="1"/>
          <p:nvPr/>
        </p:nvSpPr>
        <p:spPr>
          <a:xfrm>
            <a:off x="407368" y="152053"/>
            <a:ext cx="11665296" cy="2062103"/>
          </a:xfrm>
          <a:prstGeom prst="rect">
            <a:avLst/>
          </a:prstGeom>
          <a:noFill/>
        </p:spPr>
        <p:txBody>
          <a:bodyPr wrap="square">
            <a:spAutoFit/>
          </a:bodyPr>
          <a:lstStyle/>
          <a:p>
            <a:r>
              <a:rPr lang="en-IN" sz="2200" dirty="0"/>
              <a:t>ObjectId values are 12 bytes in length.</a:t>
            </a:r>
          </a:p>
          <a:p>
            <a:r>
              <a:rPr lang="en-IN" sz="600" dirty="0"/>
              <a:t> </a:t>
            </a:r>
          </a:p>
          <a:p>
            <a:pPr marL="285750" indent="-285750">
              <a:buFont typeface="Arial" panose="020B0604020202020204" pitchFamily="34" charset="0"/>
              <a:buChar char="•"/>
            </a:pPr>
            <a:r>
              <a:rPr lang="en-IN" sz="2200" dirty="0"/>
              <a:t>A 4-byte timestamp, representing the </a:t>
            </a:r>
            <a:r>
              <a:rPr lang="en-IN" sz="2200" dirty="0" err="1"/>
              <a:t>ObjectId's</a:t>
            </a:r>
            <a:r>
              <a:rPr lang="en-IN" sz="2200" dirty="0"/>
              <a:t> creation, measured in seconds.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5-byte random value generated once per process. This random value is unique to the machine and process.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3-byte incrementing counter, initialized to a random value.</a:t>
            </a:r>
          </a:p>
        </p:txBody>
      </p:sp>
    </p:spTree>
    <p:extLst>
      <p:ext uri="{BB962C8B-B14F-4D97-AF65-F5344CB8AC3E}">
        <p14:creationId xmlns:p14="http://schemas.microsoft.com/office/powerpoint/2010/main" val="729981238"/>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$regex</a:t>
            </a:r>
          </a:p>
        </p:txBody>
      </p:sp>
      <p:sp>
        <p:nvSpPr>
          <p:cNvPr id="7" name="Rectangle 6"/>
          <p:cNvSpPr/>
          <p:nvPr/>
        </p:nvSpPr>
        <p:spPr>
          <a:xfrm>
            <a:off x="262800" y="883161"/>
            <a:ext cx="11664000" cy="578619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cursor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aggregate</a:t>
            </a:r>
            <a:r>
              <a:rPr lang="en-IN" sz="15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500" dirty="0">
                <a:solidFill>
                  <a:srgbClr val="6688CC"/>
                </a:solidFill>
                <a:latin typeface="Consolas" panose="020B0609020204030204" pitchFamily="49" charset="0"/>
              </a:rPr>
              <a:t>:{ genres: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$regex</a:t>
            </a:r>
            <a:r>
              <a:rPr lang="en-IN" sz="1500" dirty="0">
                <a:solidFill>
                  <a:srgbClr val="6688CC"/>
                </a:solidFill>
                <a:latin typeface="Consolas" panose="020B0609020204030204" pitchFamily="49" charset="0"/>
              </a:rPr>
              <a:t>:</a:t>
            </a:r>
            <a:r>
              <a:rPr lang="en-IN" sz="1500" dirty="0">
                <a:solidFill>
                  <a:srgbClr val="22AA44"/>
                </a:solidFill>
                <a:latin typeface="Consolas" panose="020B0609020204030204" pitchFamily="49" charset="0"/>
              </a:rPr>
              <a:t>/</a:t>
            </a:r>
            <a:r>
              <a:rPr lang="en-IN" sz="1500" dirty="0">
                <a:solidFill>
                  <a:srgbClr val="225588"/>
                </a:solidFill>
                <a:latin typeface="Consolas" panose="020B0609020204030204" pitchFamily="49" charset="0"/>
              </a:rPr>
              <a:t>^</a:t>
            </a:r>
            <a:r>
              <a:rPr lang="en-IN" sz="1500" dirty="0">
                <a:solidFill>
                  <a:srgbClr val="22AA44"/>
                </a:solidFill>
                <a:latin typeface="Consolas" panose="020B0609020204030204" pitchFamily="49" charset="0"/>
              </a:rPr>
              <a:t>Horror/</a:t>
            </a:r>
            <a:r>
              <a:rPr lang="en-IN" sz="15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500" dirty="0">
                <a:solidFill>
                  <a:srgbClr val="6688CC"/>
                </a:solidFill>
                <a:latin typeface="Consolas" panose="020B0609020204030204" pitchFamily="49" charset="0"/>
              </a:rPr>
              <a:t>:{ movie_title:</a:t>
            </a:r>
            <a:r>
              <a:rPr lang="en-IN" sz="1500" dirty="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genres:</a:t>
            </a:r>
            <a:r>
              <a:rPr lang="en-IN" sz="1500" dirty="0">
                <a:solidFill>
                  <a:srgbClr val="F280D0"/>
                </a:solidFill>
                <a:latin typeface="Consolas" panose="020B0609020204030204" pitchFamily="49" charset="0"/>
              </a:rPr>
              <a:t>true </a:t>
            </a:r>
            <a:r>
              <a:rPr lang="en-IN" sz="1500" dirty="0">
                <a:solidFill>
                  <a:srgbClr val="6688CC"/>
                </a:solidFill>
                <a:latin typeface="Consolas" panose="020B0609020204030204" pitchFamily="49" charset="0"/>
              </a:rPr>
              <a:t>}}]);</a:t>
            </a:r>
          </a:p>
          <a:p>
            <a:pPr marL="903288" indent="-903288"/>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74577803"/>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019435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fetch all document from ‘movies’ collection where</a:t>
                      </a:r>
                      <a:r>
                        <a:rPr lang="en-US" baseline="0" dirty="0">
                          <a:latin typeface="Source Code Pro" panose="020B0509030403020204" pitchFamily="49" charset="0"/>
                          <a:ea typeface="Source Code Pro" panose="020B0509030403020204" pitchFamily="49" charset="0"/>
                        </a:rPr>
                        <a:t> movie duration is more than 300 minutes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$expr</a:t>
            </a:r>
          </a:p>
        </p:txBody>
      </p:sp>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x: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$literal</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300</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'$x'</a:t>
            </a:r>
            <a:r>
              <a:rPr lang="en-IN" sz="1600" dirty="0">
                <a:solidFill>
                  <a:srgbClr val="6688CC"/>
                </a:solidFill>
                <a:latin typeface="Consolas" panose="020B0609020204030204" pitchFamily="49" charset="0"/>
              </a:rPr>
              <a:t>] } }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188644840"/>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documentNumber()</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$documentNumber</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0268854"/>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75942171"/>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3" name="Rectangle 2"/>
          <p:cNvSpPr/>
          <p:nvPr/>
        </p:nvSpPr>
        <p:spPr>
          <a:xfrm>
            <a:off x="262800" y="585837"/>
            <a:ext cx="1166400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partitionBy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 x:{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x: </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5</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81298490"/>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575617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movie duration from the user and fetch all document from ‘movies’ collection for the give duration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a:solidFill>
                  <a:srgbClr val="FFFF00"/>
                </a:solidFill>
                <a:latin typeface="Arial" pitchFamily="34" charset="0"/>
                <a:cs typeface="Arial" pitchFamily="34" charset="0"/>
              </a:rPr>
              <a:t>Node.JS operation – aggregate([ { $match }, { $sort } ])</a:t>
            </a:r>
          </a:p>
        </p:txBody>
      </p:sp>
      <p:sp>
        <p:nvSpPr>
          <p:cNvPr id="3" name="Rectangle 2"/>
          <p:cNvSpPr/>
          <p:nvPr/>
        </p:nvSpPr>
        <p:spPr>
          <a:xfrm>
            <a:off x="262800" y="1560849"/>
            <a:ext cx="11664000" cy="535531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p>
          <a:p>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$sort</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250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533853649"/>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Node.JS operation – aggregate([ { $lookup } ]) – one-to-one</a:t>
            </a:r>
          </a:p>
        </p:txBody>
      </p:sp>
      <p:sp>
        <p:nvSpPr>
          <p:cNvPr id="2" name="Rectangle 1"/>
          <p:cNvSpPr/>
          <p:nvPr/>
        </p:nvSpPr>
        <p:spPr>
          <a:xfrm>
            <a:off x="262800" y="620688"/>
            <a:ext cx="11664000" cy="606319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$lookup</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from: </a:t>
            </a:r>
            <a:r>
              <a:rPr lang="en-IN" sz="1600" dirty="0">
                <a:solidFill>
                  <a:srgbClr val="22AA44"/>
                </a:solidFill>
                <a:latin typeface="Consolas" panose="020B0609020204030204" pitchFamily="49" charset="0"/>
              </a:rPr>
              <a:t>"passport"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localField: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foreignField: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as: </a:t>
            </a:r>
            <a:r>
              <a:rPr lang="en-IN" sz="1600" dirty="0">
                <a:solidFill>
                  <a:srgbClr val="22AA44"/>
                </a:solidFill>
                <a:latin typeface="Consolas" panose="020B0609020204030204" pitchFamily="49" charset="0"/>
              </a:rPr>
              <a:t>"PassportDetails"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pipeline: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name: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city: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"passport number"</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08605434"/>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$set })</a:t>
            </a:r>
          </a:p>
        </p:txBody>
      </p:sp>
      <p:sp>
        <p:nvSpPr>
          <p:cNvPr id="3" name="Rectangle 2"/>
          <p:cNvSpPr/>
          <p:nvPr/>
        </p:nvSpPr>
        <p:spPr>
          <a:xfrm>
            <a:off x="262800" y="836712"/>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a:t>
            </a:r>
            <a:r>
              <a:rPr lang="en-IN" sz="1600" dirty="0">
                <a:solidFill>
                  <a:srgbClr val="6688CC"/>
                </a:solidFill>
                <a:latin typeface="Consolas" panose="020B0609020204030204" pitchFamily="49" charset="0"/>
              </a:rPr>
              <a:t>: { salary: </a:t>
            </a:r>
            <a:r>
              <a:rPr lang="en-IN" sz="1600" dirty="0">
                <a:solidFill>
                  <a:srgbClr val="F280D0"/>
                </a:solidFill>
                <a:latin typeface="Consolas" panose="020B0609020204030204" pitchFamily="49" charset="0"/>
              </a:rPr>
              <a:t>45000</a:t>
            </a:r>
            <a:r>
              <a:rPr lang="en-IN" sz="1600" dirty="0">
                <a:solidFill>
                  <a:srgbClr val="6688CC"/>
                </a:solidFill>
                <a:latin typeface="Consolas" panose="020B0609020204030204" pitchFamily="49" charset="0"/>
              </a:rPr>
              <a:t>, gender: </a:t>
            </a:r>
            <a:r>
              <a:rPr lang="en-IN" sz="1600" dirty="0">
                <a:solidFill>
                  <a:srgbClr val="22AA44"/>
                </a:solidFill>
                <a:latin typeface="Consolas" panose="020B0609020204030204" pitchFamily="49" charset="0"/>
              </a:rPr>
              <a:t>'M'</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338987789"/>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$push })</a:t>
            </a:r>
          </a:p>
        </p:txBody>
      </p:sp>
      <p:sp>
        <p:nvSpPr>
          <p:cNvPr id="2" name="Rectangle 1"/>
          <p:cNvSpPr/>
          <p:nvPr/>
        </p:nvSpPr>
        <p:spPr>
          <a:xfrm>
            <a:off x="262800" y="620688"/>
            <a:ext cx="11664000" cy="655564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$push</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phone: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$each</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$position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0</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40640477"/>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3" name="TextBox 2">
            <a:extLst>
              <a:ext uri="{FF2B5EF4-FFF2-40B4-BE49-F238E27FC236}">
                <a16:creationId xmlns:a16="http://schemas.microsoft.com/office/drawing/2014/main" id="{B9CBAF28-D9F2-F164-83A5-8C9C9E6B0B0E}"/>
              </a:ext>
            </a:extLst>
          </p:cNvPr>
          <p:cNvSpPr txBox="1"/>
          <p:nvPr/>
        </p:nvSpPr>
        <p:spPr>
          <a:xfrm>
            <a:off x="262800" y="548680"/>
            <a:ext cx="11664000" cy="6555641"/>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1</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title:'$movie_title'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("Title-"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doc.title);</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created ... "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25243522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2" name="TextBox 1">
            <a:extLst>
              <a:ext uri="{FF2B5EF4-FFF2-40B4-BE49-F238E27FC236}">
                <a16:creationId xmlns:a16="http://schemas.microsoft.com/office/drawing/2014/main" id="{7E7CE01C-E4FA-1752-06C4-B5BDD83D4D59}"/>
              </a:ext>
            </a:extLst>
          </p:cNvPr>
          <p:cNvSpPr txBox="1"/>
          <p:nvPr/>
        </p:nvSpPr>
        <p:spPr>
          <a:xfrm>
            <a:off x="262800" y="688622"/>
            <a:ext cx="11664000" cy="6124754"/>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0</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client2</a:t>
            </a:r>
            <a:r>
              <a:rPr lang="en-US" sz="1600" dirty="0">
                <a:solidFill>
                  <a:srgbClr val="6688CC"/>
                </a:solidFill>
                <a:latin typeface="Consolas" panose="020B0609020204030204" pitchFamily="49" charset="0"/>
              </a:rPr>
              <a:t>.</a:t>
            </a:r>
            <a:r>
              <a:rPr lang="en-US" sz="1600" dirty="0">
                <a:solidFill>
                  <a:srgbClr val="DDBB88"/>
                </a:solidFill>
                <a:latin typeface="Consolas" panose="020B0609020204030204" pitchFamily="49" charset="0"/>
              </a:rPr>
              <a:t>SET</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title:"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++cnt, doc.movie_title);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3235450033"/>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510645016"/>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4278968148"/>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2104166833"/>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149861686"/>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json_table(data,'$'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highlight>
                  <a:srgbClr val="F9FBFA"/>
                </a:highlight>
                <a:latin typeface="Source Code Pro" panose="020B0509030403020204" pitchFamily="49" charset="0"/>
              </a:rPr>
              <a:t>Field-List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convertToCapped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convert the collection to a capped collection.</a:t>
            </a:r>
          </a:p>
        </p:txBody>
      </p:sp>
      <p:sp>
        <p:nvSpPr>
          <p:cNvPr id="4" name="TextBox 3">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5765846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convertToCapped </a:t>
            </a:r>
          </a:p>
        </p:txBody>
      </p:sp>
      <p:sp>
        <p:nvSpPr>
          <p:cNvPr id="7" name="Rectangle 6"/>
          <p:cNvSpPr/>
          <p:nvPr/>
        </p:nvSpPr>
        <p:spPr>
          <a:xfrm>
            <a:off x="1524000" y="762000"/>
            <a:ext cx="9144000" cy="646331"/>
          </a:xfrm>
          <a:prstGeom prst="rect">
            <a:avLst/>
          </a:prstGeom>
        </p:spPr>
        <p:txBody>
          <a:bodyPr wrap="square">
            <a:spAutoFit/>
          </a:bodyPr>
          <a:lstStyle/>
          <a:p>
            <a:r>
              <a:rPr lang="en-US" dirty="0">
                <a:latin typeface="Palatino Linotype" panose="02040502050505030304" pitchFamily="18" charset="0"/>
              </a:rPr>
              <a:t>To convert a non-capped collection to a capped collection, use the </a:t>
            </a:r>
            <a:r>
              <a:rPr lang="en-US" b="1" i="1" dirty="0">
                <a:solidFill>
                  <a:srgbClr val="036883"/>
                </a:solidFill>
                <a:latin typeface="Palatino Linotype" panose="02040502050505030304" pitchFamily="18" charset="0"/>
              </a:rPr>
              <a:t>convertToCapped </a:t>
            </a:r>
            <a:r>
              <a:rPr lang="en-US" dirty="0">
                <a:latin typeface="Palatino Linotype" panose="02040502050505030304" pitchFamily="18" charset="0"/>
              </a:rPr>
              <a:t>database command.</a:t>
            </a:r>
            <a:endParaRPr lang="en-IN" dirty="0">
              <a:latin typeface="Palatino Linotype" panose="02040502050505030304" pitchFamily="18" charset="0"/>
            </a:endParaRPr>
          </a:p>
        </p:txBody>
      </p:sp>
      <p:sp>
        <p:nvSpPr>
          <p:cNvPr id="8" name="Rectangle 7"/>
          <p:cNvSpPr/>
          <p:nvPr/>
        </p:nvSpPr>
        <p:spPr>
          <a:xfrm>
            <a:off x="263352" y="1642376"/>
            <a:ext cx="118093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solidFill>
                  <a:srgbClr val="061621"/>
                </a:solidFill>
                <a:latin typeface="Source Code Pro" panose="020B0509030403020204" pitchFamily="49" charset="0"/>
                <a:ea typeface="Source Code Pro" panose="020B0509030403020204" pitchFamily="49" charset="0"/>
              </a:rPr>
              <a:t>(</a:t>
            </a:r>
            <a:r>
              <a:rPr lang="en-IN" dirty="0">
                <a:latin typeface="Source Code Pro" panose="020B0509030403020204"/>
              </a:rPr>
              <a:t>{ </a:t>
            </a:r>
            <a:r>
              <a:rPr lang="en-IN" i="1" dirty="0">
                <a:solidFill>
                  <a:srgbClr val="D83713"/>
                </a:solidFill>
                <a:latin typeface="Source Code Pro" panose="020B0509030403020204" pitchFamily="49" charset="0"/>
                <a:ea typeface="Source Code Pro" panose="020B0509030403020204" pitchFamily="49" charset="0"/>
              </a:rPr>
              <a:t>convertToCapped</a:t>
            </a:r>
            <a:r>
              <a:rPr lang="en-IN" dirty="0">
                <a:latin typeface="Source Code Pro" panose="020B0509030403020204"/>
              </a:rPr>
              <a:t>: collectionName, </a:t>
            </a:r>
            <a:r>
              <a:rPr lang="en-IN" i="1" dirty="0">
                <a:solidFill>
                  <a:srgbClr val="D83713"/>
                </a:solidFill>
                <a:latin typeface="Source Code Pro" panose="020B0509030403020204" pitchFamily="49" charset="0"/>
                <a:ea typeface="Source Code Pro" panose="020B0509030403020204" pitchFamily="49" charset="0"/>
              </a:rPr>
              <a:t>size</a:t>
            </a:r>
            <a:r>
              <a:rPr lang="en-IN" dirty="0">
                <a:latin typeface="Source Code Pro" panose="020B0509030403020204"/>
              </a:rPr>
              <a:t>: bytes, </a:t>
            </a:r>
            <a:r>
              <a:rPr lang="en-IN" i="1" dirty="0">
                <a:solidFill>
                  <a:srgbClr val="D83713"/>
                </a:solidFill>
                <a:latin typeface="Source Code Pro" panose="020B0509030403020204" pitchFamily="49" charset="0"/>
                <a:ea typeface="Source Code Pro" panose="020B0509030403020204" pitchFamily="49" charset="0"/>
              </a:rPr>
              <a:t>max</a:t>
            </a:r>
            <a:r>
              <a:rPr lang="en-IN" dirty="0">
                <a:latin typeface="Source Code Pro" panose="020B0509030403020204"/>
              </a:rPr>
              <a:t>: totalDocuments }</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263352" y="2258288"/>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263352" y="3868522"/>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collMod: </a:t>
            </a:r>
            <a:r>
              <a:rPr lang="en-IN" dirty="0">
                <a:latin typeface="Source Code Pro" panose="020B0509030403020204" pitchFamily="49" charset="0"/>
                <a:ea typeface="Source Code Pro" panose="020B0509030403020204" pitchFamily="49" charset="0"/>
                <a:cs typeface="Calibri" panose="020F0502020204030204" pitchFamily="34" charset="0"/>
              </a:rPr>
              <a:t>'log',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3" name="Rectangle 12"/>
          <p:cNvSpPr/>
          <p:nvPr/>
        </p:nvSpPr>
        <p:spPr>
          <a:xfrm>
            <a:off x="263352" y="5805264"/>
            <a:ext cx="11737304" cy="738664"/>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15" name="Straight Connector 14"/>
          <p:cNvCxnSpPr/>
          <p:nvPr/>
        </p:nvCxnSpPr>
        <p:spPr>
          <a:xfrm>
            <a:off x="191344" y="3103369"/>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1344" y="4941168"/>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3352" y="3244334"/>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cappedSize</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latin typeface="Source Code Pro" panose="020B0509030403020204"/>
              </a:rPr>
              <a:t> } );</a:t>
            </a:r>
          </a:p>
        </p:txBody>
      </p:sp>
      <p:sp>
        <p:nvSpPr>
          <p:cNvPr id="18" name="Rectangle 17"/>
          <p:cNvSpPr/>
          <p:nvPr/>
        </p:nvSpPr>
        <p:spPr>
          <a:xfrm>
            <a:off x="263352" y="5188550"/>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cappedMax</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a:rPr>
              <a:t> } );</a:t>
            </a:r>
          </a:p>
        </p:txBody>
      </p:sp>
    </p:spTree>
    <p:extLst>
      <p:ext uri="{BB962C8B-B14F-4D97-AF65-F5344CB8AC3E}">
        <p14:creationId xmlns:p14="http://schemas.microsoft.com/office/powerpoint/2010/main" val="21453975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err="1">
                <a:latin typeface="Source Code Pro" panose="020B0509030403020204" pitchFamily="49" charset="0"/>
                <a:ea typeface="Source Code Pro" panose="020B0509030403020204" pitchFamily="49" charset="0"/>
                <a:cs typeface="Calibri" panose="020F0502020204030204" pitchFamily="34" charset="0"/>
              </a:rPr>
              <a:t>auth.</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r>
              <a:rPr lang="en-US" b="0" i="0" dirty="0">
                <a:solidFill>
                  <a:srgbClr val="001E2B"/>
                </a:solidFill>
                <a:effectLst/>
                <a:highlight>
                  <a:srgbClr val="F9FBFA"/>
                </a:highlight>
                <a:latin typeface="Source Code Pro" panose="020B0509030403020204" pitchFamily="49" charset="0"/>
              </a:rPr>
              <a:t>.</a:t>
            </a:r>
            <a:r>
              <a:rPr lang="en-US" b="0" i="0" dirty="0">
                <a:solidFill>
                  <a:srgbClr val="016EE9"/>
                </a:solidFill>
                <a:effectLst/>
                <a:highlight>
                  <a:srgbClr val="F9FBFA"/>
                </a:highlight>
                <a:latin typeface="Source Code Pro" panose="020B0509030403020204" pitchFamily="49" charset="0"/>
              </a:rPr>
              <a:t>runCommand</a:t>
            </a:r>
            <a:r>
              <a:rPr lang="en-US" b="0" i="0" dirty="0">
                <a:solidFill>
                  <a:srgbClr val="001E2B"/>
                </a:solidFill>
                <a:effectLst/>
                <a:highlight>
                  <a:srgbClr val="F9FBFA"/>
                </a:highlight>
                <a:latin typeface="Source Code Pro" panose="020B0509030403020204" pitchFamily="49" charset="0"/>
              </a:rPr>
              <a:t>(&lt;command&gt;)</a:t>
            </a:r>
            <a:endParaRPr lang="en-IN" dirty="0">
              <a:solidFill>
                <a:srgbClr val="061621"/>
              </a:solidFill>
              <a:latin typeface="Source Code Pro" panose="020B0509030403020204" pitchFamily="49" charset="0"/>
              <a:ea typeface="Source Code Pro" panose="020B0509030403020204" pitchFamily="49" charset="0"/>
            </a:endParaRP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407368" y="4293096"/>
            <a:ext cx="1123324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6023029"/>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407368" y="5286399"/>
            <a:ext cx="9020488" cy="400110"/>
          </a:xfrm>
          <a:prstGeom prst="rect">
            <a:avLst/>
          </a:prstGeom>
          <a:noFill/>
        </p:spPr>
        <p:txBody>
          <a:bodyPr wrap="square">
            <a:spAutoFit/>
          </a:bodyPr>
          <a:lstStyle/>
          <a:p>
            <a:r>
              <a:rPr lang="en-IN" sz="2000" b="0" i="0" dirty="0">
                <a:effectLst/>
                <a:latin typeface="Source Code Pro" panose="020B0509030403020204" pitchFamily="49" charset="0"/>
                <a:ea typeface="Source Code Pro" panose="020B0509030403020204" pitchFamily="49" charset="0"/>
              </a:rPr>
              <a:t>Enterprise primaryDB&gt; </a:t>
            </a:r>
            <a:r>
              <a:rPr lang="en-IN" sz="2000" dirty="0" err="1">
                <a:solidFill>
                  <a:srgbClr val="6688CC"/>
                </a:solidFill>
                <a:latin typeface="Source Code Pro" panose="020B0509030403020204" pitchFamily="49" charset="0"/>
                <a:ea typeface="Source Code Pro" panose="020B0509030403020204" pitchFamily="49" charset="0"/>
              </a:rPr>
              <a:t>config</a:t>
            </a:r>
            <a:r>
              <a:rPr lang="en-IN" sz="2000" b="0" i="0" dirty="0" err="1">
                <a:solidFill>
                  <a:srgbClr val="061621"/>
                </a:solidFill>
                <a:effectLst/>
                <a:latin typeface="Source Code Pro" panose="020B0509030403020204" pitchFamily="49" charset="0"/>
                <a:ea typeface="Source Code Pro" panose="020B0509030403020204" pitchFamily="49" charset="0"/>
              </a:rPr>
              <a:t>.</a:t>
            </a:r>
            <a:r>
              <a:rPr lang="en-IN" sz="2000" dirty="0" err="1">
                <a:solidFill>
                  <a:srgbClr val="DDBB88"/>
                </a:solidFill>
                <a:latin typeface="Source Code Pro" panose="020B0509030403020204" pitchFamily="49" charset="0"/>
                <a:ea typeface="Source Code Pro" panose="020B0509030403020204" pitchFamily="49" charset="0"/>
              </a:rPr>
              <a:t>set</a:t>
            </a:r>
            <a:r>
              <a:rPr lang="en-IN" sz="2000" b="0" i="0" dirty="0">
                <a:solidFill>
                  <a:srgbClr val="061621"/>
                </a:solidFill>
                <a:effectLst/>
                <a:latin typeface="Source Code Pro" panose="020B0509030403020204" pitchFamily="49" charset="0"/>
                <a:ea typeface="Source Code Pro" panose="020B0509030403020204" pitchFamily="49" charset="0"/>
              </a:rPr>
              <a:t>(</a:t>
            </a:r>
            <a:r>
              <a:rPr lang="en-IN" sz="2000" i="0" dirty="0">
                <a:solidFill>
                  <a:srgbClr val="12824D"/>
                </a:solidFill>
                <a:effectLst/>
                <a:latin typeface="Source Code Pro" panose="020B0509030403020204" pitchFamily="49" charset="0"/>
                <a:ea typeface="Source Code Pro" panose="020B0509030403020204" pitchFamily="49" charset="0"/>
              </a:rPr>
              <a:t>"displayBatchSize"</a:t>
            </a:r>
            <a:r>
              <a:rPr lang="en-IN" sz="2000" b="0" i="0" dirty="0">
                <a:solidFill>
                  <a:srgbClr val="061621"/>
                </a:solidFill>
                <a:effectLst/>
                <a:latin typeface="Source Code Pro" panose="020B0509030403020204" pitchFamily="49" charset="0"/>
                <a:ea typeface="Source Code Pro" panose="020B0509030403020204" pitchFamily="49" charset="0"/>
              </a:rPr>
              <a:t>, </a:t>
            </a:r>
            <a:r>
              <a:rPr lang="en-IN" sz="2000" b="0" i="0" dirty="0">
                <a:solidFill>
                  <a:srgbClr val="016EE9"/>
                </a:solidFill>
                <a:effectLst/>
                <a:latin typeface="Source Code Pro" panose="020B0509030403020204" pitchFamily="49" charset="0"/>
                <a:ea typeface="Source Code Pro" panose="020B0509030403020204" pitchFamily="49" charset="0"/>
              </a:rPr>
              <a:t>3</a:t>
            </a:r>
            <a:r>
              <a:rPr lang="en-IN" sz="2000" b="0" i="0" dirty="0">
                <a:solidFill>
                  <a:srgbClr val="061621"/>
                </a:solidFill>
                <a:effectLst/>
                <a:latin typeface="Source Code Pro" panose="020B0509030403020204" pitchFamily="49" charset="0"/>
                <a:ea typeface="Source Code Pro" panose="020B0509030403020204" pitchFamily="49" charset="0"/>
              </a:rPr>
              <a:t>)</a:t>
            </a:r>
            <a:endParaRPr lang="en-IN" sz="20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2374658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$exits</a:t>
            </a:r>
          </a:p>
        </p:txBody>
      </p:sp>
      <p:sp>
        <p:nvSpPr>
          <p:cNvPr id="9" name="Rectangle 8"/>
          <p:cNvSpPr/>
          <p:nvPr/>
        </p:nvSpPr>
        <p:spPr>
          <a:xfrm>
            <a:off x="335360" y="2732147"/>
            <a:ext cx="11593288"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phone: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4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$exists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'The Dark Knight Rises'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$exists </a:t>
            </a:r>
            <a:r>
              <a:rPr lang="en-US" dirty="0"/>
              <a:t>operator matches documents that contain or do not contain a specified field, including documents where the field value is null.</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6096000" cy="369332"/>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field</a:t>
            </a:r>
            <a:r>
              <a:rPr lang="en-IN" dirty="0">
                <a:latin typeface="Source Code Pro" panose="020B0509030403020204" pitchFamily="49" charset="0"/>
                <a:ea typeface="Source Code Pro" panose="020B0509030403020204" pitchFamily="49" charset="0"/>
              </a:rPr>
              <a:t>: {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&lt;</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boolean</a:t>
            </a:r>
            <a:r>
              <a:rPr lang="en-IN" dirty="0">
                <a:latin typeface="Source Code Pro" panose="020B0509030403020204" pitchFamily="49" charset="0"/>
                <a:ea typeface="Source Code Pro" panose="020B0509030403020204" pitchFamily="49" charset="0"/>
              </a:rPr>
              <a:t>&gt; } }</a:t>
            </a:r>
          </a:p>
        </p:txBody>
      </p:sp>
    </p:spTree>
    <p:extLst>
      <p:ext uri="{BB962C8B-B14F-4D97-AF65-F5344CB8AC3E}">
        <p14:creationId xmlns:p14="http://schemas.microsoft.com/office/powerpoint/2010/main" val="48856503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$where</a:t>
            </a:r>
          </a:p>
        </p:txBody>
      </p:sp>
      <p:sp>
        <p:nvSpPr>
          <p:cNvPr id="9" name="Rectangle 8"/>
          <p:cNvSpPr/>
          <p:nvPr/>
        </p:nvSpPr>
        <p:spPr>
          <a:xfrm>
            <a:off x="335360" y="2732400"/>
            <a:ext cx="11593288" cy="230832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"this.sal &gt; 3000"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phone: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a:latin typeface="Source Code Pro" panose="020B0509030403020204" pitchFamily="49" charset="0"/>
                <a:ea typeface="Source Code Pro" panose="020B0509030403020204" pitchFamily="49" charset="0"/>
                <a:cs typeface="Calibri" panose="020F0502020204030204" pitchFamily="34" charset="0"/>
              </a:rPr>
              <a:t>if </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a:latin typeface="Source Code Pro" panose="020B0509030403020204" pitchFamily="49" charset="0"/>
                <a:ea typeface="Source Code Pro" panose="020B0509030403020204" pitchFamily="49" charset="0"/>
                <a:cs typeface="Calibri" panose="020F0502020204030204" pitchFamily="34" charset="0"/>
              </a:rPr>
              <a:t> </a:t>
            </a:r>
            <a:r>
              <a:rPr lang="en-US">
                <a:solidFill>
                  <a:srgbClr val="994646"/>
                </a:solidFill>
                <a:latin typeface="Source Code Pro" panose="020B0509030403020204" pitchFamily="49" charset="0"/>
                <a:ea typeface="Source Code Pro" panose="020B0509030403020204" pitchFamily="49" charset="0"/>
              </a:rPr>
              <a:t>4000 </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$where</a:t>
            </a:r>
            <a:r>
              <a:rPr lang="en-US" dirty="0"/>
              <a:t> operator in MongoDB allows you to pass either a string containing a JavaScript expression or a full JavaScript function to the query system. </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9895420" cy="369332"/>
          </a:xfrm>
          <a:prstGeom prst="rect">
            <a:avLst/>
          </a:prstGeom>
          <a:noFill/>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$where</a:t>
            </a:r>
            <a:r>
              <a:rPr lang="en-IN" b="0" i="0" dirty="0">
                <a:solidFill>
                  <a:srgbClr val="001E2B"/>
                </a:solidFill>
                <a:effectLst/>
                <a:highlight>
                  <a:srgbClr val="F9FBFA"/>
                </a:highlight>
                <a:latin typeface="Source Code Pro" panose="020B0509030403020204" pitchFamily="49" charset="0"/>
              </a:rPr>
              <a:t>: &lt;string </a:t>
            </a:r>
            <a:r>
              <a:rPr lang="en-IN" b="0" i="0" dirty="0">
                <a:solidFill>
                  <a:schemeClr val="bg1">
                    <a:lumMod val="50000"/>
                  </a:schemeClr>
                </a:solidFill>
                <a:effectLst/>
                <a:highlight>
                  <a:srgbClr val="F9FBFA"/>
                </a:highlight>
                <a:latin typeface="Source Code Pro" panose="020B0509030403020204" pitchFamily="49" charset="0"/>
              </a:rPr>
              <a:t>|</a:t>
            </a:r>
            <a:r>
              <a:rPr lang="en-IN" b="0" i="0" dirty="0">
                <a:solidFill>
                  <a:srgbClr val="001E2B"/>
                </a:solidFill>
                <a:effectLst/>
                <a:highlight>
                  <a:srgbClr val="F9FBFA"/>
                </a:highlight>
                <a:latin typeface="Source Code Pro" panose="020B0509030403020204" pitchFamily="49" charset="0"/>
              </a:rPr>
              <a:t> JavaScript Code&gt; }</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409228128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$regex</a:t>
            </a:r>
          </a:p>
        </p:txBody>
      </p:sp>
      <p:sp>
        <p:nvSpPr>
          <p:cNvPr id="9" name="Rectangle 8"/>
          <p:cNvSpPr/>
          <p:nvPr/>
        </p:nvSpPr>
        <p:spPr>
          <a:xfrm>
            <a:off x="191344" y="1913344"/>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"Genres":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genres", "Director":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81128"/>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589240"/>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4" name="Rectangle 3">
            <a:extLst>
              <a:ext uri="{FF2B5EF4-FFF2-40B4-BE49-F238E27FC236}">
                <a16:creationId xmlns:a16="http://schemas.microsoft.com/office/drawing/2014/main" id="{811EAE82-FEC1-B6F1-827D-9141B63FC6FD}"/>
              </a:ext>
            </a:extLst>
          </p:cNvPr>
          <p:cNvSpPr/>
          <p:nvPr/>
        </p:nvSpPr>
        <p:spPr>
          <a:xfrm>
            <a:off x="227256" y="709651"/>
            <a:ext cx="11773400" cy="646331"/>
          </a:xfrm>
          <a:prstGeom prst="rect">
            <a:avLst/>
          </a:prstGeom>
        </p:spPr>
        <p:txBody>
          <a:bodyPr wrap="square">
            <a:spAutoFit/>
          </a:bodyPr>
          <a:lstStyle/>
          <a:p>
            <a:r>
              <a:rPr lang="en-US" dirty="0"/>
              <a:t>For patterns that include anchors (i.e. </a:t>
            </a:r>
            <a:r>
              <a:rPr lang="en-US" b="1" dirty="0">
                <a:solidFill>
                  <a:srgbClr val="B22251"/>
                </a:solidFill>
              </a:rPr>
              <a:t>^</a:t>
            </a:r>
            <a:r>
              <a:rPr lang="en-US" dirty="0"/>
              <a:t> for the start</a:t>
            </a:r>
            <a:r>
              <a:rPr lang="en-US"/>
              <a:t>, </a:t>
            </a:r>
            <a:r>
              <a:rPr lang="en-US" b="1" dirty="0">
                <a:solidFill>
                  <a:srgbClr val="B22251"/>
                </a:solidFill>
              </a:rPr>
              <a:t>$</a:t>
            </a:r>
            <a:r>
              <a:rPr lang="en-US"/>
              <a:t> </a:t>
            </a:r>
            <a:r>
              <a:rPr lang="en-US" dirty="0"/>
              <a:t>for the end), match at the beginning or end of each line for strings with multiline values. Without this option, these anchors match at beginning or end of the string.</a:t>
            </a:r>
            <a:endParaRPr lang="en-IN" dirty="0"/>
          </a:p>
        </p:txBody>
      </p:sp>
      <p:sp>
        <p:nvSpPr>
          <p:cNvPr id="8" name="TextBox 7">
            <a:extLst>
              <a:ext uri="{FF2B5EF4-FFF2-40B4-BE49-F238E27FC236}">
                <a16:creationId xmlns:a16="http://schemas.microsoft.com/office/drawing/2014/main" id="{35769F5D-C000-E88F-6DBC-8AD3D22A4997}"/>
              </a:ext>
            </a:extLst>
          </p:cNvPr>
          <p:cNvSpPr txBox="1"/>
          <p:nvPr/>
        </p:nvSpPr>
        <p:spPr>
          <a:xfrm>
            <a:off x="317312" y="1403484"/>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a:t>
            </a:r>
            <a:r>
              <a:rPr lang="en-IN" dirty="0">
                <a:solidFill>
                  <a:srgbClr val="12824D"/>
                </a:solidFill>
                <a:highlight>
                  <a:srgbClr val="F9FBFA"/>
                </a:highlight>
                <a:latin typeface="Source Code Pro" panose="020B0509030403020204" pitchFamily="49" charset="0"/>
              </a:rPr>
              <a:t>field</a:t>
            </a:r>
            <a:r>
              <a:rPr lang="en-IN" b="0" i="0" dirty="0">
                <a:solidFill>
                  <a:srgbClr val="001E2B"/>
                </a:solidFill>
                <a:effectLst/>
                <a:latin typeface="Source Code Pro" panose="020B0509030403020204" pitchFamily="49" charset="0"/>
                <a:ea typeface="Source Code Pro" panose="020B0509030403020204" pitchFamily="49" charset="0"/>
              </a:rPr>
              <a:t>&gt;: </a:t>
            </a:r>
            <a:r>
              <a:rPr lang="en-IN" b="0" i="0" dirty="0">
                <a:solidFill>
                  <a:srgbClr val="016EE9"/>
                </a:solidFill>
                <a:effectLst/>
                <a:latin typeface="Source Code Pro" panose="020B0509030403020204" pitchFamily="49" charset="0"/>
                <a:ea typeface="Source Code Pro" panose="020B0509030403020204" pitchFamily="49" charset="0"/>
              </a:rPr>
              <a:t>/pattern/ </a:t>
            </a:r>
            <a:r>
              <a:rPr lang="en-IN" dirty="0">
                <a:latin typeface="Source Code Pro" panose="020B0509030403020204" pitchFamily="49" charset="0"/>
                <a:ea typeface="Source Code Pro" panose="020B0509030403020204" pitchFamily="49" charset="0"/>
              </a:rPr>
              <a:t>}</a:t>
            </a:r>
          </a:p>
        </p:txBody>
      </p:sp>
      <p:sp>
        <p:nvSpPr>
          <p:cNvPr id="12" name="TextBox 11">
            <a:extLst>
              <a:ext uri="{FF2B5EF4-FFF2-40B4-BE49-F238E27FC236}">
                <a16:creationId xmlns:a16="http://schemas.microsoft.com/office/drawing/2014/main" id="{36680A1C-C326-2B83-A614-2980BB510307}"/>
              </a:ext>
            </a:extLst>
          </p:cNvPr>
          <p:cNvSpPr txBox="1"/>
          <p:nvPr/>
        </p:nvSpPr>
        <p:spPr>
          <a:xfrm>
            <a:off x="317312" y="4725144"/>
            <a:ext cx="7968208" cy="707886"/>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&lt;field&gt;: {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016EE9"/>
                </a:solidFill>
                <a:latin typeface="Source Code Pro" panose="020B0509030403020204" pitchFamily="49" charset="0"/>
                <a:ea typeface="Source Code Pro" panose="020B0509030403020204" pitchFamily="49" charset="0"/>
              </a:rPr>
              <a:t>/pattern/</a:t>
            </a:r>
            <a:r>
              <a:rPr lang="en-IN" dirty="0">
                <a:latin typeface="Source Code Pro" panose="020B0509030403020204" pitchFamily="49" charset="0"/>
                <a:ea typeface="Source Code Pro" panose="020B0509030403020204" pitchFamily="49" charset="0"/>
              </a:rPr>
              <a:t>&lt;</a:t>
            </a:r>
            <a:r>
              <a:rPr lang="en-IN" dirty="0">
                <a:solidFill>
                  <a:srgbClr val="D83713"/>
                </a:solidFill>
                <a:latin typeface="Source Code Pro" panose="020B0509030403020204" pitchFamily="49" charset="0"/>
                <a:ea typeface="Source Code Pro" panose="020B0509030403020204" pitchFamily="49" charset="0"/>
              </a:rPr>
              <a:t>options</a:t>
            </a:r>
            <a:r>
              <a:rPr lang="en-IN" dirty="0">
                <a:latin typeface="Source Code Pro" panose="020B0509030403020204" pitchFamily="49" charset="0"/>
                <a:ea typeface="Source Code Pro" panose="020B0509030403020204" pitchFamily="49" charset="0"/>
              </a:rPr>
              <a:t>&gt; } }</a:t>
            </a:r>
          </a:p>
          <a:p>
            <a:endParaRPr lang="en-IN" sz="400" dirty="0">
              <a:latin typeface="Source Code Pro" panose="020B0509030403020204" pitchFamily="49" charset="0"/>
              <a:ea typeface="Source Code Pro" panose="020B0509030403020204" pitchFamily="49" charset="0"/>
            </a:endParaRPr>
          </a:p>
          <a:p>
            <a:r>
              <a:rPr lang="en-US" b="0" i="0" dirty="0">
                <a:solidFill>
                  <a:srgbClr val="001E2B"/>
                </a:solidFill>
                <a:effectLst/>
                <a:highlight>
                  <a:srgbClr val="F9FBFA"/>
                </a:highlight>
                <a:latin typeface="Source Code Pro" panose="020B0509030403020204" pitchFamily="49" charset="0"/>
              </a:rPr>
              <a:t>{ &lt;field&gt;: { </a:t>
            </a:r>
            <a:r>
              <a:rPr lang="en-US" b="0" i="0" dirty="0">
                <a:solidFill>
                  <a:srgbClr val="D83713"/>
                </a:solidFill>
                <a:effectLst/>
                <a:highlight>
                  <a:srgbClr val="F9FBFA"/>
                </a:highlight>
                <a:latin typeface="Source Code Pro" panose="020B0509030403020204" pitchFamily="49" charset="0"/>
              </a:rPr>
              <a:t>$regex</a:t>
            </a:r>
            <a:r>
              <a:rPr lang="en-US" b="0" i="0" dirty="0">
                <a:solidFill>
                  <a:srgbClr val="001E2B"/>
                </a:solidFill>
                <a:effectLst/>
                <a:highlight>
                  <a:srgbClr val="F9FBFA"/>
                </a:highlight>
                <a:latin typeface="Source Code Pro" panose="020B0509030403020204" pitchFamily="49" charset="0"/>
              </a:rPr>
              <a:t>: </a:t>
            </a:r>
            <a:r>
              <a:rPr lang="en-US" b="0" i="0" dirty="0">
                <a:solidFill>
                  <a:srgbClr val="016EE9"/>
                </a:solidFill>
                <a:effectLst/>
                <a:highlight>
                  <a:srgbClr val="F9FBFA"/>
                </a:highlight>
                <a:latin typeface="Source Code Pro" panose="020B0509030403020204" pitchFamily="49" charset="0"/>
              </a:rPr>
              <a:t>/pattern/</a:t>
            </a:r>
            <a:r>
              <a:rPr lang="en-US" b="0" i="0" dirty="0">
                <a:solidFill>
                  <a:srgbClr val="001E2B"/>
                </a:solidFill>
                <a:effectLst/>
                <a:highlight>
                  <a:srgbClr val="F9FBFA"/>
                </a:highlight>
                <a:latin typeface="Source Code Pro" panose="020B0509030403020204" pitchFamily="49" charset="0"/>
              </a:rPr>
              <a:t>, </a:t>
            </a:r>
            <a:r>
              <a:rPr lang="en-US" b="0" i="0" dirty="0">
                <a:solidFill>
                  <a:srgbClr val="D83713"/>
                </a:solidFill>
                <a:effectLst/>
                <a:highlight>
                  <a:srgbClr val="F9FBFA"/>
                </a:highlight>
                <a:latin typeface="Source Code Pro" panose="020B0509030403020204" pitchFamily="49" charset="0"/>
              </a:rPr>
              <a:t>$options</a:t>
            </a:r>
            <a:r>
              <a:rPr lang="en-US" b="0" i="0" dirty="0">
                <a:solidFill>
                  <a:srgbClr val="001E2B"/>
                </a:solidFill>
                <a:effectLst/>
                <a:highlight>
                  <a:srgbClr val="F9FBFA"/>
                </a:highlight>
                <a:latin typeface="Source Code Pro" panose="020B0509030403020204" pitchFamily="49" charset="0"/>
              </a:rPr>
              <a:t>: </a:t>
            </a:r>
            <a:r>
              <a:rPr lang="en-US" b="1" i="0" dirty="0">
                <a:solidFill>
                  <a:srgbClr val="12824D"/>
                </a:solidFill>
                <a:effectLst/>
                <a:highlight>
                  <a:srgbClr val="F9FBFA"/>
                </a:highlight>
                <a:latin typeface="Source Code Pro" panose="020B0509030403020204" pitchFamily="49" charset="0"/>
              </a:rPr>
              <a:t>'&lt;options&gt;'</a:t>
            </a:r>
            <a:r>
              <a:rPr lang="en-US" b="0" i="0" dirty="0">
                <a:solidFill>
                  <a:srgbClr val="001E2B"/>
                </a:solidFill>
                <a:effectLst/>
                <a:highlight>
                  <a:srgbClr val="F9FBFA"/>
                </a:highlight>
                <a:latin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p:txBody>
      </p:sp>
      <p:sp>
        <p:nvSpPr>
          <p:cNvPr id="10" name="TextBox 9">
            <a:extLst>
              <a:ext uri="{FF2B5EF4-FFF2-40B4-BE49-F238E27FC236}">
                <a16:creationId xmlns:a16="http://schemas.microsoft.com/office/drawing/2014/main" id="{511507BE-059B-3869-819E-05EE15D5F5DA}"/>
              </a:ext>
            </a:extLst>
          </p:cNvPr>
          <p:cNvSpPr txBox="1"/>
          <p:nvPr/>
        </p:nvSpPr>
        <p:spPr>
          <a:xfrm>
            <a:off x="8040216" y="4653598"/>
            <a:ext cx="3960440" cy="707886"/>
          </a:xfrm>
          <a:prstGeom prst="rect">
            <a:avLst/>
          </a:prstGeom>
          <a:solidFill>
            <a:schemeClr val="accent6">
              <a:lumMod val="20000"/>
              <a:lumOff val="80000"/>
            </a:schemeClr>
          </a:solidFill>
        </p:spPr>
        <p:txBody>
          <a:bodyPr wrap="square">
            <a:spAutoFit/>
          </a:bodyPr>
          <a:lstStyle/>
          <a:p>
            <a:r>
              <a:rPr lang="en-IN" sz="2000" dirty="0"/>
              <a:t>You cannot use </a:t>
            </a:r>
            <a:r>
              <a:rPr lang="en-IN" dirty="0">
                <a:solidFill>
                  <a:srgbClr val="D83713"/>
                </a:solidFill>
                <a:latin typeface="Source Code Pro" panose="020B0509030403020204" pitchFamily="49" charset="0"/>
                <a:ea typeface="Source Code Pro" panose="020B0509030403020204" pitchFamily="49" charset="0"/>
              </a:rPr>
              <a:t>$regex </a:t>
            </a:r>
            <a:r>
              <a:rPr lang="en-IN" sz="2000" dirty="0"/>
              <a:t>operator expressions inside an </a:t>
            </a:r>
            <a:r>
              <a:rPr lang="en-IN" dirty="0">
                <a:solidFill>
                  <a:srgbClr val="D83713"/>
                </a:solidFill>
                <a:latin typeface="Source Code Pro" panose="020B0509030403020204" pitchFamily="49" charset="0"/>
                <a:ea typeface="Source Code Pro" panose="020B0509030403020204" pitchFamily="49" charset="0"/>
              </a:rPr>
              <a:t>$in </a:t>
            </a:r>
            <a:r>
              <a:rPr lang="en-IN" sz="2000" dirty="0"/>
              <a:t>operator.</a:t>
            </a:r>
          </a:p>
        </p:txBody>
      </p:sp>
    </p:spTree>
    <p:extLst>
      <p:ext uri="{BB962C8B-B14F-4D97-AF65-F5344CB8AC3E}">
        <p14:creationId xmlns:p14="http://schemas.microsoft.com/office/powerpoint/2010/main" val="356759860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396536"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r>
              <a:rPr lang="en-IN" sz="3200" b="1" i="1" dirty="0" err="1">
                <a:solidFill>
                  <a:srgbClr val="FFFF00"/>
                </a:solidFill>
                <a:latin typeface="Arial" pitchFamily="34" charset="0"/>
                <a:cs typeface="Arial" pitchFamily="34" charset="0"/>
              </a:rPr>
              <a:t>toArray</a:t>
            </a:r>
            <a:r>
              <a:rPr lang="en-IN" sz="3200" b="1" i="1" dirty="0">
                <a:solidFill>
                  <a:srgbClr val="FFFF00"/>
                </a:solidFill>
                <a:latin typeface="Arial" pitchFamily="34" charset="0"/>
                <a:cs typeface="Arial" pitchFamily="34" charset="0"/>
              </a:rPr>
              <a:t>()[&lt;index_number&gt;]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dirty="0"/>
              <a:t>toArray() </a:t>
            </a:r>
            <a:r>
              <a:rPr lang="en-US" dirty="0"/>
              <a:t>method returns an array that contains all the documents from a cursor.</a:t>
            </a:r>
            <a:endParaRPr lang="en-IN" dirty="0"/>
          </a:p>
        </p:txBody>
      </p:sp>
      <p:sp>
        <p:nvSpPr>
          <p:cNvPr id="9" name="Rectangle 8"/>
          <p:cNvSpPr/>
          <p:nvPr/>
        </p:nvSpPr>
        <p:spPr>
          <a:xfrm>
            <a:off x="407368" y="3485326"/>
            <a:ext cx="11089232"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407368" y="1431073"/>
            <a:ext cx="11377264" cy="144655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}).toArray()[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}).toArray()[&lt;index&gt;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}).toArray()[&lt;index&gt;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7626726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err="1">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collection</a:t>
            </a:r>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err="1">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4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.movie_title</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rgbClr val="B22251"/>
                </a:solidFill>
                <a:latin typeface="Source Code Pro" panose="020B0509030403020204" pitchFamily="49" charset="0"/>
                <a:ea typeface="Source Code Pro" panose="020B0509030403020204" pitchFamily="49" charset="0"/>
              </a:rPr>
              <a:t>typeof</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).movie_title</a:t>
            </a:r>
          </a:p>
        </p:txBody>
      </p:sp>
    </p:spTree>
    <p:extLst>
      <p:ext uri="{BB962C8B-B14F-4D97-AF65-F5344CB8AC3E}">
        <p14:creationId xmlns:p14="http://schemas.microsoft.com/office/powerpoint/2010/main" val="611755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335360" y="304800"/>
            <a:ext cx="11449272" cy="1323439"/>
          </a:xfrm>
          <a:prstGeom prst="rect">
            <a:avLst/>
          </a:prstGeom>
          <a:solidFill>
            <a:schemeClr val="accent6">
              <a:lumMod val="20000"/>
              <a:lumOff val="80000"/>
            </a:schemeClr>
          </a:solidFill>
          <a:ln>
            <a:solidFill>
              <a:schemeClr val="accent6">
                <a:lumMod val="20000"/>
                <a:lumOff val="80000"/>
              </a:schemeClr>
            </a:solidFill>
          </a:ln>
        </p:spPr>
        <p:txBody>
          <a:bodyPr wrap="square">
            <a:spAutoFit/>
          </a:bodyPr>
          <a:lstStyle/>
          <a:p>
            <a:pPr marL="285750" indent="-285750">
              <a:buFont typeface="Arial" panose="020B0604020202020204" pitchFamily="34" charset="0"/>
              <a:buChar char="•"/>
            </a:pPr>
            <a:r>
              <a:rPr lang="en-US" dirty="0">
                <a:solidFill>
                  <a:srgbClr val="FF00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0000"/>
              </a:solidFill>
            </a:endParaRPr>
          </a:p>
          <a:p>
            <a:pPr marL="285750" indent="-285750">
              <a:buFont typeface="Arial" panose="020B0604020202020204" pitchFamily="34" charset="0"/>
              <a:buChar char="•"/>
            </a:pPr>
            <a:r>
              <a:rPr lang="en-US" dirty="0">
                <a:solidFill>
                  <a:srgbClr val="FF00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err="1"/>
              <a:t>db.collection.insertOne</a:t>
            </a:r>
            <a:r>
              <a:rPr lang="en-IN" dirty="0"/>
              <a:t>()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db.collection.insertOne</a:t>
            </a:r>
            <a:r>
              <a:rPr lang="en-IN" sz="3200" b="1" i="1" dirty="0">
                <a:solidFill>
                  <a:srgbClr val="FFFF00"/>
                </a:solidFill>
                <a:latin typeface="Arial" pitchFamily="34" charset="0"/>
                <a:cs typeface="Arial" pitchFamily="34" charset="0"/>
              </a:rPr>
              <a:t>() &amp; db.collection.insertMany([]) </a:t>
            </a:r>
          </a:p>
        </p:txBody>
      </p:sp>
      <p:sp>
        <p:nvSpPr>
          <p:cNvPr id="10" name="TextBox 9">
            <a:extLst>
              <a:ext uri="{FF2B5EF4-FFF2-40B4-BE49-F238E27FC236}">
                <a16:creationId xmlns:a16="http://schemas.microsoft.com/office/drawing/2014/main" id="{C142BFC3-ECCC-A469-C5BF-091E328D2052}"/>
              </a:ext>
            </a:extLst>
          </p:cNvPr>
          <p:cNvSpPr txBox="1"/>
          <p:nvPr/>
        </p:nvSpPr>
        <p:spPr>
          <a:xfrm>
            <a:off x="191344" y="1484784"/>
            <a:ext cx="11737304" cy="5016758"/>
          </a:xfrm>
          <a:prstGeom prst="rect">
            <a:avLst/>
          </a:prstGeom>
          <a:noFill/>
        </p:spPr>
        <p:txBody>
          <a:bodyPr wrap="square">
            <a:spAutoFit/>
          </a:bodyPr>
          <a:lstStyle/>
          <a:p>
            <a:pPr marL="285750" indent="-285750">
              <a:buFont typeface="Arial" panose="020B0604020202020204" pitchFamily="34" charset="0"/>
              <a:buChar char="•"/>
            </a:pP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2000" dirty="0">
                <a:latin typeface="Source Code Pro" panose="020B0509030403020204" pitchFamily="49" charset="0"/>
                <a:ea typeface="Source Code Pro" panose="020B0509030403020204" pitchFamily="49" charset="0"/>
              </a:rPr>
              <a:t>.shapes.</a:t>
            </a:r>
            <a:r>
              <a:rPr lang="en-IN" sz="20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10</a:t>
            </a:r>
            <a:r>
              <a:rPr lang="en-IN" sz="2000" dirty="0">
                <a:latin typeface="Source Code Pro" panose="020B0509030403020204" pitchFamily="49" charset="0"/>
                <a:ea typeface="Source Code Pro" panose="020B0509030403020204" pitchFamily="49" charset="0"/>
              </a:rPr>
              <a:t>, ord: </a:t>
            </a:r>
            <a:r>
              <a:rPr lang="en-IN" sz="2000" dirty="0">
                <a:solidFill>
                  <a:srgbClr val="994646"/>
                </a:solidFill>
                <a:latin typeface="Source Code Pro" panose="020B0509030403020204" pitchFamily="49" charset="0"/>
                <a:ea typeface="Source Code Pro" panose="020B0509030403020204" pitchFamily="49" charset="0"/>
              </a:rPr>
              <a:t>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60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80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85</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90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95</a:t>
            </a:r>
            <a:r>
              <a:rPr lang="en-IN" sz="2000" dirty="0">
                <a:latin typeface="Source Code Pro" panose="020B0509030403020204" pitchFamily="49" charset="0"/>
                <a:ea typeface="Source Code Pro" panose="020B0509030403020204" pitchFamily="49" charset="0"/>
              </a:rPr>
              <a:t>, ord: </a:t>
            </a:r>
            <a:r>
              <a:rPr lang="en-IN" sz="2000" dirty="0">
                <a:solidFill>
                  <a:srgbClr val="994646"/>
                </a:solidFill>
                <a:latin typeface="Source Code Pro" panose="020B0509030403020204" pitchFamily="49" charset="0"/>
                <a:ea typeface="Source Code Pro" panose="020B0509030403020204" pitchFamily="49" charset="0"/>
              </a:rPr>
              <a:t>100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endParaRPr lang="en-IN" sz="20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2000" dirty="0">
                <a:latin typeface="Source Code Pro" panose="020B0509030403020204" pitchFamily="49" charset="0"/>
                <a:ea typeface="Source Code Pro" panose="020B0509030403020204" pitchFamily="49" charset="0"/>
              </a:rPr>
              <a:t>.lists.</a:t>
            </a:r>
            <a:r>
              <a:rPr lang="en-IN" sz="20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405326860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db.collection.insertOne</a:t>
            </a:r>
            <a:r>
              <a:rPr lang="en-IN" sz="3200" b="1" i="1" dirty="0">
                <a:solidFill>
                  <a:srgbClr val="FFFF00"/>
                </a:solidFill>
                <a:latin typeface="Arial" pitchFamily="34" charset="0"/>
                <a:cs typeface="Arial" pitchFamily="34" charset="0"/>
              </a:rPr>
              <a:t>()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err="1">
                <a:solidFill>
                  <a:srgbClr val="D83713"/>
                </a:solidFill>
                <a:latin typeface="Source Code Pro" panose="020B0509030403020204" pitchFamily="49" charset="0"/>
                <a:ea typeface="Source Code Pro" panose="020B0509030403020204" pitchFamily="49" charset="0"/>
              </a:rPr>
              <a:t>collection</a:t>
            </a:r>
            <a:r>
              <a:rPr lang="en-IN"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err="1">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 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38405</TotalTime>
  <Words>33436</Words>
  <Application>Microsoft Office PowerPoint</Application>
  <PresentationFormat>Widescreen</PresentationFormat>
  <Paragraphs>3506</Paragraphs>
  <Slides>325</Slides>
  <Notes>8</Notes>
  <HiddenSlides>0</HiddenSlides>
  <MMClips>0</MMClips>
  <ScaleCrop>false</ScaleCrop>
  <HeadingPairs>
    <vt:vector size="6" baseType="variant">
      <vt:variant>
        <vt:lpstr>Fonts Used</vt:lpstr>
      </vt:variant>
      <vt:variant>
        <vt:i4>25</vt:i4>
      </vt:variant>
      <vt:variant>
        <vt:lpstr>Theme</vt:lpstr>
      </vt:variant>
      <vt:variant>
        <vt:i4>1</vt:i4>
      </vt:variant>
      <vt:variant>
        <vt:lpstr>Slide Titles</vt:lpstr>
      </vt:variant>
      <vt:variant>
        <vt:i4>325</vt:i4>
      </vt:variant>
    </vt:vector>
  </HeadingPairs>
  <TitlesOfParts>
    <vt:vector size="351"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Nunito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8064</cp:revision>
  <dcterms:created xsi:type="dcterms:W3CDTF">2015-10-09T06:09:34Z</dcterms:created>
  <dcterms:modified xsi:type="dcterms:W3CDTF">2024-11-18T07:16:03Z</dcterms:modified>
</cp:coreProperties>
</file>