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0"/>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55" r:id="rId36"/>
    <p:sldId id="1556" r:id="rId37"/>
    <p:sldId id="1557" r:id="rId38"/>
    <p:sldId id="1558" r:id="rId39"/>
    <p:sldId id="1559" r:id="rId40"/>
    <p:sldId id="1560" r:id="rId41"/>
    <p:sldId id="1527" r:id="rId42"/>
    <p:sldId id="1528" r:id="rId43"/>
    <p:sldId id="551" r:id="rId44"/>
    <p:sldId id="554" r:id="rId45"/>
    <p:sldId id="1525" r:id="rId46"/>
    <p:sldId id="1526" r:id="rId47"/>
    <p:sldId id="562" r:id="rId48"/>
    <p:sldId id="563" r:id="rId49"/>
    <p:sldId id="1296" r:id="rId50"/>
    <p:sldId id="1529" r:id="rId51"/>
    <p:sldId id="1530" r:id="rId52"/>
    <p:sldId id="1540" r:id="rId53"/>
    <p:sldId id="1541" r:id="rId54"/>
    <p:sldId id="1542" r:id="rId55"/>
    <p:sldId id="1543" r:id="rId56"/>
    <p:sldId id="1059" r:id="rId57"/>
    <p:sldId id="1060" r:id="rId58"/>
    <p:sldId id="1418" r:id="rId59"/>
    <p:sldId id="576" r:id="rId60"/>
    <p:sldId id="577"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535" r:id="rId76"/>
    <p:sldId id="1536" r:id="rId77"/>
    <p:sldId id="1532" r:id="rId78"/>
    <p:sldId id="1533" r:id="rId79"/>
    <p:sldId id="1534" r:id="rId80"/>
    <p:sldId id="1538" r:id="rId81"/>
    <p:sldId id="1539" r:id="rId82"/>
    <p:sldId id="1152" r:id="rId83"/>
    <p:sldId id="1153" r:id="rId84"/>
    <p:sldId id="1537" r:id="rId85"/>
    <p:sldId id="1548" r:id="rId86"/>
    <p:sldId id="1549" r:id="rId87"/>
    <p:sldId id="564" r:id="rId88"/>
    <p:sldId id="1364" r:id="rId89"/>
    <p:sldId id="826" r:id="rId90"/>
    <p:sldId id="566" r:id="rId91"/>
    <p:sldId id="1211" r:id="rId92"/>
    <p:sldId id="1430" r:id="rId93"/>
    <p:sldId id="1460" r:id="rId94"/>
    <p:sldId id="443" r:id="rId95"/>
    <p:sldId id="445" r:id="rId96"/>
    <p:sldId id="446" r:id="rId97"/>
    <p:sldId id="1293" r:id="rId98"/>
    <p:sldId id="1403" r:id="rId99"/>
    <p:sldId id="1290" r:id="rId100"/>
    <p:sldId id="1294" r:id="rId101"/>
    <p:sldId id="1283" r:id="rId102"/>
    <p:sldId id="440" r:id="rId103"/>
    <p:sldId id="570" r:id="rId104"/>
    <p:sldId id="827" r:id="rId105"/>
    <p:sldId id="453" r:id="rId106"/>
    <p:sldId id="574" r:id="rId107"/>
    <p:sldId id="838" r:id="rId108"/>
    <p:sldId id="839" r:id="rId109"/>
    <p:sldId id="1271" r:id="rId110"/>
    <p:sldId id="1550" r:id="rId111"/>
    <p:sldId id="1551" r:id="rId112"/>
    <p:sldId id="1552" r:id="rId113"/>
    <p:sldId id="1553" r:id="rId114"/>
    <p:sldId id="1554" r:id="rId115"/>
    <p:sldId id="788" r:id="rId116"/>
    <p:sldId id="1544" r:id="rId117"/>
    <p:sldId id="1545" r:id="rId118"/>
    <p:sldId id="1546"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96"/>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96</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5/17/2023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3933056"/>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181258803"/>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a:solidFill>
                            <a:schemeClr val="tx2"/>
                          </a:solidFill>
                          <a:latin typeface="Liberation Mono"/>
                          <a:ea typeface="+mn-ea"/>
                          <a:cs typeface="+mn-cs"/>
                        </a:rPr>
                        <a:t>to-do</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149080"/>
            <a:ext cx="11810106" cy="1323439"/>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t>
            </a:r>
            <a:r>
              <a:rPr lang="en-IN" dirty="0">
                <a:solidFill>
                  <a:srgbClr val="0077AA"/>
                </a:solidFill>
                <a:latin typeface="Liberation Mono"/>
              </a:rPr>
              <a:t>START</a:t>
            </a:r>
            <a:r>
              <a:rPr lang="en-IN" dirty="0">
                <a:latin typeface="Liberation Mono"/>
              </a:rPr>
              <a:t> </a:t>
            </a:r>
            <a:r>
              <a:rPr lang="en-IN" dirty="0">
                <a:solidFill>
                  <a:srgbClr val="0077AA"/>
                </a:solidFill>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INCREMENT</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MAXVALUE</a:t>
            </a:r>
            <a:r>
              <a:rPr lang="en-IN" dirty="0">
                <a:latin typeface="Liberation Mono"/>
              </a:rPr>
              <a:t> </a:t>
            </a:r>
            <a:r>
              <a:rPr lang="en-IN" dirty="0">
                <a:solidFill>
                  <a:srgbClr val="990055"/>
                </a:solidFill>
                <a:latin typeface="Liberation Mono"/>
              </a:rPr>
              <a:t>20</a:t>
            </a:r>
            <a:r>
              <a:rPr lang="en-IN" dirty="0">
                <a:latin typeface="Liberation Mono"/>
              </a:rPr>
              <a:t>  </a:t>
            </a:r>
            <a:r>
              <a:rPr lang="en-IN" dirty="0">
                <a:solidFill>
                  <a:srgbClr val="0077AA"/>
                </a:solidFill>
                <a:latin typeface="Liberation Mono"/>
              </a:rPr>
              <a:t>MINVALUE</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CYCLE</a:t>
            </a:r>
            <a:r>
              <a:rPr lang="en-IN" dirty="0">
                <a:latin typeface="Liberation Mono"/>
              </a:rPr>
              <a:t>;</a:t>
            </a:r>
          </a:p>
          <a:p>
            <a:endParaRPr lang="en-IN" sz="800" dirty="0">
              <a:latin typeface="Liberation Mono"/>
            </a:endParaRP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rPr>
              <a:t>START</a:t>
            </a:r>
            <a:r>
              <a:rPr lang="en-IN" dirty="0">
                <a:latin typeface="Liberation Mono"/>
              </a:rPr>
              <a:t> </a:t>
            </a:r>
            <a:r>
              <a:rPr lang="en-IN" dirty="0">
                <a:solidFill>
                  <a:srgbClr val="0077AA"/>
                </a:solidFill>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INCREMENT</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MAXVALUE</a:t>
            </a:r>
            <a:r>
              <a:rPr lang="en-IN" dirty="0">
                <a:latin typeface="Liberation Mono"/>
              </a:rPr>
              <a:t> </a:t>
            </a:r>
            <a:r>
              <a:rPr lang="en-IN" dirty="0">
                <a:solidFill>
                  <a:srgbClr val="990055"/>
                </a:solidFill>
                <a:latin typeface="Liberation Mono"/>
              </a:rPr>
              <a:t>20</a:t>
            </a:r>
            <a:r>
              <a:rPr lang="en-IN" dirty="0">
                <a:latin typeface="Liberation Mono"/>
              </a:rPr>
              <a:t>  </a:t>
            </a:r>
            <a:r>
              <a:rPr lang="en-IN" dirty="0">
                <a:solidFill>
                  <a:srgbClr val="0077AA"/>
                </a:solidFill>
                <a:latin typeface="Liberation Mono"/>
              </a:rPr>
              <a:t>MINVALUE</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CYCLE</a:t>
            </a:r>
            <a:r>
              <a:rPr lang="en-IN" dirty="0">
                <a:latin typeface="Liberation Mono"/>
              </a:rPr>
              <a:t>;</a:t>
            </a:r>
          </a:p>
          <a:p>
            <a:endParaRPr lang="en-IN" dirty="0">
              <a:latin typeface="Liberation Mono"/>
            </a:endParaRPr>
          </a:p>
          <a:p>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5226509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494085"/>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latin typeface="Liberation Mono"/>
              </a:rPr>
              <a:t>// </a:t>
            </a:r>
            <a:r>
              <a:rPr lang="en-US" sz="2000" dirty="0">
                <a:latin typeface="Liberation Mono"/>
              </a:rPr>
              <a:t>Tables with the NOT PERSISTENT modifier are kept fully in memory, and all rows are lost</a:t>
            </a:r>
          </a:p>
          <a:p>
            <a:r>
              <a:rPr lang="en-US" sz="2000" dirty="0">
                <a:latin typeface="Liberation Mono"/>
              </a:rPr>
              <a:t>                                        when the database is closed</a:t>
            </a:r>
            <a:r>
              <a:rPr lang="en-US" sz="2000" dirty="0">
                <a:solidFill>
                  <a:srgbClr val="0077AA"/>
                </a:solidFill>
                <a:latin typeface="Liberation Mono"/>
              </a:rPr>
              <a:t>.</a:t>
            </a:r>
            <a:endParaRPr lang="en-IN" sz="2000" dirty="0">
              <a:solidFill>
                <a:srgbClr val="0077A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a:t>
            </a:r>
            <a:r>
              <a:rPr lang="en-IN" sz="2000" dirty="0">
                <a:latin typeface="Liberation Mono"/>
              </a:rPr>
              <a:t>]</a:t>
            </a:r>
          </a:p>
          <a:p>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293347" y="3100898"/>
            <a:ext cx="9605305"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TEMPORARY</a:t>
            </a:r>
            <a:r>
              <a:rPr lang="en-IN" sz="2000" b="0" i="0" dirty="0">
                <a:solidFill>
                  <a:srgbClr val="000000"/>
                </a:solidFill>
                <a:effectLst/>
                <a:latin typeface="Arial" panose="020B0604020202020204" pitchFamily="34" charset="0"/>
              </a:rPr>
              <a:t> </a:t>
            </a:r>
            <a:r>
              <a:rPr lang="en-IN" sz="2000" b="1" dirty="0">
                <a:latin typeface="Palatino Linotype" panose="02040502050505030304" pitchFamily="18" charset="0"/>
                <a:cs typeface="Segoe UI Light" panose="020B0502040204020203" pitchFamily="34" charset="0"/>
              </a:rPr>
              <a:t>TABLE </a:t>
            </a:r>
            <a:r>
              <a:rPr lang="en-IN" sz="2000" dirty="0">
                <a:latin typeface="Palatino Linotype" panose="02040502050505030304" pitchFamily="18" charset="0"/>
                <a:cs typeface="Segoe UI Light" panose="020B0502040204020203" pitchFamily="34" charset="0"/>
              </a:rPr>
              <a:t>statement to specify the layout of your table.</a:t>
            </a:r>
          </a:p>
        </p:txBody>
      </p:sp>
    </p:spTree>
    <p:extLst>
      <p:ext uri="{BB962C8B-B14F-4D97-AF65-F5344CB8AC3E}">
        <p14:creationId xmlns:p14="http://schemas.microsoft.com/office/powerpoint/2010/main" val="7169355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738564"/>
            <a:ext cx="11810106" cy="557075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 </a:t>
            </a:r>
            <a:r>
              <a:rPr lang="en-IN" sz="2000" dirty="0">
                <a:solidFill>
                  <a:srgbClr val="0077AA"/>
                </a:solidFill>
                <a:latin typeface="Liberation Mono"/>
              </a:rPr>
              <a:t>GLOBAL</a:t>
            </a:r>
            <a:r>
              <a:rPr lang="en-IN" sz="2000" b="0" i="0" dirty="0">
                <a:solidFill>
                  <a:srgbClr val="000000"/>
                </a:solidFill>
                <a:effectLst/>
                <a:latin typeface="Liberation Mono"/>
              </a:rPr>
              <a:t> | </a:t>
            </a:r>
            <a:r>
              <a:rPr lang="en-IN" sz="2000" i="1" dirty="0">
                <a:solidFill>
                  <a:srgbClr val="0077AA"/>
                </a:solidFill>
                <a:latin typeface="Liberation Mono"/>
              </a:rPr>
              <a:t>LOCAL</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4228117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414415D-05B6-11BC-A1AE-D406CA976ED0}"/>
              </a:ext>
            </a:extLst>
          </p:cNvPr>
          <p:cNvSpPr/>
          <p:nvPr/>
        </p:nvSpPr>
        <p:spPr>
          <a:xfrm>
            <a:off x="190550" y="738564"/>
            <a:ext cx="11810106" cy="557075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 </a:t>
            </a:r>
            <a:r>
              <a:rPr lang="en-IN" sz="2000" dirty="0">
                <a:solidFill>
                  <a:srgbClr val="0077AA"/>
                </a:solidFill>
                <a:latin typeface="Liberation Mono"/>
              </a:rPr>
              <a:t>GLOBAL</a:t>
            </a:r>
            <a:r>
              <a:rPr lang="en-IN" sz="2000" b="0" i="0" dirty="0">
                <a:solidFill>
                  <a:srgbClr val="000000"/>
                </a:solidFill>
                <a:effectLst/>
                <a:latin typeface="Liberation Mono"/>
              </a:rPr>
              <a:t> | </a:t>
            </a:r>
            <a:r>
              <a:rPr lang="en-IN" sz="2000" i="1" dirty="0">
                <a:solidFill>
                  <a:srgbClr val="0077AA"/>
                </a:solidFill>
                <a:latin typeface="Liberation Mono"/>
              </a:rPr>
              <a:t>LOCAL</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166937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57075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 </a:t>
            </a:r>
            <a:r>
              <a:rPr lang="en-IN" sz="2000" dirty="0">
                <a:solidFill>
                  <a:srgbClr val="0077AA"/>
                </a:solidFill>
                <a:latin typeface="Liberation Mono"/>
              </a:rPr>
              <a:t>GLOBAL</a:t>
            </a:r>
            <a:r>
              <a:rPr lang="en-IN" sz="2000" b="0" i="0" dirty="0">
                <a:solidFill>
                  <a:srgbClr val="000000"/>
                </a:solidFill>
                <a:effectLst/>
                <a:latin typeface="Liberation Mono"/>
              </a:rPr>
              <a:t> | </a:t>
            </a:r>
            <a:r>
              <a:rPr lang="en-IN" sz="2000" i="1" dirty="0">
                <a:solidFill>
                  <a:srgbClr val="0077AA"/>
                </a:solidFill>
                <a:latin typeface="Liberation Mono"/>
              </a:rPr>
              <a:t>LOCAL</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30618329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51153</TotalTime>
  <Words>11307</Words>
  <Application>Microsoft Office PowerPoint</Application>
  <PresentationFormat>Widescreen</PresentationFormat>
  <Paragraphs>1487</Paragraphs>
  <Slides>118</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118</vt:i4>
      </vt:variant>
    </vt:vector>
  </HeadingPairs>
  <TitlesOfParts>
    <vt:vector size="134"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11502</cp:revision>
  <dcterms:created xsi:type="dcterms:W3CDTF">2015-10-09T06:09:34Z</dcterms:created>
  <dcterms:modified xsi:type="dcterms:W3CDTF">2023-05-17T09:32:21Z</dcterms:modified>
</cp:coreProperties>
</file>