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4"/>
  </p:notesMasterIdLst>
  <p:sldIdLst>
    <p:sldId id="256" r:id="rId2"/>
    <p:sldId id="1390" r:id="rId3"/>
    <p:sldId id="258" r:id="rId4"/>
    <p:sldId id="1420" r:id="rId5"/>
    <p:sldId id="259" r:id="rId6"/>
    <p:sldId id="1391" r:id="rId7"/>
    <p:sldId id="1394" r:id="rId8"/>
    <p:sldId id="1401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423" r:id="rId32"/>
    <p:sldId id="1422" r:id="rId33"/>
    <p:sldId id="1427" r:id="rId34"/>
    <p:sldId id="1428" r:id="rId35"/>
    <p:sldId id="1430" r:id="rId36"/>
    <p:sldId id="1429" r:id="rId37"/>
    <p:sldId id="1433" r:id="rId38"/>
    <p:sldId id="1398" r:id="rId39"/>
    <p:sldId id="1431" r:id="rId40"/>
    <p:sldId id="1426" r:id="rId41"/>
    <p:sldId id="1436" r:id="rId42"/>
    <p:sldId id="1437" r:id="rId43"/>
    <p:sldId id="1438" r:id="rId44"/>
    <p:sldId id="1439" r:id="rId45"/>
    <p:sldId id="1434" r:id="rId46"/>
    <p:sldId id="1425" r:id="rId47"/>
    <p:sldId id="1440" r:id="rId48"/>
    <p:sldId id="1435" r:id="rId49"/>
    <p:sldId id="1432" r:id="rId50"/>
    <p:sldId id="1421" r:id="rId51"/>
    <p:sldId id="1419" r:id="rId52"/>
    <p:sldId id="139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F7B"/>
    <a:srgbClr val="7DB02A"/>
    <a:srgbClr val="892F03"/>
    <a:srgbClr val="F35408"/>
    <a:srgbClr val="6C0E17"/>
    <a:srgbClr val="EF818B"/>
    <a:srgbClr val="087851"/>
    <a:srgbClr val="2869EC"/>
    <a:srgbClr val="7B6989"/>
    <a:srgbClr val="374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>
        <p:scale>
          <a:sx n="66" d="100"/>
          <a:sy n="66" d="100"/>
        </p:scale>
        <p:origin x="792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25-07-2022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74E15-FDA1-427A-A3BE-A693CCBC9C3E}"/>
              </a:ext>
            </a:extLst>
          </p:cNvPr>
          <p:cNvSpPr txBox="1"/>
          <p:nvPr/>
        </p:nvSpPr>
        <p:spPr>
          <a:xfrm>
            <a:off x="181440" y="3219424"/>
            <a:ext cx="626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LOAD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CSV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HEADERS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FROM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row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(:</a:t>
            </a:r>
            <a:r>
              <a:rPr lang="en-US" dirty="0">
                <a:solidFill>
                  <a:srgbClr val="333333"/>
                </a:solidFill>
                <a:effectLst/>
              </a:rPr>
              <a:t>movies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movie_title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duration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duration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AE74D-33BD-4926-A10B-84147A1B52BD}"/>
              </a:ext>
            </a:extLst>
          </p:cNvPr>
          <p:cNvSpPr txBox="1"/>
          <p:nvPr/>
        </p:nvSpPr>
        <p:spPr>
          <a:xfrm>
            <a:off x="56696" y="506284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:config </a:t>
            </a:r>
            <a:r>
              <a:rPr lang="en-IN" dirty="0" err="1"/>
              <a:t>initialNodeDisplay</a:t>
            </a:r>
            <a:r>
              <a:rPr lang="en-IN" dirty="0"/>
              <a:t>: 1000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IMP: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add / update labels on nodes.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label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565446"/>
            <a:ext cx="116938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:president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32A89E"/>
              </a:solidFill>
              <a:latin typeface="Roboto Mono"/>
            </a:endParaRPr>
          </a:p>
          <a:p>
            <a:endParaRPr lang="pt-BR" sz="400" dirty="0">
              <a:solidFill>
                <a:srgbClr val="32A89E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n:Country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"United Kingdom"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= {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name: "UK", </a:t>
            </a:r>
            <a:r>
              <a:rPr lang="en-US" dirty="0" err="1">
                <a:solidFill>
                  <a:srgbClr val="333333"/>
                </a:solidFill>
                <a:latin typeface="Monaco"/>
              </a:rPr>
              <a:t>population_size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 "66650000"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97DEC8C0-BF7E-B359-ACE9-385916A0A5AB}"/>
              </a:ext>
            </a:extLst>
          </p:cNvPr>
          <p:cNvSpPr/>
          <p:nvPr/>
        </p:nvSpPr>
        <p:spPr>
          <a:xfrm>
            <a:off x="243604" y="5661248"/>
            <a:ext cx="1169388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using SET with = and an empty map as the right operand will clear all properties from the node or relationship.</a:t>
            </a:r>
          </a:p>
          <a:p>
            <a:pPr marL="23760">
              <a:buClr>
                <a:srgbClr val="000000"/>
              </a:buClr>
            </a:pPr>
            <a:r>
              <a:rPr lang="en-US" sz="18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strike="noStrike" spc="-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18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match(n) </a:t>
            </a:r>
            <a:r>
              <a:rPr lang="en-US" sz="1800" b="1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n = { }</a:t>
            </a:r>
            <a:endParaRPr lang="en-IN" sz="1800" b="1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B5F4-AD6C-5409-87E2-B8522868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9" y="188640"/>
            <a:ext cx="3881063" cy="29854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335360" y="3581722"/>
            <a:ext cx="115212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46E5E4-B27F-17F5-A71B-E06CDEFA5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66653"/>
              </p:ext>
            </p:extLst>
          </p:nvPr>
        </p:nvGraphicFramePr>
        <p:xfrm>
          <a:off x="335360" y="1556792"/>
          <a:ext cx="115212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head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first element in a list.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last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last element in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properties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all the properties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size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number of elements in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size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number of Unicode characters in a string.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335360" y="3789040"/>
            <a:ext cx="115212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08BBE50F-5336-4E82-C60E-A954DCFB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35863"/>
              </p:ext>
            </p:extLst>
          </p:nvPr>
        </p:nvGraphicFramePr>
        <p:xfrm>
          <a:off x="335360" y="1556792"/>
          <a:ext cx="1152128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toBoolean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integer value 0, false will be returned. For any other integer value true will be returned.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toFloat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toInteger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335360" y="3201938"/>
            <a:ext cx="115212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AND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D90106D-2E46-8BF0-E0FD-BE1BB87E1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90967"/>
              </p:ext>
            </p:extLst>
          </p:nvPr>
        </p:nvGraphicFramePr>
        <p:xfrm>
          <a:off x="335360" y="1556792"/>
          <a:ext cx="115212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keys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all the property names of a node, relationship, or map.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labels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(node)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nodes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(path)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range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(start, end [, step])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130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BCD041D-2149-05E9-D89A-58713908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64543"/>
              </p:ext>
            </p:extLst>
          </p:nvPr>
        </p:nvGraphicFramePr>
        <p:xfrm>
          <a:off x="335360" y="1556792"/>
          <a:ext cx="11521280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9289032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tail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a list containing all the elements, excluding the first one, from a list.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reverse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returns a list in reversed order.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toBooleanList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5600" indent="-355600"/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integer values and returns a list of boolean values. If any values are  not convertible to boolean they will be null in the list returned.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toIntegerList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5600" indent="-355600"/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values and returns a list of integer values. If any values are not convertible to integer they will be null in the list returned.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toStringList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values and returns a list of string values.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53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121D6999-7D5A-57DD-31AB-582E3DBB2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1361"/>
              </p:ext>
            </p:extLst>
          </p:nvPr>
        </p:nvGraphicFramePr>
        <p:xfrm>
          <a:off x="335360" y="1556792"/>
          <a:ext cx="11520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6047392">
                  <a:extLst>
                    <a:ext uri="{9D8B030D-6E8A-4147-A177-3AD203B41FA5}">
                      <a16:colId xmlns:a16="http://schemas.microsoft.com/office/drawing/2014/main" val="2063149763"/>
                    </a:ext>
                  </a:extLst>
                </a:gridCol>
              </a:tblGrid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left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length)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right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length)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toLower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toUpper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split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splitDelimiter)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reverse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53659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replace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search, replace)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59993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substring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start [, length])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3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3B0EA352-D2AA-01E0-9815-F66F5BDAF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32109"/>
              </p:ext>
            </p:extLst>
          </p:nvPr>
        </p:nvGraphicFramePr>
        <p:xfrm>
          <a:off x="335360" y="1556792"/>
          <a:ext cx="11521280" cy="184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abs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ceil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floor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round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 [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, precision]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rand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2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A735470C-5065-E180-0C12-7496DBF93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12242"/>
              </p:ext>
            </p:extLst>
          </p:nvPr>
        </p:nvGraphicFramePr>
        <p:xfrm>
          <a:off x="335360" y="1556792"/>
          <a:ext cx="115212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date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time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datetime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 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8380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99D111A-5D75-AD3C-94A4-AC8CEA54F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77754"/>
              </p:ext>
            </p:extLst>
          </p:nvPr>
        </p:nvGraphicFramePr>
        <p:xfrm>
          <a:off x="335360" y="1556792"/>
          <a:ext cx="1152128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sum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avg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count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</a:t>
                      </a:r>
                      <a:r>
                        <a:rPr lang="en-IN" dirty="0">
                          <a:solidFill>
                            <a:srgbClr val="718096"/>
                          </a:solidFill>
                          <a:latin typeface="Roboto Mono"/>
                          <a:cs typeface="+mn-cs"/>
                        </a:rPr>
                        <a:t>*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count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2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min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4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max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9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collect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5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88EA0-5343-40D7-B48F-4FD79E31518A}"/>
              </a:ext>
            </a:extLst>
          </p:cNvPr>
          <p:cNvSpPr txBox="1"/>
          <p:nvPr/>
        </p:nvSpPr>
        <p:spPr>
          <a:xfrm>
            <a:off x="191344" y="1196752"/>
            <a:ext cx="118093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(:</a:t>
            </a:r>
            <a:r>
              <a:rPr lang="en-IN" dirty="0">
                <a:solidFill>
                  <a:srgbClr val="333333"/>
                </a:solidFill>
                <a:effectLst/>
              </a:rPr>
              <a:t>movies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movie_title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`production </a:t>
            </a:r>
            <a:r>
              <a:rPr lang="en-IN" dirty="0" err="1">
                <a:solidFill>
                  <a:srgbClr val="333333"/>
                </a:solidFill>
                <a:effectLst/>
              </a:rPr>
              <a:t>houses`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`production</a:t>
            </a:r>
            <a:r>
              <a:rPr lang="en-IN" dirty="0">
                <a:solidFill>
                  <a:srgbClr val="333333"/>
                </a:solidFill>
                <a:effectLst/>
              </a:rPr>
              <a:t> houses`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79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57880" y="3429000"/>
            <a:ext cx="7434664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/>
            <a:r>
              <a:rPr lang="en-IN" sz="8000" b="0" i="0" dirty="0">
                <a:solidFill>
                  <a:srgbClr val="0070C0"/>
                </a:solidFill>
                <a:effectLst/>
                <a:latin typeface="Nunito Sans" pitchFamily="2" charset="0"/>
              </a:rPr>
              <a:t>APOC</a:t>
            </a:r>
            <a:endParaRPr lang="en-IN" sz="8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EF818B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EF818B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818B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solidFill>
                <a:srgbClr val="EF818B"/>
              </a:solidFill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437112"/>
            <a:ext cx="3672408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A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wesome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P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rocedures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o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n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C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ypher</a:t>
            </a:r>
            <a:endParaRPr lang="en-US" strike="noStrike" spc="-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DejaVu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EDFEA-8448-7A79-2A0A-0DD5AFC951C2}"/>
              </a:ext>
            </a:extLst>
          </p:cNvPr>
          <p:cNvSpPr txBox="1"/>
          <p:nvPr/>
        </p:nvSpPr>
        <p:spPr>
          <a:xfrm>
            <a:off x="407368" y="2780928"/>
            <a:ext cx="72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54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kids</a:t>
            </a:r>
            <a:r>
              <a:rPr lang="en-US" dirty="0">
                <a:solidFill>
                  <a:srgbClr val="586E75"/>
                </a:solidFill>
                <a:effectLst/>
              </a:rPr>
              <a:t>:{ 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22 </a:t>
            </a:r>
            <a:r>
              <a:rPr lang="en-US" dirty="0">
                <a:solidFill>
                  <a:srgbClr val="586E75"/>
                </a:solidFill>
                <a:effectLst/>
              </a:rPr>
              <a:t>} }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23145-E5EF-5283-2C2B-61F819F1091A}"/>
              </a:ext>
            </a:extLst>
          </p:cNvPr>
          <p:cNvSpPr txBox="1"/>
          <p:nvPr/>
        </p:nvSpPr>
        <p:spPr>
          <a:xfrm>
            <a:off x="407368" y="3356992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UNWIND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11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22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33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44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pt-BR" dirty="0">
                <a:solidFill>
                  <a:srgbClr val="2AA198"/>
                </a:solidFill>
                <a:effectLst/>
                <a:latin typeface="Monaco"/>
              </a:rPr>
              <a:t>55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])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r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r</a:t>
            </a:r>
            <a:endParaRPr lang="pt-BR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0192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(int, float, string, date, datetime, . . .)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4904"/>
            <a:ext cx="1159328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effectLst/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1.56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Roboto Mono"/>
              </a:rPr>
              <a:t>date()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Roboto Mono"/>
              </a:rPr>
              <a:t>datetime()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C26D3-553F-CA40-7D08-6234F1104AF4}"/>
              </a:ext>
            </a:extLst>
          </p:cNvPr>
          <p:cNvSpPr txBox="1"/>
          <p:nvPr/>
        </p:nvSpPr>
        <p:spPr>
          <a:xfrm>
            <a:off x="335360" y="4797152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y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9A15ABB2-5BC3-0DDB-B28C-4654524C772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value</a:t>
            </a:r>
          </a:p>
        </p:txBody>
      </p:sp>
    </p:spTree>
    <p:extLst>
      <p:ext uri="{BB962C8B-B14F-4D97-AF65-F5344CB8AC3E}">
        <p14:creationId xmlns:p14="http://schemas.microsoft.com/office/powerpoint/2010/main" val="2949497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 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A809F48F-7E88-3E9A-FDD2-107A4EFDE636}"/>
              </a:ext>
            </a:extLst>
          </p:cNvPr>
          <p:cNvSpPr/>
          <p:nvPr/>
        </p:nvSpPr>
        <p:spPr>
          <a:xfrm>
            <a:off x="263352" y="59088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92C33"/>
                </a:solidFill>
                <a:latin typeface="Helvetica Neue"/>
              </a:rPr>
              <a:t>Maps like </a:t>
            </a:r>
            <a:r>
              <a:rPr lang="en-IN" dirty="0">
                <a:solidFill>
                  <a:srgbClr val="C00000"/>
                </a:solidFill>
                <a:latin typeface="Helvetica Neue"/>
              </a:rPr>
              <a:t>{x: 1, y: 2} </a:t>
            </a:r>
            <a:r>
              <a:rPr lang="en-IN" dirty="0">
                <a:solidFill>
                  <a:srgbClr val="292C33"/>
                </a:solidFill>
                <a:latin typeface="Helvetica Neue"/>
              </a:rPr>
              <a:t>must be wrapped in parentheses </a:t>
            </a:r>
            <a:r>
              <a:rPr lang="en-IN" dirty="0">
                <a:solidFill>
                  <a:srgbClr val="C00000"/>
                </a:solidFill>
                <a:latin typeface="Helvetica Neue"/>
              </a:rPr>
              <a:t>({x: 1, y: 2}).</a:t>
            </a: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map</a:t>
            </a: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object (MAP)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419D0C0C-A657-E7BE-0A21-A85736060F23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( {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key: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}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353BC-E5C1-60F9-2A38-BEE134988CDA}"/>
              </a:ext>
            </a:extLst>
          </p:cNvPr>
          <p:cNvSpPr txBox="1"/>
          <p:nvPr/>
        </p:nvSpPr>
        <p:spPr>
          <a:xfrm>
            <a:off x="335360" y="4509120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flatten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92455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D84ED-8E2D-2147-8BCD-BA58092BD248}"/>
              </a:ext>
            </a:extLst>
          </p:cNvPr>
          <p:cNvSpPr txBox="1"/>
          <p:nvPr/>
        </p:nvSpPr>
        <p:spPr>
          <a:xfrm>
            <a:off x="335360" y="2566800"/>
            <a:ext cx="115932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'Apple'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'Grapes'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'Mango'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2.83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list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7BA9DB-D922-3DC3-B38C-DE6DE1FC4D91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object (</a:t>
            </a:r>
            <a:r>
              <a:rPr lang="en-US" sz="24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list</a:t>
            </a:r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)</a:t>
            </a:r>
            <a:endParaRPr lang="en-IN" sz="2000" i="1" u="sng" dirty="0">
              <a:uFill>
                <a:solidFill>
                  <a:srgbClr val="ED6F7B"/>
                </a:solidFill>
              </a:uFill>
            </a:endParaRPr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BCA25AA7-41C8-1F5E-3195-78ED309B709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[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value1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value2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] </a:t>
            </a:r>
          </a:p>
        </p:txBody>
      </p:sp>
    </p:spTree>
    <p:extLst>
      <p:ext uri="{BB962C8B-B14F-4D97-AF65-F5344CB8AC3E}">
        <p14:creationId xmlns:p14="http://schemas.microsoft.com/office/powerpoint/2010/main" val="4169519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save the result from a Cypher query to a parameter.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D4AE8-477B-F073-F9F0-4C0015BA2E02}"/>
              </a:ext>
            </a:extLst>
          </p:cNvPr>
          <p:cNvSpPr txBox="1"/>
          <p:nvPr/>
        </p:nvSpPr>
        <p:spPr>
          <a:xfrm>
            <a:off x="263352" y="1800000"/>
            <a:ext cx="11665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{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CYPHER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STATEMENT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A550B-D451-42CD-B185-8A3DCEFB04CC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75D5D-C752-09F6-E2F6-EC8507A7C765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201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ED6F7B"/>
                </a:solidFill>
                <a:latin typeface="Century"/>
                <a:ea typeface="DejaVu Sans"/>
              </a:rPr>
              <a:t>apoc creating single node</a:t>
            </a:r>
            <a:endParaRPr lang="en-IN" sz="5400" b="0" strike="noStrike" spc="-1" dirty="0">
              <a:solidFill>
                <a:srgbClr val="ED6F7B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5766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F35408"/>
                </a:solidFill>
                <a:latin typeface="Roboto Mono"/>
              </a:rPr>
              <a:t>node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node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1D615-A92A-1E25-13B5-4C6B5D1EFE40}"/>
              </a:ext>
            </a:extLst>
          </p:cNvPr>
          <p:cNvSpPr txBox="1"/>
          <p:nvPr/>
        </p:nvSpPr>
        <p:spPr>
          <a:xfrm>
            <a:off x="335360" y="4531767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'employee'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'person'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 'employee'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442F521-B17F-6B61-72BB-6A28CD7CEB3F}"/>
              </a:ext>
            </a:extLst>
          </p:cNvPr>
          <p:cNvSpPr txBox="1"/>
          <p:nvPr/>
        </p:nvSpPr>
        <p:spPr>
          <a:xfrm>
            <a:off x="407368" y="4077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(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( {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node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652C06-B5A2-0063-263C-786105518E90}"/>
              </a:ext>
            </a:extLst>
          </p:cNvPr>
          <p:cNvSpPr txBox="1"/>
          <p:nvPr/>
        </p:nvSpPr>
        <p:spPr>
          <a:xfrm>
            <a:off x="407368" y="4532400"/>
            <a:ext cx="11449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ename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'redis’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 } 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flatten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7A928-FEE5-2CCA-7F15-37FFDEA8563C}"/>
              </a:ext>
            </a:extLst>
          </p:cNvPr>
          <p:cNvSpPr txBox="1"/>
          <p:nvPr/>
        </p:nvSpPr>
        <p:spPr>
          <a:xfrm>
            <a:off x="407368" y="40788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6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4500059-C8BF-491D-ADF1-46B3AB0C0F5D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0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(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 (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node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4619743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D20578CA-DB79-0004-924A-0B32534CF9FD}"/>
              </a:ext>
            </a:extLst>
          </p:cNvPr>
          <p:cNvSpPr/>
          <p:nvPr/>
        </p:nvSpPr>
        <p:spPr>
          <a:xfrm>
            <a:off x="246600" y="414908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6223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creating single/multiple property in node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4941168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4116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4183633"/>
            <a:ext cx="11593288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setProperty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[ node, id, ids, nodes ], key, value)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 ) </a:t>
            </a:r>
            <a:r>
              <a:rPr lang="en-IN" sz="2000" dirty="0">
                <a:solidFill>
                  <a:srgbClr val="7DB02A"/>
                </a:solidFill>
                <a:latin typeface="Roboto Mono"/>
              </a:rPr>
              <a:t>// set single property</a:t>
            </a:r>
          </a:p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Roboto Mono"/>
            </a:endParaRPr>
          </a:p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apoc.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setProperties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( [ node, id, ids ,nodes ], [ keys ], [ values ]) </a:t>
            </a:r>
            <a:r>
              <a:rPr lang="en-IN" sz="2000" dirty="0">
                <a:solidFill>
                  <a:srgbClr val="7DB02A"/>
                </a:solidFill>
                <a:latin typeface="Roboto Mono"/>
              </a:rPr>
              <a:t>// set multiple property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191344" y="2592752"/>
            <a:ext cx="11809312" cy="11373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apoc.create.setProperty(nodes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key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STRING?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value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800" b="0" i="0" dirty="0">
              <a:solidFill>
                <a:srgbClr val="2D3748"/>
              </a:solidFill>
              <a:effectLst/>
              <a:latin typeface="Roboto Mono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apoc.create.setProperties(nodes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, keys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], values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ANY?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)</a:t>
            </a:r>
            <a:endParaRPr lang="en-IN" sz="2000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13219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apoc.create.setProperty </a:t>
            </a:r>
          </a:p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apoc.create.setProperties 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1556792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717172"/>
                </a:solidFill>
                <a:effectLst/>
                <a:latin typeface="Helvetica Neue"/>
              </a:rPr>
              <a:t>sets the given property/properties on the node(s)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2330792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5517232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setProperty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setProperties</a:t>
            </a:r>
            <a:r>
              <a:rPr lang="en-US" dirty="0">
                <a:solidFill>
                  <a:srgbClr val="586E75"/>
                </a:solidFill>
                <a:effectLst/>
              </a:rPr>
              <a:t>( [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B58900"/>
                </a:solidFill>
                <a:effectLst/>
              </a:rPr>
              <a:t>"otp1"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"otp2"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"otp3"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"otp4" </a:t>
            </a:r>
            <a:r>
              <a:rPr lang="en-US" dirty="0">
                <a:solidFill>
                  <a:srgbClr val="586E75"/>
                </a:solidFill>
                <a:effectLst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B58900"/>
                </a:solidFill>
                <a:effectLst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</a:rPr>
              <a:t>"key2"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</a:rPr>
              <a:t>"key3"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</a:rPr>
              <a:t>"key4" </a:t>
            </a:r>
            <a:r>
              <a:rPr lang="en-US" dirty="0">
                <a:solidFill>
                  <a:srgbClr val="586E75"/>
                </a:solidFill>
                <a:effectLst/>
              </a:rPr>
              <a:t>] 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4039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add or set single/multiple labels in node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4941168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1986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132198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apoc.create.addLabels</a:t>
            </a:r>
          </a:p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apoc.create.setLabels</a:t>
            </a: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8C3DAA2F-8FDE-FB09-0436-5064272D5E50}"/>
              </a:ext>
            </a:extLst>
          </p:cNvPr>
          <p:cNvSpPr/>
          <p:nvPr/>
        </p:nvSpPr>
        <p:spPr>
          <a:xfrm>
            <a:off x="335360" y="4183633"/>
            <a:ext cx="11593288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addLabels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 ( [ node, id, ids, nodes],  [ 'Label’, ... ] ) </a:t>
            </a:r>
            <a:r>
              <a:rPr lang="en-IN" sz="2000" dirty="0">
                <a:solidFill>
                  <a:srgbClr val="7DB02A"/>
                </a:solidFill>
                <a:latin typeface="Roboto Mono"/>
              </a:rPr>
              <a:t>// add single/multiple labels</a:t>
            </a:r>
          </a:p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Roboto Mono"/>
            </a:endParaRPr>
          </a:p>
          <a:p>
            <a:pPr marL="366660" indent="-3429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setLabels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node, id, ids, nodes],  [ 'Label’, ... ] ) </a:t>
            </a:r>
            <a:r>
              <a:rPr lang="en-IN" sz="2000" dirty="0">
                <a:solidFill>
                  <a:srgbClr val="7DB02A"/>
                </a:solidFill>
                <a:latin typeface="Roboto Mono"/>
              </a:rPr>
              <a:t>// set single/multiple labels</a:t>
            </a: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ED9C4B7E-8780-4968-3F13-48E9CD6EB4A3}"/>
              </a:ext>
            </a:extLst>
          </p:cNvPr>
          <p:cNvSpPr/>
          <p:nvPr/>
        </p:nvSpPr>
        <p:spPr>
          <a:xfrm>
            <a:off x="191344" y="2592752"/>
            <a:ext cx="11809312" cy="8295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apoc.create.addLabels(nodes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800" b="0" i="0" dirty="0">
              <a:solidFill>
                <a:srgbClr val="2D3748"/>
              </a:solidFill>
              <a:effectLst/>
              <a:latin typeface="Roboto Mono"/>
            </a:endParaRPr>
          </a:p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apoc.create.setLabels(nodes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E2904AD3-C52B-611C-9504-5D1A4930B872}"/>
              </a:ext>
            </a:extLst>
          </p:cNvPr>
          <p:cNvSpPr/>
          <p:nvPr/>
        </p:nvSpPr>
        <p:spPr>
          <a:xfrm>
            <a:off x="246600" y="1556792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717172"/>
                </a:solidFill>
                <a:effectLst/>
                <a:latin typeface="Helvetica Neue"/>
              </a:rPr>
              <a:t>sets the given labels, non matching labels are removed on the node or nodes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EC35E1D7-36C9-D0A9-6A20-37414307B703}"/>
              </a:ext>
            </a:extLst>
          </p:cNvPr>
          <p:cNvSpPr/>
          <p:nvPr/>
        </p:nvSpPr>
        <p:spPr>
          <a:xfrm>
            <a:off x="0" y="2330792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4572D-387A-4088-04C8-C9A2703A1814}"/>
              </a:ext>
            </a:extLst>
          </p:cNvPr>
          <p:cNvSpPr txBox="1"/>
          <p:nvPr/>
        </p:nvSpPr>
        <p:spPr>
          <a:xfrm>
            <a:off x="335360" y="5517232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setProperty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setProperties</a:t>
            </a:r>
            <a:r>
              <a:rPr lang="en-US" dirty="0">
                <a:solidFill>
                  <a:srgbClr val="586E75"/>
                </a:solidFill>
                <a:effectLst/>
              </a:rPr>
              <a:t>( [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B58900"/>
                </a:solidFill>
                <a:effectLst/>
              </a:rPr>
              <a:t>"otp1"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"otp2"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"otp3"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"otp4" </a:t>
            </a:r>
            <a:r>
              <a:rPr lang="en-US" dirty="0">
                <a:solidFill>
                  <a:srgbClr val="586E75"/>
                </a:solidFill>
                <a:effectLst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B58900"/>
                </a:solidFill>
                <a:effectLst/>
              </a:rPr>
              <a:t>"key1"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</a:rPr>
              <a:t>"key2"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</a:rPr>
              <a:t>"key3"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</a:rPr>
              <a:t>"key4" </a:t>
            </a:r>
            <a:r>
              <a:rPr lang="en-US" dirty="0">
                <a:solidFill>
                  <a:srgbClr val="586E75"/>
                </a:solidFill>
                <a:effectLst/>
              </a:rPr>
              <a:t>] 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27674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creating multiple node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2332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335360" y="1798080"/>
            <a:ext cx="116051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apoc.create.nodes(label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props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{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MAP? 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apoc.creates.nodes –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multiple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28B8491E-DAAE-E0B4-35E0-11FC86CEBF66}"/>
              </a:ext>
            </a:extLst>
          </p:cNvPr>
          <p:cNvSpPr/>
          <p:nvPr/>
        </p:nvSpPr>
        <p:spPr>
          <a:xfrm>
            <a:off x="335360" y="2526289"/>
            <a:ext cx="1159328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'node1_label', 'node2_label',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[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] 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6D0C8F-6067-5DBB-3853-376E089FDFA3}"/>
              </a:ext>
            </a:extLst>
          </p:cNvPr>
          <p:cNvGrpSpPr/>
          <p:nvPr/>
        </p:nvGrpSpPr>
        <p:grpSpPr>
          <a:xfrm>
            <a:off x="3503712" y="2924944"/>
            <a:ext cx="4820768" cy="576064"/>
            <a:chOff x="3499944" y="2996952"/>
            <a:chExt cx="4824536" cy="5760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3E1413-5512-237E-9485-047498E309F0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ADFD62-E1C2-C73C-096F-CAE54BE720EE}"/>
                </a:ext>
              </a:extLst>
            </p:cNvPr>
            <p:cNvCxnSpPr/>
            <p:nvPr/>
          </p:nvCxnSpPr>
          <p:spPr>
            <a:xfrm>
              <a:off x="3499944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5B62ED-B51C-FD16-7FCB-A7019FA4DFD3}"/>
                </a:ext>
              </a:extLst>
            </p:cNvPr>
            <p:cNvCxnSpPr/>
            <p:nvPr/>
          </p:nvCxnSpPr>
          <p:spPr>
            <a:xfrm>
              <a:off x="8314600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1F35F9-05FE-9360-FFA6-37C2F75FA356}"/>
              </a:ext>
            </a:extLst>
          </p:cNvPr>
          <p:cNvGrpSpPr/>
          <p:nvPr/>
        </p:nvGrpSpPr>
        <p:grpSpPr>
          <a:xfrm>
            <a:off x="3503712" y="2906711"/>
            <a:ext cx="7632848" cy="811788"/>
            <a:chOff x="3503712" y="2646931"/>
            <a:chExt cx="4824536" cy="92775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5D4BC2-7467-3DF9-C824-A42B6C034C84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EF9416-C581-8221-0DEA-92D87CE5AAA3}"/>
                </a:ext>
              </a:extLst>
            </p:cNvPr>
            <p:cNvCxnSpPr/>
            <p:nvPr/>
          </p:nvCxnSpPr>
          <p:spPr>
            <a:xfrm>
              <a:off x="3503712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5623A3-AF07-90E3-3EDE-3A30E2EFD836}"/>
                </a:ext>
              </a:extLst>
            </p:cNvPr>
            <p:cNvCxnSpPr/>
            <p:nvPr/>
          </p:nvCxnSpPr>
          <p:spPr>
            <a:xfrm>
              <a:off x="8323117" y="2646931"/>
              <a:ext cx="0" cy="927758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74F9E8B-5612-6ACF-1C08-E78BE8B7A518}"/>
              </a:ext>
            </a:extLst>
          </p:cNvPr>
          <p:cNvGrpSpPr/>
          <p:nvPr/>
        </p:nvGrpSpPr>
        <p:grpSpPr>
          <a:xfrm>
            <a:off x="5087886" y="2869660"/>
            <a:ext cx="1368153" cy="890354"/>
            <a:chOff x="4223791" y="2896216"/>
            <a:chExt cx="1208859" cy="974124"/>
          </a:xfrm>
        </p:grpSpPr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08135E5-CC81-8C46-370E-7CEFEEF97F09}"/>
                </a:ext>
              </a:extLst>
            </p:cNvPr>
            <p:cNvCxnSpPr/>
            <p:nvPr/>
          </p:nvCxnSpPr>
          <p:spPr>
            <a:xfrm rot="16200000" flipH="1">
              <a:off x="4163304" y="2956703"/>
              <a:ext cx="697038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A7E370-53FB-D3BC-694D-FCD604D366C2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6DD03C7-4213-4F7F-AC78-A5EB4DBC72EE}"/>
              </a:ext>
            </a:extLst>
          </p:cNvPr>
          <p:cNvSpPr txBox="1"/>
          <p:nvPr/>
        </p:nvSpPr>
        <p:spPr>
          <a:xfrm>
            <a:off x="407368" y="4077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3E4956-077B-98CF-4FAB-DB7086BAF34A}"/>
              </a:ext>
            </a:extLst>
          </p:cNvPr>
          <p:cNvSpPr txBox="1"/>
          <p:nvPr/>
        </p:nvSpPr>
        <p:spPr>
          <a:xfrm>
            <a:off x="335360" y="4531767"/>
            <a:ext cx="11665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nodes</a:t>
            </a:r>
            <a:r>
              <a:rPr lang="en-IN" dirty="0">
                <a:solidFill>
                  <a:srgbClr val="586E75"/>
                </a:solidFill>
                <a:effectLst/>
              </a:rPr>
              <a:t>([ </a:t>
            </a:r>
            <a:r>
              <a:rPr lang="en-IN" dirty="0">
                <a:solidFill>
                  <a:srgbClr val="B58900"/>
                </a:solidFill>
                <a:effectLst/>
              </a:rPr>
              <a:t>"customer“ </a:t>
            </a:r>
            <a:r>
              <a:rPr lang="en-IN" dirty="0">
                <a:solidFill>
                  <a:srgbClr val="586E75"/>
                </a:solidFill>
                <a:effectLst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[ 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</a:rPr>
              <a:t>100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</a:rPr>
              <a:t>}, 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</a:rPr>
              <a:t>101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</a:rPr>
              <a:t>'pune' </a:t>
            </a:r>
            <a:r>
              <a:rPr lang="en-IN" dirty="0">
                <a:solidFill>
                  <a:srgbClr val="586E75"/>
                </a:solidFill>
                <a:effectLst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])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605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335360" y="1798080"/>
            <a:ext cx="116051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apoc.create.nodes(label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props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{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MAP? 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apoc.creates.nodes –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multiple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28B8491E-DAAE-E0B4-35E0-11FC86CEBF66}"/>
              </a:ext>
            </a:extLst>
          </p:cNvPr>
          <p:cNvSpPr/>
          <p:nvPr/>
        </p:nvSpPr>
        <p:spPr>
          <a:xfrm>
            <a:off x="335360" y="2526289"/>
            <a:ext cx="1159328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'node1_label', 'node2_label',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[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] 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6D0C8F-6067-5DBB-3853-376E089FDFA3}"/>
              </a:ext>
            </a:extLst>
          </p:cNvPr>
          <p:cNvGrpSpPr/>
          <p:nvPr/>
        </p:nvGrpSpPr>
        <p:grpSpPr>
          <a:xfrm>
            <a:off x="3503712" y="2924944"/>
            <a:ext cx="4820768" cy="576064"/>
            <a:chOff x="3499944" y="2996952"/>
            <a:chExt cx="4824536" cy="5760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3E1413-5512-237E-9485-047498E309F0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ADFD62-E1C2-C73C-096F-CAE54BE720EE}"/>
                </a:ext>
              </a:extLst>
            </p:cNvPr>
            <p:cNvCxnSpPr/>
            <p:nvPr/>
          </p:nvCxnSpPr>
          <p:spPr>
            <a:xfrm>
              <a:off x="3499944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5B62ED-B51C-FD16-7FCB-A7019FA4DFD3}"/>
                </a:ext>
              </a:extLst>
            </p:cNvPr>
            <p:cNvCxnSpPr/>
            <p:nvPr/>
          </p:nvCxnSpPr>
          <p:spPr>
            <a:xfrm>
              <a:off x="8314600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1F35F9-05FE-9360-FFA6-37C2F75FA356}"/>
              </a:ext>
            </a:extLst>
          </p:cNvPr>
          <p:cNvGrpSpPr/>
          <p:nvPr/>
        </p:nvGrpSpPr>
        <p:grpSpPr>
          <a:xfrm>
            <a:off x="3503712" y="2906711"/>
            <a:ext cx="7632848" cy="811788"/>
            <a:chOff x="3503712" y="2646931"/>
            <a:chExt cx="4824536" cy="92775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5D4BC2-7467-3DF9-C824-A42B6C034C84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EF9416-C581-8221-0DEA-92D87CE5AAA3}"/>
                </a:ext>
              </a:extLst>
            </p:cNvPr>
            <p:cNvCxnSpPr/>
            <p:nvPr/>
          </p:nvCxnSpPr>
          <p:spPr>
            <a:xfrm>
              <a:off x="3503712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5623A3-AF07-90E3-3EDE-3A30E2EFD836}"/>
                </a:ext>
              </a:extLst>
            </p:cNvPr>
            <p:cNvCxnSpPr/>
            <p:nvPr/>
          </p:nvCxnSpPr>
          <p:spPr>
            <a:xfrm>
              <a:off x="8323117" y="2646931"/>
              <a:ext cx="0" cy="927758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74F9E8B-5612-6ACF-1C08-E78BE8B7A518}"/>
              </a:ext>
            </a:extLst>
          </p:cNvPr>
          <p:cNvGrpSpPr/>
          <p:nvPr/>
        </p:nvGrpSpPr>
        <p:grpSpPr>
          <a:xfrm>
            <a:off x="5087886" y="2869660"/>
            <a:ext cx="1368153" cy="890354"/>
            <a:chOff x="4223791" y="2896216"/>
            <a:chExt cx="1208859" cy="974124"/>
          </a:xfrm>
        </p:grpSpPr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08135E5-CC81-8C46-370E-7CEFEEF97F09}"/>
                </a:ext>
              </a:extLst>
            </p:cNvPr>
            <p:cNvCxnSpPr/>
            <p:nvPr/>
          </p:nvCxnSpPr>
          <p:spPr>
            <a:xfrm rot="16200000" flipH="1">
              <a:off x="4163304" y="2956703"/>
              <a:ext cx="697038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A7E370-53FB-D3BC-694D-FCD604D366C2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6DD03C7-4213-4F7F-AC78-A5EB4DBC72EE}"/>
              </a:ext>
            </a:extLst>
          </p:cNvPr>
          <p:cNvSpPr txBox="1"/>
          <p:nvPr/>
        </p:nvSpPr>
        <p:spPr>
          <a:xfrm>
            <a:off x="407368" y="4077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241DE0-4508-D36F-7781-F07F0A584C8D}"/>
              </a:ext>
            </a:extLst>
          </p:cNvPr>
          <p:cNvSpPr txBox="1"/>
          <p:nvPr/>
        </p:nvSpPr>
        <p:spPr>
          <a:xfrm>
            <a:off x="335360" y="4532400"/>
            <a:ext cx="115212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{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85000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mob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7057295284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'vrushali'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mob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9922050696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 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956953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ED6F7B"/>
                </a:solidFill>
                <a:latin typeface="Century"/>
              </a:rPr>
              <a:t>apoc delete single/multiple node</a:t>
            </a: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01238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delete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node | nodes |  id | [ ids ], number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apoc.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nodes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.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delete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(nodes 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, batchSize 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INTEGER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?) :: (value 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INTEGER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?)</a:t>
            </a:r>
            <a:endParaRPr lang="en-IN" sz="2000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apoc.nodes.delete – delete single or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quickly delete all nodes with these 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ids</a:t>
            </a:r>
            <a:endParaRPr lang="en-IN" sz="2200" b="0" strike="noStrike" spc="-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652C06-B5A2-0063-263C-786105518E90}"/>
              </a:ext>
            </a:extLst>
          </p:cNvPr>
          <p:cNvSpPr txBox="1"/>
          <p:nvPr/>
        </p:nvSpPr>
        <p:spPr>
          <a:xfrm>
            <a:off x="407368" y="4532400"/>
            <a:ext cx="11449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ename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'redis’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 } 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flatten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7A928-FEE5-2CCA-7F15-37FFDEA8563C}"/>
              </a:ext>
            </a:extLst>
          </p:cNvPr>
          <p:cNvSpPr txBox="1"/>
          <p:nvPr/>
        </p:nvSpPr>
        <p:spPr>
          <a:xfrm>
            <a:off x="407368" y="40788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2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</p:spTree>
    <p:extLst>
      <p:ext uri="{BB962C8B-B14F-4D97-AF65-F5344CB8AC3E}">
        <p14:creationId xmlns:p14="http://schemas.microsoft.com/office/powerpoint/2010/main" val="4719586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629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assignment on item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706E82-BFFD-40D5-B68B-0DE69175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88650"/>
              </p:ext>
            </p:extLst>
          </p:nvPr>
        </p:nvGraphicFramePr>
        <p:xfrm>
          <a:off x="246600" y="980728"/>
          <a:ext cx="116938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3880">
                  <a:extLst>
                    <a:ext uri="{9D8B030D-6E8A-4147-A177-3AD203B41FA5}">
                      <a16:colId xmlns:a16="http://schemas.microsoft.com/office/drawing/2014/main" val="1939890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0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7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1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using &amp; 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0CF85-901B-47A9-A72E-B2EBC64CF940}"/>
              </a:ext>
            </a:extLst>
          </p:cNvPr>
          <p:cNvSpPr txBox="1"/>
          <p:nvPr/>
        </p:nvSpPr>
        <p:spPr>
          <a:xfrm>
            <a:off x="246600" y="3003689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975A9-22F7-4509-9906-F817A7C99824}"/>
              </a:ext>
            </a:extLst>
          </p:cNvPr>
          <p:cNvSpPr txBox="1"/>
          <p:nvPr/>
        </p:nvSpPr>
        <p:spPr>
          <a:xfrm>
            <a:off x="243604" y="345164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5043F36-ECB6-4EB7-BA90-B439373D230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40803</TotalTime>
  <Words>5524</Words>
  <Application>Microsoft Office PowerPoint</Application>
  <PresentationFormat>Widescreen</PresentationFormat>
  <Paragraphs>553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71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9270</cp:revision>
  <dcterms:created xsi:type="dcterms:W3CDTF">2015-10-09T06:09:34Z</dcterms:created>
  <dcterms:modified xsi:type="dcterms:W3CDTF">2022-07-25T05:47:06Z</dcterms:modified>
</cp:coreProperties>
</file>