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185" r:id="rId92"/>
    <p:sldId id="1186" r:id="rId93"/>
    <p:sldId id="1187" r:id="rId94"/>
    <p:sldId id="1188" r:id="rId95"/>
    <p:sldId id="1189" r:id="rId96"/>
    <p:sldId id="1190" r:id="rId97"/>
    <p:sldId id="1234" r:id="rId98"/>
    <p:sldId id="1235" r:id="rId99"/>
    <p:sldId id="1275" r:id="rId100"/>
    <p:sldId id="1276" r:id="rId101"/>
    <p:sldId id="1310" r:id="rId102"/>
    <p:sldId id="1311" r:id="rId103"/>
    <p:sldId id="1273" r:id="rId104"/>
    <p:sldId id="1274" r:id="rId105"/>
    <p:sldId id="1173" r:id="rId106"/>
    <p:sldId id="1174" r:id="rId107"/>
    <p:sldId id="1175" r:id="rId108"/>
    <p:sldId id="1176" r:id="rId109"/>
    <p:sldId id="1308" r:id="rId110"/>
    <p:sldId id="1309" r:id="rId111"/>
    <p:sldId id="1200" r:id="rId112"/>
    <p:sldId id="1201" r:id="rId113"/>
    <p:sldId id="1099" r:id="rId114"/>
    <p:sldId id="1256" r:id="rId115"/>
    <p:sldId id="1257" r:id="rId116"/>
    <p:sldId id="1258" r:id="rId117"/>
    <p:sldId id="1259" r:id="rId118"/>
    <p:sldId id="1326" r:id="rId119"/>
    <p:sldId id="1327" r:id="rId120"/>
    <p:sldId id="1322" r:id="rId121"/>
    <p:sldId id="1323" r:id="rId122"/>
    <p:sldId id="1324" r:id="rId123"/>
    <p:sldId id="1325" r:id="rId124"/>
    <p:sldId id="1260" r:id="rId125"/>
    <p:sldId id="1261" r:id="rId126"/>
    <p:sldId id="1262" r:id="rId127"/>
    <p:sldId id="1263" r:id="rId128"/>
    <p:sldId id="1264" r:id="rId129"/>
    <p:sldId id="1265" r:id="rId130"/>
    <p:sldId id="1266" r:id="rId131"/>
    <p:sldId id="1267" r:id="rId132"/>
    <p:sldId id="1268" r:id="rId133"/>
    <p:sldId id="1216" r:id="rId134"/>
    <p:sldId id="1092" r:id="rId135"/>
    <p:sldId id="1251" r:id="rId136"/>
    <p:sldId id="1252" r:id="rId137"/>
    <p:sldId id="1269" r:id="rId138"/>
    <p:sldId id="1270" r:id="rId139"/>
    <p:sldId id="1271" r:id="rId140"/>
    <p:sldId id="1272" r:id="rId141"/>
    <p:sldId id="1219" r:id="rId142"/>
    <p:sldId id="1204" r:id="rId143"/>
    <p:sldId id="1222" r:id="rId144"/>
    <p:sldId id="1298" r:id="rId145"/>
    <p:sldId id="1315" r:id="rId146"/>
    <p:sldId id="1316" r:id="rId147"/>
    <p:sldId id="1317" r:id="rId148"/>
    <p:sldId id="1318" r:id="rId149"/>
    <p:sldId id="1292" r:id="rId150"/>
    <p:sldId id="1301" r:id="rId151"/>
    <p:sldId id="1302" r:id="rId152"/>
    <p:sldId id="1294" r:id="rId153"/>
    <p:sldId id="1293" r:id="rId154"/>
    <p:sldId id="1295" r:id="rId155"/>
    <p:sldId id="1296" r:id="rId156"/>
    <p:sldId id="1297" r:id="rId157"/>
    <p:sldId id="1303" r:id="rId158"/>
    <p:sldId id="1304" r:id="rId159"/>
    <p:sldId id="954" r:id="rId160"/>
    <p:sldId id="1307" r:id="rId161"/>
    <p:sldId id="788" r:id="rId162"/>
    <p:sldId id="1087"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11/6/2020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11/6/2020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11/6/2020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11/6/2020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2" y="155378"/>
            <a:ext cx="3692159" cy="1140832"/>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673188" y="762001"/>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3057977935"/>
              </p:ext>
            </p:extLst>
          </p:nvPr>
        </p:nvGraphicFramePr>
        <p:xfrm>
          <a:off x="1690010" y="3760048"/>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3007694" y="5882890"/>
            <a:ext cx="6912767" cy="646331"/>
          </a:xfrm>
          <a:prstGeom prst="rect">
            <a:avLst/>
          </a:prstGeom>
        </p:spPr>
        <p:txBody>
          <a:bodyPr wrap="square">
            <a:spAutoFit/>
          </a:bodyPr>
          <a:lstStyle/>
          <a:p>
            <a:r>
              <a:rPr lang="en-US" b="1" dirty="0">
                <a:solidFill>
                  <a:srgbClr val="222222"/>
                </a:solidFill>
                <a:latin typeface="arial" panose="020B0604020202020204" pitchFamily="34" charset="0"/>
              </a:rPr>
              <a:t>MongoDB</a:t>
            </a:r>
            <a:r>
              <a:rPr lang="en-US" dirty="0">
                <a:solidFill>
                  <a:srgbClr val="222222"/>
                </a:solidFill>
                <a:latin typeface="arial" panose="020B0604020202020204" pitchFamily="34" charset="0"/>
              </a:rPr>
              <a:t> stores </a:t>
            </a:r>
            <a:r>
              <a:rPr lang="en-US" b="1" dirty="0">
                <a:solidFill>
                  <a:srgbClr val="222222"/>
                </a:solidFill>
                <a:latin typeface="arial" panose="020B0604020202020204" pitchFamily="34" charset="0"/>
              </a:rPr>
              <a:t>documents</a:t>
            </a:r>
            <a:r>
              <a:rPr lang="en-US" dirty="0">
                <a:solidFill>
                  <a:srgbClr val="222222"/>
                </a:solidFill>
                <a:latin typeface="arial" panose="020B0604020202020204" pitchFamily="34" charset="0"/>
              </a:rPr>
              <a:t> (objects) in a format called </a:t>
            </a:r>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a:t>
            </a:r>
          </a:p>
          <a:p>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is a binary serialization of JSON</a:t>
            </a:r>
            <a:endParaRPr lang="en-IN" dirty="0"/>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243135"/>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96753"/>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70312" y="2564904"/>
            <a:ext cx="10782273"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414503"/>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361" y="2996952"/>
            <a:ext cx="7128792" cy="3676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551383" y="3429000"/>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362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FF0000"/>
                </a:solidFill>
                <a:latin typeface="Segoe Print" panose="02000600000000000000" pitchFamily="2" charset="0"/>
              </a:rPr>
              <a:t>"If someone is strong enough to bring you down, show them you are strong enough to get up."</a:t>
            </a:r>
            <a:endParaRPr lang="en-IN" sz="36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6115126" y="3274124"/>
            <a:ext cx="4552874"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i="1" dirty="0">
                <a:latin typeface="Palatino Linotype" panose="02040502050505030304" pitchFamily="18" charset="0"/>
              </a:rPr>
              <a:t>_</a:t>
            </a:r>
            <a:r>
              <a:rPr lang="en-US" sz="2000" b="1" dirty="0">
                <a:latin typeface="Palatino Linotype" panose="02040502050505030304" pitchFamily="18" charset="0"/>
              </a:rPr>
              <a:t>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latin typeface="Palatino Linotype" panose="02040502050505030304" pitchFamily="18" charset="0"/>
              </a:rPr>
              <a:t>_id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91344" y="5876327"/>
            <a:ext cx="11593288"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737211"/>
            <a:ext cx="9143999"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1524001" y="2560767"/>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3999" y="1671772"/>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&lt; --collection &gt; &lt; --file&gt; &lt; --fields "Field-List"&gt;</a:t>
            </a:r>
          </a:p>
        </p:txBody>
      </p:sp>
      <p:sp>
        <p:nvSpPr>
          <p:cNvPr id="2" name="Rectangle 1"/>
          <p:cNvSpPr/>
          <p:nvPr/>
        </p:nvSpPr>
        <p:spPr>
          <a:xfrm>
            <a:off x="1343472" y="4267200"/>
            <a:ext cx="9324528"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1343472" y="2681044"/>
            <a:ext cx="9505056" cy="11079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--host 192.168.100.20  --port 27017  --db db1 –</a:t>
            </a:r>
            <a:r>
              <a:rPr lang="en-US" sz="2200">
                <a:solidFill>
                  <a:srgbClr val="FC6F0D"/>
                </a:solidFill>
                <a:latin typeface="Calibri" panose="020F0502020204030204" pitchFamily="34" charset="0"/>
                <a:cs typeface="Calibri" panose="020F0502020204030204" pitchFamily="34" charset="0"/>
              </a:rPr>
              <a:t>collection emp     </a:t>
            </a:r>
            <a:r>
              <a:rPr lang="en-US" sz="2200" dirty="0">
                <a:solidFill>
                  <a:srgbClr val="FC6F0D"/>
                </a:solidFill>
                <a:latin typeface="Calibri" panose="020F0502020204030204" pitchFamily="34" charset="0"/>
                <a:cs typeface="Calibri" panose="020F0502020204030204" pitchFamily="34" charset="0"/>
              </a:rPr>
              <a:t>--type csv  --file d:\o.csv  --fields "EMPNO, ENAME, </a:t>
            </a:r>
            <a:r>
              <a:rPr lang="en-US" sz="2200">
                <a:solidFill>
                  <a:srgbClr val="FC6F0D"/>
                </a:solidFill>
                <a:latin typeface="Calibri" panose="020F0502020204030204" pitchFamily="34" charset="0"/>
                <a:cs typeface="Calibri" panose="020F0502020204030204" pitchFamily="34" charset="0"/>
              </a:rPr>
              <a:t>JOB,  MGR, HIREDATE</a:t>
            </a:r>
            <a:r>
              <a:rPr lang="en-US" sz="2200" dirty="0">
                <a:solidFill>
                  <a:srgbClr val="FC6F0D"/>
                </a:solidFill>
                <a:latin typeface="Calibri" panose="020F0502020204030204" pitchFamily="34" charset="0"/>
                <a:cs typeface="Calibri" panose="020F0502020204030204" pitchFamily="34" charset="0"/>
              </a:rPr>
              <a:t>, SAL, COMM</a:t>
            </a:r>
            <a:r>
              <a:rPr lang="en-US" sz="2200">
                <a:solidFill>
                  <a:srgbClr val="FC6F0D"/>
                </a:solidFill>
                <a:latin typeface="Calibri" panose="020F0502020204030204" pitchFamily="34" charset="0"/>
                <a:cs typeface="Calibri" panose="020F0502020204030204" pitchFamily="34" charset="0"/>
              </a:rPr>
              <a:t>,  DEPTNO, BONUSID</a:t>
            </a:r>
            <a:r>
              <a:rPr lang="en-US" sz="2200" dirty="0">
                <a:solidFill>
                  <a:srgbClr val="FC6F0D"/>
                </a:solidFill>
                <a:latin typeface="Calibri" panose="020F0502020204030204" pitchFamily="34" charset="0"/>
                <a:cs typeface="Calibri" panose="020F0502020204030204" pitchFamily="34" charset="0"/>
              </a:rPr>
              <a:t>, USERNAME, 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661248"/>
            <a:ext cx="11881320"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a:t>
            </a:r>
            <a:r>
              <a:rPr lang="en-IN" sz="2200">
                <a:solidFill>
                  <a:srgbClr val="FC6F0D"/>
                </a:solidFill>
                <a:latin typeface="Calibri" panose="020F0502020204030204" pitchFamily="34" charset="0"/>
                <a:cs typeface="Calibri" panose="020F0502020204030204" pitchFamily="34" charset="0"/>
              </a:rPr>
              <a:t>find( {}, </a:t>
            </a:r>
            <a:r>
              <a:rPr lang="en-IN" sz="2200" dirty="0">
                <a:solidFill>
                  <a:srgbClr val="FC6F0D"/>
                </a:solidFill>
                <a:latin typeface="Calibri" panose="020F0502020204030204" pitchFamily="34" charset="0"/>
                <a:cs typeface="Calibri" panose="020F0502020204030204" pitchFamily="34" charset="0"/>
              </a:rPr>
              <a:t>{ _id: false, sal: 1, Per :{ $multiply: ['$sal', .05 ] }, NewSalary: { $add: ['$sal', { $multiply: [ </a:t>
            </a:r>
            <a:r>
              <a:rPr lang="en-IN" sz="2200">
                <a:solidFill>
                  <a:srgbClr val="FC6F0D"/>
                </a:solidFill>
                <a:latin typeface="Calibri" panose="020F0502020204030204" pitchFamily="34" charset="0"/>
                <a:cs typeface="Calibri" panose="020F0502020204030204" pitchFamily="34" charset="0"/>
              </a:rPr>
              <a:t>'$sal',  .05 ] } ] } } )</a:t>
            </a:r>
            <a:endParaRPr lang="en-IN"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load("scripts/app.js")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27687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a:t>
            </a:r>
            <a:r>
              <a:rPr lang="en-IN" dirty="0">
                <a:solidFill>
                  <a:srgbClr val="00B0F0"/>
                </a:solidFill>
                <a:latin typeface="Consolas" panose="020B0609020204030204" pitchFamily="49" charset="0"/>
              </a:rPr>
              <a:t>toUpperCase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803912" y="227687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rgbClr val="00B0F0"/>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38067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.ename.length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 + ": " + </a:t>
            </a:r>
            <a:r>
              <a:rPr lang="en-IN" dirty="0">
                <a:solidFill>
                  <a:srgbClr val="FFC000"/>
                </a:solidFill>
                <a:latin typeface="Consolas" panose="020B0609020204030204" pitchFamily="49" charset="0"/>
              </a:rPr>
              <a:t>doc</a:t>
            </a:r>
            <a:r>
              <a:rPr lang="en-IN" dirty="0">
                <a:latin typeface="Consolas" panose="020B0609020204030204" pitchFamily="49" charset="0"/>
              </a:rPr>
              <a:t>.ename.</a:t>
            </a:r>
            <a:r>
              <a:rPr lang="en-IN" dirty="0">
                <a:solidFill>
                  <a:srgbClr val="00B0F0"/>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271065" y="1153775"/>
            <a:ext cx="8633247"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productName, color, rate, qty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 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 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 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295158" y="4862095"/>
            <a:ext cx="6096000" cy="954107"/>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611869"/>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1524000" y="335280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28749</TotalTime>
  <Words>9865</Words>
  <Application>Microsoft Office PowerPoint</Application>
  <PresentationFormat>Widescreen</PresentationFormat>
  <Paragraphs>1045</Paragraphs>
  <Slides>162</Slides>
  <Notes>0</Notes>
  <HiddenSlides>3</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162</vt:i4>
      </vt:variant>
    </vt:vector>
  </HeadingPairs>
  <TitlesOfParts>
    <vt:vector size="179" baseType="lpstr">
      <vt:lpstr>SimSun</vt:lpstr>
      <vt:lpstr>Akzidenz</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5612</cp:revision>
  <dcterms:created xsi:type="dcterms:W3CDTF">2015-10-09T06:09:34Z</dcterms:created>
  <dcterms:modified xsi:type="dcterms:W3CDTF">2020-11-06T06:19:33Z</dcterms:modified>
</cp:coreProperties>
</file>